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5"/>
    <p:sldMasterId id="2147483686" r:id="rId6"/>
  </p:sldMasterIdLst>
  <p:notesMasterIdLst>
    <p:notesMasterId r:id="rId42"/>
  </p:notesMasterIdLst>
  <p:sldIdLst>
    <p:sldId id="291"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4571" autoAdjust="0"/>
  </p:normalViewPr>
  <p:slideViewPr>
    <p:cSldViewPr>
      <p:cViewPr varScale="1">
        <p:scale>
          <a:sx n="48" d="100"/>
          <a:sy n="48" d="100"/>
        </p:scale>
        <p:origin x="-336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769721-00EA-4CCA-A115-35BD3417634C}" type="datetimeFigureOut">
              <a:rPr lang="en-AU" smtClean="0"/>
              <a:t>28/07/2016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EFEE9D-0AFC-4DD2-86FD-2DCF36461FC0}" type="slidenum">
              <a:rPr lang="en-AU" smtClean="0"/>
              <a:t>‹#›</a:t>
            </a:fld>
            <a:endParaRPr lang="en-AU"/>
          </a:p>
        </p:txBody>
      </p:sp>
    </p:spTree>
    <p:extLst>
      <p:ext uri="{BB962C8B-B14F-4D97-AF65-F5344CB8AC3E}">
        <p14:creationId xmlns:p14="http://schemas.microsoft.com/office/powerpoint/2010/main" val="11079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2" y="4343146"/>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a:t>
            </a:r>
            <a:r>
              <a:rPr lang="en-AU" baseline="0" dirty="0" smtClean="0"/>
              <a:t>xamples from government publications.</a:t>
            </a:r>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19</a:t>
            </a:fld>
            <a:endParaRPr lang="en-AU">
              <a:solidFill>
                <a:prstClr val="black"/>
              </a:solidFill>
            </a:endParaRPr>
          </a:p>
        </p:txBody>
      </p:sp>
    </p:spTree>
    <p:extLst>
      <p:ext uri="{BB962C8B-B14F-4D97-AF65-F5344CB8AC3E}">
        <p14:creationId xmlns:p14="http://schemas.microsoft.com/office/powerpoint/2010/main" val="165325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Overview:</a:t>
            </a:r>
            <a:r>
              <a:rPr lang="en-AU" baseline="0" dirty="0" smtClean="0"/>
              <a:t> key points</a:t>
            </a:r>
          </a:p>
          <a:p>
            <a:endParaRPr lang="en-AU" baseline="0" dirty="0" smtClean="0"/>
          </a:p>
          <a:p>
            <a:pPr marL="171450" indent="-171450">
              <a:buFont typeface="Arial" panose="020B0604020202020204" pitchFamily="34" charset="0"/>
              <a:buChar char="•"/>
            </a:pPr>
            <a:r>
              <a:rPr lang="en-AU" dirty="0" smtClean="0"/>
              <a:t>Formed in 1946 in the UK, the oldest professional body for human factors specialists and ergonomists is The Chartered Institute of Ergonomics and Human Factors, formally known as The Ergonomics Society.</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The Human Factors and Ergonomics Society (HFES) was founded in 1957. The Society's mission is to promote the discovery and exchange of knowledge concerning the characteristics of human beings that are applicable to the design of systems and devices of all kinds.</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Prior to World War I, the focus of aviation psychology was on the aviator himself, but the war shifted the focus onto the aircraft, in particular, the design of controls and displays, and the effects of altitude and environmental factors on the pilot. The war saw the emergence of aeromedical research and the need for testing and measurement methods. </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Studies on driver behaviour started gaining momentum during this period, as Henry Ford started providing millions of Americans with automobiles. Another major development during this period was the performance of aeromedical research. </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20</a:t>
            </a:fld>
            <a:endParaRPr lang="en-AU">
              <a:solidFill>
                <a:prstClr val="black"/>
              </a:solidFill>
            </a:endParaRPr>
          </a:p>
        </p:txBody>
      </p:sp>
    </p:spTree>
    <p:extLst>
      <p:ext uri="{BB962C8B-B14F-4D97-AF65-F5344CB8AC3E}">
        <p14:creationId xmlns:p14="http://schemas.microsoft.com/office/powerpoint/2010/main" val="183882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Examples from government publications.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178886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Examples from government publications.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96463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t>It is, therefore, an issue for the management of health and safety by major hazard industry and should be part of the safety management system.</a:t>
            </a:r>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23</a:t>
            </a:fld>
            <a:endParaRPr lang="en-AU">
              <a:solidFill>
                <a:prstClr val="black"/>
              </a:solidFill>
            </a:endParaRPr>
          </a:p>
        </p:txBody>
      </p:sp>
    </p:spTree>
    <p:extLst>
      <p:ext uri="{BB962C8B-B14F-4D97-AF65-F5344CB8AC3E}">
        <p14:creationId xmlns:p14="http://schemas.microsoft.com/office/powerpoint/2010/main" val="3591645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Understanding Human Factors and Engineering Psychology.</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dirty="0" smtClean="0"/>
              <a:t>The primary focus of any human factors initiative is to improve safety and efficiency by reducing and managing human error.</a:t>
            </a:r>
          </a:p>
          <a:p>
            <a:pPr marL="171450" indent="-171450">
              <a:buFont typeface="Arial" panose="020B0604020202020204" pitchFamily="34" charset="0"/>
              <a:buChar char="•"/>
            </a:pPr>
            <a:endParaRPr lang="en-AU" dirty="0" smtClean="0"/>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Following the Texas City incident, there has been a significant increase in the amount of attention paid to performance indicators for process safety, with authoritative guidance being published in both the UK and US. The focus on Human Factors influences on process safety has also grown significantly over this time. However, while measurement of the technical aspects of process safety is well covered by the available guidance, there is little information available with regard to how Human Factors performance might be measured.</a:t>
            </a:r>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25</a:t>
            </a:fld>
            <a:endParaRPr lang="en-AU">
              <a:solidFill>
                <a:prstClr val="black"/>
              </a:solidFill>
            </a:endParaRPr>
          </a:p>
        </p:txBody>
      </p:sp>
    </p:spTree>
    <p:extLst>
      <p:ext uri="{BB962C8B-B14F-4D97-AF65-F5344CB8AC3E}">
        <p14:creationId xmlns:p14="http://schemas.microsoft.com/office/powerpoint/2010/main" val="166114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How can workplaces be designed and managed so that health and safety (H&amp;S) is not traded for production? </a:t>
            </a:r>
          </a:p>
          <a:p>
            <a:endParaRPr lang="en-AU"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26</a:t>
            </a:fld>
            <a:endParaRPr lang="en-AU">
              <a:solidFill>
                <a:prstClr val="black"/>
              </a:solidFill>
            </a:endParaRPr>
          </a:p>
        </p:txBody>
      </p:sp>
    </p:spTree>
    <p:extLst>
      <p:ext uri="{BB962C8B-B14F-4D97-AF65-F5344CB8AC3E}">
        <p14:creationId xmlns:p14="http://schemas.microsoft.com/office/powerpoint/2010/main" val="1794588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A challenge for contemporary society, and for those attempting to explain the forces shaping it, is to understand the social nature of risk, how: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individuals address risk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decisions involving risk are made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these processes can be managed to individuals’ and society’s advantage.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Major forces characterising the risk debate include increasing demands for ever greater safety in our lives, and enhancing our inherent tendency to apportion blame to human agency.</a:t>
            </a:r>
          </a:p>
          <a:p>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28</a:t>
            </a:fld>
            <a:endParaRPr lang="en-AU">
              <a:solidFill>
                <a:prstClr val="black"/>
              </a:solidFill>
            </a:endParaRPr>
          </a:p>
        </p:txBody>
      </p:sp>
    </p:spTree>
    <p:extLst>
      <p:ext uri="{BB962C8B-B14F-4D97-AF65-F5344CB8AC3E}">
        <p14:creationId xmlns:p14="http://schemas.microsoft.com/office/powerpoint/2010/main" val="1648256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Greater openness in exchange of information in some industrial sectors exists as it is recognised that a major incident in one organization can affect public confidence in the whole industry (e.g. civil aviation).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err="1" smtClean="0">
                <a:solidFill>
                  <a:schemeClr val="tx1"/>
                </a:solidFill>
                <a:latin typeface="+mn-lt"/>
                <a:ea typeface="+mn-ea"/>
                <a:cs typeface="+mn-cs"/>
              </a:rPr>
              <a:t>Kirchsteiger</a:t>
            </a:r>
            <a:r>
              <a:rPr lang="en-AU" sz="1200" b="0" i="0" u="none" strike="noStrike" kern="1200" baseline="0" dirty="0" smtClean="0">
                <a:solidFill>
                  <a:schemeClr val="tx1"/>
                </a:solidFill>
                <a:latin typeface="+mn-lt"/>
                <a:ea typeface="+mn-ea"/>
                <a:cs typeface="+mn-cs"/>
              </a:rPr>
              <a:t> argued that measures aimed at reducing risks to acceptable levels should be:</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rational</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transparent</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accountable</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targeted</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consistent</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proportional (costs/benefits) </a:t>
            </a:r>
          </a:p>
          <a:p>
            <a:r>
              <a:rPr lang="en-AU" sz="1200" b="0" i="0" u="none" strike="noStrike" kern="1200" baseline="0" dirty="0" smtClean="0">
                <a:solidFill>
                  <a:schemeClr val="tx1"/>
                </a:solidFill>
                <a:latin typeface="+mn-lt"/>
                <a:ea typeface="+mn-ea"/>
                <a:cs typeface="+mn-cs"/>
              </a:rPr>
              <a:t>and that risk assessments should balance benefits and risks.</a:t>
            </a:r>
            <a:endParaRPr lang="en-AU" dirty="0" smtClean="0"/>
          </a:p>
          <a:p>
            <a:endParaRPr lang="en-AU" dirty="0" smtClean="0"/>
          </a:p>
          <a:p>
            <a:r>
              <a:rPr lang="en-AU" sz="1200" b="0" i="0" u="none" strike="noStrike" kern="1200" baseline="0" dirty="0" smtClean="0">
                <a:solidFill>
                  <a:schemeClr val="tx1"/>
                </a:solidFill>
                <a:latin typeface="+mn-lt"/>
                <a:ea typeface="+mn-ea"/>
                <a:cs typeface="+mn-cs"/>
              </a:rPr>
              <a:t>The technical approach has dominated a majority of interventions characterising attempts to improve workplace H&amp;S, and to a lesser extent, safety in other environments. Because of the extensive and ever-expanding regulatory framework for workplace H&amp;S – at least in Western capitalist cultures – this domain has become a prime testing ground for the technical approach.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Behaviour modification, or one of its workplace manifestations such as behaviour-based safety (in which workers are consigned to follow pre-set patterns of behaviour as a means of reducing accidents and increasing productivity) illustrates one application of a technical approach to workplace risk. </a:t>
            </a:r>
          </a:p>
          <a:p>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This approach ignores implications based on the possibility that workplace behaviour that is considered to be “risky” may have individual, organizational, social, or cultural origins. The extent to which workers themselves are involved in developing behaviour standards to support such technical approaches to workplace risk may reflect their managerial self-regulatory role.</a:t>
            </a:r>
            <a:r>
              <a:rPr lang="en-AU"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31</a:t>
            </a:fld>
            <a:endParaRPr lang="en-AU">
              <a:solidFill>
                <a:prstClr val="black"/>
              </a:solidFill>
            </a:endParaRPr>
          </a:p>
        </p:txBody>
      </p:sp>
    </p:spTree>
    <p:extLst>
      <p:ext uri="{BB962C8B-B14F-4D97-AF65-F5344CB8AC3E}">
        <p14:creationId xmlns:p14="http://schemas.microsoft.com/office/powerpoint/2010/main" val="1738858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Working with</a:t>
            </a:r>
            <a:r>
              <a:rPr lang="en-AU" b="1" baseline="0" dirty="0" smtClean="0"/>
              <a:t> industry to develop materials</a:t>
            </a:r>
          </a:p>
          <a:p>
            <a:endParaRPr lang="en-AU" baseline="0" dirty="0" smtClean="0"/>
          </a:p>
          <a:p>
            <a:r>
              <a:rPr lang="en-AU" sz="1200" b="0" i="0" u="none" strike="noStrike" kern="1200" baseline="0" dirty="0" smtClean="0">
                <a:solidFill>
                  <a:schemeClr val="tx1"/>
                </a:solidFill>
                <a:latin typeface="+mn-lt"/>
                <a:ea typeface="+mn-ea"/>
                <a:cs typeface="+mn-cs"/>
              </a:rPr>
              <a:t>From a cultural theory (CT) perspective, Tansey considered that the concept of risk has emerged relatively recently. However, this is only true from a purely linguistic perspective, and ignores the (unprovable) certainty that pre-literate societies’ activities were concerned with risk, which is implicit within a CT approach. The concept of risk and associated behaviours must have existed in some forms for much longer.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err="1" smtClean="0">
                <a:solidFill>
                  <a:schemeClr val="tx1"/>
                </a:solidFill>
                <a:latin typeface="+mn-lt"/>
                <a:ea typeface="+mn-ea"/>
                <a:cs typeface="+mn-cs"/>
              </a:rPr>
              <a:t>Trimpop</a:t>
            </a:r>
            <a:r>
              <a:rPr lang="en-AU" sz="1200" b="0" i="0" u="none" strike="noStrike" kern="1200" baseline="0" dirty="0" smtClean="0">
                <a:solidFill>
                  <a:schemeClr val="tx1"/>
                </a:solidFill>
                <a:latin typeface="+mn-lt"/>
                <a:ea typeface="+mn-ea"/>
                <a:cs typeface="+mn-cs"/>
              </a:rPr>
              <a:t> argued that risk taking is inevitable in any changing environment, because change represents uncertainty about the future. Risk taking was essential in human evolution, and therefore has physiological and genetic pre-dispositions, as well as an intrinsic reward mechanism.</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Priorities</a:t>
            </a:r>
          </a:p>
          <a:p>
            <a:r>
              <a:rPr lang="en-AU" dirty="0" smtClean="0"/>
              <a:t>Timeframe – 6 months</a:t>
            </a:r>
          </a:p>
          <a:p>
            <a:pPr marL="171450" indent="-171450">
              <a:buFont typeface="Arial" panose="020B0604020202020204" pitchFamily="34" charset="0"/>
              <a:buChar char="•"/>
            </a:pPr>
            <a:r>
              <a:rPr lang="en-AU" dirty="0" smtClean="0"/>
              <a:t>Focus on investigations where human factors is relevant. </a:t>
            </a:r>
          </a:p>
          <a:p>
            <a:pPr marL="171450" indent="-171450">
              <a:buFont typeface="Arial" panose="020B0604020202020204" pitchFamily="34" charset="0"/>
              <a:buChar char="•"/>
            </a:pPr>
            <a:r>
              <a:rPr lang="en-AU" dirty="0" smtClean="0"/>
              <a:t>Development of regulations.</a:t>
            </a:r>
          </a:p>
          <a:p>
            <a:endParaRPr lang="en-AU" dirty="0" smtClean="0"/>
          </a:p>
          <a:p>
            <a:r>
              <a:rPr lang="en-AU" dirty="0" smtClean="0"/>
              <a:t>Timeframe – 12-18 months</a:t>
            </a:r>
          </a:p>
          <a:p>
            <a:pPr marL="171450" indent="-171450">
              <a:buFont typeface="Arial" panose="020B0604020202020204" pitchFamily="34" charset="0"/>
              <a:buChar char="•"/>
            </a:pPr>
            <a:r>
              <a:rPr lang="en-AU" dirty="0" smtClean="0"/>
              <a:t>Focus on safety case.</a:t>
            </a:r>
          </a:p>
          <a:p>
            <a:endParaRPr lang="en-AU" dirty="0" smtClean="0"/>
          </a:p>
          <a:p>
            <a:r>
              <a:rPr lang="en-AU" dirty="0" smtClean="0"/>
              <a:t>Timeframe – 18-24 months</a:t>
            </a:r>
          </a:p>
          <a:p>
            <a:pPr marL="171450" indent="-171450">
              <a:buFont typeface="Arial" panose="020B0604020202020204" pitchFamily="34" charset="0"/>
              <a:buChar char="•"/>
            </a:pPr>
            <a:r>
              <a:rPr lang="en-AU" dirty="0" smtClean="0"/>
              <a:t>Focus on safety management systems</a:t>
            </a:r>
            <a:r>
              <a:rPr lang="en-AU" dirty="0"/>
              <a:t>.</a:t>
            </a:r>
            <a:endParaRPr lang="en-AU" dirty="0" smtClean="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243848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xfrm>
            <a:off x="1143000" y="685800"/>
            <a:ext cx="4572000" cy="3429000"/>
          </a:xfrm>
          <a:ln/>
        </p:spPr>
      </p:sp>
      <p:sp>
        <p:nvSpPr>
          <p:cNvPr id="233475" name="Notes Placeholder 2"/>
          <p:cNvSpPr>
            <a:spLocks noGrp="1"/>
          </p:cNvSpPr>
          <p:nvPr>
            <p:ph type="body" idx="1"/>
          </p:nvPr>
        </p:nvSpPr>
        <p:spPr>
          <a:xfrm>
            <a:off x="685494" y="4342939"/>
            <a:ext cx="5487013" cy="4113169"/>
          </a:xfrm>
          <a:noFill/>
        </p:spPr>
        <p:txBody>
          <a:bodyPr/>
          <a:lstStyle/>
          <a:p>
            <a:endParaRPr lang="en-US" altLang="en-US" dirty="0" smtClean="0"/>
          </a:p>
        </p:txBody>
      </p:sp>
      <p:sp>
        <p:nvSpPr>
          <p:cNvPr id="135172" name="Slide Number Placeholder 3"/>
          <p:cNvSpPr>
            <a:spLocks noGrp="1"/>
          </p:cNvSpPr>
          <p:nvPr>
            <p:ph type="sldNum" sz="quarter" idx="5"/>
          </p:nvPr>
        </p:nvSpPr>
        <p:spPr>
          <a:ln>
            <a:miter lim="800000"/>
            <a:headEnd/>
            <a:tailEnd/>
          </a:ln>
        </p:spPr>
        <p:txBody>
          <a:bodyPr/>
          <a:lstStyle/>
          <a:p>
            <a:pPr>
              <a:defRPr/>
            </a:pPr>
            <a:fld id="{C8801DC5-DE20-4973-A22D-05D571350137}" type="slidenum">
              <a:rPr lang="en-AU">
                <a:solidFill>
                  <a:prstClr val="black"/>
                </a:solidFill>
              </a:rPr>
              <a:pPr>
                <a:defRPr/>
              </a:pPr>
              <a:t>2</a:t>
            </a:fld>
            <a:endParaRPr lang="en-AU" dirty="0">
              <a:solidFill>
                <a:prstClr val="black"/>
              </a:solidFill>
            </a:endParaRPr>
          </a:p>
        </p:txBody>
      </p:sp>
      <p:sp>
        <p:nvSpPr>
          <p:cNvPr id="2" name="Header Placeholder 1"/>
          <p:cNvSpPr>
            <a:spLocks noGrp="1"/>
          </p:cNvSpPr>
          <p:nvPr>
            <p:ph type="hdr" sz="quarter" idx="10"/>
          </p:nvPr>
        </p:nvSpPr>
        <p:spPr/>
        <p:txBody>
          <a:bodyPr/>
          <a:lstStyle/>
          <a:p>
            <a:pPr>
              <a:defRPr/>
            </a:pPr>
            <a:endParaRPr lang="en-AU"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kern="1200" dirty="0" smtClean="0">
                <a:solidFill>
                  <a:schemeClr val="tx1"/>
                </a:solidFill>
                <a:effectLst/>
                <a:latin typeface="+mn-lt"/>
                <a:ea typeface="+mn-ea"/>
                <a:cs typeface="+mn-cs"/>
              </a:rPr>
              <a:t>The Department</a:t>
            </a:r>
            <a:r>
              <a:rPr lang="en-AU" sz="1200" b="0" kern="1200" baseline="0" dirty="0" smtClean="0">
                <a:solidFill>
                  <a:schemeClr val="tx1"/>
                </a:solidFill>
                <a:effectLst/>
                <a:latin typeface="+mn-lt"/>
                <a:ea typeface="+mn-ea"/>
                <a:cs typeface="+mn-cs"/>
              </a:rPr>
              <a:t> of Mines and Petroleum</a:t>
            </a:r>
            <a:r>
              <a:rPr lang="en-AU" sz="1200" b="0" kern="1200" dirty="0" smtClean="0">
                <a:solidFill>
                  <a:schemeClr val="tx1"/>
                </a:solidFill>
                <a:effectLst/>
                <a:latin typeface="+mn-lt"/>
                <a:ea typeface="+mn-ea"/>
                <a:cs typeface="+mn-cs"/>
              </a:rPr>
              <a:t> use a wide range of strategies and mechanisms to nurture willingness and capacity to comply with </a:t>
            </a:r>
            <a:r>
              <a:rPr lang="en-AU" sz="1200" kern="1200" dirty="0" smtClean="0">
                <a:solidFill>
                  <a:schemeClr val="tx1"/>
                </a:solidFill>
                <a:effectLst/>
                <a:latin typeface="+mn-lt"/>
                <a:ea typeface="+mn-ea"/>
                <a:cs typeface="+mn-cs"/>
              </a:rPr>
              <a:t>work </a:t>
            </a:r>
            <a:r>
              <a:rPr lang="en-AU" sz="1200" b="0" kern="1200" dirty="0" smtClean="0">
                <a:solidFill>
                  <a:schemeClr val="tx1"/>
                </a:solidFill>
                <a:effectLst/>
                <a:latin typeface="+mn-lt"/>
                <a:ea typeface="+mn-ea"/>
                <a:cs typeface="+mn-cs"/>
              </a:rPr>
              <a:t>health and safety law. A balance is required</a:t>
            </a:r>
            <a:r>
              <a:rPr lang="en-AU" sz="1200" b="0" kern="1200" baseline="0" dirty="0" smtClean="0">
                <a:solidFill>
                  <a:schemeClr val="tx1"/>
                </a:solidFill>
                <a:effectLst/>
                <a:latin typeface="+mn-lt"/>
                <a:ea typeface="+mn-ea"/>
                <a:cs typeface="+mn-cs"/>
              </a:rPr>
              <a:t> which utilises an approach to blend knowledge from regulator and operator. </a:t>
            </a:r>
          </a:p>
          <a:p>
            <a:endParaRPr lang="en-AU" sz="1200" b="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Processes</a:t>
            </a:r>
          </a:p>
          <a:p>
            <a:r>
              <a:rPr lang="en-AU" sz="1200" kern="1200" dirty="0" smtClean="0">
                <a:solidFill>
                  <a:schemeClr val="tx1"/>
                </a:solidFill>
                <a:effectLst/>
                <a:latin typeface="+mn-lt"/>
                <a:ea typeface="+mn-ea"/>
                <a:cs typeface="+mn-cs"/>
              </a:rPr>
              <a:t>They communicate and provide information to operators through a wide variety of methods. These include:</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guidance material which is accessible electronically at regulators’ websites or in publications at regulators’ metropolitan and regional offices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direct mail-outs as part of targeted campaigns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telephone or online information services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media advertising</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seminars and workshops</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participation in field days or other public events, among other methods. </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general, regulators work with and through industry and trade associations, unions, work </a:t>
            </a:r>
            <a:r>
              <a:rPr lang="en-AU" sz="1200" b="0" kern="1200" dirty="0" smtClean="0">
                <a:solidFill>
                  <a:schemeClr val="tx1"/>
                </a:solidFill>
                <a:effectLst/>
                <a:latin typeface="+mn-lt"/>
                <a:ea typeface="+mn-ea"/>
                <a:cs typeface="+mn-cs"/>
              </a:rPr>
              <a:t>health and safety</a:t>
            </a:r>
            <a:r>
              <a:rPr lang="en-AU" sz="1200" kern="1200" dirty="0" smtClean="0">
                <a:solidFill>
                  <a:schemeClr val="tx1"/>
                </a:solidFill>
                <a:effectLst/>
                <a:latin typeface="+mn-lt"/>
                <a:ea typeface="+mn-ea"/>
                <a:cs typeface="+mn-cs"/>
              </a:rPr>
              <a:t> consultants and professional bodies, and training providers to widen access to work </a:t>
            </a:r>
            <a:r>
              <a:rPr lang="en-AU" sz="1200" b="0" kern="1200" dirty="0" smtClean="0">
                <a:solidFill>
                  <a:schemeClr val="tx1"/>
                </a:solidFill>
                <a:effectLst/>
                <a:latin typeface="+mn-lt"/>
                <a:ea typeface="+mn-ea"/>
                <a:cs typeface="+mn-cs"/>
              </a:rPr>
              <a:t>health and safety</a:t>
            </a:r>
            <a:r>
              <a:rPr lang="en-AU" sz="1200" kern="1200" dirty="0" smtClean="0">
                <a:solidFill>
                  <a:schemeClr val="tx1"/>
                </a:solidFill>
                <a:effectLst/>
                <a:latin typeface="+mn-lt"/>
                <a:ea typeface="+mn-ea"/>
                <a:cs typeface="+mn-cs"/>
              </a:rPr>
              <a:t> information and support the development of </a:t>
            </a:r>
            <a:r>
              <a:rPr lang="en-AU" sz="1200" b="0" kern="1200" dirty="0" smtClean="0">
                <a:solidFill>
                  <a:schemeClr val="tx1"/>
                </a:solidFill>
                <a:effectLst/>
                <a:latin typeface="+mn-lt"/>
                <a:ea typeface="+mn-ea"/>
                <a:cs typeface="+mn-cs"/>
              </a:rPr>
              <a:t>health and safety</a:t>
            </a:r>
            <a:r>
              <a:rPr lang="en-AU" sz="1200" kern="1200" dirty="0" smtClean="0">
                <a:solidFill>
                  <a:schemeClr val="tx1"/>
                </a:solidFill>
                <a:effectLst/>
                <a:latin typeface="+mn-lt"/>
                <a:ea typeface="+mn-ea"/>
                <a:cs typeface="+mn-cs"/>
              </a:rPr>
              <a:t> capacity.</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Vision</a:t>
            </a:r>
            <a:endParaRPr lang="en-AU" sz="1200" b="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Cradle</a:t>
            </a:r>
            <a:r>
              <a:rPr lang="en-AU" sz="1200" b="0" kern="1200" baseline="0" dirty="0" smtClean="0">
                <a:solidFill>
                  <a:schemeClr val="tx1"/>
                </a:solidFill>
                <a:effectLst/>
                <a:latin typeface="+mn-lt"/>
                <a:ea typeface="+mn-ea"/>
                <a:cs typeface="+mn-cs"/>
              </a:rPr>
              <a:t> to grave philosophy.</a:t>
            </a:r>
            <a:endParaRPr lang="en-AU" b="1"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34</a:t>
            </a:fld>
            <a:endParaRPr lang="en-AU">
              <a:solidFill>
                <a:prstClr val="black"/>
              </a:solidFill>
            </a:endParaRPr>
          </a:p>
        </p:txBody>
      </p:sp>
    </p:spTree>
    <p:extLst>
      <p:ext uri="{BB962C8B-B14F-4D97-AF65-F5344CB8AC3E}">
        <p14:creationId xmlns:p14="http://schemas.microsoft.com/office/powerpoint/2010/main" val="2232148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Lessons learned</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Fatal accidents occur even in petrochemical industries, where the principles of self-regulation embodied in the Health and Safety at Work Act may be expected to be carried out. Prevention of some accidents however requires a greater reliance on the human factor for control than others.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With consideration of emerging and systemic risks and inherent uncertainty associated with surprising events, planning for and managing risk, crisis and disasters requires understanding of the space of possibilities in order to avoid unrealistic expectations that can influence the management of disasters and catastrophes.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Black swans represent the unpredictable (see story below).</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Story</a:t>
            </a:r>
          </a:p>
          <a:p>
            <a:r>
              <a:rPr lang="en-AU" sz="1200" b="0" i="1" u="none" strike="noStrike" kern="1200" baseline="0" dirty="0" smtClean="0">
                <a:solidFill>
                  <a:schemeClr val="tx1"/>
                </a:solidFill>
                <a:latin typeface="+mn-lt"/>
                <a:ea typeface="+mn-ea"/>
                <a:cs typeface="+mn-cs"/>
              </a:rPr>
              <a:t>“The black swan represents the rare, unforeseen catastrophic event that takes place with some regularity in the world. In the context of process safety, the black swan is a major process safety incident with fatalities and economic loss that had not happened before and was not thought to be possible. A number of these incidents have occurred over the years. Perhaps the two most notable are </a:t>
            </a:r>
            <a:r>
              <a:rPr lang="en-AU" sz="1200" b="0" i="1" u="none" strike="noStrike" kern="1200" baseline="0" dirty="0" err="1" smtClean="0">
                <a:solidFill>
                  <a:schemeClr val="tx1"/>
                </a:solidFill>
                <a:latin typeface="+mn-lt"/>
                <a:ea typeface="+mn-ea"/>
                <a:cs typeface="+mn-cs"/>
              </a:rPr>
              <a:t>Flixborough</a:t>
            </a:r>
            <a:r>
              <a:rPr lang="en-AU" sz="1200" b="0" i="1" u="none" strike="noStrike" kern="1200" baseline="0" dirty="0" smtClean="0">
                <a:solidFill>
                  <a:schemeClr val="tx1"/>
                </a:solidFill>
                <a:latin typeface="+mn-lt"/>
                <a:ea typeface="+mn-ea"/>
                <a:cs typeface="+mn-cs"/>
              </a:rPr>
              <a:t>, UK (1974), a </a:t>
            </a:r>
            <a:r>
              <a:rPr lang="en-AU" sz="1200" b="0" i="1" u="none" strike="noStrike" kern="1200" baseline="0" dirty="0" err="1" smtClean="0">
                <a:solidFill>
                  <a:schemeClr val="tx1"/>
                </a:solidFill>
                <a:latin typeface="+mn-lt"/>
                <a:ea typeface="+mn-ea"/>
                <a:cs typeface="+mn-cs"/>
              </a:rPr>
              <a:t>vapor</a:t>
            </a:r>
            <a:r>
              <a:rPr lang="en-AU" sz="1200" b="0" i="1" u="none" strike="noStrike" kern="1200" baseline="0" dirty="0" smtClean="0">
                <a:solidFill>
                  <a:schemeClr val="tx1"/>
                </a:solidFill>
                <a:latin typeface="+mn-lt"/>
                <a:ea typeface="+mn-ea"/>
                <a:cs typeface="+mn-cs"/>
              </a:rPr>
              <a:t> cloud explosion that killed 23 people and destroyed a chemical plant, and Bhopal, India (1984), a catastrophic toxic release that killed over 10,000 people. In process hazard analysis terms, the black swan is referred to as “not a credible scenario,” but as history has shown, these events occur with some regularity.”</a:t>
            </a:r>
            <a:r>
              <a:rPr lang="en-AU" sz="1200" b="0" i="0" u="none" strike="noStrike" kern="1200" baseline="0" dirty="0" smtClean="0">
                <a:solidFill>
                  <a:schemeClr val="tx1"/>
                </a:solidFill>
                <a:latin typeface="+mn-lt"/>
                <a:ea typeface="+mn-ea"/>
                <a:cs typeface="+mn-cs"/>
              </a:rPr>
              <a:t> - John F. Murphy</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Many of John’s publications discuss the urgent need to learn from black swan events, despite the fact that often the lessons of these events go unheeded. Furthermore, we suggest ideas on how to keep the lessons learned from black swan events fresh in our minds. Those of you that are interested in risk analysis and its limitations may want to read these papers again (PSP December 2011, PSP September 2012).</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Stress how we must always maintain a sense of vulnerability, even when we feel we have reduced risk as low as possible. </a:t>
            </a:r>
          </a:p>
          <a:p>
            <a:r>
              <a:rPr lang="en-AU" sz="1200" b="0" i="0" u="none" strike="noStrike" kern="1200" baseline="0" dirty="0" smtClean="0">
                <a:solidFill>
                  <a:schemeClr val="tx1"/>
                </a:solidFill>
                <a:latin typeface="+mn-lt"/>
                <a:ea typeface="+mn-ea"/>
                <a:cs typeface="+mn-cs"/>
              </a:rPr>
              <a:t>Please continue to ask the question, “What can go wrong?”, and Beware of the Black Swan.</a:t>
            </a:r>
            <a:endParaRPr lang="en-AU" b="1"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35</a:t>
            </a:fld>
            <a:endParaRPr lang="en-AU">
              <a:solidFill>
                <a:prstClr val="black"/>
              </a:solidFill>
            </a:endParaRPr>
          </a:p>
        </p:txBody>
      </p:sp>
    </p:spTree>
    <p:extLst>
      <p:ext uri="{BB962C8B-B14F-4D97-AF65-F5344CB8AC3E}">
        <p14:creationId xmlns:p14="http://schemas.microsoft.com/office/powerpoint/2010/main" val="336612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Explore how to incorporate processes to identify and mitigate human error. </a:t>
            </a:r>
          </a:p>
          <a:p>
            <a:pPr marL="171450" indent="-171450">
              <a:buFont typeface="Arial" panose="020B0604020202020204" pitchFamily="34" charset="0"/>
              <a:buChar char="•"/>
            </a:pPr>
            <a:r>
              <a:rPr lang="en-AU" sz="1200" b="0" i="0" u="none" strike="noStrike" kern="1200" baseline="0" dirty="0" smtClean="0">
                <a:solidFill>
                  <a:schemeClr val="tx1"/>
                </a:solidFill>
                <a:latin typeface="+mn-lt"/>
                <a:ea typeface="+mn-ea"/>
                <a:cs typeface="+mn-cs"/>
              </a:rPr>
              <a:t>Share knowledge and tips through a case study example.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smtClean="0">
                <a:solidFill>
                  <a:schemeClr val="tx1"/>
                </a:solidFill>
                <a:latin typeface="+mn-lt"/>
                <a:ea typeface="+mn-ea"/>
                <a:cs typeface="+mn-cs"/>
              </a:rPr>
              <a:t>Essential understanding of human factors and how to identify risks within your organisation.</a:t>
            </a:r>
          </a:p>
          <a:p>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3</a:t>
            </a:fld>
            <a:endParaRPr lang="en-AU">
              <a:solidFill>
                <a:prstClr val="black"/>
              </a:solidFill>
            </a:endParaRPr>
          </a:p>
        </p:txBody>
      </p:sp>
    </p:spTree>
    <p:extLst>
      <p:ext uri="{BB962C8B-B14F-4D97-AF65-F5344CB8AC3E}">
        <p14:creationId xmlns:p14="http://schemas.microsoft.com/office/powerpoint/2010/main" val="151386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Human behaviour is defined as the range of actions and behaviours exhibited by humans at certain stages of development. A society generally expects individuals to have good behaviour and shun roguish biases.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0" dirty="0" smtClean="0"/>
              <a:t>Factors that are predominantly linked</a:t>
            </a:r>
            <a:r>
              <a:rPr lang="en-AU" b="0" baseline="0" dirty="0" smtClean="0"/>
              <a:t> to </a:t>
            </a:r>
            <a:r>
              <a:rPr lang="en-AU" b="0" dirty="0" smtClean="0"/>
              <a:t>human behaviour include: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attitude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perception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genetics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culture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social norms and ethics of a society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religious inclination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smtClean="0"/>
              <a:t>coercion and influence by authority.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Reference: https://www.reference.com/science/factors-affect-human-behavior-3512986d01e403d4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463522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smtClean="0"/>
              <a:t>Risk perception</a:t>
            </a:r>
            <a:r>
              <a:rPr lang="en-AU" dirty="0" smtClean="0"/>
              <a:t> </a:t>
            </a:r>
          </a:p>
          <a:p>
            <a:endParaRPr lang="en-AU" dirty="0" smtClean="0"/>
          </a:p>
          <a:p>
            <a:r>
              <a:rPr lang="en-AU" dirty="0" smtClean="0"/>
              <a:t>Early research on risk perception assumed that people assess risk in a rational manner, weighing information before making a decision. This approach assumes that providing people with more information will alter their perceptions of risk. Subsequent research has demonstrated that providing more information alone will not assuage people’s fears and ideas about what is truly risky. The psychological approach to risk perception theory, championed by psychologist Paul </a:t>
            </a:r>
            <a:r>
              <a:rPr lang="en-AU" dirty="0" err="1" smtClean="0"/>
              <a:t>Slovic</a:t>
            </a:r>
            <a:r>
              <a:rPr lang="en-AU" dirty="0" smtClean="0"/>
              <a:t>, examines the particular heuristics and biases people invent to interpret the amount of risk in their environment.</a:t>
            </a:r>
          </a:p>
          <a:p>
            <a:endParaRPr lang="en-AU" dirty="0" smtClean="0"/>
          </a:p>
          <a:p>
            <a:r>
              <a:rPr lang="en-AU" sz="1200" b="0" i="0" u="none" strike="noStrike" kern="1200" baseline="0" dirty="0" smtClean="0">
                <a:solidFill>
                  <a:schemeClr val="tx1"/>
                </a:solidFill>
                <a:latin typeface="+mn-lt"/>
                <a:ea typeface="+mn-ea"/>
                <a:cs typeface="+mn-cs"/>
              </a:rPr>
              <a:t>Psychological research on risk perception has been dominated by the psychometric paradigm, which has been fruitful in bringing up important issues in research. Compared to cultural theory this paradigm has also been fairly successful in explaining and predicting perceived risk. Yet, most of the conclusions reached in the paradigm are not sufficiently based on empirical data and appropriate analyses.</a:t>
            </a:r>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2655082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Most humans engage in some kind of dangerous event(s) every day. This has prompted a substantial effort from researchers to understand how people understand risk.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Everyone is seeking to manage risk, and they are all guessing because if they knew for certain, they would not be dealing with risk.</a:t>
            </a:r>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7</a:t>
            </a:fld>
            <a:endParaRPr lang="en-AU">
              <a:solidFill>
                <a:prstClr val="black"/>
              </a:solidFill>
            </a:endParaRPr>
          </a:p>
        </p:txBody>
      </p:sp>
    </p:spTree>
    <p:extLst>
      <p:ext uri="{BB962C8B-B14F-4D97-AF65-F5344CB8AC3E}">
        <p14:creationId xmlns:p14="http://schemas.microsoft.com/office/powerpoint/2010/main" val="19517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"Human factors refer to environmental, organizational and job factors, and human and individual characteristics which influence behaviour at work in a way which can affect health and safety. A simple way to view human factors is to think about three aspects: the job, the individual and the organization and how they impact people’s health and safety-related behaviour." </a:t>
            </a:r>
            <a:br>
              <a:rPr lang="en-AU" dirty="0" smtClean="0"/>
            </a:br>
            <a:r>
              <a:rPr lang="en-AU" dirty="0" smtClean="0"/>
              <a:t/>
            </a:r>
            <a:br>
              <a:rPr lang="en-AU" dirty="0" smtClean="0"/>
            </a:br>
            <a:r>
              <a:rPr lang="en-AU" i="1" dirty="0" smtClean="0"/>
              <a:t>(Health and Safety Executive, United Kingdom)</a:t>
            </a:r>
            <a:r>
              <a:rPr lang="en-AU" dirty="0" smtClean="0"/>
              <a:t/>
            </a:r>
            <a:br>
              <a:rPr lang="en-AU" dirty="0" smtClean="0"/>
            </a:br>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9</a:t>
            </a:fld>
            <a:endParaRPr lang="en-AU">
              <a:solidFill>
                <a:prstClr val="black"/>
              </a:solidFill>
            </a:endParaRPr>
          </a:p>
        </p:txBody>
      </p:sp>
    </p:spTree>
    <p:extLst>
      <p:ext uri="{BB962C8B-B14F-4D97-AF65-F5344CB8AC3E}">
        <p14:creationId xmlns:p14="http://schemas.microsoft.com/office/powerpoint/2010/main" val="4058959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Human factors, which includes ‘Ergonomics’ as it is called in some industries, is the practice of applying scientific knowledge from varied, mostly human science disciplines (such as psychology, medicine, anthropometrics and physiology) to designing, building, maintaining and managing systems and products.</a:t>
            </a:r>
          </a:p>
          <a:p>
            <a:endParaRPr lang="en-AU" sz="1200" b="0" i="0" u="none" strike="noStrike" kern="1200" baseline="0" dirty="0" smtClean="0">
              <a:solidFill>
                <a:schemeClr val="tx1"/>
              </a:solidFill>
              <a:latin typeface="+mn-lt"/>
              <a:ea typeface="+mn-ea"/>
              <a:cs typeface="+mn-cs"/>
            </a:endParaRPr>
          </a:p>
          <a:p>
            <a:r>
              <a:rPr lang="en-AU" sz="1200" b="1" i="0" u="none" strike="noStrike" kern="1200" baseline="0" dirty="0" smtClean="0">
                <a:solidFill>
                  <a:schemeClr val="tx1"/>
                </a:solidFill>
                <a:latin typeface="+mn-lt"/>
                <a:ea typeface="+mn-ea"/>
                <a:cs typeface="+mn-cs"/>
              </a:rPr>
              <a:t>Relevant quotes</a:t>
            </a:r>
          </a:p>
          <a:p>
            <a:pPr marL="171450" indent="-171450">
              <a:buFont typeface="Arial" panose="020B0604020202020204" pitchFamily="34" charset="0"/>
              <a:buChar char="•"/>
            </a:pPr>
            <a:r>
              <a:rPr lang="en-AU" sz="1200" b="1" i="0" u="none" strike="noStrike" kern="1200" baseline="0" dirty="0" smtClean="0">
                <a:solidFill>
                  <a:schemeClr val="tx1"/>
                </a:solidFill>
                <a:latin typeface="+mn-lt"/>
                <a:ea typeface="+mn-ea"/>
                <a:cs typeface="+mn-cs"/>
              </a:rPr>
              <a:t>Human Factors </a:t>
            </a:r>
            <a:r>
              <a:rPr lang="en-AU" sz="1200" b="0" i="0" u="none" strike="noStrike" kern="1200" baseline="0" dirty="0" smtClean="0">
                <a:solidFill>
                  <a:schemeClr val="tx1"/>
                </a:solidFill>
                <a:latin typeface="+mn-lt"/>
                <a:ea typeface="+mn-ea"/>
                <a:cs typeface="+mn-cs"/>
              </a:rPr>
              <a:t>is not a pure science as it </a:t>
            </a:r>
            <a:r>
              <a:rPr lang="en-AU" sz="1200" b="1" i="0" u="none" strike="noStrike" kern="1200" baseline="0" dirty="0" smtClean="0">
                <a:solidFill>
                  <a:schemeClr val="tx1"/>
                </a:solidFill>
                <a:latin typeface="+mn-lt"/>
                <a:ea typeface="+mn-ea"/>
                <a:cs typeface="+mn-cs"/>
              </a:rPr>
              <a:t>is not self referential</a:t>
            </a:r>
            <a:r>
              <a:rPr lang="en-AU" sz="1200" b="0" i="0" u="none" strike="noStrike" kern="1200" baseline="0" dirty="0" smtClean="0">
                <a:solidFill>
                  <a:schemeClr val="tx1"/>
                </a:solidFill>
                <a:latin typeface="+mn-lt"/>
                <a:ea typeface="+mn-ea"/>
                <a:cs typeface="+mn-cs"/>
              </a:rPr>
              <a:t>, nor does it base its theories upon unique and exclusive conservation principles and postulates.[…] It is limiting to identify Human Factors as a discipline, as it goes far beyond the mere application of engineering, psychology, sociology and computer science principles. </a:t>
            </a:r>
            <a:r>
              <a:rPr lang="en-AU" sz="1200" b="1" i="0" u="none" strike="noStrike" kern="1200" baseline="0" dirty="0" smtClean="0">
                <a:solidFill>
                  <a:schemeClr val="tx1"/>
                </a:solidFill>
                <a:latin typeface="+mn-lt"/>
                <a:ea typeface="+mn-ea"/>
                <a:cs typeface="+mn-cs"/>
              </a:rPr>
              <a:t>It enables us to represent working contexts </a:t>
            </a:r>
            <a:r>
              <a:rPr lang="en-AU" sz="1200" b="0" i="0" u="none" strike="noStrike" kern="1200" baseline="0" dirty="0" smtClean="0">
                <a:solidFill>
                  <a:schemeClr val="tx1"/>
                </a:solidFill>
                <a:latin typeface="+mn-lt"/>
                <a:ea typeface="+mn-ea"/>
                <a:cs typeface="+mn-cs"/>
              </a:rPr>
              <a:t>and sociotechnical aspects in a theoretical form […] </a:t>
            </a:r>
            <a:r>
              <a:rPr lang="en-AU" sz="1200" b="1" i="0" u="none" strike="noStrike" kern="1200" baseline="0" dirty="0" smtClean="0">
                <a:solidFill>
                  <a:schemeClr val="tx1"/>
                </a:solidFill>
                <a:latin typeface="+mn-lt"/>
                <a:ea typeface="+mn-ea"/>
                <a:cs typeface="+mn-cs"/>
              </a:rPr>
              <a:t>for implementation in real systems </a:t>
            </a:r>
            <a:r>
              <a:rPr lang="en-AU" sz="1200" b="0" i="0" u="none" strike="noStrike" kern="1200" baseline="0" dirty="0" smtClean="0">
                <a:solidFill>
                  <a:schemeClr val="tx1"/>
                </a:solidFill>
                <a:latin typeface="+mn-lt"/>
                <a:ea typeface="+mn-ea"/>
                <a:cs typeface="+mn-cs"/>
              </a:rPr>
              <a:t>and for assessment of real working contexts.</a:t>
            </a:r>
          </a:p>
          <a:p>
            <a:pPr marL="171450" indent="-171450">
              <a:buFont typeface="Arial" panose="020B0604020202020204" pitchFamily="34" charset="0"/>
              <a:buChar char="•"/>
            </a:pPr>
            <a:r>
              <a:rPr lang="en-AU" sz="1200" b="1" i="0" u="none" strike="noStrike" kern="1200" baseline="0" dirty="0" smtClean="0">
                <a:solidFill>
                  <a:schemeClr val="tx1"/>
                </a:solidFill>
                <a:latin typeface="+mn-lt"/>
                <a:ea typeface="+mn-ea"/>
                <a:cs typeface="+mn-cs"/>
              </a:rPr>
              <a:t>Human Factors</a:t>
            </a:r>
            <a:r>
              <a:rPr lang="en-AU" sz="1200" b="0" i="0" u="none" strike="noStrike" kern="1200" baseline="0" dirty="0" smtClean="0">
                <a:solidFill>
                  <a:schemeClr val="tx1"/>
                </a:solidFill>
                <a:latin typeface="+mn-lt"/>
                <a:ea typeface="+mn-ea"/>
                <a:cs typeface="+mn-cs"/>
              </a:rPr>
              <a:t>, together with computer science, </a:t>
            </a:r>
            <a:r>
              <a:rPr lang="en-AU" sz="1200" b="1" i="0" u="none" strike="noStrike" kern="1200" baseline="0" dirty="0" smtClean="0">
                <a:solidFill>
                  <a:schemeClr val="tx1"/>
                </a:solidFill>
                <a:latin typeface="+mn-lt"/>
                <a:ea typeface="+mn-ea"/>
                <a:cs typeface="+mn-cs"/>
              </a:rPr>
              <a:t>is the most relevant science that has been developed over the past 50 years </a:t>
            </a:r>
            <a:r>
              <a:rPr lang="en-AU" sz="1200" b="0" i="0" u="none" strike="noStrike" kern="1200" baseline="0" dirty="0" smtClean="0">
                <a:solidFill>
                  <a:schemeClr val="tx1"/>
                </a:solidFill>
                <a:latin typeface="+mn-lt"/>
                <a:ea typeface="+mn-ea"/>
                <a:cs typeface="+mn-cs"/>
              </a:rPr>
              <a:t>[…].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err="1" smtClean="0">
                <a:solidFill>
                  <a:schemeClr val="tx1"/>
                </a:solidFill>
                <a:latin typeface="+mn-lt"/>
                <a:ea typeface="+mn-ea"/>
                <a:cs typeface="+mn-cs"/>
              </a:rPr>
              <a:t>Cacciabue</a:t>
            </a:r>
            <a:r>
              <a:rPr lang="en-AU" sz="1200" b="0" i="0" u="none" strike="noStrike" kern="1200" baseline="0" dirty="0" smtClean="0">
                <a:solidFill>
                  <a:schemeClr val="tx1"/>
                </a:solidFill>
                <a:latin typeface="+mn-lt"/>
                <a:ea typeface="+mn-ea"/>
                <a:cs typeface="+mn-cs"/>
              </a:rPr>
              <a:t> (EC), “Guide to Applying Human Factors Methods”, Springer 2004.</a:t>
            </a:r>
            <a:endParaRPr lang="en-AU" i="0"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3735652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Over the last 60 years, recognition has grown that mishaps are inextricably linked to the (mal)functioning of that system — the surrounding organizations and institutions. People are not the instigators of failure, they are the recipients of it, the inheritors.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This is not new! </a:t>
            </a:r>
            <a:endParaRPr lang="en-AU" dirty="0"/>
          </a:p>
        </p:txBody>
      </p:sp>
      <p:sp>
        <p:nvSpPr>
          <p:cNvPr id="4" name="Slide Number Placeholder 3"/>
          <p:cNvSpPr>
            <a:spLocks noGrp="1"/>
          </p:cNvSpPr>
          <p:nvPr>
            <p:ph type="sldNum" sz="quarter" idx="10"/>
          </p:nvPr>
        </p:nvSpPr>
        <p:spPr/>
        <p:txBody>
          <a:bodyPr/>
          <a:lstStyle/>
          <a:p>
            <a:fld id="{D5EFEE9D-0AFC-4DD2-86FD-2DCF36461FC0}"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1991467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3646968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96609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2589107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87366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10"/>
          </p:nvPr>
        </p:nvSpPr>
        <p:spPr>
          <a:xfrm>
            <a:off x="8675688" y="6500813"/>
            <a:ext cx="468312" cy="457200"/>
          </a:xfrm>
          <a:prstGeom prst="rect">
            <a:avLst/>
          </a:prstGeom>
        </p:spPr>
        <p:txBody>
          <a:bodyPr/>
          <a:lstStyle>
            <a:lvl1pPr>
              <a:defRPr sz="1600" b="1">
                <a:solidFill>
                  <a:schemeClr val="bg1"/>
                </a:solidFill>
              </a:defRPr>
            </a:lvl1pPr>
          </a:lstStyle>
          <a:p>
            <a:pPr fontAlgn="base">
              <a:spcBef>
                <a:spcPct val="0"/>
              </a:spcBef>
              <a:spcAft>
                <a:spcPct val="0"/>
              </a:spcAft>
              <a:defRPr/>
            </a:pPr>
            <a:fld id="{CB34EFFD-3D38-454F-BF4C-702427A67346}" type="slidenum">
              <a:rPr lang="en-US">
                <a:solidFill>
                  <a:prstClr val="white"/>
                </a:solidFill>
              </a:rPr>
              <a:pPr fontAlgn="base">
                <a:spcBef>
                  <a:spcPct val="0"/>
                </a:spcBef>
                <a:spcAft>
                  <a:spcPct val="0"/>
                </a:spcAft>
                <a:defRPr/>
              </a:pPr>
              <a:t>‹#›</a:t>
            </a:fld>
            <a:endParaRPr lang="en-US" dirty="0">
              <a:solidFill>
                <a:prstClr val="white"/>
              </a:solidFill>
            </a:endParaRPr>
          </a:p>
        </p:txBody>
      </p:sp>
      <p:sp>
        <p:nvSpPr>
          <p:cNvPr id="5" name="Rectangle 4"/>
          <p:cNvSpPr/>
          <p:nvPr userDrawn="1"/>
        </p:nvSpPr>
        <p:spPr bwMode="auto">
          <a:xfrm>
            <a:off x="827584" y="980728"/>
            <a:ext cx="7704856"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Tree>
    <p:extLst>
      <p:ext uri="{BB962C8B-B14F-4D97-AF65-F5344CB8AC3E}">
        <p14:creationId xmlns:p14="http://schemas.microsoft.com/office/powerpoint/2010/main" val="4223762637"/>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79184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8411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8412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13438923-40B7-499F-A1CA-C59ADA7A40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55193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0022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lstStyle>
            <a:lvl1pPr>
              <a:defRPr/>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425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3625338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63054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755650" y="1196975"/>
            <a:ext cx="7777163" cy="71438"/>
          </a:xfrm>
          <a:prstGeom prst="rect">
            <a:avLst/>
          </a:prstGeom>
          <a:solidFill>
            <a:schemeClr val="bg1"/>
          </a:solidFill>
          <a:ln w="9525" algn="ctr">
            <a:solidFill>
              <a:schemeClr val="bg1"/>
            </a:solidFill>
            <a:round/>
            <a:headEnd/>
            <a:tailEnd/>
          </a:ln>
        </p:spPr>
        <p:txBody>
          <a:bodyPr/>
          <a:lstStyle/>
          <a:p>
            <a:pPr eaLnBrk="0" fontAlgn="base" hangingPunct="0">
              <a:spcBef>
                <a:spcPct val="0"/>
              </a:spcBef>
              <a:spcAft>
                <a:spcPct val="0"/>
              </a:spcAft>
            </a:pPr>
            <a:endParaRPr lang="en-AU" sz="240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3030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79577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827088" y="981075"/>
            <a:ext cx="7705725" cy="576263"/>
          </a:xfrm>
          <a:prstGeom prst="rect">
            <a:avLst/>
          </a:prstGeom>
          <a:solidFill>
            <a:schemeClr val="bg1"/>
          </a:solidFill>
          <a:ln w="9525" algn="ctr">
            <a:solidFill>
              <a:schemeClr val="bg1"/>
            </a:solidFill>
            <a:round/>
            <a:headEnd/>
            <a:tailEnd/>
          </a:ln>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lang="en-US" altLang="en-US" smtClean="0">
              <a:solidFill>
                <a:srgbClr val="000000"/>
              </a:solidFill>
            </a:endParaRPr>
          </a:p>
        </p:txBody>
      </p:sp>
      <p:sp>
        <p:nvSpPr>
          <p:cNvPr id="3" name="Slide Number Placeholder 3"/>
          <p:cNvSpPr>
            <a:spLocks noGrp="1" noChangeArrowheads="1"/>
          </p:cNvSpPr>
          <p:nvPr>
            <p:ph type="sldNum" sz="quarter" idx="10"/>
          </p:nvPr>
        </p:nvSpPr>
        <p:spPr>
          <a:xfrm>
            <a:off x="8675688" y="6500813"/>
            <a:ext cx="468312" cy="457200"/>
          </a:xfrm>
        </p:spPr>
        <p:txBody>
          <a:bodyPr/>
          <a:lstStyle>
            <a:lvl1pPr>
              <a:defRPr sz="1600" b="1">
                <a:solidFill>
                  <a:prstClr val="white"/>
                </a:solidFill>
              </a:defRPr>
            </a:lvl1pPr>
          </a:lstStyle>
          <a:p>
            <a:pPr>
              <a:defRPr/>
            </a:pPr>
            <a:fld id="{04533DF7-4307-4234-96DD-A05F6218D4A0}" type="slidenum">
              <a:rPr lang="en-US"/>
              <a:pPr>
                <a:defRPr/>
              </a:pPr>
              <a:t>‹#›</a:t>
            </a:fld>
            <a:endParaRPr lang="en-US" dirty="0"/>
          </a:p>
        </p:txBody>
      </p:sp>
    </p:spTree>
    <p:extLst>
      <p:ext uri="{BB962C8B-B14F-4D97-AF65-F5344CB8AC3E}">
        <p14:creationId xmlns:p14="http://schemas.microsoft.com/office/powerpoint/2010/main" val="347898194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395288" y="1052513"/>
            <a:ext cx="8424862" cy="2889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kumimoji="1" sz="2400">
                <a:solidFill>
                  <a:schemeClr val="tx1"/>
                </a:solidFill>
                <a:latin typeface="Arial" charset="0"/>
                <a:ea typeface="ＭＳ Ｐゴシック" pitchFamily="34" charset="-128"/>
              </a:defRPr>
            </a:lvl1pPr>
            <a:lvl2pPr marL="742950" indent="-285750" eaLnBrk="0" hangingPunct="0">
              <a:defRPr kumimoji="1" sz="2400">
                <a:solidFill>
                  <a:schemeClr val="tx1"/>
                </a:solidFill>
                <a:latin typeface="Arial" charset="0"/>
                <a:ea typeface="ＭＳ Ｐゴシック" pitchFamily="34" charset="-128"/>
              </a:defRPr>
            </a:lvl2pPr>
            <a:lvl3pPr marL="1143000" indent="-228600" eaLnBrk="0" hangingPunct="0">
              <a:defRPr kumimoji="1" sz="2400">
                <a:solidFill>
                  <a:schemeClr val="tx1"/>
                </a:solidFill>
                <a:latin typeface="Arial" charset="0"/>
                <a:ea typeface="ＭＳ Ｐゴシック" pitchFamily="34" charset="-128"/>
              </a:defRPr>
            </a:lvl3pPr>
            <a:lvl4pPr marL="1600200" indent="-228600" eaLnBrk="0" hangingPunct="0">
              <a:defRPr kumimoji="1" sz="2400">
                <a:solidFill>
                  <a:schemeClr val="tx1"/>
                </a:solidFill>
                <a:latin typeface="Arial" charset="0"/>
                <a:ea typeface="ＭＳ Ｐゴシック" pitchFamily="34" charset="-128"/>
              </a:defRPr>
            </a:lvl4pPr>
            <a:lvl5pPr marL="2057400" indent="-228600" eaLnBrk="0" hangingPunct="0">
              <a:defRPr kumimoji="1"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34" charset="-128"/>
              </a:defRPr>
            </a:lvl9pPr>
          </a:lstStyle>
          <a:p>
            <a:pPr fontAlgn="base">
              <a:spcBef>
                <a:spcPct val="0"/>
              </a:spcBef>
              <a:spcAft>
                <a:spcPct val="0"/>
              </a:spcAft>
              <a:defRPr/>
            </a:pPr>
            <a:endParaRPr lang="en-US" altLang="en-US" smtClean="0">
              <a:solidFill>
                <a:srgbClr val="000000"/>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2E91157-CEEE-4DE4-9F5F-78FC3BDB06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6520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106702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330507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415308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389170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267204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126350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379318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08134354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owerpoint design"/>
          <p:cNvPicPr>
            <a:picLocks noChangeAspect="1" noChangeArrowheads="1"/>
          </p:cNvPicPr>
          <p:nvPr userDrawn="1"/>
        </p:nvPicPr>
        <p:blipFill>
          <a:blip r:embed="rId12">
            <a:extLst>
              <a:ext uri="{28A0092B-C50C-407E-A947-70E740481C1C}">
                <a14:useLocalDpi xmlns:a14="http://schemas.microsoft.com/office/drawing/2010/main" val="0"/>
              </a:ext>
            </a:extLst>
          </a:blip>
          <a:srcRect l="841" t="73334"/>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239000" y="65008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eaLnBrk="0" fontAlgn="base" hangingPunct="0">
              <a:spcBef>
                <a:spcPct val="0"/>
              </a:spcBef>
              <a:spcAft>
                <a:spcPct val="0"/>
              </a:spcAft>
              <a:defRPr/>
            </a:pPr>
            <a:fld id="{1B86F9D1-B07B-4D00-B2E6-B8677B14ED20}"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
        <p:nvSpPr>
          <p:cNvPr id="2" name="Text Box 8"/>
          <p:cNvSpPr txBox="1">
            <a:spLocks noChangeArrowheads="1"/>
          </p:cNvSpPr>
          <p:nvPr userDrawn="1"/>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gn="ctr" eaLnBrk="0" fontAlgn="base" hangingPunct="0">
              <a:spcBef>
                <a:spcPct val="0"/>
              </a:spcBef>
              <a:spcAft>
                <a:spcPct val="0"/>
              </a:spcAft>
            </a:pPr>
            <a:r>
              <a:rPr lang="en-US" sz="1400">
                <a:solidFill>
                  <a:srgbClr val="FFFFFF"/>
                </a:solidFill>
              </a:rPr>
              <a:t> www.dmp.wa.gov.au/ResourcesSafety</a:t>
            </a:r>
          </a:p>
        </p:txBody>
      </p:sp>
      <p:sp>
        <p:nvSpPr>
          <p:cNvPr id="1031" name="Line 10"/>
          <p:cNvSpPr>
            <a:spLocks noChangeShapeType="1"/>
          </p:cNvSpPr>
          <p:nvPr userDrawn="1"/>
        </p:nvSpPr>
        <p:spPr bwMode="auto">
          <a:xfrm>
            <a:off x="838200" y="1219200"/>
            <a:ext cx="762000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AU" sz="2400">
              <a:solidFill>
                <a:srgbClr val="000000"/>
              </a:solidFill>
            </a:endParaRPr>
          </a:p>
        </p:txBody>
      </p:sp>
    </p:spTree>
    <p:extLst>
      <p:ext uri="{BB962C8B-B14F-4D97-AF65-F5344CB8AC3E}">
        <p14:creationId xmlns:p14="http://schemas.microsoft.com/office/powerpoint/2010/main" val="3522493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inxcnRk5_MAhVHnqYKHSliAO4QjRwIBw&amp;url=http://www.nkurumah.com/?page_id=185&amp;bvm=bv.119967911,d.cGc&amp;psig=AFQjCNEL1emblN_iteeNBb_-Y-ecl61QsQ&amp;ust=1461308252408873"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au/url?sa=i&amp;rct=j&amp;q=&amp;esrc=s&amp;source=images&amp;cd=&amp;cad=rja&amp;uact=8&amp;ved=0ahUKEwjFy_y-pa7MAhUCK6YKHelpASIQjRwIBw&amp;url=http://www.business2community.com/small-business/boost-companys-value-establishing-professional-processes-procedures-01222181&amp;bvm=bv.120551593,d.dGY&amp;psig=AFQjCNFDVAADzpCJKe8bvGyKgekKB_gnqg&amp;ust=1461828361025228"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ved=0ahUKEwjQ9vmyjJ_MAhVmW6YKHS3kBS4QjRwIBw&amp;url=http://www.basf-new-business.com/&amp;bvm=bv.119967911,d.cGc&amp;psig=AFQjCNFXrfx0xKBArOKAVbD9HYLAyexYFw&amp;ust=1461306307974368"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107504" y="2036763"/>
            <a:ext cx="9036496" cy="4495800"/>
          </a:xfrm>
        </p:spPr>
        <p:txBody>
          <a:bodyPr/>
          <a:lstStyle/>
          <a:p>
            <a:pPr lvl="0">
              <a:defRPr/>
            </a:pPr>
            <a:r>
              <a:rPr lang="en-AU" sz="2000" dirty="0"/>
              <a:t>This presentation is based on content presented at the 2016 </a:t>
            </a:r>
            <a:r>
              <a:rPr lang="en-AU" sz="2000" dirty="0" smtClean="0"/>
              <a:t>Human factors forum </a:t>
            </a:r>
            <a:endParaRPr lang="en-AU" sz="2000" dirty="0"/>
          </a:p>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2016.</a:t>
            </a:r>
          </a:p>
          <a:p>
            <a:pPr>
              <a:defRPr/>
            </a:pPr>
            <a:r>
              <a:rPr lang="en-AU" altLang="en-US" sz="2000" dirty="0"/>
              <a:t>For resources, information or clarification, please contact:</a:t>
            </a:r>
          </a:p>
          <a:p>
            <a:pPr lvl="1" indent="242888">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indent="242888">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848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this…</a:t>
            </a:r>
            <a:endParaRPr lang="en-AU"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148064" y="1584445"/>
            <a:ext cx="326350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824" y="2141975"/>
            <a:ext cx="3886200" cy="2914650"/>
          </a:xfrm>
          <a:prstGeom prst="rect">
            <a:avLst/>
          </a:prstGeo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146925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this…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85792" y="1310290"/>
            <a:ext cx="6570584" cy="4927022"/>
          </a:xfrm>
        </p:spPr>
      </p:pic>
      <p:sp>
        <p:nvSpPr>
          <p:cNvPr id="5" name="Oval 4"/>
          <p:cNvSpPr/>
          <p:nvPr/>
        </p:nvSpPr>
        <p:spPr bwMode="auto">
          <a:xfrm>
            <a:off x="2771800" y="1772816"/>
            <a:ext cx="1080120" cy="765903"/>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srgbClr val="000000"/>
              </a:solidFill>
            </a:endParaRPr>
          </a:p>
        </p:txBody>
      </p:sp>
      <p:sp>
        <p:nvSpPr>
          <p:cNvPr id="6" name="Oval 5"/>
          <p:cNvSpPr/>
          <p:nvPr/>
        </p:nvSpPr>
        <p:spPr bwMode="auto">
          <a:xfrm>
            <a:off x="5364088" y="4581128"/>
            <a:ext cx="1224136" cy="108012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srgbClr val="000000"/>
              </a:solidFill>
            </a:endParaRP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11</a:t>
            </a:fld>
            <a:endParaRPr lang="en-US">
              <a:solidFill>
                <a:srgbClr val="FFFFFF"/>
              </a:solidFill>
            </a:endParaRPr>
          </a:p>
        </p:txBody>
      </p:sp>
    </p:spTree>
    <p:extLst>
      <p:ext uri="{BB962C8B-B14F-4D97-AF65-F5344CB8AC3E}">
        <p14:creationId xmlns:p14="http://schemas.microsoft.com/office/powerpoint/2010/main" val="53017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27584" y="908720"/>
            <a:ext cx="7772400" cy="4495800"/>
          </a:xfrm>
          <a:prstGeom prst="rect">
            <a:avLst/>
          </a:prstGeom>
        </p:spPr>
        <p:txBody>
          <a:bodyPr anchor="ct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AU" sz="2800" dirty="0">
                <a:solidFill>
                  <a:srgbClr val="000000"/>
                </a:solidFill>
              </a:rPr>
              <a:t>We want </a:t>
            </a:r>
            <a:r>
              <a:rPr lang="en-AU" sz="2800" dirty="0" smtClean="0">
                <a:solidFill>
                  <a:srgbClr val="000000"/>
                </a:solidFill>
              </a:rPr>
              <a:t>organisations </a:t>
            </a:r>
            <a:r>
              <a:rPr lang="en-AU" sz="2800" dirty="0">
                <a:solidFill>
                  <a:srgbClr val="000000"/>
                </a:solidFill>
              </a:rPr>
              <a:t>to look </a:t>
            </a:r>
            <a:r>
              <a:rPr lang="en-AU" sz="2800" dirty="0" smtClean="0">
                <a:solidFill>
                  <a:srgbClr val="000000"/>
                </a:solidFill>
              </a:rPr>
              <a:t>and </a:t>
            </a:r>
            <a:r>
              <a:rPr lang="en-AU" sz="2800" dirty="0">
                <a:solidFill>
                  <a:srgbClr val="000000"/>
                </a:solidFill>
              </a:rPr>
              <a:t>fix these things because not doing anything leads to things like </a:t>
            </a:r>
            <a:r>
              <a:rPr lang="en-AU" sz="2800" dirty="0" smtClean="0">
                <a:solidFill>
                  <a:srgbClr val="000000"/>
                </a:solidFill>
              </a:rPr>
              <a:t>…</a:t>
            </a:r>
            <a:endParaRPr lang="en-US" sz="2800" kern="0"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12</a:t>
            </a:fld>
            <a:endParaRPr lang="en-US">
              <a:solidFill>
                <a:srgbClr val="FFFFFF"/>
              </a:solidFill>
            </a:endParaRPr>
          </a:p>
        </p:txBody>
      </p:sp>
    </p:spTree>
    <p:extLst>
      <p:ext uri="{BB962C8B-B14F-4D97-AF65-F5344CB8AC3E}">
        <p14:creationId xmlns:p14="http://schemas.microsoft.com/office/powerpoint/2010/main" val="340251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800" y="1600200"/>
            <a:ext cx="5994400" cy="44958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3783043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this…</a:t>
            </a:r>
            <a:endParaRPr lang="en-AU" dirty="0"/>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9204" y="1600200"/>
            <a:ext cx="6445591" cy="449580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14</a:t>
            </a:fld>
            <a:endParaRPr lang="en-US">
              <a:solidFill>
                <a:srgbClr val="FFFFFF"/>
              </a:solidFill>
            </a:endParaRPr>
          </a:p>
        </p:txBody>
      </p:sp>
    </p:spTree>
    <p:extLst>
      <p:ext uri="{BB962C8B-B14F-4D97-AF65-F5344CB8AC3E}">
        <p14:creationId xmlns:p14="http://schemas.microsoft.com/office/powerpoint/2010/main" val="278857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even this…</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8549" y="1670165"/>
            <a:ext cx="3266902" cy="4355869"/>
          </a:xfr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4272991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55576" y="1916832"/>
            <a:ext cx="7772400" cy="1362075"/>
          </a:xfrm>
        </p:spPr>
        <p:txBody>
          <a:bodyPr/>
          <a:lstStyle/>
          <a:p>
            <a:pPr algn="ctr"/>
            <a:r>
              <a:rPr lang="en-AU" dirty="0"/>
              <a:t>S</a:t>
            </a:r>
            <a:r>
              <a:rPr lang="en-AU" dirty="0" smtClean="0"/>
              <a:t>tate of the state</a:t>
            </a:r>
            <a:endParaRPr lang="en-AU" dirty="0"/>
          </a:p>
        </p:txBody>
      </p:sp>
      <p:sp>
        <p:nvSpPr>
          <p:cNvPr id="3" name="Slide Number Placeholder 2"/>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2645544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State of the State</a:t>
            </a:r>
            <a:endParaRPr lang="en-AU" dirty="0"/>
          </a:p>
        </p:txBody>
      </p:sp>
      <p:sp>
        <p:nvSpPr>
          <p:cNvPr id="5" name="Content Placeholder 4"/>
          <p:cNvSpPr>
            <a:spLocks noGrp="1"/>
          </p:cNvSpPr>
          <p:nvPr>
            <p:ph idx="1"/>
          </p:nvPr>
        </p:nvSpPr>
        <p:spPr/>
        <p:txBody>
          <a:bodyPr/>
          <a:lstStyle/>
          <a:p>
            <a:pPr>
              <a:spcBef>
                <a:spcPts val="1200"/>
              </a:spcBef>
            </a:pPr>
            <a:r>
              <a:rPr lang="en-AU" dirty="0" smtClean="0"/>
              <a:t>Still affected by human factors</a:t>
            </a:r>
          </a:p>
          <a:p>
            <a:pPr>
              <a:spcBef>
                <a:spcPts val="1200"/>
              </a:spcBef>
            </a:pPr>
            <a:r>
              <a:rPr lang="en-AU" dirty="0" smtClean="0"/>
              <a:t>Same problems and issued</a:t>
            </a:r>
          </a:p>
          <a:p>
            <a:pPr>
              <a:spcBef>
                <a:spcPts val="1200"/>
              </a:spcBef>
            </a:pPr>
            <a:r>
              <a:rPr lang="en-AU" dirty="0"/>
              <a:t>Our investigating techniques are better, but fail to methodically include </a:t>
            </a:r>
            <a:r>
              <a:rPr lang="en-AU" dirty="0" smtClean="0"/>
              <a:t>human factors</a:t>
            </a:r>
            <a:endParaRPr lang="en-AU" dirty="0"/>
          </a:p>
          <a:p>
            <a:pPr lvl="1">
              <a:spcBef>
                <a:spcPts val="1200"/>
              </a:spcBef>
            </a:pPr>
            <a:r>
              <a:rPr lang="en-AU" dirty="0" smtClean="0"/>
              <a:t>Engineering or material </a:t>
            </a:r>
            <a:r>
              <a:rPr lang="en-AU" dirty="0"/>
              <a:t>focus </a:t>
            </a:r>
          </a:p>
          <a:p>
            <a:pPr lvl="1">
              <a:spcBef>
                <a:spcPts val="1200"/>
              </a:spcBef>
            </a:pPr>
            <a:r>
              <a:rPr lang="en-AU" dirty="0"/>
              <a:t>Our 20/20 hindsight is getting better, however is failing to be incorporated back into the work task design</a:t>
            </a:r>
          </a:p>
          <a:p>
            <a:pPr marL="0" indent="0">
              <a:buNone/>
            </a:pPr>
            <a:endParaRPr lang="en-AU" dirty="0" smtClean="0"/>
          </a:p>
          <a:p>
            <a:endParaRPr lang="en-AU" dirty="0"/>
          </a:p>
        </p:txBody>
      </p:sp>
      <p:sp>
        <p:nvSpPr>
          <p:cNvPr id="2" name="Slide Number Placeholder 1"/>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436387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Human Factors a new thing for us?</a:t>
            </a:r>
            <a:endParaRPr lang="en-A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79" y="1556792"/>
            <a:ext cx="8886825" cy="107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852936"/>
            <a:ext cx="4295775" cy="1628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384376" y="5723964"/>
            <a:ext cx="5508104" cy="369332"/>
          </a:xfrm>
          <a:prstGeom prst="rect">
            <a:avLst/>
          </a:prstGeom>
        </p:spPr>
        <p:txBody>
          <a:bodyPr wrap="square">
            <a:spAutoFit/>
          </a:bodyPr>
          <a:lstStyle/>
          <a:p>
            <a:pPr eaLnBrk="0" fontAlgn="base" hangingPunct="0">
              <a:spcBef>
                <a:spcPct val="0"/>
              </a:spcBef>
              <a:spcAft>
                <a:spcPct val="0"/>
              </a:spcAft>
            </a:pPr>
            <a:r>
              <a:rPr lang="en-AU" dirty="0">
                <a:solidFill>
                  <a:srgbClr val="000000"/>
                </a:solidFill>
              </a:rPr>
              <a:t>From the 1955 Department of Mines Annual Report</a:t>
            </a: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2831554"/>
            <a:ext cx="2757686" cy="27576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2423457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Human Factors a new thing for us?</a:t>
            </a:r>
            <a:endParaRPr lang="en-A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00808"/>
            <a:ext cx="8532440" cy="1038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3384376" y="5445224"/>
            <a:ext cx="5580112" cy="646331"/>
          </a:xfrm>
          <a:prstGeom prst="rect">
            <a:avLst/>
          </a:prstGeom>
        </p:spPr>
        <p:txBody>
          <a:bodyPr wrap="square">
            <a:spAutoFit/>
          </a:bodyPr>
          <a:lstStyle/>
          <a:p>
            <a:pPr eaLnBrk="0" fontAlgn="base" hangingPunct="0">
              <a:spcBef>
                <a:spcPct val="0"/>
              </a:spcBef>
              <a:spcAft>
                <a:spcPct val="0"/>
              </a:spcAft>
            </a:pPr>
            <a:r>
              <a:rPr lang="en-AU" dirty="0">
                <a:solidFill>
                  <a:srgbClr val="000000"/>
                </a:solidFill>
              </a:rPr>
              <a:t>From the 1997 Department of Mines and Energy Dangerous Goods Accident Summary</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656" y="2924944"/>
            <a:ext cx="4628183" cy="2366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19</a:t>
            </a:fld>
            <a:endParaRPr lang="en-US">
              <a:solidFill>
                <a:srgbClr val="FFFFFF"/>
              </a:solidFill>
            </a:endParaRPr>
          </a:p>
        </p:txBody>
      </p:sp>
    </p:spTree>
    <p:extLst>
      <p:ext uri="{BB962C8B-B14F-4D97-AF65-F5344CB8AC3E}">
        <p14:creationId xmlns:p14="http://schemas.microsoft.com/office/powerpoint/2010/main" val="238715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p:txBody>
          <a:bodyPr/>
          <a:lstStyle/>
          <a:p>
            <a:r>
              <a:rPr lang="en-AU" altLang="en-US" dirty="0" smtClean="0">
                <a:solidFill>
                  <a:srgbClr val="CF5E31"/>
                </a:solidFill>
              </a:rPr>
              <a:t>Critical risks in human factors</a:t>
            </a:r>
          </a:p>
        </p:txBody>
      </p:sp>
      <p:sp>
        <p:nvSpPr>
          <p:cNvPr id="60419" name="Subtitle 4"/>
          <p:cNvSpPr>
            <a:spLocks noGrp="1"/>
          </p:cNvSpPr>
          <p:nvPr>
            <p:ph idx="1"/>
          </p:nvPr>
        </p:nvSpPr>
        <p:spPr>
          <a:xfrm>
            <a:off x="685800" y="1600200"/>
            <a:ext cx="8134350" cy="4495800"/>
          </a:xfrm>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spcBef>
                <a:spcPts val="0"/>
              </a:spcBef>
              <a:buFontTx/>
              <a:buNone/>
              <a:defRPr/>
            </a:pPr>
            <a:endParaRPr lang="en-AU" sz="2000" dirty="0" smtClean="0"/>
          </a:p>
          <a:p>
            <a:pPr>
              <a:spcBef>
                <a:spcPts val="0"/>
              </a:spcBef>
              <a:buFontTx/>
              <a:buNone/>
              <a:defRPr/>
            </a:pPr>
            <a:endParaRPr lang="en-AU" sz="2000" dirty="0" smtClean="0"/>
          </a:p>
          <a:p>
            <a:pPr algn="r">
              <a:buFontTx/>
              <a:buNone/>
              <a:defRPr/>
            </a:pPr>
            <a:r>
              <a:rPr lang="en-AU" dirty="0" smtClean="0"/>
              <a:t> </a:t>
            </a:r>
          </a:p>
        </p:txBody>
      </p:sp>
      <p:sp>
        <p:nvSpPr>
          <p:cNvPr id="3789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fld id="{834B3EE7-5C2D-4E86-9C86-C9EDC720BEBA}" type="slidenum">
              <a:rPr lang="en-US" altLang="en-US" sz="1200" smtClean="0">
                <a:solidFill>
                  <a:srgbClr val="CF5E31"/>
                </a:solidFill>
              </a:rPr>
              <a:pPr>
                <a:spcBef>
                  <a:spcPct val="0"/>
                </a:spcBef>
                <a:buFontTx/>
                <a:buNone/>
              </a:pPr>
              <a:t>2</a:t>
            </a:fld>
            <a:endParaRPr lang="en-US" altLang="en-US" sz="1200" dirty="0" smtClean="0">
              <a:solidFill>
                <a:srgbClr val="CF5E31"/>
              </a:solidFill>
            </a:endParaRPr>
          </a:p>
        </p:txBody>
      </p:sp>
      <p:sp>
        <p:nvSpPr>
          <p:cNvPr id="5" name="Subtitle 4"/>
          <p:cNvSpPr txBox="1">
            <a:spLocks/>
          </p:cNvSpPr>
          <p:nvPr/>
        </p:nvSpPr>
        <p:spPr bwMode="auto">
          <a:xfrm>
            <a:off x="838200" y="1752600"/>
            <a:ext cx="81343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Tx/>
              <a:buNone/>
              <a:defRPr/>
            </a:pPr>
            <a:endParaRPr lang="en-AU" kern="0" dirty="0" smtClean="0">
              <a:solidFill>
                <a:srgbClr val="000000"/>
              </a:solidFill>
            </a:endParaRPr>
          </a:p>
          <a:p>
            <a:pPr>
              <a:buFontTx/>
              <a:buNone/>
              <a:defRPr/>
            </a:pPr>
            <a:endParaRPr lang="en-AU" kern="0" dirty="0" smtClean="0">
              <a:solidFill>
                <a:srgbClr val="000000"/>
              </a:solidFill>
            </a:endParaRPr>
          </a:p>
          <a:p>
            <a:pPr>
              <a:buFontTx/>
              <a:buNone/>
              <a:defRPr/>
            </a:pPr>
            <a:endParaRPr lang="en-AU" kern="0" dirty="0" smtClean="0">
              <a:solidFill>
                <a:srgbClr val="000000"/>
              </a:solidFill>
            </a:endParaRPr>
          </a:p>
          <a:p>
            <a:pPr>
              <a:buFontTx/>
              <a:buNone/>
              <a:defRPr/>
            </a:pPr>
            <a:endParaRPr lang="en-AU" kern="0" dirty="0" smtClean="0">
              <a:solidFill>
                <a:srgbClr val="000000"/>
              </a:solidFill>
            </a:endParaRPr>
          </a:p>
          <a:p>
            <a:pPr>
              <a:spcBef>
                <a:spcPts val="0"/>
              </a:spcBef>
              <a:buFontTx/>
              <a:buNone/>
              <a:defRPr/>
            </a:pPr>
            <a:endParaRPr lang="en-AU" sz="2000" kern="0" dirty="0" smtClean="0">
              <a:solidFill>
                <a:srgbClr val="000000"/>
              </a:solidFill>
            </a:endParaRPr>
          </a:p>
          <a:p>
            <a:pPr>
              <a:spcBef>
                <a:spcPts val="0"/>
              </a:spcBef>
              <a:buFontTx/>
              <a:buNone/>
              <a:defRPr/>
            </a:pPr>
            <a:endParaRPr lang="en-AU" sz="2000" kern="0" dirty="0" smtClean="0">
              <a:solidFill>
                <a:srgbClr val="000000"/>
              </a:solidFill>
            </a:endParaRPr>
          </a:p>
          <a:p>
            <a:pPr algn="r">
              <a:buFontTx/>
              <a:buNone/>
              <a:defRPr/>
            </a:pPr>
            <a:endParaRPr lang="en-AU" sz="2000" kern="0" dirty="0" smtClean="0">
              <a:solidFill>
                <a:srgbClr val="000000"/>
              </a:solidFill>
            </a:endParaRPr>
          </a:p>
          <a:p>
            <a:pPr algn="r">
              <a:buFontTx/>
              <a:buNone/>
              <a:defRPr/>
            </a:pPr>
            <a:endParaRPr lang="en-AU" sz="2000" kern="0" dirty="0" smtClean="0">
              <a:solidFill>
                <a:srgbClr val="000000"/>
              </a:solidFill>
            </a:endParaRPr>
          </a:p>
          <a:p>
            <a:pPr algn="r">
              <a:buFontTx/>
              <a:buNone/>
              <a:defRPr/>
            </a:pPr>
            <a:r>
              <a:rPr lang="en-AU" kern="0" dirty="0" smtClean="0">
                <a:solidFill>
                  <a:srgbClr val="000000"/>
                </a:solidFill>
              </a:rPr>
              <a:t> </a:t>
            </a:r>
          </a:p>
        </p:txBody>
      </p:sp>
    </p:spTree>
    <p:extLst>
      <p:ext uri="{BB962C8B-B14F-4D97-AF65-F5344CB8AC3E}">
        <p14:creationId xmlns:p14="http://schemas.microsoft.com/office/powerpoint/2010/main" val="999905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a:t>
            </a:r>
            <a:r>
              <a:rPr lang="en-AU" dirty="0" smtClean="0"/>
              <a:t>hat does history tell us?</a:t>
            </a:r>
            <a:endParaRPr lang="en-AU" dirty="0"/>
          </a:p>
        </p:txBody>
      </p:sp>
      <p:sp>
        <p:nvSpPr>
          <p:cNvPr id="3" name="Content Placeholder 2"/>
          <p:cNvSpPr>
            <a:spLocks noGrp="1"/>
          </p:cNvSpPr>
          <p:nvPr>
            <p:ph idx="1"/>
          </p:nvPr>
        </p:nvSpPr>
        <p:spPr/>
        <p:txBody>
          <a:bodyPr/>
          <a:lstStyle/>
          <a:p>
            <a:pPr marL="0" indent="0">
              <a:buNone/>
            </a:pPr>
            <a:r>
              <a:rPr lang="en-AU" dirty="0" smtClean="0"/>
              <a:t>Human Factors as contributors to accidents/incidents are not “new”</a:t>
            </a:r>
          </a:p>
          <a:p>
            <a:pPr marL="0" indent="0">
              <a:buNone/>
            </a:pPr>
            <a:endParaRPr lang="en-AU" dirty="0" smtClean="0"/>
          </a:p>
          <a:p>
            <a:pPr lvl="1"/>
            <a:r>
              <a:rPr lang="en-AU" dirty="0" smtClean="0"/>
              <a:t>Military 		– 1950s </a:t>
            </a:r>
          </a:p>
          <a:p>
            <a:pPr lvl="1"/>
            <a:r>
              <a:rPr lang="en-AU" dirty="0" smtClean="0"/>
              <a:t>Aviation 	– 1960s </a:t>
            </a:r>
          </a:p>
          <a:p>
            <a:pPr lvl="1"/>
            <a:r>
              <a:rPr lang="en-AU" dirty="0" smtClean="0"/>
              <a:t>Nuclear 	– 1980s </a:t>
            </a:r>
          </a:p>
          <a:p>
            <a:pPr lvl="1"/>
            <a:r>
              <a:rPr lang="en-AU" dirty="0" smtClean="0"/>
              <a:t>Rail 		– 1980s </a:t>
            </a:r>
          </a:p>
          <a:p>
            <a:endParaRPr lang="en-AU" dirty="0" smtClean="0"/>
          </a:p>
          <a:p>
            <a:pPr marL="0" indent="0" algn="ctr">
              <a:buNone/>
            </a:pPr>
            <a:r>
              <a:rPr lang="en-AU" dirty="0" smtClean="0"/>
              <a:t>……………….But are we heeding the lessons?</a:t>
            </a:r>
          </a:p>
          <a:p>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20</a:t>
            </a:fld>
            <a:endParaRPr lang="en-US">
              <a:solidFill>
                <a:srgbClr val="FFFFFF"/>
              </a:solidFill>
            </a:endParaRPr>
          </a:p>
        </p:txBody>
      </p:sp>
    </p:spTree>
    <p:extLst>
      <p:ext uri="{BB962C8B-B14F-4D97-AF65-F5344CB8AC3E}">
        <p14:creationId xmlns:p14="http://schemas.microsoft.com/office/powerpoint/2010/main" val="3042263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Investigation into a loss of containment following pipe maintenance</a:t>
            </a:r>
            <a:endParaRPr lang="en-AU"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982" y="3961606"/>
            <a:ext cx="4743450" cy="1771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838325"/>
            <a:ext cx="4781550" cy="15906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21</a:t>
            </a:fld>
            <a:endParaRPr lang="en-US">
              <a:solidFill>
                <a:srgbClr val="FFFFFF"/>
              </a:solidFill>
            </a:endParaRPr>
          </a:p>
        </p:txBody>
      </p:sp>
    </p:spTree>
    <p:extLst>
      <p:ext uri="{BB962C8B-B14F-4D97-AF65-F5344CB8AC3E}">
        <p14:creationId xmlns:p14="http://schemas.microsoft.com/office/powerpoint/2010/main" val="3582304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Investigation into a fire at a facility</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39" y="1268760"/>
            <a:ext cx="8388424" cy="1291472"/>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348880"/>
            <a:ext cx="4424830" cy="334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3995936" y="2314599"/>
            <a:ext cx="4588714" cy="3377357"/>
          </a:xfrm>
          <a:prstGeom prst="rect">
            <a:avLst/>
          </a:prstGeom>
          <a:solidFill>
            <a:srgbClr val="FFFFCC">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srgbClr val="000000"/>
              </a:solidFill>
            </a:endParaRPr>
          </a:p>
        </p:txBody>
      </p:sp>
      <p:sp>
        <p:nvSpPr>
          <p:cNvPr id="5" name="Rectangle 4"/>
          <p:cNvSpPr/>
          <p:nvPr/>
        </p:nvSpPr>
        <p:spPr bwMode="auto">
          <a:xfrm>
            <a:off x="1043608" y="1412776"/>
            <a:ext cx="7521174" cy="576064"/>
          </a:xfrm>
          <a:prstGeom prst="rect">
            <a:avLst/>
          </a:prstGeom>
          <a:solidFill>
            <a:srgbClr val="FFFFCC">
              <a:alpha val="2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srgbClr val="000000"/>
              </a:solidFill>
            </a:endParaRPr>
          </a:p>
        </p:txBody>
      </p:sp>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1695625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Organisational change and major </a:t>
            </a:r>
            <a:r>
              <a:rPr lang="en-AU" dirty="0" smtClean="0"/>
              <a:t>accidents</a:t>
            </a:r>
            <a:endParaRPr lang="en-AU" dirty="0"/>
          </a:p>
        </p:txBody>
      </p:sp>
      <p:sp>
        <p:nvSpPr>
          <p:cNvPr id="3" name="Content Placeholder 2"/>
          <p:cNvSpPr>
            <a:spLocks noGrp="1"/>
          </p:cNvSpPr>
          <p:nvPr>
            <p:ph idx="1"/>
          </p:nvPr>
        </p:nvSpPr>
        <p:spPr/>
        <p:txBody>
          <a:bodyPr/>
          <a:lstStyle/>
          <a:p>
            <a:r>
              <a:rPr lang="en-AU" sz="2000" dirty="0" smtClean="0"/>
              <a:t>There </a:t>
            </a:r>
            <a:r>
              <a:rPr lang="en-AU" sz="2000" dirty="0"/>
              <a:t>is circumstantial evidence, from case study examples, to indicate a link </a:t>
            </a:r>
            <a:r>
              <a:rPr lang="en-AU" sz="2000" dirty="0" smtClean="0"/>
              <a:t>between organisational </a:t>
            </a:r>
            <a:r>
              <a:rPr lang="en-AU" sz="2000" dirty="0"/>
              <a:t>change and </a:t>
            </a:r>
            <a:r>
              <a:rPr lang="en-AU" sz="2000" dirty="0" smtClean="0"/>
              <a:t>accidents</a:t>
            </a:r>
            <a:br>
              <a:rPr lang="en-AU" sz="2000" dirty="0" smtClean="0"/>
            </a:br>
            <a:endParaRPr lang="en-AU" sz="2000" dirty="0"/>
          </a:p>
          <a:p>
            <a:pPr>
              <a:spcBef>
                <a:spcPts val="1200"/>
              </a:spcBef>
            </a:pPr>
            <a:r>
              <a:rPr lang="en-AU" sz="2000" dirty="0" smtClean="0"/>
              <a:t>1995 - whether the nuclear </a:t>
            </a:r>
            <a:r>
              <a:rPr lang="en-AU" sz="2000" dirty="0"/>
              <a:t>industry could learn anything from other industries in the application of </a:t>
            </a:r>
            <a:r>
              <a:rPr lang="en-AU" sz="2000" dirty="0" smtClean="0"/>
              <a:t>human factors </a:t>
            </a:r>
            <a:r>
              <a:rPr lang="en-AU" sz="2000" dirty="0"/>
              <a:t>in safety management systems. </a:t>
            </a:r>
            <a:endParaRPr lang="en-AU" sz="2000" dirty="0" smtClean="0"/>
          </a:p>
          <a:p>
            <a:pPr marL="400050" lvl="1" indent="0">
              <a:spcBef>
                <a:spcPts val="1200"/>
              </a:spcBef>
              <a:buNone/>
            </a:pPr>
            <a:r>
              <a:rPr lang="en-AU" sz="2000" dirty="0" smtClean="0"/>
              <a:t>The </a:t>
            </a:r>
            <a:r>
              <a:rPr lang="en-AU" sz="2000" dirty="0"/>
              <a:t>result of the research was a checklist of </a:t>
            </a:r>
            <a:r>
              <a:rPr lang="en-AU" sz="2000" dirty="0" smtClean="0"/>
              <a:t>good practice;</a:t>
            </a:r>
          </a:p>
          <a:p>
            <a:pPr lvl="1">
              <a:spcBef>
                <a:spcPts val="1200"/>
              </a:spcBef>
            </a:pPr>
            <a:r>
              <a:rPr lang="en-AU" sz="2000" dirty="0" smtClean="0"/>
              <a:t>Senior </a:t>
            </a:r>
            <a:r>
              <a:rPr lang="en-AU" sz="2000" dirty="0"/>
              <a:t>management commitment; Communication; </a:t>
            </a:r>
            <a:r>
              <a:rPr lang="en-AU" sz="2000" dirty="0" smtClean="0"/>
              <a:t>Safety management </a:t>
            </a:r>
            <a:r>
              <a:rPr lang="en-AU" sz="2000" dirty="0"/>
              <a:t>systems and organisational complexity; Measurement of safety; </a:t>
            </a:r>
            <a:r>
              <a:rPr lang="en-AU" sz="2000" dirty="0" smtClean="0"/>
              <a:t>Operational feedback</a:t>
            </a:r>
            <a:r>
              <a:rPr lang="en-AU" sz="2000" dirty="0"/>
              <a:t>; Proprietary tools; Modification and evolution of proprietary systems; </a:t>
            </a:r>
            <a:r>
              <a:rPr lang="en-AU" sz="2000" dirty="0" smtClean="0"/>
              <a:t>and Organisational structure</a:t>
            </a:r>
            <a:endParaRPr lang="en-AU" sz="20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23</a:t>
            </a:fld>
            <a:endParaRPr lang="en-US">
              <a:solidFill>
                <a:srgbClr val="FFFFFF"/>
              </a:solidFill>
            </a:endParaRPr>
          </a:p>
        </p:txBody>
      </p:sp>
    </p:spTree>
    <p:extLst>
      <p:ext uri="{BB962C8B-B14F-4D97-AF65-F5344CB8AC3E}">
        <p14:creationId xmlns:p14="http://schemas.microsoft.com/office/powerpoint/2010/main" val="1145101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99592" y="1988840"/>
            <a:ext cx="7772400" cy="1362075"/>
          </a:xfrm>
        </p:spPr>
        <p:txBody>
          <a:bodyPr/>
          <a:lstStyle/>
          <a:p>
            <a:pPr algn="ctr"/>
            <a:r>
              <a:rPr lang="en-AU" dirty="0" smtClean="0"/>
              <a:t>Where do we all need to focus?</a:t>
            </a:r>
            <a:endParaRPr lang="en-AU" dirty="0"/>
          </a:p>
        </p:txBody>
      </p:sp>
      <p:sp>
        <p:nvSpPr>
          <p:cNvPr id="3" name="Slide Number Placeholder 2"/>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24</a:t>
            </a:fld>
            <a:endParaRPr lang="en-US">
              <a:solidFill>
                <a:srgbClr val="FFFFFF"/>
              </a:solidFill>
            </a:endParaRPr>
          </a:p>
        </p:txBody>
      </p:sp>
    </p:spTree>
    <p:extLst>
      <p:ext uri="{BB962C8B-B14F-4D97-AF65-F5344CB8AC3E}">
        <p14:creationId xmlns:p14="http://schemas.microsoft.com/office/powerpoint/2010/main" val="2568752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think we need to focus on……</a:t>
            </a:r>
            <a:endParaRPr lang="en-AU" dirty="0"/>
          </a:p>
        </p:txBody>
      </p:sp>
      <p:sp>
        <p:nvSpPr>
          <p:cNvPr id="3" name="Content Placeholder 2"/>
          <p:cNvSpPr>
            <a:spLocks noGrp="1"/>
          </p:cNvSpPr>
          <p:nvPr>
            <p:ph idx="1"/>
          </p:nvPr>
        </p:nvSpPr>
        <p:spPr/>
        <p:txBody>
          <a:bodyPr/>
          <a:lstStyle/>
          <a:p>
            <a:pPr>
              <a:spcBef>
                <a:spcPts val="1200"/>
              </a:spcBef>
            </a:pPr>
            <a:r>
              <a:rPr lang="en-AU" dirty="0" smtClean="0"/>
              <a:t>Making ourselves “damage tolerant”</a:t>
            </a:r>
          </a:p>
          <a:p>
            <a:pPr>
              <a:spcBef>
                <a:spcPts val="1200"/>
              </a:spcBef>
            </a:pPr>
            <a:r>
              <a:rPr lang="en-AU" dirty="0" smtClean="0"/>
              <a:t>Recognising that our activities are the workings of an integrated system</a:t>
            </a:r>
          </a:p>
          <a:p>
            <a:pPr>
              <a:spcBef>
                <a:spcPts val="1200"/>
              </a:spcBef>
            </a:pPr>
            <a:r>
              <a:rPr lang="en-AU" dirty="0"/>
              <a:t>Q</a:t>
            </a:r>
            <a:r>
              <a:rPr lang="en-AU" dirty="0" smtClean="0"/>
              <a:t>uick win areas</a:t>
            </a:r>
          </a:p>
          <a:p>
            <a:pPr lvl="1">
              <a:spcBef>
                <a:spcPts val="1200"/>
              </a:spcBef>
            </a:pPr>
            <a:r>
              <a:rPr lang="en-AU" dirty="0" smtClean="0"/>
              <a:t>Design</a:t>
            </a:r>
          </a:p>
          <a:p>
            <a:pPr lvl="1">
              <a:spcBef>
                <a:spcPts val="1200"/>
              </a:spcBef>
            </a:pPr>
            <a:r>
              <a:rPr lang="en-AU" dirty="0" smtClean="0"/>
              <a:t>Risk analysis</a:t>
            </a:r>
          </a:p>
          <a:p>
            <a:pPr lvl="1">
              <a:spcBef>
                <a:spcPts val="1200"/>
              </a:spcBef>
            </a:pPr>
            <a:r>
              <a:rPr lang="en-AU" dirty="0" smtClean="0"/>
              <a:t>Procedures</a:t>
            </a:r>
          </a:p>
          <a:p>
            <a:pPr lvl="1">
              <a:spcBef>
                <a:spcPts val="1200"/>
              </a:spcBef>
            </a:pPr>
            <a:r>
              <a:rPr lang="en-AU" dirty="0" smtClean="0"/>
              <a:t>Communications</a:t>
            </a:r>
          </a:p>
          <a:p>
            <a:endParaRPr lang="en-AU" dirty="0"/>
          </a:p>
        </p:txBody>
      </p:sp>
      <p:pic>
        <p:nvPicPr>
          <p:cNvPr id="3074" name="Picture 2" descr="http://www.nkurumah.com/wp-content/uploads/2015/08/internal-comms.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780928"/>
            <a:ext cx="3828871" cy="32403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25</a:t>
            </a:fld>
            <a:endParaRPr lang="en-US">
              <a:solidFill>
                <a:srgbClr val="FFFFFF"/>
              </a:solidFill>
            </a:endParaRPr>
          </a:p>
        </p:txBody>
      </p:sp>
    </p:spTree>
    <p:extLst>
      <p:ext uri="{BB962C8B-B14F-4D97-AF65-F5344CB8AC3E}">
        <p14:creationId xmlns:p14="http://schemas.microsoft.com/office/powerpoint/2010/main" val="6382459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starts at the start…design</a:t>
            </a:r>
            <a:endParaRPr lang="en-AU" dirty="0"/>
          </a:p>
        </p:txBody>
      </p:sp>
      <p:sp>
        <p:nvSpPr>
          <p:cNvPr id="3" name="Content Placeholder 2"/>
          <p:cNvSpPr>
            <a:spLocks noGrp="1"/>
          </p:cNvSpPr>
          <p:nvPr>
            <p:ph idx="1"/>
          </p:nvPr>
        </p:nvSpPr>
        <p:spPr/>
        <p:txBody>
          <a:bodyPr/>
          <a:lstStyle/>
          <a:p>
            <a:pPr marL="0" indent="0">
              <a:buNone/>
            </a:pPr>
            <a:r>
              <a:rPr lang="en-AU" sz="2000" dirty="0" smtClean="0"/>
              <a:t>Human Factors as an integral part of design and process</a:t>
            </a:r>
          </a:p>
          <a:p>
            <a:pPr marL="0" indent="0">
              <a:buNone/>
            </a:pPr>
            <a:endParaRPr lang="en-AU" sz="2000" dirty="0" smtClean="0"/>
          </a:p>
          <a:p>
            <a:r>
              <a:rPr lang="en-AU" sz="2000" dirty="0" smtClean="0"/>
              <a:t>Many of the designs that we see either haven’t considered or considered strongly Human Factors to the…</a:t>
            </a:r>
          </a:p>
          <a:p>
            <a:pPr lvl="2">
              <a:buFont typeface="Arial" panose="020B0604020202020204" pitchFamily="34" charset="0"/>
              <a:buChar char="─"/>
            </a:pPr>
            <a:r>
              <a:rPr lang="en-AU" dirty="0" smtClean="0"/>
              <a:t>Installer</a:t>
            </a:r>
          </a:p>
          <a:p>
            <a:pPr lvl="2">
              <a:buFont typeface="Arial" panose="020B0604020202020204" pitchFamily="34" charset="0"/>
              <a:buChar char="─"/>
            </a:pPr>
            <a:r>
              <a:rPr lang="en-AU" dirty="0" smtClean="0"/>
              <a:t>Operator</a:t>
            </a:r>
          </a:p>
          <a:p>
            <a:pPr lvl="2">
              <a:buFont typeface="Arial" panose="020B0604020202020204" pitchFamily="34" charset="0"/>
              <a:buChar char="─"/>
            </a:pPr>
            <a:r>
              <a:rPr lang="en-AU" dirty="0" smtClean="0"/>
              <a:t>Maintainer</a:t>
            </a:r>
            <a:br>
              <a:rPr lang="en-AU" dirty="0" smtClean="0"/>
            </a:br>
            <a:endParaRPr lang="en-AU" dirty="0" smtClean="0"/>
          </a:p>
          <a:p>
            <a:pPr>
              <a:buFont typeface="Arial" panose="020B0604020202020204" pitchFamily="34" charset="0"/>
              <a:buChar char="•"/>
            </a:pPr>
            <a:r>
              <a:rPr lang="en-AU" sz="2000" dirty="0" smtClean="0"/>
              <a:t>Human Factors stressors often an “afterthought”</a:t>
            </a:r>
          </a:p>
          <a:p>
            <a:pPr lvl="2">
              <a:buFont typeface="Arial" panose="020B0604020202020204" pitchFamily="34" charset="0"/>
              <a:buChar char="─"/>
            </a:pPr>
            <a:r>
              <a:rPr lang="en-AU" dirty="0" smtClean="0"/>
              <a:t>Layout and positioning</a:t>
            </a:r>
          </a:p>
          <a:p>
            <a:pPr lvl="2">
              <a:buFont typeface="Arial" panose="020B0604020202020204" pitchFamily="34" charset="0"/>
              <a:buChar char="─"/>
            </a:pPr>
            <a:r>
              <a:rPr lang="en-AU" dirty="0" smtClean="0"/>
              <a:t>Lighting</a:t>
            </a:r>
          </a:p>
          <a:p>
            <a:pPr lvl="2">
              <a:buFont typeface="Arial" panose="020B0604020202020204" pitchFamily="34" charset="0"/>
              <a:buChar char="─"/>
            </a:pPr>
            <a:r>
              <a:rPr lang="en-AU" dirty="0" smtClean="0"/>
              <a:t>A/C</a:t>
            </a:r>
          </a:p>
          <a:p>
            <a:pPr lvl="2">
              <a:buFont typeface="Arial" panose="020B0604020202020204" pitchFamily="34" charset="0"/>
              <a:buChar char="─"/>
            </a:pPr>
            <a:r>
              <a:rPr lang="en-AU" dirty="0" smtClean="0"/>
              <a:t>Noise </a:t>
            </a:r>
            <a:r>
              <a:rPr lang="en-AU" dirty="0" err="1" smtClean="0"/>
              <a:t>etc</a:t>
            </a:r>
            <a:endParaRPr lang="en-AU" dirty="0" smtClean="0"/>
          </a:p>
          <a:p>
            <a:pPr lvl="1"/>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26</a:t>
            </a:fld>
            <a:endParaRPr lang="en-US">
              <a:solidFill>
                <a:srgbClr val="FFFFFF"/>
              </a:solidFill>
            </a:endParaRPr>
          </a:p>
        </p:txBody>
      </p:sp>
    </p:spTree>
    <p:extLst>
      <p:ext uri="{BB962C8B-B14F-4D97-AF65-F5344CB8AC3E}">
        <p14:creationId xmlns:p14="http://schemas.microsoft.com/office/powerpoint/2010/main" val="1374174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Getting the risk </a:t>
            </a:r>
            <a:r>
              <a:rPr lang="en-AU" dirty="0"/>
              <a:t>a</a:t>
            </a:r>
            <a:r>
              <a:rPr lang="en-AU" dirty="0" smtClean="0"/>
              <a:t>nalysis </a:t>
            </a:r>
            <a:r>
              <a:rPr lang="en-AU" dirty="0"/>
              <a:t>r</a:t>
            </a:r>
            <a:r>
              <a:rPr lang="en-AU" dirty="0" smtClean="0"/>
              <a:t>ight</a:t>
            </a:r>
            <a:endParaRPr lang="en-AU" dirty="0"/>
          </a:p>
        </p:txBody>
      </p:sp>
      <p:sp>
        <p:nvSpPr>
          <p:cNvPr id="3" name="Content Placeholder 2"/>
          <p:cNvSpPr>
            <a:spLocks noGrp="1"/>
          </p:cNvSpPr>
          <p:nvPr>
            <p:ph idx="1"/>
          </p:nvPr>
        </p:nvSpPr>
        <p:spPr/>
        <p:txBody>
          <a:bodyPr/>
          <a:lstStyle/>
          <a:p>
            <a:pPr marL="0" indent="0">
              <a:buNone/>
            </a:pPr>
            <a:r>
              <a:rPr lang="en-AU" dirty="0" smtClean="0"/>
              <a:t>Many barriers and controls we see rely on procedure/training compliance but:</a:t>
            </a:r>
          </a:p>
          <a:p>
            <a:pPr lvl="1"/>
            <a:r>
              <a:rPr lang="en-AU" dirty="0" smtClean="0"/>
              <a:t>Assume:</a:t>
            </a:r>
          </a:p>
          <a:p>
            <a:pPr lvl="2"/>
            <a:r>
              <a:rPr lang="en-AU" sz="2400" dirty="0" smtClean="0"/>
              <a:t>“perfect” conditions at start of procedure</a:t>
            </a:r>
          </a:p>
          <a:p>
            <a:pPr lvl="2"/>
            <a:r>
              <a:rPr lang="en-AU" sz="2400" dirty="0" smtClean="0"/>
              <a:t>“perfect” competency/currency by person(s)</a:t>
            </a:r>
          </a:p>
          <a:p>
            <a:pPr lvl="2"/>
            <a:r>
              <a:rPr lang="en-AU" sz="2400" dirty="0" smtClean="0"/>
              <a:t>“perfect” adherence</a:t>
            </a:r>
          </a:p>
          <a:p>
            <a:pPr lvl="2"/>
            <a:r>
              <a:rPr lang="en-AU" sz="2400" dirty="0" smtClean="0"/>
              <a:t>“perfect” outcomes in all conditions/situations</a:t>
            </a:r>
          </a:p>
          <a:p>
            <a:pPr lvl="1"/>
            <a:r>
              <a:rPr lang="en-AU" dirty="0" smtClean="0"/>
              <a:t>Aren’t tested in “real” situations</a:t>
            </a:r>
          </a:p>
          <a:p>
            <a:pPr lvl="1"/>
            <a:r>
              <a:rPr lang="en-AU" dirty="0" smtClean="0"/>
              <a:t>Some are only partially tested</a:t>
            </a:r>
          </a:p>
          <a:p>
            <a:pPr marL="457200" lvl="1" indent="0">
              <a:buNone/>
            </a:pPr>
            <a:endParaRPr lang="en-AU" dirty="0" smtClean="0"/>
          </a:p>
          <a:p>
            <a:pPr lvl="1"/>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27</a:t>
            </a:fld>
            <a:endParaRPr lang="en-US">
              <a:solidFill>
                <a:srgbClr val="FFFFFF"/>
              </a:solidFill>
            </a:endParaRPr>
          </a:p>
        </p:txBody>
      </p:sp>
    </p:spTree>
    <p:extLst>
      <p:ext uri="{BB962C8B-B14F-4D97-AF65-F5344CB8AC3E}">
        <p14:creationId xmlns:p14="http://schemas.microsoft.com/office/powerpoint/2010/main" val="1609679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Getting the risk </a:t>
            </a:r>
            <a:r>
              <a:rPr lang="en-AU" dirty="0"/>
              <a:t>a</a:t>
            </a:r>
            <a:r>
              <a:rPr lang="en-AU" dirty="0" smtClean="0"/>
              <a:t>nalyses </a:t>
            </a:r>
            <a:r>
              <a:rPr lang="en-AU" dirty="0"/>
              <a:t>r</a:t>
            </a:r>
            <a:r>
              <a:rPr lang="en-AU" dirty="0" smtClean="0"/>
              <a:t>ight….</a:t>
            </a:r>
            <a:endParaRPr lang="en-AU" dirty="0"/>
          </a:p>
        </p:txBody>
      </p:sp>
      <p:sp>
        <p:nvSpPr>
          <p:cNvPr id="3" name="Content Placeholder 2"/>
          <p:cNvSpPr>
            <a:spLocks noGrp="1"/>
          </p:cNvSpPr>
          <p:nvPr>
            <p:ph idx="1"/>
          </p:nvPr>
        </p:nvSpPr>
        <p:spPr>
          <a:xfrm>
            <a:off x="683568" y="1381472"/>
            <a:ext cx="8352928" cy="4567808"/>
          </a:xfrm>
        </p:spPr>
        <p:txBody>
          <a:bodyPr/>
          <a:lstStyle/>
          <a:p>
            <a:r>
              <a:rPr lang="en-AU" sz="2000" dirty="0" smtClean="0"/>
              <a:t>Acknowledging Humans Fail</a:t>
            </a:r>
          </a:p>
          <a:p>
            <a:pPr lvl="1"/>
            <a:r>
              <a:rPr lang="en-AU" sz="2000" dirty="0" smtClean="0"/>
              <a:t>We are very </a:t>
            </a:r>
            <a:r>
              <a:rPr lang="en-AU" sz="2000" u="sng" dirty="0" smtClean="0"/>
              <a:t>Un</a:t>
            </a:r>
            <a:r>
              <a:rPr lang="en-AU" sz="2000" dirty="0" smtClean="0"/>
              <a:t>reliable, often even in benign situations</a:t>
            </a:r>
          </a:p>
          <a:p>
            <a:pPr lvl="1"/>
            <a:r>
              <a:rPr lang="en-AU" sz="2000" dirty="0" smtClean="0"/>
              <a:t>Even more often when under stress – like in emergencies</a:t>
            </a:r>
          </a:p>
          <a:p>
            <a:pPr lvl="1"/>
            <a:r>
              <a:rPr lang="en-AU" sz="2000" dirty="0" smtClean="0"/>
              <a:t>There is ALWAYS a “man in the loop” somewhere, somehow</a:t>
            </a:r>
          </a:p>
          <a:p>
            <a:pPr marL="457200" lvl="1" indent="0">
              <a:buNone/>
            </a:pPr>
            <a:endParaRPr lang="en-AU" sz="2000" dirty="0" smtClean="0"/>
          </a:p>
          <a:p>
            <a:r>
              <a:rPr lang="en-AU" sz="2000" dirty="0" smtClean="0"/>
              <a:t>Who does the risk analysis?</a:t>
            </a:r>
          </a:p>
          <a:p>
            <a:pPr lvl="1"/>
            <a:r>
              <a:rPr lang="en-AU" sz="2000" dirty="0" smtClean="0"/>
              <a:t>Head office vs site</a:t>
            </a:r>
          </a:p>
          <a:p>
            <a:pPr lvl="1"/>
            <a:r>
              <a:rPr lang="en-AU" sz="2000" dirty="0" smtClean="0"/>
              <a:t>Manager vs worker</a:t>
            </a:r>
          </a:p>
          <a:p>
            <a:pPr lvl="1"/>
            <a:r>
              <a:rPr lang="en-AU" sz="2000" dirty="0" smtClean="0"/>
              <a:t>Systematic </a:t>
            </a:r>
            <a:r>
              <a:rPr lang="en-AU" sz="2000" dirty="0"/>
              <a:t>processes such as incident investigation </a:t>
            </a:r>
            <a:r>
              <a:rPr lang="en-AU" sz="2000" dirty="0" smtClean="0"/>
              <a:t>often do </a:t>
            </a:r>
            <a:r>
              <a:rPr lang="en-AU" sz="2000" dirty="0"/>
              <a:t>not assess the need to include people with skills to collect and analyse HF </a:t>
            </a:r>
            <a:r>
              <a:rPr lang="en-AU" sz="2000" dirty="0" smtClean="0"/>
              <a:t>data, </a:t>
            </a:r>
            <a:r>
              <a:rPr lang="en-AU" sz="2000" dirty="0"/>
              <a:t>at time of investigation </a:t>
            </a:r>
            <a:r>
              <a:rPr lang="en-AU" sz="2000" dirty="0" smtClean="0"/>
              <a:t>preparation</a:t>
            </a:r>
            <a:endParaRPr lang="en-AU" sz="2000" dirty="0"/>
          </a:p>
          <a:p>
            <a:pPr lvl="1"/>
            <a:endParaRPr lang="en-AU" dirty="0" smtClean="0"/>
          </a:p>
          <a:p>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28</a:t>
            </a:fld>
            <a:endParaRPr lang="en-US">
              <a:solidFill>
                <a:srgbClr val="FFFFFF"/>
              </a:solidFill>
            </a:endParaRPr>
          </a:p>
        </p:txBody>
      </p:sp>
    </p:spTree>
    <p:extLst>
      <p:ext uri="{BB962C8B-B14F-4D97-AF65-F5344CB8AC3E}">
        <p14:creationId xmlns:p14="http://schemas.microsoft.com/office/powerpoint/2010/main" val="2047378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Procedures, procedures, procedures</a:t>
            </a:r>
            <a:endParaRPr lang="en-AU" dirty="0"/>
          </a:p>
        </p:txBody>
      </p:sp>
      <p:sp>
        <p:nvSpPr>
          <p:cNvPr id="3" name="Content Placeholder 2"/>
          <p:cNvSpPr>
            <a:spLocks noGrp="1"/>
          </p:cNvSpPr>
          <p:nvPr>
            <p:ph idx="1"/>
          </p:nvPr>
        </p:nvSpPr>
        <p:spPr/>
        <p:txBody>
          <a:bodyPr/>
          <a:lstStyle/>
          <a:p>
            <a:pPr>
              <a:spcBef>
                <a:spcPts val="1200"/>
              </a:spcBef>
            </a:pPr>
            <a:r>
              <a:rPr lang="en-AU" dirty="0" smtClean="0"/>
              <a:t>Understand the consequence of failure</a:t>
            </a:r>
          </a:p>
          <a:p>
            <a:pPr lvl="1">
              <a:spcBef>
                <a:spcPts val="1200"/>
              </a:spcBef>
            </a:pPr>
            <a:r>
              <a:rPr lang="en-AU" dirty="0" smtClean="0"/>
              <a:t>What is the allowable failure rate</a:t>
            </a:r>
          </a:p>
          <a:p>
            <a:pPr>
              <a:spcBef>
                <a:spcPts val="1200"/>
              </a:spcBef>
            </a:pPr>
            <a:r>
              <a:rPr lang="en-AU" dirty="0" smtClean="0"/>
              <a:t>Need to move away from sole defence against human error</a:t>
            </a:r>
          </a:p>
          <a:p>
            <a:pPr>
              <a:spcBef>
                <a:spcPts val="1200"/>
              </a:spcBef>
            </a:pPr>
            <a:r>
              <a:rPr lang="en-AU" dirty="0" smtClean="0"/>
              <a:t>Appropriate level of detail for situation/task</a:t>
            </a:r>
          </a:p>
          <a:p>
            <a:pPr lvl="1">
              <a:spcBef>
                <a:spcPts val="1200"/>
              </a:spcBef>
            </a:pPr>
            <a:r>
              <a:rPr lang="en-AU" dirty="0" smtClean="0"/>
              <a:t>Reason’s bolt</a:t>
            </a:r>
          </a:p>
          <a:p>
            <a:pPr lvl="1">
              <a:spcBef>
                <a:spcPts val="1200"/>
              </a:spcBef>
            </a:pPr>
            <a:r>
              <a:rPr lang="en-AU" dirty="0" smtClean="0"/>
              <a:t>Competency vs content</a:t>
            </a:r>
          </a:p>
          <a:p>
            <a:pPr>
              <a:spcBef>
                <a:spcPts val="1200"/>
              </a:spcBef>
            </a:pPr>
            <a:r>
              <a:rPr lang="en-AU" dirty="0" smtClean="0"/>
              <a:t>Procedure management</a:t>
            </a:r>
          </a:p>
          <a:p>
            <a:endParaRPr lang="en-AU" dirty="0"/>
          </a:p>
        </p:txBody>
      </p:sp>
      <p:pic>
        <p:nvPicPr>
          <p:cNvPr id="2050" name="Picture 2" descr="http://cdn.business2community.com/wp-content/uploads/2015/05/bigstock-Procedure-Process-Concept-For-79678147.jpg.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261911"/>
            <a:ext cx="3181443" cy="21194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29</a:t>
            </a:fld>
            <a:endParaRPr lang="en-US">
              <a:solidFill>
                <a:srgbClr val="FFFFFF"/>
              </a:solidFill>
            </a:endParaRPr>
          </a:p>
        </p:txBody>
      </p:sp>
    </p:spTree>
    <p:extLst>
      <p:ext uri="{BB962C8B-B14F-4D97-AF65-F5344CB8AC3E}">
        <p14:creationId xmlns:p14="http://schemas.microsoft.com/office/powerpoint/2010/main" val="2100577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why are we here?</a:t>
            </a:r>
            <a:endParaRPr lang="en-AU" dirty="0"/>
          </a:p>
        </p:txBody>
      </p:sp>
      <p:sp>
        <p:nvSpPr>
          <p:cNvPr id="3" name="Content Placeholder 2"/>
          <p:cNvSpPr>
            <a:spLocks noGrp="1"/>
          </p:cNvSpPr>
          <p:nvPr>
            <p:ph idx="1"/>
          </p:nvPr>
        </p:nvSpPr>
        <p:spPr/>
        <p:txBody>
          <a:bodyPr/>
          <a:lstStyle/>
          <a:p>
            <a:pPr>
              <a:spcBef>
                <a:spcPts val="1200"/>
              </a:spcBef>
            </a:pPr>
            <a:r>
              <a:rPr lang="en-AU" dirty="0" smtClean="0"/>
              <a:t>Our view of the “State of the State”</a:t>
            </a:r>
          </a:p>
          <a:p>
            <a:pPr>
              <a:spcBef>
                <a:spcPts val="1200"/>
              </a:spcBef>
            </a:pPr>
            <a:r>
              <a:rPr lang="en-AU" dirty="0" smtClean="0"/>
              <a:t>Start a conversation</a:t>
            </a:r>
          </a:p>
          <a:p>
            <a:pPr>
              <a:spcBef>
                <a:spcPts val="1200"/>
              </a:spcBef>
            </a:pPr>
            <a:r>
              <a:rPr lang="en-AU" dirty="0" smtClean="0"/>
              <a:t>Where do we think we need to focus?</a:t>
            </a:r>
          </a:p>
          <a:p>
            <a:pPr>
              <a:spcBef>
                <a:spcPts val="1200"/>
              </a:spcBef>
            </a:pPr>
            <a:r>
              <a:rPr lang="en-AU" dirty="0" smtClean="0"/>
              <a:t>Future direction</a:t>
            </a:r>
            <a:endParaRPr lang="en-AU" dirty="0"/>
          </a:p>
        </p:txBody>
      </p:sp>
      <p:pic>
        <p:nvPicPr>
          <p:cNvPr id="1026" name="Picture 2" descr="http://www.basf-new-business.com/fileadmin/user_upload/Bilder/Home/fut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212976"/>
            <a:ext cx="4157759"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1523804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Communicating</a:t>
            </a:r>
            <a:endParaRPr lang="en-AU" dirty="0"/>
          </a:p>
        </p:txBody>
      </p:sp>
      <p:sp>
        <p:nvSpPr>
          <p:cNvPr id="3" name="Content Placeholder 2"/>
          <p:cNvSpPr>
            <a:spLocks noGrp="1"/>
          </p:cNvSpPr>
          <p:nvPr>
            <p:ph idx="1"/>
          </p:nvPr>
        </p:nvSpPr>
        <p:spPr/>
        <p:txBody>
          <a:bodyPr/>
          <a:lstStyle/>
          <a:p>
            <a:pPr>
              <a:spcBef>
                <a:spcPts val="1200"/>
              </a:spcBef>
            </a:pPr>
            <a:r>
              <a:rPr lang="en-AU" dirty="0" smtClean="0"/>
              <a:t>Understand the consequence of failure</a:t>
            </a:r>
          </a:p>
          <a:p>
            <a:pPr>
              <a:spcBef>
                <a:spcPts val="1200"/>
              </a:spcBef>
            </a:pPr>
            <a:r>
              <a:rPr lang="en-AU" dirty="0" smtClean="0"/>
              <a:t>What information needs to be passed and how critical is it?</a:t>
            </a:r>
          </a:p>
          <a:p>
            <a:pPr>
              <a:spcBef>
                <a:spcPts val="1200"/>
              </a:spcBef>
            </a:pPr>
            <a:r>
              <a:rPr lang="en-AU" dirty="0" smtClean="0"/>
              <a:t>Person sending has to know what, when, where, why and how to send</a:t>
            </a:r>
          </a:p>
          <a:p>
            <a:pPr>
              <a:spcBef>
                <a:spcPts val="1200"/>
              </a:spcBef>
            </a:pPr>
            <a:r>
              <a:rPr lang="en-AU" dirty="0" smtClean="0"/>
              <a:t>What’s the Signal to Noise ratio?</a:t>
            </a:r>
          </a:p>
          <a:p>
            <a:pPr>
              <a:spcBef>
                <a:spcPts val="1200"/>
              </a:spcBef>
            </a:pPr>
            <a:r>
              <a:rPr lang="en-AU" dirty="0" smtClean="0"/>
              <a:t>Person receiving also has to know what, when, where, why and how to receive</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30</a:t>
            </a:fld>
            <a:endParaRPr lang="en-US">
              <a:solidFill>
                <a:srgbClr val="FFFFFF"/>
              </a:solidFill>
            </a:endParaRPr>
          </a:p>
        </p:txBody>
      </p:sp>
    </p:spTree>
    <p:extLst>
      <p:ext uri="{BB962C8B-B14F-4D97-AF65-F5344CB8AC3E}">
        <p14:creationId xmlns:p14="http://schemas.microsoft.com/office/powerpoint/2010/main" val="1633959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32" y="1340768"/>
            <a:ext cx="7772400" cy="4683224"/>
          </a:xfrm>
        </p:spPr>
        <p:txBody>
          <a:bodyPr/>
          <a:lstStyle/>
          <a:p>
            <a:r>
              <a:rPr lang="en-AU" dirty="0"/>
              <a:t>Some societies such as </a:t>
            </a:r>
            <a:r>
              <a:rPr lang="en-AU" dirty="0" smtClean="0"/>
              <a:t>Japan </a:t>
            </a:r>
            <a:r>
              <a:rPr lang="en-AU" dirty="0"/>
              <a:t>has been researching Human Factors since the </a:t>
            </a:r>
            <a:r>
              <a:rPr lang="en-AU" dirty="0" smtClean="0"/>
              <a:t>1920s</a:t>
            </a:r>
            <a:endParaRPr lang="en-AU" dirty="0"/>
          </a:p>
          <a:p>
            <a:pPr lvl="1"/>
            <a:r>
              <a:rPr lang="en-AU" dirty="0"/>
              <a:t>motor vehicle </a:t>
            </a:r>
            <a:r>
              <a:rPr lang="en-AU" dirty="0" smtClean="0"/>
              <a:t>operational controls</a:t>
            </a:r>
            <a:endParaRPr lang="en-AU" dirty="0"/>
          </a:p>
          <a:p>
            <a:pPr lvl="1"/>
            <a:r>
              <a:rPr lang="en-AU" dirty="0" smtClean="0"/>
              <a:t>street-crossing decisions</a:t>
            </a:r>
          </a:p>
          <a:p>
            <a:pPr lvl="1"/>
            <a:r>
              <a:rPr lang="en-AU" dirty="0" smtClean="0"/>
              <a:t>industrial </a:t>
            </a:r>
            <a:r>
              <a:rPr lang="en-AU" dirty="0"/>
              <a:t>robots  </a:t>
            </a:r>
            <a:endParaRPr lang="en-AU" dirty="0" smtClean="0"/>
          </a:p>
          <a:p>
            <a:pPr lvl="1"/>
            <a:r>
              <a:rPr lang="en-AU" dirty="0"/>
              <a:t>t</a:t>
            </a:r>
            <a:r>
              <a:rPr lang="en-AU" dirty="0" smtClean="0"/>
              <a:t>oilets </a:t>
            </a:r>
          </a:p>
          <a:p>
            <a:pPr lvl="1"/>
            <a:endParaRPr lang="en-AU" dirty="0"/>
          </a:p>
          <a:p>
            <a:r>
              <a:rPr lang="en-AU" dirty="0" smtClean="0"/>
              <a:t>Other industries e.g.</a:t>
            </a:r>
          </a:p>
          <a:p>
            <a:pPr lvl="1"/>
            <a:r>
              <a:rPr lang="en-AU" dirty="0" smtClean="0"/>
              <a:t>Nuclear</a:t>
            </a:r>
          </a:p>
          <a:p>
            <a:pPr lvl="1"/>
            <a:r>
              <a:rPr lang="en-AU" dirty="0" smtClean="0"/>
              <a:t>Rail</a:t>
            </a:r>
          </a:p>
          <a:p>
            <a:pPr lvl="1"/>
            <a:r>
              <a:rPr lang="en-AU" dirty="0" smtClean="0"/>
              <a:t>Aviation</a:t>
            </a:r>
          </a:p>
          <a:p>
            <a:pPr lvl="1"/>
            <a:r>
              <a:rPr lang="en-AU" dirty="0" smtClean="0"/>
              <a:t>Health</a:t>
            </a:r>
            <a:endParaRPr lang="en-AU" dirty="0"/>
          </a:p>
        </p:txBody>
      </p:sp>
      <p:sp>
        <p:nvSpPr>
          <p:cNvPr id="2" name="Title 1"/>
          <p:cNvSpPr>
            <a:spLocks noGrp="1"/>
          </p:cNvSpPr>
          <p:nvPr>
            <p:ph type="title"/>
          </p:nvPr>
        </p:nvSpPr>
        <p:spPr/>
        <p:txBody>
          <a:bodyPr/>
          <a:lstStyle/>
          <a:p>
            <a:r>
              <a:rPr lang="en-AU" dirty="0" smtClean="0"/>
              <a:t>Cultural and industry </a:t>
            </a:r>
            <a:r>
              <a:rPr lang="en-AU" dirty="0"/>
              <a:t>l</a:t>
            </a:r>
            <a:r>
              <a:rPr lang="en-AU" dirty="0" smtClean="0"/>
              <a:t>earnings</a:t>
            </a:r>
            <a:endParaRPr lang="en-AU" dirty="0"/>
          </a:p>
        </p:txBody>
      </p:sp>
      <p:pic>
        <p:nvPicPr>
          <p:cNvPr id="6" name="Picture 4" descr="http://www.careersinpoland.com/public/file/articles/845_845_culture-shock-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2919323"/>
            <a:ext cx="4196328"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31</a:t>
            </a:fld>
            <a:endParaRPr lang="en-US">
              <a:solidFill>
                <a:srgbClr val="FFFFFF"/>
              </a:solidFill>
            </a:endParaRPr>
          </a:p>
        </p:txBody>
      </p:sp>
    </p:spTree>
    <p:extLst>
      <p:ext uri="{BB962C8B-B14F-4D97-AF65-F5344CB8AC3E}">
        <p14:creationId xmlns:p14="http://schemas.microsoft.com/office/powerpoint/2010/main" val="3900910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3568" y="1916832"/>
            <a:ext cx="7772400" cy="1362075"/>
          </a:xfrm>
        </p:spPr>
        <p:txBody>
          <a:bodyPr/>
          <a:lstStyle/>
          <a:p>
            <a:pPr algn="ctr"/>
            <a:r>
              <a:rPr lang="en-AU" dirty="0" smtClean="0"/>
              <a:t>DMP </a:t>
            </a:r>
            <a:r>
              <a:rPr lang="en-AU" dirty="0"/>
              <a:t>f</a:t>
            </a:r>
            <a:r>
              <a:rPr lang="en-AU" dirty="0" smtClean="0"/>
              <a:t>ocus areas</a:t>
            </a:r>
            <a:endParaRPr lang="en-AU" dirty="0"/>
          </a:p>
        </p:txBody>
      </p:sp>
      <p:sp>
        <p:nvSpPr>
          <p:cNvPr id="2" name="Slide Number Placeholder 1"/>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32</a:t>
            </a:fld>
            <a:endParaRPr lang="en-US">
              <a:solidFill>
                <a:srgbClr val="FFFFFF"/>
              </a:solidFill>
            </a:endParaRPr>
          </a:p>
        </p:txBody>
      </p:sp>
    </p:spTree>
    <p:extLst>
      <p:ext uri="{BB962C8B-B14F-4D97-AF65-F5344CB8AC3E}">
        <p14:creationId xmlns:p14="http://schemas.microsoft.com/office/powerpoint/2010/main" val="4148186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t>
            </a:r>
            <a:r>
              <a:rPr lang="en-AU" dirty="0" smtClean="0"/>
              <a:t>uture…</a:t>
            </a:r>
            <a:endParaRPr lang="en-AU" dirty="0"/>
          </a:p>
        </p:txBody>
      </p:sp>
      <p:sp>
        <p:nvSpPr>
          <p:cNvPr id="3" name="Content Placeholder 2"/>
          <p:cNvSpPr>
            <a:spLocks noGrp="1"/>
          </p:cNvSpPr>
          <p:nvPr>
            <p:ph idx="1"/>
          </p:nvPr>
        </p:nvSpPr>
        <p:spPr/>
        <p:txBody>
          <a:bodyPr/>
          <a:lstStyle/>
          <a:p>
            <a:r>
              <a:rPr lang="en-AU" dirty="0" smtClean="0"/>
              <a:t>New Legislation</a:t>
            </a:r>
          </a:p>
          <a:p>
            <a:pPr lvl="1"/>
            <a:r>
              <a:rPr lang="en-AU" dirty="0" smtClean="0"/>
              <a:t>Codes of Practice</a:t>
            </a:r>
          </a:p>
          <a:p>
            <a:pPr lvl="1"/>
            <a:r>
              <a:rPr lang="en-AU" dirty="0" smtClean="0"/>
              <a:t>Guidance</a:t>
            </a:r>
          </a:p>
          <a:p>
            <a:pPr lvl="1"/>
            <a:r>
              <a:rPr lang="en-AU" dirty="0" smtClean="0"/>
              <a:t>Expect to closely follow information from international bodies such as UK HSE</a:t>
            </a:r>
          </a:p>
          <a:p>
            <a:r>
              <a:rPr lang="en-AU" dirty="0" smtClean="0"/>
              <a:t>Discuss with industry what we all do for Human Factors</a:t>
            </a:r>
          </a:p>
          <a:p>
            <a:pPr lvl="1"/>
            <a:r>
              <a:rPr lang="en-AU" dirty="0"/>
              <a:t>W</a:t>
            </a:r>
            <a:r>
              <a:rPr lang="en-AU" dirty="0" smtClean="0"/>
              <a:t>hat is the true “State of the State”?</a:t>
            </a:r>
          </a:p>
          <a:p>
            <a:r>
              <a:rPr lang="en-AU" dirty="0" smtClean="0"/>
              <a:t>Based on that discussion, what are our regulatory priorities?</a:t>
            </a:r>
            <a:endParaRPr lang="en-AU" dirty="0"/>
          </a:p>
        </p:txBody>
      </p:sp>
      <p:pic>
        <p:nvPicPr>
          <p:cNvPr id="4" name="Picture 10" descr="http://www.terrainfirma.co.uk/blog/wp-content/uploads/2011/08/l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264166"/>
            <a:ext cx="2438276" cy="15887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33</a:t>
            </a:fld>
            <a:endParaRPr lang="en-US">
              <a:solidFill>
                <a:srgbClr val="FFFFFF"/>
              </a:solidFill>
            </a:endParaRPr>
          </a:p>
        </p:txBody>
      </p:sp>
    </p:spTree>
    <p:extLst>
      <p:ext uri="{BB962C8B-B14F-4D97-AF65-F5344CB8AC3E}">
        <p14:creationId xmlns:p14="http://schemas.microsoft.com/office/powerpoint/2010/main" val="1187836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We’d like to see operators…</a:t>
            </a:r>
            <a:endParaRPr lang="en-AU" dirty="0"/>
          </a:p>
        </p:txBody>
      </p:sp>
      <p:sp>
        <p:nvSpPr>
          <p:cNvPr id="3" name="Content Placeholder 2"/>
          <p:cNvSpPr>
            <a:spLocks noGrp="1"/>
          </p:cNvSpPr>
          <p:nvPr>
            <p:ph idx="1"/>
          </p:nvPr>
        </p:nvSpPr>
        <p:spPr/>
        <p:txBody>
          <a:bodyPr/>
          <a:lstStyle/>
          <a:p>
            <a:pPr>
              <a:spcBef>
                <a:spcPts val="1200"/>
              </a:spcBef>
            </a:pPr>
            <a:r>
              <a:rPr lang="en-AU" sz="2000" dirty="0"/>
              <a:t>E</a:t>
            </a:r>
            <a:r>
              <a:rPr lang="en-AU" sz="2000" dirty="0" smtClean="0"/>
              <a:t>ngage with recognised Human Factors industry bodies such as</a:t>
            </a:r>
          </a:p>
          <a:p>
            <a:pPr lvl="1">
              <a:spcBef>
                <a:spcPts val="1200"/>
              </a:spcBef>
              <a:buFont typeface="Arial" panose="020B0604020202020204" pitchFamily="34" charset="0"/>
              <a:buChar char="─"/>
            </a:pPr>
            <a:r>
              <a:rPr lang="en-AU" sz="2000" dirty="0" smtClean="0"/>
              <a:t>Energy Institute</a:t>
            </a:r>
          </a:p>
          <a:p>
            <a:pPr lvl="1">
              <a:spcBef>
                <a:spcPts val="1200"/>
              </a:spcBef>
              <a:buFont typeface="Arial" panose="020B0604020202020204" pitchFamily="34" charset="0"/>
              <a:buChar char="─"/>
            </a:pPr>
            <a:r>
              <a:rPr lang="en-AU" sz="2000" dirty="0" smtClean="0"/>
              <a:t>Human Factors and Ergonomics Society</a:t>
            </a:r>
          </a:p>
          <a:p>
            <a:pPr lvl="1">
              <a:spcBef>
                <a:spcPts val="1200"/>
              </a:spcBef>
              <a:buFont typeface="Arial" panose="020B0604020202020204" pitchFamily="34" charset="0"/>
              <a:buChar char="─"/>
            </a:pPr>
            <a:r>
              <a:rPr lang="en-AU" sz="2000" dirty="0" err="1" smtClean="0"/>
              <a:t>IChemE</a:t>
            </a:r>
            <a:r>
              <a:rPr lang="en-AU" sz="2000" dirty="0" smtClean="0"/>
              <a:t/>
            </a:r>
            <a:br>
              <a:rPr lang="en-AU" sz="2000" dirty="0" smtClean="0"/>
            </a:br>
            <a:endParaRPr lang="en-AU" sz="2000" dirty="0" smtClean="0"/>
          </a:p>
          <a:p>
            <a:pPr>
              <a:spcBef>
                <a:spcPts val="1200"/>
              </a:spcBef>
              <a:buFont typeface="Arial" panose="020B0604020202020204" pitchFamily="34" charset="0"/>
              <a:buChar char="•"/>
            </a:pPr>
            <a:r>
              <a:rPr lang="en-AU" sz="2000" dirty="0"/>
              <a:t>H</a:t>
            </a:r>
            <a:r>
              <a:rPr lang="en-AU" sz="2000" dirty="0" smtClean="0"/>
              <a:t>elp identify better ways of finding and addressing Human Factors issues</a:t>
            </a:r>
          </a:p>
          <a:p>
            <a:pPr lvl="1">
              <a:spcBef>
                <a:spcPts val="1200"/>
              </a:spcBef>
            </a:pPr>
            <a:r>
              <a:rPr lang="en-AU" sz="2000" dirty="0"/>
              <a:t>i</a:t>
            </a:r>
            <a:r>
              <a:rPr lang="en-AU" sz="2000" dirty="0" smtClean="0"/>
              <a:t>mprove their internal competence in Human Factors</a:t>
            </a:r>
          </a:p>
          <a:p>
            <a:pPr lvl="1">
              <a:spcBef>
                <a:spcPts val="1200"/>
              </a:spcBef>
            </a:pPr>
            <a:r>
              <a:rPr lang="en-AU" sz="2000" dirty="0" smtClean="0"/>
              <a:t>take a “whole of life, whole of capability” approach to Human Factors</a:t>
            </a:r>
            <a:endParaRPr lang="en-AU" sz="2000" dirty="0"/>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34</a:t>
            </a:fld>
            <a:endParaRPr lang="en-US">
              <a:solidFill>
                <a:srgbClr val="FFFFFF"/>
              </a:solidFill>
            </a:endParaRPr>
          </a:p>
        </p:txBody>
      </p:sp>
    </p:spTree>
    <p:extLst>
      <p:ext uri="{BB962C8B-B14F-4D97-AF65-F5344CB8AC3E}">
        <p14:creationId xmlns:p14="http://schemas.microsoft.com/office/powerpoint/2010/main" val="40919759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home messages</a:t>
            </a:r>
            <a:endParaRPr lang="en-AU" dirty="0"/>
          </a:p>
        </p:txBody>
      </p:sp>
      <p:sp>
        <p:nvSpPr>
          <p:cNvPr id="3" name="Content Placeholder 2"/>
          <p:cNvSpPr>
            <a:spLocks noGrp="1"/>
          </p:cNvSpPr>
          <p:nvPr>
            <p:ph idx="1"/>
          </p:nvPr>
        </p:nvSpPr>
        <p:spPr/>
        <p:txBody>
          <a:bodyPr/>
          <a:lstStyle/>
          <a:p>
            <a:pPr marL="0" indent="0">
              <a:buNone/>
            </a:pPr>
            <a:r>
              <a:rPr lang="en-AU" i="1" dirty="0" smtClean="0"/>
              <a:t>Those who cannot remember the past are doomed to repeat it.</a:t>
            </a:r>
          </a:p>
          <a:p>
            <a:pPr marL="0" indent="0" algn="r">
              <a:buNone/>
            </a:pPr>
            <a:r>
              <a:rPr lang="en-AU" sz="1800" dirty="0" smtClean="0"/>
              <a:t>George Santayana “The Life of Reason”, 1905</a:t>
            </a:r>
          </a:p>
          <a:p>
            <a:pPr marL="0" indent="0" algn="ctr">
              <a:buNone/>
            </a:pPr>
            <a:endParaRPr lang="en-AU" dirty="0" smtClean="0"/>
          </a:p>
          <a:p>
            <a:pPr marL="0" indent="0" algn="ctr">
              <a:buNone/>
            </a:pPr>
            <a:endParaRPr lang="en-AU" dirty="0"/>
          </a:p>
          <a:p>
            <a:pPr marL="0" indent="0">
              <a:buNone/>
            </a:pPr>
            <a:r>
              <a:rPr lang="en-AU" i="1" dirty="0" smtClean="0"/>
              <a:t>When the situation was manageable, it was neglected, and now that it is thoroughly out of hand we apply too late the remedies which then might have effected a cure.</a:t>
            </a:r>
          </a:p>
          <a:p>
            <a:pPr marL="0" indent="0" algn="r">
              <a:buNone/>
            </a:pPr>
            <a:r>
              <a:rPr lang="en-AU" sz="1800" dirty="0" smtClean="0"/>
              <a:t>Winston Churchill, House of Commons, 2 May 1935</a:t>
            </a:r>
          </a:p>
        </p:txBody>
      </p:sp>
      <p:sp>
        <p:nvSpPr>
          <p:cNvPr id="4" name="Slide Number Placeholder 3"/>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35</a:t>
            </a:fld>
            <a:endParaRPr lang="en-US">
              <a:solidFill>
                <a:srgbClr val="FFFFFF"/>
              </a:solidFill>
            </a:endParaRPr>
          </a:p>
        </p:txBody>
      </p:sp>
    </p:spTree>
    <p:extLst>
      <p:ext uri="{BB962C8B-B14F-4D97-AF65-F5344CB8AC3E}">
        <p14:creationId xmlns:p14="http://schemas.microsoft.com/office/powerpoint/2010/main" val="83183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7584" y="1700808"/>
            <a:ext cx="7772400" cy="1362075"/>
          </a:xfrm>
        </p:spPr>
        <p:txBody>
          <a:bodyPr/>
          <a:lstStyle/>
          <a:p>
            <a:pPr algn="ctr"/>
            <a:r>
              <a:rPr lang="en-AU" dirty="0" smtClean="0"/>
              <a:t>A not too serious </a:t>
            </a:r>
            <a:r>
              <a:rPr lang="en-AU" dirty="0"/>
              <a:t>i</a:t>
            </a:r>
            <a:r>
              <a:rPr lang="en-AU" dirty="0" smtClean="0"/>
              <a:t>ntroduction</a:t>
            </a:r>
            <a:endParaRPr lang="en-AU" dirty="0"/>
          </a:p>
        </p:txBody>
      </p:sp>
      <p:sp>
        <p:nvSpPr>
          <p:cNvPr id="3" name="Slide Number Placeholder 2"/>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1191901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691680" y="908720"/>
            <a:ext cx="6120680" cy="3816424"/>
          </a:xfrm>
          <a:prstGeom prst="rect">
            <a:avLst/>
          </a:prstGeom>
        </p:spPr>
        <p:txBody>
          <a:bodyPr anchor="ct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AU" sz="2800" kern="0" dirty="0" smtClean="0">
                <a:solidFill>
                  <a:srgbClr val="000000"/>
                </a:solidFill>
              </a:rPr>
              <a:t>When we talk to most organisations about </a:t>
            </a:r>
            <a:r>
              <a:rPr lang="en-AU" sz="2800" kern="0" dirty="0" smtClean="0">
                <a:solidFill>
                  <a:srgbClr val="CF5E31"/>
                </a:solidFill>
              </a:rPr>
              <a:t>Human Factors</a:t>
            </a:r>
            <a:r>
              <a:rPr lang="en-AU" sz="2800" kern="0" dirty="0" smtClean="0">
                <a:solidFill>
                  <a:srgbClr val="000000"/>
                </a:solidFill>
              </a:rPr>
              <a:t>, they think we’re talking about …</a:t>
            </a:r>
            <a:endParaRPr lang="en-US" sz="2800" kern="0"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5</a:t>
            </a:fld>
            <a:endParaRPr lang="en-US">
              <a:solidFill>
                <a:srgbClr val="FFFFFF"/>
              </a:solidFill>
            </a:endParaRPr>
          </a:p>
        </p:txBody>
      </p:sp>
    </p:spTree>
    <p:extLst>
      <p:ext uri="{BB962C8B-B14F-4D97-AF65-F5344CB8AC3E}">
        <p14:creationId xmlns:p14="http://schemas.microsoft.com/office/powerpoint/2010/main" val="3553831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This…</a:t>
            </a:r>
            <a:endParaRPr lang="en-AU"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68780" y="1670165"/>
            <a:ext cx="5806440" cy="4355869"/>
          </a:xfr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6</a:t>
            </a:fld>
            <a:endParaRPr lang="en-US">
              <a:solidFill>
                <a:srgbClr val="FFFFFF"/>
              </a:solidFill>
            </a:endParaRPr>
          </a:p>
        </p:txBody>
      </p:sp>
    </p:spTree>
    <p:extLst>
      <p:ext uri="{BB962C8B-B14F-4D97-AF65-F5344CB8AC3E}">
        <p14:creationId xmlns:p14="http://schemas.microsoft.com/office/powerpoint/2010/main" val="2061531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…and this...</a:t>
            </a:r>
            <a:endParaRPr lang="en-AU" dirty="0"/>
          </a:p>
        </p:txBody>
      </p:sp>
      <p:pic>
        <p:nvPicPr>
          <p:cNvPr id="5"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672936" y="1674322"/>
            <a:ext cx="5798127" cy="4347556"/>
          </a:xfr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4229903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051720" y="908720"/>
            <a:ext cx="5544616" cy="3888432"/>
          </a:xfrm>
          <a:prstGeom prst="rect">
            <a:avLst/>
          </a:prstGeom>
        </p:spPr>
        <p:txBody>
          <a:bodyPr anchor="ct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FontTx/>
              <a:buNone/>
            </a:pPr>
            <a:r>
              <a:rPr lang="en-AU" sz="2800" dirty="0">
                <a:solidFill>
                  <a:srgbClr val="000000"/>
                </a:solidFill>
              </a:rPr>
              <a:t>But we’re not.  </a:t>
            </a:r>
            <a:r>
              <a:rPr lang="en-AU" sz="2800" dirty="0" smtClean="0">
                <a:solidFill>
                  <a:srgbClr val="000000"/>
                </a:solidFill>
              </a:rPr>
              <a:t/>
            </a:r>
            <a:br>
              <a:rPr lang="en-AU" sz="2800" dirty="0" smtClean="0">
                <a:solidFill>
                  <a:srgbClr val="000000"/>
                </a:solidFill>
              </a:rPr>
            </a:br>
            <a:r>
              <a:rPr lang="en-AU" sz="2800" dirty="0" smtClean="0">
                <a:solidFill>
                  <a:srgbClr val="000000"/>
                </a:solidFill>
              </a:rPr>
              <a:t/>
            </a:r>
            <a:br>
              <a:rPr lang="en-AU" sz="2800" dirty="0" smtClean="0">
                <a:solidFill>
                  <a:srgbClr val="000000"/>
                </a:solidFill>
              </a:rPr>
            </a:br>
            <a:r>
              <a:rPr lang="en-AU" sz="2800" dirty="0" smtClean="0">
                <a:solidFill>
                  <a:srgbClr val="000000"/>
                </a:solidFill>
              </a:rPr>
              <a:t>What </a:t>
            </a:r>
            <a:r>
              <a:rPr lang="en-AU" sz="2800" dirty="0">
                <a:solidFill>
                  <a:srgbClr val="000000"/>
                </a:solidFill>
              </a:rPr>
              <a:t>we’re talking about is an awareness of things like…..</a:t>
            </a:r>
            <a:endParaRPr lang="en-US" sz="2800" kern="0" dirty="0" smtClean="0">
              <a:solidFill>
                <a:srgbClr val="000000"/>
              </a:solidFill>
            </a:endParaRPr>
          </a:p>
        </p:txBody>
      </p:sp>
      <p:sp>
        <p:nvSpPr>
          <p:cNvPr id="2" name="Slide Number Placeholder 1"/>
          <p:cNvSpPr>
            <a:spLocks noGrp="1"/>
          </p:cNvSpPr>
          <p:nvPr>
            <p:ph type="sldNum" sz="quarter" idx="10"/>
          </p:nvPr>
        </p:nvSpPr>
        <p:spPr/>
        <p:txBody>
          <a:bodyPr/>
          <a:lstStyle/>
          <a:p>
            <a:pPr>
              <a:defRPr/>
            </a:pPr>
            <a:fld id="{0CC24133-A28B-4EF4-A2D5-AE011194DEDC}" type="slidenum">
              <a:rPr lang="en-US" smtClean="0">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143567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This…</a:t>
            </a:r>
            <a:endParaRPr lang="en-AU" dirty="0"/>
          </a:p>
        </p:txBody>
      </p:sp>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2936" y="1674322"/>
            <a:ext cx="5798127" cy="4347556"/>
          </a:xfrm>
        </p:spPr>
      </p:pic>
      <p:sp>
        <p:nvSpPr>
          <p:cNvPr id="3" name="Slide Number Placeholder 2"/>
          <p:cNvSpPr>
            <a:spLocks noGrp="1"/>
          </p:cNvSpPr>
          <p:nvPr>
            <p:ph type="sldNum" sz="quarter" idx="10"/>
          </p:nvPr>
        </p:nvSpPr>
        <p:spPr/>
        <p:txBody>
          <a:bodyPr/>
          <a:lstStyle/>
          <a:p>
            <a:pPr>
              <a:defRPr/>
            </a:pPr>
            <a:fld id="{44C1278F-C93A-44A2-AB74-1750ADFF2444}" type="slidenum">
              <a:rPr lang="en-US" smtClean="0">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478063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6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2016-05-05T01:25:52+00:00</OurDocsVersionCreatedAt>
    <OurDocsDocId xmlns="dce3ed02-b0cd-470d-9119-e5f1a2533a21">002977.Safety.Coms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CR - Toolbox Presentation - 2016 - Human factors forum - Critical risks in human factors</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2016-05-04T16:00:00+00:00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7aadd75-fb41-49d7-866d-414b51aa1b7e" ContentTypeId="0x0101000AC6246A9CD2FC45B52DC6FEC0F0AAAA"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04CDA-F490-4D0A-ADEF-A4406273E74F}">
  <ds:schemaRef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dce3ed02-b0cd-470d-9119-e5f1a2533a21"/>
    <ds:schemaRef ds:uri="http://purl.org/dc/dcmitype/"/>
  </ds:schemaRefs>
</ds:datastoreItem>
</file>

<file path=customXml/itemProps2.xml><?xml version="1.0" encoding="utf-8"?>
<ds:datastoreItem xmlns:ds="http://schemas.openxmlformats.org/officeDocument/2006/customXml" ds:itemID="{24AC8955-5999-4E90-BEA6-E8BE8F0004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3B4F21-C593-4362-82BA-855DB221D3A3}">
  <ds:schemaRefs>
    <ds:schemaRef ds:uri="Microsoft.SharePoint.Taxonomy.ContentTypeSync"/>
  </ds:schemaRefs>
</ds:datastoreItem>
</file>

<file path=customXml/itemProps4.xml><?xml version="1.0" encoding="utf-8"?>
<ds:datastoreItem xmlns:ds="http://schemas.openxmlformats.org/officeDocument/2006/customXml" ds:itemID="{538BEFC2-329D-497A-80C0-391C728C98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145</TotalTime>
  <Words>2916</Words>
  <Application>Microsoft Office PowerPoint</Application>
  <PresentationFormat>On-screen Show (4:3)</PresentationFormat>
  <Paragraphs>339</Paragraphs>
  <Slides>35</Slides>
  <Notes>21</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6_Blank Presentation</vt:lpstr>
      <vt:lpstr>Blank Presentation</vt:lpstr>
      <vt:lpstr>Please read this before using presentation</vt:lpstr>
      <vt:lpstr>Critical risks in human factors</vt:lpstr>
      <vt:lpstr>So why are we here?</vt:lpstr>
      <vt:lpstr>A not too serious introduction</vt:lpstr>
      <vt:lpstr>PowerPoint Presentation</vt:lpstr>
      <vt:lpstr>This…</vt:lpstr>
      <vt:lpstr>…and this...</vt:lpstr>
      <vt:lpstr>PowerPoint Presentation</vt:lpstr>
      <vt:lpstr>This…</vt:lpstr>
      <vt:lpstr>…and this…</vt:lpstr>
      <vt:lpstr>…and this…</vt:lpstr>
      <vt:lpstr>PowerPoint Presentation</vt:lpstr>
      <vt:lpstr>This…</vt:lpstr>
      <vt:lpstr>…and this…</vt:lpstr>
      <vt:lpstr>…and even this…</vt:lpstr>
      <vt:lpstr>State of the state</vt:lpstr>
      <vt:lpstr>State of the State</vt:lpstr>
      <vt:lpstr>Is Human Factors a new thing for us?</vt:lpstr>
      <vt:lpstr>Is Human Factors a new thing for us?</vt:lpstr>
      <vt:lpstr>What does history tell us?</vt:lpstr>
      <vt:lpstr>Investigation into a loss of containment following pipe maintenance</vt:lpstr>
      <vt:lpstr>Investigation into a fire at a facility</vt:lpstr>
      <vt:lpstr>Organisational change and major accidents</vt:lpstr>
      <vt:lpstr>Where do we all need to focus?</vt:lpstr>
      <vt:lpstr>We think we need to focus on……</vt:lpstr>
      <vt:lpstr>It starts at the start…design</vt:lpstr>
      <vt:lpstr>Getting the risk analysis right</vt:lpstr>
      <vt:lpstr>Getting the risk analyses right….</vt:lpstr>
      <vt:lpstr>Procedures, procedures, procedures</vt:lpstr>
      <vt:lpstr>Communicating</vt:lpstr>
      <vt:lpstr>Cultural and industry learnings</vt:lpstr>
      <vt:lpstr>DMP focus areas</vt:lpstr>
      <vt:lpstr>Future…</vt:lpstr>
      <vt:lpstr>We’d like to see operators…</vt:lpstr>
      <vt:lpstr>Take home messages</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 - Toolbox Presentation - 2016 - Human factors forum - Critical risks in human factors</dc:title>
  <dc:creator>MOORE, Bec</dc:creator>
  <cp:lastModifiedBy>MOORE, Bec</cp:lastModifiedBy>
  <cp:revision>17</cp:revision>
  <dcterms:created xsi:type="dcterms:W3CDTF">2016-05-05T01:23:35Z</dcterms:created>
  <dcterms:modified xsi:type="dcterms:W3CDTF">2016-07-28T04:17:30Z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