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1"/>
  </p:notesMasterIdLst>
  <p:sldIdLst>
    <p:sldId id="397" r:id="rId6"/>
    <p:sldId id="258" r:id="rId7"/>
    <p:sldId id="282" r:id="rId8"/>
    <p:sldId id="283" r:id="rId9"/>
    <p:sldId id="334" r:id="rId10"/>
    <p:sldId id="335" r:id="rId11"/>
    <p:sldId id="350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278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5E31"/>
    <a:srgbClr val="9E5E2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260" autoAdjust="0"/>
  </p:normalViewPr>
  <p:slideViewPr>
    <p:cSldViewPr>
      <p:cViewPr>
        <p:scale>
          <a:sx n="75" d="100"/>
          <a:sy n="75" d="100"/>
        </p:scale>
        <p:origin x="-7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9D326-1E8D-431E-92B5-303949D6E317}" type="doc">
      <dgm:prSet loTypeId="urn:microsoft.com/office/officeart/2005/8/layout/vList5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AU"/>
        </a:p>
      </dgm:t>
    </dgm:pt>
    <dgm:pt modelId="{2BA5D489-104F-450F-A825-63C1C6F83F02}">
      <dgm:prSet phldrT="[Text]" custT="1"/>
      <dgm:spPr>
        <a:solidFill>
          <a:srgbClr val="9E5E2A"/>
        </a:solidFill>
      </dgm:spPr>
      <dgm:t>
        <a:bodyPr/>
        <a:lstStyle/>
        <a:p>
          <a:r>
            <a:rPr lang="en-AU" sz="1800" dirty="0" smtClean="0"/>
            <a:t>1 June 1974</a:t>
          </a:r>
          <a:endParaRPr lang="en-AU" sz="1800" dirty="0"/>
        </a:p>
      </dgm:t>
    </dgm:pt>
    <dgm:pt modelId="{F8E791AB-9E8D-4634-B647-BA5EA067BFC5}" type="parTrans" cxnId="{6267A73D-A6AD-487A-ADAA-968A9E6CBDB4}">
      <dgm:prSet/>
      <dgm:spPr/>
      <dgm:t>
        <a:bodyPr/>
        <a:lstStyle/>
        <a:p>
          <a:endParaRPr lang="en-AU"/>
        </a:p>
      </dgm:t>
    </dgm:pt>
    <dgm:pt modelId="{0592DEAC-EE08-4736-8FA9-CC9913A5A9F6}" type="sibTrans" cxnId="{6267A73D-A6AD-487A-ADAA-968A9E6CBDB4}">
      <dgm:prSet/>
      <dgm:spPr/>
      <dgm:t>
        <a:bodyPr/>
        <a:lstStyle/>
        <a:p>
          <a:endParaRPr lang="en-AU"/>
        </a:p>
      </dgm:t>
    </dgm:pt>
    <dgm:pt modelId="{4BDE91B8-2D32-4DF3-96D9-A5CF1C45CAC6}">
      <dgm:prSet phldrT="[Text]" custT="1"/>
      <dgm:spPr/>
      <dgm:t>
        <a:bodyPr lIns="72000" tIns="122400" rIns="72000"/>
        <a:lstStyle/>
        <a:p>
          <a:r>
            <a:rPr lang="en-AU" sz="1400" b="1" dirty="0" err="1" smtClean="0"/>
            <a:t>Flixborough</a:t>
          </a:r>
          <a:r>
            <a:rPr lang="en-AU" sz="1400" b="1" dirty="0" smtClean="0"/>
            <a:t>, UK</a:t>
          </a:r>
          <a:endParaRPr lang="en-AU" sz="1400" b="1" dirty="0"/>
        </a:p>
      </dgm:t>
    </dgm:pt>
    <dgm:pt modelId="{CD131EFC-85D6-410B-978D-517F7C44F27E}" type="parTrans" cxnId="{6EC5C560-A8F7-4E6E-801F-80AFF851967E}">
      <dgm:prSet/>
      <dgm:spPr/>
      <dgm:t>
        <a:bodyPr/>
        <a:lstStyle/>
        <a:p>
          <a:endParaRPr lang="en-AU"/>
        </a:p>
      </dgm:t>
    </dgm:pt>
    <dgm:pt modelId="{DAAFEB6E-C625-431B-BFA7-4C977FBDB7EE}" type="sibTrans" cxnId="{6EC5C560-A8F7-4E6E-801F-80AFF851967E}">
      <dgm:prSet/>
      <dgm:spPr/>
      <dgm:t>
        <a:bodyPr/>
        <a:lstStyle/>
        <a:p>
          <a:endParaRPr lang="en-AU"/>
        </a:p>
      </dgm:t>
    </dgm:pt>
    <dgm:pt modelId="{EF97737F-2F95-41BF-96B6-E62554CE9AED}">
      <dgm:prSet phldrT="[Text]" custT="1"/>
      <dgm:spPr/>
      <dgm:t>
        <a:bodyPr lIns="72000" tIns="122400" rIns="72000"/>
        <a:lstStyle/>
        <a:p>
          <a:r>
            <a:rPr lang="en-AU" sz="1400" b="1" dirty="0" smtClean="0"/>
            <a:t>28 dead, 90 injured</a:t>
          </a:r>
          <a:endParaRPr lang="en-AU" sz="1400" b="1" dirty="0"/>
        </a:p>
      </dgm:t>
    </dgm:pt>
    <dgm:pt modelId="{1BAB620D-B01D-453A-9908-053702DA71C1}" type="parTrans" cxnId="{D40717AE-57A7-4B6D-863B-6B9B3F23F9EC}">
      <dgm:prSet/>
      <dgm:spPr/>
      <dgm:t>
        <a:bodyPr/>
        <a:lstStyle/>
        <a:p>
          <a:endParaRPr lang="en-AU"/>
        </a:p>
      </dgm:t>
    </dgm:pt>
    <dgm:pt modelId="{79F8C5F8-CFF5-4FE6-B9CC-CD072B6FACD1}" type="sibTrans" cxnId="{D40717AE-57A7-4B6D-863B-6B9B3F23F9EC}">
      <dgm:prSet/>
      <dgm:spPr/>
      <dgm:t>
        <a:bodyPr/>
        <a:lstStyle/>
        <a:p>
          <a:endParaRPr lang="en-AU"/>
        </a:p>
      </dgm:t>
    </dgm:pt>
    <dgm:pt modelId="{99E01C8B-5F5A-47BE-9610-E94692804A2D}">
      <dgm:prSet custT="1"/>
      <dgm:spPr>
        <a:solidFill>
          <a:srgbClr val="9E5E2A"/>
        </a:solidFill>
      </dgm:spPr>
      <dgm:t>
        <a:bodyPr/>
        <a:lstStyle/>
        <a:p>
          <a:r>
            <a:rPr lang="en-AU" sz="1800" dirty="0" smtClean="0"/>
            <a:t>10 July 1976</a:t>
          </a:r>
        </a:p>
      </dgm:t>
    </dgm:pt>
    <dgm:pt modelId="{B88677F2-7513-4866-B214-1F0D075D0808}" type="parTrans" cxnId="{25BECB58-8FEC-4EE2-9373-726D3AD4AA61}">
      <dgm:prSet/>
      <dgm:spPr/>
      <dgm:t>
        <a:bodyPr/>
        <a:lstStyle/>
        <a:p>
          <a:endParaRPr lang="en-AU"/>
        </a:p>
      </dgm:t>
    </dgm:pt>
    <dgm:pt modelId="{4CFD720F-4809-43AF-9576-5A8C4401A120}" type="sibTrans" cxnId="{25BECB58-8FEC-4EE2-9373-726D3AD4AA61}">
      <dgm:prSet/>
      <dgm:spPr/>
      <dgm:t>
        <a:bodyPr/>
        <a:lstStyle/>
        <a:p>
          <a:endParaRPr lang="en-AU"/>
        </a:p>
      </dgm:t>
    </dgm:pt>
    <dgm:pt modelId="{150999D4-AE03-4EB3-90D8-1FF7BFC10A4C}">
      <dgm:prSet custT="1"/>
      <dgm:spPr/>
      <dgm:t>
        <a:bodyPr lIns="72000" tIns="122400" rIns="72000"/>
        <a:lstStyle/>
        <a:p>
          <a:r>
            <a:rPr lang="en-AU" sz="1400" b="1" dirty="0" err="1" smtClean="0"/>
            <a:t>Seveso</a:t>
          </a:r>
          <a:r>
            <a:rPr lang="en-AU" sz="1400" b="1" dirty="0" smtClean="0"/>
            <a:t>, Italy</a:t>
          </a:r>
        </a:p>
      </dgm:t>
    </dgm:pt>
    <dgm:pt modelId="{7EDD27FD-AF6A-4180-A16A-44028CCDBB8E}" type="parTrans" cxnId="{8AA6A322-1F06-487B-8287-5AE5B7621C80}">
      <dgm:prSet/>
      <dgm:spPr/>
      <dgm:t>
        <a:bodyPr/>
        <a:lstStyle/>
        <a:p>
          <a:endParaRPr lang="en-AU"/>
        </a:p>
      </dgm:t>
    </dgm:pt>
    <dgm:pt modelId="{05C6B9DA-0E55-4076-8DAD-C54B769D6690}" type="sibTrans" cxnId="{8AA6A322-1F06-487B-8287-5AE5B7621C80}">
      <dgm:prSet/>
      <dgm:spPr/>
      <dgm:t>
        <a:bodyPr/>
        <a:lstStyle/>
        <a:p>
          <a:endParaRPr lang="en-AU"/>
        </a:p>
      </dgm:t>
    </dgm:pt>
    <dgm:pt modelId="{7DCF4E03-F290-4474-929C-6BD2DCE5A110}">
      <dgm:prSet custT="1"/>
      <dgm:spPr/>
      <dgm:t>
        <a:bodyPr lIns="72000" tIns="122400" rIns="72000"/>
        <a:lstStyle/>
        <a:p>
          <a:r>
            <a:rPr lang="en-AU" sz="1400" b="1" dirty="0" smtClean="0"/>
            <a:t>3,000 pets, 70,000 livestock, ongoing population monitoring</a:t>
          </a:r>
        </a:p>
      </dgm:t>
    </dgm:pt>
    <dgm:pt modelId="{F55D2133-D18A-4759-808C-66A665DD0394}" type="parTrans" cxnId="{AE791309-9DFC-489B-8347-158EAE243370}">
      <dgm:prSet/>
      <dgm:spPr/>
      <dgm:t>
        <a:bodyPr/>
        <a:lstStyle/>
        <a:p>
          <a:endParaRPr lang="en-AU"/>
        </a:p>
      </dgm:t>
    </dgm:pt>
    <dgm:pt modelId="{9BE14438-74ED-440E-AB17-0E45FE617CDD}" type="sibTrans" cxnId="{AE791309-9DFC-489B-8347-158EAE243370}">
      <dgm:prSet/>
      <dgm:spPr/>
      <dgm:t>
        <a:bodyPr/>
        <a:lstStyle/>
        <a:p>
          <a:endParaRPr lang="en-AU"/>
        </a:p>
      </dgm:t>
    </dgm:pt>
    <dgm:pt modelId="{63C9C452-099F-4219-922B-A1EC6F7C2451}">
      <dgm:prSet custT="1"/>
      <dgm:spPr>
        <a:solidFill>
          <a:srgbClr val="9E5E2A"/>
        </a:solidFill>
      </dgm:spPr>
      <dgm:t>
        <a:bodyPr/>
        <a:lstStyle/>
        <a:p>
          <a:r>
            <a:rPr lang="en-AU" sz="1800" dirty="0" smtClean="0"/>
            <a:t>3 December 1984</a:t>
          </a:r>
        </a:p>
      </dgm:t>
    </dgm:pt>
    <dgm:pt modelId="{64A4141E-803A-40B7-9E99-49AED32AD746}" type="parTrans" cxnId="{6DF3E482-3BC7-44F5-AD2C-51F72C45DCD9}">
      <dgm:prSet/>
      <dgm:spPr/>
      <dgm:t>
        <a:bodyPr/>
        <a:lstStyle/>
        <a:p>
          <a:endParaRPr lang="en-AU"/>
        </a:p>
      </dgm:t>
    </dgm:pt>
    <dgm:pt modelId="{5687C849-05A9-4891-948A-FE80CDEF365F}" type="sibTrans" cxnId="{6DF3E482-3BC7-44F5-AD2C-51F72C45DCD9}">
      <dgm:prSet/>
      <dgm:spPr/>
      <dgm:t>
        <a:bodyPr/>
        <a:lstStyle/>
        <a:p>
          <a:endParaRPr lang="en-AU"/>
        </a:p>
      </dgm:t>
    </dgm:pt>
    <dgm:pt modelId="{73866676-308C-46F6-AACC-2B2CB41057C7}">
      <dgm:prSet custT="1"/>
      <dgm:spPr/>
      <dgm:t>
        <a:bodyPr lIns="72000" tIns="122400" rIns="72000"/>
        <a:lstStyle/>
        <a:p>
          <a:r>
            <a:rPr lang="en-AU" sz="1400" b="1" dirty="0" smtClean="0"/>
            <a:t>Bhopal, India</a:t>
          </a:r>
        </a:p>
      </dgm:t>
    </dgm:pt>
    <dgm:pt modelId="{D9CDA6D5-5792-42CA-9B18-9DE3B6A7D7F1}" type="parTrans" cxnId="{985A9CCD-C707-4790-AA5A-9EB0B91D81D3}">
      <dgm:prSet/>
      <dgm:spPr/>
      <dgm:t>
        <a:bodyPr/>
        <a:lstStyle/>
        <a:p>
          <a:endParaRPr lang="en-AU"/>
        </a:p>
      </dgm:t>
    </dgm:pt>
    <dgm:pt modelId="{C189E631-FB20-4C3F-8169-2EB53698893A}" type="sibTrans" cxnId="{985A9CCD-C707-4790-AA5A-9EB0B91D81D3}">
      <dgm:prSet/>
      <dgm:spPr/>
      <dgm:t>
        <a:bodyPr/>
        <a:lstStyle/>
        <a:p>
          <a:endParaRPr lang="en-AU"/>
        </a:p>
      </dgm:t>
    </dgm:pt>
    <dgm:pt modelId="{8C3BCE97-3A44-4054-8165-BE44D4B46C04}">
      <dgm:prSet custT="1"/>
      <dgm:spPr/>
      <dgm:t>
        <a:bodyPr lIns="72000" tIns="122400" rIns="72000"/>
        <a:lstStyle/>
        <a:p>
          <a:r>
            <a:rPr lang="en-AU" sz="1400" b="1" dirty="0" smtClean="0"/>
            <a:t>4,000 dead, 12,000 injured</a:t>
          </a:r>
        </a:p>
      </dgm:t>
    </dgm:pt>
    <dgm:pt modelId="{487FA391-A95E-4D65-A3AE-2DB6E27230C2}" type="parTrans" cxnId="{DC079981-676B-4AAC-B1A6-B105B7C640BC}">
      <dgm:prSet/>
      <dgm:spPr/>
      <dgm:t>
        <a:bodyPr/>
        <a:lstStyle/>
        <a:p>
          <a:endParaRPr lang="en-AU"/>
        </a:p>
      </dgm:t>
    </dgm:pt>
    <dgm:pt modelId="{04714877-09A5-4AEB-9EAE-B53054363397}" type="sibTrans" cxnId="{DC079981-676B-4AAC-B1A6-B105B7C640BC}">
      <dgm:prSet/>
      <dgm:spPr/>
      <dgm:t>
        <a:bodyPr/>
        <a:lstStyle/>
        <a:p>
          <a:endParaRPr lang="en-AU"/>
        </a:p>
      </dgm:t>
    </dgm:pt>
    <dgm:pt modelId="{4B15B43D-8230-4840-B692-A66936A59E3B}">
      <dgm:prSet custT="1"/>
      <dgm:spPr>
        <a:solidFill>
          <a:srgbClr val="9E5E2A"/>
        </a:solidFill>
      </dgm:spPr>
      <dgm:t>
        <a:bodyPr/>
        <a:lstStyle/>
        <a:p>
          <a:r>
            <a:rPr lang="en-AU" sz="1800" dirty="0" smtClean="0"/>
            <a:t>22 March 1987</a:t>
          </a:r>
        </a:p>
      </dgm:t>
    </dgm:pt>
    <dgm:pt modelId="{161B0D7D-6221-4B1A-BE5F-0E4DA213A22D}" type="parTrans" cxnId="{713AA06B-A4B8-4BF1-A0FD-29CD92CE5600}">
      <dgm:prSet/>
      <dgm:spPr/>
      <dgm:t>
        <a:bodyPr/>
        <a:lstStyle/>
        <a:p>
          <a:endParaRPr lang="en-AU"/>
        </a:p>
      </dgm:t>
    </dgm:pt>
    <dgm:pt modelId="{AE0EA02F-CF88-47D4-9E94-6DAF419D87C8}" type="sibTrans" cxnId="{713AA06B-A4B8-4BF1-A0FD-29CD92CE5600}">
      <dgm:prSet/>
      <dgm:spPr/>
      <dgm:t>
        <a:bodyPr/>
        <a:lstStyle/>
        <a:p>
          <a:endParaRPr lang="en-AU"/>
        </a:p>
      </dgm:t>
    </dgm:pt>
    <dgm:pt modelId="{73FBEAA8-63D5-487E-9EBE-5D0AC91DAC9B}">
      <dgm:prSet custT="1"/>
      <dgm:spPr/>
      <dgm:t>
        <a:bodyPr lIns="72000" tIns="122400" rIns="72000"/>
        <a:lstStyle/>
        <a:p>
          <a:r>
            <a:rPr lang="en-AU" sz="1400" b="1" dirty="0" err="1" smtClean="0"/>
            <a:t>Grangemouth</a:t>
          </a:r>
          <a:r>
            <a:rPr lang="en-AU" sz="1400" b="1" dirty="0" smtClean="0"/>
            <a:t>, UK</a:t>
          </a:r>
        </a:p>
      </dgm:t>
    </dgm:pt>
    <dgm:pt modelId="{1EBE508A-684C-4940-B5A4-DF16E3AA9DA8}" type="parTrans" cxnId="{60530ECF-7800-48CD-8AFE-7E131B4F87C0}">
      <dgm:prSet/>
      <dgm:spPr/>
      <dgm:t>
        <a:bodyPr/>
        <a:lstStyle/>
        <a:p>
          <a:endParaRPr lang="en-AU"/>
        </a:p>
      </dgm:t>
    </dgm:pt>
    <dgm:pt modelId="{3507D5E6-DAB9-46BD-BC9F-D43A3D81CBB7}" type="sibTrans" cxnId="{60530ECF-7800-48CD-8AFE-7E131B4F87C0}">
      <dgm:prSet/>
      <dgm:spPr/>
      <dgm:t>
        <a:bodyPr/>
        <a:lstStyle/>
        <a:p>
          <a:endParaRPr lang="en-AU"/>
        </a:p>
      </dgm:t>
    </dgm:pt>
    <dgm:pt modelId="{CCEB815C-F6B8-4341-B199-BDEC5C84A057}">
      <dgm:prSet custT="1"/>
      <dgm:spPr/>
      <dgm:t>
        <a:bodyPr lIns="72000" tIns="122400" rIns="72000"/>
        <a:lstStyle/>
        <a:p>
          <a:r>
            <a:rPr lang="en-AU" sz="1400" b="1" dirty="0" smtClean="0"/>
            <a:t>2 dead, 10 injured</a:t>
          </a:r>
        </a:p>
      </dgm:t>
    </dgm:pt>
    <dgm:pt modelId="{E649163D-90DD-4082-80FF-726A23055973}" type="parTrans" cxnId="{BB377963-470C-4CFB-BCE1-88278A57EBF8}">
      <dgm:prSet/>
      <dgm:spPr/>
      <dgm:t>
        <a:bodyPr/>
        <a:lstStyle/>
        <a:p>
          <a:endParaRPr lang="en-AU"/>
        </a:p>
      </dgm:t>
    </dgm:pt>
    <dgm:pt modelId="{946C0C1E-5770-4158-B34B-FAD913FFBB02}" type="sibTrans" cxnId="{BB377963-470C-4CFB-BCE1-88278A57EBF8}">
      <dgm:prSet/>
      <dgm:spPr/>
      <dgm:t>
        <a:bodyPr/>
        <a:lstStyle/>
        <a:p>
          <a:endParaRPr lang="en-AU"/>
        </a:p>
      </dgm:t>
    </dgm:pt>
    <dgm:pt modelId="{2DFB5DB7-75E7-4F27-A185-A18672CE5758}">
      <dgm:prSet custT="1"/>
      <dgm:spPr>
        <a:solidFill>
          <a:srgbClr val="9E5E2A"/>
        </a:solidFill>
      </dgm:spPr>
      <dgm:t>
        <a:bodyPr/>
        <a:lstStyle/>
        <a:p>
          <a:r>
            <a:rPr lang="en-AU" sz="1800" dirty="0" smtClean="0"/>
            <a:t>6 July 1988</a:t>
          </a:r>
        </a:p>
      </dgm:t>
    </dgm:pt>
    <dgm:pt modelId="{0C1A1A1D-8FF4-4B1B-8912-46AD24CEACA2}" type="parTrans" cxnId="{C8EF58DA-8F8F-4137-9A91-668FF7B9AEE9}">
      <dgm:prSet/>
      <dgm:spPr/>
      <dgm:t>
        <a:bodyPr/>
        <a:lstStyle/>
        <a:p>
          <a:endParaRPr lang="en-AU"/>
        </a:p>
      </dgm:t>
    </dgm:pt>
    <dgm:pt modelId="{E5C80237-BB3D-41A9-A78D-FED7F05C0671}" type="sibTrans" cxnId="{C8EF58DA-8F8F-4137-9A91-668FF7B9AEE9}">
      <dgm:prSet/>
      <dgm:spPr/>
      <dgm:t>
        <a:bodyPr/>
        <a:lstStyle/>
        <a:p>
          <a:endParaRPr lang="en-AU"/>
        </a:p>
      </dgm:t>
    </dgm:pt>
    <dgm:pt modelId="{CC9C899F-FFD2-4CD1-A740-6B9E10B6AD15}">
      <dgm:prSet custT="1"/>
      <dgm:spPr/>
      <dgm:t>
        <a:bodyPr lIns="72000" tIns="122400" rIns="72000"/>
        <a:lstStyle/>
        <a:p>
          <a:r>
            <a:rPr lang="en-AU" sz="1400" b="1" dirty="0" smtClean="0"/>
            <a:t>Piper Alpha, Offshore UK</a:t>
          </a:r>
        </a:p>
      </dgm:t>
    </dgm:pt>
    <dgm:pt modelId="{32A9A530-3BD8-4504-8087-78B21A67A989}" type="parTrans" cxnId="{E693286E-FA88-4AF8-A151-5274B3869C17}">
      <dgm:prSet/>
      <dgm:spPr/>
      <dgm:t>
        <a:bodyPr/>
        <a:lstStyle/>
        <a:p>
          <a:endParaRPr lang="en-AU"/>
        </a:p>
      </dgm:t>
    </dgm:pt>
    <dgm:pt modelId="{CD47ACD6-526B-4F15-A2B6-68984E35DF8E}" type="sibTrans" cxnId="{E693286E-FA88-4AF8-A151-5274B3869C17}">
      <dgm:prSet/>
      <dgm:spPr/>
      <dgm:t>
        <a:bodyPr/>
        <a:lstStyle/>
        <a:p>
          <a:endParaRPr lang="en-AU"/>
        </a:p>
      </dgm:t>
    </dgm:pt>
    <dgm:pt modelId="{ECB35588-6F34-40FE-9BE3-6AAAF2D2F076}">
      <dgm:prSet custT="1"/>
      <dgm:spPr/>
      <dgm:t>
        <a:bodyPr lIns="72000" tIns="122400" rIns="72000"/>
        <a:lstStyle/>
        <a:p>
          <a:r>
            <a:rPr lang="en-AU" sz="1400" b="1" smtClean="0"/>
            <a:t> </a:t>
          </a:r>
          <a:r>
            <a:rPr lang="en-AU" sz="1400" b="1" dirty="0" smtClean="0"/>
            <a:t>167 dead, 60 injured</a:t>
          </a:r>
        </a:p>
      </dgm:t>
    </dgm:pt>
    <dgm:pt modelId="{228DE5DF-4DA1-44E0-B114-D9B381D6B430}" type="parTrans" cxnId="{319FEEF0-8028-4C01-9C28-9EEF5DDB2B06}">
      <dgm:prSet/>
      <dgm:spPr/>
      <dgm:t>
        <a:bodyPr/>
        <a:lstStyle/>
        <a:p>
          <a:endParaRPr lang="en-AU"/>
        </a:p>
      </dgm:t>
    </dgm:pt>
    <dgm:pt modelId="{7C06FD77-B46E-478F-BF81-637145E67A7D}" type="sibTrans" cxnId="{319FEEF0-8028-4C01-9C28-9EEF5DDB2B06}">
      <dgm:prSet/>
      <dgm:spPr/>
      <dgm:t>
        <a:bodyPr/>
        <a:lstStyle/>
        <a:p>
          <a:endParaRPr lang="en-AU"/>
        </a:p>
      </dgm:t>
    </dgm:pt>
    <dgm:pt modelId="{D5583808-320E-4C9E-988C-A6DD1FF5AA9E}">
      <dgm:prSet custT="1"/>
      <dgm:spPr>
        <a:solidFill>
          <a:srgbClr val="9E5E2A"/>
        </a:solidFill>
      </dgm:spPr>
      <dgm:t>
        <a:bodyPr/>
        <a:lstStyle/>
        <a:p>
          <a:r>
            <a:rPr lang="en-AU" sz="1800" dirty="0" smtClean="0"/>
            <a:t>23 March 2005</a:t>
          </a:r>
        </a:p>
      </dgm:t>
    </dgm:pt>
    <dgm:pt modelId="{9AE49E24-A13F-4303-8551-537A15DD2DE0}" type="parTrans" cxnId="{B6A04516-77BA-4712-AC67-DCF3B1542C99}">
      <dgm:prSet/>
      <dgm:spPr/>
      <dgm:t>
        <a:bodyPr/>
        <a:lstStyle/>
        <a:p>
          <a:endParaRPr lang="en-AU"/>
        </a:p>
      </dgm:t>
    </dgm:pt>
    <dgm:pt modelId="{E00541B0-A3B7-4C15-90E5-220275849BD3}" type="sibTrans" cxnId="{B6A04516-77BA-4712-AC67-DCF3B1542C99}">
      <dgm:prSet/>
      <dgm:spPr/>
      <dgm:t>
        <a:bodyPr/>
        <a:lstStyle/>
        <a:p>
          <a:endParaRPr lang="en-AU"/>
        </a:p>
      </dgm:t>
    </dgm:pt>
    <dgm:pt modelId="{A3C91AE5-9EC0-4C0E-9CE7-70BF9D5E1118}">
      <dgm:prSet custT="1"/>
      <dgm:spPr/>
      <dgm:t>
        <a:bodyPr lIns="72000" tIns="122400" rIns="72000"/>
        <a:lstStyle/>
        <a:p>
          <a:r>
            <a:rPr lang="en-AU" sz="1400" b="1" dirty="0" smtClean="0"/>
            <a:t>Texas City, USA</a:t>
          </a:r>
        </a:p>
      </dgm:t>
    </dgm:pt>
    <dgm:pt modelId="{6FA6FC3E-0EEA-4859-84B6-874AE4521103}" type="parTrans" cxnId="{DA219B15-B743-4D41-80A7-CCDD59837D9E}">
      <dgm:prSet/>
      <dgm:spPr/>
      <dgm:t>
        <a:bodyPr/>
        <a:lstStyle/>
        <a:p>
          <a:endParaRPr lang="en-AU"/>
        </a:p>
      </dgm:t>
    </dgm:pt>
    <dgm:pt modelId="{58852C6E-5829-4F6E-8109-76665AC0DFE3}" type="sibTrans" cxnId="{DA219B15-B743-4D41-80A7-CCDD59837D9E}">
      <dgm:prSet/>
      <dgm:spPr/>
      <dgm:t>
        <a:bodyPr/>
        <a:lstStyle/>
        <a:p>
          <a:endParaRPr lang="en-AU"/>
        </a:p>
      </dgm:t>
    </dgm:pt>
    <dgm:pt modelId="{DE44C62D-93AE-4362-B99F-94D53F904129}">
      <dgm:prSet custT="1"/>
      <dgm:spPr/>
      <dgm:t>
        <a:bodyPr lIns="72000" tIns="122400" rIns="72000"/>
        <a:lstStyle/>
        <a:p>
          <a:r>
            <a:rPr lang="en-AU" sz="1400" b="1" smtClean="0"/>
            <a:t>15 </a:t>
          </a:r>
          <a:r>
            <a:rPr lang="en-AU" sz="1400" b="1" dirty="0" smtClean="0"/>
            <a:t>dead, 100 injured</a:t>
          </a:r>
        </a:p>
      </dgm:t>
    </dgm:pt>
    <dgm:pt modelId="{01D2CBA3-6FB8-43A8-88D0-C3115DDDA9F4}" type="parTrans" cxnId="{08C14DF5-9475-4311-8DE5-B5DAA385A913}">
      <dgm:prSet/>
      <dgm:spPr/>
      <dgm:t>
        <a:bodyPr/>
        <a:lstStyle/>
        <a:p>
          <a:endParaRPr lang="en-AU"/>
        </a:p>
      </dgm:t>
    </dgm:pt>
    <dgm:pt modelId="{A3618F68-469E-44E9-B0C2-1E918A8EEFBF}" type="sibTrans" cxnId="{08C14DF5-9475-4311-8DE5-B5DAA385A913}">
      <dgm:prSet/>
      <dgm:spPr/>
      <dgm:t>
        <a:bodyPr/>
        <a:lstStyle/>
        <a:p>
          <a:endParaRPr lang="en-AU"/>
        </a:p>
      </dgm:t>
    </dgm:pt>
    <dgm:pt modelId="{8F637A94-0B11-429F-97A3-B452D853A404}">
      <dgm:prSet custT="1"/>
      <dgm:spPr>
        <a:solidFill>
          <a:srgbClr val="9E5E2A"/>
        </a:solidFill>
      </dgm:spPr>
      <dgm:t>
        <a:bodyPr/>
        <a:lstStyle/>
        <a:p>
          <a:r>
            <a:rPr lang="en-AU" sz="1800" dirty="0" smtClean="0"/>
            <a:t>11 December 2005</a:t>
          </a:r>
        </a:p>
      </dgm:t>
    </dgm:pt>
    <dgm:pt modelId="{660A66A7-8077-4591-BE3D-5148FF4E26B2}" type="parTrans" cxnId="{8A18EFE7-587E-4A86-94A4-C34E58E6B374}">
      <dgm:prSet/>
      <dgm:spPr/>
      <dgm:t>
        <a:bodyPr/>
        <a:lstStyle/>
        <a:p>
          <a:endParaRPr lang="en-AU"/>
        </a:p>
      </dgm:t>
    </dgm:pt>
    <dgm:pt modelId="{2B656A23-D590-4945-925C-ED5CBE070DEC}" type="sibTrans" cxnId="{8A18EFE7-587E-4A86-94A4-C34E58E6B374}">
      <dgm:prSet/>
      <dgm:spPr/>
      <dgm:t>
        <a:bodyPr/>
        <a:lstStyle/>
        <a:p>
          <a:endParaRPr lang="en-AU"/>
        </a:p>
      </dgm:t>
    </dgm:pt>
    <dgm:pt modelId="{2EF83F7B-2BEB-440F-B68B-678F70E7C88D}">
      <dgm:prSet custT="1"/>
      <dgm:spPr/>
      <dgm:t>
        <a:bodyPr lIns="72000" tIns="122400" rIns="72000"/>
        <a:lstStyle/>
        <a:p>
          <a:r>
            <a:rPr lang="en-AU" sz="1400" b="1" dirty="0" err="1" smtClean="0"/>
            <a:t>Buncefield</a:t>
          </a:r>
          <a:r>
            <a:rPr lang="en-AU" sz="1400" b="1" dirty="0" smtClean="0"/>
            <a:t>, UK</a:t>
          </a:r>
        </a:p>
      </dgm:t>
    </dgm:pt>
    <dgm:pt modelId="{4D1A819E-5DB1-4594-BD9F-0C53281CD74A}" type="parTrans" cxnId="{9EDEAFCC-3C32-417C-923F-F74E8D2984C2}">
      <dgm:prSet/>
      <dgm:spPr/>
      <dgm:t>
        <a:bodyPr/>
        <a:lstStyle/>
        <a:p>
          <a:endParaRPr lang="en-AU"/>
        </a:p>
      </dgm:t>
    </dgm:pt>
    <dgm:pt modelId="{30B690DE-1EBC-49C1-B8DF-444E8EC1CFB8}" type="sibTrans" cxnId="{9EDEAFCC-3C32-417C-923F-F74E8D2984C2}">
      <dgm:prSet/>
      <dgm:spPr/>
      <dgm:t>
        <a:bodyPr/>
        <a:lstStyle/>
        <a:p>
          <a:endParaRPr lang="en-AU"/>
        </a:p>
      </dgm:t>
    </dgm:pt>
    <dgm:pt modelId="{47750577-CAA7-42BE-A85D-D360BC5D3B2A}">
      <dgm:prSet custT="1"/>
      <dgm:spPr/>
      <dgm:t>
        <a:bodyPr lIns="72000" tIns="122400" rIns="72000"/>
        <a:lstStyle/>
        <a:p>
          <a:r>
            <a:rPr lang="en-AU" sz="1400" b="1" dirty="0" smtClean="0"/>
            <a:t>0 fatalities, 40 injured</a:t>
          </a:r>
        </a:p>
      </dgm:t>
    </dgm:pt>
    <dgm:pt modelId="{712A6D42-4189-47C1-A502-FBDF3E42B7C6}" type="parTrans" cxnId="{8810C2CC-74E2-44B6-82C5-19B721B8FB37}">
      <dgm:prSet/>
      <dgm:spPr/>
      <dgm:t>
        <a:bodyPr/>
        <a:lstStyle/>
        <a:p>
          <a:endParaRPr lang="en-AU"/>
        </a:p>
      </dgm:t>
    </dgm:pt>
    <dgm:pt modelId="{6256F460-4C19-4703-962D-499A19D5BB40}" type="sibTrans" cxnId="{8810C2CC-74E2-44B6-82C5-19B721B8FB37}">
      <dgm:prSet/>
      <dgm:spPr/>
      <dgm:t>
        <a:bodyPr/>
        <a:lstStyle/>
        <a:p>
          <a:endParaRPr lang="en-AU"/>
        </a:p>
      </dgm:t>
    </dgm:pt>
    <dgm:pt modelId="{3F9D0DEF-458B-469D-85B1-6B2C1366AE13}" type="pres">
      <dgm:prSet presAssocID="{9899D326-1E8D-431E-92B5-303949D6E3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3CBA527-F8ED-4887-A963-780363987932}" type="pres">
      <dgm:prSet presAssocID="{2BA5D489-104F-450F-A825-63C1C6F83F02}" presName="linNode" presStyleCnt="0"/>
      <dgm:spPr/>
      <dgm:t>
        <a:bodyPr/>
        <a:lstStyle/>
        <a:p>
          <a:endParaRPr lang="en-AU"/>
        </a:p>
      </dgm:t>
    </dgm:pt>
    <dgm:pt modelId="{B1DA22F9-7DEF-46D2-A9D9-CEEF8BC1ADB2}" type="pres">
      <dgm:prSet presAssocID="{2BA5D489-104F-450F-A825-63C1C6F83F02}" presName="parentText" presStyleLbl="node1" presStyleIdx="0" presStyleCnt="7" custScaleX="93027" custLinFactNeighborX="-5469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A085CB5-1420-4E23-B62F-D60EC3BBD845}" type="pres">
      <dgm:prSet presAssocID="{2BA5D489-104F-450F-A825-63C1C6F83F02}" presName="descendantText" presStyleLbl="alignAccFollowNode1" presStyleIdx="0" presStyleCnt="7" custScaleX="11857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7205B6B-6386-49B6-ADBF-CC45E90C0911}" type="pres">
      <dgm:prSet presAssocID="{0592DEAC-EE08-4736-8FA9-CC9913A5A9F6}" presName="sp" presStyleCnt="0"/>
      <dgm:spPr/>
      <dgm:t>
        <a:bodyPr/>
        <a:lstStyle/>
        <a:p>
          <a:endParaRPr lang="en-AU"/>
        </a:p>
      </dgm:t>
    </dgm:pt>
    <dgm:pt modelId="{49C7CEDF-33F5-4B7B-BB2F-56C1E2B24DB6}" type="pres">
      <dgm:prSet presAssocID="{99E01C8B-5F5A-47BE-9610-E94692804A2D}" presName="linNode" presStyleCnt="0"/>
      <dgm:spPr/>
      <dgm:t>
        <a:bodyPr/>
        <a:lstStyle/>
        <a:p>
          <a:endParaRPr lang="en-AU"/>
        </a:p>
      </dgm:t>
    </dgm:pt>
    <dgm:pt modelId="{4D7266F3-F633-4FEB-AA67-835FE53750C0}" type="pres">
      <dgm:prSet presAssocID="{99E01C8B-5F5A-47BE-9610-E94692804A2D}" presName="parentText" presStyleLbl="node1" presStyleIdx="1" presStyleCnt="7" custScaleX="93027" custLinFactNeighborX="-5469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C09CCD6-872A-4B81-969C-D2090633D427}" type="pres">
      <dgm:prSet presAssocID="{99E01C8B-5F5A-47BE-9610-E94692804A2D}" presName="descendantText" presStyleLbl="alignAccFollowNode1" presStyleIdx="1" presStyleCnt="7" custScaleX="11857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5E23B92-3DEB-45C8-91A6-A0C289389EEB}" type="pres">
      <dgm:prSet presAssocID="{4CFD720F-4809-43AF-9576-5A8C4401A120}" presName="sp" presStyleCnt="0"/>
      <dgm:spPr/>
      <dgm:t>
        <a:bodyPr/>
        <a:lstStyle/>
        <a:p>
          <a:endParaRPr lang="en-AU"/>
        </a:p>
      </dgm:t>
    </dgm:pt>
    <dgm:pt modelId="{DCEE2D26-5945-40A0-B018-B7D7BD24442D}" type="pres">
      <dgm:prSet presAssocID="{63C9C452-099F-4219-922B-A1EC6F7C2451}" presName="linNode" presStyleCnt="0"/>
      <dgm:spPr/>
      <dgm:t>
        <a:bodyPr/>
        <a:lstStyle/>
        <a:p>
          <a:endParaRPr lang="en-AU"/>
        </a:p>
      </dgm:t>
    </dgm:pt>
    <dgm:pt modelId="{74B2653B-67D9-45C3-BA13-2D0E718C3FA2}" type="pres">
      <dgm:prSet presAssocID="{63C9C452-099F-4219-922B-A1EC6F7C2451}" presName="parentText" presStyleLbl="node1" presStyleIdx="2" presStyleCnt="7" custScaleX="93027" custLinFactNeighborX="-5469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79AE00C-F57F-4892-9E97-DE53745318E3}" type="pres">
      <dgm:prSet presAssocID="{63C9C452-099F-4219-922B-A1EC6F7C2451}" presName="descendantText" presStyleLbl="alignAccFollowNode1" presStyleIdx="2" presStyleCnt="7" custScaleX="11857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18867D4-13DE-400A-ACE4-75F858F14931}" type="pres">
      <dgm:prSet presAssocID="{5687C849-05A9-4891-948A-FE80CDEF365F}" presName="sp" presStyleCnt="0"/>
      <dgm:spPr/>
      <dgm:t>
        <a:bodyPr/>
        <a:lstStyle/>
        <a:p>
          <a:endParaRPr lang="en-AU"/>
        </a:p>
      </dgm:t>
    </dgm:pt>
    <dgm:pt modelId="{7A2404F8-12D1-4BB6-A1AD-633E75B56BE9}" type="pres">
      <dgm:prSet presAssocID="{4B15B43D-8230-4840-B692-A66936A59E3B}" presName="linNode" presStyleCnt="0"/>
      <dgm:spPr/>
      <dgm:t>
        <a:bodyPr/>
        <a:lstStyle/>
        <a:p>
          <a:endParaRPr lang="en-AU"/>
        </a:p>
      </dgm:t>
    </dgm:pt>
    <dgm:pt modelId="{53F0EDB4-8FA4-4727-A1D1-728F3C26C6F0}" type="pres">
      <dgm:prSet presAssocID="{4B15B43D-8230-4840-B692-A66936A59E3B}" presName="parentText" presStyleLbl="node1" presStyleIdx="3" presStyleCnt="7" custScaleX="93027" custLinFactNeighborX="-5469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66E8A1-A223-412F-A6A0-2E7ADC871EFF}" type="pres">
      <dgm:prSet presAssocID="{4B15B43D-8230-4840-B692-A66936A59E3B}" presName="descendantText" presStyleLbl="alignAccFollowNode1" presStyleIdx="3" presStyleCnt="7" custScaleX="11857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2F9010E-216C-42B6-B42C-850862624776}" type="pres">
      <dgm:prSet presAssocID="{AE0EA02F-CF88-47D4-9E94-6DAF419D87C8}" presName="sp" presStyleCnt="0"/>
      <dgm:spPr/>
      <dgm:t>
        <a:bodyPr/>
        <a:lstStyle/>
        <a:p>
          <a:endParaRPr lang="en-AU"/>
        </a:p>
      </dgm:t>
    </dgm:pt>
    <dgm:pt modelId="{5FECBE8B-A6BD-4CD7-91EB-7E7510C3B354}" type="pres">
      <dgm:prSet presAssocID="{2DFB5DB7-75E7-4F27-A185-A18672CE5758}" presName="linNode" presStyleCnt="0"/>
      <dgm:spPr/>
      <dgm:t>
        <a:bodyPr/>
        <a:lstStyle/>
        <a:p>
          <a:endParaRPr lang="en-AU"/>
        </a:p>
      </dgm:t>
    </dgm:pt>
    <dgm:pt modelId="{90CF8920-E1B7-467F-8BC4-6BC18B89406B}" type="pres">
      <dgm:prSet presAssocID="{2DFB5DB7-75E7-4F27-A185-A18672CE5758}" presName="parentText" presStyleLbl="node1" presStyleIdx="4" presStyleCnt="7" custScaleX="93027" custLinFactNeighborX="-5469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F901D8-54C0-4068-9B8D-A20019B014DA}" type="pres">
      <dgm:prSet presAssocID="{2DFB5DB7-75E7-4F27-A185-A18672CE5758}" presName="descendantText" presStyleLbl="alignAccFollowNode1" presStyleIdx="4" presStyleCnt="7" custScaleX="11857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F086850-6603-4E05-BAE2-D4E24E3FA4DB}" type="pres">
      <dgm:prSet presAssocID="{E5C80237-BB3D-41A9-A78D-FED7F05C0671}" presName="sp" presStyleCnt="0"/>
      <dgm:spPr/>
      <dgm:t>
        <a:bodyPr/>
        <a:lstStyle/>
        <a:p>
          <a:endParaRPr lang="en-AU"/>
        </a:p>
      </dgm:t>
    </dgm:pt>
    <dgm:pt modelId="{BBC06713-8708-476F-AA61-985BAB41562F}" type="pres">
      <dgm:prSet presAssocID="{D5583808-320E-4C9E-988C-A6DD1FF5AA9E}" presName="linNode" presStyleCnt="0"/>
      <dgm:spPr/>
      <dgm:t>
        <a:bodyPr/>
        <a:lstStyle/>
        <a:p>
          <a:endParaRPr lang="en-AU"/>
        </a:p>
      </dgm:t>
    </dgm:pt>
    <dgm:pt modelId="{BAE398A4-4788-405F-9517-FF7B55C727B1}" type="pres">
      <dgm:prSet presAssocID="{D5583808-320E-4C9E-988C-A6DD1FF5AA9E}" presName="parentText" presStyleLbl="node1" presStyleIdx="5" presStyleCnt="7" custScaleX="93027" custLinFactNeighborX="-5469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4E394DA-E1C0-44CE-997C-50DA8327C644}" type="pres">
      <dgm:prSet presAssocID="{D5583808-320E-4C9E-988C-A6DD1FF5AA9E}" presName="descendantText" presStyleLbl="alignAccFollowNode1" presStyleIdx="5" presStyleCnt="7" custScaleX="11857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A58F386-5920-4D5D-96DF-B867A05F25B8}" type="pres">
      <dgm:prSet presAssocID="{E00541B0-A3B7-4C15-90E5-220275849BD3}" presName="sp" presStyleCnt="0"/>
      <dgm:spPr/>
      <dgm:t>
        <a:bodyPr/>
        <a:lstStyle/>
        <a:p>
          <a:endParaRPr lang="en-AU"/>
        </a:p>
      </dgm:t>
    </dgm:pt>
    <dgm:pt modelId="{325B84C9-A2D1-4580-93D7-610936BAE313}" type="pres">
      <dgm:prSet presAssocID="{8F637A94-0B11-429F-97A3-B452D853A404}" presName="linNode" presStyleCnt="0"/>
      <dgm:spPr/>
      <dgm:t>
        <a:bodyPr/>
        <a:lstStyle/>
        <a:p>
          <a:endParaRPr lang="en-AU"/>
        </a:p>
      </dgm:t>
    </dgm:pt>
    <dgm:pt modelId="{603FD7D2-2288-46E2-AE8A-C979ABCCB96B}" type="pres">
      <dgm:prSet presAssocID="{8F637A94-0B11-429F-97A3-B452D853A404}" presName="parentText" presStyleLbl="node1" presStyleIdx="6" presStyleCnt="7" custScaleX="93027" custLinFactNeighborX="-5469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ACDF89-E6A9-4F45-AA87-57D574C18C21}" type="pres">
      <dgm:prSet presAssocID="{8F637A94-0B11-429F-97A3-B452D853A404}" presName="descendantText" presStyleLbl="alignAccFollowNode1" presStyleIdx="6" presStyleCnt="7" custScaleX="11857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E801F77-D9D8-450F-A307-2D6DB85EA2C0}" type="presOf" srcId="{63C9C452-099F-4219-922B-A1EC6F7C2451}" destId="{74B2653B-67D9-45C3-BA13-2D0E718C3FA2}" srcOrd="0" destOrd="0" presId="urn:microsoft.com/office/officeart/2005/8/layout/vList5"/>
    <dgm:cxn modelId="{AE791309-9DFC-489B-8347-158EAE243370}" srcId="{99E01C8B-5F5A-47BE-9610-E94692804A2D}" destId="{7DCF4E03-F290-4474-929C-6BD2DCE5A110}" srcOrd="1" destOrd="0" parTransId="{F55D2133-D18A-4759-808C-66A665DD0394}" sibTransId="{9BE14438-74ED-440E-AB17-0E45FE617CDD}"/>
    <dgm:cxn modelId="{8A18EFE7-587E-4A86-94A4-C34E58E6B374}" srcId="{9899D326-1E8D-431E-92B5-303949D6E317}" destId="{8F637A94-0B11-429F-97A3-B452D853A404}" srcOrd="6" destOrd="0" parTransId="{660A66A7-8077-4591-BE3D-5148FF4E26B2}" sibTransId="{2B656A23-D590-4945-925C-ED5CBE070DEC}"/>
    <dgm:cxn modelId="{DB2E2A15-ACD1-4686-8793-7656ED709DB7}" type="presOf" srcId="{CC9C899F-FFD2-4CD1-A740-6B9E10B6AD15}" destId="{B3F901D8-54C0-4068-9B8D-A20019B014DA}" srcOrd="0" destOrd="0" presId="urn:microsoft.com/office/officeart/2005/8/layout/vList5"/>
    <dgm:cxn modelId="{E693286E-FA88-4AF8-A151-5274B3869C17}" srcId="{2DFB5DB7-75E7-4F27-A185-A18672CE5758}" destId="{CC9C899F-FFD2-4CD1-A740-6B9E10B6AD15}" srcOrd="0" destOrd="0" parTransId="{32A9A530-3BD8-4504-8087-78B21A67A989}" sibTransId="{CD47ACD6-526B-4F15-A2B6-68984E35DF8E}"/>
    <dgm:cxn modelId="{8AA6A322-1F06-487B-8287-5AE5B7621C80}" srcId="{99E01C8B-5F5A-47BE-9610-E94692804A2D}" destId="{150999D4-AE03-4EB3-90D8-1FF7BFC10A4C}" srcOrd="0" destOrd="0" parTransId="{7EDD27FD-AF6A-4180-A16A-44028CCDBB8E}" sibTransId="{05C6B9DA-0E55-4076-8DAD-C54B769D6690}"/>
    <dgm:cxn modelId="{6267A73D-A6AD-487A-ADAA-968A9E6CBDB4}" srcId="{9899D326-1E8D-431E-92B5-303949D6E317}" destId="{2BA5D489-104F-450F-A825-63C1C6F83F02}" srcOrd="0" destOrd="0" parTransId="{F8E791AB-9E8D-4634-B647-BA5EA067BFC5}" sibTransId="{0592DEAC-EE08-4736-8FA9-CC9913A5A9F6}"/>
    <dgm:cxn modelId="{E3D12801-EF80-4772-BE6D-C21F9B9B2C80}" type="presOf" srcId="{99E01C8B-5F5A-47BE-9610-E94692804A2D}" destId="{4D7266F3-F633-4FEB-AA67-835FE53750C0}" srcOrd="0" destOrd="0" presId="urn:microsoft.com/office/officeart/2005/8/layout/vList5"/>
    <dgm:cxn modelId="{3BE9396E-C00C-48CF-80D0-506EBFD1E192}" type="presOf" srcId="{9899D326-1E8D-431E-92B5-303949D6E317}" destId="{3F9D0DEF-458B-469D-85B1-6B2C1366AE13}" srcOrd="0" destOrd="0" presId="urn:microsoft.com/office/officeart/2005/8/layout/vList5"/>
    <dgm:cxn modelId="{FDB62932-CF5C-4967-BE56-CAE2F35D8003}" type="presOf" srcId="{8F637A94-0B11-429F-97A3-B452D853A404}" destId="{603FD7D2-2288-46E2-AE8A-C979ABCCB96B}" srcOrd="0" destOrd="0" presId="urn:microsoft.com/office/officeart/2005/8/layout/vList5"/>
    <dgm:cxn modelId="{07CB9F4C-ADAF-43C5-9BD6-8003D87EE8C8}" type="presOf" srcId="{CCEB815C-F6B8-4341-B199-BDEC5C84A057}" destId="{7566E8A1-A223-412F-A6A0-2E7ADC871EFF}" srcOrd="0" destOrd="1" presId="urn:microsoft.com/office/officeart/2005/8/layout/vList5"/>
    <dgm:cxn modelId="{D40717AE-57A7-4B6D-863B-6B9B3F23F9EC}" srcId="{2BA5D489-104F-450F-A825-63C1C6F83F02}" destId="{EF97737F-2F95-41BF-96B6-E62554CE9AED}" srcOrd="1" destOrd="0" parTransId="{1BAB620D-B01D-453A-9908-053702DA71C1}" sibTransId="{79F8C5F8-CFF5-4FE6-B9CC-CD072B6FACD1}"/>
    <dgm:cxn modelId="{08C14DF5-9475-4311-8DE5-B5DAA385A913}" srcId="{D5583808-320E-4C9E-988C-A6DD1FF5AA9E}" destId="{DE44C62D-93AE-4362-B99F-94D53F904129}" srcOrd="1" destOrd="0" parTransId="{01D2CBA3-6FB8-43A8-88D0-C3115DDDA9F4}" sibTransId="{A3618F68-469E-44E9-B0C2-1E918A8EEFBF}"/>
    <dgm:cxn modelId="{3C7AB7C6-FD3E-4F04-9F81-31BE8E41AB54}" type="presOf" srcId="{4B15B43D-8230-4840-B692-A66936A59E3B}" destId="{53F0EDB4-8FA4-4727-A1D1-728F3C26C6F0}" srcOrd="0" destOrd="0" presId="urn:microsoft.com/office/officeart/2005/8/layout/vList5"/>
    <dgm:cxn modelId="{8810C2CC-74E2-44B6-82C5-19B721B8FB37}" srcId="{8F637A94-0B11-429F-97A3-B452D853A404}" destId="{47750577-CAA7-42BE-A85D-D360BC5D3B2A}" srcOrd="1" destOrd="0" parTransId="{712A6D42-4189-47C1-A502-FBDF3E42B7C6}" sibTransId="{6256F460-4C19-4703-962D-499A19D5BB40}"/>
    <dgm:cxn modelId="{6DF3E482-3BC7-44F5-AD2C-51F72C45DCD9}" srcId="{9899D326-1E8D-431E-92B5-303949D6E317}" destId="{63C9C452-099F-4219-922B-A1EC6F7C2451}" srcOrd="2" destOrd="0" parTransId="{64A4141E-803A-40B7-9E99-49AED32AD746}" sibTransId="{5687C849-05A9-4891-948A-FE80CDEF365F}"/>
    <dgm:cxn modelId="{6EC5C560-A8F7-4E6E-801F-80AFF851967E}" srcId="{2BA5D489-104F-450F-A825-63C1C6F83F02}" destId="{4BDE91B8-2D32-4DF3-96D9-A5CF1C45CAC6}" srcOrd="0" destOrd="0" parTransId="{CD131EFC-85D6-410B-978D-517F7C44F27E}" sibTransId="{DAAFEB6E-C625-431B-BFA7-4C977FBDB7EE}"/>
    <dgm:cxn modelId="{713AA06B-A4B8-4BF1-A0FD-29CD92CE5600}" srcId="{9899D326-1E8D-431E-92B5-303949D6E317}" destId="{4B15B43D-8230-4840-B692-A66936A59E3B}" srcOrd="3" destOrd="0" parTransId="{161B0D7D-6221-4B1A-BE5F-0E4DA213A22D}" sibTransId="{AE0EA02F-CF88-47D4-9E94-6DAF419D87C8}"/>
    <dgm:cxn modelId="{C730532F-0DA7-4026-B7A5-433EE2CDEBE5}" type="presOf" srcId="{8C3BCE97-3A44-4054-8165-BE44D4B46C04}" destId="{279AE00C-F57F-4892-9E97-DE53745318E3}" srcOrd="0" destOrd="1" presId="urn:microsoft.com/office/officeart/2005/8/layout/vList5"/>
    <dgm:cxn modelId="{7E97F1B5-0439-4F22-8021-B432660A4D6E}" type="presOf" srcId="{A3C91AE5-9EC0-4C0E-9CE7-70BF9D5E1118}" destId="{C4E394DA-E1C0-44CE-997C-50DA8327C644}" srcOrd="0" destOrd="0" presId="urn:microsoft.com/office/officeart/2005/8/layout/vList5"/>
    <dgm:cxn modelId="{C8EF58DA-8F8F-4137-9A91-668FF7B9AEE9}" srcId="{9899D326-1E8D-431E-92B5-303949D6E317}" destId="{2DFB5DB7-75E7-4F27-A185-A18672CE5758}" srcOrd="4" destOrd="0" parTransId="{0C1A1A1D-8FF4-4B1B-8912-46AD24CEACA2}" sibTransId="{E5C80237-BB3D-41A9-A78D-FED7F05C0671}"/>
    <dgm:cxn modelId="{BB377963-470C-4CFB-BCE1-88278A57EBF8}" srcId="{4B15B43D-8230-4840-B692-A66936A59E3B}" destId="{CCEB815C-F6B8-4341-B199-BDEC5C84A057}" srcOrd="1" destOrd="0" parTransId="{E649163D-90DD-4082-80FF-726A23055973}" sibTransId="{946C0C1E-5770-4158-B34B-FAD913FFBB02}"/>
    <dgm:cxn modelId="{1A68503F-C41E-4FEC-A409-6EE418A6E9C5}" type="presOf" srcId="{7DCF4E03-F290-4474-929C-6BD2DCE5A110}" destId="{5C09CCD6-872A-4B81-969C-D2090633D427}" srcOrd="0" destOrd="1" presId="urn:microsoft.com/office/officeart/2005/8/layout/vList5"/>
    <dgm:cxn modelId="{5AF8C0D6-2218-4ED6-BA0F-FBE639F47D85}" type="presOf" srcId="{47750577-CAA7-42BE-A85D-D360BC5D3B2A}" destId="{ECACDF89-E6A9-4F45-AA87-57D574C18C21}" srcOrd="0" destOrd="1" presId="urn:microsoft.com/office/officeart/2005/8/layout/vList5"/>
    <dgm:cxn modelId="{CBD6C7D0-4B59-4815-A386-F194D28E6D12}" type="presOf" srcId="{2BA5D489-104F-450F-A825-63C1C6F83F02}" destId="{B1DA22F9-7DEF-46D2-A9D9-CEEF8BC1ADB2}" srcOrd="0" destOrd="0" presId="urn:microsoft.com/office/officeart/2005/8/layout/vList5"/>
    <dgm:cxn modelId="{F7D25B0C-E171-49B1-89FB-8AD3D40861EB}" type="presOf" srcId="{D5583808-320E-4C9E-988C-A6DD1FF5AA9E}" destId="{BAE398A4-4788-405F-9517-FF7B55C727B1}" srcOrd="0" destOrd="0" presId="urn:microsoft.com/office/officeart/2005/8/layout/vList5"/>
    <dgm:cxn modelId="{152F482D-56E9-4C01-9798-90931732A889}" type="presOf" srcId="{DE44C62D-93AE-4362-B99F-94D53F904129}" destId="{C4E394DA-E1C0-44CE-997C-50DA8327C644}" srcOrd="0" destOrd="1" presId="urn:microsoft.com/office/officeart/2005/8/layout/vList5"/>
    <dgm:cxn modelId="{B6A04516-77BA-4712-AC67-DCF3B1542C99}" srcId="{9899D326-1E8D-431E-92B5-303949D6E317}" destId="{D5583808-320E-4C9E-988C-A6DD1FF5AA9E}" srcOrd="5" destOrd="0" parTransId="{9AE49E24-A13F-4303-8551-537A15DD2DE0}" sibTransId="{E00541B0-A3B7-4C15-90E5-220275849BD3}"/>
    <dgm:cxn modelId="{9EDEAFCC-3C32-417C-923F-F74E8D2984C2}" srcId="{8F637A94-0B11-429F-97A3-B452D853A404}" destId="{2EF83F7B-2BEB-440F-B68B-678F70E7C88D}" srcOrd="0" destOrd="0" parTransId="{4D1A819E-5DB1-4594-BD9F-0C53281CD74A}" sibTransId="{30B690DE-1EBC-49C1-B8DF-444E8EC1CFB8}"/>
    <dgm:cxn modelId="{985A9CCD-C707-4790-AA5A-9EB0B91D81D3}" srcId="{63C9C452-099F-4219-922B-A1EC6F7C2451}" destId="{73866676-308C-46F6-AACC-2B2CB41057C7}" srcOrd="0" destOrd="0" parTransId="{D9CDA6D5-5792-42CA-9B18-9DE3B6A7D7F1}" sibTransId="{C189E631-FB20-4C3F-8169-2EB53698893A}"/>
    <dgm:cxn modelId="{174025AA-BE8D-4B63-99E5-26855D4C1836}" type="presOf" srcId="{73866676-308C-46F6-AACC-2B2CB41057C7}" destId="{279AE00C-F57F-4892-9E97-DE53745318E3}" srcOrd="0" destOrd="0" presId="urn:microsoft.com/office/officeart/2005/8/layout/vList5"/>
    <dgm:cxn modelId="{319FEEF0-8028-4C01-9C28-9EEF5DDB2B06}" srcId="{2DFB5DB7-75E7-4F27-A185-A18672CE5758}" destId="{ECB35588-6F34-40FE-9BE3-6AAAF2D2F076}" srcOrd="1" destOrd="0" parTransId="{228DE5DF-4DA1-44E0-B114-D9B381D6B430}" sibTransId="{7C06FD77-B46E-478F-BF81-637145E67A7D}"/>
    <dgm:cxn modelId="{25BECB58-8FEC-4EE2-9373-726D3AD4AA61}" srcId="{9899D326-1E8D-431E-92B5-303949D6E317}" destId="{99E01C8B-5F5A-47BE-9610-E94692804A2D}" srcOrd="1" destOrd="0" parTransId="{B88677F2-7513-4866-B214-1F0D075D0808}" sibTransId="{4CFD720F-4809-43AF-9576-5A8C4401A120}"/>
    <dgm:cxn modelId="{60530ECF-7800-48CD-8AFE-7E131B4F87C0}" srcId="{4B15B43D-8230-4840-B692-A66936A59E3B}" destId="{73FBEAA8-63D5-487E-9EBE-5D0AC91DAC9B}" srcOrd="0" destOrd="0" parTransId="{1EBE508A-684C-4940-B5A4-DF16E3AA9DA8}" sibTransId="{3507D5E6-DAB9-46BD-BC9F-D43A3D81CBB7}"/>
    <dgm:cxn modelId="{DA219B15-B743-4D41-80A7-CCDD59837D9E}" srcId="{D5583808-320E-4C9E-988C-A6DD1FF5AA9E}" destId="{A3C91AE5-9EC0-4C0E-9CE7-70BF9D5E1118}" srcOrd="0" destOrd="0" parTransId="{6FA6FC3E-0EEA-4859-84B6-874AE4521103}" sibTransId="{58852C6E-5829-4F6E-8109-76665AC0DFE3}"/>
    <dgm:cxn modelId="{207D863F-66F6-4AA2-B7BC-F3844DD92068}" type="presOf" srcId="{2EF83F7B-2BEB-440F-B68B-678F70E7C88D}" destId="{ECACDF89-E6A9-4F45-AA87-57D574C18C21}" srcOrd="0" destOrd="0" presId="urn:microsoft.com/office/officeart/2005/8/layout/vList5"/>
    <dgm:cxn modelId="{0264E70A-7BD5-4EEA-8E9F-08108F60D8E5}" type="presOf" srcId="{73FBEAA8-63D5-487E-9EBE-5D0AC91DAC9B}" destId="{7566E8A1-A223-412F-A6A0-2E7ADC871EFF}" srcOrd="0" destOrd="0" presId="urn:microsoft.com/office/officeart/2005/8/layout/vList5"/>
    <dgm:cxn modelId="{841923B3-314E-4151-9919-87DC3AD2615B}" type="presOf" srcId="{ECB35588-6F34-40FE-9BE3-6AAAF2D2F076}" destId="{B3F901D8-54C0-4068-9B8D-A20019B014DA}" srcOrd="0" destOrd="1" presId="urn:microsoft.com/office/officeart/2005/8/layout/vList5"/>
    <dgm:cxn modelId="{DC079981-676B-4AAC-B1A6-B105B7C640BC}" srcId="{63C9C452-099F-4219-922B-A1EC6F7C2451}" destId="{8C3BCE97-3A44-4054-8165-BE44D4B46C04}" srcOrd="1" destOrd="0" parTransId="{487FA391-A95E-4D65-A3AE-2DB6E27230C2}" sibTransId="{04714877-09A5-4AEB-9EAE-B53054363397}"/>
    <dgm:cxn modelId="{398189B7-270E-4F61-971D-05DE0DD30AF5}" type="presOf" srcId="{150999D4-AE03-4EB3-90D8-1FF7BFC10A4C}" destId="{5C09CCD6-872A-4B81-969C-D2090633D427}" srcOrd="0" destOrd="0" presId="urn:microsoft.com/office/officeart/2005/8/layout/vList5"/>
    <dgm:cxn modelId="{8D8F8F53-E44D-496A-B316-558DA6485BF8}" type="presOf" srcId="{EF97737F-2F95-41BF-96B6-E62554CE9AED}" destId="{1A085CB5-1420-4E23-B62F-D60EC3BBD845}" srcOrd="0" destOrd="1" presId="urn:microsoft.com/office/officeart/2005/8/layout/vList5"/>
    <dgm:cxn modelId="{EA8C6A19-BDD1-45EE-8281-7EF135FDDC1C}" type="presOf" srcId="{2DFB5DB7-75E7-4F27-A185-A18672CE5758}" destId="{90CF8920-E1B7-467F-8BC4-6BC18B89406B}" srcOrd="0" destOrd="0" presId="urn:microsoft.com/office/officeart/2005/8/layout/vList5"/>
    <dgm:cxn modelId="{153F92C1-F5D0-4846-8167-88DB94BED46B}" type="presOf" srcId="{4BDE91B8-2D32-4DF3-96D9-A5CF1C45CAC6}" destId="{1A085CB5-1420-4E23-B62F-D60EC3BBD845}" srcOrd="0" destOrd="0" presId="urn:microsoft.com/office/officeart/2005/8/layout/vList5"/>
    <dgm:cxn modelId="{F10CB9F7-89DD-4887-9D05-5B5E4D495871}" type="presParOf" srcId="{3F9D0DEF-458B-469D-85B1-6B2C1366AE13}" destId="{D3CBA527-F8ED-4887-A963-780363987932}" srcOrd="0" destOrd="0" presId="urn:microsoft.com/office/officeart/2005/8/layout/vList5"/>
    <dgm:cxn modelId="{DEABFA1C-9349-45D3-B010-3B14DB468F1B}" type="presParOf" srcId="{D3CBA527-F8ED-4887-A963-780363987932}" destId="{B1DA22F9-7DEF-46D2-A9D9-CEEF8BC1ADB2}" srcOrd="0" destOrd="0" presId="urn:microsoft.com/office/officeart/2005/8/layout/vList5"/>
    <dgm:cxn modelId="{1B5CFAE7-144B-4E16-AE1D-80C4C2236179}" type="presParOf" srcId="{D3CBA527-F8ED-4887-A963-780363987932}" destId="{1A085CB5-1420-4E23-B62F-D60EC3BBD845}" srcOrd="1" destOrd="0" presId="urn:microsoft.com/office/officeart/2005/8/layout/vList5"/>
    <dgm:cxn modelId="{872A544B-61B9-4917-B473-226650840575}" type="presParOf" srcId="{3F9D0DEF-458B-469D-85B1-6B2C1366AE13}" destId="{B7205B6B-6386-49B6-ADBF-CC45E90C0911}" srcOrd="1" destOrd="0" presId="urn:microsoft.com/office/officeart/2005/8/layout/vList5"/>
    <dgm:cxn modelId="{ED7B1FEF-1C6B-402F-8E69-E44F4B39E418}" type="presParOf" srcId="{3F9D0DEF-458B-469D-85B1-6B2C1366AE13}" destId="{49C7CEDF-33F5-4B7B-BB2F-56C1E2B24DB6}" srcOrd="2" destOrd="0" presId="urn:microsoft.com/office/officeart/2005/8/layout/vList5"/>
    <dgm:cxn modelId="{05FFD44A-71A1-4AF0-972B-CCB9FA0AC7A8}" type="presParOf" srcId="{49C7CEDF-33F5-4B7B-BB2F-56C1E2B24DB6}" destId="{4D7266F3-F633-4FEB-AA67-835FE53750C0}" srcOrd="0" destOrd="0" presId="urn:microsoft.com/office/officeart/2005/8/layout/vList5"/>
    <dgm:cxn modelId="{E95B402D-E6FF-4046-A0E5-D437231D99A9}" type="presParOf" srcId="{49C7CEDF-33F5-4B7B-BB2F-56C1E2B24DB6}" destId="{5C09CCD6-872A-4B81-969C-D2090633D427}" srcOrd="1" destOrd="0" presId="urn:microsoft.com/office/officeart/2005/8/layout/vList5"/>
    <dgm:cxn modelId="{757556F3-44C3-4697-B2F5-D4405EF048F2}" type="presParOf" srcId="{3F9D0DEF-458B-469D-85B1-6B2C1366AE13}" destId="{E5E23B92-3DEB-45C8-91A6-A0C289389EEB}" srcOrd="3" destOrd="0" presId="urn:microsoft.com/office/officeart/2005/8/layout/vList5"/>
    <dgm:cxn modelId="{DE5550B8-DB42-4EC8-87E5-6098E56009E3}" type="presParOf" srcId="{3F9D0DEF-458B-469D-85B1-6B2C1366AE13}" destId="{DCEE2D26-5945-40A0-B018-B7D7BD24442D}" srcOrd="4" destOrd="0" presId="urn:microsoft.com/office/officeart/2005/8/layout/vList5"/>
    <dgm:cxn modelId="{FD29398E-381F-4CCB-8431-1B2CD8B185AE}" type="presParOf" srcId="{DCEE2D26-5945-40A0-B018-B7D7BD24442D}" destId="{74B2653B-67D9-45C3-BA13-2D0E718C3FA2}" srcOrd="0" destOrd="0" presId="urn:microsoft.com/office/officeart/2005/8/layout/vList5"/>
    <dgm:cxn modelId="{A82CF97C-66B5-41D5-B855-700F249BCCE2}" type="presParOf" srcId="{DCEE2D26-5945-40A0-B018-B7D7BD24442D}" destId="{279AE00C-F57F-4892-9E97-DE53745318E3}" srcOrd="1" destOrd="0" presId="urn:microsoft.com/office/officeart/2005/8/layout/vList5"/>
    <dgm:cxn modelId="{10F811B8-587B-429B-91E4-E1991DA5F323}" type="presParOf" srcId="{3F9D0DEF-458B-469D-85B1-6B2C1366AE13}" destId="{A18867D4-13DE-400A-ACE4-75F858F14931}" srcOrd="5" destOrd="0" presId="urn:microsoft.com/office/officeart/2005/8/layout/vList5"/>
    <dgm:cxn modelId="{254FB0C7-53DA-47C2-81A2-3C701FDDDD59}" type="presParOf" srcId="{3F9D0DEF-458B-469D-85B1-6B2C1366AE13}" destId="{7A2404F8-12D1-4BB6-A1AD-633E75B56BE9}" srcOrd="6" destOrd="0" presId="urn:microsoft.com/office/officeart/2005/8/layout/vList5"/>
    <dgm:cxn modelId="{7DA51FE2-5641-4241-BAB0-51CE59649FE4}" type="presParOf" srcId="{7A2404F8-12D1-4BB6-A1AD-633E75B56BE9}" destId="{53F0EDB4-8FA4-4727-A1D1-728F3C26C6F0}" srcOrd="0" destOrd="0" presId="urn:microsoft.com/office/officeart/2005/8/layout/vList5"/>
    <dgm:cxn modelId="{E1431A11-8F85-4228-B335-2D4C13F65D15}" type="presParOf" srcId="{7A2404F8-12D1-4BB6-A1AD-633E75B56BE9}" destId="{7566E8A1-A223-412F-A6A0-2E7ADC871EFF}" srcOrd="1" destOrd="0" presId="urn:microsoft.com/office/officeart/2005/8/layout/vList5"/>
    <dgm:cxn modelId="{155EC8B8-5BA7-410F-AF7D-00059C4763A6}" type="presParOf" srcId="{3F9D0DEF-458B-469D-85B1-6B2C1366AE13}" destId="{A2F9010E-216C-42B6-B42C-850862624776}" srcOrd="7" destOrd="0" presId="urn:microsoft.com/office/officeart/2005/8/layout/vList5"/>
    <dgm:cxn modelId="{0ABD86F2-0A31-4ACF-A7C7-66BBF37CC4FB}" type="presParOf" srcId="{3F9D0DEF-458B-469D-85B1-6B2C1366AE13}" destId="{5FECBE8B-A6BD-4CD7-91EB-7E7510C3B354}" srcOrd="8" destOrd="0" presId="urn:microsoft.com/office/officeart/2005/8/layout/vList5"/>
    <dgm:cxn modelId="{411A885C-9F50-4452-BE56-C04E96977D5F}" type="presParOf" srcId="{5FECBE8B-A6BD-4CD7-91EB-7E7510C3B354}" destId="{90CF8920-E1B7-467F-8BC4-6BC18B89406B}" srcOrd="0" destOrd="0" presId="urn:microsoft.com/office/officeart/2005/8/layout/vList5"/>
    <dgm:cxn modelId="{2F0A335D-4188-417E-8C65-B8F545445914}" type="presParOf" srcId="{5FECBE8B-A6BD-4CD7-91EB-7E7510C3B354}" destId="{B3F901D8-54C0-4068-9B8D-A20019B014DA}" srcOrd="1" destOrd="0" presId="urn:microsoft.com/office/officeart/2005/8/layout/vList5"/>
    <dgm:cxn modelId="{78E73481-ADD2-459A-B755-275BCB38295F}" type="presParOf" srcId="{3F9D0DEF-458B-469D-85B1-6B2C1366AE13}" destId="{FF086850-6603-4E05-BAE2-D4E24E3FA4DB}" srcOrd="9" destOrd="0" presId="urn:microsoft.com/office/officeart/2005/8/layout/vList5"/>
    <dgm:cxn modelId="{90DC5224-EB46-4857-9745-E820884FF018}" type="presParOf" srcId="{3F9D0DEF-458B-469D-85B1-6B2C1366AE13}" destId="{BBC06713-8708-476F-AA61-985BAB41562F}" srcOrd="10" destOrd="0" presId="urn:microsoft.com/office/officeart/2005/8/layout/vList5"/>
    <dgm:cxn modelId="{1757C089-CF26-4391-8167-39FB026DEFD3}" type="presParOf" srcId="{BBC06713-8708-476F-AA61-985BAB41562F}" destId="{BAE398A4-4788-405F-9517-FF7B55C727B1}" srcOrd="0" destOrd="0" presId="urn:microsoft.com/office/officeart/2005/8/layout/vList5"/>
    <dgm:cxn modelId="{C2AA701B-28A0-41A8-A426-0CA281435AC8}" type="presParOf" srcId="{BBC06713-8708-476F-AA61-985BAB41562F}" destId="{C4E394DA-E1C0-44CE-997C-50DA8327C644}" srcOrd="1" destOrd="0" presId="urn:microsoft.com/office/officeart/2005/8/layout/vList5"/>
    <dgm:cxn modelId="{63A7F572-58B6-476E-90C9-EAF0AEA2C22A}" type="presParOf" srcId="{3F9D0DEF-458B-469D-85B1-6B2C1366AE13}" destId="{5A58F386-5920-4D5D-96DF-B867A05F25B8}" srcOrd="11" destOrd="0" presId="urn:microsoft.com/office/officeart/2005/8/layout/vList5"/>
    <dgm:cxn modelId="{E343C2D9-4C0E-4A45-A292-903B316AAA57}" type="presParOf" srcId="{3F9D0DEF-458B-469D-85B1-6B2C1366AE13}" destId="{325B84C9-A2D1-4580-93D7-610936BAE313}" srcOrd="12" destOrd="0" presId="urn:microsoft.com/office/officeart/2005/8/layout/vList5"/>
    <dgm:cxn modelId="{CE8044CA-DD48-4559-8D4A-C3DDED06EC54}" type="presParOf" srcId="{325B84C9-A2D1-4580-93D7-610936BAE313}" destId="{603FD7D2-2288-46E2-AE8A-C979ABCCB96B}" srcOrd="0" destOrd="0" presId="urn:microsoft.com/office/officeart/2005/8/layout/vList5"/>
    <dgm:cxn modelId="{860BF24A-46EC-45F5-9799-359F456FC108}" type="presParOf" srcId="{325B84C9-A2D1-4580-93D7-610936BAE313}" destId="{ECACDF89-E6A9-4F45-AA87-57D574C18C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85CB5-1420-4E23-B62F-D60EC3BBD845}">
      <dsp:nvSpPr>
        <dsp:cNvPr id="0" name=""/>
        <dsp:cNvSpPr/>
      </dsp:nvSpPr>
      <dsp:spPr>
        <a:xfrm rot="5400000">
          <a:off x="4783188" y="-2361325"/>
          <a:ext cx="497066" cy="5344759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2400" rIns="72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 err="1" smtClean="0"/>
            <a:t>Flixborough</a:t>
          </a:r>
          <a:r>
            <a:rPr lang="en-AU" sz="1400" b="1" kern="1200" dirty="0" smtClean="0"/>
            <a:t>, UK</a:t>
          </a:r>
          <a:endParaRPr lang="en-A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 smtClean="0"/>
            <a:t>28 dead, 90 injured</a:t>
          </a:r>
          <a:endParaRPr lang="en-AU" sz="1400" b="1" kern="1200" dirty="0"/>
        </a:p>
      </dsp:txBody>
      <dsp:txXfrm rot="-5400000">
        <a:off x="2359342" y="86786"/>
        <a:ext cx="5320494" cy="448536"/>
      </dsp:txXfrm>
    </dsp:sp>
    <dsp:sp modelId="{B1DA22F9-7DEF-46D2-A9D9-CEEF8BC1ADB2}">
      <dsp:nvSpPr>
        <dsp:cNvPr id="0" name=""/>
        <dsp:cNvSpPr/>
      </dsp:nvSpPr>
      <dsp:spPr>
        <a:xfrm>
          <a:off x="0" y="387"/>
          <a:ext cx="2358587" cy="621332"/>
        </a:xfrm>
        <a:prstGeom prst="roundRect">
          <a:avLst/>
        </a:prstGeom>
        <a:solidFill>
          <a:srgbClr val="9E5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1 June 1974</a:t>
          </a:r>
          <a:endParaRPr lang="en-AU" sz="1800" kern="1200" dirty="0"/>
        </a:p>
      </dsp:txBody>
      <dsp:txXfrm>
        <a:off x="30331" y="30718"/>
        <a:ext cx="2297925" cy="560670"/>
      </dsp:txXfrm>
    </dsp:sp>
    <dsp:sp modelId="{5C09CCD6-872A-4B81-969C-D2090633D427}">
      <dsp:nvSpPr>
        <dsp:cNvPr id="0" name=""/>
        <dsp:cNvSpPr/>
      </dsp:nvSpPr>
      <dsp:spPr>
        <a:xfrm rot="5400000">
          <a:off x="4783188" y="-1708926"/>
          <a:ext cx="497066" cy="5344759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2400" rIns="72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 err="1" smtClean="0"/>
            <a:t>Seveso</a:t>
          </a:r>
          <a:r>
            <a:rPr lang="en-AU" sz="1400" b="1" kern="1200" dirty="0" smtClean="0"/>
            <a:t>, Italy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 smtClean="0"/>
            <a:t>3,000 pets, 70,000 livestock, ongoing population monitoring</a:t>
          </a:r>
        </a:p>
      </dsp:txBody>
      <dsp:txXfrm rot="-5400000">
        <a:off x="2359342" y="739185"/>
        <a:ext cx="5320494" cy="448536"/>
      </dsp:txXfrm>
    </dsp:sp>
    <dsp:sp modelId="{4D7266F3-F633-4FEB-AA67-835FE53750C0}">
      <dsp:nvSpPr>
        <dsp:cNvPr id="0" name=""/>
        <dsp:cNvSpPr/>
      </dsp:nvSpPr>
      <dsp:spPr>
        <a:xfrm>
          <a:off x="0" y="652786"/>
          <a:ext cx="2358587" cy="621332"/>
        </a:xfrm>
        <a:prstGeom prst="roundRect">
          <a:avLst/>
        </a:prstGeom>
        <a:solidFill>
          <a:srgbClr val="9E5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10 July 1976</a:t>
          </a:r>
        </a:p>
      </dsp:txBody>
      <dsp:txXfrm>
        <a:off x="30331" y="683117"/>
        <a:ext cx="2297925" cy="560670"/>
      </dsp:txXfrm>
    </dsp:sp>
    <dsp:sp modelId="{279AE00C-F57F-4892-9E97-DE53745318E3}">
      <dsp:nvSpPr>
        <dsp:cNvPr id="0" name=""/>
        <dsp:cNvSpPr/>
      </dsp:nvSpPr>
      <dsp:spPr>
        <a:xfrm rot="5400000">
          <a:off x="4783188" y="-1056527"/>
          <a:ext cx="497066" cy="5344759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2400" rIns="72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 smtClean="0"/>
            <a:t>Bhopal, India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 smtClean="0"/>
            <a:t>4,000 dead, 12,000 injured</a:t>
          </a:r>
        </a:p>
      </dsp:txBody>
      <dsp:txXfrm rot="-5400000">
        <a:off x="2359342" y="1391584"/>
        <a:ext cx="5320494" cy="448536"/>
      </dsp:txXfrm>
    </dsp:sp>
    <dsp:sp modelId="{74B2653B-67D9-45C3-BA13-2D0E718C3FA2}">
      <dsp:nvSpPr>
        <dsp:cNvPr id="0" name=""/>
        <dsp:cNvSpPr/>
      </dsp:nvSpPr>
      <dsp:spPr>
        <a:xfrm>
          <a:off x="0" y="1305186"/>
          <a:ext cx="2358587" cy="621332"/>
        </a:xfrm>
        <a:prstGeom prst="roundRect">
          <a:avLst/>
        </a:prstGeom>
        <a:solidFill>
          <a:srgbClr val="9E5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3 December 1984</a:t>
          </a:r>
        </a:p>
      </dsp:txBody>
      <dsp:txXfrm>
        <a:off x="30331" y="1335517"/>
        <a:ext cx="2297925" cy="560670"/>
      </dsp:txXfrm>
    </dsp:sp>
    <dsp:sp modelId="{7566E8A1-A223-412F-A6A0-2E7ADC871EFF}">
      <dsp:nvSpPr>
        <dsp:cNvPr id="0" name=""/>
        <dsp:cNvSpPr/>
      </dsp:nvSpPr>
      <dsp:spPr>
        <a:xfrm rot="5400000">
          <a:off x="4783188" y="-404127"/>
          <a:ext cx="497066" cy="5344759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2400" rIns="72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 err="1" smtClean="0"/>
            <a:t>Grangemouth</a:t>
          </a:r>
          <a:r>
            <a:rPr lang="en-AU" sz="1400" b="1" kern="1200" dirty="0" smtClean="0"/>
            <a:t>, UK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 smtClean="0"/>
            <a:t>2 dead, 10 injured</a:t>
          </a:r>
        </a:p>
      </dsp:txBody>
      <dsp:txXfrm rot="-5400000">
        <a:off x="2359342" y="2043984"/>
        <a:ext cx="5320494" cy="448536"/>
      </dsp:txXfrm>
    </dsp:sp>
    <dsp:sp modelId="{53F0EDB4-8FA4-4727-A1D1-728F3C26C6F0}">
      <dsp:nvSpPr>
        <dsp:cNvPr id="0" name=""/>
        <dsp:cNvSpPr/>
      </dsp:nvSpPr>
      <dsp:spPr>
        <a:xfrm>
          <a:off x="0" y="1957585"/>
          <a:ext cx="2358587" cy="621332"/>
        </a:xfrm>
        <a:prstGeom prst="roundRect">
          <a:avLst/>
        </a:prstGeom>
        <a:solidFill>
          <a:srgbClr val="9E5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22 March 1987</a:t>
          </a:r>
        </a:p>
      </dsp:txBody>
      <dsp:txXfrm>
        <a:off x="30331" y="1987916"/>
        <a:ext cx="2297925" cy="560670"/>
      </dsp:txXfrm>
    </dsp:sp>
    <dsp:sp modelId="{B3F901D8-54C0-4068-9B8D-A20019B014DA}">
      <dsp:nvSpPr>
        <dsp:cNvPr id="0" name=""/>
        <dsp:cNvSpPr/>
      </dsp:nvSpPr>
      <dsp:spPr>
        <a:xfrm rot="5400000">
          <a:off x="4783188" y="248271"/>
          <a:ext cx="497066" cy="5344759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2400" rIns="72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 smtClean="0"/>
            <a:t>Piper Alpha, Offshore UK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smtClean="0"/>
            <a:t> </a:t>
          </a:r>
          <a:r>
            <a:rPr lang="en-AU" sz="1400" b="1" kern="1200" dirty="0" smtClean="0"/>
            <a:t>167 dead, 60 injured</a:t>
          </a:r>
        </a:p>
      </dsp:txBody>
      <dsp:txXfrm rot="-5400000">
        <a:off x="2359342" y="2696383"/>
        <a:ext cx="5320494" cy="448536"/>
      </dsp:txXfrm>
    </dsp:sp>
    <dsp:sp modelId="{90CF8920-E1B7-467F-8BC4-6BC18B89406B}">
      <dsp:nvSpPr>
        <dsp:cNvPr id="0" name=""/>
        <dsp:cNvSpPr/>
      </dsp:nvSpPr>
      <dsp:spPr>
        <a:xfrm>
          <a:off x="0" y="2609984"/>
          <a:ext cx="2358587" cy="621332"/>
        </a:xfrm>
        <a:prstGeom prst="roundRect">
          <a:avLst/>
        </a:prstGeom>
        <a:solidFill>
          <a:srgbClr val="9E5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6 July 1988</a:t>
          </a:r>
        </a:p>
      </dsp:txBody>
      <dsp:txXfrm>
        <a:off x="30331" y="2640315"/>
        <a:ext cx="2297925" cy="560670"/>
      </dsp:txXfrm>
    </dsp:sp>
    <dsp:sp modelId="{C4E394DA-E1C0-44CE-997C-50DA8327C644}">
      <dsp:nvSpPr>
        <dsp:cNvPr id="0" name=""/>
        <dsp:cNvSpPr/>
      </dsp:nvSpPr>
      <dsp:spPr>
        <a:xfrm rot="5400000">
          <a:off x="4783188" y="900670"/>
          <a:ext cx="497066" cy="5344759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2400" rIns="72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 smtClean="0"/>
            <a:t>Texas City, USA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smtClean="0"/>
            <a:t>15 </a:t>
          </a:r>
          <a:r>
            <a:rPr lang="en-AU" sz="1400" b="1" kern="1200" dirty="0" smtClean="0"/>
            <a:t>dead, 100 injured</a:t>
          </a:r>
        </a:p>
      </dsp:txBody>
      <dsp:txXfrm rot="-5400000">
        <a:off x="2359342" y="3348782"/>
        <a:ext cx="5320494" cy="448536"/>
      </dsp:txXfrm>
    </dsp:sp>
    <dsp:sp modelId="{BAE398A4-4788-405F-9517-FF7B55C727B1}">
      <dsp:nvSpPr>
        <dsp:cNvPr id="0" name=""/>
        <dsp:cNvSpPr/>
      </dsp:nvSpPr>
      <dsp:spPr>
        <a:xfrm>
          <a:off x="0" y="3262384"/>
          <a:ext cx="2358587" cy="621332"/>
        </a:xfrm>
        <a:prstGeom prst="roundRect">
          <a:avLst/>
        </a:prstGeom>
        <a:solidFill>
          <a:srgbClr val="9E5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23 March 2005</a:t>
          </a:r>
        </a:p>
      </dsp:txBody>
      <dsp:txXfrm>
        <a:off x="30331" y="3292715"/>
        <a:ext cx="2297925" cy="560670"/>
      </dsp:txXfrm>
    </dsp:sp>
    <dsp:sp modelId="{ECACDF89-E6A9-4F45-AA87-57D574C18C21}">
      <dsp:nvSpPr>
        <dsp:cNvPr id="0" name=""/>
        <dsp:cNvSpPr/>
      </dsp:nvSpPr>
      <dsp:spPr>
        <a:xfrm rot="5400000">
          <a:off x="4783188" y="1553070"/>
          <a:ext cx="497066" cy="5344759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2400" rIns="72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 err="1" smtClean="0"/>
            <a:t>Buncefield</a:t>
          </a:r>
          <a:r>
            <a:rPr lang="en-AU" sz="1400" b="1" kern="1200" dirty="0" smtClean="0"/>
            <a:t>, UK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1" kern="1200" dirty="0" smtClean="0"/>
            <a:t>0 fatalities, 40 injured</a:t>
          </a:r>
        </a:p>
      </dsp:txBody>
      <dsp:txXfrm rot="-5400000">
        <a:off x="2359342" y="4001182"/>
        <a:ext cx="5320494" cy="448536"/>
      </dsp:txXfrm>
    </dsp:sp>
    <dsp:sp modelId="{603FD7D2-2288-46E2-AE8A-C979ABCCB96B}">
      <dsp:nvSpPr>
        <dsp:cNvPr id="0" name=""/>
        <dsp:cNvSpPr/>
      </dsp:nvSpPr>
      <dsp:spPr>
        <a:xfrm>
          <a:off x="0" y="3914783"/>
          <a:ext cx="2358587" cy="621332"/>
        </a:xfrm>
        <a:prstGeom prst="roundRect">
          <a:avLst/>
        </a:prstGeom>
        <a:solidFill>
          <a:srgbClr val="9E5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11 December 2005</a:t>
          </a:r>
        </a:p>
      </dsp:txBody>
      <dsp:txXfrm>
        <a:off x="30331" y="3945114"/>
        <a:ext cx="2297925" cy="560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144D8-BE0F-442D-B64D-627BC9E1BD30}" type="datetimeFigureOut">
              <a:rPr lang="en-AU" smtClean="0"/>
              <a:t>28/11/2014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E5703-F4AA-441F-8FD2-94E9572AB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89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80EECEC-6984-4644-B8D5-4F644DCACFD2}" type="slidenum">
              <a:rPr lang="en-AU" altLang="en-US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en-AU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List continued from previous slide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104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4966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495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The European </a:t>
            </a:r>
            <a:r>
              <a:rPr lang="en-AU" dirty="0" err="1" smtClean="0"/>
              <a:t>Seveso</a:t>
            </a:r>
            <a:r>
              <a:rPr lang="en-AU" dirty="0" smtClean="0"/>
              <a:t> directorate could be applied in Australia as part of a licence to operate and to meet community expectations. Any potential societal impacts of critical risks need to be factored into a site and boundary conditions as quantitative risk assessment (QRA) is not a precise tool, it however recognises things can (and will) go wrong. 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The understanding of situational risk is generally better in the employer workforce than it is for their contractors - and it is debatable whether it is understood by the community at large.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7953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5183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889" indent="-285726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2907" indent="-228581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070" indent="-228581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232" indent="-228581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395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559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8722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5884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fld id="{92A42829-D078-4E41-B5EE-223D1839FB15}" type="slidenum">
              <a:rPr lang="en-AU" sz="1200">
                <a:solidFill>
                  <a:prstClr val="black"/>
                </a:solidFill>
              </a:rPr>
              <a:pPr/>
              <a:t>15</a:t>
            </a:fld>
            <a:endParaRPr lang="en-AU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AU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D54470-AFD1-4AD7-86D5-DA5B20184AE0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This statement from</a:t>
            </a:r>
            <a:r>
              <a:rPr lang="en-AU" baseline="0" dirty="0" smtClean="0"/>
              <a:t> the Department of Mines and Petroleum (DMP) underpins the regulatory approach taken by the Resources Safety Division under the Reform and Development at Resources Safety (RADARS) strategy.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F1155-D576-44BE-B22C-AD8201DD5070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1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There are three themes that the Petroleum and Dangerous Goods Safety Branch is focusing on for the next few years, and within those themes is a number of areas of concern.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E53F-0097-4E2E-A881-082F276E2F53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9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Why is it important to pay attention to critical risks?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This slide has a selection of major accident events from the recent past – note that it does not include any coal industry, nuclear or power industry, offshore drilling, marine and construction based incidents.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All of the above incidents have had an impact on how safety is managed in our industry by either legislation</a:t>
            </a:r>
            <a:r>
              <a:rPr lang="en-AU" sz="1200" baseline="0" dirty="0" smtClean="0"/>
              <a:t> (e.g. </a:t>
            </a:r>
            <a:r>
              <a:rPr lang="en-AU" sz="1200" dirty="0" smtClean="0"/>
              <a:t>regulation) or design (e.g. engineering standards, codes of practice).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A0893-660B-4B21-87CA-7892ACF845BA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0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Let’s look at one of those major accidents.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In 2000, BP </a:t>
            </a:r>
            <a:r>
              <a:rPr lang="en-AU" sz="1200" dirty="0" err="1" smtClean="0"/>
              <a:t>Grangemouth</a:t>
            </a:r>
            <a:r>
              <a:rPr lang="en-AU" sz="1200" dirty="0" smtClean="0"/>
              <a:t> (UK) had three incidents that were front page news in the UK. It took years for site to recover from adverse publicity and probably helped BP decide to exit petrochemicals.</a:t>
            </a:r>
          </a:p>
          <a:p>
            <a:pPr marL="0" indent="0" algn="l">
              <a:buNone/>
            </a:pPr>
            <a:endParaRPr lang="en-AU" sz="1200" dirty="0" smtClean="0"/>
          </a:p>
          <a:p>
            <a:pPr marL="0" indent="0" algn="l">
              <a:buNone/>
            </a:pPr>
            <a:r>
              <a:rPr lang="en-AU" sz="1200" dirty="0" smtClean="0"/>
              <a:t>The following HSE observations are from the Competent Authority report released after the prosecutions were completed.</a:t>
            </a:r>
          </a:p>
          <a:p>
            <a:pPr algn="l"/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EC57F-D47E-41B0-A201-811C5AF9F861}" type="slidenum">
              <a:rPr lang="en-A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UK Health &amp; Safety Executive (HSE) findings on BP </a:t>
            </a:r>
            <a:r>
              <a:rPr lang="en-AU" sz="1200" dirty="0" err="1" smtClean="0"/>
              <a:t>Grangemouth</a:t>
            </a:r>
            <a:r>
              <a:rPr lang="en-AU" sz="1200" baseline="0" dirty="0" smtClean="0"/>
              <a:t> </a:t>
            </a:r>
            <a:r>
              <a:rPr lang="en-AU" sz="1200" dirty="0" smtClean="0"/>
              <a:t>released after prosecutions (31 January 2008)</a:t>
            </a:r>
          </a:p>
          <a:p>
            <a:pPr marL="0" indent="0" algn="l">
              <a:buNone/>
            </a:pPr>
            <a:endParaRPr lang="en-AU" sz="1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EC57F-D47E-41B0-A201-811C5AF9F861}" type="slidenum">
              <a:rPr lang="en-A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08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List</a:t>
            </a:r>
            <a:r>
              <a:rPr lang="en-AU" baseline="0" dirty="0" smtClean="0"/>
              <a:t> continues on next slide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666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CF5E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C2ED-F8CC-422D-8C4F-5DA8CF0BF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2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122D-1597-4234-B249-780DB57B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6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91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49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2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85113" y="6524625"/>
            <a:ext cx="1258887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01BBC-B154-426B-B193-7FA9844B8C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i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CA8B-CA02-4A22-95AE-17E452614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9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8EE9-5F65-45D1-89B0-E3950B23D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rgbClr val="CF5E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rgbClr val="CF5E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E128A-5A70-41FC-AA36-C77879C61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4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3646-FB96-47C5-897D-3331B35CF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7A57-AE52-4B8C-9CF6-0E673B4C1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0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 baseline="0">
                <a:solidFill>
                  <a:srgbClr val="CF5E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18D9-038D-4C77-A189-4DDFB8F83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 baseline="0">
                <a:solidFill>
                  <a:srgbClr val="CF5E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3B80-5048-46D4-8AFA-EE1B4B7F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2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Powerpoint design"/>
          <p:cNvPicPr>
            <a:picLocks noChangeAspect="1" noChangeArrowheads="1"/>
          </p:cNvPicPr>
          <p:nvPr/>
        </p:nvPicPr>
        <p:blipFill>
          <a:blip r:embed="rId14" cstate="print"/>
          <a:srcRect l="841" t="73334" r="3508"/>
          <a:stretch>
            <a:fillRect/>
          </a:stretch>
        </p:blipFill>
        <p:spPr bwMode="auto">
          <a:xfrm>
            <a:off x="0" y="5029200"/>
            <a:ext cx="8820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 www.dmp.wa.gov.au/ResourcesSafety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CF5E31"/>
                </a:solidFill>
                <a:latin typeface="Arial" charset="0"/>
                <a:ea typeface="ＭＳ Ｐゴシック" pitchFamily="-12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8D125E-C098-4188-ACAE-D16F295D60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9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DComms@dmp.wa.gov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mp.wa.gov.au/ResourcesSafet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>
                <a:solidFill>
                  <a:srgbClr val="CF5E31"/>
                </a:solidFill>
              </a:rPr>
              <a:t>Please read this before using presentation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1800" dirty="0"/>
              <a:t>This presentation is based on content presented at the Industry Forum on Reducing Approval Times: What is “Reasonably Practicable”?, held on 14 November </a:t>
            </a:r>
            <a:r>
              <a:rPr lang="en-AU" altLang="en-US" sz="1800" dirty="0" smtClean="0"/>
              <a:t>2014</a:t>
            </a:r>
            <a:endParaRPr lang="en-AU" altLang="en-US" sz="1800" dirty="0"/>
          </a:p>
          <a:p>
            <a:r>
              <a:rPr lang="en-AU" altLang="en-US" sz="1800" dirty="0"/>
              <a:t>It is made available for non-commercial use (e.g. toolbox meetings, safety discussions) subject to the condition that the PowerPoint file is not altered without permission from Resources Safety </a:t>
            </a:r>
            <a:endParaRPr lang="en-AU" altLang="en-US" sz="1800" dirty="0" smtClean="0"/>
          </a:p>
          <a:p>
            <a:r>
              <a:rPr lang="en-AU" altLang="en-US" sz="1800" dirty="0" smtClean="0"/>
              <a:t>For resources, information or clarification, please contact:</a:t>
            </a:r>
          </a:p>
          <a:p>
            <a:pPr lvl="1">
              <a:buFontTx/>
              <a:buNone/>
            </a:pPr>
            <a:r>
              <a:rPr lang="en-AU" altLang="en-US" sz="1800" b="1" dirty="0" smtClean="0">
                <a:solidFill>
                  <a:srgbClr val="C00000"/>
                </a:solidFill>
                <a:hlinkClick r:id="rId3"/>
              </a:rPr>
              <a:t>RSDComms@dmp.wa.gov.au</a:t>
            </a:r>
            <a:endParaRPr lang="en-AU" altLang="en-US" sz="1800" b="1" dirty="0" smtClean="0">
              <a:solidFill>
                <a:srgbClr val="C00000"/>
              </a:solidFill>
            </a:endParaRPr>
          </a:p>
          <a:p>
            <a:pPr lvl="1">
              <a:buFontTx/>
              <a:buNone/>
            </a:pPr>
            <a:r>
              <a:rPr lang="en-AU" altLang="en-US" sz="1800" dirty="0" smtClean="0"/>
              <a:t>or visit</a:t>
            </a:r>
          </a:p>
          <a:p>
            <a:pPr lvl="1">
              <a:buFontTx/>
              <a:buNone/>
            </a:pPr>
            <a:r>
              <a:rPr lang="en-AU" altLang="en-US" sz="1800" b="1" dirty="0" smtClean="0">
                <a:solidFill>
                  <a:srgbClr val="C00000"/>
                </a:solidFill>
                <a:hlinkClick r:id="rId4"/>
              </a:rPr>
              <a:t>www.dmp.wa.gov.au/ResourcesSafety</a:t>
            </a:r>
            <a:endParaRPr lang="en-AU" altLang="en-US" sz="1800" b="1" dirty="0" smtClean="0">
              <a:solidFill>
                <a:srgbClr val="C00000"/>
              </a:solidFill>
            </a:endParaRPr>
          </a:p>
          <a:p>
            <a:endParaRPr lang="en-AU" altLang="en-US" dirty="0" smtClean="0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4A8FB3-4815-4236-AC52-BD65269A1869}" type="slidenum">
              <a:rPr lang="en-US" altLang="en-US" smtClean="0">
                <a:solidFill>
                  <a:srgbClr val="CF5E3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 smtClean="0">
              <a:solidFill>
                <a:srgbClr val="CF5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7" y="1196752"/>
            <a:ext cx="7632847" cy="489924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AU" sz="2200" dirty="0" smtClean="0"/>
              <a:t>Industry messaging  </a:t>
            </a:r>
            <a:r>
              <a:rPr lang="en-AU" sz="2200" dirty="0"/>
              <a:t>“what gets measured gets managed” or “what interests my boss fascinates me” are examples of ways of focussing attention on this.</a:t>
            </a:r>
          </a:p>
          <a:p>
            <a:pPr>
              <a:spcAft>
                <a:spcPts val="1800"/>
              </a:spcAft>
            </a:pPr>
            <a:r>
              <a:rPr lang="en-AU" sz="2200" dirty="0" smtClean="0"/>
              <a:t>As is emergency preparedness </a:t>
            </a:r>
            <a:r>
              <a:rPr lang="en-AU" sz="2200" dirty="0" smtClean="0">
                <a:latin typeface="Arial"/>
                <a:cs typeface="Arial"/>
              </a:rPr>
              <a:t>—</a:t>
            </a:r>
            <a:r>
              <a:rPr lang="en-AU" sz="2200" dirty="0" smtClean="0"/>
              <a:t> prepare for incidents, they do happen!</a:t>
            </a:r>
          </a:p>
          <a:p>
            <a:pPr>
              <a:spcAft>
                <a:spcPts val="1800"/>
              </a:spcAft>
            </a:pPr>
            <a:r>
              <a:rPr lang="en-AU" sz="2200" dirty="0" smtClean="0"/>
              <a:t>Facilities can either use their SMS as a defence or embrace it as a way of demonstrating management commitment to safety and ensuring continuous improvement as part of life cycle of the plant</a:t>
            </a:r>
          </a:p>
          <a:p>
            <a:pPr>
              <a:spcAft>
                <a:spcPts val="1800"/>
              </a:spcAft>
            </a:pPr>
            <a:r>
              <a:rPr lang="en-AU" sz="2200" dirty="0" smtClean="0"/>
              <a:t>If industry can’t or won’t act, regulation is an outcome – the community (and therefore government) expects hazards to be identified and risks to be managed</a:t>
            </a:r>
          </a:p>
          <a:p>
            <a:pPr>
              <a:spcAft>
                <a:spcPts val="1800"/>
              </a:spcAft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66387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Piper Alpha commentary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968552"/>
          </a:xfrm>
        </p:spPr>
        <p:txBody>
          <a:bodyPr/>
          <a:lstStyle/>
          <a:p>
            <a:pPr marL="0" indent="0">
              <a:buNone/>
            </a:pPr>
            <a:r>
              <a:rPr lang="en-AU" sz="2000" i="1" dirty="0" smtClean="0"/>
              <a:t>“The oil industry has yet to learn lessons of Piper Alpha” </a:t>
            </a:r>
          </a:p>
          <a:p>
            <a:pPr marL="0" indent="0" algn="r">
              <a:buNone/>
            </a:pPr>
            <a:r>
              <a:rPr lang="en-AU" sz="1800" dirty="0" smtClean="0"/>
              <a:t>July 2013, Charles </a:t>
            </a:r>
            <a:r>
              <a:rPr lang="en-AU" sz="1800" dirty="0" err="1" smtClean="0"/>
              <a:t>Woolfson</a:t>
            </a:r>
            <a:r>
              <a:rPr lang="en-AU" sz="1800" dirty="0" smtClean="0"/>
              <a:t>, Linkoping University</a:t>
            </a:r>
          </a:p>
          <a:p>
            <a:pPr marL="0" indent="0" algn="r">
              <a:buNone/>
            </a:pPr>
            <a:r>
              <a:rPr lang="en-AU" sz="1800" dirty="0" smtClean="0"/>
              <a:t>(on the 25th anniversary of incident)</a:t>
            </a:r>
          </a:p>
          <a:p>
            <a:pPr marL="0" indent="0">
              <a:buNone/>
            </a:pPr>
            <a:endParaRPr lang="en-AU" sz="2000" i="1" dirty="0"/>
          </a:p>
          <a:p>
            <a:pPr marL="0" indent="0">
              <a:buNone/>
            </a:pPr>
            <a:r>
              <a:rPr lang="en-AU" sz="2000" i="1" dirty="0" smtClean="0"/>
              <a:t>“Again, there is the same lethal cocktail of contingent circumstances and systemic underlying causes; multiple safety systems that did not function at the crucial moments, managerial failures immediately before and during the unfolding disaster, organisational failures embedded in distorted information flows and a lack of coherent safety management, defective regulatory authorities with contradicting responsibilities for both production and safety and even outright “capture” of regulatory processes by the industry itself.”</a:t>
            </a:r>
          </a:p>
          <a:p>
            <a:pPr marL="0" indent="0">
              <a:buNone/>
            </a:pPr>
            <a:endParaRPr lang="en-AU" sz="2000" i="1" dirty="0" smtClean="0"/>
          </a:p>
          <a:p>
            <a:pPr marL="0" indent="0" algn="ctr">
              <a:buNone/>
            </a:pPr>
            <a:r>
              <a:rPr lang="en-AU" dirty="0" smtClean="0">
                <a:solidFill>
                  <a:srgbClr val="CF5E31"/>
                </a:solidFill>
              </a:rPr>
              <a:t>Has anything changed?</a:t>
            </a:r>
            <a:endParaRPr lang="en-AU" dirty="0">
              <a:solidFill>
                <a:srgbClr val="CF5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2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Societal obligations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630616" cy="4611216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rgbClr val="CF5E31"/>
                </a:solidFill>
              </a:rPr>
              <a:t>Final thoughts</a:t>
            </a:r>
            <a:endParaRPr lang="en-AU" b="1" dirty="0">
              <a:solidFill>
                <a:srgbClr val="CF5E31"/>
              </a:solidFill>
            </a:endParaRPr>
          </a:p>
          <a:p>
            <a:pPr marL="0" indent="0">
              <a:buNone/>
            </a:pPr>
            <a:r>
              <a:rPr lang="en-AU" sz="2000" dirty="0" smtClean="0"/>
              <a:t>Society </a:t>
            </a:r>
            <a:r>
              <a:rPr lang="en-AU" sz="2000" dirty="0"/>
              <a:t>(the public) has an expectation that industry will </a:t>
            </a:r>
            <a:r>
              <a:rPr lang="en-AU" sz="2000" dirty="0" smtClean="0"/>
              <a:t>protect its people, understand </a:t>
            </a:r>
            <a:r>
              <a:rPr lang="en-AU" sz="2000" dirty="0"/>
              <a:t>and manage its significant risks and </a:t>
            </a:r>
            <a:r>
              <a:rPr lang="en-AU" sz="2000" dirty="0" smtClean="0"/>
              <a:t>also has </a:t>
            </a:r>
            <a:r>
              <a:rPr lang="en-AU" sz="2000" dirty="0"/>
              <a:t>an obligation to minimise its impacts on the wider community</a:t>
            </a:r>
            <a:r>
              <a:rPr lang="en-AU" sz="2000" dirty="0" smtClean="0"/>
              <a:t>. An ongoing commitment to managing process safety is essential.</a:t>
            </a:r>
            <a:endParaRPr lang="en-AU" sz="2000" dirty="0"/>
          </a:p>
          <a:p>
            <a:pPr marL="0" indent="0">
              <a:buNone/>
            </a:pPr>
            <a:endParaRPr lang="en-AU" sz="1200" dirty="0"/>
          </a:p>
          <a:p>
            <a:pPr marL="0" indent="0">
              <a:buNone/>
            </a:pPr>
            <a:r>
              <a:rPr lang="en-AU" dirty="0" err="1">
                <a:solidFill>
                  <a:srgbClr val="CF5E31"/>
                </a:solidFill>
              </a:rPr>
              <a:t>Seveso</a:t>
            </a:r>
            <a:r>
              <a:rPr lang="en-AU" dirty="0">
                <a:solidFill>
                  <a:srgbClr val="CF5E31"/>
                </a:solidFill>
              </a:rPr>
              <a:t> Directorates (I, II, III) </a:t>
            </a:r>
            <a:r>
              <a:rPr lang="en-AU" dirty="0" smtClean="0">
                <a:solidFill>
                  <a:srgbClr val="CF5E31"/>
                </a:solidFill>
              </a:rPr>
              <a:t>1982/1996/2012</a:t>
            </a:r>
            <a:endParaRPr lang="en-AU" dirty="0">
              <a:solidFill>
                <a:srgbClr val="CF5E31"/>
              </a:solidFill>
            </a:endParaRPr>
          </a:p>
          <a:p>
            <a:pPr marL="0" indent="0">
              <a:buNone/>
            </a:pPr>
            <a:r>
              <a:rPr lang="en-AU" sz="2000" dirty="0" smtClean="0"/>
              <a:t>The </a:t>
            </a:r>
            <a:r>
              <a:rPr lang="en-AU" sz="2000" dirty="0" err="1"/>
              <a:t>Seveso</a:t>
            </a:r>
            <a:r>
              <a:rPr lang="en-AU" sz="2000" dirty="0"/>
              <a:t> directive obliges Member states to ensure operators have a policy in place to prevent major accidents. Operators handling dangerous substances above a certain threshold must regularly inform the public likely to be affected by an accident, providing safety reports, a safety management </a:t>
            </a:r>
            <a:r>
              <a:rPr lang="en-AU" sz="2000" dirty="0" smtClean="0"/>
              <a:t>system </a:t>
            </a:r>
            <a:r>
              <a:rPr lang="en-AU" sz="2000" dirty="0"/>
              <a:t>and an internal emergency plan. </a:t>
            </a:r>
            <a:endParaRPr lang="en-AU" sz="2000" dirty="0" smtClean="0"/>
          </a:p>
          <a:p>
            <a:pPr marL="0" indent="0">
              <a:buNone/>
            </a:pPr>
            <a:r>
              <a:rPr lang="en-AU" sz="2000" dirty="0" smtClean="0"/>
              <a:t>(</a:t>
            </a:r>
            <a:r>
              <a:rPr lang="en-AU" sz="2000" dirty="0"/>
              <a:t>Prevention, Preparedness and Response</a:t>
            </a:r>
            <a:r>
              <a:rPr lang="en-AU" sz="2000" dirty="0" smtClean="0"/>
              <a:t>)</a:t>
            </a:r>
            <a:endParaRPr lang="en-AU" sz="2000" dirty="0"/>
          </a:p>
          <a:p>
            <a:pPr marL="0" indent="0">
              <a:buNone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63525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782960"/>
          </a:xfrm>
        </p:spPr>
        <p:txBody>
          <a:bodyPr/>
          <a:lstStyle/>
          <a:p>
            <a:r>
              <a:rPr lang="en-AU" dirty="0" smtClean="0"/>
              <a:t>What might this mean for WA?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dirty="0" smtClean="0"/>
              <a:t>European </a:t>
            </a:r>
            <a:r>
              <a:rPr lang="en-AU" dirty="0" err="1" smtClean="0"/>
              <a:t>Seveso</a:t>
            </a:r>
            <a:r>
              <a:rPr lang="en-AU" dirty="0" smtClean="0"/>
              <a:t> directorate could be applied in Australia as: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part of a licence to operate</a:t>
            </a:r>
          </a:p>
          <a:p>
            <a:pPr lvl="1">
              <a:spcAft>
                <a:spcPts val="1800"/>
              </a:spcAft>
            </a:pPr>
            <a:r>
              <a:rPr lang="en-AU" dirty="0" smtClean="0"/>
              <a:t>to meet community expectations</a:t>
            </a:r>
          </a:p>
          <a:p>
            <a:pPr>
              <a:spcAft>
                <a:spcPts val="1800"/>
              </a:spcAft>
            </a:pPr>
            <a:r>
              <a:rPr lang="en-AU" dirty="0" smtClean="0"/>
              <a:t>Any potential societal impacts of critical risks need to be factored into a site and boundary conditions as QRA is not a precise tool, although it recognises things can (and will) go wrong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046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way forward 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As opportunities present themselves, corporate executives and management need to demonstrate leadership in educating </a:t>
            </a:r>
            <a:r>
              <a:rPr lang="en-AU" dirty="0"/>
              <a:t>both their </a:t>
            </a:r>
            <a:r>
              <a:rPr lang="en-AU" dirty="0" smtClean="0"/>
              <a:t>workforce and the community to show their commitment to:</a:t>
            </a:r>
          </a:p>
          <a:p>
            <a:r>
              <a:rPr lang="en-AU" dirty="0" smtClean="0"/>
              <a:t>safe plant</a:t>
            </a:r>
          </a:p>
          <a:p>
            <a:r>
              <a:rPr lang="en-AU" dirty="0" smtClean="0"/>
              <a:t>safe people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>
                <a:solidFill>
                  <a:srgbClr val="CF5E31"/>
                </a:solidFill>
              </a:rPr>
              <a:t>Are </a:t>
            </a:r>
            <a:r>
              <a:rPr lang="en-AU" dirty="0">
                <a:solidFill>
                  <a:srgbClr val="CF5E31"/>
                </a:solidFill>
              </a:rPr>
              <a:t>you </a:t>
            </a:r>
            <a:r>
              <a:rPr lang="en-AU" dirty="0" smtClean="0">
                <a:solidFill>
                  <a:srgbClr val="CF5E31"/>
                </a:solidFill>
              </a:rPr>
              <a:t>prepared to do this or can you demonstrate that you are already</a:t>
            </a:r>
            <a:r>
              <a:rPr lang="en-AU" dirty="0">
                <a:solidFill>
                  <a:srgbClr val="CF5E31"/>
                </a:solidFill>
              </a:rPr>
              <a:t>?</a:t>
            </a:r>
            <a:endParaRPr lang="en-AU" dirty="0" smtClean="0">
              <a:solidFill>
                <a:srgbClr val="CF5E31"/>
              </a:solidFill>
            </a:endParaRPr>
          </a:p>
          <a:p>
            <a:pPr marL="0" indent="0">
              <a:buNone/>
            </a:pPr>
            <a:endParaRPr lang="en-AU" dirty="0"/>
          </a:p>
          <a:p>
            <a:pPr marL="0" indent="0" algn="r">
              <a:buNone/>
            </a:pPr>
            <a:r>
              <a:rPr lang="en-AU" dirty="0" smtClean="0"/>
              <a:t>Any questions</a:t>
            </a:r>
            <a:r>
              <a:rPr lang="en-AU" dirty="0"/>
              <a:t>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080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Don’t forget – Stay informed!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AU" sz="2400" dirty="0" smtClean="0"/>
              <a:t>Visit </a:t>
            </a:r>
            <a:r>
              <a:rPr lang="en-AU" sz="2400" dirty="0">
                <a:solidFill>
                  <a:srgbClr val="CF5E31"/>
                </a:solidFill>
              </a:rPr>
              <a:t>www.dmp.wa.gov.au/ResourcesSafety</a:t>
            </a:r>
          </a:p>
          <a:p>
            <a:pPr marL="0" indent="0">
              <a:buFontTx/>
              <a:buNone/>
              <a:defRPr/>
            </a:pPr>
            <a:r>
              <a:rPr lang="en-AU" sz="2400" dirty="0"/>
              <a:t>to sign </a:t>
            </a:r>
            <a:r>
              <a:rPr lang="en-AU" sz="2400" dirty="0" smtClean="0"/>
              <a:t>up for our weekly news alerts</a:t>
            </a:r>
            <a:endParaRPr lang="en-AU" sz="2400" dirty="0"/>
          </a:p>
          <a:p>
            <a:pPr>
              <a:defRPr/>
            </a:pPr>
            <a:endParaRPr lang="en-AU" sz="2400" dirty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511794"/>
            <a:ext cx="406518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3933056"/>
            <a:ext cx="1343025" cy="13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1625" y="6524625"/>
            <a:ext cx="1258887" cy="333375"/>
          </a:xfrm>
        </p:spPr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Petroleum safety and major hazard facilities</a:t>
            </a:r>
            <a:endParaRPr lang="en-AU" dirty="0"/>
          </a:p>
        </p:txBody>
      </p:sp>
      <p:sp>
        <p:nvSpPr>
          <p:cNvPr id="17411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cs typeface="Arial"/>
              </a:rPr>
              <a:t>W</a:t>
            </a:r>
            <a:r>
              <a:rPr lang="en-AU" dirty="0" smtClean="0">
                <a:latin typeface="Arial"/>
                <a:cs typeface="Arial"/>
              </a:rPr>
              <a:t>hat is the state-of-play in </a:t>
            </a:r>
            <a:r>
              <a:rPr lang="en-AU" smtClean="0">
                <a:latin typeface="Arial"/>
                <a:cs typeface="Arial"/>
              </a:rPr>
              <a:t>Western Australia?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85113" y="6524625"/>
            <a:ext cx="1258887" cy="333375"/>
          </a:xfrm>
        </p:spPr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DMP’s commitment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040" y="1340768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To work with industry to reduce accidents and incidents, and provide tangible support in achieving a change in safety culture in order to minimise any impacts.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708920"/>
            <a:ext cx="4937760" cy="3297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22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5536" y="404664"/>
            <a:ext cx="8450832" cy="571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pitchFamily="-12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pitchFamily="-12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pitchFamily="-12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pitchFamily="-124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2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2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2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/>
            <a:r>
              <a:rPr lang="en-AU" sz="2000" kern="0" dirty="0" smtClean="0">
                <a:solidFill>
                  <a:srgbClr val="F79646">
                    <a:lumMod val="75000"/>
                  </a:srgbClr>
                </a:solidFill>
              </a:rPr>
              <a:t>Resources Safety’s focus on petroleum and dangerous goods safety</a:t>
            </a:r>
            <a:endParaRPr lang="en-AU" sz="2000" kern="0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026" name="Picture 2" descr="\\Internal.dom\Corp\UserData\Perth\HomeDrive\mirsdbn\Desktop\DG_focus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56791"/>
            <a:ext cx="8426121" cy="487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28600"/>
            <a:ext cx="7702624" cy="1143000"/>
          </a:xfrm>
        </p:spPr>
        <p:txBody>
          <a:bodyPr/>
          <a:lstStyle/>
          <a:p>
            <a:r>
              <a:rPr lang="en-AU" dirty="0" smtClean="0"/>
              <a:t>A brief chronology of the recent past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32048"/>
          </a:xfrm>
        </p:spPr>
        <p:txBody>
          <a:bodyPr/>
          <a:lstStyle/>
          <a:p>
            <a:pPr marL="0" indent="0" algn="r">
              <a:buNone/>
            </a:pPr>
            <a:r>
              <a:rPr lang="en-AU" sz="1600" i="1" dirty="0" smtClean="0">
                <a:solidFill>
                  <a:srgbClr val="CF5E31"/>
                </a:solidFill>
              </a:rPr>
              <a:t>“Those that do not learn from history are condemned to repeat it” Winston Churchill</a:t>
            </a:r>
            <a:endParaRPr lang="en-AU" sz="1600" dirty="0" smtClean="0"/>
          </a:p>
          <a:p>
            <a:pPr marL="0" indent="0">
              <a:buNone/>
            </a:pPr>
            <a:endParaRPr lang="en-AU" sz="1400" dirty="0" smtClean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AU" sz="1400" dirty="0" smtClean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AU" sz="1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1164438"/>
              </p:ext>
            </p:extLst>
          </p:nvPr>
        </p:nvGraphicFramePr>
        <p:xfrm>
          <a:off x="899592" y="1772816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21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4124" y="352400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400" b="1" dirty="0">
                <a:solidFill>
                  <a:prstClr val="white"/>
                </a:solidFill>
              </a:rPr>
              <a:t>SAFE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400" b="1" dirty="0">
                <a:solidFill>
                  <a:prstClr val="white"/>
                </a:solidFill>
              </a:rPr>
              <a:t>EXPLORATION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study: BP </a:t>
            </a:r>
            <a:r>
              <a:rPr lang="en-AU" dirty="0" err="1" smtClean="0"/>
              <a:t>Grangemouth</a:t>
            </a:r>
            <a:r>
              <a:rPr lang="en-AU" dirty="0" smtClean="0"/>
              <a:t>, Scotland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2132856"/>
            <a:ext cx="3310136" cy="3963144"/>
          </a:xfrm>
        </p:spPr>
        <p:txBody>
          <a:bodyPr/>
          <a:lstStyle/>
          <a:p>
            <a:pPr marL="0" indent="0">
              <a:buNone/>
            </a:pPr>
            <a:r>
              <a:rPr lang="en-AU" sz="2000" i="1" dirty="0" smtClean="0"/>
              <a:t>BP </a:t>
            </a:r>
            <a:r>
              <a:rPr lang="en-AU" sz="2000" i="1" dirty="0" err="1" smtClean="0"/>
              <a:t>Grangemouth</a:t>
            </a:r>
            <a:r>
              <a:rPr lang="en-AU" sz="2000" i="1" dirty="0" smtClean="0"/>
              <a:t> had three incidents in 2000 that were front page news in the UK</a:t>
            </a:r>
          </a:p>
          <a:p>
            <a:pPr marL="0" indent="0">
              <a:buNone/>
            </a:pPr>
            <a:endParaRPr lang="en-AU" sz="2000" i="1" dirty="0" smtClean="0"/>
          </a:p>
          <a:p>
            <a:pPr marL="0" indent="0">
              <a:buNone/>
            </a:pPr>
            <a:r>
              <a:rPr lang="en-AU" sz="2000" i="1" dirty="0" smtClean="0"/>
              <a:t>It took years for site to recover from adverse publicity and probably helped BP decide to exit petrochemicals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"/>
          <a:stretch/>
        </p:blipFill>
        <p:spPr bwMode="auto">
          <a:xfrm>
            <a:off x="4254070" y="1268760"/>
            <a:ext cx="4566402" cy="517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1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4124" y="352400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400" b="1" dirty="0">
                <a:solidFill>
                  <a:prstClr val="white"/>
                </a:solidFill>
              </a:rPr>
              <a:t>SAFE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400" b="1" dirty="0">
                <a:solidFill>
                  <a:prstClr val="white"/>
                </a:solidFill>
              </a:rPr>
              <a:t>EXPLORATION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UK Health &amp; Safety Executive (HSE) findings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412776"/>
            <a:ext cx="5256596" cy="468322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AU" sz="2000" dirty="0" smtClean="0"/>
              <a:t>Major accident </a:t>
            </a:r>
            <a:r>
              <a:rPr lang="en-AU" sz="2000" dirty="0"/>
              <a:t>h</a:t>
            </a:r>
            <a:r>
              <a:rPr lang="en-AU" sz="2000" dirty="0" smtClean="0"/>
              <a:t>azard sites (MAHs) should be actively managed to allow control and the reduction of risks. Control of MAHs require a specific focus on process safety management over and above conventional safety management</a:t>
            </a:r>
          </a:p>
          <a:p>
            <a:pPr>
              <a:spcAft>
                <a:spcPts val="1800"/>
              </a:spcAft>
            </a:pPr>
            <a:r>
              <a:rPr lang="en-AU" sz="2000" dirty="0" smtClean="0"/>
              <a:t>KPIs should be developed for MAHs and ensure process safety performance is monitored against these parameters</a:t>
            </a:r>
          </a:p>
          <a:p>
            <a:pPr>
              <a:spcAft>
                <a:spcPts val="1800"/>
              </a:spcAft>
            </a:pPr>
            <a:r>
              <a:rPr lang="en-AU" sz="2000" dirty="0" smtClean="0"/>
              <a:t>Disruption to utility supply systems (e.g. steam, electricity, cooling water) on a major hazard site can cause significant problems and have the potential to result in a major accident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6321957" y="2155139"/>
            <a:ext cx="2949688" cy="381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HSE findings</a:t>
            </a:r>
            <a:endParaRPr lang="en-AU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25658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AU" sz="2000" dirty="0" smtClean="0"/>
              <a:t>Major hazard industries should ensure that knowledge available from previous incidents, both within their organisation and externally, is incorporated into current safety management systems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dirty="0" smtClean="0"/>
              <a:t>Operators should increase focus on preventing major accidents to ensure: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AU" sz="2000" dirty="0" smtClean="0"/>
              <a:t>serious business risk is controlled </a:t>
            </a:r>
          </a:p>
          <a:p>
            <a:pPr lvl="1">
              <a:spcAft>
                <a:spcPts val="1800"/>
              </a:spcAft>
            </a:pPr>
            <a:r>
              <a:rPr lang="en-AU" sz="2000" dirty="0" smtClean="0"/>
              <a:t>corporate governance is effective</a:t>
            </a:r>
          </a:p>
          <a:p>
            <a:r>
              <a:rPr lang="en-AU" sz="2000" dirty="0" smtClean="0"/>
              <a:t>COMAH regime is a “living process” and should be used as management tool to assist in process safety management</a:t>
            </a:r>
          </a:p>
          <a:p>
            <a:pPr>
              <a:spcBef>
                <a:spcPts val="0"/>
              </a:spcBef>
            </a:pPr>
            <a:endParaRPr lang="en-AU" sz="2000" dirty="0" smtClean="0"/>
          </a:p>
          <a:p>
            <a:pPr>
              <a:spcBef>
                <a:spcPts val="0"/>
              </a:spcBef>
            </a:pPr>
            <a:endParaRPr lang="en-AU" sz="2000" dirty="0"/>
          </a:p>
          <a:p>
            <a:pPr marL="0" indent="0" algn="ctr">
              <a:buNone/>
            </a:pPr>
            <a:r>
              <a:rPr lang="en-AU" sz="2000" dirty="0" smtClean="0">
                <a:solidFill>
                  <a:srgbClr val="9E5E2A"/>
                </a:solidFill>
              </a:rPr>
              <a:t>COMAH = Control of major accident hazards</a:t>
            </a:r>
            <a:endParaRPr lang="en-AU" sz="2000" dirty="0" smtClean="0"/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6423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MHFs </a:t>
            </a:r>
            <a:r>
              <a:rPr lang="en-AU" dirty="0"/>
              <a:t>– r</a:t>
            </a:r>
            <a:r>
              <a:rPr lang="en-AU" dirty="0" smtClean="0"/>
              <a:t>egulation, self management or both?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06680" cy="4495800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AU" sz="2200" dirty="0" smtClean="0">
                <a:solidFill>
                  <a:srgbClr val="CF5E31"/>
                </a:solidFill>
              </a:rPr>
              <a:t>The following are applicable to any facility </a:t>
            </a:r>
            <a:r>
              <a:rPr lang="en-AU" sz="2200" dirty="0" smtClean="0">
                <a:solidFill>
                  <a:srgbClr val="CF5E31"/>
                </a:solidFill>
                <a:cs typeface="Arial"/>
              </a:rPr>
              <a:t>—</a:t>
            </a:r>
            <a:r>
              <a:rPr lang="en-AU" sz="2200" dirty="0" smtClean="0">
                <a:solidFill>
                  <a:srgbClr val="CF5E31"/>
                </a:solidFill>
              </a:rPr>
              <a:t> not just MHFs</a:t>
            </a:r>
            <a:endParaRPr lang="en-AU" sz="2200" dirty="0">
              <a:solidFill>
                <a:srgbClr val="CF5E31"/>
              </a:solidFill>
            </a:endParaRPr>
          </a:p>
          <a:p>
            <a:pPr>
              <a:spcAft>
                <a:spcPts val="1800"/>
              </a:spcAft>
            </a:pPr>
            <a:r>
              <a:rPr lang="en-AU" sz="2200" dirty="0" smtClean="0"/>
              <a:t>The </a:t>
            </a:r>
            <a:r>
              <a:rPr lang="en-AU" sz="2200" dirty="0"/>
              <a:t>safety case and a safety management system (SMS</a:t>
            </a:r>
            <a:r>
              <a:rPr lang="en-AU" sz="2200" dirty="0" smtClean="0"/>
              <a:t>) underpin the safe operation of MHFs</a:t>
            </a:r>
          </a:p>
          <a:p>
            <a:pPr>
              <a:spcAft>
                <a:spcPts val="1800"/>
              </a:spcAft>
            </a:pPr>
            <a:r>
              <a:rPr lang="en-AU" sz="2200" dirty="0" smtClean="0"/>
              <a:t>SMS provides structure and ensures facilities identify and more effectively manage their critical risks</a:t>
            </a:r>
          </a:p>
          <a:p>
            <a:pPr>
              <a:spcAft>
                <a:spcPts val="1800"/>
              </a:spcAft>
            </a:pPr>
            <a:r>
              <a:rPr lang="en-AU" sz="2200" dirty="0" smtClean="0"/>
              <a:t>It is not only about management but also leadership</a:t>
            </a:r>
          </a:p>
          <a:p>
            <a:pPr>
              <a:spcAft>
                <a:spcPts val="1800"/>
              </a:spcAft>
            </a:pPr>
            <a:r>
              <a:rPr lang="en-AU" sz="2200" dirty="0" smtClean="0"/>
              <a:t>Technical aspects of process safety management should be an embedded process including </a:t>
            </a:r>
            <a:r>
              <a:rPr lang="en-AU" sz="2200" dirty="0" err="1" smtClean="0"/>
              <a:t>hazop</a:t>
            </a:r>
            <a:r>
              <a:rPr lang="en-AU" sz="2200" dirty="0" smtClean="0"/>
              <a:t>, retro-</a:t>
            </a:r>
            <a:r>
              <a:rPr lang="en-AU" sz="2200" dirty="0" err="1" smtClean="0"/>
              <a:t>hazop</a:t>
            </a:r>
            <a:r>
              <a:rPr lang="en-AU" sz="2200" dirty="0" smtClean="0"/>
              <a:t> and ALARP principles</a:t>
            </a:r>
          </a:p>
        </p:txBody>
      </p:sp>
    </p:spTree>
    <p:extLst>
      <p:ext uri="{BB962C8B-B14F-4D97-AF65-F5344CB8AC3E}">
        <p14:creationId xmlns:p14="http://schemas.microsoft.com/office/powerpoint/2010/main" val="37289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7aadd75-fb41-49d7-866d-414b51aa1b7e" ContentTypeId="0x0101000AC6246A9CD2FC45B52DC6FEC0F0AAAA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urDocs Document" ma:contentTypeID="0x0101000AC6246A9CD2FC45B52DC6FEC0F0AAAA00A5C1F1DA62DAB340B34B67F1BBB7A427" ma:contentTypeVersion="32" ma:contentTypeDescription="Create a new document." ma:contentTypeScope="" ma:versionID="ed85fc0e994bd587aacbec29dd8edd5c">
  <xsd:schema xmlns:xsd="http://www.w3.org/2001/XMLSchema" xmlns:xs="http://www.w3.org/2001/XMLSchema" xmlns:p="http://schemas.microsoft.com/office/2006/metadata/properties" xmlns:ns2="dce3ed02-b0cd-470d-9119-e5f1a2533a21" targetNamespace="http://schemas.microsoft.com/office/2006/metadata/properties" ma:root="true" ma:fieldsID="d6fc7f555b4b50738d5ce00429abb5da" ns2:_="">
    <xsd:import namespace="dce3ed02-b0cd-470d-9119-e5f1a2533a21"/>
    <xsd:element name="properties">
      <xsd:complexType>
        <xsd:sequence>
          <xsd:element name="documentManagement">
            <xsd:complexType>
              <xsd:all>
                <xsd:element ref="ns2:OurDocsDataStore"/>
                <xsd:element ref="ns2:OurDocsDocId"/>
                <xsd:element ref="ns2:OurDocsVersionNumber"/>
                <xsd:element ref="ns2:OurDocsIsRecordsDocument" minOccurs="0"/>
                <xsd:element ref="ns2:OurDocsIsLocked" minOccurs="0"/>
                <xsd:element ref="ns2:OurDocsTitle" minOccurs="0"/>
                <xsd:element ref="ns2:OurDocsDescription" minOccurs="0"/>
                <xsd:element ref="ns2:OurDocsAuthor" minOccurs="0"/>
                <xsd:element ref="ns2:OurDocsLocation" minOccurs="0"/>
                <xsd:element ref="ns2:OurDocsReleaseClassification" minOccurs="0"/>
                <xsd:element ref="ns2:OurDocsDocumentType" minOccurs="0"/>
                <xsd:element ref="ns2:OurDocsDocumentDate" minOccurs="0"/>
                <xsd:element ref="ns2:OurDocsDocumentSource" minOccurs="0"/>
                <xsd:element ref="ns2:OurDocsFileNumbers" minOccurs="0"/>
                <xsd:element ref="ns2:OurDocsLockedBy" minOccurs="0"/>
                <xsd:element ref="ns2:OurDocsLockedOnBehalfOf" minOccurs="0"/>
                <xsd:element ref="ns2:OurDocsLockedOn" minOccurs="0"/>
                <xsd:element ref="ns2:OurDocsVersionCreatedBy" minOccurs="0"/>
                <xsd:element ref="ns2:OurDocsVersionCreatedAt" minOccurs="0"/>
                <xsd:element ref="ns2:OurDocsVersionRea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3ed02-b0cd-470d-9119-e5f1a2533a21" elementFormDefault="qualified">
    <xsd:import namespace="http://schemas.microsoft.com/office/2006/documentManagement/types"/>
    <xsd:import namespace="http://schemas.microsoft.com/office/infopath/2007/PartnerControls"/>
    <xsd:element name="OurDocsDataStore" ma:index="8" ma:displayName="DataStore" ma:internalName="OurDocsDataStore">
      <xsd:simpleType>
        <xsd:restriction base="dms:Text"/>
      </xsd:simpleType>
    </xsd:element>
    <xsd:element name="OurDocsDocId" ma:index="9" ma:displayName="DocId" ma:internalName="OurDocsDocId">
      <xsd:simpleType>
        <xsd:restriction base="dms:Text"/>
      </xsd:simpleType>
    </xsd:element>
    <xsd:element name="OurDocsVersionNumber" ma:index="10" ma:displayName="VersionNumber" ma:internalName="OurDocsVersionNumber">
      <xsd:simpleType>
        <xsd:restriction base="dms:Text"/>
      </xsd:simpleType>
    </xsd:element>
    <xsd:element name="OurDocsIsRecordsDocument" ma:index="11" nillable="true" ma:displayName="IsRecordsDocument" ma:internalName="OurDocsIsRecordsDocument">
      <xsd:simpleType>
        <xsd:restriction base="dms:Boolean"/>
      </xsd:simpleType>
    </xsd:element>
    <xsd:element name="OurDocsIsLocked" ma:index="12" nillable="true" ma:displayName="IsLocked" ma:internalName="OurDocsIsLocked">
      <xsd:simpleType>
        <xsd:restriction base="dms:Boolean"/>
      </xsd:simpleType>
    </xsd:element>
    <xsd:element name="OurDocsTitle" ma:index="13" nillable="true" ma:displayName="Title" ma:internalName="OurDocsTitle">
      <xsd:simpleType>
        <xsd:restriction base="dms:Text"/>
      </xsd:simpleType>
    </xsd:element>
    <xsd:element name="OurDocsDescription" ma:index="14" nillable="true" ma:displayName="Description" ma:internalName="OurDocsDescription">
      <xsd:simpleType>
        <xsd:restriction base="dms:Note">
          <xsd:maxLength value="255"/>
        </xsd:restriction>
      </xsd:simpleType>
    </xsd:element>
    <xsd:element name="OurDocsAuthor" ma:index="15" nillable="true" ma:displayName="Author" ma:internalName="OurDocsAuthor">
      <xsd:simpleType>
        <xsd:restriction base="dms:Text"/>
      </xsd:simpleType>
    </xsd:element>
    <xsd:element name="OurDocsLocation" ma:index="16" nillable="true" ma:displayName="Location" ma:internalName="OurDocsLocation">
      <xsd:simpleType>
        <xsd:restriction base="dms:Text"/>
      </xsd:simpleType>
    </xsd:element>
    <xsd:element name="OurDocsReleaseClassification" ma:index="17" nillable="true" ma:displayName="ReleaseClassification" ma:internalName="OurDocsReleaseClassification">
      <xsd:simpleType>
        <xsd:restriction base="dms:Choice">
          <xsd:enumeration value="Departmental Use Only"/>
          <xsd:enumeration value="Within Government Only"/>
          <xsd:enumeration value="Addressee Use Only"/>
          <xsd:enumeration value="Addressee and Within Government Only"/>
          <xsd:enumeration value="For Public Release"/>
          <xsd:enumeration value="UNKNOWN"/>
        </xsd:restriction>
      </xsd:simpleType>
    </xsd:element>
    <xsd:element name="OurDocsDocumentType" ma:index="18" nillable="true" ma:displayName="DocumentType" ma:internalName="OurDocsDocumentType">
      <xsd:simpleType>
        <xsd:restriction base="dms:Choice">
          <xsd:enumeration value="Administration"/>
          <xsd:enumeration value="Agenda"/>
          <xsd:enumeration value="Appointment"/>
          <xsd:enumeration value="Briefing Note"/>
          <xsd:enumeration value="Certificate of Competency"/>
          <xsd:enumeration value="Corporate Executive"/>
          <xsd:enumeration value="Corporate Form"/>
          <xsd:enumeration value="Corporate Policy"/>
          <xsd:enumeration value="Corporate Procedure"/>
          <xsd:enumeration value="Document"/>
          <xsd:enumeration value="Email"/>
          <xsd:enumeration value="External Presentations"/>
          <xsd:enumeration value="External Published Document"/>
          <xsd:enumeration value="Facsimile"/>
          <xsd:enumeration value="File"/>
          <xsd:enumeration value="File Note"/>
          <xsd:enumeration value="Form"/>
          <xsd:enumeration value="Incident Report"/>
          <xsd:enumeration value="Internal Memo"/>
          <xsd:enumeration value="Internal Presentations"/>
          <xsd:enumeration value="Investigation Document"/>
          <xsd:enumeration value="Letter"/>
          <xsd:enumeration value="Map"/>
          <xsd:enumeration value="Memorandum"/>
          <xsd:enumeration value="Ministerial"/>
          <xsd:enumeration value="Minutes"/>
          <xsd:enumeration value="Other"/>
          <xsd:enumeration value="Permit"/>
          <xsd:enumeration value="Photos"/>
          <xsd:enumeration value="Policy"/>
          <xsd:enumeration value="Press Clipping"/>
          <xsd:enumeration value="Press Release"/>
          <xsd:enumeration value="Procurement"/>
          <xsd:enumeration value="Production Report"/>
          <xsd:enumeration value="Report"/>
          <xsd:enumeration value="Risk Management"/>
          <xsd:enumeration value="Royalty Audit"/>
          <xsd:enumeration value="Royalty Payment/Revenue"/>
          <xsd:enumeration value="Royalty Return"/>
          <xsd:enumeration value="Safety Bulletin"/>
          <xsd:enumeration value="Speech"/>
          <xsd:enumeration value="Training"/>
          <xsd:enumeration value="Web Document"/>
        </xsd:restriction>
      </xsd:simpleType>
    </xsd:element>
    <xsd:element name="OurDocsDocumentDate" ma:index="19" nillable="true" ma:displayName="DocumentDate" ma:internalName="OurDocsDocumentDate">
      <xsd:simpleType>
        <xsd:restriction base="dms:DateTime"/>
      </xsd:simpleType>
    </xsd:element>
    <xsd:element name="OurDocsDocumentSource" ma:index="20" nillable="true" ma:displayName="DocumentSource" ma:internalName="OurDocsDocumentSource">
      <xsd:simpleType>
        <xsd:restriction base="dms:Choice">
          <xsd:enumeration value="Internal"/>
          <xsd:enumeration value="External"/>
          <xsd:enumeration value="UNKNOWN"/>
        </xsd:restriction>
      </xsd:simpleType>
    </xsd:element>
    <xsd:element name="OurDocsFileNumbers" ma:index="21" nillable="true" ma:displayName="FileNumbers" ma:internalName="OurDocsFileNumbers">
      <xsd:simpleType>
        <xsd:restriction base="dms:Note">
          <xsd:maxLength value="255"/>
        </xsd:restriction>
      </xsd:simpleType>
    </xsd:element>
    <xsd:element name="OurDocsLockedBy" ma:index="22" nillable="true" ma:displayName="LockedBy" ma:internalName="OurDocsLockedBy">
      <xsd:simpleType>
        <xsd:restriction base="dms:Text"/>
      </xsd:simpleType>
    </xsd:element>
    <xsd:element name="OurDocsLockedOnBehalfOf" ma:index="23" nillable="true" ma:displayName="LockedOnBehalfOf" ma:internalName="OurDocsLockedOnBehalfOf">
      <xsd:simpleType>
        <xsd:restriction base="dms:Text"/>
      </xsd:simpleType>
    </xsd:element>
    <xsd:element name="OurDocsLockedOn" ma:index="24" nillable="true" ma:displayName="LockedOn" ma:internalName="OurDocsLockedOn">
      <xsd:simpleType>
        <xsd:restriction base="dms:DateTime"/>
      </xsd:simpleType>
    </xsd:element>
    <xsd:element name="OurDocsVersionCreatedBy" ma:index="25" nillable="true" ma:displayName="VersionCreatedBy" ma:internalName="OurDocsVersionCreatedBy">
      <xsd:simpleType>
        <xsd:restriction base="dms:Text"/>
      </xsd:simpleType>
    </xsd:element>
    <xsd:element name="OurDocsVersionCreatedAt" ma:index="26" nillable="true" ma:displayName="VersionCreatedAt" ma:internalName="OurDocsVersionCreatedAt">
      <xsd:simpleType>
        <xsd:restriction base="dms:DateTime"/>
      </xsd:simpleType>
    </xsd:element>
    <xsd:element name="OurDocsVersionReason" ma:index="27" nillable="true" ma:displayName="VersionReason" ma:internalName="OurDocsVersionReas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urDocsIsRecordsDocument xmlns="dce3ed02-b0cd-470d-9119-e5f1a2533a21">false</OurDocsIsRecordsDocument>
    <OurDocsDataStore xmlns="dce3ed02-b0cd-470d-9119-e5f1a2533a21">Central</OurDocsDataStore>
    <OurDocsDocId xmlns="dce3ed02-b0cd-470d-9119-e5f1a2533a21">000160.Safety.Coms</OurDocsDocId>
    <OurDocsVersionCreatedBy xmlns="dce3ed02-b0cd-470d-9119-e5f1a2533a21">MIGSDHS</OurDocsVersionCreatedBy>
    <OurDocsIsLocked xmlns="dce3ed02-b0cd-470d-9119-e5f1a2533a21">false</OurDocsIsLocked>
    <OurDocsDocumentType xmlns="dce3ed02-b0cd-470d-9119-e5f1a2533a21">External Presentations</OurDocsDocumentType>
    <OurDocsFileNumbers xmlns="dce3ed02-b0cd-470d-9119-e5f1a2533a21" xsi:nil="true"/>
    <OurDocsLockedOnBehalfOf xmlns="dce3ed02-b0cd-470d-9119-e5f1a2533a21" xsi:nil="true"/>
    <OurDocsDocumentDate xmlns="dce3ed02-b0cd-470d-9119-e5f1a2533a21">2014-11-19T16:00:00+00:00</OurDocsDocumentDate>
    <OurDocsVersionCreatedAt xmlns="dce3ed02-b0cd-470d-9119-e5f1a2533a21">2014-11-20T10:36:17+00:00</OurDocsVersionCreatedAt>
    <OurDocsReleaseClassification xmlns="dce3ed02-b0cd-470d-9119-e5f1a2533a21">Departmental Use Only</OurDocsReleaseClassification>
    <OurDocsTitle xmlns="dce3ed02-b0cd-470d-9119-e5f1a2533a21">CR - Toolbox Presentation - 2014 - Petroleum safety and KHFs - what is the state-of-play in WA</OurDocsTitle>
    <OurDocsLocation xmlns="dce3ed02-b0cd-470d-9119-e5f1a2533a21">Perth</OurDocsLocation>
    <OurDocsDescription xmlns="dce3ed02-b0cd-470d-9119-e5f1a2533a21" xsi:nil="true"/>
    <OurDocsVersionReason xmlns="dce3ed02-b0cd-470d-9119-e5f1a2533a21" xsi:nil="true"/>
    <OurDocsAuthor xmlns="dce3ed02-b0cd-470d-9119-e5f1a2533a21">Ross Stidolph</OurDocsAuthor>
    <OurDocsLockedBy xmlns="dce3ed02-b0cd-470d-9119-e5f1a2533a21" xsi:nil="true"/>
    <OurDocsLockedOn xmlns="dce3ed02-b0cd-470d-9119-e5f1a2533a21" xsi:nil="true"/>
    <OurDocsVersionNumber xmlns="dce3ed02-b0cd-470d-9119-e5f1a2533a21">1</OurDocsVersionNumber>
    <OurDocsDocumentSource xmlns="dce3ed02-b0cd-470d-9119-e5f1a2533a21">Internal</OurDocsDocumentSource>
  </documentManagement>
</p:properties>
</file>

<file path=customXml/itemProps1.xml><?xml version="1.0" encoding="utf-8"?>
<ds:datastoreItem xmlns:ds="http://schemas.openxmlformats.org/officeDocument/2006/customXml" ds:itemID="{E56649D5-7E21-46C7-9F89-41DA5971641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EAC92EA-71EB-40A7-9C21-757BCF8E4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3ed02-b0cd-470d-9119-e5f1a2533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DFB892-D3A2-49BE-A179-192759F57D0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3569F34-2B14-4578-A04C-327E91E74A05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dce3ed02-b0cd-470d-9119-e5f1a2533a2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1371</Words>
  <Application>Microsoft Office PowerPoint</Application>
  <PresentationFormat>On-screen Show (4:3)</PresentationFormat>
  <Paragraphs>137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4_Blank Presentation</vt:lpstr>
      <vt:lpstr>Please read this before using presentation</vt:lpstr>
      <vt:lpstr>Petroleum safety and major hazard facilities</vt:lpstr>
      <vt:lpstr>DMP’s commitment</vt:lpstr>
      <vt:lpstr>PowerPoint Presentation</vt:lpstr>
      <vt:lpstr>A brief chronology of the recent past</vt:lpstr>
      <vt:lpstr>Case study: BP Grangemouth, Scotland</vt:lpstr>
      <vt:lpstr>UK Health &amp; Safety Executive (HSE) findings</vt:lpstr>
      <vt:lpstr>More HSE findings</vt:lpstr>
      <vt:lpstr>MHFs – regulation, self management or both?</vt:lpstr>
      <vt:lpstr>PowerPoint Presentation</vt:lpstr>
      <vt:lpstr>Piper Alpha commentary</vt:lpstr>
      <vt:lpstr>Societal obligations</vt:lpstr>
      <vt:lpstr>What might this mean for WA?</vt:lpstr>
      <vt:lpstr>The way forward …</vt:lpstr>
      <vt:lpstr>Don’t forget – Stay informed!</vt:lpstr>
    </vt:vector>
  </TitlesOfParts>
  <Company>Department of Mines and Petroleum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 - Toolbox Presentation - 2014 - Petroleum safety and KHFs - what is the state-of-play in WA</dc:title>
  <dc:creator>Ross Stidolph</dc:creator>
  <cp:lastModifiedBy>CORNEJO, Leezelle</cp:lastModifiedBy>
  <cp:revision>110</cp:revision>
  <cp:lastPrinted>2014-11-13T04:44:35Z</cp:lastPrinted>
  <dcterms:created xsi:type="dcterms:W3CDTF">2014-09-11T01:05:05Z</dcterms:created>
  <dcterms:modified xsi:type="dcterms:W3CDTF">2014-11-27T22:39:59Z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0x0101000AC6246A9CD2FC45B52DC6FEC0F0AAAA00A5C1F1DA62DAB340B34B67F1BBB7A427</vt:lpwstr>
  </property>
  <property fmtid="{D5CDD505-2E9C-101B-9397-08002B2CF9AE}" pid="3" name="Site">
    <vt:lpwstr>Perth</vt:lpwstr>
  </property>
  <property fmtid="{D5CDD505-2E9C-101B-9397-08002B2CF9AE}" pid="4" name="SecType">
    <vt:lpwstr>Departmental Use Only</vt:lpwstr>
  </property>
  <property fmtid="{D5CDD505-2E9C-101B-9397-08002B2CF9AE}" pid="5" name="DataStore">
    <vt:lpwstr>Central</vt:lpwstr>
  </property>
  <property fmtid="{D5CDD505-2E9C-101B-9397-08002B2CF9AE}" pid="6" name="ReleaseClassification">
    <vt:lpwstr>Departmental Use Only</vt:lpwstr>
  </property>
</Properties>
</file>