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61" r:id="rId4"/>
    <p:sldId id="267"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Roocke" initials="NR" lastIdx="3" clrIdx="0">
    <p:extLst>
      <p:ext uri="{19B8F6BF-5375-455C-9EA6-DF929625EA0E}">
        <p15:presenceInfo xmlns:p15="http://schemas.microsoft.com/office/powerpoint/2012/main" userId="S::nicole.roocke@mriwa.wa.gov.au::7e3b8723-ffaf-407c-8f0f-cdd50a086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2" autoAdjust="0"/>
  </p:normalViewPr>
  <p:slideViewPr>
    <p:cSldViewPr snapToGrid="0">
      <p:cViewPr varScale="1">
        <p:scale>
          <a:sx n="73" d="100"/>
          <a:sy n="73" d="100"/>
        </p:scale>
        <p:origin x="80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B552E-84E9-433E-8BD3-48FD501A78D5}" type="datetimeFigureOut">
              <a:rPr lang="en-AU" smtClean="0"/>
              <a:t>05/03/2020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4C6DE-ACB1-473C-A34C-127AEDD2AB5F}" type="slidenum">
              <a:rPr lang="en-AU" smtClean="0"/>
              <a:t>‹#›</a:t>
            </a:fld>
            <a:endParaRPr lang="en-AU"/>
          </a:p>
        </p:txBody>
      </p:sp>
    </p:spTree>
    <p:extLst>
      <p:ext uri="{BB962C8B-B14F-4D97-AF65-F5344CB8AC3E}">
        <p14:creationId xmlns:p14="http://schemas.microsoft.com/office/powerpoint/2010/main" val="179154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vision of the Minerals Research Institute of Western Australia (MRIWA) is to support research that will advance Western Australia. This is achieved by focusing on research that is impactful, encourages collaboration and enables effective knowledge transfer to the broader industry and community.</a:t>
            </a:r>
          </a:p>
          <a:p>
            <a:endParaRPr lang="en-AU" dirty="0"/>
          </a:p>
        </p:txBody>
      </p:sp>
      <p:sp>
        <p:nvSpPr>
          <p:cNvPr id="4" name="Slide Number Placeholder 3"/>
          <p:cNvSpPr>
            <a:spLocks noGrp="1"/>
          </p:cNvSpPr>
          <p:nvPr>
            <p:ph type="sldNum" sz="quarter" idx="5"/>
          </p:nvPr>
        </p:nvSpPr>
        <p:spPr/>
        <p:txBody>
          <a:bodyPr/>
          <a:lstStyle/>
          <a:p>
            <a:fld id="{F0B4C6DE-ACB1-473C-A34C-127AEDD2AB5F}" type="slidenum">
              <a:rPr lang="en-AU" smtClean="0"/>
              <a:t>2</a:t>
            </a:fld>
            <a:endParaRPr lang="en-AU"/>
          </a:p>
        </p:txBody>
      </p:sp>
    </p:spTree>
    <p:extLst>
      <p:ext uri="{BB962C8B-B14F-4D97-AF65-F5344CB8AC3E}">
        <p14:creationId xmlns:p14="http://schemas.microsoft.com/office/powerpoint/2010/main" val="68706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Research funding supports innovation in the academic as well as private sector, with MRIWA partnering with major universities, research agencies and the Mining Equipment, Technology and Services sector in Australia and overseas.</a:t>
            </a:r>
          </a:p>
          <a:p>
            <a:endParaRPr lang="en-AU" dirty="0"/>
          </a:p>
        </p:txBody>
      </p:sp>
      <p:sp>
        <p:nvSpPr>
          <p:cNvPr id="4" name="Slide Number Placeholder 3"/>
          <p:cNvSpPr>
            <a:spLocks noGrp="1"/>
          </p:cNvSpPr>
          <p:nvPr>
            <p:ph type="sldNum" sz="quarter" idx="5"/>
          </p:nvPr>
        </p:nvSpPr>
        <p:spPr/>
        <p:txBody>
          <a:bodyPr/>
          <a:lstStyle/>
          <a:p>
            <a:fld id="{F0B4C6DE-ACB1-473C-A34C-127AEDD2AB5F}" type="slidenum">
              <a:rPr lang="en-AU" smtClean="0"/>
              <a:t>3</a:t>
            </a:fld>
            <a:endParaRPr lang="en-AU"/>
          </a:p>
        </p:txBody>
      </p:sp>
    </p:spTree>
    <p:extLst>
      <p:ext uri="{BB962C8B-B14F-4D97-AF65-F5344CB8AC3E}">
        <p14:creationId xmlns:p14="http://schemas.microsoft.com/office/powerpoint/2010/main" val="260777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Focus on effective knowledge transfer </a:t>
            </a:r>
          </a:p>
        </p:txBody>
      </p:sp>
      <p:sp>
        <p:nvSpPr>
          <p:cNvPr id="4" name="Slide Number Placeholder 3"/>
          <p:cNvSpPr>
            <a:spLocks noGrp="1"/>
          </p:cNvSpPr>
          <p:nvPr>
            <p:ph type="sldNum" sz="quarter" idx="5"/>
          </p:nvPr>
        </p:nvSpPr>
        <p:spPr/>
        <p:txBody>
          <a:bodyPr/>
          <a:lstStyle/>
          <a:p>
            <a:fld id="{F0B4C6DE-ACB1-473C-A34C-127AEDD2AB5F}" type="slidenum">
              <a:rPr lang="en-AU" smtClean="0"/>
              <a:t>4</a:t>
            </a:fld>
            <a:endParaRPr lang="en-AU"/>
          </a:p>
        </p:txBody>
      </p:sp>
    </p:spTree>
    <p:extLst>
      <p:ext uri="{BB962C8B-B14F-4D97-AF65-F5344CB8AC3E}">
        <p14:creationId xmlns:p14="http://schemas.microsoft.com/office/powerpoint/2010/main" val="257739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total value of research supported by MRIWA at the end of the 2018–19 financial year was $46.6 million of which $37.7 million was spread over 46 research projects, $7.1 million invested in three Cooperative Research Centres and $1.7 million invested in 17 PhD scholarships. A further 45 PhD scholars are supported through our project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 economic impact assessment carried out by ACIL Allen Consulting in 2018 forecast MRIWA’s research investment to deliver significant economic and community benefits to the State over the next decade. Through our Research Priority Plan we enable research across the minerals value chain with the aim of increasing the sustainability of the sector, and enable applied research to create capability and deliver economic and social benefits within Western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F0B4C6DE-ACB1-473C-A34C-127AEDD2AB5F}" type="slidenum">
              <a:rPr lang="en-AU" smtClean="0"/>
              <a:t>5</a:t>
            </a:fld>
            <a:endParaRPr lang="en-AU"/>
          </a:p>
        </p:txBody>
      </p:sp>
    </p:spTree>
    <p:extLst>
      <p:ext uri="{BB962C8B-B14F-4D97-AF65-F5344CB8AC3E}">
        <p14:creationId xmlns:p14="http://schemas.microsoft.com/office/powerpoint/2010/main" val="265325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MRIWA supports innovation across the mineral’s value chain by identifying key industry problems and finding the best research capability in academia or industry to solve those problems.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Focus on effective knowledge transfer </a:t>
            </a:r>
          </a:p>
          <a:p>
            <a:endParaRPr lang="en-AU" dirty="0"/>
          </a:p>
        </p:txBody>
      </p:sp>
      <p:sp>
        <p:nvSpPr>
          <p:cNvPr id="4" name="Slide Number Placeholder 3"/>
          <p:cNvSpPr>
            <a:spLocks noGrp="1"/>
          </p:cNvSpPr>
          <p:nvPr>
            <p:ph type="sldNum" sz="quarter" idx="5"/>
          </p:nvPr>
        </p:nvSpPr>
        <p:spPr/>
        <p:txBody>
          <a:bodyPr/>
          <a:lstStyle/>
          <a:p>
            <a:fld id="{F0B4C6DE-ACB1-473C-A34C-127AEDD2AB5F}" type="slidenum">
              <a:rPr lang="en-AU" smtClean="0"/>
              <a:t>6</a:t>
            </a:fld>
            <a:endParaRPr lang="en-AU"/>
          </a:p>
        </p:txBody>
      </p:sp>
    </p:spTree>
    <p:extLst>
      <p:ext uri="{BB962C8B-B14F-4D97-AF65-F5344CB8AC3E}">
        <p14:creationId xmlns:p14="http://schemas.microsoft.com/office/powerpoint/2010/main" val="3422365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A1449A-6EAA-4DC0-8ADA-0702D3CE7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9805"/>
            <a:ext cx="12192000" cy="8617610"/>
          </a:xfrm>
          <a:prstGeom prst="rect">
            <a:avLst/>
          </a:prstGeom>
        </p:spPr>
      </p:pic>
      <p:sp>
        <p:nvSpPr>
          <p:cNvPr id="2" name="Title 1">
            <a:extLst>
              <a:ext uri="{FF2B5EF4-FFF2-40B4-BE49-F238E27FC236}">
                <a16:creationId xmlns:a16="http://schemas.microsoft.com/office/drawing/2014/main" id="{3B7A8216-F237-4A93-A615-C851226D3B93}"/>
              </a:ext>
            </a:extLst>
          </p:cNvPr>
          <p:cNvSpPr>
            <a:spLocks noGrp="1"/>
          </p:cNvSpPr>
          <p:nvPr>
            <p:ph type="ctrTitle"/>
          </p:nvPr>
        </p:nvSpPr>
        <p:spPr>
          <a:xfrm>
            <a:off x="2646948" y="1819174"/>
            <a:ext cx="4437246" cy="2345305"/>
          </a:xfrm>
        </p:spPr>
        <p:txBody>
          <a:bodyPr anchor="ctr">
            <a:normAutofit/>
          </a:bodyPr>
          <a:lstStyle>
            <a:lvl1pPr algn="ctr">
              <a:defRPr sz="3600" b="1">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C97AD070-7EBA-444F-9604-62F2A4E66DC8}"/>
              </a:ext>
            </a:extLst>
          </p:cNvPr>
          <p:cNvSpPr>
            <a:spLocks noGrp="1"/>
          </p:cNvSpPr>
          <p:nvPr>
            <p:ph type="subTitle" idx="1"/>
          </p:nvPr>
        </p:nvSpPr>
        <p:spPr>
          <a:xfrm>
            <a:off x="8730114" y="3821229"/>
            <a:ext cx="3031958" cy="721896"/>
          </a:xfrm>
        </p:spPr>
        <p:txBody>
          <a:bodyPr anchor="ctr">
            <a:normAutofit/>
          </a:bodyPr>
          <a:lstStyle>
            <a:lvl1pPr marL="0" indent="0" algn="ctr">
              <a:buNone/>
              <a:defRPr sz="20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327182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6EB019-2FCF-41F1-8309-C4D7A32B7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CA0CF3-0D9C-4C09-A6CE-502416A7E9D7}"/>
              </a:ext>
            </a:extLst>
          </p:cNvPr>
          <p:cNvSpPr>
            <a:spLocks noGrp="1"/>
          </p:cNvSpPr>
          <p:nvPr>
            <p:ph type="title"/>
          </p:nvPr>
        </p:nvSpPr>
        <p:spPr>
          <a:xfrm>
            <a:off x="838200" y="365125"/>
            <a:ext cx="8748562" cy="1325563"/>
          </a:xfrm>
        </p:spPr>
        <p:txBody>
          <a:bodyPr/>
          <a:lstStyle>
            <a:lvl1pP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8749327A-2828-4612-A045-4F5B5D0515B3}"/>
              </a:ext>
            </a:extLst>
          </p:cNvPr>
          <p:cNvSpPr>
            <a:spLocks noGrp="1"/>
          </p:cNvSpPr>
          <p:nvPr>
            <p:ph type="sldNum" sz="quarter" idx="12"/>
          </p:nvPr>
        </p:nvSpPr>
        <p:spPr/>
        <p:txBody>
          <a:bodyPr/>
          <a:lstStyle/>
          <a:p>
            <a:fld id="{C194F060-94E5-4FE5-B6BA-7258A53B541F}" type="slidenum">
              <a:rPr lang="en-AU" smtClean="0"/>
              <a:t>‹#›</a:t>
            </a:fld>
            <a:endParaRPr lang="en-AU"/>
          </a:p>
        </p:txBody>
      </p:sp>
      <p:sp>
        <p:nvSpPr>
          <p:cNvPr id="8" name="Content Placeholder 2">
            <a:extLst>
              <a:ext uri="{FF2B5EF4-FFF2-40B4-BE49-F238E27FC236}">
                <a16:creationId xmlns:a16="http://schemas.microsoft.com/office/drawing/2014/main" id="{80334125-29B0-45CB-8EAF-C2C17CA1EECF}"/>
              </a:ext>
            </a:extLst>
          </p:cNvPr>
          <p:cNvSpPr>
            <a:spLocks noGrp="1"/>
          </p:cNvSpPr>
          <p:nvPr>
            <p:ph idx="1"/>
          </p:nvPr>
        </p:nvSpPr>
        <p:spPr>
          <a:xfrm>
            <a:off x="943276" y="1825625"/>
            <a:ext cx="10410524" cy="4267167"/>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4034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6EB019-2FCF-41F1-8309-C4D7A32B7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CA0CF3-0D9C-4C09-A6CE-502416A7E9D7}"/>
              </a:ext>
            </a:extLst>
          </p:cNvPr>
          <p:cNvSpPr>
            <a:spLocks noGrp="1"/>
          </p:cNvSpPr>
          <p:nvPr>
            <p:ph type="title"/>
          </p:nvPr>
        </p:nvSpPr>
        <p:spPr>
          <a:xfrm>
            <a:off x="838200" y="365125"/>
            <a:ext cx="8748562" cy="1325563"/>
          </a:xfrm>
        </p:spPr>
        <p:txBody>
          <a:bodyPr/>
          <a:lstStyle>
            <a:lvl1pP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8749327A-2828-4612-A045-4F5B5D0515B3}"/>
              </a:ext>
            </a:extLst>
          </p:cNvPr>
          <p:cNvSpPr>
            <a:spLocks noGrp="1"/>
          </p:cNvSpPr>
          <p:nvPr>
            <p:ph type="sldNum" sz="quarter" idx="12"/>
          </p:nvPr>
        </p:nvSpPr>
        <p:spPr/>
        <p:txBody>
          <a:bodyPr/>
          <a:lstStyle/>
          <a:p>
            <a:fld id="{C194F060-94E5-4FE5-B6BA-7258A53B541F}" type="slidenum">
              <a:rPr lang="en-AU" smtClean="0"/>
              <a:t>‹#›</a:t>
            </a:fld>
            <a:endParaRPr lang="en-AU"/>
          </a:p>
        </p:txBody>
      </p:sp>
      <p:sp>
        <p:nvSpPr>
          <p:cNvPr id="6" name="Content Placeholder 2">
            <a:extLst>
              <a:ext uri="{FF2B5EF4-FFF2-40B4-BE49-F238E27FC236}">
                <a16:creationId xmlns:a16="http://schemas.microsoft.com/office/drawing/2014/main" id="{62933F62-9B85-40CE-A652-EA352EF9466F}"/>
              </a:ext>
            </a:extLst>
          </p:cNvPr>
          <p:cNvSpPr>
            <a:spLocks noGrp="1"/>
          </p:cNvSpPr>
          <p:nvPr>
            <p:ph sz="half" idx="1"/>
          </p:nvPr>
        </p:nvSpPr>
        <p:spPr>
          <a:xfrm>
            <a:off x="838200" y="1825625"/>
            <a:ext cx="5181600" cy="4351338"/>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a:extLst>
              <a:ext uri="{FF2B5EF4-FFF2-40B4-BE49-F238E27FC236}">
                <a16:creationId xmlns:a16="http://schemas.microsoft.com/office/drawing/2014/main" id="{1AEBAF05-5FC3-4D04-AE40-6E2FCE9F9E96}"/>
              </a:ext>
            </a:extLst>
          </p:cNvPr>
          <p:cNvSpPr>
            <a:spLocks noGrp="1"/>
          </p:cNvSpPr>
          <p:nvPr>
            <p:ph sz="half" idx="2"/>
          </p:nvPr>
        </p:nvSpPr>
        <p:spPr>
          <a:xfrm>
            <a:off x="6172200" y="1825625"/>
            <a:ext cx="5181600" cy="4351338"/>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0873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A1449A-6EAA-4DC0-8ADA-0702D3CE7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9805"/>
            <a:ext cx="12192000" cy="8617610"/>
          </a:xfrm>
          <a:prstGeom prst="rect">
            <a:avLst/>
          </a:prstGeom>
        </p:spPr>
      </p:pic>
      <p:sp>
        <p:nvSpPr>
          <p:cNvPr id="2" name="Title 1">
            <a:extLst>
              <a:ext uri="{FF2B5EF4-FFF2-40B4-BE49-F238E27FC236}">
                <a16:creationId xmlns:a16="http://schemas.microsoft.com/office/drawing/2014/main" id="{3B7A8216-F237-4A93-A615-C851226D3B93}"/>
              </a:ext>
            </a:extLst>
          </p:cNvPr>
          <p:cNvSpPr>
            <a:spLocks noGrp="1"/>
          </p:cNvSpPr>
          <p:nvPr>
            <p:ph type="ctrTitle"/>
          </p:nvPr>
        </p:nvSpPr>
        <p:spPr>
          <a:xfrm>
            <a:off x="2646948" y="1819174"/>
            <a:ext cx="4437246" cy="2345305"/>
          </a:xfrm>
        </p:spPr>
        <p:txBody>
          <a:bodyPr anchor="ctr">
            <a:normAutofit/>
          </a:bodyPr>
          <a:lstStyle>
            <a:lvl1pPr algn="ctr">
              <a:defRPr sz="2000" b="1">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789204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96ED9-0D96-4129-848D-A329AE41B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57F1D52-7EEF-4295-9734-323121EF7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01D4E2-37B3-4511-B1DE-A7F1D0C6A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87497-798B-41AC-8042-C6A3092F2BEA}" type="datetimeFigureOut">
              <a:rPr lang="en-AU" smtClean="0"/>
              <a:t>05/03/2020</a:t>
            </a:fld>
            <a:endParaRPr lang="en-AU"/>
          </a:p>
        </p:txBody>
      </p:sp>
      <p:sp>
        <p:nvSpPr>
          <p:cNvPr id="5" name="Footer Placeholder 4">
            <a:extLst>
              <a:ext uri="{FF2B5EF4-FFF2-40B4-BE49-F238E27FC236}">
                <a16:creationId xmlns:a16="http://schemas.microsoft.com/office/drawing/2014/main" id="{8FFA26D2-D16B-4B8A-8E87-BCA3B5DD5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CFE62A3-26A2-47C7-953F-DDF67DEFC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4F060-94E5-4FE5-B6BA-7258A53B541F}" type="slidenum">
              <a:rPr lang="en-AU" smtClean="0"/>
              <a:t>‹#›</a:t>
            </a:fld>
            <a:endParaRPr lang="en-AU"/>
          </a:p>
        </p:txBody>
      </p:sp>
    </p:spTree>
    <p:extLst>
      <p:ext uri="{BB962C8B-B14F-4D97-AF65-F5344CB8AC3E}">
        <p14:creationId xmlns:p14="http://schemas.microsoft.com/office/powerpoint/2010/main" val="42779245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C16F36-A5D1-453E-BD43-343F56401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805"/>
            <a:ext cx="12192000" cy="8617610"/>
          </a:xfrm>
          <a:prstGeom prst="rect">
            <a:avLst/>
          </a:prstGeom>
        </p:spPr>
      </p:pic>
      <p:sp>
        <p:nvSpPr>
          <p:cNvPr id="12" name="TextBox 11">
            <a:extLst>
              <a:ext uri="{FF2B5EF4-FFF2-40B4-BE49-F238E27FC236}">
                <a16:creationId xmlns:a16="http://schemas.microsoft.com/office/drawing/2014/main" id="{F21EC786-C755-4DD8-80AC-D9E6CF5D3B39}"/>
              </a:ext>
            </a:extLst>
          </p:cNvPr>
          <p:cNvSpPr txBox="1"/>
          <p:nvPr/>
        </p:nvSpPr>
        <p:spPr>
          <a:xfrm>
            <a:off x="2482612" y="2313759"/>
            <a:ext cx="5194538" cy="1785104"/>
          </a:xfrm>
          <a:prstGeom prst="rect">
            <a:avLst/>
          </a:prstGeom>
          <a:noFill/>
        </p:spPr>
        <p:txBody>
          <a:bodyPr wrap="square" rtlCol="0">
            <a:spAutoFit/>
          </a:bodyPr>
          <a:lstStyle/>
          <a:p>
            <a:r>
              <a:rPr lang="en-AU" sz="2600" b="1" dirty="0">
                <a:solidFill>
                  <a:schemeClr val="accent1">
                    <a:lumMod val="50000"/>
                  </a:schemeClr>
                </a:solidFill>
                <a:latin typeface="Arial" panose="020B0604020202020204" pitchFamily="34" charset="0"/>
                <a:cs typeface="Arial" panose="020B0604020202020204" pitchFamily="34" charset="0"/>
              </a:rPr>
              <a:t>Leading impactful research, meaningful collaboration and effective knowledge transfer</a:t>
            </a:r>
          </a:p>
          <a:p>
            <a:endParaRPr lang="en-AU" sz="2000" dirty="0">
              <a:solidFill>
                <a:srgbClr val="002060"/>
              </a:solidFill>
              <a:latin typeface="Arial" panose="020B0604020202020204" pitchFamily="34" charset="0"/>
              <a:cs typeface="Arial" panose="020B0604020202020204" pitchFamily="34" charset="0"/>
            </a:endParaRPr>
          </a:p>
          <a:p>
            <a:r>
              <a:rPr lang="en-AU" sz="1200" dirty="0">
                <a:solidFill>
                  <a:srgbClr val="002060"/>
                </a:solidFill>
                <a:latin typeface="Arial" panose="020B0604020202020204" pitchFamily="34" charset="0"/>
                <a:cs typeface="Arial" panose="020B0604020202020204" pitchFamily="34" charset="0"/>
              </a:rPr>
              <a:t>Anil Subramanya</a:t>
            </a:r>
          </a:p>
        </p:txBody>
      </p:sp>
      <p:sp>
        <p:nvSpPr>
          <p:cNvPr id="13" name="TextBox 12">
            <a:extLst>
              <a:ext uri="{FF2B5EF4-FFF2-40B4-BE49-F238E27FC236}">
                <a16:creationId xmlns:a16="http://schemas.microsoft.com/office/drawing/2014/main" id="{8FFC7A96-D9C8-4850-BB2A-551FE43328C3}"/>
              </a:ext>
            </a:extLst>
          </p:cNvPr>
          <p:cNvSpPr txBox="1"/>
          <p:nvPr/>
        </p:nvSpPr>
        <p:spPr>
          <a:xfrm>
            <a:off x="9126167" y="4088326"/>
            <a:ext cx="2684834" cy="646331"/>
          </a:xfrm>
          <a:prstGeom prst="rect">
            <a:avLst/>
          </a:prstGeom>
          <a:noFill/>
        </p:spPr>
        <p:txBody>
          <a:bodyPr wrap="square" rtlCol="0">
            <a:spAutoFit/>
          </a:bodyPr>
          <a:lstStyle/>
          <a:p>
            <a:pPr algn="ctr"/>
            <a:r>
              <a:rPr lang="en-AU" dirty="0" err="1">
                <a:solidFill>
                  <a:srgbClr val="002060"/>
                </a:solidFill>
                <a:latin typeface="Arial" panose="020B0604020202020204" pitchFamily="34" charset="0"/>
                <a:cs typeface="Arial" panose="020B0604020202020204" pitchFamily="34" charset="0"/>
              </a:rPr>
              <a:t>GSWA</a:t>
            </a:r>
            <a:r>
              <a:rPr lang="en-AU" dirty="0">
                <a:solidFill>
                  <a:srgbClr val="002060"/>
                </a:solidFill>
                <a:latin typeface="Arial" panose="020B0604020202020204" pitchFamily="34" charset="0"/>
                <a:cs typeface="Arial" panose="020B0604020202020204" pitchFamily="34" charset="0"/>
              </a:rPr>
              <a:t> Open Day</a:t>
            </a:r>
          </a:p>
          <a:p>
            <a:pPr algn="ctr"/>
            <a:r>
              <a:rPr lang="en-AU" dirty="0">
                <a:solidFill>
                  <a:srgbClr val="002060"/>
                </a:solidFill>
                <a:latin typeface="Arial" panose="020B0604020202020204" pitchFamily="34" charset="0"/>
                <a:cs typeface="Arial" panose="020B0604020202020204" pitchFamily="34" charset="0"/>
              </a:rPr>
              <a:t>21 February 2020</a:t>
            </a:r>
          </a:p>
        </p:txBody>
      </p:sp>
    </p:spTree>
    <p:extLst>
      <p:ext uri="{BB962C8B-B14F-4D97-AF65-F5344CB8AC3E}">
        <p14:creationId xmlns:p14="http://schemas.microsoft.com/office/powerpoint/2010/main" val="2668501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B8BC-613C-4976-915D-0106742ED5CC}"/>
              </a:ext>
            </a:extLst>
          </p:cNvPr>
          <p:cNvSpPr>
            <a:spLocks noGrp="1"/>
          </p:cNvSpPr>
          <p:nvPr>
            <p:ph type="title"/>
          </p:nvPr>
        </p:nvSpPr>
        <p:spPr>
          <a:xfrm>
            <a:off x="438150" y="228112"/>
            <a:ext cx="8748562" cy="1325563"/>
          </a:xfrm>
        </p:spPr>
        <p:txBody>
          <a:bodyPr/>
          <a:lstStyle/>
          <a:p>
            <a:r>
              <a:rPr lang="en-AU" dirty="0"/>
              <a:t>MRIWA Vision and Values</a:t>
            </a:r>
          </a:p>
        </p:txBody>
      </p:sp>
      <p:pic>
        <p:nvPicPr>
          <p:cNvPr id="4" name="Picture 3">
            <a:extLst>
              <a:ext uri="{FF2B5EF4-FFF2-40B4-BE49-F238E27FC236}">
                <a16:creationId xmlns:a16="http://schemas.microsoft.com/office/drawing/2014/main" id="{D38B642E-D0C7-45C4-9812-B233CC764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400" y="1553675"/>
            <a:ext cx="4939200" cy="4939200"/>
          </a:xfrm>
          <a:prstGeom prst="rect">
            <a:avLst/>
          </a:prstGeom>
        </p:spPr>
      </p:pic>
    </p:spTree>
    <p:extLst>
      <p:ext uri="{BB962C8B-B14F-4D97-AF65-F5344CB8AC3E}">
        <p14:creationId xmlns:p14="http://schemas.microsoft.com/office/powerpoint/2010/main" val="168498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4E85-4E83-4B6E-953A-2AFA5B0122F3}"/>
              </a:ext>
            </a:extLst>
          </p:cNvPr>
          <p:cNvSpPr>
            <a:spLocks noGrp="1"/>
          </p:cNvSpPr>
          <p:nvPr>
            <p:ph type="title"/>
          </p:nvPr>
        </p:nvSpPr>
        <p:spPr>
          <a:xfrm>
            <a:off x="419100" y="221762"/>
            <a:ext cx="8748562" cy="1325563"/>
          </a:xfrm>
        </p:spPr>
        <p:txBody>
          <a:bodyPr/>
          <a:lstStyle/>
          <a:p>
            <a:r>
              <a:rPr lang="en-AU" dirty="0"/>
              <a:t>MRIWA Goals</a:t>
            </a:r>
          </a:p>
        </p:txBody>
      </p:sp>
      <p:pic>
        <p:nvPicPr>
          <p:cNvPr id="4" name="Picture 3">
            <a:extLst>
              <a:ext uri="{FF2B5EF4-FFF2-40B4-BE49-F238E27FC236}">
                <a16:creationId xmlns:a16="http://schemas.microsoft.com/office/drawing/2014/main" id="{A7C2B098-354B-4607-8AAA-A7320865D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400" y="1553675"/>
            <a:ext cx="4939200" cy="4939200"/>
          </a:xfrm>
          <a:prstGeom prst="rect">
            <a:avLst/>
          </a:prstGeom>
        </p:spPr>
      </p:pic>
    </p:spTree>
    <p:extLst>
      <p:ext uri="{BB962C8B-B14F-4D97-AF65-F5344CB8AC3E}">
        <p14:creationId xmlns:p14="http://schemas.microsoft.com/office/powerpoint/2010/main" val="59381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AA78-C370-4BFA-86A2-A4318E6E3869}"/>
              </a:ext>
            </a:extLst>
          </p:cNvPr>
          <p:cNvSpPr>
            <a:spLocks noGrp="1"/>
          </p:cNvSpPr>
          <p:nvPr>
            <p:ph type="title"/>
          </p:nvPr>
        </p:nvSpPr>
        <p:spPr/>
        <p:txBody>
          <a:bodyPr>
            <a:normAutofit/>
          </a:bodyPr>
          <a:lstStyle/>
          <a:p>
            <a:r>
              <a:rPr lang="en-AU" dirty="0"/>
              <a:t>Fostering collaboration between industry and academia</a:t>
            </a:r>
          </a:p>
        </p:txBody>
      </p:sp>
      <p:sp>
        <p:nvSpPr>
          <p:cNvPr id="3" name="Content Placeholder 2">
            <a:extLst>
              <a:ext uri="{FF2B5EF4-FFF2-40B4-BE49-F238E27FC236}">
                <a16:creationId xmlns:a16="http://schemas.microsoft.com/office/drawing/2014/main" id="{7A49D6B5-4DE6-45A4-87D9-CBA48BCE1F04}"/>
              </a:ext>
            </a:extLst>
          </p:cNvPr>
          <p:cNvSpPr>
            <a:spLocks noGrp="1"/>
          </p:cNvSpPr>
          <p:nvPr>
            <p:ph idx="1"/>
          </p:nvPr>
        </p:nvSpPr>
        <p:spPr>
          <a:xfrm>
            <a:off x="943276" y="2009775"/>
            <a:ext cx="10410524" cy="4083017"/>
          </a:xfrm>
        </p:spPr>
        <p:txBody>
          <a:bodyPr/>
          <a:lstStyle/>
          <a:p>
            <a:endParaRPr lang="en-AU" dirty="0"/>
          </a:p>
          <a:p>
            <a:r>
              <a:rPr lang="en-AU" dirty="0"/>
              <a:t>Research funding supports impactful innovation in the academic as well as private sector</a:t>
            </a:r>
          </a:p>
          <a:p>
            <a:r>
              <a:rPr lang="en-AU" dirty="0"/>
              <a:t>MRIWA partners with </a:t>
            </a:r>
          </a:p>
          <a:p>
            <a:pPr lvl="2"/>
            <a:r>
              <a:rPr lang="en-AU" dirty="0"/>
              <a:t>major universities, </a:t>
            </a:r>
          </a:p>
          <a:p>
            <a:pPr lvl="2"/>
            <a:r>
              <a:rPr lang="en-AU" dirty="0"/>
              <a:t>research agencies, </a:t>
            </a:r>
          </a:p>
          <a:p>
            <a:pPr lvl="2"/>
            <a:r>
              <a:rPr lang="en-AU" dirty="0"/>
              <a:t>mining and exploration companies, </a:t>
            </a:r>
          </a:p>
          <a:p>
            <a:pPr lvl="2"/>
            <a:r>
              <a:rPr lang="en-AU" dirty="0"/>
              <a:t>the Mining Equipment, Technology and Services (METS) sector</a:t>
            </a:r>
          </a:p>
          <a:p>
            <a:pPr lvl="2"/>
            <a:r>
              <a:rPr lang="en-AU" dirty="0"/>
              <a:t>Government agencies</a:t>
            </a:r>
          </a:p>
          <a:p>
            <a:pPr marL="266700" lvl="1" indent="0">
              <a:buNone/>
            </a:pPr>
            <a:r>
              <a:rPr lang="en-AU" dirty="0"/>
              <a:t>in Australia and overseas.</a:t>
            </a:r>
          </a:p>
          <a:p>
            <a:endParaRPr lang="en-AU" dirty="0"/>
          </a:p>
        </p:txBody>
      </p:sp>
    </p:spTree>
    <p:extLst>
      <p:ext uri="{BB962C8B-B14F-4D97-AF65-F5344CB8AC3E}">
        <p14:creationId xmlns:p14="http://schemas.microsoft.com/office/powerpoint/2010/main" val="363377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CD64-00A8-4720-A825-CA9BC03761A9}"/>
              </a:ext>
            </a:extLst>
          </p:cNvPr>
          <p:cNvSpPr>
            <a:spLocks noGrp="1"/>
          </p:cNvSpPr>
          <p:nvPr>
            <p:ph type="title"/>
          </p:nvPr>
        </p:nvSpPr>
        <p:spPr>
          <a:xfrm>
            <a:off x="371475" y="279400"/>
            <a:ext cx="8748562" cy="1325563"/>
          </a:xfrm>
        </p:spPr>
        <p:txBody>
          <a:bodyPr/>
          <a:lstStyle/>
          <a:p>
            <a:r>
              <a:rPr lang="en-AU" dirty="0"/>
              <a:t>Overview and Impact</a:t>
            </a:r>
          </a:p>
        </p:txBody>
      </p:sp>
      <p:pic>
        <p:nvPicPr>
          <p:cNvPr id="4" name="Content Placeholder 3">
            <a:extLst>
              <a:ext uri="{FF2B5EF4-FFF2-40B4-BE49-F238E27FC236}">
                <a16:creationId xmlns:a16="http://schemas.microsoft.com/office/drawing/2014/main" id="{A173D830-D82D-4C77-B693-A89E16B1193D}"/>
              </a:ext>
            </a:extLst>
          </p:cNvPr>
          <p:cNvPicPr>
            <a:picLocks/>
          </p:cNvPicPr>
          <p:nvPr/>
        </p:nvPicPr>
        <p:blipFill rotWithShape="1">
          <a:blip r:embed="rId3"/>
          <a:srcRect r="48610"/>
          <a:stretch/>
        </p:blipFill>
        <p:spPr>
          <a:xfrm>
            <a:off x="1404016" y="1690688"/>
            <a:ext cx="4134390" cy="4351338"/>
          </a:xfrm>
          <a:prstGeom prst="rect">
            <a:avLst/>
          </a:prstGeom>
        </p:spPr>
      </p:pic>
      <p:pic>
        <p:nvPicPr>
          <p:cNvPr id="5" name="Picture 4">
            <a:extLst>
              <a:ext uri="{FF2B5EF4-FFF2-40B4-BE49-F238E27FC236}">
                <a16:creationId xmlns:a16="http://schemas.microsoft.com/office/drawing/2014/main" id="{DF1C028D-3A3A-463B-83C2-13A074B2383D}"/>
              </a:ext>
            </a:extLst>
          </p:cNvPr>
          <p:cNvPicPr/>
          <p:nvPr/>
        </p:nvPicPr>
        <p:blipFill>
          <a:blip r:embed="rId4">
            <a:extLst>
              <a:ext uri="{28A0092B-C50C-407E-A947-70E740481C1C}">
                <a14:useLocalDpi xmlns:a14="http://schemas.microsoft.com/office/drawing/2010/main" val="0"/>
              </a:ext>
            </a:extLst>
          </a:blip>
          <a:stretch>
            <a:fillRect/>
          </a:stretch>
        </p:blipFill>
        <p:spPr>
          <a:xfrm>
            <a:off x="6861143" y="1690687"/>
            <a:ext cx="3808095" cy="4351337"/>
          </a:xfrm>
          <a:prstGeom prst="rect">
            <a:avLst/>
          </a:prstGeom>
        </p:spPr>
      </p:pic>
    </p:spTree>
    <p:extLst>
      <p:ext uri="{BB962C8B-B14F-4D97-AF65-F5344CB8AC3E}">
        <p14:creationId xmlns:p14="http://schemas.microsoft.com/office/powerpoint/2010/main" val="192453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AF0B-5163-4189-AD76-FE5DEA5812BF}"/>
              </a:ext>
            </a:extLst>
          </p:cNvPr>
          <p:cNvSpPr>
            <a:spLocks noGrp="1"/>
          </p:cNvSpPr>
          <p:nvPr>
            <p:ph type="title"/>
          </p:nvPr>
        </p:nvSpPr>
        <p:spPr/>
        <p:txBody>
          <a:bodyPr>
            <a:normAutofit/>
          </a:bodyPr>
          <a:lstStyle/>
          <a:p>
            <a:r>
              <a:rPr lang="en-AU" dirty="0"/>
              <a:t>Innovation across the minerals value chain</a:t>
            </a:r>
          </a:p>
        </p:txBody>
      </p:sp>
      <p:sp>
        <p:nvSpPr>
          <p:cNvPr id="5" name="Arrow: Pentagon 4">
            <a:extLst>
              <a:ext uri="{FF2B5EF4-FFF2-40B4-BE49-F238E27FC236}">
                <a16:creationId xmlns:a16="http://schemas.microsoft.com/office/drawing/2014/main" id="{CD840950-D31F-4FF8-9038-3B031E7B51DE}"/>
              </a:ext>
            </a:extLst>
          </p:cNvPr>
          <p:cNvSpPr/>
          <p:nvPr/>
        </p:nvSpPr>
        <p:spPr>
          <a:xfrm>
            <a:off x="907473" y="2450328"/>
            <a:ext cx="1800225" cy="829678"/>
          </a:xfrm>
          <a:prstGeom prst="homePlat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2"/>
                </a:solidFill>
              </a:rPr>
              <a:t>Exploration</a:t>
            </a:r>
          </a:p>
        </p:txBody>
      </p:sp>
      <p:sp>
        <p:nvSpPr>
          <p:cNvPr id="6" name="Arrow: Pentagon 5">
            <a:extLst>
              <a:ext uri="{FF2B5EF4-FFF2-40B4-BE49-F238E27FC236}">
                <a16:creationId xmlns:a16="http://schemas.microsoft.com/office/drawing/2014/main" id="{0F97E0BB-79EC-4B94-AEBB-B8F695573203}"/>
              </a:ext>
            </a:extLst>
          </p:cNvPr>
          <p:cNvSpPr/>
          <p:nvPr/>
        </p:nvSpPr>
        <p:spPr>
          <a:xfrm>
            <a:off x="2707699" y="2450328"/>
            <a:ext cx="1730542" cy="829677"/>
          </a:xfrm>
          <a:prstGeom prst="homePlat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2"/>
                </a:solidFill>
              </a:rPr>
              <a:t>Mining</a:t>
            </a:r>
          </a:p>
        </p:txBody>
      </p:sp>
      <p:sp>
        <p:nvSpPr>
          <p:cNvPr id="7" name="Arrow: Pentagon 6">
            <a:extLst>
              <a:ext uri="{FF2B5EF4-FFF2-40B4-BE49-F238E27FC236}">
                <a16:creationId xmlns:a16="http://schemas.microsoft.com/office/drawing/2014/main" id="{DD8F6ABB-A8C8-4B51-8AD7-BA357886BF98}"/>
              </a:ext>
            </a:extLst>
          </p:cNvPr>
          <p:cNvSpPr/>
          <p:nvPr/>
        </p:nvSpPr>
        <p:spPr>
          <a:xfrm>
            <a:off x="4438241" y="2448321"/>
            <a:ext cx="1730542" cy="831683"/>
          </a:xfrm>
          <a:prstGeom prst="homePlat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2"/>
                </a:solidFill>
              </a:rPr>
              <a:t>Processing</a:t>
            </a:r>
          </a:p>
        </p:txBody>
      </p:sp>
      <p:sp>
        <p:nvSpPr>
          <p:cNvPr id="8" name="Arrow: Pentagon 7">
            <a:extLst>
              <a:ext uri="{FF2B5EF4-FFF2-40B4-BE49-F238E27FC236}">
                <a16:creationId xmlns:a16="http://schemas.microsoft.com/office/drawing/2014/main" id="{11B491CE-A445-4DA7-8903-95FAA33A4699}"/>
              </a:ext>
            </a:extLst>
          </p:cNvPr>
          <p:cNvSpPr/>
          <p:nvPr/>
        </p:nvSpPr>
        <p:spPr>
          <a:xfrm>
            <a:off x="6168783" y="2448320"/>
            <a:ext cx="1730542" cy="831683"/>
          </a:xfrm>
          <a:prstGeom prst="homePlat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accent2"/>
              </a:solidFill>
            </a:endParaRPr>
          </a:p>
          <a:p>
            <a:pPr algn="ctr"/>
            <a:r>
              <a:rPr lang="en-AU" sz="1400" dirty="0">
                <a:solidFill>
                  <a:schemeClr val="accent2"/>
                </a:solidFill>
              </a:rPr>
              <a:t>New products and Markets</a:t>
            </a:r>
          </a:p>
          <a:p>
            <a:pPr algn="ctr"/>
            <a:endParaRPr lang="en-AU" dirty="0">
              <a:solidFill>
                <a:schemeClr val="accent2"/>
              </a:solidFill>
            </a:endParaRPr>
          </a:p>
        </p:txBody>
      </p:sp>
      <p:sp>
        <p:nvSpPr>
          <p:cNvPr id="10" name="TextBox 9">
            <a:extLst>
              <a:ext uri="{FF2B5EF4-FFF2-40B4-BE49-F238E27FC236}">
                <a16:creationId xmlns:a16="http://schemas.microsoft.com/office/drawing/2014/main" id="{D385C699-6D5D-4EE3-8F95-AC1EEFCB64D1}"/>
              </a:ext>
            </a:extLst>
          </p:cNvPr>
          <p:cNvSpPr txBox="1"/>
          <p:nvPr/>
        </p:nvSpPr>
        <p:spPr>
          <a:xfrm>
            <a:off x="4756786" y="4428015"/>
            <a:ext cx="3038011" cy="1646605"/>
          </a:xfrm>
          <a:prstGeom prst="rect">
            <a:avLst/>
          </a:prstGeom>
          <a:noFill/>
        </p:spPr>
        <p:txBody>
          <a:bodyPr wrap="none" rtlCol="0">
            <a:spAutoFit/>
          </a:bodyPr>
          <a:lstStyle/>
          <a:p>
            <a:pPr eaLnBrk="0" fontAlgn="base" hangingPunct="0">
              <a:spcBef>
                <a:spcPct val="0"/>
              </a:spcBef>
              <a:spcAft>
                <a:spcPct val="0"/>
              </a:spcAft>
            </a:pPr>
            <a:r>
              <a:rPr lang="en-AU" sz="1200" b="1" dirty="0">
                <a:solidFill>
                  <a:schemeClr val="accent2"/>
                </a:solidFill>
                <a:latin typeface="Arial" panose="020B0604020202020204" pitchFamily="34" charset="0"/>
                <a:cs typeface="Arial" panose="020B0604020202020204" pitchFamily="34" charset="0"/>
              </a:rPr>
              <a:t>Opportunities </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Growth of WA economy</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WA as powerhouse of METS</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Increase return on research investment</a:t>
            </a:r>
          </a:p>
          <a:p>
            <a:pPr eaLnBrk="0" fontAlgn="base" hangingPunct="0">
              <a:spcBef>
                <a:spcPts val="600"/>
              </a:spcBef>
              <a:spcAft>
                <a:spcPct val="0"/>
              </a:spcAft>
            </a:pPr>
            <a:r>
              <a:rPr lang="en-AU" sz="1200" b="1" dirty="0">
                <a:solidFill>
                  <a:schemeClr val="accent2"/>
                </a:solidFill>
                <a:latin typeface="Arial" panose="020B0604020202020204" pitchFamily="34" charset="0"/>
                <a:cs typeface="Arial" panose="020B0604020202020204" pitchFamily="34" charset="0"/>
              </a:rPr>
              <a:t>Drivers</a:t>
            </a:r>
            <a:r>
              <a:rPr lang="en-AU" sz="1200" b="1" dirty="0">
                <a:solidFill>
                  <a:srgbClr val="FF0000"/>
                </a:solidFill>
                <a:latin typeface="Arial" panose="020B0604020202020204" pitchFamily="34" charset="0"/>
                <a:cs typeface="Arial" panose="020B0604020202020204" pitchFamily="34" charset="0"/>
              </a:rPr>
              <a:t> </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Industry</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Federal government</a:t>
            </a:r>
          </a:p>
          <a:p>
            <a:pPr marL="180975" indent="-180975" eaLnBrk="0" fontAlgn="base" hangingPunct="0">
              <a:spcBef>
                <a:spcPct val="0"/>
              </a:spcBef>
              <a:spcAft>
                <a:spcPct val="0"/>
              </a:spcAft>
              <a:buFont typeface="Arial" panose="020B0604020202020204" pitchFamily="34" charset="0"/>
              <a:buChar char="•"/>
            </a:pPr>
            <a:r>
              <a:rPr lang="en-AU" sz="1200" dirty="0">
                <a:solidFill>
                  <a:schemeClr val="accent1">
                    <a:lumMod val="50000"/>
                  </a:schemeClr>
                </a:solidFill>
                <a:latin typeface="Arial" panose="020B0604020202020204" pitchFamily="34" charset="0"/>
                <a:cs typeface="Arial" panose="020B0604020202020204" pitchFamily="34" charset="0"/>
              </a:rPr>
              <a:t>Investors</a:t>
            </a:r>
          </a:p>
        </p:txBody>
      </p:sp>
      <p:sp>
        <p:nvSpPr>
          <p:cNvPr id="4" name="TextBox 3">
            <a:extLst>
              <a:ext uri="{FF2B5EF4-FFF2-40B4-BE49-F238E27FC236}">
                <a16:creationId xmlns:a16="http://schemas.microsoft.com/office/drawing/2014/main" id="{629EAC18-C9BC-4644-9A35-240CFF11D494}"/>
              </a:ext>
            </a:extLst>
          </p:cNvPr>
          <p:cNvSpPr txBox="1"/>
          <p:nvPr/>
        </p:nvSpPr>
        <p:spPr>
          <a:xfrm>
            <a:off x="838200" y="3655984"/>
            <a:ext cx="7602682" cy="369332"/>
          </a:xfrm>
          <a:prstGeom prst="rect">
            <a:avLst/>
          </a:prstGeom>
          <a:noFill/>
        </p:spPr>
        <p:txBody>
          <a:bodyPr wrap="square" rtlCol="0">
            <a:spAutoFit/>
          </a:bodyPr>
          <a:lstStyle/>
          <a:p>
            <a:r>
              <a:rPr lang="en-AU" dirty="0">
                <a:solidFill>
                  <a:schemeClr val="accent1">
                    <a:lumMod val="50000"/>
                  </a:schemeClr>
                </a:solidFill>
                <a:latin typeface="Arial" panose="020B0604020202020204" pitchFamily="34" charset="0"/>
                <a:cs typeface="Arial" panose="020B0604020202020204" pitchFamily="34" charset="0"/>
              </a:rPr>
              <a:t>Followed by effective knowledge transfer</a:t>
            </a:r>
          </a:p>
        </p:txBody>
      </p:sp>
    </p:spTree>
    <p:extLst>
      <p:ext uri="{BB962C8B-B14F-4D97-AF65-F5344CB8AC3E}">
        <p14:creationId xmlns:p14="http://schemas.microsoft.com/office/powerpoint/2010/main" val="291122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C16F36-A5D1-453E-BD43-343F56401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805"/>
            <a:ext cx="12192000" cy="8617610"/>
          </a:xfrm>
          <a:prstGeom prst="rect">
            <a:avLst/>
          </a:prstGeom>
        </p:spPr>
      </p:pic>
      <p:sp>
        <p:nvSpPr>
          <p:cNvPr id="12" name="TextBox 11">
            <a:extLst>
              <a:ext uri="{FF2B5EF4-FFF2-40B4-BE49-F238E27FC236}">
                <a16:creationId xmlns:a16="http://schemas.microsoft.com/office/drawing/2014/main" id="{F21EC786-C755-4DD8-80AC-D9E6CF5D3B39}"/>
              </a:ext>
            </a:extLst>
          </p:cNvPr>
          <p:cNvSpPr txBox="1"/>
          <p:nvPr/>
        </p:nvSpPr>
        <p:spPr>
          <a:xfrm>
            <a:off x="2835418" y="2183457"/>
            <a:ext cx="4279757" cy="1815882"/>
          </a:xfrm>
          <a:prstGeom prst="rect">
            <a:avLst/>
          </a:prstGeom>
          <a:noFill/>
        </p:spPr>
        <p:txBody>
          <a:bodyPr wrap="square" rtlCol="0">
            <a:spAutoFit/>
          </a:bodyPr>
          <a:lstStyle/>
          <a:p>
            <a:r>
              <a:rPr lang="en-AU" sz="3600" b="1" dirty="0">
                <a:solidFill>
                  <a:srgbClr val="002060"/>
                </a:solidFill>
                <a:latin typeface="Arial" panose="020B0604020202020204" pitchFamily="34" charset="0"/>
                <a:cs typeface="Arial" panose="020B0604020202020204" pitchFamily="34" charset="0"/>
              </a:rPr>
              <a:t>Anil Subramanya</a:t>
            </a:r>
          </a:p>
          <a:p>
            <a:endParaRPr lang="en-AU" sz="3600" dirty="0">
              <a:solidFill>
                <a:srgbClr val="002060"/>
              </a:solidFill>
              <a:latin typeface="Arial" panose="020B0604020202020204" pitchFamily="34" charset="0"/>
              <a:cs typeface="Arial" panose="020B0604020202020204" pitchFamily="34" charset="0"/>
            </a:endParaRPr>
          </a:p>
          <a:p>
            <a:r>
              <a:rPr lang="en-AU" sz="2000" dirty="0">
                <a:solidFill>
                  <a:srgbClr val="002060"/>
                </a:solidFill>
                <a:latin typeface="Arial" panose="020B0604020202020204" pitchFamily="34" charset="0"/>
                <a:cs typeface="Arial" panose="020B0604020202020204" pitchFamily="34" charset="0"/>
              </a:rPr>
              <a:t>Anil.Subramanya@mriwa.wa.gov.au</a:t>
            </a:r>
          </a:p>
          <a:p>
            <a:endParaRPr lang="en-AU"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9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1031-MRIWA Presentation Template" id="{58D129C0-12F6-42CB-91AB-5CBA08022889}" vid="{11E68488-AF65-4EB2-99BB-41FA47E55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191031-MRIWA Presentation Template</Template>
  <TotalTime>359</TotalTime>
  <Words>385</Words>
  <Application>Microsoft Office PowerPoint</Application>
  <PresentationFormat>Widescreen</PresentationFormat>
  <Paragraphs>50</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MRIWA Vision and Values</vt:lpstr>
      <vt:lpstr>MRIWA Goals</vt:lpstr>
      <vt:lpstr>Fostering collaboration between industry and academia</vt:lpstr>
      <vt:lpstr>Overview and Impact</vt:lpstr>
      <vt:lpstr>Innovation across the minerals value chain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Roocke</dc:creator>
  <cp:lastModifiedBy>GODSMAN, Garth</cp:lastModifiedBy>
  <cp:revision>21</cp:revision>
  <dcterms:created xsi:type="dcterms:W3CDTF">2019-10-31T01:40:57Z</dcterms:created>
  <dcterms:modified xsi:type="dcterms:W3CDTF">2020-03-05T05:53:33Z</dcterms:modified>
</cp:coreProperties>
</file>