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32" r:id="rId3"/>
    <p:sldId id="542" r:id="rId4"/>
    <p:sldId id="501" r:id="rId5"/>
    <p:sldId id="541" r:id="rId6"/>
    <p:sldId id="4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WREY, Jack" initials="LJ" lastIdx="1" clrIdx="0">
    <p:extLst>
      <p:ext uri="{19B8F6BF-5375-455C-9EA6-DF929625EA0E}">
        <p15:presenceInfo xmlns:p15="http://schemas.microsoft.com/office/powerpoint/2012/main" userId="S-1-5-21-2548343187-3005953052-3739400866-56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008084"/>
    <a:srgbClr val="03EF0E"/>
    <a:srgbClr val="FFFFFF"/>
    <a:srgbClr val="FF6600"/>
    <a:srgbClr val="B219F7"/>
    <a:srgbClr val="FF0066"/>
    <a:srgbClr val="8E1A1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256" autoAdjust="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7019-2FEF-48FE-9640-848CD44A88F0}" type="datetimeFigureOut">
              <a:rPr lang="en-AU" smtClean="0"/>
              <a:t>05/03/2020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735DD-C81C-4135-BA25-31C0E4AAB0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503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AU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1852-2608-4E91-ACE8-73513B1DC41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689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AU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1852-2608-4E91-ACE8-73513B1DC41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892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735DD-C81C-4135-BA25-31C0E4AAB02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61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735DD-C81C-4135-BA25-31C0E4AAB022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75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0875" y="2306638"/>
            <a:ext cx="4546600" cy="865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/>
              <a:t>Enter Title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4102486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/>
              <a:t>Presented by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50875" y="4794465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/>
              <a:t>Enter Name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75325" y="1598613"/>
            <a:ext cx="6021388" cy="434022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615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4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60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98701" y="1965534"/>
            <a:ext cx="10398837" cy="12832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/>
              <a:t>Enter Title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8701" y="4119073"/>
            <a:ext cx="10398837" cy="127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/>
              <a:t>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638009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01714" y="227557"/>
            <a:ext cx="5505127" cy="5703224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5" name="Picture 4" descr="DMIRS-PowerPoint-Template-June-2017_FINAL-16_9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335313"/>
          </a:xfrm>
          <a:prstGeom prst="rect">
            <a:avLst/>
          </a:prstGeom>
        </p:spPr>
      </p:pic>
      <p:pic>
        <p:nvPicPr>
          <p:cNvPr id="6" name="Picture 5" descr="DMIRS-PowerPoint-Template-June-2017_FINAL-16_9-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7"/>
            <a:ext cx="12193200" cy="95919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05099" y="227557"/>
            <a:ext cx="6007693" cy="57017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3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9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6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4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6197"/>
            <a:ext cx="5181600" cy="4196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6197"/>
            <a:ext cx="5181600" cy="4196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9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54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12193200" cy="1920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 descr="DMIRS-PowerPoint-Template-June-2017_FINAL-16_9-4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7"/>
            <a:ext cx="12193200" cy="9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tiff"/><Relationship Id="rId5" Type="http://schemas.openxmlformats.org/officeDocument/2006/relationships/image" Target="../media/image8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/>
          <a:stretch/>
        </p:blipFill>
        <p:spPr>
          <a:xfrm>
            <a:off x="0" y="-65314"/>
            <a:ext cx="12193200" cy="69281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110846"/>
            <a:ext cx="12080838" cy="1153102"/>
          </a:xfrm>
          <a:solidFill>
            <a:schemeClr val="tx1">
              <a:alpha val="24000"/>
            </a:schemeClr>
          </a:solidFill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subduction origin for 2820 to 2735 Ma magmatism</a:t>
            </a:r>
          </a:p>
          <a:p>
            <a:r>
              <a:rPr lang="en-A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western Youanmi Terrane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151067" y="5319345"/>
            <a:ext cx="9778701" cy="692467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Jack Lowrey</a:t>
            </a:r>
            <a:r>
              <a:rPr lang="en-AU" sz="3600" b="0" dirty="0">
                <a:solidFill>
                  <a:schemeClr val="bg1"/>
                </a:solidFill>
              </a:rPr>
              <a:t>, Tim Ivanic, Hugh </a:t>
            </a:r>
            <a:r>
              <a:rPr lang="en-AU" sz="3600" b="0" dirty="0" smtClean="0">
                <a:solidFill>
                  <a:schemeClr val="bg1"/>
                </a:solidFill>
              </a:rPr>
              <a:t>Smithies (GSWA)</a:t>
            </a:r>
          </a:p>
          <a:p>
            <a:r>
              <a:rPr lang="en-AU" sz="3600" b="0" dirty="0" smtClean="0">
                <a:solidFill>
                  <a:schemeClr val="bg1"/>
                </a:solidFill>
              </a:rPr>
              <a:t>Derek </a:t>
            </a:r>
            <a:r>
              <a:rPr lang="en-AU" sz="3600" b="0" dirty="0">
                <a:solidFill>
                  <a:schemeClr val="bg1"/>
                </a:solidFill>
              </a:rPr>
              <a:t>Wyman (Uni of Sydney)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58169"/>
            <a:ext cx="1050136" cy="10663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62630"/>
            <a:ext cx="12193200" cy="1920429"/>
            <a:chOff x="0" y="-62630"/>
            <a:chExt cx="12193200" cy="1920429"/>
          </a:xfrm>
        </p:grpSpPr>
        <p:pic>
          <p:nvPicPr>
            <p:cNvPr id="7" name="Picture 6" descr="DMIRS-PowerPoint-Template-June-2017_FINAL-16_9-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2630"/>
              <a:ext cx="12193200" cy="19204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9" t="60709" r="20838" b="18157"/>
            <a:stretch/>
          </p:blipFill>
          <p:spPr>
            <a:xfrm>
              <a:off x="1548715" y="947351"/>
              <a:ext cx="4300151" cy="3466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4"/>
    </mc:Choice>
    <mc:Fallback xmlns="">
      <p:transition spd="slow" advTm="199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1C69CE-E770-4D00-9E44-1946F343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0432"/>
            <a:ext cx="121920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927C86-1CA0-4ADC-89D6-9B58A87C9E7B}"/>
              </a:ext>
            </a:extLst>
          </p:cNvPr>
          <p:cNvSpPr/>
          <p:nvPr/>
        </p:nvSpPr>
        <p:spPr>
          <a:xfrm>
            <a:off x="0" y="6151418"/>
            <a:ext cx="12192000" cy="31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98" y="326916"/>
            <a:ext cx="10515600" cy="1035307"/>
          </a:xfrm>
        </p:spPr>
        <p:txBody>
          <a:bodyPr>
            <a:normAutofit/>
          </a:bodyPr>
          <a:lstStyle/>
          <a:p>
            <a:r>
              <a:rPr lang="en-AU" sz="3600" b="1" dirty="0"/>
              <a:t>Reassessment of geodynamic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1389"/>
            <a:ext cx="6768894" cy="4931222"/>
          </a:xfrm>
        </p:spPr>
        <p:txBody>
          <a:bodyPr>
            <a:noAutofit/>
          </a:bodyPr>
          <a:lstStyle/>
          <a:p>
            <a:pPr marL="457200" indent="-457200" eaLnBrk="0" hangingPunct="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kumimoji="1" lang="en-AU" sz="2400" b="1" dirty="0" smtClean="0"/>
              <a:t>Subduction-like </a:t>
            </a:r>
            <a:r>
              <a:rPr kumimoji="1" lang="en-AU" sz="2400" b="1" dirty="0"/>
              <a:t>rocks </a:t>
            </a:r>
            <a:r>
              <a:rPr kumimoji="1" lang="en-AU" sz="2400" b="1" dirty="0" smtClean="0"/>
              <a:t>identified in Meekatharra </a:t>
            </a:r>
            <a:r>
              <a:rPr kumimoji="1" lang="en-AU" sz="2400" b="1" dirty="0"/>
              <a:t>to Cue region</a:t>
            </a:r>
          </a:p>
          <a:p>
            <a:pPr lvl="1" eaLnBrk="0" hangingPunct="0">
              <a:lnSpc>
                <a:spcPct val="100000"/>
              </a:lnSpc>
              <a:spcAft>
                <a:spcPts val="300"/>
              </a:spcAft>
            </a:pPr>
            <a:r>
              <a:rPr kumimoji="1" lang="en-AU" sz="2000" dirty="0"/>
              <a:t>Not </a:t>
            </a:r>
            <a:r>
              <a:rPr kumimoji="1" lang="en-AU" sz="2000" dirty="0" smtClean="0"/>
              <a:t>reconcilable </a:t>
            </a:r>
            <a:r>
              <a:rPr kumimoji="1" lang="en-AU" sz="2000" dirty="0"/>
              <a:t>with existing </a:t>
            </a:r>
            <a:r>
              <a:rPr kumimoji="1" lang="en-AU" sz="2000" dirty="0" smtClean="0"/>
              <a:t>plume-only </a:t>
            </a:r>
            <a:r>
              <a:rPr kumimoji="1" lang="en-AU" sz="2000" dirty="0"/>
              <a:t>model</a:t>
            </a:r>
          </a:p>
          <a:p>
            <a:pPr marL="457200" indent="-457200" eaLnBrk="0" hangingPunct="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kumimoji="1" lang="en-AU" sz="2400" b="1" dirty="0"/>
              <a:t>Most primitive volcanic rocks (high-Mg basalt to andesite) show a strong ‘arc signature’ </a:t>
            </a:r>
          </a:p>
          <a:p>
            <a:pPr lvl="1" eaLnBrk="0" hangingPunct="0">
              <a:lnSpc>
                <a:spcPct val="100000"/>
              </a:lnSpc>
              <a:spcAft>
                <a:spcPts val="300"/>
              </a:spcAft>
            </a:pPr>
            <a:r>
              <a:rPr kumimoji="1" lang="en-AU" sz="1800" dirty="0"/>
              <a:t>High-Si &amp; Mg, decoupled LILE/HFSEs (e.g. Th/Nb)</a:t>
            </a:r>
          </a:p>
          <a:p>
            <a:pPr marL="457200" indent="-4572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en-AU" sz="2400" b="1" dirty="0"/>
              <a:t>These characteristics can be generated via two main magmatic processes: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en-AU" sz="1800" dirty="0" smtClean="0"/>
              <a:t>Assimilation of felsic crust into high-MgO </a:t>
            </a:r>
            <a:r>
              <a:rPr kumimoji="1" lang="en-AU" sz="1800" dirty="0"/>
              <a:t>plume derived </a:t>
            </a:r>
            <a:r>
              <a:rPr kumimoji="1" lang="en-AU" sz="1800" dirty="0" smtClean="0"/>
              <a:t>magmas, e.g. ‘contaminated komatiites’ in Kalgoorlie Terrane (suggested </a:t>
            </a:r>
            <a:r>
              <a:rPr kumimoji="1" lang="en-AU" sz="1800" dirty="0"/>
              <a:t>by previous </a:t>
            </a:r>
            <a:r>
              <a:rPr kumimoji="1" lang="en-AU" sz="1800" dirty="0" smtClean="0"/>
              <a:t>studies for w. Youanmi Terrane)</a:t>
            </a:r>
            <a:endParaRPr kumimoji="1" lang="en-AU" sz="1800" dirty="0"/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kumimoji="1" lang="en-AU" sz="1800" dirty="0"/>
              <a:t>Metasomatism </a:t>
            </a:r>
            <a:r>
              <a:rPr kumimoji="1" lang="en-AU" sz="1800" dirty="0" smtClean="0"/>
              <a:t>of </a:t>
            </a:r>
            <a:r>
              <a:rPr kumimoji="1" lang="en-AU" sz="1800" dirty="0"/>
              <a:t>the mantle via subduction or </a:t>
            </a:r>
            <a:r>
              <a:rPr kumimoji="1" lang="en-AU" sz="1800" dirty="0" smtClean="0"/>
              <a:t>delamination of crust (into the mantle)</a:t>
            </a:r>
            <a:endParaRPr kumimoji="1" lang="en-AU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5463" y="2099612"/>
            <a:ext cx="1840751" cy="2557211"/>
          </a:xfrm>
          <a:custGeom>
            <a:avLst/>
            <a:gdLst>
              <a:gd name="connsiteX0" fmla="*/ 0 w 1540566"/>
              <a:gd name="connsiteY0" fmla="*/ 0 h 2315818"/>
              <a:gd name="connsiteX1" fmla="*/ 1540566 w 1540566"/>
              <a:gd name="connsiteY1" fmla="*/ 0 h 2315818"/>
              <a:gd name="connsiteX2" fmla="*/ 1540566 w 1540566"/>
              <a:gd name="connsiteY2" fmla="*/ 2315818 h 2315818"/>
              <a:gd name="connsiteX3" fmla="*/ 0 w 1540566"/>
              <a:gd name="connsiteY3" fmla="*/ 2315818 h 2315818"/>
              <a:gd name="connsiteX4" fmla="*/ 0 w 1540566"/>
              <a:gd name="connsiteY4" fmla="*/ 0 h 2315818"/>
              <a:gd name="connsiteX0" fmla="*/ 0 w 1540566"/>
              <a:gd name="connsiteY0" fmla="*/ 0 h 2315818"/>
              <a:gd name="connsiteX1" fmla="*/ 1411357 w 1540566"/>
              <a:gd name="connsiteY1" fmla="*/ 188844 h 2315818"/>
              <a:gd name="connsiteX2" fmla="*/ 1540566 w 1540566"/>
              <a:gd name="connsiteY2" fmla="*/ 2315818 h 2315818"/>
              <a:gd name="connsiteX3" fmla="*/ 0 w 1540566"/>
              <a:gd name="connsiteY3" fmla="*/ 2315818 h 2315818"/>
              <a:gd name="connsiteX4" fmla="*/ 0 w 1540566"/>
              <a:gd name="connsiteY4" fmla="*/ 0 h 2315818"/>
              <a:gd name="connsiteX0" fmla="*/ 854765 w 1540566"/>
              <a:gd name="connsiteY0" fmla="*/ 0 h 2136914"/>
              <a:gd name="connsiteX1" fmla="*/ 1411357 w 1540566"/>
              <a:gd name="connsiteY1" fmla="*/ 9940 h 2136914"/>
              <a:gd name="connsiteX2" fmla="*/ 1540566 w 1540566"/>
              <a:gd name="connsiteY2" fmla="*/ 2136914 h 2136914"/>
              <a:gd name="connsiteX3" fmla="*/ 0 w 1540566"/>
              <a:gd name="connsiteY3" fmla="*/ 2136914 h 2136914"/>
              <a:gd name="connsiteX4" fmla="*/ 854765 w 1540566"/>
              <a:gd name="connsiteY4" fmla="*/ 0 h 2136914"/>
              <a:gd name="connsiteX0" fmla="*/ 785191 w 1470992"/>
              <a:gd name="connsiteY0" fmla="*/ 0 h 2136914"/>
              <a:gd name="connsiteX1" fmla="*/ 1341783 w 1470992"/>
              <a:gd name="connsiteY1" fmla="*/ 9940 h 2136914"/>
              <a:gd name="connsiteX2" fmla="*/ 1470992 w 1470992"/>
              <a:gd name="connsiteY2" fmla="*/ 2136914 h 2136914"/>
              <a:gd name="connsiteX3" fmla="*/ 0 w 1470992"/>
              <a:gd name="connsiteY3" fmla="*/ 1093305 h 2136914"/>
              <a:gd name="connsiteX4" fmla="*/ 785191 w 1470992"/>
              <a:gd name="connsiteY4" fmla="*/ 0 h 2136914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0 w 1341783"/>
              <a:gd name="connsiteY3" fmla="*/ 1093305 h 2126975"/>
              <a:gd name="connsiteX4" fmla="*/ 785191 w 1341783"/>
              <a:gd name="connsiteY4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705680 w 1341783"/>
              <a:gd name="connsiteY3" fmla="*/ 1630019 h 2126975"/>
              <a:gd name="connsiteX4" fmla="*/ 0 w 1341783"/>
              <a:gd name="connsiteY4" fmla="*/ 1093305 h 2126975"/>
              <a:gd name="connsiteX5" fmla="*/ 785191 w 1341783"/>
              <a:gd name="connsiteY5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894523 w 1341783"/>
              <a:gd name="connsiteY3" fmla="*/ 1928193 h 2126975"/>
              <a:gd name="connsiteX4" fmla="*/ 0 w 1341783"/>
              <a:gd name="connsiteY4" fmla="*/ 1093305 h 2126975"/>
              <a:gd name="connsiteX5" fmla="*/ 785191 w 1341783"/>
              <a:gd name="connsiteY5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894523 w 1341783"/>
              <a:gd name="connsiteY3" fmla="*/ 1928193 h 2126975"/>
              <a:gd name="connsiteX4" fmla="*/ 0 w 1341783"/>
              <a:gd name="connsiteY4" fmla="*/ 1093305 h 2126975"/>
              <a:gd name="connsiteX5" fmla="*/ 198784 w 1341783"/>
              <a:gd name="connsiteY5" fmla="*/ 844828 h 2126975"/>
              <a:gd name="connsiteX6" fmla="*/ 785191 w 1341783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89451 w 1431234"/>
              <a:gd name="connsiteY4" fmla="*/ 1093305 h 2126975"/>
              <a:gd name="connsiteX5" fmla="*/ 0 w 1431234"/>
              <a:gd name="connsiteY5" fmla="*/ 616228 h 2126975"/>
              <a:gd name="connsiteX6" fmla="*/ 874642 w 1431234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874642 w 1431234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874642 w 1431234"/>
              <a:gd name="connsiteY7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636104 w 1431234"/>
              <a:gd name="connsiteY7" fmla="*/ 178906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496956 w 1431234"/>
              <a:gd name="connsiteY7" fmla="*/ 99393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467139 w 1431234"/>
              <a:gd name="connsiteY6" fmla="*/ 298176 h 2126975"/>
              <a:gd name="connsiteX7" fmla="*/ 496956 w 1431234"/>
              <a:gd name="connsiteY7" fmla="*/ 99393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21296 w 1431234"/>
              <a:gd name="connsiteY2" fmla="*/ 616228 h 2126975"/>
              <a:gd name="connsiteX3" fmla="*/ 1381539 w 1431234"/>
              <a:gd name="connsiteY3" fmla="*/ 2126975 h 2126975"/>
              <a:gd name="connsiteX4" fmla="*/ 983974 w 1431234"/>
              <a:gd name="connsiteY4" fmla="*/ 1928193 h 2126975"/>
              <a:gd name="connsiteX5" fmla="*/ 39756 w 1431234"/>
              <a:gd name="connsiteY5" fmla="*/ 1063487 h 2126975"/>
              <a:gd name="connsiteX6" fmla="*/ 0 w 1431234"/>
              <a:gd name="connsiteY6" fmla="*/ 616228 h 2126975"/>
              <a:gd name="connsiteX7" fmla="*/ 467139 w 1431234"/>
              <a:gd name="connsiteY7" fmla="*/ 298176 h 2126975"/>
              <a:gd name="connsiteX8" fmla="*/ 496956 w 1431234"/>
              <a:gd name="connsiteY8" fmla="*/ 99393 h 2126975"/>
              <a:gd name="connsiteX9" fmla="*/ 874642 w 1431234"/>
              <a:gd name="connsiteY9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11357 w 1431234"/>
              <a:gd name="connsiteY2" fmla="*/ 417446 h 2126975"/>
              <a:gd name="connsiteX3" fmla="*/ 1381539 w 1431234"/>
              <a:gd name="connsiteY3" fmla="*/ 2126975 h 2126975"/>
              <a:gd name="connsiteX4" fmla="*/ 983974 w 1431234"/>
              <a:gd name="connsiteY4" fmla="*/ 1928193 h 2126975"/>
              <a:gd name="connsiteX5" fmla="*/ 39756 w 1431234"/>
              <a:gd name="connsiteY5" fmla="*/ 1063487 h 2126975"/>
              <a:gd name="connsiteX6" fmla="*/ 0 w 1431234"/>
              <a:gd name="connsiteY6" fmla="*/ 616228 h 2126975"/>
              <a:gd name="connsiteX7" fmla="*/ 467139 w 1431234"/>
              <a:gd name="connsiteY7" fmla="*/ 298176 h 2126975"/>
              <a:gd name="connsiteX8" fmla="*/ 496956 w 1431234"/>
              <a:gd name="connsiteY8" fmla="*/ 99393 h 2126975"/>
              <a:gd name="connsiteX9" fmla="*/ 874642 w 1431234"/>
              <a:gd name="connsiteY9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11357 w 1431234"/>
              <a:gd name="connsiteY2" fmla="*/ 417446 h 2126975"/>
              <a:gd name="connsiteX3" fmla="*/ 1401418 w 1431234"/>
              <a:gd name="connsiteY3" fmla="*/ 695741 h 2126975"/>
              <a:gd name="connsiteX4" fmla="*/ 1381539 w 1431234"/>
              <a:gd name="connsiteY4" fmla="*/ 2126975 h 2126975"/>
              <a:gd name="connsiteX5" fmla="*/ 983974 w 1431234"/>
              <a:gd name="connsiteY5" fmla="*/ 1928193 h 2126975"/>
              <a:gd name="connsiteX6" fmla="*/ 39756 w 1431234"/>
              <a:gd name="connsiteY6" fmla="*/ 1063487 h 2126975"/>
              <a:gd name="connsiteX7" fmla="*/ 0 w 1431234"/>
              <a:gd name="connsiteY7" fmla="*/ 616228 h 2126975"/>
              <a:gd name="connsiteX8" fmla="*/ 467139 w 1431234"/>
              <a:gd name="connsiteY8" fmla="*/ 298176 h 2126975"/>
              <a:gd name="connsiteX9" fmla="*/ 496956 w 1431234"/>
              <a:gd name="connsiteY9" fmla="*/ 99393 h 2126975"/>
              <a:gd name="connsiteX10" fmla="*/ 874642 w 1431234"/>
              <a:gd name="connsiteY10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381539 w 1560444"/>
              <a:gd name="connsiteY4" fmla="*/ 2126975 h 2126975"/>
              <a:gd name="connsiteX5" fmla="*/ 983974 w 1560444"/>
              <a:gd name="connsiteY5" fmla="*/ 1928193 h 2126975"/>
              <a:gd name="connsiteX6" fmla="*/ 39756 w 1560444"/>
              <a:gd name="connsiteY6" fmla="*/ 1063487 h 2126975"/>
              <a:gd name="connsiteX7" fmla="*/ 0 w 1560444"/>
              <a:gd name="connsiteY7" fmla="*/ 616228 h 2126975"/>
              <a:gd name="connsiteX8" fmla="*/ 467139 w 1560444"/>
              <a:gd name="connsiteY8" fmla="*/ 298176 h 2126975"/>
              <a:gd name="connsiteX9" fmla="*/ 496956 w 1560444"/>
              <a:gd name="connsiteY9" fmla="*/ 99393 h 2126975"/>
              <a:gd name="connsiteX10" fmla="*/ 874642 w 1560444"/>
              <a:gd name="connsiteY10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530626 w 1560444"/>
              <a:gd name="connsiteY4" fmla="*/ 894523 h 2126975"/>
              <a:gd name="connsiteX5" fmla="*/ 1381539 w 1560444"/>
              <a:gd name="connsiteY5" fmla="*/ 2126975 h 2126975"/>
              <a:gd name="connsiteX6" fmla="*/ 983974 w 1560444"/>
              <a:gd name="connsiteY6" fmla="*/ 1928193 h 2126975"/>
              <a:gd name="connsiteX7" fmla="*/ 39756 w 1560444"/>
              <a:gd name="connsiteY7" fmla="*/ 1063487 h 2126975"/>
              <a:gd name="connsiteX8" fmla="*/ 0 w 1560444"/>
              <a:gd name="connsiteY8" fmla="*/ 616228 h 2126975"/>
              <a:gd name="connsiteX9" fmla="*/ 467139 w 1560444"/>
              <a:gd name="connsiteY9" fmla="*/ 298176 h 2126975"/>
              <a:gd name="connsiteX10" fmla="*/ 496956 w 1560444"/>
              <a:gd name="connsiteY10" fmla="*/ 99393 h 2126975"/>
              <a:gd name="connsiteX11" fmla="*/ 874642 w 1560444"/>
              <a:gd name="connsiteY11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81539 w 1560444"/>
              <a:gd name="connsiteY5" fmla="*/ 2126975 h 2126975"/>
              <a:gd name="connsiteX6" fmla="*/ 983974 w 1560444"/>
              <a:gd name="connsiteY6" fmla="*/ 1928193 h 2126975"/>
              <a:gd name="connsiteX7" fmla="*/ 39756 w 1560444"/>
              <a:gd name="connsiteY7" fmla="*/ 1063487 h 2126975"/>
              <a:gd name="connsiteX8" fmla="*/ 0 w 1560444"/>
              <a:gd name="connsiteY8" fmla="*/ 616228 h 2126975"/>
              <a:gd name="connsiteX9" fmla="*/ 467139 w 1560444"/>
              <a:gd name="connsiteY9" fmla="*/ 298176 h 2126975"/>
              <a:gd name="connsiteX10" fmla="*/ 496956 w 1560444"/>
              <a:gd name="connsiteY10" fmla="*/ 99393 h 2126975"/>
              <a:gd name="connsiteX11" fmla="*/ 874642 w 1560444"/>
              <a:gd name="connsiteY11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381539 w 1560444"/>
              <a:gd name="connsiteY6" fmla="*/ 2126975 h 2126975"/>
              <a:gd name="connsiteX7" fmla="*/ 983974 w 1560444"/>
              <a:gd name="connsiteY7" fmla="*/ 1928193 h 2126975"/>
              <a:gd name="connsiteX8" fmla="*/ 39756 w 1560444"/>
              <a:gd name="connsiteY8" fmla="*/ 1063487 h 2126975"/>
              <a:gd name="connsiteX9" fmla="*/ 0 w 1560444"/>
              <a:gd name="connsiteY9" fmla="*/ 616228 h 2126975"/>
              <a:gd name="connsiteX10" fmla="*/ 467139 w 1560444"/>
              <a:gd name="connsiteY10" fmla="*/ 298176 h 2126975"/>
              <a:gd name="connsiteX11" fmla="*/ 496956 w 1560444"/>
              <a:gd name="connsiteY11" fmla="*/ 99393 h 2126975"/>
              <a:gd name="connsiteX12" fmla="*/ 874642 w 1560444"/>
              <a:gd name="connsiteY12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381539 w 1560444"/>
              <a:gd name="connsiteY6" fmla="*/ 1341784 h 2126975"/>
              <a:gd name="connsiteX7" fmla="*/ 1381539 w 1560444"/>
              <a:gd name="connsiteY7" fmla="*/ 2126975 h 2126975"/>
              <a:gd name="connsiteX8" fmla="*/ 983974 w 1560444"/>
              <a:gd name="connsiteY8" fmla="*/ 1928193 h 2126975"/>
              <a:gd name="connsiteX9" fmla="*/ 39756 w 1560444"/>
              <a:gd name="connsiteY9" fmla="*/ 1063487 h 2126975"/>
              <a:gd name="connsiteX10" fmla="*/ 0 w 1560444"/>
              <a:gd name="connsiteY10" fmla="*/ 616228 h 2126975"/>
              <a:gd name="connsiteX11" fmla="*/ 467139 w 1560444"/>
              <a:gd name="connsiteY11" fmla="*/ 298176 h 2126975"/>
              <a:gd name="connsiteX12" fmla="*/ 496956 w 1560444"/>
              <a:gd name="connsiteY12" fmla="*/ 99393 h 2126975"/>
              <a:gd name="connsiteX13" fmla="*/ 874642 w 1560444"/>
              <a:gd name="connsiteY13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381539 w 1560444"/>
              <a:gd name="connsiteY7" fmla="*/ 2126975 h 2126975"/>
              <a:gd name="connsiteX8" fmla="*/ 983974 w 1560444"/>
              <a:gd name="connsiteY8" fmla="*/ 1928193 h 2126975"/>
              <a:gd name="connsiteX9" fmla="*/ 39756 w 1560444"/>
              <a:gd name="connsiteY9" fmla="*/ 1063487 h 2126975"/>
              <a:gd name="connsiteX10" fmla="*/ 0 w 1560444"/>
              <a:gd name="connsiteY10" fmla="*/ 616228 h 2126975"/>
              <a:gd name="connsiteX11" fmla="*/ 467139 w 1560444"/>
              <a:gd name="connsiteY11" fmla="*/ 298176 h 2126975"/>
              <a:gd name="connsiteX12" fmla="*/ 496956 w 1560444"/>
              <a:gd name="connsiteY12" fmla="*/ 99393 h 2126975"/>
              <a:gd name="connsiteX13" fmla="*/ 874642 w 1560444"/>
              <a:gd name="connsiteY13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441174 w 1560444"/>
              <a:gd name="connsiteY7" fmla="*/ 1808923 h 2126975"/>
              <a:gd name="connsiteX8" fmla="*/ 1381539 w 1560444"/>
              <a:gd name="connsiteY8" fmla="*/ 2126975 h 2126975"/>
              <a:gd name="connsiteX9" fmla="*/ 983974 w 1560444"/>
              <a:gd name="connsiteY9" fmla="*/ 1928193 h 2126975"/>
              <a:gd name="connsiteX10" fmla="*/ 39756 w 1560444"/>
              <a:gd name="connsiteY10" fmla="*/ 1063487 h 2126975"/>
              <a:gd name="connsiteX11" fmla="*/ 0 w 1560444"/>
              <a:gd name="connsiteY11" fmla="*/ 616228 h 2126975"/>
              <a:gd name="connsiteX12" fmla="*/ 467139 w 1560444"/>
              <a:gd name="connsiteY12" fmla="*/ 298176 h 2126975"/>
              <a:gd name="connsiteX13" fmla="*/ 496956 w 1560444"/>
              <a:gd name="connsiteY13" fmla="*/ 99393 h 2126975"/>
              <a:gd name="connsiteX14" fmla="*/ 874642 w 1560444"/>
              <a:gd name="connsiteY14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371600 w 1560444"/>
              <a:gd name="connsiteY7" fmla="*/ 1669776 h 2126975"/>
              <a:gd name="connsiteX8" fmla="*/ 1381539 w 1560444"/>
              <a:gd name="connsiteY8" fmla="*/ 2126975 h 2126975"/>
              <a:gd name="connsiteX9" fmla="*/ 983974 w 1560444"/>
              <a:gd name="connsiteY9" fmla="*/ 1928193 h 2126975"/>
              <a:gd name="connsiteX10" fmla="*/ 39756 w 1560444"/>
              <a:gd name="connsiteY10" fmla="*/ 1063487 h 2126975"/>
              <a:gd name="connsiteX11" fmla="*/ 0 w 1560444"/>
              <a:gd name="connsiteY11" fmla="*/ 616228 h 2126975"/>
              <a:gd name="connsiteX12" fmla="*/ 467139 w 1560444"/>
              <a:gd name="connsiteY12" fmla="*/ 298176 h 2126975"/>
              <a:gd name="connsiteX13" fmla="*/ 496956 w 1560444"/>
              <a:gd name="connsiteY13" fmla="*/ 99393 h 2126975"/>
              <a:gd name="connsiteX14" fmla="*/ 874642 w 1560444"/>
              <a:gd name="connsiteY14" fmla="*/ 0 h 2126975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669776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39756 w 1560444"/>
              <a:gd name="connsiteY10" fmla="*/ 1063487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669776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54350 w 1560444"/>
              <a:gd name="connsiteY5" fmla="*/ 1244449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911117 h 2206488"/>
              <a:gd name="connsiteX5" fmla="*/ 1354350 w 1560444"/>
              <a:gd name="connsiteY5" fmla="*/ 1244449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88291"/>
              <a:gd name="connsiteY0" fmla="*/ 0 h 2206488"/>
              <a:gd name="connsiteX1" fmla="*/ 1431234 w 1588291"/>
              <a:gd name="connsiteY1" fmla="*/ 9940 h 2206488"/>
              <a:gd name="connsiteX2" fmla="*/ 1411357 w 1588291"/>
              <a:gd name="connsiteY2" fmla="*/ 417446 h 2206488"/>
              <a:gd name="connsiteX3" fmla="*/ 1588291 w 1588291"/>
              <a:gd name="connsiteY3" fmla="*/ 683175 h 2206488"/>
              <a:gd name="connsiteX4" fmla="*/ 1401418 w 1588291"/>
              <a:gd name="connsiteY4" fmla="*/ 911117 h 2206488"/>
              <a:gd name="connsiteX5" fmla="*/ 1354350 w 1588291"/>
              <a:gd name="connsiteY5" fmla="*/ 1244449 h 2206488"/>
              <a:gd name="connsiteX6" fmla="*/ 1500808 w 1588291"/>
              <a:gd name="connsiteY6" fmla="*/ 1421297 h 2206488"/>
              <a:gd name="connsiteX7" fmla="*/ 1371600 w 1588291"/>
              <a:gd name="connsiteY7" fmla="*/ 1706905 h 2206488"/>
              <a:gd name="connsiteX8" fmla="*/ 1480930 w 1588291"/>
              <a:gd name="connsiteY8" fmla="*/ 2206488 h 2206488"/>
              <a:gd name="connsiteX9" fmla="*/ 983974 w 1588291"/>
              <a:gd name="connsiteY9" fmla="*/ 1928193 h 2206488"/>
              <a:gd name="connsiteX10" fmla="*/ 49695 w 1588291"/>
              <a:gd name="connsiteY10" fmla="*/ 1023730 h 2206488"/>
              <a:gd name="connsiteX11" fmla="*/ 0 w 1588291"/>
              <a:gd name="connsiteY11" fmla="*/ 616228 h 2206488"/>
              <a:gd name="connsiteX12" fmla="*/ 467139 w 1588291"/>
              <a:gd name="connsiteY12" fmla="*/ 298176 h 2206488"/>
              <a:gd name="connsiteX13" fmla="*/ 496956 w 1588291"/>
              <a:gd name="connsiteY13" fmla="*/ 99393 h 2206488"/>
              <a:gd name="connsiteX14" fmla="*/ 874642 w 1588291"/>
              <a:gd name="connsiteY14" fmla="*/ 0 h 2206488"/>
              <a:gd name="connsiteX0" fmla="*/ 874642 w 1588291"/>
              <a:gd name="connsiteY0" fmla="*/ 0 h 2206488"/>
              <a:gd name="connsiteX1" fmla="*/ 1366259 w 1588291"/>
              <a:gd name="connsiteY1" fmla="*/ 657 h 2206488"/>
              <a:gd name="connsiteX2" fmla="*/ 1411357 w 1588291"/>
              <a:gd name="connsiteY2" fmla="*/ 417446 h 2206488"/>
              <a:gd name="connsiteX3" fmla="*/ 1588291 w 1588291"/>
              <a:gd name="connsiteY3" fmla="*/ 683175 h 2206488"/>
              <a:gd name="connsiteX4" fmla="*/ 1401418 w 1588291"/>
              <a:gd name="connsiteY4" fmla="*/ 911117 h 2206488"/>
              <a:gd name="connsiteX5" fmla="*/ 1354350 w 1588291"/>
              <a:gd name="connsiteY5" fmla="*/ 1244449 h 2206488"/>
              <a:gd name="connsiteX6" fmla="*/ 1500808 w 1588291"/>
              <a:gd name="connsiteY6" fmla="*/ 1421297 h 2206488"/>
              <a:gd name="connsiteX7" fmla="*/ 1371600 w 1588291"/>
              <a:gd name="connsiteY7" fmla="*/ 1706905 h 2206488"/>
              <a:gd name="connsiteX8" fmla="*/ 1480930 w 1588291"/>
              <a:gd name="connsiteY8" fmla="*/ 2206488 h 2206488"/>
              <a:gd name="connsiteX9" fmla="*/ 983974 w 1588291"/>
              <a:gd name="connsiteY9" fmla="*/ 1928193 h 2206488"/>
              <a:gd name="connsiteX10" fmla="*/ 49695 w 1588291"/>
              <a:gd name="connsiteY10" fmla="*/ 1023730 h 2206488"/>
              <a:gd name="connsiteX11" fmla="*/ 0 w 1588291"/>
              <a:gd name="connsiteY11" fmla="*/ 616228 h 2206488"/>
              <a:gd name="connsiteX12" fmla="*/ 467139 w 1588291"/>
              <a:gd name="connsiteY12" fmla="*/ 298176 h 2206488"/>
              <a:gd name="connsiteX13" fmla="*/ 496956 w 1588291"/>
              <a:gd name="connsiteY13" fmla="*/ 99393 h 2206488"/>
              <a:gd name="connsiteX14" fmla="*/ 874642 w 1588291"/>
              <a:gd name="connsiteY14" fmla="*/ 0 h 22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291" h="2206488">
                <a:moveTo>
                  <a:pt x="874642" y="0"/>
                </a:moveTo>
                <a:lnTo>
                  <a:pt x="1366259" y="657"/>
                </a:lnTo>
                <a:lnTo>
                  <a:pt x="1411357" y="417446"/>
                </a:lnTo>
                <a:lnTo>
                  <a:pt x="1588291" y="683175"/>
                </a:lnTo>
                <a:lnTo>
                  <a:pt x="1401418" y="911117"/>
                </a:lnTo>
                <a:lnTo>
                  <a:pt x="1354350" y="1244449"/>
                </a:lnTo>
                <a:lnTo>
                  <a:pt x="1500808" y="1421297"/>
                </a:lnTo>
                <a:lnTo>
                  <a:pt x="1371600" y="1706905"/>
                </a:lnTo>
                <a:lnTo>
                  <a:pt x="1480930" y="2206488"/>
                </a:lnTo>
                <a:lnTo>
                  <a:pt x="983974" y="1928193"/>
                </a:lnTo>
                <a:lnTo>
                  <a:pt x="49695" y="1023730"/>
                </a:lnTo>
                <a:lnTo>
                  <a:pt x="0" y="616228"/>
                </a:lnTo>
                <a:lnTo>
                  <a:pt x="467139" y="298176"/>
                </a:lnTo>
                <a:lnTo>
                  <a:pt x="496956" y="99393"/>
                </a:lnTo>
                <a:lnTo>
                  <a:pt x="874642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30814" y="1765937"/>
            <a:ext cx="247426" cy="5684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696466" y="1411389"/>
            <a:ext cx="5495534" cy="5033788"/>
            <a:chOff x="6696466" y="1411389"/>
            <a:chExt cx="5495534" cy="5033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66"/>
            <a:stretch/>
          </p:blipFill>
          <p:spPr>
            <a:xfrm>
              <a:off x="6696466" y="1411389"/>
              <a:ext cx="5495534" cy="503378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0764982" y="5137871"/>
              <a:ext cx="1419120" cy="1263600"/>
              <a:chOff x="10764982" y="5137871"/>
              <a:chExt cx="1419120" cy="12636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64982" y="5137871"/>
                <a:ext cx="1419120" cy="12636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0778682" y="5337111"/>
                <a:ext cx="270318" cy="1588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7911293" y="576933"/>
            <a:ext cx="248465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Study Area: </a:t>
            </a:r>
          </a:p>
          <a:p>
            <a:pPr algn="ctr"/>
            <a:r>
              <a:rPr lang="en-AU" dirty="0"/>
              <a:t>2820 to 2735 Ma rocks </a:t>
            </a:r>
          </a:p>
          <a:p>
            <a:pPr algn="ctr"/>
            <a:r>
              <a:rPr lang="en-AU" dirty="0"/>
              <a:t>in the Western Youanmi </a:t>
            </a:r>
          </a:p>
          <a:p>
            <a:pPr algn="ctr"/>
            <a:r>
              <a:rPr lang="en-AU" dirty="0"/>
              <a:t>Terrane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73"/>
    </mc:Choice>
    <mc:Fallback xmlns="">
      <p:transition spd="slow" advTm="128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1C69CE-E770-4D00-9E44-1946F343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0432"/>
            <a:ext cx="121920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927C86-1CA0-4ADC-89D6-9B58A87C9E7B}"/>
              </a:ext>
            </a:extLst>
          </p:cNvPr>
          <p:cNvSpPr/>
          <p:nvPr/>
        </p:nvSpPr>
        <p:spPr>
          <a:xfrm>
            <a:off x="0" y="6012706"/>
            <a:ext cx="12192000" cy="45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98" y="326916"/>
            <a:ext cx="10515600" cy="1035307"/>
          </a:xfrm>
        </p:spPr>
        <p:txBody>
          <a:bodyPr>
            <a:normAutofit/>
          </a:bodyPr>
          <a:lstStyle/>
          <a:p>
            <a:r>
              <a:rPr lang="en-AU" sz="3600" b="1" dirty="0"/>
              <a:t>Reassessment of geodynamic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1389"/>
            <a:ext cx="6768894" cy="4931222"/>
          </a:xfrm>
        </p:spPr>
        <p:txBody>
          <a:bodyPr>
            <a:noAutofit/>
          </a:bodyPr>
          <a:lstStyle/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1" lang="en-AU" sz="2000" b="1" dirty="0"/>
              <a:t>Attempts to explain subduction-like magmas within the existing mantle plume model encountered obstacles…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Previous studies overstated distribution of komatiites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All ‘komatiite’ localities were </a:t>
            </a:r>
            <a:r>
              <a:rPr kumimoji="1" lang="en-AU" sz="1600" dirty="0" smtClean="0"/>
              <a:t>found to be high-Mg </a:t>
            </a:r>
            <a:r>
              <a:rPr kumimoji="1" lang="en-AU" sz="1600" dirty="0"/>
              <a:t>basalts with olivine cumulate zones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‘Olivine spinifex’ turned out to be </a:t>
            </a:r>
            <a:r>
              <a:rPr kumimoji="1" lang="en-AU" sz="1600" dirty="0" smtClean="0"/>
              <a:t>a previously unrecognized </a:t>
            </a:r>
            <a:r>
              <a:rPr kumimoji="1" lang="en-AU" sz="1600" dirty="0"/>
              <a:t>platy pyroxene spinifex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Melting temperatures (1485 °C) do not require a mantle plume</a:t>
            </a:r>
          </a:p>
          <a:p>
            <a:pPr marL="0" indent="0" eaLnBrk="0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1" lang="en-AU" sz="2000" b="1" dirty="0" smtClean="0"/>
              <a:t>Assessing </a:t>
            </a:r>
            <a:r>
              <a:rPr kumimoji="1" lang="en-AU" sz="2000" b="1" dirty="0"/>
              <a:t>the stratigraphic package as a whole</a:t>
            </a:r>
          </a:p>
          <a:p>
            <a:pPr marL="457200" indent="-457200" eaLnBrk="0" hangingPunct="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AU" sz="2000" b="1" dirty="0"/>
              <a:t>Majority of mafic-intermediate rocks have strong ‘arc signature’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Includes boninite-like rocks, primitive (high-Mg) </a:t>
            </a:r>
            <a:r>
              <a:rPr kumimoji="1" lang="en-AU" sz="1600" dirty="0" smtClean="0"/>
              <a:t>basalts and andesites, </a:t>
            </a:r>
            <a:r>
              <a:rPr kumimoji="1" lang="en-AU" sz="1600" dirty="0"/>
              <a:t>sanukitoids and shoshonites</a:t>
            </a:r>
          </a:p>
          <a:p>
            <a:pPr marL="457200" indent="-457200" eaLnBrk="0" hangingPunct="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AU" sz="2000" b="1" dirty="0"/>
              <a:t>Many coeval intrusive suites, mafic &amp; felsic, locally contain abundant hornblende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H</a:t>
            </a:r>
            <a:r>
              <a:rPr kumimoji="1" lang="en-AU" sz="1600" baseline="-25000" dirty="0"/>
              <a:t>2</a:t>
            </a:r>
            <a:r>
              <a:rPr kumimoji="1" lang="en-AU" sz="1600" dirty="0"/>
              <a:t>O a key ingredient in generating subduction zone magmas</a:t>
            </a:r>
          </a:p>
          <a:p>
            <a:pPr lvl="1" eaLnBrk="0" hangingPunct="0">
              <a:lnSpc>
                <a:spcPct val="100000"/>
              </a:lnSpc>
              <a:spcBef>
                <a:spcPts val="0"/>
              </a:spcBef>
            </a:pPr>
            <a:r>
              <a:rPr kumimoji="1" lang="en-AU" sz="1600" dirty="0"/>
              <a:t>Strongly implicates metasomatism of the mantle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5463" y="2099612"/>
            <a:ext cx="1840751" cy="2557211"/>
          </a:xfrm>
          <a:custGeom>
            <a:avLst/>
            <a:gdLst>
              <a:gd name="connsiteX0" fmla="*/ 0 w 1540566"/>
              <a:gd name="connsiteY0" fmla="*/ 0 h 2315818"/>
              <a:gd name="connsiteX1" fmla="*/ 1540566 w 1540566"/>
              <a:gd name="connsiteY1" fmla="*/ 0 h 2315818"/>
              <a:gd name="connsiteX2" fmla="*/ 1540566 w 1540566"/>
              <a:gd name="connsiteY2" fmla="*/ 2315818 h 2315818"/>
              <a:gd name="connsiteX3" fmla="*/ 0 w 1540566"/>
              <a:gd name="connsiteY3" fmla="*/ 2315818 h 2315818"/>
              <a:gd name="connsiteX4" fmla="*/ 0 w 1540566"/>
              <a:gd name="connsiteY4" fmla="*/ 0 h 2315818"/>
              <a:gd name="connsiteX0" fmla="*/ 0 w 1540566"/>
              <a:gd name="connsiteY0" fmla="*/ 0 h 2315818"/>
              <a:gd name="connsiteX1" fmla="*/ 1411357 w 1540566"/>
              <a:gd name="connsiteY1" fmla="*/ 188844 h 2315818"/>
              <a:gd name="connsiteX2" fmla="*/ 1540566 w 1540566"/>
              <a:gd name="connsiteY2" fmla="*/ 2315818 h 2315818"/>
              <a:gd name="connsiteX3" fmla="*/ 0 w 1540566"/>
              <a:gd name="connsiteY3" fmla="*/ 2315818 h 2315818"/>
              <a:gd name="connsiteX4" fmla="*/ 0 w 1540566"/>
              <a:gd name="connsiteY4" fmla="*/ 0 h 2315818"/>
              <a:gd name="connsiteX0" fmla="*/ 854765 w 1540566"/>
              <a:gd name="connsiteY0" fmla="*/ 0 h 2136914"/>
              <a:gd name="connsiteX1" fmla="*/ 1411357 w 1540566"/>
              <a:gd name="connsiteY1" fmla="*/ 9940 h 2136914"/>
              <a:gd name="connsiteX2" fmla="*/ 1540566 w 1540566"/>
              <a:gd name="connsiteY2" fmla="*/ 2136914 h 2136914"/>
              <a:gd name="connsiteX3" fmla="*/ 0 w 1540566"/>
              <a:gd name="connsiteY3" fmla="*/ 2136914 h 2136914"/>
              <a:gd name="connsiteX4" fmla="*/ 854765 w 1540566"/>
              <a:gd name="connsiteY4" fmla="*/ 0 h 2136914"/>
              <a:gd name="connsiteX0" fmla="*/ 785191 w 1470992"/>
              <a:gd name="connsiteY0" fmla="*/ 0 h 2136914"/>
              <a:gd name="connsiteX1" fmla="*/ 1341783 w 1470992"/>
              <a:gd name="connsiteY1" fmla="*/ 9940 h 2136914"/>
              <a:gd name="connsiteX2" fmla="*/ 1470992 w 1470992"/>
              <a:gd name="connsiteY2" fmla="*/ 2136914 h 2136914"/>
              <a:gd name="connsiteX3" fmla="*/ 0 w 1470992"/>
              <a:gd name="connsiteY3" fmla="*/ 1093305 h 2136914"/>
              <a:gd name="connsiteX4" fmla="*/ 785191 w 1470992"/>
              <a:gd name="connsiteY4" fmla="*/ 0 h 2136914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0 w 1341783"/>
              <a:gd name="connsiteY3" fmla="*/ 1093305 h 2126975"/>
              <a:gd name="connsiteX4" fmla="*/ 785191 w 1341783"/>
              <a:gd name="connsiteY4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705680 w 1341783"/>
              <a:gd name="connsiteY3" fmla="*/ 1630019 h 2126975"/>
              <a:gd name="connsiteX4" fmla="*/ 0 w 1341783"/>
              <a:gd name="connsiteY4" fmla="*/ 1093305 h 2126975"/>
              <a:gd name="connsiteX5" fmla="*/ 785191 w 1341783"/>
              <a:gd name="connsiteY5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894523 w 1341783"/>
              <a:gd name="connsiteY3" fmla="*/ 1928193 h 2126975"/>
              <a:gd name="connsiteX4" fmla="*/ 0 w 1341783"/>
              <a:gd name="connsiteY4" fmla="*/ 1093305 h 2126975"/>
              <a:gd name="connsiteX5" fmla="*/ 785191 w 1341783"/>
              <a:gd name="connsiteY5" fmla="*/ 0 h 2126975"/>
              <a:gd name="connsiteX0" fmla="*/ 785191 w 1341783"/>
              <a:gd name="connsiteY0" fmla="*/ 0 h 2126975"/>
              <a:gd name="connsiteX1" fmla="*/ 1341783 w 1341783"/>
              <a:gd name="connsiteY1" fmla="*/ 9940 h 2126975"/>
              <a:gd name="connsiteX2" fmla="*/ 1292088 w 1341783"/>
              <a:gd name="connsiteY2" fmla="*/ 2126975 h 2126975"/>
              <a:gd name="connsiteX3" fmla="*/ 894523 w 1341783"/>
              <a:gd name="connsiteY3" fmla="*/ 1928193 h 2126975"/>
              <a:gd name="connsiteX4" fmla="*/ 0 w 1341783"/>
              <a:gd name="connsiteY4" fmla="*/ 1093305 h 2126975"/>
              <a:gd name="connsiteX5" fmla="*/ 198784 w 1341783"/>
              <a:gd name="connsiteY5" fmla="*/ 844828 h 2126975"/>
              <a:gd name="connsiteX6" fmla="*/ 785191 w 1341783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89451 w 1431234"/>
              <a:gd name="connsiteY4" fmla="*/ 1093305 h 2126975"/>
              <a:gd name="connsiteX5" fmla="*/ 0 w 1431234"/>
              <a:gd name="connsiteY5" fmla="*/ 616228 h 2126975"/>
              <a:gd name="connsiteX6" fmla="*/ 874642 w 1431234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874642 w 1431234"/>
              <a:gd name="connsiteY6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874642 w 1431234"/>
              <a:gd name="connsiteY7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636104 w 1431234"/>
              <a:gd name="connsiteY7" fmla="*/ 178906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308113 w 1431234"/>
              <a:gd name="connsiteY6" fmla="*/ 407506 h 2126975"/>
              <a:gd name="connsiteX7" fmla="*/ 496956 w 1431234"/>
              <a:gd name="connsiteY7" fmla="*/ 99393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381539 w 1431234"/>
              <a:gd name="connsiteY2" fmla="*/ 2126975 h 2126975"/>
              <a:gd name="connsiteX3" fmla="*/ 983974 w 1431234"/>
              <a:gd name="connsiteY3" fmla="*/ 1928193 h 2126975"/>
              <a:gd name="connsiteX4" fmla="*/ 39756 w 1431234"/>
              <a:gd name="connsiteY4" fmla="*/ 1063487 h 2126975"/>
              <a:gd name="connsiteX5" fmla="*/ 0 w 1431234"/>
              <a:gd name="connsiteY5" fmla="*/ 616228 h 2126975"/>
              <a:gd name="connsiteX6" fmla="*/ 467139 w 1431234"/>
              <a:gd name="connsiteY6" fmla="*/ 298176 h 2126975"/>
              <a:gd name="connsiteX7" fmla="*/ 496956 w 1431234"/>
              <a:gd name="connsiteY7" fmla="*/ 99393 h 2126975"/>
              <a:gd name="connsiteX8" fmla="*/ 874642 w 1431234"/>
              <a:gd name="connsiteY8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21296 w 1431234"/>
              <a:gd name="connsiteY2" fmla="*/ 616228 h 2126975"/>
              <a:gd name="connsiteX3" fmla="*/ 1381539 w 1431234"/>
              <a:gd name="connsiteY3" fmla="*/ 2126975 h 2126975"/>
              <a:gd name="connsiteX4" fmla="*/ 983974 w 1431234"/>
              <a:gd name="connsiteY4" fmla="*/ 1928193 h 2126975"/>
              <a:gd name="connsiteX5" fmla="*/ 39756 w 1431234"/>
              <a:gd name="connsiteY5" fmla="*/ 1063487 h 2126975"/>
              <a:gd name="connsiteX6" fmla="*/ 0 w 1431234"/>
              <a:gd name="connsiteY6" fmla="*/ 616228 h 2126975"/>
              <a:gd name="connsiteX7" fmla="*/ 467139 w 1431234"/>
              <a:gd name="connsiteY7" fmla="*/ 298176 h 2126975"/>
              <a:gd name="connsiteX8" fmla="*/ 496956 w 1431234"/>
              <a:gd name="connsiteY8" fmla="*/ 99393 h 2126975"/>
              <a:gd name="connsiteX9" fmla="*/ 874642 w 1431234"/>
              <a:gd name="connsiteY9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11357 w 1431234"/>
              <a:gd name="connsiteY2" fmla="*/ 417446 h 2126975"/>
              <a:gd name="connsiteX3" fmla="*/ 1381539 w 1431234"/>
              <a:gd name="connsiteY3" fmla="*/ 2126975 h 2126975"/>
              <a:gd name="connsiteX4" fmla="*/ 983974 w 1431234"/>
              <a:gd name="connsiteY4" fmla="*/ 1928193 h 2126975"/>
              <a:gd name="connsiteX5" fmla="*/ 39756 w 1431234"/>
              <a:gd name="connsiteY5" fmla="*/ 1063487 h 2126975"/>
              <a:gd name="connsiteX6" fmla="*/ 0 w 1431234"/>
              <a:gd name="connsiteY6" fmla="*/ 616228 h 2126975"/>
              <a:gd name="connsiteX7" fmla="*/ 467139 w 1431234"/>
              <a:gd name="connsiteY7" fmla="*/ 298176 h 2126975"/>
              <a:gd name="connsiteX8" fmla="*/ 496956 w 1431234"/>
              <a:gd name="connsiteY8" fmla="*/ 99393 h 2126975"/>
              <a:gd name="connsiteX9" fmla="*/ 874642 w 1431234"/>
              <a:gd name="connsiteY9" fmla="*/ 0 h 2126975"/>
              <a:gd name="connsiteX0" fmla="*/ 874642 w 1431234"/>
              <a:gd name="connsiteY0" fmla="*/ 0 h 2126975"/>
              <a:gd name="connsiteX1" fmla="*/ 1431234 w 1431234"/>
              <a:gd name="connsiteY1" fmla="*/ 9940 h 2126975"/>
              <a:gd name="connsiteX2" fmla="*/ 1411357 w 1431234"/>
              <a:gd name="connsiteY2" fmla="*/ 417446 h 2126975"/>
              <a:gd name="connsiteX3" fmla="*/ 1401418 w 1431234"/>
              <a:gd name="connsiteY3" fmla="*/ 695741 h 2126975"/>
              <a:gd name="connsiteX4" fmla="*/ 1381539 w 1431234"/>
              <a:gd name="connsiteY4" fmla="*/ 2126975 h 2126975"/>
              <a:gd name="connsiteX5" fmla="*/ 983974 w 1431234"/>
              <a:gd name="connsiteY5" fmla="*/ 1928193 h 2126975"/>
              <a:gd name="connsiteX6" fmla="*/ 39756 w 1431234"/>
              <a:gd name="connsiteY6" fmla="*/ 1063487 h 2126975"/>
              <a:gd name="connsiteX7" fmla="*/ 0 w 1431234"/>
              <a:gd name="connsiteY7" fmla="*/ 616228 h 2126975"/>
              <a:gd name="connsiteX8" fmla="*/ 467139 w 1431234"/>
              <a:gd name="connsiteY8" fmla="*/ 298176 h 2126975"/>
              <a:gd name="connsiteX9" fmla="*/ 496956 w 1431234"/>
              <a:gd name="connsiteY9" fmla="*/ 99393 h 2126975"/>
              <a:gd name="connsiteX10" fmla="*/ 874642 w 1431234"/>
              <a:gd name="connsiteY10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381539 w 1560444"/>
              <a:gd name="connsiteY4" fmla="*/ 2126975 h 2126975"/>
              <a:gd name="connsiteX5" fmla="*/ 983974 w 1560444"/>
              <a:gd name="connsiteY5" fmla="*/ 1928193 h 2126975"/>
              <a:gd name="connsiteX6" fmla="*/ 39756 w 1560444"/>
              <a:gd name="connsiteY6" fmla="*/ 1063487 h 2126975"/>
              <a:gd name="connsiteX7" fmla="*/ 0 w 1560444"/>
              <a:gd name="connsiteY7" fmla="*/ 616228 h 2126975"/>
              <a:gd name="connsiteX8" fmla="*/ 467139 w 1560444"/>
              <a:gd name="connsiteY8" fmla="*/ 298176 h 2126975"/>
              <a:gd name="connsiteX9" fmla="*/ 496956 w 1560444"/>
              <a:gd name="connsiteY9" fmla="*/ 99393 h 2126975"/>
              <a:gd name="connsiteX10" fmla="*/ 874642 w 1560444"/>
              <a:gd name="connsiteY10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530626 w 1560444"/>
              <a:gd name="connsiteY4" fmla="*/ 894523 h 2126975"/>
              <a:gd name="connsiteX5" fmla="*/ 1381539 w 1560444"/>
              <a:gd name="connsiteY5" fmla="*/ 2126975 h 2126975"/>
              <a:gd name="connsiteX6" fmla="*/ 983974 w 1560444"/>
              <a:gd name="connsiteY6" fmla="*/ 1928193 h 2126975"/>
              <a:gd name="connsiteX7" fmla="*/ 39756 w 1560444"/>
              <a:gd name="connsiteY7" fmla="*/ 1063487 h 2126975"/>
              <a:gd name="connsiteX8" fmla="*/ 0 w 1560444"/>
              <a:gd name="connsiteY8" fmla="*/ 616228 h 2126975"/>
              <a:gd name="connsiteX9" fmla="*/ 467139 w 1560444"/>
              <a:gd name="connsiteY9" fmla="*/ 298176 h 2126975"/>
              <a:gd name="connsiteX10" fmla="*/ 496956 w 1560444"/>
              <a:gd name="connsiteY10" fmla="*/ 99393 h 2126975"/>
              <a:gd name="connsiteX11" fmla="*/ 874642 w 1560444"/>
              <a:gd name="connsiteY11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81539 w 1560444"/>
              <a:gd name="connsiteY5" fmla="*/ 2126975 h 2126975"/>
              <a:gd name="connsiteX6" fmla="*/ 983974 w 1560444"/>
              <a:gd name="connsiteY6" fmla="*/ 1928193 h 2126975"/>
              <a:gd name="connsiteX7" fmla="*/ 39756 w 1560444"/>
              <a:gd name="connsiteY7" fmla="*/ 1063487 h 2126975"/>
              <a:gd name="connsiteX8" fmla="*/ 0 w 1560444"/>
              <a:gd name="connsiteY8" fmla="*/ 616228 h 2126975"/>
              <a:gd name="connsiteX9" fmla="*/ 467139 w 1560444"/>
              <a:gd name="connsiteY9" fmla="*/ 298176 h 2126975"/>
              <a:gd name="connsiteX10" fmla="*/ 496956 w 1560444"/>
              <a:gd name="connsiteY10" fmla="*/ 99393 h 2126975"/>
              <a:gd name="connsiteX11" fmla="*/ 874642 w 1560444"/>
              <a:gd name="connsiteY11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381539 w 1560444"/>
              <a:gd name="connsiteY6" fmla="*/ 2126975 h 2126975"/>
              <a:gd name="connsiteX7" fmla="*/ 983974 w 1560444"/>
              <a:gd name="connsiteY7" fmla="*/ 1928193 h 2126975"/>
              <a:gd name="connsiteX8" fmla="*/ 39756 w 1560444"/>
              <a:gd name="connsiteY8" fmla="*/ 1063487 h 2126975"/>
              <a:gd name="connsiteX9" fmla="*/ 0 w 1560444"/>
              <a:gd name="connsiteY9" fmla="*/ 616228 h 2126975"/>
              <a:gd name="connsiteX10" fmla="*/ 467139 w 1560444"/>
              <a:gd name="connsiteY10" fmla="*/ 298176 h 2126975"/>
              <a:gd name="connsiteX11" fmla="*/ 496956 w 1560444"/>
              <a:gd name="connsiteY11" fmla="*/ 99393 h 2126975"/>
              <a:gd name="connsiteX12" fmla="*/ 874642 w 1560444"/>
              <a:gd name="connsiteY12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381539 w 1560444"/>
              <a:gd name="connsiteY6" fmla="*/ 1341784 h 2126975"/>
              <a:gd name="connsiteX7" fmla="*/ 1381539 w 1560444"/>
              <a:gd name="connsiteY7" fmla="*/ 2126975 h 2126975"/>
              <a:gd name="connsiteX8" fmla="*/ 983974 w 1560444"/>
              <a:gd name="connsiteY8" fmla="*/ 1928193 h 2126975"/>
              <a:gd name="connsiteX9" fmla="*/ 39756 w 1560444"/>
              <a:gd name="connsiteY9" fmla="*/ 1063487 h 2126975"/>
              <a:gd name="connsiteX10" fmla="*/ 0 w 1560444"/>
              <a:gd name="connsiteY10" fmla="*/ 616228 h 2126975"/>
              <a:gd name="connsiteX11" fmla="*/ 467139 w 1560444"/>
              <a:gd name="connsiteY11" fmla="*/ 298176 h 2126975"/>
              <a:gd name="connsiteX12" fmla="*/ 496956 w 1560444"/>
              <a:gd name="connsiteY12" fmla="*/ 99393 h 2126975"/>
              <a:gd name="connsiteX13" fmla="*/ 874642 w 1560444"/>
              <a:gd name="connsiteY13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381539 w 1560444"/>
              <a:gd name="connsiteY7" fmla="*/ 2126975 h 2126975"/>
              <a:gd name="connsiteX8" fmla="*/ 983974 w 1560444"/>
              <a:gd name="connsiteY8" fmla="*/ 1928193 h 2126975"/>
              <a:gd name="connsiteX9" fmla="*/ 39756 w 1560444"/>
              <a:gd name="connsiteY9" fmla="*/ 1063487 h 2126975"/>
              <a:gd name="connsiteX10" fmla="*/ 0 w 1560444"/>
              <a:gd name="connsiteY10" fmla="*/ 616228 h 2126975"/>
              <a:gd name="connsiteX11" fmla="*/ 467139 w 1560444"/>
              <a:gd name="connsiteY11" fmla="*/ 298176 h 2126975"/>
              <a:gd name="connsiteX12" fmla="*/ 496956 w 1560444"/>
              <a:gd name="connsiteY12" fmla="*/ 99393 h 2126975"/>
              <a:gd name="connsiteX13" fmla="*/ 874642 w 1560444"/>
              <a:gd name="connsiteY13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441174 w 1560444"/>
              <a:gd name="connsiteY7" fmla="*/ 1808923 h 2126975"/>
              <a:gd name="connsiteX8" fmla="*/ 1381539 w 1560444"/>
              <a:gd name="connsiteY8" fmla="*/ 2126975 h 2126975"/>
              <a:gd name="connsiteX9" fmla="*/ 983974 w 1560444"/>
              <a:gd name="connsiteY9" fmla="*/ 1928193 h 2126975"/>
              <a:gd name="connsiteX10" fmla="*/ 39756 w 1560444"/>
              <a:gd name="connsiteY10" fmla="*/ 1063487 h 2126975"/>
              <a:gd name="connsiteX11" fmla="*/ 0 w 1560444"/>
              <a:gd name="connsiteY11" fmla="*/ 616228 h 2126975"/>
              <a:gd name="connsiteX12" fmla="*/ 467139 w 1560444"/>
              <a:gd name="connsiteY12" fmla="*/ 298176 h 2126975"/>
              <a:gd name="connsiteX13" fmla="*/ 496956 w 1560444"/>
              <a:gd name="connsiteY13" fmla="*/ 99393 h 2126975"/>
              <a:gd name="connsiteX14" fmla="*/ 874642 w 1560444"/>
              <a:gd name="connsiteY14" fmla="*/ 0 h 2126975"/>
              <a:gd name="connsiteX0" fmla="*/ 874642 w 1560444"/>
              <a:gd name="connsiteY0" fmla="*/ 0 h 2126975"/>
              <a:gd name="connsiteX1" fmla="*/ 1431234 w 1560444"/>
              <a:gd name="connsiteY1" fmla="*/ 9940 h 2126975"/>
              <a:gd name="connsiteX2" fmla="*/ 1411357 w 1560444"/>
              <a:gd name="connsiteY2" fmla="*/ 417446 h 2126975"/>
              <a:gd name="connsiteX3" fmla="*/ 1560444 w 1560444"/>
              <a:gd name="connsiteY3" fmla="*/ 646046 h 2126975"/>
              <a:gd name="connsiteX4" fmla="*/ 1401418 w 1560444"/>
              <a:gd name="connsiteY4" fmla="*/ 864705 h 2126975"/>
              <a:gd name="connsiteX5" fmla="*/ 1391478 w 1560444"/>
              <a:gd name="connsiteY5" fmla="*/ 1133062 h 2126975"/>
              <a:gd name="connsiteX6" fmla="*/ 1500808 w 1560444"/>
              <a:gd name="connsiteY6" fmla="*/ 1421297 h 2126975"/>
              <a:gd name="connsiteX7" fmla="*/ 1371600 w 1560444"/>
              <a:gd name="connsiteY7" fmla="*/ 1669776 h 2126975"/>
              <a:gd name="connsiteX8" fmla="*/ 1381539 w 1560444"/>
              <a:gd name="connsiteY8" fmla="*/ 2126975 h 2126975"/>
              <a:gd name="connsiteX9" fmla="*/ 983974 w 1560444"/>
              <a:gd name="connsiteY9" fmla="*/ 1928193 h 2126975"/>
              <a:gd name="connsiteX10" fmla="*/ 39756 w 1560444"/>
              <a:gd name="connsiteY10" fmla="*/ 1063487 h 2126975"/>
              <a:gd name="connsiteX11" fmla="*/ 0 w 1560444"/>
              <a:gd name="connsiteY11" fmla="*/ 616228 h 2126975"/>
              <a:gd name="connsiteX12" fmla="*/ 467139 w 1560444"/>
              <a:gd name="connsiteY12" fmla="*/ 298176 h 2126975"/>
              <a:gd name="connsiteX13" fmla="*/ 496956 w 1560444"/>
              <a:gd name="connsiteY13" fmla="*/ 99393 h 2126975"/>
              <a:gd name="connsiteX14" fmla="*/ 874642 w 1560444"/>
              <a:gd name="connsiteY14" fmla="*/ 0 h 2126975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669776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39756 w 1560444"/>
              <a:gd name="connsiteY10" fmla="*/ 1063487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669776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91478 w 1560444"/>
              <a:gd name="connsiteY5" fmla="*/ 1133062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864705 h 2206488"/>
              <a:gd name="connsiteX5" fmla="*/ 1354350 w 1560444"/>
              <a:gd name="connsiteY5" fmla="*/ 1244449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60444"/>
              <a:gd name="connsiteY0" fmla="*/ 0 h 2206488"/>
              <a:gd name="connsiteX1" fmla="*/ 1431234 w 1560444"/>
              <a:gd name="connsiteY1" fmla="*/ 9940 h 2206488"/>
              <a:gd name="connsiteX2" fmla="*/ 1411357 w 1560444"/>
              <a:gd name="connsiteY2" fmla="*/ 417446 h 2206488"/>
              <a:gd name="connsiteX3" fmla="*/ 1560444 w 1560444"/>
              <a:gd name="connsiteY3" fmla="*/ 646046 h 2206488"/>
              <a:gd name="connsiteX4" fmla="*/ 1401418 w 1560444"/>
              <a:gd name="connsiteY4" fmla="*/ 911117 h 2206488"/>
              <a:gd name="connsiteX5" fmla="*/ 1354350 w 1560444"/>
              <a:gd name="connsiteY5" fmla="*/ 1244449 h 2206488"/>
              <a:gd name="connsiteX6" fmla="*/ 1500808 w 1560444"/>
              <a:gd name="connsiteY6" fmla="*/ 1421297 h 2206488"/>
              <a:gd name="connsiteX7" fmla="*/ 1371600 w 1560444"/>
              <a:gd name="connsiteY7" fmla="*/ 1706905 h 2206488"/>
              <a:gd name="connsiteX8" fmla="*/ 1480930 w 1560444"/>
              <a:gd name="connsiteY8" fmla="*/ 2206488 h 2206488"/>
              <a:gd name="connsiteX9" fmla="*/ 983974 w 1560444"/>
              <a:gd name="connsiteY9" fmla="*/ 1928193 h 2206488"/>
              <a:gd name="connsiteX10" fmla="*/ 49695 w 1560444"/>
              <a:gd name="connsiteY10" fmla="*/ 1023730 h 2206488"/>
              <a:gd name="connsiteX11" fmla="*/ 0 w 1560444"/>
              <a:gd name="connsiteY11" fmla="*/ 616228 h 2206488"/>
              <a:gd name="connsiteX12" fmla="*/ 467139 w 1560444"/>
              <a:gd name="connsiteY12" fmla="*/ 298176 h 2206488"/>
              <a:gd name="connsiteX13" fmla="*/ 496956 w 1560444"/>
              <a:gd name="connsiteY13" fmla="*/ 99393 h 2206488"/>
              <a:gd name="connsiteX14" fmla="*/ 874642 w 1560444"/>
              <a:gd name="connsiteY14" fmla="*/ 0 h 2206488"/>
              <a:gd name="connsiteX0" fmla="*/ 874642 w 1588291"/>
              <a:gd name="connsiteY0" fmla="*/ 0 h 2206488"/>
              <a:gd name="connsiteX1" fmla="*/ 1431234 w 1588291"/>
              <a:gd name="connsiteY1" fmla="*/ 9940 h 2206488"/>
              <a:gd name="connsiteX2" fmla="*/ 1411357 w 1588291"/>
              <a:gd name="connsiteY2" fmla="*/ 417446 h 2206488"/>
              <a:gd name="connsiteX3" fmla="*/ 1588291 w 1588291"/>
              <a:gd name="connsiteY3" fmla="*/ 683175 h 2206488"/>
              <a:gd name="connsiteX4" fmla="*/ 1401418 w 1588291"/>
              <a:gd name="connsiteY4" fmla="*/ 911117 h 2206488"/>
              <a:gd name="connsiteX5" fmla="*/ 1354350 w 1588291"/>
              <a:gd name="connsiteY5" fmla="*/ 1244449 h 2206488"/>
              <a:gd name="connsiteX6" fmla="*/ 1500808 w 1588291"/>
              <a:gd name="connsiteY6" fmla="*/ 1421297 h 2206488"/>
              <a:gd name="connsiteX7" fmla="*/ 1371600 w 1588291"/>
              <a:gd name="connsiteY7" fmla="*/ 1706905 h 2206488"/>
              <a:gd name="connsiteX8" fmla="*/ 1480930 w 1588291"/>
              <a:gd name="connsiteY8" fmla="*/ 2206488 h 2206488"/>
              <a:gd name="connsiteX9" fmla="*/ 983974 w 1588291"/>
              <a:gd name="connsiteY9" fmla="*/ 1928193 h 2206488"/>
              <a:gd name="connsiteX10" fmla="*/ 49695 w 1588291"/>
              <a:gd name="connsiteY10" fmla="*/ 1023730 h 2206488"/>
              <a:gd name="connsiteX11" fmla="*/ 0 w 1588291"/>
              <a:gd name="connsiteY11" fmla="*/ 616228 h 2206488"/>
              <a:gd name="connsiteX12" fmla="*/ 467139 w 1588291"/>
              <a:gd name="connsiteY12" fmla="*/ 298176 h 2206488"/>
              <a:gd name="connsiteX13" fmla="*/ 496956 w 1588291"/>
              <a:gd name="connsiteY13" fmla="*/ 99393 h 2206488"/>
              <a:gd name="connsiteX14" fmla="*/ 874642 w 1588291"/>
              <a:gd name="connsiteY14" fmla="*/ 0 h 2206488"/>
              <a:gd name="connsiteX0" fmla="*/ 874642 w 1588291"/>
              <a:gd name="connsiteY0" fmla="*/ 0 h 2206488"/>
              <a:gd name="connsiteX1" fmla="*/ 1366259 w 1588291"/>
              <a:gd name="connsiteY1" fmla="*/ 657 h 2206488"/>
              <a:gd name="connsiteX2" fmla="*/ 1411357 w 1588291"/>
              <a:gd name="connsiteY2" fmla="*/ 417446 h 2206488"/>
              <a:gd name="connsiteX3" fmla="*/ 1588291 w 1588291"/>
              <a:gd name="connsiteY3" fmla="*/ 683175 h 2206488"/>
              <a:gd name="connsiteX4" fmla="*/ 1401418 w 1588291"/>
              <a:gd name="connsiteY4" fmla="*/ 911117 h 2206488"/>
              <a:gd name="connsiteX5" fmla="*/ 1354350 w 1588291"/>
              <a:gd name="connsiteY5" fmla="*/ 1244449 h 2206488"/>
              <a:gd name="connsiteX6" fmla="*/ 1500808 w 1588291"/>
              <a:gd name="connsiteY6" fmla="*/ 1421297 h 2206488"/>
              <a:gd name="connsiteX7" fmla="*/ 1371600 w 1588291"/>
              <a:gd name="connsiteY7" fmla="*/ 1706905 h 2206488"/>
              <a:gd name="connsiteX8" fmla="*/ 1480930 w 1588291"/>
              <a:gd name="connsiteY8" fmla="*/ 2206488 h 2206488"/>
              <a:gd name="connsiteX9" fmla="*/ 983974 w 1588291"/>
              <a:gd name="connsiteY9" fmla="*/ 1928193 h 2206488"/>
              <a:gd name="connsiteX10" fmla="*/ 49695 w 1588291"/>
              <a:gd name="connsiteY10" fmla="*/ 1023730 h 2206488"/>
              <a:gd name="connsiteX11" fmla="*/ 0 w 1588291"/>
              <a:gd name="connsiteY11" fmla="*/ 616228 h 2206488"/>
              <a:gd name="connsiteX12" fmla="*/ 467139 w 1588291"/>
              <a:gd name="connsiteY12" fmla="*/ 298176 h 2206488"/>
              <a:gd name="connsiteX13" fmla="*/ 496956 w 1588291"/>
              <a:gd name="connsiteY13" fmla="*/ 99393 h 2206488"/>
              <a:gd name="connsiteX14" fmla="*/ 874642 w 1588291"/>
              <a:gd name="connsiteY14" fmla="*/ 0 h 22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291" h="2206488">
                <a:moveTo>
                  <a:pt x="874642" y="0"/>
                </a:moveTo>
                <a:lnTo>
                  <a:pt x="1366259" y="657"/>
                </a:lnTo>
                <a:lnTo>
                  <a:pt x="1411357" y="417446"/>
                </a:lnTo>
                <a:lnTo>
                  <a:pt x="1588291" y="683175"/>
                </a:lnTo>
                <a:lnTo>
                  <a:pt x="1401418" y="911117"/>
                </a:lnTo>
                <a:lnTo>
                  <a:pt x="1354350" y="1244449"/>
                </a:lnTo>
                <a:lnTo>
                  <a:pt x="1500808" y="1421297"/>
                </a:lnTo>
                <a:lnTo>
                  <a:pt x="1371600" y="1706905"/>
                </a:lnTo>
                <a:lnTo>
                  <a:pt x="1480930" y="2206488"/>
                </a:lnTo>
                <a:lnTo>
                  <a:pt x="983974" y="1928193"/>
                </a:lnTo>
                <a:lnTo>
                  <a:pt x="49695" y="1023730"/>
                </a:lnTo>
                <a:lnTo>
                  <a:pt x="0" y="616228"/>
                </a:lnTo>
                <a:lnTo>
                  <a:pt x="467139" y="298176"/>
                </a:lnTo>
                <a:lnTo>
                  <a:pt x="496956" y="99393"/>
                </a:lnTo>
                <a:lnTo>
                  <a:pt x="874642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30814" y="1765937"/>
            <a:ext cx="247426" cy="5684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696466" y="1411389"/>
            <a:ext cx="5495534" cy="5033788"/>
            <a:chOff x="6696466" y="1411389"/>
            <a:chExt cx="5495534" cy="5033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66"/>
            <a:stretch/>
          </p:blipFill>
          <p:spPr>
            <a:xfrm>
              <a:off x="6696466" y="1411389"/>
              <a:ext cx="5495534" cy="503378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0764982" y="5133108"/>
              <a:ext cx="1419120" cy="1263600"/>
              <a:chOff x="10764982" y="5133108"/>
              <a:chExt cx="1419120" cy="12636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64982" y="5133108"/>
                <a:ext cx="1419120" cy="12636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778682" y="5337111"/>
                <a:ext cx="241744" cy="1588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7911293" y="576933"/>
            <a:ext cx="248465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Study Area: </a:t>
            </a:r>
          </a:p>
          <a:p>
            <a:pPr algn="ctr"/>
            <a:r>
              <a:rPr lang="en-AU" dirty="0"/>
              <a:t>2820 to 2735 Ma rocks </a:t>
            </a:r>
          </a:p>
          <a:p>
            <a:pPr algn="ctr"/>
            <a:r>
              <a:rPr lang="en-AU" dirty="0"/>
              <a:t>in the Western Youanmi </a:t>
            </a:r>
          </a:p>
          <a:p>
            <a:pPr algn="ctr"/>
            <a:r>
              <a:rPr lang="en-AU" dirty="0"/>
              <a:t>Terrane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3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49"/>
    </mc:Choice>
    <mc:Fallback xmlns="">
      <p:transition spd="slow" advTm="150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" y="5837129"/>
            <a:ext cx="12192008" cy="102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56398" b="1074"/>
          <a:stretch/>
        </p:blipFill>
        <p:spPr>
          <a:xfrm>
            <a:off x="0" y="1711652"/>
            <a:ext cx="5169074" cy="5052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1" y="292015"/>
            <a:ext cx="10515600" cy="1035307"/>
          </a:xfrm>
        </p:spPr>
        <p:txBody>
          <a:bodyPr>
            <a:normAutofit fontScale="90000"/>
          </a:bodyPr>
          <a:lstStyle/>
          <a:p>
            <a:r>
              <a:rPr lang="en-AU" dirty="0"/>
              <a:t>Crustal </a:t>
            </a:r>
            <a:r>
              <a:rPr lang="en-AU" dirty="0" smtClean="0"/>
              <a:t>Assimilation </a:t>
            </a:r>
            <a:r>
              <a:rPr lang="en-AU" dirty="0"/>
              <a:t>or Mantle Metasomatism?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  <p:sp>
        <p:nvSpPr>
          <p:cNvPr id="22" name="Right Arrow 20">
            <a:extLst>
              <a:ext uri="{FF2B5EF4-FFF2-40B4-BE49-F238E27FC236}">
                <a16:creationId xmlns:a16="http://schemas.microsoft.com/office/drawing/2014/main" id="{55FE500A-1BBA-4956-BAAA-2097302ED0D5}"/>
              </a:ext>
            </a:extLst>
          </p:cNvPr>
          <p:cNvSpPr/>
          <p:nvPr/>
        </p:nvSpPr>
        <p:spPr bwMode="auto">
          <a:xfrm rot="17490204">
            <a:off x="490134" y="3293502"/>
            <a:ext cx="3555752" cy="946142"/>
          </a:xfrm>
          <a:prstGeom prst="rightArrow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0">
                <a:srgbClr val="FF9933"/>
              </a:gs>
            </a:gsLst>
            <a:lin ang="108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dirty="0" smtClean="0">
                <a:latin typeface="Arial" charset="0"/>
              </a:rPr>
              <a:t>Mixing / Assimilation</a:t>
            </a:r>
            <a:endParaRPr kumimoji="0" lang="en-A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94984" y="1809619"/>
            <a:ext cx="574517" cy="244067"/>
          </a:xfrm>
          <a:custGeom>
            <a:avLst/>
            <a:gdLst>
              <a:gd name="connsiteX0" fmla="*/ 0 w 496152"/>
              <a:gd name="connsiteY0" fmla="*/ 227843 h 455686"/>
              <a:gd name="connsiteX1" fmla="*/ 248076 w 496152"/>
              <a:gd name="connsiteY1" fmla="*/ 0 h 455686"/>
              <a:gd name="connsiteX2" fmla="*/ 496152 w 496152"/>
              <a:gd name="connsiteY2" fmla="*/ 227843 h 455686"/>
              <a:gd name="connsiteX3" fmla="*/ 248076 w 496152"/>
              <a:gd name="connsiteY3" fmla="*/ 455686 h 455686"/>
              <a:gd name="connsiteX4" fmla="*/ 0 w 496152"/>
              <a:gd name="connsiteY4" fmla="*/ 227843 h 455686"/>
              <a:gd name="connsiteX0" fmla="*/ 0 w 496152"/>
              <a:gd name="connsiteY0" fmla="*/ 50598 h 278441"/>
              <a:gd name="connsiteX1" fmla="*/ 248076 w 496152"/>
              <a:gd name="connsiteY1" fmla="*/ 73275 h 278441"/>
              <a:gd name="connsiteX2" fmla="*/ 496152 w 496152"/>
              <a:gd name="connsiteY2" fmla="*/ 50598 h 278441"/>
              <a:gd name="connsiteX3" fmla="*/ 248076 w 496152"/>
              <a:gd name="connsiteY3" fmla="*/ 278441 h 278441"/>
              <a:gd name="connsiteX4" fmla="*/ 0 w 496152"/>
              <a:gd name="connsiteY4" fmla="*/ 50598 h 278441"/>
              <a:gd name="connsiteX0" fmla="*/ 0 w 503047"/>
              <a:gd name="connsiteY0" fmla="*/ 28481 h 256324"/>
              <a:gd name="connsiteX1" fmla="*/ 496152 w 503047"/>
              <a:gd name="connsiteY1" fmla="*/ 28481 h 256324"/>
              <a:gd name="connsiteX2" fmla="*/ 248076 w 503047"/>
              <a:gd name="connsiteY2" fmla="*/ 256324 h 256324"/>
              <a:gd name="connsiteX3" fmla="*/ 0 w 503047"/>
              <a:gd name="connsiteY3" fmla="*/ 28481 h 25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47" h="256324">
                <a:moveTo>
                  <a:pt x="0" y="28481"/>
                </a:moveTo>
                <a:cubicBezTo>
                  <a:pt x="41346" y="-9493"/>
                  <a:pt x="454806" y="-9493"/>
                  <a:pt x="496152" y="28481"/>
                </a:cubicBezTo>
                <a:cubicBezTo>
                  <a:pt x="537498" y="66455"/>
                  <a:pt x="385085" y="256324"/>
                  <a:pt x="248076" y="256324"/>
                </a:cubicBezTo>
                <a:cubicBezTo>
                  <a:pt x="111067" y="256324"/>
                  <a:pt x="0" y="62675"/>
                  <a:pt x="0" y="28481"/>
                </a:cubicBezTo>
                <a:close/>
              </a:path>
            </a:pathLst>
          </a:custGeom>
          <a:solidFill>
            <a:srgbClr val="FF993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97687" y="1752353"/>
            <a:ext cx="1018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b="1" dirty="0"/>
              <a:t>Archean </a:t>
            </a:r>
            <a:endParaRPr lang="en-AU" sz="1400" b="1" dirty="0" smtClean="0"/>
          </a:p>
          <a:p>
            <a:pPr algn="r"/>
            <a:r>
              <a:rPr lang="en-AU" sz="1400" b="1" dirty="0" smtClean="0"/>
              <a:t>Felsic Crust</a:t>
            </a:r>
            <a:endParaRPr lang="en-AU" sz="1400" b="1" dirty="0"/>
          </a:p>
        </p:txBody>
      </p:sp>
      <p:sp>
        <p:nvSpPr>
          <p:cNvPr id="49" name="Right Arrow 20">
            <a:extLst>
              <a:ext uri="{FF2B5EF4-FFF2-40B4-BE49-F238E27FC236}">
                <a16:creationId xmlns:a16="http://schemas.microsoft.com/office/drawing/2014/main" id="{55FE500A-1BBA-4956-BAAA-2097302ED0D5}"/>
              </a:ext>
            </a:extLst>
          </p:cNvPr>
          <p:cNvSpPr/>
          <p:nvPr/>
        </p:nvSpPr>
        <p:spPr bwMode="auto">
          <a:xfrm rot="18848634">
            <a:off x="-108896" y="3007818"/>
            <a:ext cx="4570179" cy="946142"/>
          </a:xfrm>
          <a:prstGeom prst="rightArrow">
            <a:avLst/>
          </a:prstGeom>
          <a:solidFill>
            <a:srgbClr val="03EF0E">
              <a:alpha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000" dirty="0">
                <a:latin typeface="Arial" charset="0"/>
              </a:rPr>
              <a:t>Melting/FC of metasomatised mantle</a:t>
            </a:r>
            <a:endParaRPr kumimoji="0" lang="en-A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198" y="1759635"/>
            <a:ext cx="7043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Crustal Assimilation</a:t>
            </a:r>
            <a:r>
              <a:rPr lang="en-AU" sz="2400" dirty="0" smtClean="0"/>
              <a:t> 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Linear trends between mantle and contaminant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e.g. </a:t>
            </a:r>
            <a:r>
              <a:rPr lang="en-AU" sz="2400" dirty="0" smtClean="0"/>
              <a:t>komatiites to high-Th komatiitic basalt and low-Th basalt to </a:t>
            </a:r>
            <a:r>
              <a:rPr lang="en-AU" sz="2400" dirty="0"/>
              <a:t>high-Th basalts in Kalgoorlie Terrane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r>
              <a:rPr lang="en-AU" sz="3200" b="1" dirty="0"/>
              <a:t>Metasomatised mantle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Melts/liquids with constant </a:t>
            </a:r>
            <a:r>
              <a:rPr lang="en-AU" sz="2400" dirty="0"/>
              <a:t>Th/Nb ratios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‘Mantle parallel’ trends equiv. modern arc array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r="13113" b="3363"/>
          <a:stretch/>
        </p:blipFill>
        <p:spPr>
          <a:xfrm>
            <a:off x="-1" y="1762134"/>
            <a:ext cx="5110619" cy="5026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11"/>
    </mc:Choice>
    <mc:Fallback xmlns="">
      <p:transition spd="slow" advTm="100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4" grpId="0"/>
      <p:bldP spid="4" grpId="1"/>
      <p:bldP spid="4" grpId="2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B6BFC0C-546D-4535-BBAF-5DA6E6070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/>
          <a:stretch/>
        </p:blipFill>
        <p:spPr>
          <a:xfrm>
            <a:off x="-12000" y="1732231"/>
            <a:ext cx="12204000" cy="51264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17513D3-41D0-4B8C-93B6-752B25CC6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57490" b="2741"/>
          <a:stretch/>
        </p:blipFill>
        <p:spPr>
          <a:xfrm>
            <a:off x="22797" y="1731548"/>
            <a:ext cx="5122710" cy="51271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6CDE43-1C3C-4934-ABBA-8BF8C54FCA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57605" b="2980"/>
          <a:stretch/>
        </p:blipFill>
        <p:spPr>
          <a:xfrm>
            <a:off x="13273" y="1731548"/>
            <a:ext cx="5152643" cy="51271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7DF35C-E117-4406-B040-A534AABA90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56466" b="619"/>
          <a:stretch/>
        </p:blipFill>
        <p:spPr>
          <a:xfrm>
            <a:off x="11180" y="1740600"/>
            <a:ext cx="5152643" cy="5086573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323900" y="3035215"/>
            <a:ext cx="2773350" cy="3674356"/>
            <a:chOff x="9212112" y="2330033"/>
            <a:chExt cx="2773350" cy="3674356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9690767" y="3971990"/>
              <a:ext cx="1807228" cy="34614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10147669" y="2330033"/>
              <a:ext cx="1837793" cy="5291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9212112" y="5197701"/>
              <a:ext cx="1283485" cy="8066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Geographic trends?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12000" y="0"/>
            <a:ext cx="12204000" cy="173380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 smtClean="0"/>
              <a:t>NNE trending regions or ‘belts’ of similar compositions and ages, ≤350 km long, ≤50 km wide.</a:t>
            </a:r>
          </a:p>
          <a:p>
            <a:pPr marL="1200150" lvl="1" indent="-742950"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 smtClean="0"/>
              <a:t>Stepwise changes </a:t>
            </a:r>
            <a:r>
              <a:rPr lang="en-AU" sz="2000" b="1" dirty="0"/>
              <a:t>in ‘arc signature’ </a:t>
            </a:r>
            <a:r>
              <a:rPr lang="en-AU" sz="2000" b="1" dirty="0" smtClean="0"/>
              <a:t>(Th/Nb) and </a:t>
            </a:r>
            <a:r>
              <a:rPr lang="en-AU" sz="2000" b="1" dirty="0"/>
              <a:t>isotopic ratios towards west </a:t>
            </a:r>
            <a:r>
              <a:rPr lang="en-AU" sz="2000" b="1" u="sng" dirty="0"/>
              <a:t>and upward through stratigraphic sequence</a:t>
            </a:r>
            <a:r>
              <a:rPr lang="en-AU" sz="2000" b="1" dirty="0"/>
              <a:t> </a:t>
            </a:r>
          </a:p>
          <a:p>
            <a:pPr marL="1200150" lvl="1" indent="-742950"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/>
              <a:t>Transition from primitive arc to moderately evolved arc </a:t>
            </a:r>
            <a:r>
              <a:rPr lang="en-AU" sz="2000" b="1" dirty="0" smtClean="0"/>
              <a:t>magmatism over c.85 Ma? </a:t>
            </a:r>
            <a:r>
              <a:rPr lang="en-AU" sz="2000" b="1" dirty="0"/>
              <a:t>Greater slab component</a:t>
            </a:r>
            <a:r>
              <a:rPr lang="en-AU" sz="2000" b="1" dirty="0" smtClean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42"/>
    </mc:Choice>
    <mc:Fallback xmlns="">
      <p:transition spd="slow" advTm="205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6713" y="2709062"/>
            <a:ext cx="158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 Arunta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7285" y="4625698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Musgrave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3439" y="5179696"/>
            <a:ext cx="162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Yilgarn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80" y="191712"/>
            <a:ext cx="984070" cy="99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738" y="1707172"/>
            <a:ext cx="11969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400" dirty="0" smtClean="0"/>
              <a:t>Apparent ‘arc signatures’ </a:t>
            </a:r>
            <a:r>
              <a:rPr lang="en-AU" sz="2400" dirty="0"/>
              <a:t>can be formed by a variety of magmatic processes (incl. crustal assimilation), </a:t>
            </a:r>
            <a:r>
              <a:rPr lang="en-AU" sz="2400" dirty="0" smtClean="0"/>
              <a:t>however, </a:t>
            </a:r>
            <a:r>
              <a:rPr lang="en-AU" sz="2400" b="1" dirty="0" smtClean="0"/>
              <a:t>in the western Youanmi Terrane</a:t>
            </a:r>
            <a:r>
              <a:rPr lang="en-AU" sz="2400" dirty="0" smtClean="0"/>
              <a:t>: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Th/Yb-Nb/Yb and Nd isotope systematics indicate enrichment </a:t>
            </a:r>
            <a:r>
              <a:rPr lang="en-AU" sz="2400" dirty="0" smtClean="0"/>
              <a:t>occurred in </a:t>
            </a:r>
            <a:r>
              <a:rPr lang="en-AU" sz="2400" dirty="0"/>
              <a:t>the mantle…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There is no field evidence in the western Youanmi Terrane </a:t>
            </a:r>
            <a:r>
              <a:rPr lang="en-AU" sz="2400" dirty="0" smtClean="0"/>
              <a:t>for an ‘uncontaminated’ parent melt that could produce primitive </a:t>
            </a:r>
            <a:r>
              <a:rPr lang="en-AU" sz="2400" dirty="0"/>
              <a:t>lavas with arc signatures and Mg-numbers &gt;</a:t>
            </a:r>
            <a:r>
              <a:rPr lang="en-AU" sz="2400" dirty="0" smtClean="0"/>
              <a:t>65.</a:t>
            </a:r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There is a </a:t>
            </a:r>
            <a:r>
              <a:rPr lang="en-AU" sz="2400" dirty="0" smtClean="0"/>
              <a:t>c. 80 </a:t>
            </a:r>
            <a:r>
              <a:rPr lang="en-AU" sz="2400" dirty="0"/>
              <a:t>Ma long history of hydrous melts over broad range of chemical compositions</a:t>
            </a:r>
          </a:p>
          <a:p>
            <a:pPr lvl="1"/>
            <a:r>
              <a:rPr lang="en-AU" sz="2400" b="1" dirty="0"/>
              <a:t>These characteristics are more easily reconciled with metasomatised mantle </a:t>
            </a:r>
            <a:r>
              <a:rPr lang="en-AU" sz="2400" b="1" dirty="0" smtClean="0"/>
              <a:t>origin than with a contaminated komatiite/plume origin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AU" sz="2400" dirty="0" smtClean="0"/>
              <a:t>Preserved stratigraphic components are compatible with subduction origin, possibly evolving from a </a:t>
            </a:r>
            <a:r>
              <a:rPr lang="en-AU" sz="2400" b="1" dirty="0" smtClean="0"/>
              <a:t>‘primitive arc’ setting </a:t>
            </a:r>
            <a:r>
              <a:rPr lang="en-AU" sz="2400" dirty="0" smtClean="0"/>
              <a:t>towards a </a:t>
            </a:r>
            <a:r>
              <a:rPr lang="en-AU" sz="2400" b="1" dirty="0" smtClean="0"/>
              <a:t>‘moderately evolved arc’ </a:t>
            </a:r>
            <a:r>
              <a:rPr lang="en-AU" sz="2400" dirty="0" smtClean="0"/>
              <a:t>over c. 85 Ma.</a:t>
            </a:r>
          </a:p>
          <a:p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1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71"/>
    </mc:Choice>
    <mc:Fallback xmlns="">
      <p:transition spd="slow" advTm="124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48.1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|3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6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44.7|3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3.6|22.3|20.8|13.1"/>
</p:tagLst>
</file>

<file path=ppt/theme/theme1.xml><?xml version="1.0" encoding="utf-8"?>
<a:theme xmlns:a="http://schemas.openxmlformats.org/drawingml/2006/main" name="Office Theme">
  <a:themeElements>
    <a:clrScheme name="DMIRS">
      <a:dk1>
        <a:srgbClr val="131313"/>
      </a:dk1>
      <a:lt1>
        <a:srgbClr val="FFFFFF"/>
      </a:lt1>
      <a:dk2>
        <a:srgbClr val="4A4A4A"/>
      </a:dk2>
      <a:lt2>
        <a:srgbClr val="BABABA"/>
      </a:lt2>
      <a:accent1>
        <a:srgbClr val="008B91"/>
      </a:accent1>
      <a:accent2>
        <a:srgbClr val="534E67"/>
      </a:accent2>
      <a:accent3>
        <a:srgbClr val="A93D2A"/>
      </a:accent3>
      <a:accent4>
        <a:srgbClr val="006B6E"/>
      </a:accent4>
      <a:accent5>
        <a:srgbClr val="45415D"/>
      </a:accent5>
      <a:accent6>
        <a:srgbClr val="A12A1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94545A1-EAAB-A14D-9733-D9C8719AEB0F}" vid="{3A8A8DCA-738B-E740-B243-904B97F0D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DMIRS Widescreen GSWA</Template>
  <TotalTime>21827</TotalTime>
  <Words>551</Words>
  <Application>Microsoft Office PowerPoint</Application>
  <PresentationFormat>Widescreen</PresentationFormat>
  <Paragraphs>62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Reassessment of geodynamic model</vt:lpstr>
      <vt:lpstr>Reassessment of geodynamic model</vt:lpstr>
      <vt:lpstr>Crustal Assimilation or Mantle Metasomatism?</vt:lpstr>
      <vt:lpstr> Geographic trends?</vt:lpstr>
      <vt:lpstr>Summary</vt:lpstr>
    </vt:vector>
  </TitlesOfParts>
  <Company>Department of Mines and Petroleum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SPAGGIARI, Catherine</dc:creator>
  <cp:lastModifiedBy>GODSMAN, Garth</cp:lastModifiedBy>
  <cp:revision>671</cp:revision>
  <dcterms:created xsi:type="dcterms:W3CDTF">2018-09-21T06:13:48Z</dcterms:created>
  <dcterms:modified xsi:type="dcterms:W3CDTF">2020-03-05T05:43:24Z</dcterms:modified>
</cp:coreProperties>
</file>