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96" r:id="rId5"/>
  </p:sldMasterIdLst>
  <p:notesMasterIdLst>
    <p:notesMasterId r:id="rId25"/>
  </p:notesMasterIdLst>
  <p:handoutMasterIdLst>
    <p:handoutMasterId r:id="rId26"/>
  </p:handoutMasterIdLst>
  <p:sldIdLst>
    <p:sldId id="1656" r:id="rId6"/>
    <p:sldId id="1637" r:id="rId7"/>
    <p:sldId id="1638" r:id="rId8"/>
    <p:sldId id="1639" r:id="rId9"/>
    <p:sldId id="1640" r:id="rId10"/>
    <p:sldId id="1641" r:id="rId11"/>
    <p:sldId id="1642" r:id="rId12"/>
    <p:sldId id="1643" r:id="rId13"/>
    <p:sldId id="1644" r:id="rId14"/>
    <p:sldId id="1645" r:id="rId15"/>
    <p:sldId id="1646" r:id="rId16"/>
    <p:sldId id="1647" r:id="rId17"/>
    <p:sldId id="1648" r:id="rId18"/>
    <p:sldId id="1649" r:id="rId19"/>
    <p:sldId id="1650" r:id="rId20"/>
    <p:sldId id="1651" r:id="rId21"/>
    <p:sldId id="1652" r:id="rId22"/>
    <p:sldId id="1653" r:id="rId23"/>
    <p:sldId id="1654" r:id="rId24"/>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F23"/>
    <a:srgbClr val="E05406"/>
    <a:srgbClr val="CF5E31"/>
    <a:srgbClr val="CC00CC"/>
    <a:srgbClr val="0000FF"/>
    <a:srgbClr val="F85E08"/>
    <a:srgbClr val="FFC285"/>
    <a:srgbClr val="009900"/>
    <a:srgbClr val="33CC3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65" autoAdjust="0"/>
    <p:restoredTop sz="45325" autoAdjust="0"/>
  </p:normalViewPr>
  <p:slideViewPr>
    <p:cSldViewPr>
      <p:cViewPr>
        <p:scale>
          <a:sx n="50" d="100"/>
          <a:sy n="50" d="100"/>
        </p:scale>
        <p:origin x="-31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79" d="100"/>
          <a:sy n="79" d="100"/>
        </p:scale>
        <p:origin x="-210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50296" y="9427766"/>
            <a:ext cx="2945862" cy="497332"/>
          </a:xfrm>
          <a:prstGeom prst="rect">
            <a:avLst/>
          </a:prstGeom>
        </p:spPr>
        <p:txBody>
          <a:bodyPr vert="horz" lIns="91410" tIns="45705" rIns="91410" bIns="45705" rtlCol="0" anchor="b"/>
          <a:lstStyle>
            <a:lvl1pPr algn="r" eaLnBrk="0" hangingPunct="0">
              <a:defRPr sz="1200">
                <a:latin typeface="Arial" charset="0"/>
                <a:ea typeface="ＭＳ Ｐゴシック" pitchFamily="-124" charset="-128"/>
                <a:cs typeface="+mn-cs"/>
              </a:defRPr>
            </a:lvl1pPr>
          </a:lstStyle>
          <a:p>
            <a:pPr>
              <a:defRPr/>
            </a:pPr>
            <a:fld id="{2C3ECC53-1EC5-4EF8-9185-E3B9D77F9A67}" type="slidenum">
              <a:rPr lang="en-AU"/>
              <a:pPr>
                <a:defRPr/>
              </a:pPr>
              <a:t>‹#›</a:t>
            </a:fld>
            <a:endParaRPr lang="en-AU" dirty="0"/>
          </a:p>
        </p:txBody>
      </p:sp>
    </p:spTree>
    <p:extLst>
      <p:ext uri="{BB962C8B-B14F-4D97-AF65-F5344CB8AC3E}">
        <p14:creationId xmlns:p14="http://schemas.microsoft.com/office/powerpoint/2010/main" val="3592929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a:xfrm>
            <a:off x="3850296" y="9427767"/>
            <a:ext cx="2572878" cy="288081"/>
          </a:xfrm>
          <a:prstGeom prst="rect">
            <a:avLst/>
          </a:prstGeom>
        </p:spPr>
        <p:txBody>
          <a:bodyPr vert="horz" lIns="91410" tIns="45705" rIns="91410" bIns="45705" rtlCol="0" anchor="b"/>
          <a:lstStyle>
            <a:lvl1pPr algn="r" eaLnBrk="0" hangingPunct="0">
              <a:defRPr sz="1000" b="1" i="0" baseline="0">
                <a:latin typeface="Arial" charset="0"/>
                <a:ea typeface="ＭＳ Ｐゴシック" pitchFamily="-124" charset="-128"/>
                <a:cs typeface="+mn-cs"/>
              </a:defRPr>
            </a:lvl1pPr>
          </a:lstStyle>
          <a:p>
            <a:pPr>
              <a:defRPr/>
            </a:pPr>
            <a:fld id="{68CEC57F-D47E-41B0-A201-811C5AF9F861}" type="slidenum">
              <a:rPr lang="en-AU" smtClean="0"/>
              <a:pPr>
                <a:defRPr/>
              </a:pPr>
              <a:t>‹#›</a:t>
            </a:fld>
            <a:endParaRPr lang="en-AU" dirty="0"/>
          </a:p>
        </p:txBody>
      </p:sp>
      <p:sp>
        <p:nvSpPr>
          <p:cNvPr id="8" name="Slide Image Placeholder 7"/>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endParaRPr lang="en-AU" dirty="0"/>
          </a:p>
        </p:txBody>
      </p:sp>
      <p:sp>
        <p:nvSpPr>
          <p:cNvPr id="5" name="Notes Placeholder 4"/>
          <p:cNvSpPr>
            <a:spLocks noGrp="1"/>
          </p:cNvSpPr>
          <p:nvPr>
            <p:ph type="body" sz="quarter" idx="3"/>
          </p:nvPr>
        </p:nvSpPr>
        <p:spPr>
          <a:xfrm>
            <a:off x="679464" y="4714653"/>
            <a:ext cx="5438748" cy="4466756"/>
          </a:xfrm>
          <a:prstGeom prst="rect">
            <a:avLst/>
          </a:prstGeom>
        </p:spPr>
        <p:txBody>
          <a:bodyPr vert="horz" lIns="88221" tIns="44111" rIns="88221" bIns="4411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2876743940"/>
      </p:ext>
    </p:extLst>
  </p:cSld>
  <p:clrMap bg1="lt1" tx1="dk1" bg2="lt2" tx2="dk2" accent1="accent1" accent2="accent2" accent3="accent3" accent4="accent4" accent5="accent5" accent6="accent6" hlink="hlink" folHlink="folHlink"/>
  <p:hf hdr="0" dt="0"/>
  <p:notesStyle>
    <a:lvl1pPr algn="l" rtl="0" eaLnBrk="0" fontAlgn="base" hangingPunct="0">
      <a:spcBef>
        <a:spcPts val="0"/>
      </a:spcBef>
      <a:spcAft>
        <a:spcPts val="600"/>
      </a:spcAft>
      <a:defRPr sz="1400" kern="1200">
        <a:solidFill>
          <a:schemeClr val="tx1"/>
        </a:solidFill>
        <a:latin typeface="+mn-lt"/>
        <a:ea typeface="+mn-ea"/>
        <a:cs typeface="+mn-cs"/>
      </a:defRPr>
    </a:lvl1pPr>
    <a:lvl2pPr marL="457200" algn="l" rtl="0" eaLnBrk="0" fontAlgn="base" hangingPunct="0">
      <a:spcBef>
        <a:spcPts val="0"/>
      </a:spcBef>
      <a:spcAft>
        <a:spcPts val="600"/>
      </a:spcAft>
      <a:defRPr sz="1400" kern="1200">
        <a:solidFill>
          <a:schemeClr val="tx1"/>
        </a:solidFill>
        <a:latin typeface="+mn-lt"/>
        <a:ea typeface="+mn-ea"/>
        <a:cs typeface="+mn-cs"/>
      </a:defRPr>
    </a:lvl2pPr>
    <a:lvl3pPr marL="914400" algn="l" rtl="0" eaLnBrk="0" fontAlgn="base" hangingPunct="0">
      <a:spcBef>
        <a:spcPts val="0"/>
      </a:spcBef>
      <a:spcAft>
        <a:spcPts val="600"/>
      </a:spcAft>
      <a:defRPr sz="1400" kern="1200">
        <a:solidFill>
          <a:schemeClr val="tx1"/>
        </a:solidFill>
        <a:latin typeface="+mn-lt"/>
        <a:ea typeface="+mn-ea"/>
        <a:cs typeface="+mn-cs"/>
      </a:defRPr>
    </a:lvl3pPr>
    <a:lvl4pPr marL="1371600" algn="l" rtl="0" eaLnBrk="0" fontAlgn="base" hangingPunct="0">
      <a:spcBef>
        <a:spcPts val="0"/>
      </a:spcBef>
      <a:spcAft>
        <a:spcPts val="600"/>
      </a:spcAft>
      <a:defRPr sz="1400" kern="1200">
        <a:solidFill>
          <a:schemeClr val="tx1"/>
        </a:solidFill>
        <a:latin typeface="+mn-lt"/>
        <a:ea typeface="+mn-ea"/>
        <a:cs typeface="+mn-cs"/>
      </a:defRPr>
    </a:lvl4pPr>
    <a:lvl5pPr marL="1828800" algn="l" rtl="0" eaLnBrk="0" fontAlgn="base" hangingPunct="0">
      <a:spcBef>
        <a:spcPts val="0"/>
      </a:spcBef>
      <a:spcAft>
        <a:spcPts val="600"/>
      </a:spcAft>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dirty="0"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fld id="{880EECEC-6984-4644-B8D5-4F644DCACFD2}" type="slidenum">
              <a:rPr lang="en-AU" altLang="en-US">
                <a:solidFill>
                  <a:prstClr val="black"/>
                </a:solidFill>
                <a:latin typeface="Calibri" pitchFamily="34" charset="0"/>
              </a:rPr>
              <a:pPr/>
              <a:t>1</a:t>
            </a:fld>
            <a:endParaRPr lang="en-AU" altLang="en-US" dirty="0">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10</a:t>
            </a:fld>
            <a:endParaRPr lang="en-AU" dirty="0">
              <a:solidFill>
                <a:prstClr val="black"/>
              </a:solidFill>
            </a:endParaRPr>
          </a:p>
        </p:txBody>
      </p:sp>
    </p:spTree>
    <p:extLst>
      <p:ext uri="{BB962C8B-B14F-4D97-AF65-F5344CB8AC3E}">
        <p14:creationId xmlns:p14="http://schemas.microsoft.com/office/powerpoint/2010/main" val="968096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AU" sz="1200" b="1" dirty="0" smtClean="0">
                <a:solidFill>
                  <a:schemeClr val="tx1"/>
                </a:solidFill>
              </a:rPr>
              <a:t>Quantitative risk assessment</a:t>
            </a:r>
          </a:p>
          <a:p>
            <a:pPr marL="285750" indent="-285750">
              <a:buFont typeface="Arial" panose="020B0604020202020204" pitchFamily="34" charset="0"/>
              <a:buChar char="•"/>
            </a:pPr>
            <a:r>
              <a:rPr lang="en-AU" sz="1200" dirty="0" smtClean="0">
                <a:solidFill>
                  <a:schemeClr val="tx1"/>
                </a:solidFill>
              </a:rPr>
              <a:t>Generally linked to principal</a:t>
            </a:r>
            <a:r>
              <a:rPr lang="en-AU" sz="1200" baseline="0" dirty="0" smtClean="0">
                <a:solidFill>
                  <a:schemeClr val="tx1"/>
                </a:solidFill>
              </a:rPr>
              <a:t> hazard management plans (PHMPs)</a:t>
            </a:r>
          </a:p>
          <a:p>
            <a:pPr marL="285750" indent="-285750">
              <a:buFont typeface="Arial" panose="020B0604020202020204" pitchFamily="34" charset="0"/>
              <a:buChar char="•"/>
            </a:pPr>
            <a:r>
              <a:rPr lang="en-AU" sz="1200" baseline="0" dirty="0" smtClean="0">
                <a:solidFill>
                  <a:schemeClr val="tx1"/>
                </a:solidFill>
              </a:rPr>
              <a:t>Sites will generally develop a project risk register or operational risk register that breaks down each hazardous component of a site and lists all of the associated hazards within each section</a:t>
            </a:r>
          </a:p>
          <a:p>
            <a:pPr marL="285750" indent="-285750">
              <a:buFont typeface="Arial" panose="020B0604020202020204" pitchFamily="34" charset="0"/>
              <a:buChar char="•"/>
            </a:pPr>
            <a:endParaRPr lang="en-AU" sz="1200" baseline="0" dirty="0" smtClean="0">
              <a:solidFill>
                <a:schemeClr val="tx1"/>
              </a:solidFill>
            </a:endParaRPr>
          </a:p>
          <a:p>
            <a:pPr marL="0" indent="0">
              <a:buFont typeface="Arial" panose="020B0604020202020204" pitchFamily="34" charset="0"/>
              <a:buNone/>
            </a:pPr>
            <a:r>
              <a:rPr lang="en-AU" sz="1200" b="1" baseline="0" dirty="0" smtClean="0">
                <a:solidFill>
                  <a:schemeClr val="tx1"/>
                </a:solidFill>
              </a:rPr>
              <a:t>Semi-quantitative risk assessment</a:t>
            </a:r>
          </a:p>
          <a:p>
            <a:pPr marL="285750" indent="-285750">
              <a:buFont typeface="Arial" panose="020B0604020202020204" pitchFamily="34" charset="0"/>
              <a:buChar char="•"/>
            </a:pPr>
            <a:r>
              <a:rPr lang="en-AU" sz="1200" baseline="0" dirty="0" smtClean="0">
                <a:solidFill>
                  <a:schemeClr val="tx1"/>
                </a:solidFill>
              </a:rPr>
              <a:t>Term used to describe a risk assessment that will generally be used to assess a wide range of high and medium level risks associated with a complex group of individual tasks (Like in assessing all of the contributing risks associated with operating an excavator at the bottom of a pit or learning to maintain and water haul roads).</a:t>
            </a:r>
          </a:p>
          <a:p>
            <a:pPr marL="285750" indent="-285750">
              <a:buFont typeface="Arial" panose="020B0604020202020204" pitchFamily="34" charset="0"/>
              <a:buChar char="•"/>
            </a:pPr>
            <a:r>
              <a:rPr lang="en-AU" sz="1200" baseline="0" dirty="0" smtClean="0">
                <a:solidFill>
                  <a:schemeClr val="tx1"/>
                </a:solidFill>
              </a:rPr>
              <a:t>An example is a risk assessment developed during the process of writing a standard operating procedure (SOP) or safe work instruction (SWI)</a:t>
            </a:r>
          </a:p>
          <a:p>
            <a:pPr marL="0" indent="0">
              <a:buFont typeface="Arial" panose="020B0604020202020204" pitchFamily="34" charset="0"/>
              <a:buNone/>
            </a:pPr>
            <a:endParaRPr lang="en-AU" sz="1200" baseline="0" dirty="0" smtClean="0">
              <a:solidFill>
                <a:schemeClr val="tx1"/>
              </a:solidFill>
            </a:endParaRPr>
          </a:p>
          <a:p>
            <a:pPr marL="0" indent="0">
              <a:buFont typeface="Arial" panose="020B0604020202020204" pitchFamily="34" charset="0"/>
              <a:buNone/>
            </a:pPr>
            <a:r>
              <a:rPr lang="en-AU" sz="1200" b="1" baseline="0" dirty="0" smtClean="0">
                <a:solidFill>
                  <a:schemeClr val="tx1"/>
                </a:solidFill>
              </a:rPr>
              <a:t>Team or task-based risk assessment </a:t>
            </a:r>
            <a:r>
              <a:rPr lang="en-AU" sz="1200" b="0" baseline="0" dirty="0" smtClean="0">
                <a:solidFill>
                  <a:schemeClr val="tx1"/>
                </a:solidFill>
              </a:rPr>
              <a:t>[topic of presentation]</a:t>
            </a:r>
          </a:p>
          <a:p>
            <a:pPr marL="285750" indent="-285750">
              <a:buFont typeface="Arial" panose="020B0604020202020204" pitchFamily="34" charset="0"/>
              <a:buChar char="•"/>
            </a:pPr>
            <a:r>
              <a:rPr lang="en-AU" sz="1200" baseline="0" dirty="0" smtClean="0">
                <a:solidFill>
                  <a:schemeClr val="tx1"/>
                </a:solidFill>
              </a:rPr>
              <a:t>Used to list the major components of a job and therefore the major hazards associated with that job</a:t>
            </a:r>
          </a:p>
          <a:p>
            <a:pPr marL="285750" indent="-285750">
              <a:buFont typeface="Arial" panose="020B0604020202020204" pitchFamily="34" charset="0"/>
              <a:buChar char="•"/>
            </a:pPr>
            <a:r>
              <a:rPr lang="en-AU" sz="1200" baseline="0" dirty="0" smtClean="0">
                <a:solidFill>
                  <a:schemeClr val="tx1"/>
                </a:solidFill>
              </a:rPr>
              <a:t>Examples are job hazard analysis (JHS) and job safety analysis (JSA)</a:t>
            </a:r>
          </a:p>
          <a:p>
            <a:pPr marL="285750" indent="-285750">
              <a:buFont typeface="Arial" panose="020B0604020202020204" pitchFamily="34" charset="0"/>
              <a:buChar char="•"/>
            </a:pPr>
            <a:r>
              <a:rPr lang="en-AU" sz="1200" baseline="0" dirty="0" smtClean="0">
                <a:solidFill>
                  <a:schemeClr val="tx1"/>
                </a:solidFill>
              </a:rPr>
              <a:t>Should NOT be listing minute detail and pages and pages of information!</a:t>
            </a:r>
          </a:p>
          <a:p>
            <a:pPr marL="285750" indent="-285750">
              <a:buFont typeface="Arial" panose="020B0604020202020204" pitchFamily="34" charset="0"/>
              <a:buChar char="•"/>
            </a:pPr>
            <a:endParaRPr lang="en-AU" sz="1200" baseline="0" dirty="0" smtClean="0">
              <a:solidFill>
                <a:schemeClr val="tx1"/>
              </a:solidFill>
            </a:endParaRPr>
          </a:p>
          <a:p>
            <a:pPr marL="0" indent="0">
              <a:buFont typeface="Arial" panose="020B0604020202020204" pitchFamily="34" charset="0"/>
              <a:buNone/>
            </a:pPr>
            <a:r>
              <a:rPr lang="en-AU" sz="1200" b="1" baseline="0" dirty="0" smtClean="0">
                <a:solidFill>
                  <a:schemeClr val="tx1"/>
                </a:solidFill>
              </a:rPr>
              <a:t>Individual risk assessment</a:t>
            </a:r>
          </a:p>
          <a:p>
            <a:pPr marL="285750" indent="-285750">
              <a:buFont typeface="Arial" panose="020B0604020202020204" pitchFamily="34" charset="0"/>
              <a:buChar char="•"/>
            </a:pPr>
            <a:r>
              <a:rPr lang="en-AU" sz="1200" baseline="0" dirty="0" smtClean="0">
                <a:solidFill>
                  <a:schemeClr val="tx1"/>
                </a:solidFill>
              </a:rPr>
              <a:t>Undertaken by individual to identify those hazards that may affect you </a:t>
            </a:r>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11</a:t>
            </a:fld>
            <a:endParaRPr lang="en-AU" dirty="0">
              <a:solidFill>
                <a:prstClr val="black"/>
              </a:solidFill>
            </a:endParaRPr>
          </a:p>
        </p:txBody>
      </p:sp>
    </p:spTree>
    <p:extLst>
      <p:ext uri="{BB962C8B-B14F-4D97-AF65-F5344CB8AC3E}">
        <p14:creationId xmlns:p14="http://schemas.microsoft.com/office/powerpoint/2010/main" val="3495690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solidFill>
                  <a:schemeClr val="tx1"/>
                </a:solidFill>
              </a:rPr>
              <a:t>Low to medium exposure</a:t>
            </a:r>
          </a:p>
          <a:p>
            <a:pPr marL="285750" indent="-285750">
              <a:buFont typeface="Arial" panose="020B0604020202020204" pitchFamily="34" charset="0"/>
              <a:buChar char="•"/>
            </a:pPr>
            <a:r>
              <a:rPr lang="en-AU" sz="1200" dirty="0" smtClean="0">
                <a:solidFill>
                  <a:schemeClr val="tx1"/>
                </a:solidFill>
              </a:rPr>
              <a:t>Some parts of industry do</a:t>
            </a:r>
            <a:r>
              <a:rPr lang="en-AU" sz="1200" baseline="0" dirty="0" smtClean="0">
                <a:solidFill>
                  <a:schemeClr val="tx1"/>
                </a:solidFill>
              </a:rPr>
              <a:t> not adequately assess the residual risk associated with a task and “shop” these results – leading to a lower ranking and therefore allowing the task to proceed</a:t>
            </a:r>
          </a:p>
          <a:p>
            <a:pPr marL="285750" indent="-285750">
              <a:buFont typeface="Arial" panose="020B0604020202020204" pitchFamily="34" charset="0"/>
              <a:buChar char="•"/>
            </a:pPr>
            <a:endParaRPr lang="en-AU" sz="1200" baseline="0" dirty="0" smtClean="0">
              <a:solidFill>
                <a:schemeClr val="tx1"/>
              </a:solidFill>
            </a:endParaRPr>
          </a:p>
          <a:p>
            <a:pPr marL="0" indent="0">
              <a:buFont typeface="Arial" panose="020B0604020202020204" pitchFamily="34" charset="0"/>
              <a:buNone/>
            </a:pPr>
            <a:r>
              <a:rPr lang="en-AU" sz="1200" baseline="0" dirty="0" smtClean="0">
                <a:solidFill>
                  <a:schemeClr val="tx1"/>
                </a:solidFill>
              </a:rPr>
              <a:t>Non-routine jobs without a standard operating procedure (SOP) or safe work instruction (SWI)</a:t>
            </a:r>
          </a:p>
          <a:p>
            <a:pPr marL="0" indent="0">
              <a:buFont typeface="Arial" panose="020B0604020202020204" pitchFamily="34" charset="0"/>
              <a:buNone/>
            </a:pPr>
            <a:endParaRPr lang="en-AU" sz="1200" baseline="0" dirty="0" smtClean="0">
              <a:solidFill>
                <a:schemeClr val="tx1"/>
              </a:solidFill>
            </a:endParaRPr>
          </a:p>
          <a:p>
            <a:pPr marL="0" indent="0">
              <a:buFont typeface="Arial" panose="020B0604020202020204" pitchFamily="34" charset="0"/>
              <a:buNone/>
            </a:pPr>
            <a:r>
              <a:rPr lang="en-AU" sz="1200" baseline="0" dirty="0" smtClean="0">
                <a:solidFill>
                  <a:schemeClr val="tx1"/>
                </a:solidFill>
              </a:rPr>
              <a:t>Where there has been a change in the scope of the job</a:t>
            </a:r>
          </a:p>
          <a:p>
            <a:pPr marL="0" indent="0">
              <a:buFont typeface="Arial" panose="020B0604020202020204" pitchFamily="34" charset="0"/>
              <a:buNone/>
            </a:pPr>
            <a:endParaRPr lang="en-AU" sz="1200" baseline="0" dirty="0" smtClean="0">
              <a:solidFill>
                <a:schemeClr val="tx1"/>
              </a:solidFill>
            </a:endParaRPr>
          </a:p>
          <a:p>
            <a:pPr marL="0" indent="0">
              <a:buFont typeface="Arial" panose="020B0604020202020204" pitchFamily="34" charset="0"/>
              <a:buNone/>
            </a:pPr>
            <a:r>
              <a:rPr lang="en-AU" sz="1200" baseline="0" dirty="0" smtClean="0">
                <a:solidFill>
                  <a:schemeClr val="tx1"/>
                </a:solidFill>
              </a:rPr>
              <a:t>Can also be used to assist in the development, review or modification of procedure or work instruction</a:t>
            </a:r>
            <a:endParaRPr lang="en-AU" sz="1200" dirty="0">
              <a:solidFill>
                <a:schemeClr val="tx1"/>
              </a:solidFill>
            </a:endParaRPr>
          </a:p>
        </p:txBody>
      </p:sp>
      <p:sp>
        <p:nvSpPr>
          <p:cNvPr id="4" name="Slide Number Placeholder 3"/>
          <p:cNvSpPr>
            <a:spLocks noGrp="1"/>
          </p:cNvSpPr>
          <p:nvPr>
            <p:ph type="sldNum" sz="quarter" idx="10"/>
          </p:nvPr>
        </p:nvSpPr>
        <p:spPr/>
        <p:txBody>
          <a:bodyPr/>
          <a:lstStyle/>
          <a:p>
            <a:pPr>
              <a:defRPr/>
            </a:pPr>
            <a:fld id="{68CEC57F-D47E-41B0-A201-811C5AF9F861}" type="slidenum">
              <a:rPr lang="en-AU" smtClean="0">
                <a:solidFill>
                  <a:prstClr val="black"/>
                </a:solidFill>
              </a:rPr>
              <a:pPr>
                <a:defRPr/>
              </a:pPr>
              <a:t>12</a:t>
            </a:fld>
            <a:endParaRPr lang="en-AU" dirty="0">
              <a:solidFill>
                <a:prstClr val="black"/>
              </a:solidFill>
            </a:endParaRPr>
          </a:p>
        </p:txBody>
      </p:sp>
    </p:spTree>
    <p:extLst>
      <p:ext uri="{BB962C8B-B14F-4D97-AF65-F5344CB8AC3E}">
        <p14:creationId xmlns:p14="http://schemas.microsoft.com/office/powerpoint/2010/main" val="1495526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solidFill>
                  <a:schemeClr val="tx1"/>
                </a:solidFill>
              </a:rPr>
              <a:t>Let’s revisit our</a:t>
            </a:r>
            <a:r>
              <a:rPr lang="en-AU" sz="1200" baseline="0" dirty="0" smtClean="0">
                <a:solidFill>
                  <a:schemeClr val="tx1"/>
                </a:solidFill>
              </a:rPr>
              <a:t> key messages from this presentation………..</a:t>
            </a:r>
          </a:p>
          <a:p>
            <a:endParaRPr lang="en-AU" sz="1200" baseline="0" dirty="0" smtClean="0">
              <a:solidFill>
                <a:schemeClr val="tx1"/>
              </a:solidFill>
            </a:endParaRPr>
          </a:p>
          <a:p>
            <a:r>
              <a:rPr lang="en-AU" sz="1200" dirty="0" smtClean="0">
                <a:solidFill>
                  <a:schemeClr val="tx1"/>
                </a:solidFill>
              </a:rPr>
              <a:t>Additional discussion</a:t>
            </a:r>
            <a:r>
              <a:rPr lang="en-AU" sz="1200" baseline="0" dirty="0" smtClean="0">
                <a:solidFill>
                  <a:schemeClr val="tx1"/>
                </a:solidFill>
              </a:rPr>
              <a:t> for fourth dot point …</a:t>
            </a:r>
          </a:p>
          <a:p>
            <a:r>
              <a:rPr lang="en-AU" sz="1200" dirty="0" smtClean="0">
                <a:solidFill>
                  <a:schemeClr val="tx1"/>
                </a:solidFill>
              </a:rPr>
              <a:t>Organisations</a:t>
            </a:r>
            <a:r>
              <a:rPr lang="en-AU" sz="1200" baseline="0" dirty="0" smtClean="0">
                <a:solidFill>
                  <a:schemeClr val="tx1"/>
                </a:solidFill>
              </a:rPr>
              <a:t> are just as responsible for upskilling and training supervisors and managers as they are for ensuring their general workforce is trained and competent.</a:t>
            </a:r>
          </a:p>
          <a:p>
            <a:endParaRPr lang="en-AU" sz="1200" baseline="0" dirty="0" smtClean="0">
              <a:solidFill>
                <a:schemeClr val="tx1"/>
              </a:solidFill>
            </a:endParaRPr>
          </a:p>
          <a:p>
            <a:r>
              <a:rPr lang="en-AU" sz="1200" baseline="0" dirty="0" smtClean="0">
                <a:solidFill>
                  <a:schemeClr val="tx1"/>
                </a:solidFill>
              </a:rPr>
              <a:t>Supervisors have obligations to ensure and maintain safe systems of work within their area of responsibility.</a:t>
            </a:r>
          </a:p>
          <a:p>
            <a:endParaRPr lang="en-AU" sz="1200" baseline="0" dirty="0" smtClean="0">
              <a:solidFill>
                <a:schemeClr val="tx1"/>
              </a:solidFill>
            </a:endParaRPr>
          </a:p>
          <a:p>
            <a:r>
              <a:rPr lang="en-AU" sz="1200" baseline="0" dirty="0" smtClean="0">
                <a:solidFill>
                  <a:schemeClr val="tx1"/>
                </a:solidFill>
              </a:rPr>
              <a:t>If YOU are a supervisor and don’t understand what your responsibilities are, make it your priority to find out.</a:t>
            </a:r>
          </a:p>
          <a:p>
            <a:r>
              <a:rPr lang="en-AU" sz="1200" baseline="0" dirty="0" smtClean="0">
                <a:solidFill>
                  <a:schemeClr val="tx1"/>
                </a:solidFill>
              </a:rPr>
              <a:t>Your company also has a responsibility as well to ensure you are trained and competent.</a:t>
            </a:r>
            <a:endParaRPr lang="en-AU" sz="1200" dirty="0">
              <a:solidFill>
                <a:schemeClr val="tx1"/>
              </a:solidFill>
            </a:endParaRPr>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13</a:t>
            </a:fld>
            <a:endParaRPr lang="en-AU" dirty="0">
              <a:solidFill>
                <a:prstClr val="black"/>
              </a:solidFill>
            </a:endParaRPr>
          </a:p>
        </p:txBody>
      </p:sp>
    </p:spTree>
    <p:extLst>
      <p:ext uri="{BB962C8B-B14F-4D97-AF65-F5344CB8AC3E}">
        <p14:creationId xmlns:p14="http://schemas.microsoft.com/office/powerpoint/2010/main" val="2323781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AU" sz="1200" b="1" dirty="0" smtClean="0">
                <a:solidFill>
                  <a:schemeClr val="tx1"/>
                </a:solidFill>
              </a:rPr>
              <a:t>Notes for workshop presenter</a:t>
            </a:r>
          </a:p>
          <a:p>
            <a:endParaRPr lang="en-AU" sz="1200" dirty="0" smtClean="0">
              <a:solidFill>
                <a:schemeClr val="tx1"/>
              </a:solidFill>
            </a:endParaRPr>
          </a:p>
          <a:p>
            <a:r>
              <a:rPr lang="en-AU" sz="1200" dirty="0" smtClean="0">
                <a:solidFill>
                  <a:schemeClr val="tx1"/>
                </a:solidFill>
              </a:rPr>
              <a:t>This</a:t>
            </a:r>
            <a:r>
              <a:rPr lang="en-AU" sz="1200" baseline="0" dirty="0" smtClean="0">
                <a:solidFill>
                  <a:schemeClr val="tx1"/>
                </a:solidFill>
              </a:rPr>
              <a:t> exercise is intended to enhance participants’ skills in recognising hazards, unwanted events and appropriate controls for a task containing significant potential to do harm and damage.</a:t>
            </a:r>
          </a:p>
          <a:p>
            <a:r>
              <a:rPr lang="en-AU" sz="1200" baseline="0" dirty="0" smtClean="0">
                <a:solidFill>
                  <a:schemeClr val="tx1"/>
                </a:solidFill>
              </a:rPr>
              <a:t>It should also lead to an appreciation of how the participative approach can assist in situational awareness and decision making.</a:t>
            </a:r>
          </a:p>
          <a:p>
            <a:endParaRPr lang="en-AU" sz="1200" baseline="0" dirty="0" smtClean="0">
              <a:solidFill>
                <a:schemeClr val="tx1"/>
              </a:solidFill>
            </a:endParaRPr>
          </a:p>
          <a:p>
            <a:pPr marL="0" marR="0" indent="0" algn="l" defTabSz="914400" rtl="0" eaLnBrk="0" fontAlgn="base" latinLnBrk="0" hangingPunct="0">
              <a:lnSpc>
                <a:spcPct val="100000"/>
              </a:lnSpc>
              <a:spcBef>
                <a:spcPts val="0"/>
              </a:spcBef>
              <a:spcAft>
                <a:spcPts val="600"/>
              </a:spcAft>
              <a:buClrTx/>
              <a:buSzTx/>
              <a:buFontTx/>
              <a:buNone/>
              <a:tabLst/>
              <a:defRPr/>
            </a:pPr>
            <a:r>
              <a:rPr lang="en-AU" sz="1200" baseline="0" dirty="0" smtClean="0">
                <a:solidFill>
                  <a:schemeClr val="tx1"/>
                </a:solidFill>
              </a:rPr>
              <a:t>Scenario development -</a:t>
            </a:r>
          </a:p>
          <a:p>
            <a:pPr marL="285750" indent="-285750">
              <a:spcAft>
                <a:spcPts val="1200"/>
              </a:spcAft>
              <a:buFont typeface="Arial" panose="020B0604020202020204" pitchFamily="34" charset="0"/>
              <a:buChar char="•"/>
            </a:pPr>
            <a:r>
              <a:rPr lang="en-AU" sz="1200" dirty="0" smtClean="0">
                <a:solidFill>
                  <a:schemeClr val="tx1"/>
                </a:solidFill>
              </a:rPr>
              <a:t>Think of a task containing significant potential to do harm and damage and the steps involved.</a:t>
            </a:r>
          </a:p>
          <a:p>
            <a:pPr marL="285750" indent="-285750">
              <a:spcAft>
                <a:spcPts val="1200"/>
              </a:spcAft>
              <a:buFont typeface="Arial" panose="020B0604020202020204" pitchFamily="34" charset="0"/>
              <a:buChar char="•"/>
            </a:pPr>
            <a:r>
              <a:rPr lang="en-AU" sz="1200" baseline="0" dirty="0" smtClean="0">
                <a:solidFill>
                  <a:schemeClr val="tx1"/>
                </a:solidFill>
              </a:rPr>
              <a:t>U</a:t>
            </a:r>
            <a:r>
              <a:rPr lang="en-AU" sz="1200" dirty="0" smtClean="0">
                <a:solidFill>
                  <a:schemeClr val="tx1"/>
                </a:solidFill>
              </a:rPr>
              <a:t>sing your site’s own JHA/JSA template, develop or adapt an existing JHA/JSA for the task, identifying the job step, significant hazards, unwanted events and controls. </a:t>
            </a:r>
          </a:p>
          <a:p>
            <a:pPr marL="285750" indent="-285750">
              <a:spcAft>
                <a:spcPts val="1200"/>
              </a:spcAft>
              <a:buFont typeface="Arial" panose="020B0604020202020204" pitchFamily="34" charset="0"/>
              <a:buChar char="•"/>
            </a:pPr>
            <a:r>
              <a:rPr lang="en-AU" sz="1200" dirty="0" smtClean="0">
                <a:solidFill>
                  <a:schemeClr val="tx1"/>
                </a:solidFill>
              </a:rPr>
              <a:t>Now remove some of the information</a:t>
            </a:r>
            <a:r>
              <a:rPr lang="en-AU" sz="1200" baseline="0" dirty="0" smtClean="0">
                <a:solidFill>
                  <a:schemeClr val="tx1"/>
                </a:solidFill>
              </a:rPr>
              <a:t> to leave gaps.</a:t>
            </a:r>
          </a:p>
          <a:p>
            <a:pPr marL="285750" indent="-285750">
              <a:spcAft>
                <a:spcPts val="1200"/>
              </a:spcAft>
              <a:buFont typeface="Arial" panose="020B0604020202020204" pitchFamily="34" charset="0"/>
              <a:buChar char="•"/>
            </a:pPr>
            <a:r>
              <a:rPr lang="en-AU" sz="1200" baseline="0" dirty="0" smtClean="0">
                <a:solidFill>
                  <a:schemeClr val="tx1"/>
                </a:solidFill>
              </a:rPr>
              <a:t>This partially completed document is the handout. Depending on the familiarity of the group with the task, you may also need to provide additional guidance about the steps involved in the task.</a:t>
            </a:r>
          </a:p>
          <a:p>
            <a:pPr marL="285750" indent="-285750">
              <a:spcAft>
                <a:spcPts val="1200"/>
              </a:spcAft>
              <a:buFont typeface="Arial" panose="020B0604020202020204" pitchFamily="34" charset="0"/>
              <a:buChar char="•"/>
            </a:pPr>
            <a:r>
              <a:rPr lang="en-AU" sz="1200" baseline="0" dirty="0" smtClean="0">
                <a:solidFill>
                  <a:schemeClr val="tx1"/>
                </a:solidFill>
              </a:rPr>
              <a:t>Think of some changes that can be introduced that would require the JHA/JSA to be revisited (e.g. moving location of task, loss of equipment due to breakdown, change in lighting, weather, loss of personnel to sickness) and produce cards illustrating these changes. Keep these for phase 2 of the workshop exercise!</a:t>
            </a:r>
          </a:p>
          <a:p>
            <a:pPr marL="457200" lvl="1" indent="0">
              <a:spcAft>
                <a:spcPts val="1200"/>
              </a:spcAft>
              <a:buFont typeface="Arial" panose="020B0604020202020204" pitchFamily="34" charset="0"/>
              <a:buNone/>
            </a:pPr>
            <a:r>
              <a:rPr lang="en-AU" sz="1200" baseline="0" dirty="0" smtClean="0">
                <a:solidFill>
                  <a:schemeClr val="tx1"/>
                </a:solidFill>
              </a:rPr>
              <a:t>Examples:</a:t>
            </a:r>
          </a:p>
          <a:p>
            <a:pPr marL="628650" lvl="1" indent="-171450">
              <a:buFont typeface="Arial" panose="020B0604020202020204" pitchFamily="34" charset="0"/>
              <a:buChar char="•"/>
            </a:pPr>
            <a:r>
              <a:rPr lang="en-AU" sz="1200" baseline="0" dirty="0" smtClean="0">
                <a:solidFill>
                  <a:schemeClr val="tx1"/>
                </a:solidFill>
              </a:rPr>
              <a:t>Situation - Work to be undertaken at night, or</a:t>
            </a:r>
          </a:p>
          <a:p>
            <a:pPr marL="628650" lvl="1" indent="-171450">
              <a:buFont typeface="Arial" panose="020B0604020202020204" pitchFamily="34" charset="0"/>
              <a:buChar char="•"/>
            </a:pPr>
            <a:r>
              <a:rPr lang="en-AU" sz="1200" baseline="0" dirty="0" smtClean="0">
                <a:solidFill>
                  <a:schemeClr val="tx1"/>
                </a:solidFill>
              </a:rPr>
              <a:t>Conditions - Work to be undertaken in rain or stormy weather, or</a:t>
            </a:r>
          </a:p>
          <a:p>
            <a:pPr marL="628650" lvl="1" indent="-171450">
              <a:buFont typeface="Arial" panose="020B0604020202020204" pitchFamily="34" charset="0"/>
              <a:buChar char="•"/>
            </a:pPr>
            <a:r>
              <a:rPr lang="en-AU" sz="1200" baseline="0" dirty="0" smtClean="0">
                <a:solidFill>
                  <a:schemeClr val="tx1"/>
                </a:solidFill>
              </a:rPr>
              <a:t>Experience and workers’ skill level - Two team members incapacitated and replaced by less experienced workers.</a:t>
            </a:r>
          </a:p>
          <a:p>
            <a:pPr marL="457200" lvl="1" indent="0">
              <a:spcAft>
                <a:spcPts val="1200"/>
              </a:spcAft>
              <a:buFont typeface="Arial" panose="020B0604020202020204" pitchFamily="34" charset="0"/>
              <a:buNone/>
            </a:pPr>
            <a:endParaRPr lang="en-AU" sz="1200" dirty="0" smtClean="0">
              <a:solidFill>
                <a:schemeClr val="tx1"/>
              </a:solidFill>
            </a:endParaRPr>
          </a:p>
          <a:p>
            <a:pPr marL="285750" indent="-285750">
              <a:spcAft>
                <a:spcPts val="1200"/>
              </a:spcAft>
              <a:buFont typeface="Arial" panose="020B0604020202020204" pitchFamily="34" charset="0"/>
              <a:buChar char="•"/>
            </a:pPr>
            <a:endParaRPr lang="en-AU" sz="1200" dirty="0">
              <a:solidFill>
                <a:schemeClr val="tx1"/>
              </a:solidFill>
            </a:endParaRPr>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14</a:t>
            </a:fld>
            <a:endParaRPr lang="en-AU" dirty="0">
              <a:solidFill>
                <a:prstClr val="black"/>
              </a:solidFill>
            </a:endParaRPr>
          </a:p>
        </p:txBody>
      </p:sp>
    </p:spTree>
    <p:extLst>
      <p:ext uri="{BB962C8B-B14F-4D97-AF65-F5344CB8AC3E}">
        <p14:creationId xmlns:p14="http://schemas.microsoft.com/office/powerpoint/2010/main" val="2118031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dirty="0" smtClean="0">
                <a:solidFill>
                  <a:schemeClr val="tx1"/>
                </a:solidFill>
              </a:rPr>
              <a:t>Text in grey</a:t>
            </a:r>
            <a:r>
              <a:rPr lang="en-AU" sz="1200" baseline="0" dirty="0" smtClean="0">
                <a:solidFill>
                  <a:schemeClr val="tx1"/>
                </a:solidFill>
              </a:rPr>
              <a:t> is for brief description of scenario.</a:t>
            </a:r>
          </a:p>
          <a:p>
            <a:endParaRPr lang="en-AU" sz="1200" baseline="0" dirty="0" smtClean="0">
              <a:solidFill>
                <a:schemeClr val="tx1"/>
              </a:solidFill>
            </a:endParaRPr>
          </a:p>
          <a:p>
            <a:pPr marL="0" marR="0" indent="0" algn="l" defTabSz="914400" rtl="0" eaLnBrk="0" fontAlgn="base" latinLnBrk="0" hangingPunct="0">
              <a:lnSpc>
                <a:spcPct val="100000"/>
              </a:lnSpc>
              <a:spcBef>
                <a:spcPts val="0"/>
              </a:spcBef>
              <a:spcAft>
                <a:spcPts val="600"/>
              </a:spcAft>
              <a:buClrTx/>
              <a:buSzTx/>
              <a:buFontTx/>
              <a:buNone/>
              <a:tabLst/>
              <a:defRPr/>
            </a:pPr>
            <a:r>
              <a:rPr lang="en-AU" sz="1200" b="1" dirty="0" smtClean="0">
                <a:solidFill>
                  <a:schemeClr val="tx1"/>
                </a:solidFill>
              </a:rPr>
              <a:t>Phase 1</a:t>
            </a:r>
          </a:p>
          <a:p>
            <a:pPr marL="0" marR="0" indent="0" algn="l" defTabSz="914400" rtl="0" eaLnBrk="0" fontAlgn="base" latinLnBrk="0" hangingPunct="0">
              <a:lnSpc>
                <a:spcPct val="100000"/>
              </a:lnSpc>
              <a:spcBef>
                <a:spcPts val="0"/>
              </a:spcBef>
              <a:spcAft>
                <a:spcPts val="600"/>
              </a:spcAft>
              <a:buClrTx/>
              <a:buSzTx/>
              <a:buFontTx/>
              <a:buNone/>
              <a:tabLst/>
              <a:defRPr/>
            </a:pPr>
            <a:r>
              <a:rPr lang="en-AU" sz="1200" dirty="0" smtClean="0">
                <a:solidFill>
                  <a:schemeClr val="tx1"/>
                </a:solidFill>
              </a:rPr>
              <a:t>Remind workshop participants that they should not be doing a detailed evaluation of each hazard. This process is all about identifying the significant hazards and controlling them</a:t>
            </a:r>
            <a:r>
              <a:rPr lang="en-AU" sz="1200" baseline="0" dirty="0" smtClean="0">
                <a:solidFill>
                  <a:schemeClr val="tx1"/>
                </a:solidFill>
              </a:rPr>
              <a:t> – the things that can kill or seriously hurt people.</a:t>
            </a:r>
            <a:endParaRPr lang="en-AU" sz="1200" dirty="0" smtClean="0">
              <a:solidFill>
                <a:schemeClr val="tx1"/>
              </a:solidFill>
            </a:endParaRPr>
          </a:p>
          <a:p>
            <a:pPr marL="0" marR="0" indent="0" algn="l" defTabSz="914400" rtl="0" eaLnBrk="0" fontAlgn="base" latinLnBrk="0" hangingPunct="0">
              <a:lnSpc>
                <a:spcPct val="100000"/>
              </a:lnSpc>
              <a:spcBef>
                <a:spcPts val="0"/>
              </a:spcBef>
              <a:spcAft>
                <a:spcPts val="600"/>
              </a:spcAft>
              <a:buClrTx/>
              <a:buSzTx/>
              <a:buFontTx/>
              <a:buNone/>
              <a:tabLst/>
              <a:defRPr/>
            </a:pPr>
            <a:endParaRPr lang="en-AU" sz="1200" dirty="0" smtClean="0">
              <a:solidFill>
                <a:schemeClr val="tx1"/>
              </a:solidFill>
            </a:endParaRPr>
          </a:p>
          <a:p>
            <a:pPr marL="0" marR="0" indent="0" algn="l" defTabSz="914400" rtl="0" eaLnBrk="0" fontAlgn="base" latinLnBrk="0" hangingPunct="0">
              <a:lnSpc>
                <a:spcPct val="100000"/>
              </a:lnSpc>
              <a:spcBef>
                <a:spcPts val="0"/>
              </a:spcBef>
              <a:spcAft>
                <a:spcPts val="600"/>
              </a:spcAft>
              <a:buClrTx/>
              <a:buSzTx/>
              <a:buFontTx/>
              <a:buNone/>
              <a:tabLst/>
              <a:defRPr/>
            </a:pPr>
            <a:r>
              <a:rPr lang="en-AU" sz="1200" dirty="0" smtClean="0">
                <a:solidFill>
                  <a:schemeClr val="tx1"/>
                </a:solidFill>
              </a:rPr>
              <a:t>Hazards for which the risks are typically negligible should be addressed using Take 5/Take 2/STARRT Card [whatever the site’s personal risk management approach is].</a:t>
            </a:r>
          </a:p>
          <a:p>
            <a:endParaRPr lang="en-AU" sz="1200" dirty="0" smtClean="0">
              <a:solidFill>
                <a:schemeClr val="tx1"/>
              </a:solidFill>
            </a:endParaRPr>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15</a:t>
            </a:fld>
            <a:endParaRPr lang="en-AU" dirty="0">
              <a:solidFill>
                <a:prstClr val="black"/>
              </a:solidFill>
            </a:endParaRPr>
          </a:p>
        </p:txBody>
      </p:sp>
    </p:spTree>
    <p:extLst>
      <p:ext uri="{BB962C8B-B14F-4D97-AF65-F5344CB8AC3E}">
        <p14:creationId xmlns:p14="http://schemas.microsoft.com/office/powerpoint/2010/main" val="1991435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ts val="600"/>
              </a:spcAft>
              <a:buClrTx/>
              <a:buSzTx/>
              <a:buFontTx/>
              <a:buNone/>
              <a:tabLst/>
              <a:defRPr/>
            </a:pPr>
            <a:r>
              <a:rPr lang="en-AU" sz="1200" b="1" dirty="0" smtClean="0">
                <a:solidFill>
                  <a:schemeClr val="tx1"/>
                </a:solidFill>
              </a:rPr>
              <a:t>Phase 2</a:t>
            </a:r>
          </a:p>
          <a:p>
            <a:r>
              <a:rPr lang="en-AU" sz="1200" dirty="0" smtClean="0"/>
              <a:t>The intent is for participants to recognise that the job can change and they must manage the effects of</a:t>
            </a:r>
            <a:r>
              <a:rPr lang="en-AU" sz="1200" baseline="0" dirty="0" smtClean="0"/>
              <a:t> those changes in their work plans – and record them on the JHA/JSA.</a:t>
            </a:r>
          </a:p>
          <a:p>
            <a:endParaRPr lang="en-AU" sz="1200" dirty="0" smtClean="0"/>
          </a:p>
          <a:p>
            <a:pPr marL="0" indent="0">
              <a:buFont typeface="Arial" panose="020B0604020202020204" pitchFamily="34" charset="0"/>
              <a:buNone/>
            </a:pPr>
            <a:r>
              <a:rPr lang="en-AU" sz="1200" baseline="0" dirty="0" smtClean="0"/>
              <a:t>Suggestion: Use a different colour pen to allow identification of the changes </a:t>
            </a:r>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16</a:t>
            </a:fld>
            <a:endParaRPr lang="en-AU" dirty="0">
              <a:solidFill>
                <a:prstClr val="black"/>
              </a:solidFill>
            </a:endParaRPr>
          </a:p>
        </p:txBody>
      </p:sp>
    </p:spTree>
    <p:extLst>
      <p:ext uri="{BB962C8B-B14F-4D97-AF65-F5344CB8AC3E}">
        <p14:creationId xmlns:p14="http://schemas.microsoft.com/office/powerpoint/2010/main" val="2499432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Question for groups:</a:t>
            </a:r>
          </a:p>
          <a:p>
            <a:r>
              <a:rPr lang="en-AU" sz="1200" dirty="0" smtClean="0"/>
              <a:t>Are there any significant</a:t>
            </a:r>
            <a:r>
              <a:rPr lang="en-AU" sz="1200" baseline="0" dirty="0" smtClean="0"/>
              <a:t> changes/additions to your JHA/JSA?</a:t>
            </a:r>
          </a:p>
          <a:p>
            <a:endParaRPr lang="en-AU" sz="1200" baseline="0" dirty="0" smtClean="0"/>
          </a:p>
          <a:p>
            <a:pPr marL="0" marR="0" indent="0" algn="l" defTabSz="914400" rtl="0" eaLnBrk="0" fontAlgn="base" latinLnBrk="0" hangingPunct="0">
              <a:lnSpc>
                <a:spcPct val="100000"/>
              </a:lnSpc>
              <a:spcBef>
                <a:spcPts val="0"/>
              </a:spcBef>
              <a:spcAft>
                <a:spcPts val="600"/>
              </a:spcAft>
              <a:buClrTx/>
              <a:buSzTx/>
              <a:buFontTx/>
              <a:buNone/>
              <a:tabLst/>
              <a:defRPr/>
            </a:pPr>
            <a:r>
              <a:rPr lang="en-AU" sz="1200" dirty="0" smtClean="0"/>
              <a:t>Note: The workshop may reveal shortcomings or gaps in the site’s JSA/JHA process</a:t>
            </a:r>
            <a:r>
              <a:rPr lang="en-AU" sz="1200" baseline="0" dirty="0" smtClean="0"/>
              <a:t> or templates. Feedback from participants should assist in addressing these.</a:t>
            </a:r>
            <a:endParaRPr lang="en-AU" sz="1200" dirty="0" smtClean="0"/>
          </a:p>
          <a:p>
            <a:endParaRPr lang="en-AU" sz="1200" baseline="0" dirty="0" smtClean="0"/>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17</a:t>
            </a:fld>
            <a:endParaRPr lang="en-AU" dirty="0">
              <a:solidFill>
                <a:prstClr val="black"/>
              </a:solidFill>
            </a:endParaRPr>
          </a:p>
        </p:txBody>
      </p:sp>
    </p:spTree>
    <p:extLst>
      <p:ext uri="{BB962C8B-B14F-4D97-AF65-F5344CB8AC3E}">
        <p14:creationId xmlns:p14="http://schemas.microsoft.com/office/powerpoint/2010/main" val="2499432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p:spPr>
      </p:sp>
      <p:sp>
        <p:nvSpPr>
          <p:cNvPr id="3" name="Notes Placeholder 2"/>
          <p:cNvSpPr>
            <a:spLocks noGrp="1"/>
          </p:cNvSpPr>
          <p:nvPr>
            <p:ph type="body" idx="1"/>
          </p:nvPr>
        </p:nvSpPr>
        <p:spPr>
          <a:xfrm>
            <a:off x="679464" y="4714653"/>
            <a:ext cx="5438748" cy="4466756"/>
          </a:xfrm>
          <a:prstGeom prst="rect">
            <a:avLst/>
          </a:prstGeom>
        </p:spPr>
        <p:txBody>
          <a:bodyPr>
            <a:normAutofit/>
          </a:bodyPr>
          <a:lstStyle/>
          <a:p>
            <a:r>
              <a:rPr lang="en-AU" sz="1200" dirty="0" smtClean="0">
                <a:solidFill>
                  <a:schemeClr val="tx1"/>
                </a:solidFill>
              </a:rPr>
              <a:t>Using the Nertney Wheel as a “quick check”.</a:t>
            </a:r>
          </a:p>
          <a:p>
            <a:endParaRPr lang="en-AU" sz="1200" dirty="0" smtClean="0">
              <a:solidFill>
                <a:schemeClr val="tx1"/>
              </a:solidFill>
            </a:endParaRPr>
          </a:p>
          <a:p>
            <a:r>
              <a:rPr lang="en-AU" sz="1200" dirty="0" smtClean="0">
                <a:solidFill>
                  <a:schemeClr val="tx1"/>
                </a:solidFill>
              </a:rPr>
              <a:t>When things change do</a:t>
            </a:r>
            <a:r>
              <a:rPr lang="en-AU" sz="1200" baseline="0" dirty="0" smtClean="0">
                <a:solidFill>
                  <a:schemeClr val="tx1"/>
                </a:solidFill>
              </a:rPr>
              <a:t> you have:</a:t>
            </a:r>
          </a:p>
          <a:p>
            <a:pPr marL="228600" indent="-228600">
              <a:buFont typeface="+mj-lt"/>
              <a:buAutoNum type="arabicPeriod"/>
            </a:pPr>
            <a:r>
              <a:rPr lang="en-AU" sz="1200" baseline="0" dirty="0" smtClean="0">
                <a:solidFill>
                  <a:schemeClr val="tx1"/>
                </a:solidFill>
              </a:rPr>
              <a:t>The right people for the task  (e.g. high risk work licence, competency verified on equipment to be used, appropriate supervision, provision of mentor/s if training is being done on the job)</a:t>
            </a:r>
          </a:p>
          <a:p>
            <a:pPr marL="228600" indent="-228600">
              <a:buFont typeface="+mj-lt"/>
              <a:buAutoNum type="arabicPeriod"/>
            </a:pPr>
            <a:r>
              <a:rPr lang="en-AU" sz="1200" baseline="0" dirty="0" smtClean="0">
                <a:solidFill>
                  <a:schemeClr val="tx1"/>
                </a:solidFill>
              </a:rPr>
              <a:t>Safe methods of work or do you need to modify them (and seek management approval)?</a:t>
            </a:r>
          </a:p>
          <a:p>
            <a:pPr marL="228600" indent="-228600">
              <a:buFont typeface="+mj-lt"/>
              <a:buAutoNum type="arabicPeriod"/>
            </a:pPr>
            <a:r>
              <a:rPr lang="en-AU" sz="1200" baseline="0" dirty="0" smtClean="0">
                <a:solidFill>
                  <a:schemeClr val="tx1"/>
                </a:solidFill>
              </a:rPr>
              <a:t>Right tools for the job?</a:t>
            </a:r>
          </a:p>
          <a:p>
            <a:pPr marL="228600" indent="-228600">
              <a:buFont typeface="+mj-lt"/>
              <a:buAutoNum type="arabicPeriod"/>
            </a:pPr>
            <a:r>
              <a:rPr lang="en-AU" sz="1200" baseline="0" dirty="0" smtClean="0">
                <a:solidFill>
                  <a:schemeClr val="tx1"/>
                </a:solidFill>
              </a:rPr>
              <a:t>Controlled work environment (e.g. clean workshop, effective lighting if it’s dark, people focussed on the task at hand, shelter if doing electrical work in rain – simply stop work)</a:t>
            </a:r>
          </a:p>
        </p:txBody>
      </p:sp>
      <p:sp>
        <p:nvSpPr>
          <p:cNvPr id="6" name="Slide Number Placeholder 5"/>
          <p:cNvSpPr>
            <a:spLocks noGrp="1"/>
          </p:cNvSpPr>
          <p:nvPr>
            <p:ph type="sldNum" sz="quarter" idx="12"/>
          </p:nvPr>
        </p:nvSpPr>
        <p:spPr/>
        <p:txBody>
          <a:bodyPr/>
          <a:lstStyle/>
          <a:p>
            <a:pPr>
              <a:defRPr/>
            </a:pPr>
            <a:fld id="{68CEC57F-D47E-41B0-A201-811C5AF9F861}" type="slidenum">
              <a:rPr lang="en-AU" smtClean="0">
                <a:solidFill>
                  <a:prstClr val="black"/>
                </a:solidFill>
              </a:rPr>
              <a:pPr>
                <a:defRPr/>
              </a:pPr>
              <a:t>18</a:t>
            </a:fld>
            <a:endParaRPr lang="en-AU"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Last reinforcement of the key messages</a:t>
            </a:r>
          </a:p>
          <a:p>
            <a:endParaRPr lang="en-AU" sz="1200" dirty="0" smtClean="0"/>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19</a:t>
            </a:fld>
            <a:endParaRPr lang="en-AU" dirty="0">
              <a:solidFill>
                <a:prstClr val="black"/>
              </a:solidFill>
            </a:endParaRPr>
          </a:p>
        </p:txBody>
      </p:sp>
    </p:spTree>
    <p:extLst>
      <p:ext uri="{BB962C8B-B14F-4D97-AF65-F5344CB8AC3E}">
        <p14:creationId xmlns:p14="http://schemas.microsoft.com/office/powerpoint/2010/main" val="232378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p:spPr>
      </p:sp>
      <p:sp>
        <p:nvSpPr>
          <p:cNvPr id="3" name="Notes Placeholder 2"/>
          <p:cNvSpPr>
            <a:spLocks noGrp="1"/>
          </p:cNvSpPr>
          <p:nvPr>
            <p:ph type="body" idx="1"/>
          </p:nvPr>
        </p:nvSpPr>
        <p:spPr>
          <a:xfrm>
            <a:off x="679464" y="4714653"/>
            <a:ext cx="5438748" cy="4466756"/>
          </a:xfrm>
          <a:prstGeom prst="rect">
            <a:avLst/>
          </a:prstGeom>
        </p:spPr>
        <p:txBody>
          <a:bodyPr>
            <a:normAutofit/>
          </a:bodyPr>
          <a:lstStyle/>
          <a:p>
            <a:endParaRPr lang="en-AU" dirty="0"/>
          </a:p>
        </p:txBody>
      </p:sp>
      <p:sp>
        <p:nvSpPr>
          <p:cNvPr id="6" name="Slide Number Placeholder 5"/>
          <p:cNvSpPr>
            <a:spLocks noGrp="1"/>
          </p:cNvSpPr>
          <p:nvPr>
            <p:ph type="sldNum" sz="quarter" idx="12"/>
          </p:nvPr>
        </p:nvSpPr>
        <p:spPr/>
        <p:txBody>
          <a:bodyPr/>
          <a:lstStyle/>
          <a:p>
            <a:pPr>
              <a:defRPr/>
            </a:pPr>
            <a:fld id="{68CEC57F-D47E-41B0-A201-811C5AF9F861}" type="slidenum">
              <a:rPr lang="en-AU" smtClean="0">
                <a:solidFill>
                  <a:prstClr val="black"/>
                </a:solidFill>
              </a:rPr>
              <a:pPr>
                <a:defRPr/>
              </a:pPr>
              <a:t>2</a:t>
            </a:fld>
            <a:endParaRPr lang="en-AU"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Resources Safety</a:t>
            </a:r>
            <a:r>
              <a:rPr lang="en-AU" sz="1200" baseline="0" dirty="0" smtClean="0"/>
              <a:t> is focusing on three main areas of mines safety for the next few years.</a:t>
            </a:r>
          </a:p>
          <a:p>
            <a:endParaRPr lang="en-AU" sz="1200" baseline="0" dirty="0" smtClean="0"/>
          </a:p>
          <a:p>
            <a:r>
              <a:rPr lang="en-AU" sz="1200" dirty="0" smtClean="0"/>
              <a:t>This presentation relates to the adoption of appropriate risk management</a:t>
            </a:r>
            <a:r>
              <a:rPr lang="en-AU" sz="1200" baseline="0" dirty="0" smtClean="0"/>
              <a:t> strategies, and specifically the selection of risk assessment tools for a job.</a:t>
            </a:r>
          </a:p>
          <a:p>
            <a:endParaRPr lang="en-AU" sz="1200" baseline="0" dirty="0" smtClean="0"/>
          </a:p>
          <a:p>
            <a:r>
              <a:rPr lang="en-AU" sz="1200" baseline="0" dirty="0" smtClean="0"/>
              <a:t>Job hazard analyses (JHAs) and job safety analyses (JSAs) are commonly used. This presentation does not cover the preferred approach or content of any site templates. Instead it focusses on the desired outcomes from the process – with the ultimate aim of everyone going home safe from work.</a:t>
            </a:r>
            <a:endParaRPr lang="en-AU" sz="1200" dirty="0"/>
          </a:p>
        </p:txBody>
      </p:sp>
      <p:sp>
        <p:nvSpPr>
          <p:cNvPr id="4" name="Slide Number Placeholder 3"/>
          <p:cNvSpPr>
            <a:spLocks noGrp="1"/>
          </p:cNvSpPr>
          <p:nvPr>
            <p:ph type="sldNum" sz="quarter" idx="10"/>
          </p:nvPr>
        </p:nvSpPr>
        <p:spPr/>
        <p:txBody>
          <a:bodyPr/>
          <a:lstStyle/>
          <a:p>
            <a:pPr>
              <a:defRPr/>
            </a:pPr>
            <a:fld id="{6E2EE5A4-A1FE-4A33-9EDF-C05CFFD626FB}" type="slidenum">
              <a:rPr lang="en-AU" smtClean="0">
                <a:solidFill>
                  <a:prstClr val="black"/>
                </a:solidFill>
              </a:rPr>
              <a:pPr>
                <a:defRPr/>
              </a:pPr>
              <a:t>3</a:t>
            </a:fld>
            <a:endParaRPr lang="en-AU" dirty="0">
              <a:solidFill>
                <a:prstClr val="black"/>
              </a:solidFill>
            </a:endParaRPr>
          </a:p>
        </p:txBody>
      </p:sp>
    </p:spTree>
    <p:extLst>
      <p:ext uri="{BB962C8B-B14F-4D97-AF65-F5344CB8AC3E}">
        <p14:creationId xmlns:p14="http://schemas.microsoft.com/office/powerpoint/2010/main" val="1479345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indent="0">
              <a:spcAft>
                <a:spcPts val="800"/>
              </a:spcAft>
              <a:buFont typeface="Arial" panose="020B0604020202020204" pitchFamily="34" charset="0"/>
              <a:buNone/>
            </a:pPr>
            <a:r>
              <a:rPr lang="en-AU" sz="1200" dirty="0" smtClean="0">
                <a:solidFill>
                  <a:schemeClr val="tx1"/>
                </a:solidFill>
              </a:rPr>
              <a:t>Key messages to be imparted</a:t>
            </a:r>
            <a:r>
              <a:rPr lang="en-AU" sz="1200" baseline="0" dirty="0" smtClean="0">
                <a:solidFill>
                  <a:schemeClr val="tx1"/>
                </a:solidFill>
              </a:rPr>
              <a:t>:</a:t>
            </a:r>
          </a:p>
          <a:p>
            <a:pPr marL="114300" indent="0">
              <a:spcAft>
                <a:spcPts val="800"/>
              </a:spcAft>
              <a:buFont typeface="Arial" panose="020B0604020202020204" pitchFamily="34" charset="0"/>
              <a:buNone/>
            </a:pPr>
            <a:endParaRPr lang="en-AU" sz="1200" dirty="0" smtClean="0">
              <a:solidFill>
                <a:schemeClr val="tx1"/>
              </a:solidFill>
            </a:endParaRPr>
          </a:p>
          <a:p>
            <a:pPr marL="114300" indent="0">
              <a:spcAft>
                <a:spcPts val="800"/>
              </a:spcAft>
              <a:buFont typeface="Arial" panose="020B0604020202020204" pitchFamily="34" charset="0"/>
              <a:buNone/>
            </a:pPr>
            <a:r>
              <a:rPr lang="en-AU" sz="1200" dirty="0" smtClean="0">
                <a:solidFill>
                  <a:schemeClr val="tx1"/>
                </a:solidFill>
              </a:rPr>
              <a:t>Understanding the need to identify the </a:t>
            </a:r>
            <a:r>
              <a:rPr lang="en-AU" sz="1200" b="1" dirty="0" smtClean="0">
                <a:solidFill>
                  <a:schemeClr val="tx1"/>
                </a:solidFill>
              </a:rPr>
              <a:t>major</a:t>
            </a:r>
            <a:r>
              <a:rPr lang="en-AU" sz="1200" dirty="0" smtClean="0">
                <a:solidFill>
                  <a:schemeClr val="tx1"/>
                </a:solidFill>
              </a:rPr>
              <a:t> </a:t>
            </a:r>
            <a:r>
              <a:rPr lang="en-AU" sz="1200" b="1" dirty="0" smtClean="0">
                <a:solidFill>
                  <a:schemeClr val="tx1"/>
                </a:solidFill>
              </a:rPr>
              <a:t>hazards</a:t>
            </a:r>
            <a:r>
              <a:rPr lang="en-AU" sz="1200" dirty="0" smtClean="0">
                <a:solidFill>
                  <a:schemeClr val="tx1"/>
                </a:solidFill>
              </a:rPr>
              <a:t> associated with the overall job</a:t>
            </a:r>
          </a:p>
          <a:p>
            <a:pPr marL="114300" indent="0">
              <a:spcAft>
                <a:spcPts val="800"/>
              </a:spcAft>
              <a:buFont typeface="Arial" panose="020B0604020202020204" pitchFamily="34" charset="0"/>
              <a:buNone/>
            </a:pPr>
            <a:endParaRPr lang="en-AU" sz="1200" dirty="0" smtClean="0">
              <a:solidFill>
                <a:schemeClr val="tx1"/>
              </a:solidFill>
            </a:endParaRPr>
          </a:p>
          <a:p>
            <a:pPr marL="114300" indent="0">
              <a:spcAft>
                <a:spcPts val="800"/>
              </a:spcAft>
              <a:buFont typeface="Arial" panose="020B0604020202020204" pitchFamily="34" charset="0"/>
              <a:buNone/>
            </a:pPr>
            <a:r>
              <a:rPr lang="en-AU" sz="1200" dirty="0" smtClean="0">
                <a:solidFill>
                  <a:schemeClr val="tx1"/>
                </a:solidFill>
              </a:rPr>
              <a:t>If someone</a:t>
            </a:r>
            <a:r>
              <a:rPr lang="en-AU" sz="1200" baseline="0" dirty="0" smtClean="0">
                <a:solidFill>
                  <a:schemeClr val="tx1"/>
                </a:solidFill>
              </a:rPr>
              <a:t> arrives after the start of the job, ensuring they know what is in the JSA/JHA and what their role and responsibilities are.</a:t>
            </a:r>
          </a:p>
          <a:p>
            <a:pPr marL="114300" indent="0">
              <a:spcAft>
                <a:spcPts val="800"/>
              </a:spcAft>
              <a:buFont typeface="Arial" panose="020B0604020202020204" pitchFamily="34" charset="0"/>
              <a:buNone/>
            </a:pPr>
            <a:endParaRPr lang="en-AU" sz="1200" dirty="0" smtClean="0">
              <a:solidFill>
                <a:schemeClr val="tx1"/>
              </a:solidFill>
            </a:endParaRPr>
          </a:p>
          <a:p>
            <a:pPr marL="114300" indent="0">
              <a:spcAft>
                <a:spcPts val="800"/>
              </a:spcAft>
              <a:buFont typeface="Arial" panose="020B0604020202020204" pitchFamily="34" charset="0"/>
              <a:buNone/>
            </a:pPr>
            <a:r>
              <a:rPr lang="en-AU" sz="1200" dirty="0" smtClean="0">
                <a:solidFill>
                  <a:schemeClr val="tx1"/>
                </a:solidFill>
              </a:rPr>
              <a:t>Those</a:t>
            </a:r>
            <a:r>
              <a:rPr lang="en-AU" sz="1200" baseline="0" dirty="0" smtClean="0">
                <a:solidFill>
                  <a:schemeClr val="tx1"/>
                </a:solidFill>
              </a:rPr>
              <a:t> involved in s</a:t>
            </a:r>
            <a:r>
              <a:rPr lang="en-AU" sz="1200" dirty="0" smtClean="0">
                <a:solidFill>
                  <a:schemeClr val="tx1"/>
                </a:solidFill>
              </a:rPr>
              <a:t>upervision (or line-management) need to understand</a:t>
            </a:r>
            <a:r>
              <a:rPr lang="en-AU" sz="1200" baseline="0" dirty="0" smtClean="0">
                <a:solidFill>
                  <a:schemeClr val="tx1"/>
                </a:solidFill>
              </a:rPr>
              <a:t> and meet</a:t>
            </a:r>
            <a:r>
              <a:rPr lang="en-AU" sz="1200" dirty="0" smtClean="0">
                <a:solidFill>
                  <a:schemeClr val="tx1"/>
                </a:solidFill>
              </a:rPr>
              <a:t> their </a:t>
            </a:r>
            <a:r>
              <a:rPr lang="en-AU" sz="1200" b="1" dirty="0" smtClean="0">
                <a:solidFill>
                  <a:schemeClr val="tx1"/>
                </a:solidFill>
              </a:rPr>
              <a:t>obligations</a:t>
            </a:r>
            <a:r>
              <a:rPr lang="en-AU" sz="1200" dirty="0" smtClean="0">
                <a:solidFill>
                  <a:schemeClr val="tx1"/>
                </a:solidFill>
              </a:rPr>
              <a:t> for managing the risks within their areas of responsibility</a:t>
            </a:r>
          </a:p>
          <a:p>
            <a:pPr marL="114300" indent="0">
              <a:spcAft>
                <a:spcPts val="800"/>
              </a:spcAft>
              <a:buFont typeface="Arial" panose="020B0604020202020204" pitchFamily="34" charset="0"/>
              <a:buNone/>
            </a:pPr>
            <a:endParaRPr lang="en-AU" sz="1200" dirty="0" smtClean="0">
              <a:solidFill>
                <a:schemeClr val="tx1"/>
              </a:solidFill>
            </a:endParaRPr>
          </a:p>
          <a:p>
            <a:pPr marL="114300" indent="0">
              <a:spcAft>
                <a:spcPts val="800"/>
              </a:spcAft>
              <a:buFont typeface="Arial" panose="020B0604020202020204" pitchFamily="34" charset="0"/>
              <a:buNone/>
            </a:pPr>
            <a:r>
              <a:rPr lang="en-AU" sz="1200" dirty="0" smtClean="0">
                <a:solidFill>
                  <a:schemeClr val="tx1"/>
                </a:solidFill>
              </a:rPr>
              <a:t>If there are </a:t>
            </a:r>
            <a:r>
              <a:rPr lang="en-AU" sz="1200" b="1" dirty="0" smtClean="0">
                <a:solidFill>
                  <a:schemeClr val="tx1"/>
                </a:solidFill>
              </a:rPr>
              <a:t>changes after the job starts</a:t>
            </a:r>
            <a:r>
              <a:rPr lang="en-AU" sz="1200" dirty="0" smtClean="0">
                <a:solidFill>
                  <a:schemeClr val="tx1"/>
                </a:solidFill>
              </a:rPr>
              <a:t>, revisiting the risk assessment and revising the JHA/JSA</a:t>
            </a:r>
            <a:r>
              <a:rPr lang="en-AU" sz="1200" baseline="0" dirty="0" smtClean="0">
                <a:solidFill>
                  <a:schemeClr val="tx1"/>
                </a:solidFill>
              </a:rPr>
              <a:t> as necessary in consultation with those undertaking the work.</a:t>
            </a:r>
            <a:endParaRPr lang="en-AU" sz="1200" b="0" dirty="0">
              <a:solidFill>
                <a:schemeClr val="tx1"/>
              </a:solidFill>
            </a:endParaRPr>
          </a:p>
        </p:txBody>
      </p:sp>
      <p:sp>
        <p:nvSpPr>
          <p:cNvPr id="4" name="Slide Number Placeholder 3"/>
          <p:cNvSpPr>
            <a:spLocks noGrp="1"/>
          </p:cNvSpPr>
          <p:nvPr>
            <p:ph type="sldNum" sz="quarter" idx="10"/>
          </p:nvPr>
        </p:nvSpPr>
        <p:spPr/>
        <p:txBody>
          <a:bodyPr/>
          <a:lstStyle/>
          <a:p>
            <a:pPr>
              <a:defRPr/>
            </a:pPr>
            <a:fld id="{68CEC57F-D47E-41B0-A201-811C5AF9F861}" type="slidenum">
              <a:rPr lang="en-AU" smtClean="0">
                <a:solidFill>
                  <a:prstClr val="black"/>
                </a:solidFill>
              </a:rPr>
              <a:pPr>
                <a:defRPr/>
              </a:pPr>
              <a:t>4</a:t>
            </a:fld>
            <a:endParaRPr lang="en-AU" dirty="0">
              <a:solidFill>
                <a:prstClr val="black"/>
              </a:solidFill>
            </a:endParaRPr>
          </a:p>
        </p:txBody>
      </p:sp>
    </p:spTree>
    <p:extLst>
      <p:ext uri="{BB962C8B-B14F-4D97-AF65-F5344CB8AC3E}">
        <p14:creationId xmlns:p14="http://schemas.microsoft.com/office/powerpoint/2010/main" val="2380190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Resources Safety has found that,</a:t>
            </a:r>
            <a:r>
              <a:rPr lang="en-AU" sz="1200" baseline="0" dirty="0" smtClean="0"/>
              <a:t> regardless of the level </a:t>
            </a:r>
            <a:r>
              <a:rPr lang="en-AU" sz="1200" dirty="0" smtClean="0"/>
              <a:t>in an organisation,</a:t>
            </a:r>
            <a:r>
              <a:rPr lang="en-AU" sz="1200" baseline="0" dirty="0" smtClean="0"/>
              <a:t> people may be </a:t>
            </a:r>
            <a:r>
              <a:rPr lang="en-AU" sz="1200" dirty="0" smtClean="0"/>
              <a:t>confused</a:t>
            </a:r>
            <a:r>
              <a:rPr lang="en-AU" sz="1200" baseline="0" dirty="0" smtClean="0"/>
              <a:t> when </a:t>
            </a:r>
            <a:r>
              <a:rPr lang="en-AU" sz="1200" dirty="0" smtClean="0"/>
              <a:t>describing the components of hazard identification and risk evaluation.</a:t>
            </a:r>
          </a:p>
          <a:p>
            <a:endParaRPr lang="en-AU" sz="1200" dirty="0" smtClean="0"/>
          </a:p>
          <a:p>
            <a:r>
              <a:rPr lang="en-AU" sz="1200" dirty="0" smtClean="0"/>
              <a:t>In particular, hazard should be simply thought</a:t>
            </a:r>
            <a:r>
              <a:rPr lang="en-AU" sz="1200" baseline="0" dirty="0" smtClean="0"/>
              <a:t> of as any situation or thing that could lead to harm or loss.</a:t>
            </a:r>
          </a:p>
          <a:p>
            <a:endParaRPr lang="en-AU" sz="1200" baseline="0" dirty="0" smtClean="0"/>
          </a:p>
          <a:p>
            <a:r>
              <a:rPr lang="en-AU" sz="1200" dirty="0" smtClean="0"/>
              <a:t>This definition is a simplification of the definition from the draft</a:t>
            </a:r>
            <a:r>
              <a:rPr lang="en-AU" sz="1200" baseline="0" dirty="0" smtClean="0"/>
              <a:t> Work Health and Safety Regulations.</a:t>
            </a:r>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5</a:t>
            </a:fld>
            <a:endParaRPr lang="en-AU" dirty="0">
              <a:solidFill>
                <a:prstClr val="black"/>
              </a:solidFill>
            </a:endParaRPr>
          </a:p>
        </p:txBody>
      </p:sp>
    </p:spTree>
    <p:extLst>
      <p:ext uri="{BB962C8B-B14F-4D97-AF65-F5344CB8AC3E}">
        <p14:creationId xmlns:p14="http://schemas.microsoft.com/office/powerpoint/2010/main" val="1456197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A HAZARD can be of no concern until something happens that results in harm or losses – for example, a loss of control resulting in an unplanned release of energy</a:t>
            </a:r>
            <a:r>
              <a:rPr lang="en-AU" sz="1200" baseline="0" dirty="0" smtClean="0"/>
              <a:t>.</a:t>
            </a:r>
          </a:p>
          <a:p>
            <a:endParaRPr lang="en-AU" sz="1200" baseline="0" dirty="0" smtClean="0"/>
          </a:p>
          <a:p>
            <a:r>
              <a:rPr lang="en-AU" sz="1200" baseline="0" dirty="0" smtClean="0"/>
              <a:t>The loss of control of the hazard (the unwanted event) can result in harm or loss.</a:t>
            </a:r>
            <a:endParaRPr lang="en-AU" sz="1200" dirty="0"/>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6</a:t>
            </a:fld>
            <a:endParaRPr lang="en-AU" dirty="0">
              <a:solidFill>
                <a:prstClr val="black"/>
              </a:solidFill>
            </a:endParaRPr>
          </a:p>
        </p:txBody>
      </p:sp>
    </p:spTree>
    <p:extLst>
      <p:ext uri="{BB962C8B-B14F-4D97-AF65-F5344CB8AC3E}">
        <p14:creationId xmlns:p14="http://schemas.microsoft.com/office/powerpoint/2010/main" val="96579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Controls are the measures put in place to:</a:t>
            </a:r>
          </a:p>
          <a:p>
            <a:pPr marL="285750" indent="-285750">
              <a:buFont typeface="Arial" panose="020B0604020202020204" pitchFamily="34" charset="0"/>
              <a:buChar char="•"/>
            </a:pPr>
            <a:r>
              <a:rPr lang="en-AU" sz="1200" dirty="0" smtClean="0"/>
              <a:t>prevent the unwanted event or reduce the loss of control (proactive controls)</a:t>
            </a:r>
          </a:p>
          <a:p>
            <a:pPr marL="0" indent="0">
              <a:buFont typeface="Arial" panose="020B0604020202020204" pitchFamily="34" charset="0"/>
              <a:buNone/>
            </a:pPr>
            <a:r>
              <a:rPr lang="en-AU" sz="1200" dirty="0" smtClean="0"/>
              <a:t>or</a:t>
            </a:r>
          </a:p>
          <a:p>
            <a:pPr marL="285750" indent="-285750">
              <a:buFont typeface="Arial" panose="020B0604020202020204" pitchFamily="34" charset="0"/>
              <a:buChar char="•"/>
            </a:pPr>
            <a:r>
              <a:rPr lang="en-AU" sz="1200" dirty="0" smtClean="0"/>
              <a:t>reduce the effects of the energy release (reactive controls – event</a:t>
            </a:r>
            <a:r>
              <a:rPr lang="en-AU" sz="1200" baseline="0" dirty="0" smtClean="0"/>
              <a:t> has happened but how can we mitigate its consequences?)</a:t>
            </a:r>
            <a:r>
              <a:rPr lang="en-AU" sz="1200" dirty="0" smtClean="0"/>
              <a:t>.</a:t>
            </a:r>
          </a:p>
          <a:p>
            <a:endParaRPr lang="en-AU" sz="1200" dirty="0" smtClean="0"/>
          </a:p>
          <a:p>
            <a:r>
              <a:rPr lang="en-AU" sz="1200" dirty="0" smtClean="0"/>
              <a:t>Some controls come into effect</a:t>
            </a:r>
            <a:r>
              <a:rPr lang="en-AU" sz="1200" baseline="0" dirty="0" smtClean="0"/>
              <a:t> after the event, such as emergency response and medical treatment.</a:t>
            </a:r>
            <a:endParaRPr lang="en-AU" sz="1200" dirty="0"/>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7</a:t>
            </a:fld>
            <a:endParaRPr lang="en-AU" dirty="0">
              <a:solidFill>
                <a:prstClr val="black"/>
              </a:solidFill>
            </a:endParaRPr>
          </a:p>
        </p:txBody>
      </p:sp>
    </p:spTree>
    <p:extLst>
      <p:ext uri="{BB962C8B-B14F-4D97-AF65-F5344CB8AC3E}">
        <p14:creationId xmlns:p14="http://schemas.microsoft.com/office/powerpoint/2010/main" val="384678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Controls are generally focused on reducing the possibility of losing control of the hazard</a:t>
            </a:r>
            <a:r>
              <a:rPr lang="en-AU" sz="1200" baseline="0" dirty="0" smtClean="0"/>
              <a:t>, which is typically </a:t>
            </a:r>
            <a:r>
              <a:rPr lang="en-AU" sz="1200" dirty="0" smtClean="0"/>
              <a:t>energy, but</a:t>
            </a:r>
            <a:r>
              <a:rPr lang="en-AU" sz="1200" baseline="0" dirty="0" smtClean="0"/>
              <a:t> may also attempt to reduce the exposure, reduce or contain the energy release, provide shields from the hazards and reduce the extent of damage.</a:t>
            </a:r>
            <a:endParaRPr lang="en-AU" sz="1200" dirty="0"/>
          </a:p>
        </p:txBody>
      </p:sp>
      <p:sp>
        <p:nvSpPr>
          <p:cNvPr id="4" name="Slide Number Placeholder 3"/>
          <p:cNvSpPr>
            <a:spLocks noGrp="1"/>
          </p:cNvSpPr>
          <p:nvPr>
            <p:ph type="sldNum" sz="quarter" idx="10"/>
          </p:nvPr>
        </p:nvSpPr>
        <p:spPr/>
        <p:txBody>
          <a:bodyPr/>
          <a:lstStyle/>
          <a:p>
            <a:fld id="{7F9A0893-660B-4B21-87CA-7892ACF845BA}" type="slidenum">
              <a:rPr lang="en-AU" smtClean="0">
                <a:solidFill>
                  <a:prstClr val="black"/>
                </a:solidFill>
              </a:rPr>
              <a:pPr/>
              <a:t>8</a:t>
            </a:fld>
            <a:endParaRPr lang="en-AU" dirty="0">
              <a:solidFill>
                <a:prstClr val="black"/>
              </a:solidFill>
            </a:endParaRPr>
          </a:p>
        </p:txBody>
      </p:sp>
    </p:spTree>
    <p:extLst>
      <p:ext uri="{BB962C8B-B14F-4D97-AF65-F5344CB8AC3E}">
        <p14:creationId xmlns:p14="http://schemas.microsoft.com/office/powerpoint/2010/main" val="3846783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p:spPr>
      </p:sp>
      <p:sp>
        <p:nvSpPr>
          <p:cNvPr id="3" name="Notes Placeholder 2"/>
          <p:cNvSpPr>
            <a:spLocks noGrp="1"/>
          </p:cNvSpPr>
          <p:nvPr>
            <p:ph type="body" idx="1"/>
          </p:nvPr>
        </p:nvSpPr>
        <p:spPr>
          <a:xfrm>
            <a:off x="679464" y="4714653"/>
            <a:ext cx="5438748" cy="4466756"/>
          </a:xfrm>
          <a:prstGeom prst="rect">
            <a:avLst/>
          </a:prstGeom>
        </p:spPr>
        <p:txBody>
          <a:bodyPr>
            <a:normAutofit fontScale="85000" lnSpcReduction="20000"/>
          </a:bodyPr>
          <a:lstStyle/>
          <a:p>
            <a:r>
              <a:rPr lang="en-AU" sz="1200" dirty="0" smtClean="0"/>
              <a:t>The Nertney Wheel is very useful for demonstrating</a:t>
            </a:r>
            <a:r>
              <a:rPr lang="en-AU" sz="1200" baseline="0" dirty="0" smtClean="0"/>
              <a:t> </a:t>
            </a:r>
            <a:r>
              <a:rPr lang="en-AU" sz="1200" dirty="0" smtClean="0"/>
              <a:t> the 4 components contributing</a:t>
            </a:r>
            <a:r>
              <a:rPr lang="en-AU" sz="1200" baseline="0" dirty="0" smtClean="0"/>
              <a:t> to the safe and effective management of workplace activities:</a:t>
            </a:r>
          </a:p>
          <a:p>
            <a:pPr marL="228600" indent="-228600">
              <a:buFont typeface="+mj-lt"/>
              <a:buAutoNum type="arabicPeriod"/>
            </a:pPr>
            <a:r>
              <a:rPr lang="en-AU" sz="1200" baseline="0" dirty="0" smtClean="0"/>
              <a:t>Competent people</a:t>
            </a:r>
          </a:p>
          <a:p>
            <a:pPr marL="228600" indent="-228600">
              <a:buFont typeface="+mj-lt"/>
              <a:buAutoNum type="arabicPeriod"/>
            </a:pPr>
            <a:r>
              <a:rPr lang="en-AU" sz="1200" baseline="0" dirty="0" smtClean="0"/>
              <a:t>Safe methods of work</a:t>
            </a:r>
          </a:p>
          <a:p>
            <a:pPr marL="228600" indent="-228600">
              <a:buFont typeface="+mj-lt"/>
              <a:buAutoNum type="arabicPeriod"/>
            </a:pPr>
            <a:r>
              <a:rPr lang="en-AU" sz="1200" baseline="0" dirty="0" smtClean="0"/>
              <a:t>Right tools for the job, and</a:t>
            </a:r>
          </a:p>
          <a:p>
            <a:pPr marL="228600" indent="-228600">
              <a:buFont typeface="+mj-lt"/>
              <a:buAutoNum type="arabicPeriod"/>
            </a:pPr>
            <a:r>
              <a:rPr lang="en-AU" sz="1200" baseline="0" dirty="0" smtClean="0"/>
              <a:t>Controlled work environment – not just climatic or physical conditions but also the “culture” within the workplace.</a:t>
            </a:r>
          </a:p>
          <a:p>
            <a:pPr marL="0" indent="0">
              <a:buFont typeface="+mj-lt"/>
              <a:buNone/>
            </a:pPr>
            <a:endParaRPr lang="en-AU" sz="1200" baseline="0" dirty="0" smtClean="0"/>
          </a:p>
          <a:p>
            <a:pPr marL="0" indent="0">
              <a:buFont typeface="+mj-lt"/>
              <a:buNone/>
            </a:pPr>
            <a:r>
              <a:rPr lang="en-AU" sz="1200" baseline="0" dirty="0" smtClean="0"/>
              <a:t>Various factors need to be considered in all these areas to ensure safe, effective management of the work.</a:t>
            </a:r>
          </a:p>
          <a:p>
            <a:pPr marL="0" indent="0">
              <a:buFont typeface="+mj-lt"/>
              <a:buNone/>
            </a:pPr>
            <a:r>
              <a:rPr lang="en-AU" sz="1200" baseline="0" dirty="0" smtClean="0"/>
              <a:t>ANIMATION - CLICK TO BRING UP EXAMPLES</a:t>
            </a:r>
          </a:p>
          <a:p>
            <a:pPr marL="0" indent="0">
              <a:buFont typeface="+mj-lt"/>
              <a:buNone/>
            </a:pPr>
            <a:endParaRPr lang="en-AU" sz="1200" baseline="0" dirty="0" smtClean="0"/>
          </a:p>
          <a:p>
            <a:pPr marL="0" indent="0">
              <a:buFont typeface="+mj-lt"/>
              <a:buNone/>
            </a:pPr>
            <a:r>
              <a:rPr lang="en-AU" sz="1200" baseline="0" dirty="0" smtClean="0"/>
              <a:t>Note: The Nertney Wheel is named after Bob Nertney. In 1976 he was employed at EG&amp;G in Idaho and was thinking about what aspects of the work process were involved in keeping people safe. The three requirements for people, equipment and work practices that he came up with make sense and is practical. The heart and goal of the work process is production but it needs to be done safely. We have used “Safe work” as it covers exploration, transport, and many other mining activities.</a:t>
            </a:r>
          </a:p>
          <a:p>
            <a:pPr marL="0" indent="0">
              <a:buFont typeface="+mj-lt"/>
              <a:buNone/>
            </a:pPr>
            <a:r>
              <a:rPr lang="en-AU" sz="1200" baseline="0" dirty="0" smtClean="0"/>
              <a:t>There is also an all-encompassing requirement to ensure the work environment is understood, controlled and managed.</a:t>
            </a:r>
          </a:p>
          <a:p>
            <a:pPr marL="0" indent="0">
              <a:buFont typeface="+mj-lt"/>
              <a:buNone/>
            </a:pPr>
            <a:r>
              <a:rPr lang="en-AU" sz="1200" baseline="0" dirty="0" smtClean="0"/>
              <a:t>Some references:</a:t>
            </a:r>
          </a:p>
          <a:p>
            <a:r>
              <a:rPr lang="en-AU" sz="1200" b="0" i="0" u="none" strike="noStrike" kern="1200" baseline="0" dirty="0" smtClean="0">
                <a:solidFill>
                  <a:schemeClr val="tx1"/>
                </a:solidFill>
                <a:latin typeface="+mn-lt"/>
                <a:ea typeface="+mn-ea"/>
                <a:cs typeface="+mn-cs"/>
              </a:rPr>
              <a:t>Nertney RJ &amp; Bullock MJ 1976 “Human Factors in Design”, US Department of Energy, Systems Safety Development Centre: EG&amp;G Idaho Falls USA</a:t>
            </a:r>
          </a:p>
          <a:p>
            <a:r>
              <a:rPr lang="en-AU" sz="1200" b="0" i="0" u="none" strike="noStrike" kern="1200" baseline="0" dirty="0" smtClean="0">
                <a:solidFill>
                  <a:schemeClr val="tx1"/>
                </a:solidFill>
                <a:latin typeface="+mn-lt"/>
                <a:ea typeface="+mn-ea"/>
                <a:cs typeface="+mn-cs"/>
              </a:rPr>
              <a:t>Anonymous 2007 “Topic 11: Summing up – The Work Process Model” in Generic Induction – Coal Core, Mining Industry Skills Centre Inc., Brisbane (www.miskillscentre.com.au)</a:t>
            </a:r>
            <a:endParaRPr lang="en-AU" sz="1200" baseline="0" dirty="0" smtClean="0"/>
          </a:p>
          <a:p>
            <a:pPr marL="0" indent="0">
              <a:buFont typeface="+mj-lt"/>
              <a:buNone/>
            </a:pPr>
            <a:endParaRPr lang="en-AU" sz="1200" dirty="0"/>
          </a:p>
        </p:txBody>
      </p:sp>
      <p:sp>
        <p:nvSpPr>
          <p:cNvPr id="6" name="Slide Number Placeholder 5"/>
          <p:cNvSpPr>
            <a:spLocks noGrp="1"/>
          </p:cNvSpPr>
          <p:nvPr>
            <p:ph type="sldNum" sz="quarter" idx="12"/>
          </p:nvPr>
        </p:nvSpPr>
        <p:spPr/>
        <p:txBody>
          <a:bodyPr/>
          <a:lstStyle/>
          <a:p>
            <a:pPr>
              <a:defRPr/>
            </a:pPr>
            <a:fld id="{68CEC57F-D47E-41B0-A201-811C5AF9F861}" type="slidenum">
              <a:rPr lang="en-AU" smtClean="0">
                <a:solidFill>
                  <a:prstClr val="black"/>
                </a:solidFill>
              </a:rPr>
              <a:pPr>
                <a:defRPr/>
              </a:pPr>
              <a:t>9</a:t>
            </a:fld>
            <a:endParaRPr lang="en-AU"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rgbClr val="CF5E31"/>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AU" dirty="0"/>
          </a:p>
        </p:txBody>
      </p:sp>
      <p:sp>
        <p:nvSpPr>
          <p:cNvPr id="4" name="Rectangle 6"/>
          <p:cNvSpPr>
            <a:spLocks noGrp="1" noChangeArrowheads="1"/>
          </p:cNvSpPr>
          <p:nvPr>
            <p:ph type="sldNum" sz="quarter" idx="10"/>
          </p:nvPr>
        </p:nvSpPr>
        <p:spPr>
          <a:ln/>
        </p:spPr>
        <p:txBody>
          <a:bodyPr/>
          <a:lstStyle>
            <a:lvl1pPr>
              <a:defRPr/>
            </a:lvl1pPr>
          </a:lstStyle>
          <a:p>
            <a:pPr>
              <a:defRPr/>
            </a:pPr>
            <a:fld id="{964DC2ED-F8CC-422D-8C4F-5DA8CF0BFD7E}" type="slidenum">
              <a:rPr lang="en-US"/>
              <a:pPr>
                <a:defRPr/>
              </a:pPr>
              <a:t>‹#›</a:t>
            </a:fld>
            <a:endParaRPr lang="en-US" dirty="0"/>
          </a:p>
        </p:txBody>
      </p:sp>
    </p:spTree>
    <p:extLst>
      <p:ext uri="{BB962C8B-B14F-4D97-AF65-F5344CB8AC3E}">
        <p14:creationId xmlns:p14="http://schemas.microsoft.com/office/powerpoint/2010/main" val="221360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Rectangle 1"/>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hangingPunct="0">
              <a:defRPr/>
            </a:pPr>
            <a:endParaRPr lang="en-AU" dirty="0">
              <a:solidFill>
                <a:prstClr val="black"/>
              </a:solidFill>
              <a:latin typeface="Arial" charset="0"/>
              <a:ea typeface="ＭＳ Ｐゴシック" pitchFamily="-124" charset="-128"/>
              <a:cs typeface="+mn-cs"/>
            </a:endParaRPr>
          </a:p>
        </p:txBody>
      </p:sp>
      <p:sp>
        <p:nvSpPr>
          <p:cNvPr id="3" name="Rectangle 6"/>
          <p:cNvSpPr>
            <a:spLocks noGrp="1" noChangeArrowheads="1"/>
          </p:cNvSpPr>
          <p:nvPr>
            <p:ph type="sldNum" sz="quarter" idx="10"/>
          </p:nvPr>
        </p:nvSpPr>
        <p:spPr/>
        <p:txBody>
          <a:bodyPr/>
          <a:lstStyle>
            <a:lvl1pPr>
              <a:defRPr/>
            </a:lvl1pPr>
          </a:lstStyle>
          <a:p>
            <a:pPr>
              <a:defRPr/>
            </a:pPr>
            <a:fld id="{9D30122D-1597-4234-B249-780DB57BB217}" type="slidenum">
              <a:rPr lang="en-US"/>
              <a:pPr>
                <a:defRPr/>
              </a:pPr>
              <a:t>‹#›</a:t>
            </a:fld>
            <a:endParaRPr lang="en-US" dirty="0"/>
          </a:p>
        </p:txBody>
      </p:sp>
    </p:spTree>
    <p:extLst>
      <p:ext uri="{BB962C8B-B14F-4D97-AF65-F5344CB8AC3E}">
        <p14:creationId xmlns:p14="http://schemas.microsoft.com/office/powerpoint/2010/main" val="240117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3528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Vertical Text">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395288" y="1052513"/>
            <a:ext cx="8424862" cy="28892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kumimoji="1" sz="2400">
                <a:solidFill>
                  <a:schemeClr val="tx1"/>
                </a:solidFill>
                <a:latin typeface="Arial" charset="0"/>
                <a:ea typeface="ＭＳ Ｐゴシック" pitchFamily="34" charset="-128"/>
              </a:defRPr>
            </a:lvl1pPr>
            <a:lvl2pPr marL="742950" indent="-285750" eaLnBrk="0" hangingPunct="0">
              <a:defRPr kumimoji="1" sz="2400">
                <a:solidFill>
                  <a:schemeClr val="tx1"/>
                </a:solidFill>
                <a:latin typeface="Arial" charset="0"/>
                <a:ea typeface="ＭＳ Ｐゴシック" pitchFamily="34" charset="-128"/>
              </a:defRPr>
            </a:lvl2pPr>
            <a:lvl3pPr marL="1143000" indent="-228600" eaLnBrk="0" hangingPunct="0">
              <a:defRPr kumimoji="1" sz="2400">
                <a:solidFill>
                  <a:schemeClr val="tx1"/>
                </a:solidFill>
                <a:latin typeface="Arial" charset="0"/>
                <a:ea typeface="ＭＳ Ｐゴシック" pitchFamily="34" charset="-128"/>
              </a:defRPr>
            </a:lvl3pPr>
            <a:lvl4pPr marL="1600200" indent="-228600" eaLnBrk="0" hangingPunct="0">
              <a:defRPr kumimoji="1" sz="2400">
                <a:solidFill>
                  <a:schemeClr val="tx1"/>
                </a:solidFill>
                <a:latin typeface="Arial" charset="0"/>
                <a:ea typeface="ＭＳ Ｐゴシック" pitchFamily="34" charset="-128"/>
              </a:defRPr>
            </a:lvl4pPr>
            <a:lvl5pPr marL="2057400" indent="-228600" eaLnBrk="0" hangingPunct="0">
              <a:defRPr kumimoji="1"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34" charset="-128"/>
              </a:defRPr>
            </a:lvl9pPr>
          </a:lstStyle>
          <a:p>
            <a:pPr>
              <a:defRPr/>
            </a:pPr>
            <a:endParaRPr kumimoji="0" lang="en-US" altLang="en-US" dirty="0" smtClean="0">
              <a:solidFill>
                <a:srgbClr val="000000"/>
              </a:solidFill>
            </a:endParaRPr>
          </a:p>
        </p:txBody>
      </p:sp>
      <p:sp>
        <p:nvSpPr>
          <p:cNvPr id="3" name="Rectangle 6"/>
          <p:cNvSpPr>
            <a:spLocks noGrp="1" noChangeArrowheads="1"/>
          </p:cNvSpPr>
          <p:nvPr>
            <p:ph type="sldNum" sz="quarter" idx="10"/>
          </p:nvPr>
        </p:nvSpPr>
        <p:spPr>
          <a:xfrm>
            <a:off x="7239000" y="6524625"/>
            <a:ext cx="1905000" cy="333375"/>
          </a:xfrm>
          <a:prstGeom prst="rect">
            <a:avLst/>
          </a:prstGeom>
        </p:spPr>
        <p:txBody>
          <a:bodyPr/>
          <a:lstStyle>
            <a:lvl1pPr>
              <a:defRPr kumimoji="1"/>
            </a:lvl1pPr>
          </a:lstStyle>
          <a:p>
            <a:pPr>
              <a:defRPr/>
            </a:pPr>
            <a:fld id="{E666583C-5507-4EC8-B0C7-4C78B038E005}" type="slidenum">
              <a:rPr lang="en-US"/>
              <a:pPr>
                <a:defRPr/>
              </a:pPr>
              <a:t>‹#›</a:t>
            </a:fld>
            <a:endParaRPr lang="en-US" dirty="0"/>
          </a:p>
        </p:txBody>
      </p:sp>
    </p:spTree>
    <p:extLst>
      <p:ext uri="{BB962C8B-B14F-4D97-AF65-F5344CB8AC3E}">
        <p14:creationId xmlns:p14="http://schemas.microsoft.com/office/powerpoint/2010/main" val="3429417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74102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solidFill>
                  <a:schemeClr val="tx1"/>
                </a:solidFill>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1pPr>
              <a:defRPr sz="2400" baseline="0"/>
            </a:lvl1pPr>
            <a:lvl2pPr>
              <a:defRPr sz="2400" baseline="0"/>
            </a:lvl2pPr>
            <a:lvl3pPr>
              <a:defRPr sz="22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6"/>
          <p:cNvSpPr>
            <a:spLocks noGrp="1" noChangeArrowheads="1"/>
          </p:cNvSpPr>
          <p:nvPr>
            <p:ph type="sldNum" sz="quarter" idx="10"/>
          </p:nvPr>
        </p:nvSpPr>
        <p:spPr>
          <a:xfrm>
            <a:off x="7885113" y="6524625"/>
            <a:ext cx="1258887" cy="333375"/>
          </a:xfrm>
        </p:spPr>
        <p:txBody>
          <a:bodyPr/>
          <a:lstStyle>
            <a:lvl1pPr>
              <a:defRPr/>
            </a:lvl1pPr>
          </a:lstStyle>
          <a:p>
            <a:pPr>
              <a:defRPr/>
            </a:pPr>
            <a:fld id="{65F01BBC-B154-426B-B193-7FA9844B8C65}" type="slidenum">
              <a:rPr lang="en-US"/>
              <a:pPr>
                <a:defRPr/>
              </a:pPr>
              <a:t>‹#›</a:t>
            </a:fld>
            <a:endParaRPr lang="en-US" dirty="0"/>
          </a:p>
        </p:txBody>
      </p:sp>
    </p:spTree>
    <p:extLst>
      <p:ext uri="{BB962C8B-B14F-4D97-AF65-F5344CB8AC3E}">
        <p14:creationId xmlns:p14="http://schemas.microsoft.com/office/powerpoint/2010/main" val="3635686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0" i="0" cap="all" baseline="0"/>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120CA8B-CA02-4A22-95AE-17E4526143DB}" type="slidenum">
              <a:rPr lang="en-US"/>
              <a:pPr>
                <a:defRPr/>
              </a:pPr>
              <a:t>‹#›</a:t>
            </a:fld>
            <a:endParaRPr lang="en-US" dirty="0"/>
          </a:p>
        </p:txBody>
      </p:sp>
    </p:spTree>
    <p:extLst>
      <p:ext uri="{BB962C8B-B14F-4D97-AF65-F5344CB8AC3E}">
        <p14:creationId xmlns:p14="http://schemas.microsoft.com/office/powerpoint/2010/main" val="37192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AU" dirty="0"/>
          </a:p>
        </p:txBody>
      </p:sp>
      <p:sp>
        <p:nvSpPr>
          <p:cNvPr id="3" name="Content Placeholder 2"/>
          <p:cNvSpPr>
            <a:spLocks noGrp="1"/>
          </p:cNvSpPr>
          <p:nvPr>
            <p:ph sz="half" idx="1"/>
          </p:nvPr>
        </p:nvSpPr>
        <p:spPr>
          <a:xfrm>
            <a:off x="685800" y="1600200"/>
            <a:ext cx="3810000" cy="4495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600200"/>
            <a:ext cx="3810000" cy="4495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0"/>
          </p:nvPr>
        </p:nvSpPr>
        <p:spPr>
          <a:ln/>
        </p:spPr>
        <p:txBody>
          <a:bodyPr/>
          <a:lstStyle>
            <a:lvl1pPr>
              <a:defRPr/>
            </a:lvl1pPr>
          </a:lstStyle>
          <a:p>
            <a:pPr>
              <a:defRPr/>
            </a:pPr>
            <a:fld id="{35C68EE9-5F65-45D1-89B0-E3950B23D0E5}" type="slidenum">
              <a:rPr lang="en-US"/>
              <a:pPr>
                <a:defRPr/>
              </a:pPr>
              <a:t>‹#›</a:t>
            </a:fld>
            <a:endParaRPr lang="en-US" dirty="0"/>
          </a:p>
        </p:txBody>
      </p:sp>
    </p:spTree>
    <p:extLst>
      <p:ext uri="{BB962C8B-B14F-4D97-AF65-F5344CB8AC3E}">
        <p14:creationId xmlns:p14="http://schemas.microsoft.com/office/powerpoint/2010/main" val="1576744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1143000"/>
          </a:xfrm>
        </p:spPr>
        <p:txBody>
          <a:bodyPr/>
          <a:lstStyle>
            <a:lvl1pPr>
              <a:defRPr baseline="0"/>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i="0" baseline="0">
                <a:solidFill>
                  <a:srgbClr val="CF5E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i="0" baseline="0">
                <a:solidFill>
                  <a:srgbClr val="CF5E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Rectangle 6"/>
          <p:cNvSpPr>
            <a:spLocks noGrp="1" noChangeArrowheads="1"/>
          </p:cNvSpPr>
          <p:nvPr>
            <p:ph type="sldNum" sz="quarter" idx="10"/>
          </p:nvPr>
        </p:nvSpPr>
        <p:spPr>
          <a:ln/>
        </p:spPr>
        <p:txBody>
          <a:bodyPr/>
          <a:lstStyle>
            <a:lvl1pPr>
              <a:defRPr/>
            </a:lvl1pPr>
          </a:lstStyle>
          <a:p>
            <a:pPr>
              <a:defRPr/>
            </a:pPr>
            <a:fld id="{599E128A-5A70-41FC-AA36-C77879C61051}" type="slidenum">
              <a:rPr lang="en-US"/>
              <a:pPr>
                <a:defRPr/>
              </a:pPr>
              <a:t>‹#›</a:t>
            </a:fld>
            <a:endParaRPr lang="en-US" dirty="0"/>
          </a:p>
        </p:txBody>
      </p:sp>
    </p:spTree>
    <p:extLst>
      <p:ext uri="{BB962C8B-B14F-4D97-AF65-F5344CB8AC3E}">
        <p14:creationId xmlns:p14="http://schemas.microsoft.com/office/powerpoint/2010/main" val="14948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Rectangle 6"/>
          <p:cNvSpPr>
            <a:spLocks noGrp="1" noChangeArrowheads="1"/>
          </p:cNvSpPr>
          <p:nvPr>
            <p:ph type="sldNum" sz="quarter" idx="10"/>
          </p:nvPr>
        </p:nvSpPr>
        <p:spPr>
          <a:ln/>
        </p:spPr>
        <p:txBody>
          <a:bodyPr/>
          <a:lstStyle>
            <a:lvl1pPr>
              <a:defRPr/>
            </a:lvl1pPr>
          </a:lstStyle>
          <a:p>
            <a:pPr>
              <a:defRPr/>
            </a:pPr>
            <a:fld id="{99A53646-FB96-47C5-897D-3331B35CF1B8}" type="slidenum">
              <a:rPr lang="en-US"/>
              <a:pPr>
                <a:defRPr/>
              </a:pPr>
              <a:t>‹#›</a:t>
            </a:fld>
            <a:endParaRPr lang="en-US" dirty="0"/>
          </a:p>
        </p:txBody>
      </p:sp>
    </p:spTree>
    <p:extLst>
      <p:ext uri="{BB962C8B-B14F-4D97-AF65-F5344CB8AC3E}">
        <p14:creationId xmlns:p14="http://schemas.microsoft.com/office/powerpoint/2010/main" val="211699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41A7A57-AE52-4B8C-9CF6-0E673B4C17B0}" type="slidenum">
              <a:rPr lang="en-US"/>
              <a:pPr>
                <a:defRPr/>
              </a:pPr>
              <a:t>‹#›</a:t>
            </a:fld>
            <a:endParaRPr lang="en-US" dirty="0"/>
          </a:p>
        </p:txBody>
      </p:sp>
    </p:spTree>
    <p:extLst>
      <p:ext uri="{BB962C8B-B14F-4D97-AF65-F5344CB8AC3E}">
        <p14:creationId xmlns:p14="http://schemas.microsoft.com/office/powerpoint/2010/main" val="242659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hangingPunct="0">
              <a:defRPr/>
            </a:pPr>
            <a:endParaRPr lang="en-AU" dirty="0">
              <a:solidFill>
                <a:prstClr val="black"/>
              </a:solidFill>
              <a:latin typeface="Arial" charset="0"/>
              <a:ea typeface="ＭＳ Ｐゴシック" pitchFamily="-124" charset="-128"/>
              <a:cs typeface="+mn-cs"/>
            </a:endParaRPr>
          </a:p>
        </p:txBody>
      </p:sp>
      <p:sp>
        <p:nvSpPr>
          <p:cNvPr id="3" name="Content Placeholder 2"/>
          <p:cNvSpPr>
            <a:spLocks noGrp="1"/>
          </p:cNvSpPr>
          <p:nvPr>
            <p:ph idx="1"/>
          </p:nvPr>
        </p:nvSpPr>
        <p:spPr>
          <a:xfrm>
            <a:off x="3575050" y="273050"/>
            <a:ext cx="5111750" cy="5853113"/>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p:nvPr>
        </p:nvSpPr>
        <p:spPr>
          <a:xfrm>
            <a:off x="457200" y="273050"/>
            <a:ext cx="3008313" cy="1162050"/>
          </a:xfrm>
        </p:spPr>
        <p:txBody>
          <a:bodyPr anchor="b"/>
          <a:lstStyle>
            <a:lvl1pPr algn="l">
              <a:defRPr sz="2000" b="0" i="0" baseline="0">
                <a:solidFill>
                  <a:srgbClr val="CF5E31"/>
                </a:solidFill>
              </a:defRPr>
            </a:lvl1pPr>
          </a:lstStyle>
          <a:p>
            <a:r>
              <a:rPr lang="en-US" dirty="0" smtClean="0"/>
              <a:t>Click to edit Master title style</a:t>
            </a:r>
            <a:endParaRPr lang="en-AU" dirty="0"/>
          </a:p>
        </p:txBody>
      </p:sp>
      <p:sp>
        <p:nvSpPr>
          <p:cNvPr id="6" name="Rectangle 6"/>
          <p:cNvSpPr>
            <a:spLocks noGrp="1" noChangeArrowheads="1"/>
          </p:cNvSpPr>
          <p:nvPr>
            <p:ph type="sldNum" sz="quarter" idx="10"/>
          </p:nvPr>
        </p:nvSpPr>
        <p:spPr/>
        <p:txBody>
          <a:bodyPr/>
          <a:lstStyle>
            <a:lvl1pPr>
              <a:defRPr/>
            </a:lvl1pPr>
          </a:lstStyle>
          <a:p>
            <a:pPr>
              <a:defRPr/>
            </a:pPr>
            <a:fld id="{179B18D9-038D-4C77-A189-4DDFB8F838E4}" type="slidenum">
              <a:rPr lang="en-US"/>
              <a:pPr>
                <a:defRPr/>
              </a:pPr>
              <a:t>‹#›</a:t>
            </a:fld>
            <a:endParaRPr lang="en-US" dirty="0"/>
          </a:p>
        </p:txBody>
      </p:sp>
    </p:spTree>
    <p:extLst>
      <p:ext uri="{BB962C8B-B14F-4D97-AF65-F5344CB8AC3E}">
        <p14:creationId xmlns:p14="http://schemas.microsoft.com/office/powerpoint/2010/main" val="66395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hangingPunct="0">
              <a:defRPr/>
            </a:pPr>
            <a:endParaRPr lang="en-AU" dirty="0">
              <a:solidFill>
                <a:prstClr val="black"/>
              </a:solidFill>
              <a:latin typeface="Arial" charset="0"/>
              <a:ea typeface="ＭＳ Ｐゴシック" pitchFamily="-124" charset="-128"/>
              <a:cs typeface="+mn-cs"/>
            </a:endParaRPr>
          </a:p>
        </p:txBody>
      </p:sp>
      <p:sp>
        <p:nvSpPr>
          <p:cNvPr id="2" name="Title 1"/>
          <p:cNvSpPr>
            <a:spLocks noGrp="1"/>
          </p:cNvSpPr>
          <p:nvPr>
            <p:ph type="title"/>
          </p:nvPr>
        </p:nvSpPr>
        <p:spPr>
          <a:xfrm>
            <a:off x="1792288" y="4800600"/>
            <a:ext cx="5486400" cy="566738"/>
          </a:xfrm>
        </p:spPr>
        <p:txBody>
          <a:bodyPr anchor="b"/>
          <a:lstStyle>
            <a:lvl1pPr algn="l">
              <a:defRPr sz="2000" b="0" i="0" baseline="0">
                <a:solidFill>
                  <a:srgbClr val="CF5E31"/>
                </a:solidFill>
              </a:defRPr>
            </a:lvl1pPr>
          </a:lstStyle>
          <a:p>
            <a:r>
              <a:rPr lang="en-US" dirty="0" smtClean="0"/>
              <a:t>Click to edit Master title style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smtClean="0"/>
          </a:p>
        </p:txBody>
      </p:sp>
      <p:sp>
        <p:nvSpPr>
          <p:cNvPr id="6" name="Rectangle 6"/>
          <p:cNvSpPr>
            <a:spLocks noGrp="1" noChangeArrowheads="1"/>
          </p:cNvSpPr>
          <p:nvPr>
            <p:ph type="sldNum" sz="quarter" idx="10"/>
          </p:nvPr>
        </p:nvSpPr>
        <p:spPr/>
        <p:txBody>
          <a:bodyPr/>
          <a:lstStyle>
            <a:lvl1pPr>
              <a:defRPr/>
            </a:lvl1pPr>
          </a:lstStyle>
          <a:p>
            <a:pPr>
              <a:defRPr/>
            </a:pPr>
            <a:fld id="{96533B80-5048-46D4-8AFA-EE1B4B7F4ACE}" type="slidenum">
              <a:rPr lang="en-US"/>
              <a:pPr>
                <a:defRPr/>
              </a:pPr>
              <a:t>‹#›</a:t>
            </a:fld>
            <a:endParaRPr lang="en-US" dirty="0"/>
          </a:p>
        </p:txBody>
      </p:sp>
    </p:spTree>
    <p:extLst>
      <p:ext uri="{BB962C8B-B14F-4D97-AF65-F5344CB8AC3E}">
        <p14:creationId xmlns:p14="http://schemas.microsoft.com/office/powerpoint/2010/main" val="390471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9" descr="Powerpoint design"/>
          <p:cNvPicPr>
            <a:picLocks noChangeAspect="1" noChangeArrowheads="1"/>
          </p:cNvPicPr>
          <p:nvPr/>
        </p:nvPicPr>
        <p:blipFill>
          <a:blip r:embed="rId15" cstate="print"/>
          <a:srcRect l="841" t="73334" r="3508"/>
          <a:stretch>
            <a:fillRect/>
          </a:stretch>
        </p:blipFill>
        <p:spPr bwMode="auto">
          <a:xfrm>
            <a:off x="0" y="5029200"/>
            <a:ext cx="8820150" cy="1828800"/>
          </a:xfrm>
          <a:prstGeom prst="rect">
            <a:avLst/>
          </a:prstGeom>
          <a:noFill/>
          <a:ln w="9525">
            <a:noFill/>
            <a:miter lim="800000"/>
            <a:headEnd/>
            <a:tailEnd/>
          </a:ln>
        </p:spPr>
      </p:pic>
      <p:sp>
        <p:nvSpPr>
          <p:cNvPr id="9219"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0"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a:off x="1600200" y="6537325"/>
            <a:ext cx="7543800" cy="304800"/>
          </a:xfrm>
          <a:prstGeom prst="rect">
            <a:avLst/>
          </a:prstGeom>
          <a:noFill/>
          <a:ln w="9525">
            <a:noFill/>
            <a:miter lim="800000"/>
            <a:headEnd/>
            <a:tailEnd/>
          </a:ln>
        </p:spPr>
        <p:txBody>
          <a:bodyPr>
            <a:spAutoFit/>
          </a:bodyPr>
          <a:lstStyle/>
          <a:p>
            <a:pPr algn="ctr" eaLnBrk="0" hangingPunct="0">
              <a:defRPr/>
            </a:pPr>
            <a:r>
              <a:rPr lang="en-US" sz="1400" dirty="0">
                <a:solidFill>
                  <a:prstClr val="white"/>
                </a:solidFill>
                <a:latin typeface="Arial" charset="0"/>
                <a:ea typeface="ＭＳ Ｐゴシック" pitchFamily="-124" charset="-128"/>
                <a:cs typeface="+mn-cs"/>
              </a:rPr>
              <a:t> www.dmp.wa.gov.au/ResourcesSafety</a:t>
            </a:r>
          </a:p>
        </p:txBody>
      </p:sp>
      <p:sp>
        <p:nvSpPr>
          <p:cNvPr id="1034" name="Line 10"/>
          <p:cNvSpPr>
            <a:spLocks noChangeShapeType="1"/>
          </p:cNvSpPr>
          <p:nvPr/>
        </p:nvSpPr>
        <p:spPr bwMode="auto">
          <a:xfrm>
            <a:off x="838200" y="1219200"/>
            <a:ext cx="7620000" cy="0"/>
          </a:xfrm>
          <a:prstGeom prst="line">
            <a:avLst/>
          </a:prstGeom>
          <a:noFill/>
          <a:ln w="15875">
            <a:solidFill>
              <a:schemeClr val="tx1"/>
            </a:solidFill>
            <a:round/>
            <a:headEnd/>
            <a:tailEnd/>
          </a:ln>
        </p:spPr>
        <p:txBody>
          <a:bodyPr wrap="none" anchor="ctr"/>
          <a:lstStyle/>
          <a:p>
            <a:pPr eaLnBrk="0" hangingPunct="0">
              <a:defRPr/>
            </a:pPr>
            <a:endParaRPr lang="en-AU" dirty="0">
              <a:solidFill>
                <a:prstClr val="black"/>
              </a:solidFill>
              <a:latin typeface="Arial" charset="0"/>
              <a:ea typeface="ＭＳ Ｐゴシック" pitchFamily="-124" charset="-128"/>
              <a:cs typeface="+mn-cs"/>
            </a:endParaRPr>
          </a:p>
        </p:txBody>
      </p:sp>
      <p:sp>
        <p:nvSpPr>
          <p:cNvPr id="1030" name="Rectangle 6"/>
          <p:cNvSpPr>
            <a:spLocks noGrp="1" noChangeArrowheads="1"/>
          </p:cNvSpPr>
          <p:nvPr>
            <p:ph type="sldNum" sz="quarter" idx="4"/>
          </p:nvPr>
        </p:nvSpPr>
        <p:spPr bwMode="auto">
          <a:xfrm>
            <a:off x="7239000" y="6524625"/>
            <a:ext cx="1905000" cy="333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rgbClr val="CF5E31"/>
                </a:solidFill>
                <a:latin typeface="Arial" charset="0"/>
                <a:ea typeface="ＭＳ Ｐゴシック" pitchFamily="-124" charset="-128"/>
                <a:cs typeface="+mn-cs"/>
              </a:defRPr>
            </a:lvl1pPr>
          </a:lstStyle>
          <a:p>
            <a:pPr>
              <a:defRPr/>
            </a:pPr>
            <a:fld id="{FF8D125E-C098-4188-ACAE-D16F295D60B7}" type="slidenum">
              <a:rPr lang="en-US"/>
              <a:pPr>
                <a:defRPr/>
              </a:pPr>
              <a:t>‹#›</a:t>
            </a:fld>
            <a:endParaRPr lang="en-US" dirty="0"/>
          </a:p>
        </p:txBody>
      </p:sp>
    </p:spTree>
    <p:extLst>
      <p:ext uri="{BB962C8B-B14F-4D97-AF65-F5344CB8AC3E}">
        <p14:creationId xmlns:p14="http://schemas.microsoft.com/office/powerpoint/2010/main" val="3586334468"/>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8" r:id="rId11"/>
    <p:sldLayoutId id="2147484210" r:id="rId12"/>
    <p:sldLayoutId id="2147484211"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800">
          <a:solidFill>
            <a:schemeClr val="tx2"/>
          </a:solidFill>
          <a:latin typeface="+mj-lt"/>
          <a:ea typeface="+mj-ea"/>
          <a:cs typeface="ＭＳ Ｐゴシック"/>
        </a:defRPr>
      </a:lvl1pPr>
      <a:lvl2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2pPr>
      <a:lvl3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3pPr>
      <a:lvl4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4pPr>
      <a:lvl5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5pPr>
      <a:lvl6pPr marL="457200" algn="l" rtl="0" fontAlgn="base">
        <a:spcBef>
          <a:spcPct val="0"/>
        </a:spcBef>
        <a:spcAft>
          <a:spcPct val="0"/>
        </a:spcAft>
        <a:defRPr sz="4400">
          <a:solidFill>
            <a:schemeClr val="tx2"/>
          </a:solidFill>
          <a:latin typeface="Arial" charset="0"/>
          <a:ea typeface="ＭＳ Ｐゴシック" pitchFamily="-124" charset="-128"/>
        </a:defRPr>
      </a:lvl6pPr>
      <a:lvl7pPr marL="914400" algn="l" rtl="0" fontAlgn="base">
        <a:spcBef>
          <a:spcPct val="0"/>
        </a:spcBef>
        <a:spcAft>
          <a:spcPct val="0"/>
        </a:spcAft>
        <a:defRPr sz="4400">
          <a:solidFill>
            <a:schemeClr val="tx2"/>
          </a:solidFill>
          <a:latin typeface="Arial" charset="0"/>
          <a:ea typeface="ＭＳ Ｐゴシック" pitchFamily="-124" charset="-128"/>
        </a:defRPr>
      </a:lvl7pPr>
      <a:lvl8pPr marL="1371600" algn="l" rtl="0" fontAlgn="base">
        <a:spcBef>
          <a:spcPct val="0"/>
        </a:spcBef>
        <a:spcAft>
          <a:spcPct val="0"/>
        </a:spcAft>
        <a:defRPr sz="4400">
          <a:solidFill>
            <a:schemeClr val="tx2"/>
          </a:solidFill>
          <a:latin typeface="Arial" charset="0"/>
          <a:ea typeface="ＭＳ Ｐゴシック" pitchFamily="-124" charset="-128"/>
        </a:defRPr>
      </a:lvl8pPr>
      <a:lvl9pPr marL="1828800" algn="l" rtl="0" fontAlgn="base">
        <a:spcBef>
          <a:spcPct val="0"/>
        </a:spcBef>
        <a:spcAft>
          <a:spcPct val="0"/>
        </a:spcAft>
        <a:defRPr sz="4400">
          <a:solidFill>
            <a:schemeClr val="tx2"/>
          </a:solidFill>
          <a:latin typeface="Arial" charset="0"/>
          <a:ea typeface="ＭＳ Ｐゴシック" pitchFamily="-12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DComms@dmp.wa.gov.a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dmp.wa.gov.au/ResourcesSafety"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p:cNvSpPr>
            <a:spLocks noGrp="1"/>
          </p:cNvSpPr>
          <p:nvPr>
            <p:ph type="title"/>
          </p:nvPr>
        </p:nvSpPr>
        <p:spPr/>
        <p:txBody>
          <a:bodyPr/>
          <a:lstStyle/>
          <a:p>
            <a:r>
              <a:rPr lang="en-AU" altLang="en-US" dirty="0" smtClean="0">
                <a:solidFill>
                  <a:srgbClr val="CF5E31"/>
                </a:solidFill>
              </a:rPr>
              <a:t>Please read this before using presentation</a:t>
            </a:r>
          </a:p>
        </p:txBody>
      </p:sp>
      <p:sp>
        <p:nvSpPr>
          <p:cNvPr id="47107" name="Content Placeholder 4"/>
          <p:cNvSpPr>
            <a:spLocks noGrp="1"/>
          </p:cNvSpPr>
          <p:nvPr>
            <p:ph idx="1"/>
          </p:nvPr>
        </p:nvSpPr>
        <p:spPr/>
        <p:txBody>
          <a:bodyPr/>
          <a:lstStyle/>
          <a:p>
            <a:r>
              <a:rPr lang="en-AU" altLang="en-US" sz="1800" dirty="0" smtClean="0"/>
              <a:t>This presentation is based on content presented at the Mines Safety Roadshow held in October 2014</a:t>
            </a:r>
          </a:p>
          <a:p>
            <a:r>
              <a:rPr lang="en-AU" altLang="en-US" sz="1800" dirty="0" smtClean="0"/>
              <a:t>It is made available for non-commercial use (e.g. toolbox meetings, OHS discussions) subject to the condition that the PowerPoint file is not altered without permission from Resources Safety</a:t>
            </a:r>
          </a:p>
          <a:p>
            <a:r>
              <a:rPr lang="en-AU" altLang="en-US" sz="1800" dirty="0" smtClean="0"/>
              <a:t>Supporting resources, such as brochures and posters, are available from Resources Safety</a:t>
            </a:r>
          </a:p>
          <a:p>
            <a:r>
              <a:rPr lang="en-AU" altLang="en-US" sz="1800" dirty="0" smtClean="0"/>
              <a:t>For resources, information or clarification, please contact:</a:t>
            </a:r>
          </a:p>
          <a:p>
            <a:pPr lvl="1">
              <a:buFontTx/>
              <a:buNone/>
            </a:pPr>
            <a:r>
              <a:rPr lang="en-AU" altLang="en-US" sz="1800" b="1" dirty="0" smtClean="0">
                <a:solidFill>
                  <a:srgbClr val="C00000"/>
                </a:solidFill>
                <a:hlinkClick r:id="rId3"/>
              </a:rPr>
              <a:t>RSDComms@dmp.wa.gov.au</a:t>
            </a:r>
            <a:endParaRPr lang="en-AU" altLang="en-US" sz="1800" b="1" dirty="0" smtClean="0">
              <a:solidFill>
                <a:srgbClr val="C00000"/>
              </a:solidFill>
            </a:endParaRPr>
          </a:p>
          <a:p>
            <a:pPr lvl="1">
              <a:buFontTx/>
              <a:buNone/>
            </a:pPr>
            <a:r>
              <a:rPr lang="en-AU" altLang="en-US" sz="1800" dirty="0" smtClean="0"/>
              <a:t>or visit</a:t>
            </a:r>
          </a:p>
          <a:p>
            <a:pPr lvl="1">
              <a:buFontTx/>
              <a:buNone/>
            </a:pPr>
            <a:r>
              <a:rPr lang="en-AU" altLang="en-US" sz="1800" b="1" dirty="0" smtClean="0">
                <a:solidFill>
                  <a:srgbClr val="C00000"/>
                </a:solidFill>
                <a:hlinkClick r:id="rId4"/>
              </a:rPr>
              <a:t>www.dmp.wa.gov.au/ResourcesSafety</a:t>
            </a:r>
            <a:endParaRPr lang="en-AU" altLang="en-US" sz="1800" b="1" dirty="0" smtClean="0">
              <a:solidFill>
                <a:srgbClr val="C00000"/>
              </a:solidFill>
            </a:endParaRPr>
          </a:p>
          <a:p>
            <a:endParaRPr lang="en-AU" altLang="en-US" dirty="0" smtClean="0"/>
          </a:p>
        </p:txBody>
      </p:sp>
      <p:sp>
        <p:nvSpPr>
          <p:cNvPr id="4710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pPr fontAlgn="base">
              <a:spcBef>
                <a:spcPct val="0"/>
              </a:spcBef>
              <a:spcAft>
                <a:spcPct val="0"/>
              </a:spcAft>
            </a:pPr>
            <a:fld id="{604A8FB3-4815-4236-AC52-BD65269A1869}" type="slidenum">
              <a:rPr lang="en-US" altLang="en-US" smtClean="0">
                <a:solidFill>
                  <a:srgbClr val="CF5E31"/>
                </a:solidFill>
              </a:rPr>
              <a:pPr fontAlgn="base">
                <a:spcBef>
                  <a:spcPct val="0"/>
                </a:spcBef>
                <a:spcAft>
                  <a:spcPct val="0"/>
                </a:spcAft>
              </a:pPr>
              <a:t>1</a:t>
            </a:fld>
            <a:endParaRPr lang="en-US" altLang="en-US" dirty="0" smtClean="0">
              <a:solidFill>
                <a:srgbClr val="CF5E31"/>
              </a:solidFill>
            </a:endParaRPr>
          </a:p>
        </p:txBody>
      </p:sp>
    </p:spTree>
    <p:extLst>
      <p:ext uri="{BB962C8B-B14F-4D97-AF65-F5344CB8AC3E}">
        <p14:creationId xmlns:p14="http://schemas.microsoft.com/office/powerpoint/2010/main" val="3243036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827585" y="188640"/>
            <a:ext cx="6552727" cy="954107"/>
          </a:xfrm>
          <a:prstGeom prst="rect">
            <a:avLst/>
          </a:prstGeom>
          <a:noFill/>
        </p:spPr>
        <p:txBody>
          <a:bodyPr wrap="square" rtlCol="0">
            <a:spAutoFit/>
          </a:bodyPr>
          <a:lstStyle/>
          <a:p>
            <a:r>
              <a:rPr lang="en-AU" sz="2800" dirty="0" smtClean="0">
                <a:solidFill>
                  <a:prstClr val="black"/>
                </a:solidFill>
                <a:latin typeface="Arial"/>
              </a:rPr>
              <a:t>What types of risk assessment exist and</a:t>
            </a:r>
            <a:r>
              <a:rPr lang="en-AU" sz="2800" dirty="0">
                <a:solidFill>
                  <a:prstClr val="black"/>
                </a:solidFill>
                <a:latin typeface="Arial"/>
              </a:rPr>
              <a:t> </a:t>
            </a:r>
            <a:r>
              <a:rPr lang="en-AU" sz="2800" dirty="0" smtClean="0">
                <a:solidFill>
                  <a:prstClr val="black"/>
                </a:solidFill>
                <a:latin typeface="Arial"/>
              </a:rPr>
              <a:t>how can they affect me?</a:t>
            </a:r>
            <a:endParaRPr lang="en-AU" sz="2800" dirty="0">
              <a:solidFill>
                <a:prstClr val="black"/>
              </a:solidFill>
              <a:latin typeface="Arial"/>
            </a:endParaRPr>
          </a:p>
        </p:txBody>
      </p:sp>
      <p:pic>
        <p:nvPicPr>
          <p:cNvPr id="3074" name="Picture 2" descr="C:\Users\MIGSDHS\AppData\Local\Microsoft\Windows\Temporary Internet Files\Content.IE5\GF1KEQZY\MP90031559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5778" y="2124456"/>
            <a:ext cx="4352445" cy="31047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4"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10</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731368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7768"/>
            <a:ext cx="7772400" cy="1143000"/>
          </a:xfrm>
        </p:spPr>
        <p:txBody>
          <a:bodyPr/>
          <a:lstStyle/>
          <a:p>
            <a:r>
              <a:rPr lang="en-AU" dirty="0" smtClean="0"/>
              <a:t>Levels of risk assessment …</a:t>
            </a:r>
            <a:endParaRPr lang="en-AU" dirty="0"/>
          </a:p>
        </p:txBody>
      </p:sp>
      <p:sp>
        <p:nvSpPr>
          <p:cNvPr id="5" name="Isosceles Triangle 4"/>
          <p:cNvSpPr/>
          <p:nvPr/>
        </p:nvSpPr>
        <p:spPr bwMode="auto">
          <a:xfrm rot="10800000">
            <a:off x="6228184" y="1412776"/>
            <a:ext cx="1584176" cy="4536504"/>
          </a:xfrm>
          <a:prstGeom prst="triangle">
            <a:avLst/>
          </a:prstGeom>
          <a:gradFill flip="none" rotWithShape="1">
            <a:gsLst>
              <a:gs pos="0">
                <a:srgbClr val="FFF200"/>
              </a:gs>
              <a:gs pos="45000">
                <a:srgbClr val="FF7A00"/>
              </a:gs>
              <a:gs pos="70000">
                <a:srgbClr val="FF0300"/>
              </a:gs>
              <a:gs pos="100000">
                <a:srgbClr val="4D0808"/>
              </a:gs>
            </a:gsLst>
            <a:lin ang="54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6" name="TextBox 5"/>
          <p:cNvSpPr txBox="1"/>
          <p:nvPr/>
        </p:nvSpPr>
        <p:spPr>
          <a:xfrm rot="16200000">
            <a:off x="6763598" y="3516978"/>
            <a:ext cx="3456384" cy="400110"/>
          </a:xfrm>
          <a:prstGeom prst="rect">
            <a:avLst/>
          </a:prstGeom>
          <a:noFill/>
        </p:spPr>
        <p:txBody>
          <a:bodyPr wrap="square" rtlCol="0">
            <a:spAutoFit/>
          </a:bodyPr>
          <a:lstStyle/>
          <a:p>
            <a:r>
              <a:rPr lang="en-AU" sz="2000" dirty="0" smtClean="0">
                <a:solidFill>
                  <a:srgbClr val="C00000"/>
                </a:solidFill>
              </a:rPr>
              <a:t>Increasing individual risks</a:t>
            </a:r>
            <a:endParaRPr lang="en-AU" sz="2000" dirty="0">
              <a:solidFill>
                <a:srgbClr val="C00000"/>
              </a:solidFill>
            </a:endParaRPr>
          </a:p>
        </p:txBody>
      </p:sp>
      <p:cxnSp>
        <p:nvCxnSpPr>
          <p:cNvPr id="8" name="Straight Arrow Connector 7"/>
          <p:cNvCxnSpPr/>
          <p:nvPr/>
        </p:nvCxnSpPr>
        <p:spPr bwMode="auto">
          <a:xfrm flipV="1">
            <a:off x="8244408" y="1484784"/>
            <a:ext cx="0" cy="4464496"/>
          </a:xfrm>
          <a:prstGeom prst="straightConnector1">
            <a:avLst/>
          </a:prstGeom>
          <a:solidFill>
            <a:schemeClr val="accent1"/>
          </a:solidFill>
          <a:ln w="57150" cap="flat" cmpd="sng" algn="ctr">
            <a:solidFill>
              <a:schemeClr val="tx1"/>
            </a:solidFill>
            <a:prstDash val="solid"/>
            <a:round/>
            <a:headEnd type="none" w="med" len="med"/>
            <a:tailEnd type="stealth"/>
          </a:ln>
          <a:effectLst/>
        </p:spPr>
      </p:cxnSp>
      <p:sp>
        <p:nvSpPr>
          <p:cNvPr id="9" name="TextBox 8"/>
          <p:cNvSpPr txBox="1"/>
          <p:nvPr/>
        </p:nvSpPr>
        <p:spPr>
          <a:xfrm>
            <a:off x="4067944" y="1628800"/>
            <a:ext cx="2664296" cy="400110"/>
          </a:xfrm>
          <a:prstGeom prst="rect">
            <a:avLst/>
          </a:prstGeom>
          <a:noFill/>
        </p:spPr>
        <p:txBody>
          <a:bodyPr wrap="square" rtlCol="0">
            <a:spAutoFit/>
          </a:bodyPr>
          <a:lstStyle/>
          <a:p>
            <a:r>
              <a:rPr lang="en-AU" sz="2000" dirty="0" smtClean="0">
                <a:solidFill>
                  <a:prstClr val="black"/>
                </a:solidFill>
              </a:rPr>
              <a:t>Unacceptable risk</a:t>
            </a:r>
            <a:endParaRPr lang="en-AU" sz="2000" dirty="0">
              <a:solidFill>
                <a:prstClr val="black"/>
              </a:solidFill>
            </a:endParaRPr>
          </a:p>
        </p:txBody>
      </p:sp>
      <p:sp>
        <p:nvSpPr>
          <p:cNvPr id="11" name="TextBox 10"/>
          <p:cNvSpPr txBox="1"/>
          <p:nvPr/>
        </p:nvSpPr>
        <p:spPr>
          <a:xfrm>
            <a:off x="4220344" y="5157192"/>
            <a:ext cx="2664296" cy="400110"/>
          </a:xfrm>
          <a:prstGeom prst="rect">
            <a:avLst/>
          </a:prstGeom>
          <a:noFill/>
        </p:spPr>
        <p:txBody>
          <a:bodyPr wrap="square" rtlCol="0">
            <a:spAutoFit/>
          </a:bodyPr>
          <a:lstStyle/>
          <a:p>
            <a:r>
              <a:rPr lang="en-AU" sz="2000" dirty="0" smtClean="0">
                <a:solidFill>
                  <a:prstClr val="black"/>
                </a:solidFill>
              </a:rPr>
              <a:t>Negligible risk</a:t>
            </a:r>
            <a:endParaRPr lang="en-AU" sz="2000" dirty="0">
              <a:solidFill>
                <a:prstClr val="black"/>
              </a:solidFill>
            </a:endParaRPr>
          </a:p>
        </p:txBody>
      </p:sp>
      <p:cxnSp>
        <p:nvCxnSpPr>
          <p:cNvPr id="12" name="Straight Connector 11"/>
          <p:cNvCxnSpPr/>
          <p:nvPr/>
        </p:nvCxnSpPr>
        <p:spPr bwMode="auto">
          <a:xfrm>
            <a:off x="4220344" y="2420888"/>
            <a:ext cx="3736032"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cxnSp>
        <p:nvCxnSpPr>
          <p:cNvPr id="14" name="Straight Connector 13"/>
          <p:cNvCxnSpPr/>
          <p:nvPr/>
        </p:nvCxnSpPr>
        <p:spPr bwMode="auto">
          <a:xfrm>
            <a:off x="4211960" y="4797152"/>
            <a:ext cx="3736032" cy="0"/>
          </a:xfrm>
          <a:prstGeom prst="line">
            <a:avLst/>
          </a:prstGeom>
          <a:solidFill>
            <a:schemeClr val="accent1"/>
          </a:solidFill>
          <a:ln w="9525" cap="flat" cmpd="sng" algn="ctr">
            <a:solidFill>
              <a:schemeClr val="tx1"/>
            </a:solidFill>
            <a:prstDash val="lgDash"/>
            <a:round/>
            <a:headEnd type="none" w="med" len="med"/>
            <a:tailEnd type="none" w="med" len="med"/>
          </a:ln>
          <a:effectLst/>
        </p:spPr>
      </p:cxnSp>
      <p:sp>
        <p:nvSpPr>
          <p:cNvPr id="15" name="TextBox 14"/>
          <p:cNvSpPr txBox="1"/>
          <p:nvPr/>
        </p:nvSpPr>
        <p:spPr>
          <a:xfrm rot="16200000">
            <a:off x="6933644" y="3231414"/>
            <a:ext cx="1895632" cy="707886"/>
          </a:xfrm>
          <a:prstGeom prst="rect">
            <a:avLst/>
          </a:prstGeom>
          <a:noFill/>
        </p:spPr>
        <p:txBody>
          <a:bodyPr vert="horz" wrap="square" rtlCol="0">
            <a:spAutoFit/>
          </a:bodyPr>
          <a:lstStyle/>
          <a:p>
            <a:pPr algn="ctr"/>
            <a:r>
              <a:rPr lang="en-AU" sz="2000" dirty="0" smtClean="0">
                <a:solidFill>
                  <a:prstClr val="black"/>
                </a:solidFill>
              </a:rPr>
              <a:t>Tolerable risk </a:t>
            </a:r>
          </a:p>
          <a:p>
            <a:pPr algn="ctr"/>
            <a:r>
              <a:rPr lang="en-AU" sz="2000" dirty="0" smtClean="0">
                <a:solidFill>
                  <a:prstClr val="black"/>
                </a:solidFill>
              </a:rPr>
              <a:t>region</a:t>
            </a:r>
            <a:endParaRPr lang="en-AU" sz="2000" dirty="0">
              <a:solidFill>
                <a:prstClr val="black"/>
              </a:solidFill>
            </a:endParaRPr>
          </a:p>
        </p:txBody>
      </p:sp>
      <p:sp>
        <p:nvSpPr>
          <p:cNvPr id="13" name="TextBox 12"/>
          <p:cNvSpPr txBox="1"/>
          <p:nvPr/>
        </p:nvSpPr>
        <p:spPr>
          <a:xfrm>
            <a:off x="1341513" y="1988840"/>
            <a:ext cx="2726431" cy="830997"/>
          </a:xfrm>
          <a:prstGeom prst="rect">
            <a:avLst/>
          </a:prstGeom>
          <a:noFill/>
          <a:ln>
            <a:solidFill>
              <a:schemeClr val="tx1"/>
            </a:solidFill>
          </a:ln>
        </p:spPr>
        <p:txBody>
          <a:bodyPr wrap="square" rtlCol="0">
            <a:spAutoFit/>
          </a:bodyPr>
          <a:lstStyle/>
          <a:p>
            <a:r>
              <a:rPr lang="en-AU" sz="1600" dirty="0" smtClean="0">
                <a:solidFill>
                  <a:prstClr val="black"/>
                </a:solidFill>
              </a:rPr>
              <a:t>Quantitative risk assessments – site or project risk register, PHMPs</a:t>
            </a:r>
            <a:endParaRPr lang="en-AU" sz="1600" dirty="0">
              <a:solidFill>
                <a:prstClr val="black"/>
              </a:solidFill>
            </a:endParaRPr>
          </a:p>
        </p:txBody>
      </p:sp>
      <p:sp>
        <p:nvSpPr>
          <p:cNvPr id="17" name="TextBox 16"/>
          <p:cNvSpPr txBox="1"/>
          <p:nvPr/>
        </p:nvSpPr>
        <p:spPr>
          <a:xfrm>
            <a:off x="1341513" y="2822161"/>
            <a:ext cx="2726431" cy="830997"/>
          </a:xfrm>
          <a:prstGeom prst="rect">
            <a:avLst/>
          </a:prstGeom>
          <a:noFill/>
          <a:ln>
            <a:solidFill>
              <a:schemeClr val="tx1"/>
            </a:solidFill>
          </a:ln>
        </p:spPr>
        <p:txBody>
          <a:bodyPr wrap="square" rtlCol="0">
            <a:spAutoFit/>
          </a:bodyPr>
          <a:lstStyle/>
          <a:p>
            <a:r>
              <a:rPr lang="en-AU" sz="1600" dirty="0" smtClean="0">
                <a:solidFill>
                  <a:prstClr val="black"/>
                </a:solidFill>
              </a:rPr>
              <a:t>Semi-quantitative </a:t>
            </a:r>
            <a:r>
              <a:rPr lang="en-AU" sz="1600" dirty="0">
                <a:solidFill>
                  <a:prstClr val="black"/>
                </a:solidFill>
              </a:rPr>
              <a:t>r</a:t>
            </a:r>
            <a:r>
              <a:rPr lang="en-AU" sz="1600" dirty="0" smtClean="0">
                <a:solidFill>
                  <a:prstClr val="black"/>
                </a:solidFill>
              </a:rPr>
              <a:t>isk assessments – operational (SOP, SWI)</a:t>
            </a:r>
            <a:endParaRPr lang="en-AU" sz="1600" dirty="0">
              <a:solidFill>
                <a:prstClr val="black"/>
              </a:solidFill>
            </a:endParaRPr>
          </a:p>
        </p:txBody>
      </p:sp>
      <p:sp>
        <p:nvSpPr>
          <p:cNvPr id="18" name="TextBox 17"/>
          <p:cNvSpPr txBox="1"/>
          <p:nvPr/>
        </p:nvSpPr>
        <p:spPr>
          <a:xfrm>
            <a:off x="1341513" y="3655482"/>
            <a:ext cx="2736304" cy="584775"/>
          </a:xfrm>
          <a:prstGeom prst="rect">
            <a:avLst/>
          </a:prstGeom>
          <a:solidFill>
            <a:srgbClr val="E05406"/>
          </a:solidFill>
          <a:ln w="31750">
            <a:solidFill>
              <a:srgbClr val="7030A0"/>
            </a:solidFill>
          </a:ln>
        </p:spPr>
        <p:txBody>
          <a:bodyPr wrap="square" rtlCol="0">
            <a:spAutoFit/>
          </a:bodyPr>
          <a:lstStyle/>
          <a:p>
            <a:r>
              <a:rPr lang="en-AU" sz="1600" b="1" dirty="0" smtClean="0">
                <a:solidFill>
                  <a:prstClr val="white"/>
                </a:solidFill>
              </a:rPr>
              <a:t>Team or task-based </a:t>
            </a:r>
            <a:r>
              <a:rPr lang="en-AU" sz="1600" b="1" dirty="0">
                <a:solidFill>
                  <a:prstClr val="white"/>
                </a:solidFill>
              </a:rPr>
              <a:t>r</a:t>
            </a:r>
            <a:r>
              <a:rPr lang="en-AU" sz="1600" b="1" dirty="0" smtClean="0">
                <a:solidFill>
                  <a:prstClr val="white"/>
                </a:solidFill>
              </a:rPr>
              <a:t>isk assessments – JHA, JSA</a:t>
            </a:r>
            <a:endParaRPr lang="en-AU" sz="1600" b="1" dirty="0">
              <a:solidFill>
                <a:prstClr val="white"/>
              </a:solidFill>
            </a:endParaRPr>
          </a:p>
        </p:txBody>
      </p:sp>
      <p:sp>
        <p:nvSpPr>
          <p:cNvPr id="19" name="TextBox 18"/>
          <p:cNvSpPr txBox="1"/>
          <p:nvPr/>
        </p:nvSpPr>
        <p:spPr>
          <a:xfrm>
            <a:off x="1341513" y="4488802"/>
            <a:ext cx="2736304" cy="830997"/>
          </a:xfrm>
          <a:prstGeom prst="rect">
            <a:avLst/>
          </a:prstGeom>
          <a:noFill/>
          <a:ln>
            <a:solidFill>
              <a:schemeClr val="tx1"/>
            </a:solidFill>
          </a:ln>
        </p:spPr>
        <p:txBody>
          <a:bodyPr wrap="square" rtlCol="0">
            <a:spAutoFit/>
          </a:bodyPr>
          <a:lstStyle/>
          <a:p>
            <a:r>
              <a:rPr lang="en-AU" sz="1600" dirty="0" smtClean="0">
                <a:solidFill>
                  <a:prstClr val="black"/>
                </a:solidFill>
              </a:rPr>
              <a:t>Individual risk assessments – Take 5, Take 2, STARRT Card</a:t>
            </a:r>
            <a:endParaRPr lang="en-AU" sz="1600" dirty="0">
              <a:solidFill>
                <a:prstClr val="black"/>
              </a:solidFill>
            </a:endParaRPr>
          </a:p>
        </p:txBody>
      </p:sp>
      <p:cxnSp>
        <p:nvCxnSpPr>
          <p:cNvPr id="20" name="Straight Arrow Connector 19"/>
          <p:cNvCxnSpPr/>
          <p:nvPr/>
        </p:nvCxnSpPr>
        <p:spPr bwMode="auto">
          <a:xfrm flipV="1">
            <a:off x="1187624" y="2060848"/>
            <a:ext cx="0" cy="3024336"/>
          </a:xfrm>
          <a:prstGeom prst="straightConnector1">
            <a:avLst/>
          </a:prstGeom>
          <a:solidFill>
            <a:schemeClr val="accent1"/>
          </a:solidFill>
          <a:ln w="57150" cap="flat" cmpd="sng" algn="ctr">
            <a:solidFill>
              <a:schemeClr val="tx1"/>
            </a:solidFill>
            <a:prstDash val="solid"/>
            <a:round/>
            <a:headEnd type="none" w="med" len="med"/>
            <a:tailEnd type="stealth"/>
          </a:ln>
          <a:effectLst/>
        </p:spPr>
      </p:cxnSp>
      <p:sp>
        <p:nvSpPr>
          <p:cNvPr id="22" name="TextBox 21"/>
          <p:cNvSpPr txBox="1"/>
          <p:nvPr/>
        </p:nvSpPr>
        <p:spPr>
          <a:xfrm rot="16200000">
            <a:off x="-427909" y="3372961"/>
            <a:ext cx="2592288" cy="400110"/>
          </a:xfrm>
          <a:prstGeom prst="rect">
            <a:avLst/>
          </a:prstGeom>
          <a:noFill/>
        </p:spPr>
        <p:txBody>
          <a:bodyPr wrap="square" rtlCol="0">
            <a:spAutoFit/>
          </a:bodyPr>
          <a:lstStyle/>
          <a:p>
            <a:pPr algn="ctr"/>
            <a:r>
              <a:rPr lang="en-AU" sz="2000" dirty="0" smtClean="0">
                <a:solidFill>
                  <a:srgbClr val="C00000"/>
                </a:solidFill>
              </a:rPr>
              <a:t>Increasing effort</a:t>
            </a:r>
            <a:endParaRPr lang="en-AU" sz="2000" dirty="0">
              <a:solidFill>
                <a:srgbClr val="C00000"/>
              </a:solidFill>
            </a:endParaRPr>
          </a:p>
        </p:txBody>
      </p:sp>
      <p:sp>
        <p:nvSpPr>
          <p:cNvPr id="3" name="Right Arrow 2"/>
          <p:cNvSpPr/>
          <p:nvPr/>
        </p:nvSpPr>
        <p:spPr bwMode="auto">
          <a:xfrm>
            <a:off x="4220344" y="3325913"/>
            <a:ext cx="2232248" cy="1240205"/>
          </a:xfrm>
          <a:prstGeom prst="rightArrow">
            <a:avLst/>
          </a:prstGeom>
          <a:solidFill>
            <a:srgbClr val="F96F2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b="1" dirty="0">
                <a:solidFill>
                  <a:prstClr val="white"/>
                </a:solidFill>
              </a:rPr>
              <a:t>LOW to </a:t>
            </a:r>
            <a:r>
              <a:rPr lang="en-AU" sz="1600" b="1" dirty="0" smtClean="0">
                <a:solidFill>
                  <a:prstClr val="white"/>
                </a:solidFill>
              </a:rPr>
              <a:t>medium risk </a:t>
            </a:r>
            <a:r>
              <a:rPr lang="en-AU" sz="1600" b="1" dirty="0">
                <a:solidFill>
                  <a:prstClr val="white"/>
                </a:solidFill>
              </a:rPr>
              <a:t>o</a:t>
            </a:r>
            <a:r>
              <a:rPr lang="en-AU" sz="1600" b="1" dirty="0" smtClean="0">
                <a:solidFill>
                  <a:prstClr val="white"/>
                </a:solidFill>
              </a:rPr>
              <a:t>nly</a:t>
            </a:r>
            <a:endParaRPr lang="en-AU" sz="1600" b="1" dirty="0">
              <a:solidFill>
                <a:prstClr val="white"/>
              </a:solidFill>
            </a:endParaRPr>
          </a:p>
        </p:txBody>
      </p:sp>
      <p:sp>
        <p:nvSpPr>
          <p:cNvPr id="21"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11</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1959151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7990656" cy="1143000"/>
          </a:xfrm>
        </p:spPr>
        <p:txBody>
          <a:bodyPr/>
          <a:lstStyle/>
          <a:p>
            <a:r>
              <a:rPr lang="en-AU" dirty="0" smtClean="0"/>
              <a:t>Where does a JHA/JSA sit in the risk assessment hierarchy?</a:t>
            </a:r>
            <a:endParaRPr lang="en-AU" dirty="0"/>
          </a:p>
        </p:txBody>
      </p:sp>
      <p:sp>
        <p:nvSpPr>
          <p:cNvPr id="3" name="Content Placeholder 2"/>
          <p:cNvSpPr>
            <a:spLocks noGrp="1"/>
          </p:cNvSpPr>
          <p:nvPr>
            <p:ph idx="1"/>
          </p:nvPr>
        </p:nvSpPr>
        <p:spPr>
          <a:xfrm>
            <a:off x="685800" y="1770112"/>
            <a:ext cx="8278688" cy="4755232"/>
          </a:xfrm>
        </p:spPr>
        <p:txBody>
          <a:bodyPr/>
          <a:lstStyle/>
          <a:p>
            <a:pPr marL="0" indent="0">
              <a:spcAft>
                <a:spcPts val="2400"/>
              </a:spcAft>
              <a:buNone/>
            </a:pPr>
            <a:r>
              <a:rPr lang="en-AU" dirty="0"/>
              <a:t>It is a </a:t>
            </a:r>
            <a:r>
              <a:rPr lang="en-AU" dirty="0" smtClean="0">
                <a:solidFill>
                  <a:srgbClr val="CF5E31"/>
                </a:solidFill>
              </a:rPr>
              <a:t>task-based</a:t>
            </a:r>
            <a:r>
              <a:rPr lang="en-AU" dirty="0" smtClean="0"/>
              <a:t> </a:t>
            </a:r>
            <a:r>
              <a:rPr lang="en-AU" dirty="0"/>
              <a:t>r</a:t>
            </a:r>
            <a:r>
              <a:rPr lang="en-AU" dirty="0" smtClean="0"/>
              <a:t>isk assessment</a:t>
            </a:r>
            <a:r>
              <a:rPr lang="en-AU" dirty="0"/>
              <a:t> </a:t>
            </a:r>
            <a:r>
              <a:rPr lang="en-AU" dirty="0" smtClean="0"/>
              <a:t>applicable for</a:t>
            </a:r>
            <a:r>
              <a:rPr lang="en-AU" dirty="0"/>
              <a:t>….</a:t>
            </a:r>
          </a:p>
          <a:p>
            <a:pPr>
              <a:spcAft>
                <a:spcPts val="2400"/>
              </a:spcAft>
            </a:pPr>
            <a:r>
              <a:rPr lang="en-AU" sz="2200" dirty="0"/>
              <a:t>When exposure to hazards or potential risks are predicted to be </a:t>
            </a:r>
            <a:r>
              <a:rPr lang="en-AU" sz="2200" dirty="0" smtClean="0">
                <a:solidFill>
                  <a:srgbClr val="CF5E31"/>
                </a:solidFill>
              </a:rPr>
              <a:t>low to medium</a:t>
            </a:r>
            <a:endParaRPr lang="en-AU" sz="2200" dirty="0">
              <a:solidFill>
                <a:srgbClr val="CF5E31"/>
              </a:solidFill>
            </a:endParaRPr>
          </a:p>
          <a:p>
            <a:pPr>
              <a:spcAft>
                <a:spcPts val="2400"/>
              </a:spcAft>
            </a:pPr>
            <a:r>
              <a:rPr lang="en-AU" sz="2200" dirty="0">
                <a:solidFill>
                  <a:srgbClr val="CF5E31"/>
                </a:solidFill>
              </a:rPr>
              <a:t>Non-routine jobs </a:t>
            </a:r>
            <a:r>
              <a:rPr lang="en-AU" sz="2200" dirty="0"/>
              <a:t>and task planning where there is </a:t>
            </a:r>
            <a:r>
              <a:rPr lang="en-AU" sz="2200" dirty="0">
                <a:solidFill>
                  <a:srgbClr val="CF5E31"/>
                </a:solidFill>
              </a:rPr>
              <a:t>no </a:t>
            </a:r>
            <a:r>
              <a:rPr lang="en-AU" sz="2200" dirty="0" smtClean="0">
                <a:solidFill>
                  <a:srgbClr val="CF5E31"/>
                </a:solidFill>
              </a:rPr>
              <a:t>SOP or SWI</a:t>
            </a:r>
            <a:endParaRPr lang="en-AU" sz="2200" dirty="0">
              <a:solidFill>
                <a:srgbClr val="CF5E31"/>
              </a:solidFill>
            </a:endParaRPr>
          </a:p>
          <a:p>
            <a:pPr>
              <a:spcAft>
                <a:spcPts val="2400"/>
              </a:spcAft>
            </a:pPr>
            <a:r>
              <a:rPr lang="en-AU" sz="2200" dirty="0"/>
              <a:t>Routine jobs where there has been a </a:t>
            </a:r>
            <a:r>
              <a:rPr lang="en-AU" sz="2200" dirty="0">
                <a:solidFill>
                  <a:srgbClr val="CF5E31"/>
                </a:solidFill>
              </a:rPr>
              <a:t>change in the complexity, detail or make-up of the job</a:t>
            </a:r>
          </a:p>
          <a:p>
            <a:pPr>
              <a:spcAft>
                <a:spcPts val="2400"/>
              </a:spcAft>
            </a:pPr>
            <a:r>
              <a:rPr lang="en-AU" sz="2200" dirty="0">
                <a:solidFill>
                  <a:srgbClr val="CF5E31"/>
                </a:solidFill>
              </a:rPr>
              <a:t>Developing, reviewing or modifying </a:t>
            </a:r>
            <a:r>
              <a:rPr lang="en-AU" sz="2200" dirty="0"/>
              <a:t>existing </a:t>
            </a:r>
            <a:r>
              <a:rPr lang="en-AU" sz="2200" dirty="0" smtClean="0"/>
              <a:t>SOPs or SWIs</a:t>
            </a:r>
            <a:endParaRPr lang="en-AU" sz="2200" dirty="0"/>
          </a:p>
        </p:txBody>
      </p:sp>
      <p:sp>
        <p:nvSpPr>
          <p:cNvPr id="4"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12</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2985550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69776"/>
            <a:ext cx="7772400" cy="1143000"/>
          </a:xfrm>
        </p:spPr>
        <p:txBody>
          <a:bodyPr/>
          <a:lstStyle/>
          <a:p>
            <a:r>
              <a:rPr lang="en-AU" dirty="0">
                <a:solidFill>
                  <a:schemeClr val="tx1"/>
                </a:solidFill>
              </a:rPr>
              <a:t>J</a:t>
            </a:r>
            <a:r>
              <a:rPr lang="en-AU" dirty="0" smtClean="0">
                <a:solidFill>
                  <a:schemeClr val="tx1"/>
                </a:solidFill>
              </a:rPr>
              <a:t>ob must be understood before work starts</a:t>
            </a:r>
            <a:endParaRPr lang="en-AU" dirty="0">
              <a:solidFill>
                <a:schemeClr val="tx1"/>
              </a:solidFill>
            </a:endParaRPr>
          </a:p>
        </p:txBody>
      </p:sp>
      <p:sp>
        <p:nvSpPr>
          <p:cNvPr id="5" name="TextBox 4"/>
          <p:cNvSpPr txBox="1"/>
          <p:nvPr/>
        </p:nvSpPr>
        <p:spPr>
          <a:xfrm>
            <a:off x="827584" y="1412776"/>
            <a:ext cx="7776864" cy="4678204"/>
          </a:xfrm>
          <a:prstGeom prst="rect">
            <a:avLst/>
          </a:prstGeom>
          <a:noFill/>
        </p:spPr>
        <p:txBody>
          <a:bodyPr wrap="square" rtlCol="0">
            <a:spAutoFit/>
          </a:bodyPr>
          <a:lstStyle/>
          <a:p>
            <a:pPr marL="457200" indent="-457200">
              <a:spcBef>
                <a:spcPts val="400"/>
              </a:spcBef>
              <a:spcAft>
                <a:spcPts val="3600"/>
              </a:spcAft>
              <a:buFont typeface="Wingdings" panose="05000000000000000000" pitchFamily="2" charset="2"/>
              <a:buChar char="q"/>
            </a:pPr>
            <a:r>
              <a:rPr lang="en-AU" sz="2200" dirty="0" smtClean="0">
                <a:solidFill>
                  <a:prstClr val="black"/>
                </a:solidFill>
              </a:rPr>
              <a:t>Identify the </a:t>
            </a:r>
            <a:r>
              <a:rPr lang="en-AU" sz="2200" dirty="0" smtClean="0">
                <a:solidFill>
                  <a:srgbClr val="CF5E31"/>
                </a:solidFill>
              </a:rPr>
              <a:t>MAJOR hazards</a:t>
            </a:r>
            <a:r>
              <a:rPr lang="en-AU" sz="2200" dirty="0" smtClean="0">
                <a:solidFill>
                  <a:srgbClr val="FF0000"/>
                </a:solidFill>
              </a:rPr>
              <a:t> </a:t>
            </a:r>
            <a:r>
              <a:rPr lang="en-AU" sz="2200" dirty="0" smtClean="0">
                <a:solidFill>
                  <a:prstClr val="black"/>
                </a:solidFill>
              </a:rPr>
              <a:t>associated with job</a:t>
            </a:r>
            <a:r>
              <a:rPr lang="en-AU" sz="2200" dirty="0">
                <a:solidFill>
                  <a:prstClr val="black"/>
                </a:solidFill>
              </a:rPr>
              <a:t> </a:t>
            </a:r>
            <a:r>
              <a:rPr lang="en-AU" sz="2200" dirty="0" smtClean="0">
                <a:solidFill>
                  <a:prstClr val="black"/>
                </a:solidFill>
              </a:rPr>
              <a:t>– those aspects involving </a:t>
            </a:r>
            <a:r>
              <a:rPr lang="en-AU" sz="2200" dirty="0" smtClean="0">
                <a:solidFill>
                  <a:srgbClr val="CF5E31"/>
                </a:solidFill>
              </a:rPr>
              <a:t>energy </a:t>
            </a:r>
            <a:r>
              <a:rPr lang="en-AU" sz="2200" dirty="0" smtClean="0">
                <a:solidFill>
                  <a:prstClr val="black"/>
                </a:solidFill>
              </a:rPr>
              <a:t>that can </a:t>
            </a:r>
            <a:r>
              <a:rPr lang="en-AU" sz="2200" dirty="0" smtClean="0">
                <a:solidFill>
                  <a:srgbClr val="CF5E31"/>
                </a:solidFill>
              </a:rPr>
              <a:t>kill or seriously injure</a:t>
            </a:r>
            <a:r>
              <a:rPr lang="en-AU" sz="2200" dirty="0" smtClean="0">
                <a:solidFill>
                  <a:prstClr val="black"/>
                </a:solidFill>
              </a:rPr>
              <a:t>. </a:t>
            </a:r>
          </a:p>
          <a:p>
            <a:pPr marL="457200" indent="-457200">
              <a:spcBef>
                <a:spcPts val="400"/>
              </a:spcBef>
              <a:spcAft>
                <a:spcPts val="3600"/>
              </a:spcAft>
              <a:buFont typeface="Wingdings" panose="05000000000000000000" pitchFamily="2" charset="2"/>
              <a:buChar char="q"/>
            </a:pPr>
            <a:r>
              <a:rPr lang="en-AU" sz="2200" dirty="0" smtClean="0">
                <a:solidFill>
                  <a:prstClr val="black"/>
                </a:solidFill>
              </a:rPr>
              <a:t>Everyone involved in job must understand the hazards, controls and major steps </a:t>
            </a:r>
            <a:r>
              <a:rPr lang="en-AU" sz="2200" dirty="0" smtClean="0">
                <a:solidFill>
                  <a:srgbClr val="CF5E31"/>
                </a:solidFill>
              </a:rPr>
              <a:t>within </a:t>
            </a:r>
            <a:r>
              <a:rPr lang="en-AU" sz="2200" dirty="0" smtClean="0">
                <a:solidFill>
                  <a:prstClr val="black"/>
                </a:solidFill>
              </a:rPr>
              <a:t>the job as described in the JSA – </a:t>
            </a:r>
            <a:r>
              <a:rPr lang="en-AU" sz="2200" dirty="0" smtClean="0">
                <a:solidFill>
                  <a:srgbClr val="CF5E31"/>
                </a:solidFill>
              </a:rPr>
              <a:t>before </a:t>
            </a:r>
            <a:r>
              <a:rPr lang="en-AU" sz="2200" dirty="0" smtClean="0">
                <a:solidFill>
                  <a:prstClr val="black"/>
                </a:solidFill>
              </a:rPr>
              <a:t>work starts.</a:t>
            </a:r>
          </a:p>
          <a:p>
            <a:pPr marL="457200" indent="-457200">
              <a:spcBef>
                <a:spcPts val="400"/>
              </a:spcBef>
              <a:spcAft>
                <a:spcPts val="3600"/>
              </a:spcAft>
              <a:buFont typeface="Wingdings" panose="05000000000000000000" pitchFamily="2" charset="2"/>
              <a:buChar char="q"/>
            </a:pPr>
            <a:r>
              <a:rPr lang="en-AU" sz="2200" dirty="0" smtClean="0">
                <a:solidFill>
                  <a:prstClr val="black"/>
                </a:solidFill>
              </a:rPr>
              <a:t> JSA </a:t>
            </a:r>
            <a:r>
              <a:rPr lang="en-AU" sz="2200" dirty="0">
                <a:solidFill>
                  <a:prstClr val="black"/>
                </a:solidFill>
              </a:rPr>
              <a:t>m</a:t>
            </a:r>
            <a:r>
              <a:rPr lang="en-AU" sz="2200" dirty="0" smtClean="0">
                <a:solidFill>
                  <a:prstClr val="black"/>
                </a:solidFill>
              </a:rPr>
              <a:t>ust be </a:t>
            </a:r>
            <a:r>
              <a:rPr lang="en-AU" sz="2200" dirty="0" smtClean="0">
                <a:solidFill>
                  <a:srgbClr val="CF5E31"/>
                </a:solidFill>
              </a:rPr>
              <a:t>re-evaluated</a:t>
            </a:r>
            <a:r>
              <a:rPr lang="en-AU" sz="2200" dirty="0" smtClean="0">
                <a:solidFill>
                  <a:prstClr val="black"/>
                </a:solidFill>
              </a:rPr>
              <a:t> whenever there is a </a:t>
            </a:r>
            <a:r>
              <a:rPr lang="en-AU" sz="2200" dirty="0" smtClean="0">
                <a:solidFill>
                  <a:srgbClr val="CF5E31"/>
                </a:solidFill>
              </a:rPr>
              <a:t>change</a:t>
            </a:r>
            <a:r>
              <a:rPr lang="en-AU" sz="2200" dirty="0" smtClean="0">
                <a:solidFill>
                  <a:prstClr val="black"/>
                </a:solidFill>
              </a:rPr>
              <a:t>.</a:t>
            </a:r>
          </a:p>
          <a:p>
            <a:pPr marL="457200" indent="-457200">
              <a:spcBef>
                <a:spcPts val="400"/>
              </a:spcBef>
              <a:spcAft>
                <a:spcPts val="3600"/>
              </a:spcAft>
              <a:buFont typeface="Wingdings" panose="05000000000000000000" pitchFamily="2" charset="2"/>
              <a:buChar char="q"/>
            </a:pPr>
            <a:r>
              <a:rPr lang="en-AU" sz="2200" dirty="0" smtClean="0">
                <a:solidFill>
                  <a:prstClr val="black"/>
                </a:solidFill>
              </a:rPr>
              <a:t>Supervisors have </a:t>
            </a:r>
            <a:r>
              <a:rPr lang="en-AU" sz="2200" dirty="0" smtClean="0">
                <a:solidFill>
                  <a:srgbClr val="CF5E31"/>
                </a:solidFill>
              </a:rPr>
              <a:t>obligations under the MSI Act </a:t>
            </a:r>
            <a:r>
              <a:rPr lang="en-AU" sz="2200" dirty="0" smtClean="0">
                <a:solidFill>
                  <a:prstClr val="black"/>
                </a:solidFill>
              </a:rPr>
              <a:t>to ensure that risk assessments they sign are </a:t>
            </a:r>
            <a:r>
              <a:rPr lang="en-AU" sz="2200" dirty="0" smtClean="0">
                <a:solidFill>
                  <a:srgbClr val="CF5E31"/>
                </a:solidFill>
              </a:rPr>
              <a:t>effective</a:t>
            </a:r>
            <a:r>
              <a:rPr lang="en-AU" sz="2200" dirty="0" smtClean="0">
                <a:solidFill>
                  <a:prstClr val="black"/>
                </a:solidFill>
              </a:rPr>
              <a:t> and protect their crew and other workers</a:t>
            </a:r>
            <a:endParaRPr lang="en-AU" sz="2200" dirty="0">
              <a:solidFill>
                <a:prstClr val="black"/>
              </a:solidFill>
            </a:endParaRPr>
          </a:p>
        </p:txBody>
      </p:sp>
      <p:sp>
        <p:nvSpPr>
          <p:cNvPr id="9" name="Slide Number Placeholder 3"/>
          <p:cNvSpPr txBox="1">
            <a:spLocks/>
          </p:cNvSpPr>
          <p:nvPr/>
        </p:nvSpPr>
        <p:spPr>
          <a:xfrm>
            <a:off x="7885113" y="6524625"/>
            <a:ext cx="1258887" cy="333375"/>
          </a:xfrm>
          <a:prstGeom prst="rect">
            <a:avLst/>
          </a:prstGeom>
          <a:noFill/>
        </p:spPr>
        <p:txBody>
          <a:bodyPr/>
          <a:ls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a:lstStyle>
          <a:p>
            <a:pPr algn="r"/>
            <a:fld id="{BEA5989D-3E62-4E69-A642-5F29939F8A2F}" type="slidenum">
              <a:rPr lang="en-US" sz="1200" smtClean="0">
                <a:solidFill>
                  <a:srgbClr val="CF5E31"/>
                </a:solidFill>
              </a:rPr>
              <a:pPr algn="r"/>
              <a:t>13</a:t>
            </a:fld>
            <a:endParaRPr lang="en-US" sz="1200" dirty="0" smtClean="0">
              <a:solidFill>
                <a:srgbClr val="CF5E31"/>
              </a:solidFill>
            </a:endParaRPr>
          </a:p>
        </p:txBody>
      </p:sp>
    </p:spTree>
    <p:extLst>
      <p:ext uri="{BB962C8B-B14F-4D97-AF65-F5344CB8AC3E}">
        <p14:creationId xmlns:p14="http://schemas.microsoft.com/office/powerpoint/2010/main" val="2625395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608" y="476672"/>
            <a:ext cx="7272808" cy="1200329"/>
          </a:xfrm>
          <a:prstGeom prst="rect">
            <a:avLst/>
          </a:prstGeom>
          <a:noFill/>
        </p:spPr>
        <p:txBody>
          <a:bodyPr wrap="square" rtlCol="0">
            <a:spAutoFit/>
          </a:bodyPr>
          <a:lstStyle/>
          <a:p>
            <a:pPr algn="ctr"/>
            <a:r>
              <a:rPr lang="en-AU" sz="3600" dirty="0" smtClean="0">
                <a:solidFill>
                  <a:srgbClr val="CF5E31"/>
                </a:solidFill>
              </a:rPr>
              <a:t>Workshop exercise </a:t>
            </a:r>
            <a:r>
              <a:rPr lang="en-AU" sz="3600" dirty="0" smtClean="0">
                <a:solidFill>
                  <a:schemeClr val="bg1">
                    <a:lumMod val="65000"/>
                  </a:schemeClr>
                </a:solidFill>
              </a:rPr>
              <a:t>to be developed in-house</a:t>
            </a:r>
            <a:endParaRPr lang="en-AU" sz="3600" dirty="0">
              <a:solidFill>
                <a:schemeClr val="bg1">
                  <a:lumMod val="65000"/>
                </a:schemeClr>
              </a:solidFill>
            </a:endParaRPr>
          </a:p>
        </p:txBody>
      </p:sp>
      <p:sp>
        <p:nvSpPr>
          <p:cNvPr id="7"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14</a:t>
            </a:fld>
            <a:endParaRPr lang="en-US" dirty="0" smtClean="0">
              <a:latin typeface="Arial" pitchFamily="34" charset="0"/>
              <a:ea typeface="ＭＳ Ｐゴシック"/>
              <a:cs typeface="ＭＳ Ｐゴシック"/>
            </a:endParaRPr>
          </a:p>
        </p:txBody>
      </p:sp>
      <p:sp>
        <p:nvSpPr>
          <p:cNvPr id="8" name="Rectangle 7"/>
          <p:cNvSpPr/>
          <p:nvPr/>
        </p:nvSpPr>
        <p:spPr>
          <a:xfrm>
            <a:off x="755576" y="4797152"/>
            <a:ext cx="8064896" cy="1569660"/>
          </a:xfrm>
          <a:prstGeom prst="rect">
            <a:avLst/>
          </a:prstGeom>
        </p:spPr>
        <p:txBody>
          <a:bodyPr wrap="square">
            <a:spAutoFit/>
          </a:bodyPr>
          <a:lstStyle/>
          <a:p>
            <a:pPr marL="514350" lvl="1" indent="0" algn="ctr">
              <a:buNone/>
            </a:pPr>
            <a:r>
              <a:rPr lang="en-AU" dirty="0" smtClean="0"/>
              <a:t>Aim: Develop a better understanding of risk management on the job, and the importance of involving the work team in recognising how changes can affect work conditions </a:t>
            </a:r>
            <a:endParaRPr lang="en-AU" dirty="0"/>
          </a:p>
        </p:txBody>
      </p:sp>
    </p:spTree>
    <p:extLst>
      <p:ext uri="{BB962C8B-B14F-4D97-AF65-F5344CB8AC3E}">
        <p14:creationId xmlns:p14="http://schemas.microsoft.com/office/powerpoint/2010/main" val="2839638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672207"/>
            <a:ext cx="7416824" cy="523220"/>
          </a:xfrm>
          <a:prstGeom prst="rect">
            <a:avLst/>
          </a:prstGeom>
          <a:noFill/>
        </p:spPr>
        <p:txBody>
          <a:bodyPr wrap="square" rtlCol="0">
            <a:spAutoFit/>
          </a:bodyPr>
          <a:lstStyle/>
          <a:p>
            <a:r>
              <a:rPr lang="en-AU" sz="2800" dirty="0" smtClean="0"/>
              <a:t>Scenario: Relevant task</a:t>
            </a:r>
            <a:endParaRPr lang="en-AU" sz="2800" dirty="0"/>
          </a:p>
        </p:txBody>
      </p:sp>
      <p:sp>
        <p:nvSpPr>
          <p:cNvPr id="5" name="TextBox 4"/>
          <p:cNvSpPr txBox="1"/>
          <p:nvPr/>
        </p:nvSpPr>
        <p:spPr>
          <a:xfrm>
            <a:off x="827584" y="1412776"/>
            <a:ext cx="7200800" cy="447814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AU" sz="2000" dirty="0" smtClean="0">
                <a:solidFill>
                  <a:schemeClr val="bg1">
                    <a:lumMod val="65000"/>
                  </a:schemeClr>
                </a:solidFill>
              </a:rPr>
              <a:t>Describe the work to be done</a:t>
            </a:r>
          </a:p>
          <a:p>
            <a:pPr marL="800100" lvl="1" indent="-342900">
              <a:spcAft>
                <a:spcPts val="1200"/>
              </a:spcAft>
              <a:buFont typeface="Arial" panose="020B0604020202020204" pitchFamily="34" charset="0"/>
              <a:buChar char="‒"/>
            </a:pPr>
            <a:r>
              <a:rPr lang="en-AU" sz="2000" dirty="0" smtClean="0">
                <a:solidFill>
                  <a:schemeClr val="bg1">
                    <a:lumMod val="65000"/>
                  </a:schemeClr>
                </a:solidFill>
              </a:rPr>
              <a:t>The task</a:t>
            </a:r>
          </a:p>
          <a:p>
            <a:pPr marL="800100" lvl="1" indent="-342900">
              <a:spcAft>
                <a:spcPts val="1200"/>
              </a:spcAft>
              <a:buFont typeface="Arial" panose="020B0604020202020204" pitchFamily="34" charset="0"/>
              <a:buChar char="‒"/>
            </a:pPr>
            <a:r>
              <a:rPr lang="en-AU" sz="2000" dirty="0" smtClean="0">
                <a:solidFill>
                  <a:schemeClr val="bg1">
                    <a:lumMod val="65000"/>
                  </a:schemeClr>
                </a:solidFill>
              </a:rPr>
              <a:t>Who is doing it</a:t>
            </a:r>
          </a:p>
          <a:p>
            <a:pPr marL="800100" lvl="1" indent="-342900">
              <a:spcAft>
                <a:spcPts val="1200"/>
              </a:spcAft>
              <a:buFont typeface="Arial" panose="020B0604020202020204" pitchFamily="34" charset="0"/>
              <a:buChar char="‒"/>
            </a:pPr>
            <a:r>
              <a:rPr lang="en-AU" sz="2000" dirty="0" smtClean="0">
                <a:solidFill>
                  <a:schemeClr val="bg1">
                    <a:lumMod val="65000"/>
                  </a:schemeClr>
                </a:solidFill>
              </a:rPr>
              <a:t>Where it will be done.</a:t>
            </a:r>
            <a:endParaRPr lang="en-AU" sz="2000" dirty="0">
              <a:solidFill>
                <a:schemeClr val="bg1">
                  <a:lumMod val="65000"/>
                </a:schemeClr>
              </a:solidFill>
            </a:endParaRPr>
          </a:p>
          <a:p>
            <a:pPr marL="285750" indent="-285750">
              <a:spcAft>
                <a:spcPts val="1200"/>
              </a:spcAft>
              <a:buFont typeface="Arial" panose="020B0604020202020204" pitchFamily="34" charset="0"/>
              <a:buChar char="•"/>
            </a:pPr>
            <a:endParaRPr lang="en-AU" sz="2000" dirty="0" smtClean="0">
              <a:solidFill>
                <a:prstClr val="black"/>
              </a:solidFill>
            </a:endParaRPr>
          </a:p>
          <a:p>
            <a:pPr marL="285750" indent="-285750">
              <a:spcAft>
                <a:spcPts val="1200"/>
              </a:spcAft>
              <a:buFont typeface="Arial" panose="020B0604020202020204" pitchFamily="34" charset="0"/>
              <a:buChar char="•"/>
            </a:pPr>
            <a:r>
              <a:rPr lang="en-AU" sz="2000" dirty="0" smtClean="0">
                <a:solidFill>
                  <a:prstClr val="black"/>
                </a:solidFill>
              </a:rPr>
              <a:t>You have been provided with a partially completed JHA/JSA and information about the task. </a:t>
            </a:r>
            <a:r>
              <a:rPr lang="en-AU" sz="2000" dirty="0" smtClean="0"/>
              <a:t>Working in groups, fill in the gaps for hazards, unwanted events and controls.</a:t>
            </a:r>
            <a:endParaRPr lang="en-AU" sz="2000" dirty="0" smtClean="0">
              <a:solidFill>
                <a:prstClr val="black"/>
              </a:solidFill>
            </a:endParaRPr>
          </a:p>
          <a:p>
            <a:pPr>
              <a:spcAft>
                <a:spcPts val="600"/>
              </a:spcAft>
            </a:pPr>
            <a:endParaRPr lang="en-AU" sz="2000" dirty="0" smtClean="0">
              <a:solidFill>
                <a:srgbClr val="CF5E31"/>
              </a:solidFill>
            </a:endParaRPr>
          </a:p>
          <a:p>
            <a:pPr>
              <a:spcAft>
                <a:spcPts val="600"/>
              </a:spcAft>
            </a:pPr>
            <a:r>
              <a:rPr lang="en-AU" sz="2000" dirty="0" smtClean="0">
                <a:solidFill>
                  <a:srgbClr val="CF5E31"/>
                </a:solidFill>
              </a:rPr>
              <a:t>Focus on the significant hazards – things that can kill or seriously hurt people.</a:t>
            </a:r>
          </a:p>
        </p:txBody>
      </p:sp>
      <p:sp>
        <p:nvSpPr>
          <p:cNvPr id="6"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15</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3177261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19631"/>
            <a:ext cx="5565947" cy="523220"/>
          </a:xfrm>
          <a:prstGeom prst="rect">
            <a:avLst/>
          </a:prstGeom>
          <a:noFill/>
        </p:spPr>
        <p:txBody>
          <a:bodyPr wrap="none" rtlCol="0">
            <a:spAutoFit/>
          </a:bodyPr>
          <a:lstStyle/>
          <a:p>
            <a:r>
              <a:rPr lang="en-AU" sz="2800" dirty="0" smtClean="0"/>
              <a:t>Changes – how will you respond?</a:t>
            </a:r>
            <a:endParaRPr lang="en-AU" sz="2800" dirty="0"/>
          </a:p>
        </p:txBody>
      </p:sp>
      <p:sp>
        <p:nvSpPr>
          <p:cNvPr id="3" name="TextBox 2"/>
          <p:cNvSpPr txBox="1"/>
          <p:nvPr/>
        </p:nvSpPr>
        <p:spPr>
          <a:xfrm>
            <a:off x="899593" y="1700808"/>
            <a:ext cx="7488832" cy="2862322"/>
          </a:xfrm>
          <a:prstGeom prst="rect">
            <a:avLst/>
          </a:prstGeom>
          <a:noFill/>
        </p:spPr>
        <p:txBody>
          <a:bodyPr wrap="square" rtlCol="0">
            <a:spAutoFit/>
          </a:bodyPr>
          <a:lstStyle/>
          <a:p>
            <a:pPr>
              <a:spcAft>
                <a:spcPts val="1200"/>
              </a:spcAft>
            </a:pPr>
            <a:r>
              <a:rPr lang="en-AU" sz="2000" dirty="0" smtClean="0">
                <a:solidFill>
                  <a:prstClr val="black"/>
                </a:solidFill>
              </a:rPr>
              <a:t>You have been given information about changes in the work scenario and other conditions and now need to consider the impact of these changes in your JHA/JSA.</a:t>
            </a:r>
          </a:p>
          <a:p>
            <a:pPr>
              <a:spcAft>
                <a:spcPts val="1200"/>
              </a:spcAft>
            </a:pPr>
            <a:r>
              <a:rPr lang="en-AU" sz="2000" dirty="0" smtClean="0">
                <a:solidFill>
                  <a:prstClr val="black"/>
                </a:solidFill>
              </a:rPr>
              <a:t>For each job step, list:</a:t>
            </a:r>
          </a:p>
          <a:p>
            <a:pPr marL="342900" indent="-342900">
              <a:spcAft>
                <a:spcPts val="1200"/>
              </a:spcAft>
              <a:buFont typeface="Arial" panose="020B0604020202020204" pitchFamily="34" charset="0"/>
              <a:buChar char="•"/>
            </a:pPr>
            <a:r>
              <a:rPr lang="en-AU" sz="2000" dirty="0" smtClean="0">
                <a:solidFill>
                  <a:prstClr val="black"/>
                </a:solidFill>
              </a:rPr>
              <a:t>additional hazards</a:t>
            </a:r>
          </a:p>
          <a:p>
            <a:pPr marL="342900" indent="-342900">
              <a:spcAft>
                <a:spcPts val="1200"/>
              </a:spcAft>
              <a:buFont typeface="Arial" panose="020B0604020202020204" pitchFamily="34" charset="0"/>
              <a:buChar char="•"/>
            </a:pPr>
            <a:r>
              <a:rPr lang="en-AU" sz="2000" dirty="0" smtClean="0">
                <a:solidFill>
                  <a:prstClr val="black"/>
                </a:solidFill>
              </a:rPr>
              <a:t>unwanted events</a:t>
            </a:r>
          </a:p>
          <a:p>
            <a:pPr marL="342900" indent="-342900">
              <a:spcAft>
                <a:spcPts val="1200"/>
              </a:spcAft>
              <a:buFont typeface="Arial" panose="020B0604020202020204" pitchFamily="34" charset="0"/>
              <a:buChar char="•"/>
            </a:pPr>
            <a:r>
              <a:rPr lang="en-AU" sz="2000" dirty="0">
                <a:solidFill>
                  <a:prstClr val="black"/>
                </a:solidFill>
              </a:rPr>
              <a:t>a</a:t>
            </a:r>
            <a:r>
              <a:rPr lang="en-AU" sz="2000" dirty="0" smtClean="0">
                <a:solidFill>
                  <a:prstClr val="black"/>
                </a:solidFill>
              </a:rPr>
              <a:t>ny change in controls.</a:t>
            </a:r>
          </a:p>
        </p:txBody>
      </p:sp>
      <p:sp>
        <p:nvSpPr>
          <p:cNvPr id="4"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16</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454468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7" y="619631"/>
            <a:ext cx="7848872" cy="196977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AU" sz="2800" dirty="0" smtClean="0">
                <a:solidFill>
                  <a:schemeClr val="bg1">
                    <a:lumMod val="65000"/>
                  </a:schemeClr>
                </a:solidFill>
              </a:rPr>
              <a:t>List the changes introduced and seek feedback from the groups.</a:t>
            </a:r>
          </a:p>
          <a:p>
            <a:endParaRPr lang="en-AU" sz="2800" dirty="0" smtClean="0"/>
          </a:p>
          <a:p>
            <a:endParaRPr lang="en-AU" sz="2800" dirty="0" smtClean="0"/>
          </a:p>
        </p:txBody>
      </p:sp>
      <p:sp>
        <p:nvSpPr>
          <p:cNvPr id="3" name="TextBox 2"/>
          <p:cNvSpPr txBox="1"/>
          <p:nvPr/>
        </p:nvSpPr>
        <p:spPr>
          <a:xfrm>
            <a:off x="899593" y="3505071"/>
            <a:ext cx="7488832" cy="2277547"/>
          </a:xfrm>
          <a:prstGeom prst="rect">
            <a:avLst/>
          </a:prstGeom>
          <a:noFill/>
        </p:spPr>
        <p:txBody>
          <a:bodyPr wrap="square" rtlCol="0">
            <a:spAutoFit/>
          </a:bodyPr>
          <a:lstStyle/>
          <a:p>
            <a:pPr>
              <a:spcAft>
                <a:spcPts val="1200"/>
              </a:spcAft>
            </a:pPr>
            <a:endParaRPr lang="en-AU" sz="2800" dirty="0" smtClean="0">
              <a:solidFill>
                <a:prstClr val="black"/>
              </a:solidFill>
            </a:endParaRPr>
          </a:p>
          <a:p>
            <a:pPr>
              <a:spcAft>
                <a:spcPts val="1200"/>
              </a:spcAft>
            </a:pPr>
            <a:r>
              <a:rPr lang="en-AU" sz="2800" dirty="0" smtClean="0">
                <a:solidFill>
                  <a:prstClr val="black"/>
                </a:solidFill>
              </a:rPr>
              <a:t>Additional hazards? </a:t>
            </a:r>
          </a:p>
          <a:p>
            <a:pPr>
              <a:spcAft>
                <a:spcPts val="1200"/>
              </a:spcAft>
            </a:pPr>
            <a:r>
              <a:rPr lang="en-AU" sz="2800" dirty="0" smtClean="0">
                <a:solidFill>
                  <a:prstClr val="black"/>
                </a:solidFill>
              </a:rPr>
              <a:t>Unwanted events?</a:t>
            </a:r>
          </a:p>
          <a:p>
            <a:pPr>
              <a:spcAft>
                <a:spcPts val="1200"/>
              </a:spcAft>
            </a:pPr>
            <a:r>
              <a:rPr lang="en-AU" sz="2800" dirty="0" smtClean="0">
                <a:solidFill>
                  <a:prstClr val="black"/>
                </a:solidFill>
              </a:rPr>
              <a:t>Any change in controls against each job step?</a:t>
            </a:r>
          </a:p>
        </p:txBody>
      </p:sp>
      <p:sp>
        <p:nvSpPr>
          <p:cNvPr id="4" name="Slide Number Placeholder 3"/>
          <p:cNvSpPr>
            <a:spLocks noGrp="1"/>
          </p:cNvSpPr>
          <p:nvPr>
            <p:ph type="sldNum" sz="quarter" idx="10"/>
          </p:nvPr>
        </p:nvSpPr>
        <p:spPr>
          <a:noFill/>
        </p:spPr>
        <p:txBody>
          <a:bodyPr/>
          <a:lstStyle/>
          <a:p>
            <a:fld id="{BEA5989D-3E62-4E69-A642-5F29939F8A2F}" type="slidenum">
              <a:rPr lang="en-US" smtClean="0">
                <a:latin typeface="Arial" pitchFamily="34" charset="0"/>
                <a:ea typeface="ＭＳ Ｐゴシック"/>
                <a:cs typeface="ＭＳ Ｐゴシック"/>
              </a:rPr>
              <a:pPr/>
              <a:t>17</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1036609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18</a:t>
            </a:fld>
            <a:endParaRPr lang="en-US" dirty="0"/>
          </a:p>
        </p:txBody>
      </p:sp>
      <p:sp>
        <p:nvSpPr>
          <p:cNvPr id="2" name="Title 1"/>
          <p:cNvSpPr>
            <a:spLocks noGrp="1"/>
          </p:cNvSpPr>
          <p:nvPr>
            <p:ph type="title" idx="4294967295"/>
          </p:nvPr>
        </p:nvSpPr>
        <p:spPr>
          <a:xfrm>
            <a:off x="467544" y="0"/>
            <a:ext cx="7772400" cy="752128"/>
          </a:xfrm>
        </p:spPr>
        <p:txBody>
          <a:bodyPr>
            <a:normAutofit/>
          </a:bodyPr>
          <a:lstStyle/>
          <a:p>
            <a:r>
              <a:rPr lang="en-AU" dirty="0" smtClean="0">
                <a:solidFill>
                  <a:srgbClr val="CF5E31"/>
                </a:solidFill>
              </a:rPr>
              <a:t>Considerations when </a:t>
            </a:r>
            <a:r>
              <a:rPr lang="en-AU" dirty="0" smtClean="0">
                <a:solidFill>
                  <a:schemeClr val="tx1"/>
                </a:solidFill>
              </a:rPr>
              <a:t>anything</a:t>
            </a:r>
            <a:r>
              <a:rPr lang="en-AU" dirty="0" smtClean="0">
                <a:solidFill>
                  <a:srgbClr val="CF5E31"/>
                </a:solidFill>
              </a:rPr>
              <a:t> changes</a:t>
            </a:r>
            <a:endParaRPr lang="en-AU" dirty="0">
              <a:solidFill>
                <a:srgbClr val="CF5E31"/>
              </a:solidFill>
            </a:endParaRPr>
          </a:p>
        </p:txBody>
      </p:sp>
      <p:pic>
        <p:nvPicPr>
          <p:cNvPr id="5" name="Picture 4" descr="Risk managemen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67744" y="1340768"/>
            <a:ext cx="4901033" cy="5012798"/>
          </a:xfrm>
          <a:prstGeom prst="rect">
            <a:avLst/>
          </a:prstGeom>
        </p:spPr>
      </p:pic>
      <p:sp>
        <p:nvSpPr>
          <p:cNvPr id="6" name="Oval 5"/>
          <p:cNvSpPr/>
          <p:nvPr/>
        </p:nvSpPr>
        <p:spPr bwMode="auto">
          <a:xfrm>
            <a:off x="3995936" y="3174430"/>
            <a:ext cx="1440000" cy="1440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800" b="0" i="0" u="none" strike="noStrike" cap="none" normalizeH="0" baseline="0" dirty="0" smtClean="0">
                <a:ln>
                  <a:noFill/>
                </a:ln>
                <a:solidFill>
                  <a:schemeClr val="bg1"/>
                </a:solidFill>
                <a:effectLst/>
                <a:latin typeface="Arial" charset="0"/>
                <a:ea typeface="ＭＳ Ｐゴシック" pitchFamily="-124" charset="-128"/>
              </a:rPr>
              <a:t>Safe work</a:t>
            </a:r>
          </a:p>
        </p:txBody>
      </p:sp>
    </p:spTree>
    <p:extLst>
      <p:ext uri="{BB962C8B-B14F-4D97-AF65-F5344CB8AC3E}">
        <p14:creationId xmlns:p14="http://schemas.microsoft.com/office/powerpoint/2010/main" val="1699254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16632"/>
            <a:ext cx="7772400" cy="1143000"/>
          </a:xfrm>
        </p:spPr>
        <p:txBody>
          <a:bodyPr/>
          <a:lstStyle/>
          <a:p>
            <a:r>
              <a:rPr lang="en-AU" dirty="0" smtClean="0">
                <a:solidFill>
                  <a:schemeClr val="tx1"/>
                </a:solidFill>
              </a:rPr>
              <a:t>Remember ….. The job must be understood before work starts</a:t>
            </a:r>
            <a:endParaRPr lang="en-AU" dirty="0">
              <a:solidFill>
                <a:schemeClr val="tx1"/>
              </a:solidFill>
            </a:endParaRPr>
          </a:p>
        </p:txBody>
      </p:sp>
      <p:sp>
        <p:nvSpPr>
          <p:cNvPr id="5" name="TextBox 4"/>
          <p:cNvSpPr txBox="1"/>
          <p:nvPr/>
        </p:nvSpPr>
        <p:spPr>
          <a:xfrm>
            <a:off x="827584" y="1412776"/>
            <a:ext cx="7776864" cy="5252720"/>
          </a:xfrm>
          <a:prstGeom prst="rect">
            <a:avLst/>
          </a:prstGeom>
          <a:noFill/>
        </p:spPr>
        <p:txBody>
          <a:bodyPr wrap="square" rtlCol="0">
            <a:spAutoFit/>
          </a:bodyPr>
          <a:lstStyle/>
          <a:p>
            <a:pPr marL="457200" indent="-457200">
              <a:spcBef>
                <a:spcPts val="400"/>
              </a:spcBef>
              <a:spcAft>
                <a:spcPts val="1200"/>
              </a:spcAft>
              <a:buFont typeface="+mj-lt"/>
              <a:buAutoNum type="arabicPeriod"/>
            </a:pPr>
            <a:r>
              <a:rPr lang="en-AU" sz="2200" dirty="0" smtClean="0">
                <a:solidFill>
                  <a:prstClr val="black"/>
                </a:solidFill>
              </a:rPr>
              <a:t>Identify the </a:t>
            </a:r>
            <a:r>
              <a:rPr lang="en-AU" sz="2200" dirty="0" smtClean="0">
                <a:solidFill>
                  <a:srgbClr val="CF5E31"/>
                </a:solidFill>
              </a:rPr>
              <a:t>MAJOR hazards</a:t>
            </a:r>
            <a:r>
              <a:rPr lang="en-AU" sz="2200" dirty="0" smtClean="0">
                <a:solidFill>
                  <a:srgbClr val="FF0000"/>
                </a:solidFill>
              </a:rPr>
              <a:t> </a:t>
            </a:r>
            <a:r>
              <a:rPr lang="en-AU" sz="2200" dirty="0" smtClean="0">
                <a:solidFill>
                  <a:prstClr val="black"/>
                </a:solidFill>
              </a:rPr>
              <a:t>associated with job</a:t>
            </a:r>
            <a:r>
              <a:rPr lang="en-AU" sz="2200" dirty="0">
                <a:solidFill>
                  <a:prstClr val="black"/>
                </a:solidFill>
              </a:rPr>
              <a:t> </a:t>
            </a:r>
            <a:r>
              <a:rPr lang="en-AU" sz="2200" dirty="0" smtClean="0">
                <a:solidFill>
                  <a:prstClr val="black"/>
                </a:solidFill>
              </a:rPr>
              <a:t>– those aspects involving </a:t>
            </a:r>
            <a:r>
              <a:rPr lang="en-AU" sz="2200" dirty="0" smtClean="0">
                <a:solidFill>
                  <a:srgbClr val="CF5E31"/>
                </a:solidFill>
              </a:rPr>
              <a:t>energy </a:t>
            </a:r>
            <a:r>
              <a:rPr lang="en-AU" sz="2200" dirty="0" smtClean="0">
                <a:solidFill>
                  <a:prstClr val="black"/>
                </a:solidFill>
              </a:rPr>
              <a:t>that can </a:t>
            </a:r>
            <a:r>
              <a:rPr lang="en-AU" sz="2200" dirty="0" smtClean="0">
                <a:solidFill>
                  <a:srgbClr val="CF5E31"/>
                </a:solidFill>
              </a:rPr>
              <a:t>kill or seriously injure</a:t>
            </a:r>
            <a:r>
              <a:rPr lang="en-AU" sz="2200" dirty="0" smtClean="0">
                <a:solidFill>
                  <a:prstClr val="black"/>
                </a:solidFill>
              </a:rPr>
              <a:t>. </a:t>
            </a:r>
          </a:p>
          <a:p>
            <a:pPr lvl="1">
              <a:spcBef>
                <a:spcPts val="400"/>
              </a:spcBef>
              <a:spcAft>
                <a:spcPts val="2400"/>
              </a:spcAft>
            </a:pPr>
            <a:r>
              <a:rPr lang="en-AU" sz="2200" dirty="0" smtClean="0">
                <a:solidFill>
                  <a:prstClr val="black"/>
                </a:solidFill>
              </a:rPr>
              <a:t>Take 5s, Take 2s, STARRT cards etc. are for identifying low-level hazards that result in minor risks to you.</a:t>
            </a:r>
          </a:p>
          <a:p>
            <a:pPr marL="457200" indent="-457200">
              <a:spcBef>
                <a:spcPts val="400"/>
              </a:spcBef>
              <a:spcAft>
                <a:spcPts val="2400"/>
              </a:spcAft>
              <a:buFont typeface="+mj-lt"/>
              <a:buAutoNum type="arabicPeriod"/>
            </a:pPr>
            <a:r>
              <a:rPr lang="en-AU" sz="2200" dirty="0" smtClean="0">
                <a:solidFill>
                  <a:prstClr val="black"/>
                </a:solidFill>
              </a:rPr>
              <a:t>Everyone involved in job must understand the hazards, controls and major steps </a:t>
            </a:r>
            <a:r>
              <a:rPr lang="en-AU" sz="2200" dirty="0" smtClean="0">
                <a:solidFill>
                  <a:srgbClr val="CF5E31"/>
                </a:solidFill>
              </a:rPr>
              <a:t>within </a:t>
            </a:r>
            <a:r>
              <a:rPr lang="en-AU" sz="2200" dirty="0" smtClean="0">
                <a:solidFill>
                  <a:prstClr val="black"/>
                </a:solidFill>
              </a:rPr>
              <a:t>the job as described in the JSA – </a:t>
            </a:r>
            <a:r>
              <a:rPr lang="en-AU" sz="2200" dirty="0" smtClean="0">
                <a:solidFill>
                  <a:srgbClr val="CF5E31"/>
                </a:solidFill>
              </a:rPr>
              <a:t>before </a:t>
            </a:r>
            <a:r>
              <a:rPr lang="en-AU" sz="2200" dirty="0" smtClean="0">
                <a:solidFill>
                  <a:prstClr val="black"/>
                </a:solidFill>
              </a:rPr>
              <a:t>work starts.</a:t>
            </a:r>
          </a:p>
          <a:p>
            <a:pPr marL="457200" indent="-457200">
              <a:spcBef>
                <a:spcPts val="400"/>
              </a:spcBef>
              <a:spcAft>
                <a:spcPts val="2400"/>
              </a:spcAft>
              <a:buFont typeface="+mj-lt"/>
              <a:buAutoNum type="arabicPeriod"/>
            </a:pPr>
            <a:r>
              <a:rPr lang="en-AU" sz="2200" dirty="0" smtClean="0">
                <a:solidFill>
                  <a:prstClr val="black"/>
                </a:solidFill>
              </a:rPr>
              <a:t> JSA </a:t>
            </a:r>
            <a:r>
              <a:rPr lang="en-AU" sz="2200" dirty="0">
                <a:solidFill>
                  <a:prstClr val="black"/>
                </a:solidFill>
              </a:rPr>
              <a:t>m</a:t>
            </a:r>
            <a:r>
              <a:rPr lang="en-AU" sz="2200" dirty="0" smtClean="0">
                <a:solidFill>
                  <a:prstClr val="black"/>
                </a:solidFill>
              </a:rPr>
              <a:t>ust be </a:t>
            </a:r>
            <a:r>
              <a:rPr lang="en-AU" sz="2200" dirty="0" smtClean="0">
                <a:solidFill>
                  <a:srgbClr val="CF5E31"/>
                </a:solidFill>
              </a:rPr>
              <a:t>re-evaluated</a:t>
            </a:r>
            <a:r>
              <a:rPr lang="en-AU" sz="2200" dirty="0" smtClean="0">
                <a:solidFill>
                  <a:prstClr val="black"/>
                </a:solidFill>
              </a:rPr>
              <a:t> whenever there is a </a:t>
            </a:r>
            <a:r>
              <a:rPr lang="en-AU" sz="2200" dirty="0" smtClean="0">
                <a:solidFill>
                  <a:srgbClr val="CF5E31"/>
                </a:solidFill>
              </a:rPr>
              <a:t>change</a:t>
            </a:r>
            <a:r>
              <a:rPr lang="en-AU" sz="2200" dirty="0" smtClean="0">
                <a:solidFill>
                  <a:prstClr val="black"/>
                </a:solidFill>
              </a:rPr>
              <a:t>.</a:t>
            </a:r>
          </a:p>
          <a:p>
            <a:pPr marL="457200" indent="-457200">
              <a:spcBef>
                <a:spcPts val="400"/>
              </a:spcBef>
              <a:spcAft>
                <a:spcPts val="2400"/>
              </a:spcAft>
              <a:buFont typeface="+mj-lt"/>
              <a:buAutoNum type="arabicPeriod"/>
            </a:pPr>
            <a:r>
              <a:rPr lang="en-AU" sz="2200" dirty="0" smtClean="0">
                <a:solidFill>
                  <a:prstClr val="black"/>
                </a:solidFill>
              </a:rPr>
              <a:t>Supervisors have </a:t>
            </a:r>
            <a:r>
              <a:rPr lang="en-AU" sz="2200" dirty="0" smtClean="0">
                <a:solidFill>
                  <a:srgbClr val="CF5E31"/>
                </a:solidFill>
              </a:rPr>
              <a:t>obligations under the MSI Act </a:t>
            </a:r>
            <a:r>
              <a:rPr lang="en-AU" sz="2200" dirty="0" smtClean="0">
                <a:solidFill>
                  <a:prstClr val="black"/>
                </a:solidFill>
              </a:rPr>
              <a:t>to ensure that any risk assessments they sign are </a:t>
            </a:r>
            <a:r>
              <a:rPr lang="en-AU" sz="2200" dirty="0" smtClean="0">
                <a:solidFill>
                  <a:srgbClr val="CF5E31"/>
                </a:solidFill>
              </a:rPr>
              <a:t>effective</a:t>
            </a:r>
            <a:r>
              <a:rPr lang="en-AU" sz="2200" dirty="0" smtClean="0">
                <a:solidFill>
                  <a:prstClr val="black"/>
                </a:solidFill>
              </a:rPr>
              <a:t> and protect their crew and other workers</a:t>
            </a:r>
            <a:endParaRPr lang="en-AU" sz="2200" dirty="0">
              <a:solidFill>
                <a:prstClr val="black"/>
              </a:solidFill>
            </a:endParaRPr>
          </a:p>
        </p:txBody>
      </p:sp>
      <p:sp>
        <p:nvSpPr>
          <p:cNvPr id="9" name="Slide Number Placeholder 3"/>
          <p:cNvSpPr txBox="1">
            <a:spLocks/>
          </p:cNvSpPr>
          <p:nvPr/>
        </p:nvSpPr>
        <p:spPr>
          <a:xfrm>
            <a:off x="7885113" y="6524625"/>
            <a:ext cx="1258887" cy="333375"/>
          </a:xfrm>
          <a:prstGeom prst="rect">
            <a:avLst/>
          </a:prstGeom>
          <a:noFill/>
        </p:spPr>
        <p:txBody>
          <a:bodyPr/>
          <a:ls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a:lstStyle>
          <a:p>
            <a:pPr algn="r"/>
            <a:fld id="{BEA5989D-3E62-4E69-A642-5F29939F8A2F}" type="slidenum">
              <a:rPr lang="en-US" sz="1200" smtClean="0">
                <a:solidFill>
                  <a:srgbClr val="CF5E31"/>
                </a:solidFill>
              </a:rPr>
              <a:pPr algn="r"/>
              <a:t>19</a:t>
            </a:fld>
            <a:endParaRPr lang="en-US" sz="1200" dirty="0" smtClean="0">
              <a:solidFill>
                <a:srgbClr val="CF5E31"/>
              </a:solidFill>
            </a:endParaRPr>
          </a:p>
        </p:txBody>
      </p:sp>
    </p:spTree>
    <p:extLst>
      <p:ext uri="{BB962C8B-B14F-4D97-AF65-F5344CB8AC3E}">
        <p14:creationId xmlns:p14="http://schemas.microsoft.com/office/powerpoint/2010/main" val="3542095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8350696" cy="1143000"/>
          </a:xfrm>
        </p:spPr>
        <p:txBody>
          <a:bodyPr/>
          <a:lstStyle/>
          <a:p>
            <a:r>
              <a:rPr lang="en-AU" dirty="0" smtClean="0">
                <a:solidFill>
                  <a:srgbClr val="CF5E31"/>
                </a:solidFill>
              </a:rPr>
              <a:t/>
            </a:r>
            <a:br>
              <a:rPr lang="en-AU" dirty="0" smtClean="0">
                <a:solidFill>
                  <a:srgbClr val="CF5E31"/>
                </a:solidFill>
              </a:rPr>
            </a:br>
            <a:r>
              <a:rPr lang="en-AU" dirty="0" smtClean="0">
                <a:solidFill>
                  <a:srgbClr val="CF5E31"/>
                </a:solidFill>
              </a:rPr>
              <a:t>Appropriate </a:t>
            </a:r>
            <a:r>
              <a:rPr lang="en-AU" dirty="0">
                <a:solidFill>
                  <a:srgbClr val="CF5E31"/>
                </a:solidFill>
              </a:rPr>
              <a:t>risk management strategies</a:t>
            </a:r>
          </a:p>
        </p:txBody>
      </p:sp>
      <p:sp>
        <p:nvSpPr>
          <p:cNvPr id="3" name="Content Placeholder 2"/>
          <p:cNvSpPr>
            <a:spLocks noGrp="1"/>
          </p:cNvSpPr>
          <p:nvPr>
            <p:ph idx="1"/>
          </p:nvPr>
        </p:nvSpPr>
        <p:spPr/>
        <p:txBody>
          <a:bodyPr/>
          <a:lstStyle/>
          <a:p>
            <a:pPr>
              <a:buNone/>
            </a:pPr>
            <a:r>
              <a:rPr lang="en-AU" dirty="0" smtClean="0"/>
              <a:t>Assessing </a:t>
            </a:r>
            <a:r>
              <a:rPr lang="en-AU" dirty="0"/>
              <a:t>the risk within the </a:t>
            </a:r>
            <a:r>
              <a:rPr lang="en-AU" dirty="0" smtClean="0"/>
              <a:t>task</a:t>
            </a:r>
          </a:p>
          <a:p>
            <a:pPr>
              <a:buNone/>
            </a:pPr>
            <a:r>
              <a:rPr lang="en-AU" dirty="0" smtClean="0"/>
              <a:t>(includes suggested workshop activity)</a:t>
            </a:r>
          </a:p>
          <a:p>
            <a:pPr>
              <a:buNone/>
            </a:pPr>
            <a:endParaRPr lang="en-AU" dirty="0" smtClean="0"/>
          </a:p>
          <a:p>
            <a:pPr>
              <a:buNone/>
            </a:pPr>
            <a:endParaRPr lang="en-AU" dirty="0" smtClean="0"/>
          </a:p>
          <a:p>
            <a:pPr>
              <a:buNone/>
            </a:pPr>
            <a:endParaRPr lang="en-AU" dirty="0" smtClean="0"/>
          </a:p>
          <a:p>
            <a:pPr algn="r">
              <a:buNone/>
            </a:pPr>
            <a:endParaRPr lang="en-AU" dirty="0" smtClean="0"/>
          </a:p>
          <a:p>
            <a:pPr algn="r">
              <a:buNone/>
            </a:pPr>
            <a:r>
              <a:rPr lang="en-AU" dirty="0" smtClean="0"/>
              <a:t/>
            </a:r>
            <a:br>
              <a:rPr lang="en-AU" dirty="0" smtClean="0"/>
            </a:br>
            <a:endParaRPr lang="en-AU" dirty="0"/>
          </a:p>
          <a:p>
            <a:pPr algn="r">
              <a:buNone/>
            </a:pPr>
            <a:endParaRPr lang="en-AU" dirty="0" smtClean="0"/>
          </a:p>
          <a:p>
            <a:pPr algn="r">
              <a:buNone/>
            </a:pPr>
            <a:endParaRPr lang="en-AU" dirty="0"/>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2</a:t>
            </a:fld>
            <a:endParaRPr lang="en-US" dirty="0"/>
          </a:p>
        </p:txBody>
      </p:sp>
    </p:spTree>
    <p:extLst>
      <p:ext uri="{BB962C8B-B14F-4D97-AF65-F5344CB8AC3E}">
        <p14:creationId xmlns:p14="http://schemas.microsoft.com/office/powerpoint/2010/main" val="3045651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p:cNvPicPr>
            <a:picLocks noChangeAspect="1"/>
          </p:cNvPicPr>
          <p:nvPr/>
        </p:nvPicPr>
        <p:blipFill>
          <a:blip r:embed="rId3">
            <a:extLst>
              <a:ext uri="{28A0092B-C50C-407E-A947-70E740481C1C}">
                <a14:useLocalDpi xmlns:a14="http://schemas.microsoft.com/office/drawing/2010/main" val="0"/>
              </a:ext>
            </a:extLst>
          </a:blip>
          <a:srcRect l="14561" t="31828" r="14377" b="32903"/>
          <a:stretch>
            <a:fillRect/>
          </a:stretch>
        </p:blipFill>
        <p:spPr bwMode="auto">
          <a:xfrm>
            <a:off x="168275" y="784225"/>
            <a:ext cx="8745538"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433196" y="4144238"/>
            <a:ext cx="2448272" cy="1400383"/>
          </a:xfrm>
          <a:prstGeom prst="rect">
            <a:avLst/>
          </a:prstGeom>
          <a:solidFill>
            <a:schemeClr val="bg1"/>
          </a:solidFill>
          <a:ln>
            <a:noFill/>
          </a:ln>
        </p:spPr>
        <p:txBody>
          <a:bodyPr wrap="square" rtlCol="0">
            <a:spAutoFit/>
          </a:bodyPr>
          <a:lstStyle/>
          <a:p>
            <a:pPr marL="180000" indent="-180000">
              <a:spcAft>
                <a:spcPts val="600"/>
              </a:spcAft>
              <a:buFont typeface="Arial" panose="020B0604020202020204" pitchFamily="34" charset="0"/>
              <a:buChar char="•"/>
            </a:pPr>
            <a:r>
              <a:rPr lang="en-AU" sz="1400" dirty="0" smtClean="0">
                <a:solidFill>
                  <a:prstClr val="black"/>
                </a:solidFill>
              </a:rPr>
              <a:t>Maintenance and service activities</a:t>
            </a:r>
          </a:p>
          <a:p>
            <a:pPr marL="180000" indent="-180000">
              <a:spcAft>
                <a:spcPts val="600"/>
              </a:spcAft>
              <a:buFont typeface="Arial" panose="020B0604020202020204" pitchFamily="34" charset="0"/>
              <a:buChar char="•"/>
            </a:pPr>
            <a:r>
              <a:rPr lang="en-AU" sz="1400" dirty="0" smtClean="0">
                <a:solidFill>
                  <a:prstClr val="black"/>
                </a:solidFill>
              </a:rPr>
              <a:t>Hazardous manual tasks</a:t>
            </a:r>
          </a:p>
          <a:p>
            <a:pPr marL="180000" indent="-180000">
              <a:spcAft>
                <a:spcPts val="600"/>
              </a:spcAft>
              <a:buFont typeface="Arial" panose="020B0604020202020204" pitchFamily="34" charset="0"/>
              <a:buChar char="•"/>
            </a:pPr>
            <a:r>
              <a:rPr lang="en-AU" sz="1400" dirty="0" smtClean="0">
                <a:solidFill>
                  <a:prstClr val="black"/>
                </a:solidFill>
              </a:rPr>
              <a:t>Fit for purpose</a:t>
            </a:r>
          </a:p>
          <a:p>
            <a:pPr marL="180000" indent="-180000">
              <a:spcAft>
                <a:spcPts val="600"/>
              </a:spcAft>
              <a:buFont typeface="Arial" panose="020B0604020202020204" pitchFamily="34" charset="0"/>
              <a:buChar char="•"/>
            </a:pPr>
            <a:endParaRPr lang="en-AU" sz="1400" dirty="0">
              <a:solidFill>
                <a:prstClr val="black"/>
              </a:solidFill>
            </a:endParaRPr>
          </a:p>
        </p:txBody>
      </p:sp>
      <p:sp>
        <p:nvSpPr>
          <p:cNvPr id="13" name="TextBox 12"/>
          <p:cNvSpPr txBox="1"/>
          <p:nvPr/>
        </p:nvSpPr>
        <p:spPr>
          <a:xfrm>
            <a:off x="3347864" y="4144238"/>
            <a:ext cx="2448272" cy="2021066"/>
          </a:xfrm>
          <a:prstGeom prst="rect">
            <a:avLst/>
          </a:prstGeom>
          <a:solidFill>
            <a:schemeClr val="bg1"/>
          </a:solidFill>
          <a:ln>
            <a:noFill/>
          </a:ln>
        </p:spPr>
        <p:txBody>
          <a:bodyPr wrap="square" rtlCol="0">
            <a:spAutoFit/>
          </a:bodyPr>
          <a:lstStyle/>
          <a:p>
            <a:pPr marL="144000" indent="-144000">
              <a:spcAft>
                <a:spcPts val="400"/>
              </a:spcAft>
              <a:buFont typeface="Arial" panose="020B0604020202020204" pitchFamily="34" charset="0"/>
              <a:buChar char="•"/>
            </a:pPr>
            <a:r>
              <a:rPr lang="en-AU" sz="1400" dirty="0" smtClean="0">
                <a:solidFill>
                  <a:prstClr val="black"/>
                </a:solidFill>
              </a:rPr>
              <a:t>Principal hazard management plans</a:t>
            </a:r>
          </a:p>
          <a:p>
            <a:pPr marL="144000" indent="-144000">
              <a:spcAft>
                <a:spcPts val="400"/>
              </a:spcAft>
              <a:buFont typeface="Arial" panose="020B0604020202020204" pitchFamily="34" charset="0"/>
              <a:buChar char="•"/>
            </a:pPr>
            <a:r>
              <a:rPr lang="en-AU" sz="1400" dirty="0" smtClean="0">
                <a:solidFill>
                  <a:prstClr val="black"/>
                </a:solidFill>
              </a:rPr>
              <a:t>Safety in design</a:t>
            </a:r>
          </a:p>
          <a:p>
            <a:pPr marL="144000" indent="-144000">
              <a:spcAft>
                <a:spcPts val="400"/>
              </a:spcAft>
              <a:buFont typeface="Arial" panose="020B0604020202020204" pitchFamily="34" charset="0"/>
              <a:buChar char="•"/>
            </a:pPr>
            <a:r>
              <a:rPr lang="en-AU" sz="1400" dirty="0" smtClean="0">
                <a:solidFill>
                  <a:prstClr val="black"/>
                </a:solidFill>
              </a:rPr>
              <a:t>Assessment of competence</a:t>
            </a:r>
          </a:p>
          <a:p>
            <a:pPr marL="144000" indent="-144000">
              <a:spcAft>
                <a:spcPts val="400"/>
              </a:spcAft>
              <a:buFont typeface="Arial" panose="020B0604020202020204" pitchFamily="34" charset="0"/>
              <a:buChar char="•"/>
            </a:pPr>
            <a:r>
              <a:rPr lang="en-AU" sz="1400" dirty="0" smtClean="0">
                <a:solidFill>
                  <a:prstClr val="black"/>
                </a:solidFill>
              </a:rPr>
              <a:t>Traffic management</a:t>
            </a:r>
          </a:p>
          <a:p>
            <a:pPr marL="144000" indent="-144000">
              <a:spcAft>
                <a:spcPts val="400"/>
              </a:spcAft>
              <a:buFont typeface="Arial" panose="020B0604020202020204" pitchFamily="34" charset="0"/>
              <a:buChar char="•"/>
            </a:pPr>
            <a:r>
              <a:rPr lang="en-AU" sz="1400" dirty="0" smtClean="0">
                <a:solidFill>
                  <a:prstClr val="black"/>
                </a:solidFill>
              </a:rPr>
              <a:t>Job risk assessment tools (e.g. JHAs, JSAs)</a:t>
            </a:r>
            <a:endParaRPr lang="en-AU" sz="1400" dirty="0">
              <a:solidFill>
                <a:prstClr val="black"/>
              </a:solidFill>
            </a:endParaRPr>
          </a:p>
        </p:txBody>
      </p:sp>
      <p:sp>
        <p:nvSpPr>
          <p:cNvPr id="14" name="TextBox 13"/>
          <p:cNvSpPr txBox="1"/>
          <p:nvPr/>
        </p:nvSpPr>
        <p:spPr>
          <a:xfrm>
            <a:off x="6228184" y="4144238"/>
            <a:ext cx="2448272" cy="1615827"/>
          </a:xfrm>
          <a:prstGeom prst="rect">
            <a:avLst/>
          </a:prstGeom>
          <a:solidFill>
            <a:schemeClr val="bg1"/>
          </a:solidFill>
          <a:ln>
            <a:noFill/>
          </a:ln>
        </p:spPr>
        <p:txBody>
          <a:bodyPr wrap="square" rtlCol="0">
            <a:spAutoFit/>
          </a:bodyPr>
          <a:lstStyle/>
          <a:p>
            <a:pPr marL="180000" indent="-180000">
              <a:spcAft>
                <a:spcPts val="600"/>
              </a:spcAft>
              <a:buFont typeface="Arial" panose="020B0604020202020204" pitchFamily="34" charset="0"/>
              <a:buChar char="•"/>
            </a:pPr>
            <a:r>
              <a:rPr lang="en-AU" sz="1400" dirty="0" smtClean="0">
                <a:solidFill>
                  <a:prstClr val="black"/>
                </a:solidFill>
              </a:rPr>
              <a:t>Fitness for work</a:t>
            </a:r>
          </a:p>
          <a:p>
            <a:pPr marL="180000" indent="-180000">
              <a:spcAft>
                <a:spcPts val="600"/>
              </a:spcAft>
              <a:buFont typeface="Arial" panose="020B0604020202020204" pitchFamily="34" charset="0"/>
              <a:buChar char="•"/>
            </a:pPr>
            <a:r>
              <a:rPr lang="en-AU" sz="1400" dirty="0" smtClean="0">
                <a:solidFill>
                  <a:prstClr val="black"/>
                </a:solidFill>
              </a:rPr>
              <a:t>Management and supervision</a:t>
            </a:r>
          </a:p>
          <a:p>
            <a:pPr marL="180000" indent="-180000">
              <a:spcAft>
                <a:spcPts val="600"/>
              </a:spcAft>
              <a:buFont typeface="Arial" panose="020B0604020202020204" pitchFamily="34" charset="0"/>
              <a:buChar char="•"/>
            </a:pPr>
            <a:r>
              <a:rPr lang="en-AU" sz="1400" dirty="0" smtClean="0">
                <a:solidFill>
                  <a:prstClr val="black"/>
                </a:solidFill>
              </a:rPr>
              <a:t>Safety and health representatives</a:t>
            </a:r>
          </a:p>
          <a:p>
            <a:pPr marL="180000" indent="-180000">
              <a:spcAft>
                <a:spcPts val="600"/>
              </a:spcAft>
              <a:buFont typeface="Arial" panose="020B0604020202020204" pitchFamily="34" charset="0"/>
              <a:buChar char="•"/>
            </a:pPr>
            <a:endParaRPr lang="en-AU" sz="1400" dirty="0">
              <a:solidFill>
                <a:prstClr val="black"/>
              </a:solidFill>
            </a:endParaRPr>
          </a:p>
        </p:txBody>
      </p:sp>
      <p:sp>
        <p:nvSpPr>
          <p:cNvPr id="4098" name="Rectangle 2"/>
          <p:cNvSpPr>
            <a:spLocks noGrp="1" noChangeArrowheads="1"/>
          </p:cNvSpPr>
          <p:nvPr>
            <p:ph type="title" idx="4294967295"/>
          </p:nvPr>
        </p:nvSpPr>
        <p:spPr>
          <a:xfrm>
            <a:off x="0" y="-27384"/>
            <a:ext cx="9144000" cy="1143000"/>
          </a:xfrm>
        </p:spPr>
        <p:txBody>
          <a:bodyPr/>
          <a:lstStyle/>
          <a:p>
            <a:pPr algn="ctr" eaLnBrk="1" hangingPunct="1"/>
            <a:r>
              <a:rPr lang="en-US" dirty="0" smtClean="0">
                <a:solidFill>
                  <a:srgbClr val="CF5E31"/>
                </a:solidFill>
              </a:rPr>
              <a:t>Resources Safety’s focus on mines safety</a:t>
            </a:r>
          </a:p>
        </p:txBody>
      </p:sp>
      <p:sp>
        <p:nvSpPr>
          <p:cNvPr id="6" name="Oval 5"/>
          <p:cNvSpPr/>
          <p:nvPr/>
        </p:nvSpPr>
        <p:spPr bwMode="auto">
          <a:xfrm>
            <a:off x="3347865" y="2659989"/>
            <a:ext cx="2448272" cy="1008112"/>
          </a:xfrm>
          <a:prstGeom prst="ellipse">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endParaRPr>
          </a:p>
        </p:txBody>
      </p:sp>
      <p:sp>
        <p:nvSpPr>
          <p:cNvPr id="2" name="Slide Number Placeholder 1"/>
          <p:cNvSpPr>
            <a:spLocks noGrp="1"/>
          </p:cNvSpPr>
          <p:nvPr>
            <p:ph type="sldNum" sz="quarter" idx="10"/>
          </p:nvPr>
        </p:nvSpPr>
        <p:spPr/>
        <p:txBody>
          <a:bodyPr/>
          <a:lstStyle/>
          <a:p>
            <a:pPr>
              <a:defRPr/>
            </a:pPr>
            <a:fld id="{E666583C-5507-4EC8-B0C7-4C78B038E005}" type="slidenum">
              <a:rPr lang="en-US" smtClean="0"/>
              <a:pPr>
                <a:defRPr/>
              </a:pPr>
              <a:t>3</a:t>
            </a:fld>
            <a:endParaRPr lang="en-US" dirty="0"/>
          </a:p>
        </p:txBody>
      </p:sp>
      <p:sp>
        <p:nvSpPr>
          <p:cNvPr id="7" name="Oval 6"/>
          <p:cNvSpPr/>
          <p:nvPr/>
        </p:nvSpPr>
        <p:spPr bwMode="auto">
          <a:xfrm>
            <a:off x="3387247" y="5472613"/>
            <a:ext cx="2394271" cy="764699"/>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endParaRPr>
          </a:p>
        </p:txBody>
      </p:sp>
    </p:spTree>
    <p:extLst>
      <p:ext uri="{BB962C8B-B14F-4D97-AF65-F5344CB8AC3E}">
        <p14:creationId xmlns:p14="http://schemas.microsoft.com/office/powerpoint/2010/main" val="123261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would like you take away …</a:t>
            </a:r>
            <a:endParaRPr lang="en-AU" dirty="0"/>
          </a:p>
        </p:txBody>
      </p:sp>
      <p:sp>
        <p:nvSpPr>
          <p:cNvPr id="3" name="Content Placeholder 2"/>
          <p:cNvSpPr>
            <a:spLocks noGrp="1"/>
          </p:cNvSpPr>
          <p:nvPr>
            <p:ph idx="1"/>
          </p:nvPr>
        </p:nvSpPr>
        <p:spPr/>
        <p:txBody>
          <a:bodyPr/>
          <a:lstStyle/>
          <a:p>
            <a:pPr>
              <a:spcAft>
                <a:spcPts val="2400"/>
              </a:spcAft>
            </a:pPr>
            <a:r>
              <a:rPr lang="en-AU" dirty="0" smtClean="0"/>
              <a:t>Need to identify </a:t>
            </a:r>
            <a:r>
              <a:rPr lang="en-AU" dirty="0" smtClean="0">
                <a:solidFill>
                  <a:srgbClr val="CF5E31"/>
                </a:solidFill>
              </a:rPr>
              <a:t>major</a:t>
            </a:r>
            <a:r>
              <a:rPr lang="en-AU" dirty="0" smtClean="0"/>
              <a:t> </a:t>
            </a:r>
            <a:r>
              <a:rPr lang="en-AU" dirty="0"/>
              <a:t>hazards within a </a:t>
            </a:r>
            <a:r>
              <a:rPr lang="en-AU" dirty="0" smtClean="0"/>
              <a:t>task</a:t>
            </a:r>
          </a:p>
          <a:p>
            <a:pPr>
              <a:spcAft>
                <a:spcPts val="2400"/>
              </a:spcAft>
            </a:pPr>
            <a:r>
              <a:rPr lang="en-AU" dirty="0" smtClean="0">
                <a:solidFill>
                  <a:srgbClr val="E05406"/>
                </a:solidFill>
              </a:rPr>
              <a:t>Everyone</a:t>
            </a:r>
            <a:r>
              <a:rPr lang="en-AU" dirty="0" smtClean="0"/>
              <a:t> involved in task must </a:t>
            </a:r>
            <a:r>
              <a:rPr lang="en-AU" dirty="0" smtClean="0">
                <a:solidFill>
                  <a:srgbClr val="E05406"/>
                </a:solidFill>
              </a:rPr>
              <a:t>understand</a:t>
            </a:r>
            <a:r>
              <a:rPr lang="en-AU" dirty="0" smtClean="0"/>
              <a:t> what is covered in the JHA/JSA </a:t>
            </a:r>
            <a:r>
              <a:rPr lang="en-AU" dirty="0" smtClean="0">
                <a:solidFill>
                  <a:srgbClr val="E05406"/>
                </a:solidFill>
              </a:rPr>
              <a:t>before starting work</a:t>
            </a:r>
            <a:endParaRPr lang="en-AU" dirty="0">
              <a:solidFill>
                <a:srgbClr val="E05406"/>
              </a:solidFill>
            </a:endParaRPr>
          </a:p>
          <a:p>
            <a:pPr>
              <a:spcAft>
                <a:spcPts val="2400"/>
              </a:spcAft>
            </a:pPr>
            <a:r>
              <a:rPr lang="en-AU" dirty="0">
                <a:solidFill>
                  <a:srgbClr val="CF5E31"/>
                </a:solidFill>
              </a:rPr>
              <a:t>Supervisors</a:t>
            </a:r>
            <a:r>
              <a:rPr lang="en-AU" dirty="0"/>
              <a:t> understanding their </a:t>
            </a:r>
            <a:r>
              <a:rPr lang="en-AU" dirty="0">
                <a:solidFill>
                  <a:srgbClr val="CF5E31"/>
                </a:solidFill>
              </a:rPr>
              <a:t>obligations</a:t>
            </a:r>
            <a:r>
              <a:rPr lang="en-AU" dirty="0"/>
              <a:t> under the </a:t>
            </a:r>
            <a:r>
              <a:rPr lang="en-AU" i="1" dirty="0"/>
              <a:t>Mines Safety and Inspection Act </a:t>
            </a:r>
            <a:r>
              <a:rPr lang="en-AU" dirty="0"/>
              <a:t>and regulations</a:t>
            </a:r>
          </a:p>
          <a:p>
            <a:pPr>
              <a:spcAft>
                <a:spcPts val="2400"/>
              </a:spcAft>
            </a:pPr>
            <a:r>
              <a:rPr lang="en-AU" dirty="0" smtClean="0"/>
              <a:t>Consider any </a:t>
            </a:r>
            <a:r>
              <a:rPr lang="en-AU" dirty="0" smtClean="0">
                <a:solidFill>
                  <a:srgbClr val="CF5E31"/>
                </a:solidFill>
              </a:rPr>
              <a:t>changes</a:t>
            </a:r>
            <a:r>
              <a:rPr lang="en-AU" dirty="0" smtClean="0"/>
              <a:t> </a:t>
            </a:r>
            <a:r>
              <a:rPr lang="en-AU" dirty="0">
                <a:solidFill>
                  <a:srgbClr val="CF5E31"/>
                </a:solidFill>
              </a:rPr>
              <a:t>after</a:t>
            </a:r>
            <a:r>
              <a:rPr lang="en-AU" dirty="0"/>
              <a:t> the job </a:t>
            </a:r>
            <a:r>
              <a:rPr lang="en-AU" dirty="0" smtClean="0"/>
              <a:t>starts and </a:t>
            </a:r>
            <a:r>
              <a:rPr lang="en-AU" dirty="0" smtClean="0">
                <a:solidFill>
                  <a:srgbClr val="F96F23"/>
                </a:solidFill>
              </a:rPr>
              <a:t>revise</a:t>
            </a:r>
            <a:r>
              <a:rPr lang="en-AU" dirty="0" smtClean="0"/>
              <a:t> </a:t>
            </a:r>
            <a:r>
              <a:rPr lang="en-AU" dirty="0"/>
              <a:t>the </a:t>
            </a:r>
            <a:r>
              <a:rPr lang="en-AU" dirty="0" smtClean="0"/>
              <a:t>JHA/JSA if necessary</a:t>
            </a:r>
            <a:endParaRPr lang="en-AU" dirty="0"/>
          </a:p>
        </p:txBody>
      </p:sp>
      <p:sp>
        <p:nvSpPr>
          <p:cNvPr id="4" name="Slide Number Placeholder 3"/>
          <p:cNvSpPr>
            <a:spLocks noGrp="1"/>
          </p:cNvSpPr>
          <p:nvPr>
            <p:ph type="sldNum" sz="quarter" idx="10"/>
          </p:nvPr>
        </p:nvSpPr>
        <p:spPr>
          <a:xfrm>
            <a:off x="7885113" y="6525344"/>
            <a:ext cx="1258887" cy="333375"/>
          </a:xfrm>
          <a:noFill/>
        </p:spPr>
        <p:txBody>
          <a:bodyPr/>
          <a:lstStyle/>
          <a:p>
            <a:fld id="{BEA5989D-3E62-4E69-A642-5F29939F8A2F}" type="slidenum">
              <a:rPr lang="en-US" smtClean="0">
                <a:latin typeface="Arial" pitchFamily="34" charset="0"/>
                <a:ea typeface="ＭＳ Ｐゴシック"/>
                <a:cs typeface="ＭＳ Ｐゴシック"/>
              </a:rPr>
              <a:pPr/>
              <a:t>4</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3027599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Let’s establish a common language</a:t>
            </a:r>
            <a:endParaRPr lang="en-AU" dirty="0"/>
          </a:p>
        </p:txBody>
      </p:sp>
      <p:sp>
        <p:nvSpPr>
          <p:cNvPr id="3" name="Content Placeholder 2"/>
          <p:cNvSpPr>
            <a:spLocks noGrp="1"/>
          </p:cNvSpPr>
          <p:nvPr>
            <p:ph idx="1"/>
          </p:nvPr>
        </p:nvSpPr>
        <p:spPr/>
        <p:txBody>
          <a:bodyPr/>
          <a:lstStyle/>
          <a:p>
            <a:pPr marL="0" indent="0">
              <a:buNone/>
            </a:pPr>
            <a:r>
              <a:rPr lang="en-AU" dirty="0" smtClean="0"/>
              <a:t>Hazard:</a:t>
            </a:r>
          </a:p>
          <a:p>
            <a:pPr marL="457200" lvl="1" indent="0">
              <a:buNone/>
            </a:pPr>
            <a:r>
              <a:rPr lang="en-AU" dirty="0" smtClean="0"/>
              <a:t>Anything with the </a:t>
            </a:r>
            <a:r>
              <a:rPr lang="en-AU" b="1" dirty="0" smtClean="0">
                <a:solidFill>
                  <a:srgbClr val="CF5E31"/>
                </a:solidFill>
              </a:rPr>
              <a:t>potential</a:t>
            </a:r>
            <a:r>
              <a:rPr lang="en-AU" dirty="0" smtClean="0"/>
              <a:t> to cause harm</a:t>
            </a:r>
          </a:p>
          <a:p>
            <a:pPr lvl="1"/>
            <a:endParaRPr lang="en-AU" dirty="0" smtClean="0"/>
          </a:p>
          <a:p>
            <a:pPr marL="457200" lvl="1" indent="0">
              <a:buNone/>
            </a:pPr>
            <a:endParaRPr lang="en-AU" dirty="0"/>
          </a:p>
          <a:p>
            <a:pPr marL="0" indent="0">
              <a:buNone/>
            </a:pPr>
            <a:endParaRPr lang="en-AU" dirty="0"/>
          </a:p>
          <a:p>
            <a:pPr marL="0" indent="0">
              <a:buNone/>
            </a:pPr>
            <a:endParaRPr lang="en-AU" dirty="0" smtClean="0"/>
          </a:p>
        </p:txBody>
      </p:sp>
      <p:pic>
        <p:nvPicPr>
          <p:cNvPr id="12" name="Picture 2" descr="https://encrypted-tbn2.gstatic.com/images?q=tbn:ANd9GcSp7-0P8wEVh4s69o2YwkPUDHWw7kSyO_0g9Ckwgv3u3xutRfF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3284984"/>
            <a:ext cx="1512168" cy="126014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5</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2707974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7772400" cy="1143000"/>
          </a:xfrm>
        </p:spPr>
        <p:txBody>
          <a:bodyPr/>
          <a:lstStyle/>
          <a:p>
            <a:r>
              <a:rPr lang="en-AU" dirty="0" smtClean="0"/>
              <a:t>An “event” is an occurrence or change of a particular set of circumstances</a:t>
            </a:r>
            <a:endParaRPr lang="en-AU" dirty="0"/>
          </a:p>
        </p:txBody>
      </p:sp>
      <p:sp>
        <p:nvSpPr>
          <p:cNvPr id="3" name="Content Placeholder 2"/>
          <p:cNvSpPr>
            <a:spLocks noGrp="1"/>
          </p:cNvSpPr>
          <p:nvPr>
            <p:ph idx="1"/>
          </p:nvPr>
        </p:nvSpPr>
        <p:spPr/>
        <p:txBody>
          <a:bodyPr/>
          <a:lstStyle/>
          <a:p>
            <a:pPr marL="0" indent="0">
              <a:buNone/>
            </a:pPr>
            <a:r>
              <a:rPr lang="en-AU" dirty="0" smtClean="0"/>
              <a:t>Unwanted event:</a:t>
            </a:r>
          </a:p>
          <a:p>
            <a:pPr marL="457200" lvl="1" indent="0">
              <a:buNone/>
            </a:pPr>
            <a:r>
              <a:rPr lang="en-AU" dirty="0"/>
              <a:t>S</a:t>
            </a:r>
            <a:r>
              <a:rPr lang="en-AU" dirty="0" smtClean="0"/>
              <a:t>ituation or condition where there is a loss of control of the hazard</a:t>
            </a:r>
            <a:endParaRPr lang="en-AU" dirty="0"/>
          </a:p>
          <a:p>
            <a:pPr marL="0" indent="0">
              <a:buNone/>
            </a:pPr>
            <a:endParaRPr lang="en-AU" dirty="0"/>
          </a:p>
          <a:p>
            <a:pPr marL="0" indent="0">
              <a:buNone/>
            </a:pPr>
            <a:endParaRPr lang="en-AU" dirty="0" smtClean="0"/>
          </a:p>
        </p:txBody>
      </p:sp>
      <p:pic>
        <p:nvPicPr>
          <p:cNvPr id="1026" name="Picture 2" descr="https://encrypted-tbn2.gstatic.com/images?q=tbn:ANd9GcSp7-0P8wEVh4s69o2YwkPUDHWw7kSyO_0g9Ckwgv3u3xutRfF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212976"/>
            <a:ext cx="1512168" cy="12601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lker.com/cliparts/4/4/J/6/m/T/red-explosion-m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6924" y="2924944"/>
            <a:ext cx="1672233" cy="154878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31840" y="3645023"/>
            <a:ext cx="2448272" cy="468000"/>
          </a:xfrm>
          <a:prstGeom prst="rect">
            <a:avLst/>
          </a:prstGeom>
          <a:noFill/>
          <a:ln w="25400">
            <a:solidFill>
              <a:srgbClr val="FF0000"/>
            </a:solidFill>
          </a:ln>
        </p:spPr>
        <p:txBody>
          <a:bodyPr wrap="square" rtlCol="0">
            <a:spAutoFit/>
          </a:bodyPr>
          <a:lstStyle/>
          <a:p>
            <a:pPr algn="ctr"/>
            <a:r>
              <a:rPr lang="en-AU" dirty="0" smtClean="0">
                <a:solidFill>
                  <a:prstClr val="black"/>
                </a:solidFill>
              </a:rPr>
              <a:t>Unwanted </a:t>
            </a:r>
            <a:r>
              <a:rPr lang="en-AU" dirty="0">
                <a:solidFill>
                  <a:prstClr val="black"/>
                </a:solidFill>
              </a:rPr>
              <a:t>e</a:t>
            </a:r>
            <a:r>
              <a:rPr lang="en-AU" dirty="0" smtClean="0">
                <a:solidFill>
                  <a:prstClr val="black"/>
                </a:solidFill>
              </a:rPr>
              <a:t>vent</a:t>
            </a:r>
            <a:endParaRPr lang="en-AU" dirty="0">
              <a:solidFill>
                <a:prstClr val="black"/>
              </a:solidFill>
            </a:endParaRPr>
          </a:p>
        </p:txBody>
      </p:sp>
      <p:sp>
        <p:nvSpPr>
          <p:cNvPr id="11" name="TextBox 10"/>
          <p:cNvSpPr txBox="1"/>
          <p:nvPr/>
        </p:nvSpPr>
        <p:spPr>
          <a:xfrm>
            <a:off x="539552" y="4499828"/>
            <a:ext cx="2232248" cy="369332"/>
          </a:xfrm>
          <a:prstGeom prst="rect">
            <a:avLst/>
          </a:prstGeom>
          <a:noFill/>
          <a:ln w="25400">
            <a:noFill/>
          </a:ln>
        </p:spPr>
        <p:txBody>
          <a:bodyPr wrap="square" rtlCol="0">
            <a:spAutoFit/>
          </a:bodyPr>
          <a:lstStyle/>
          <a:p>
            <a:pPr algn="ctr"/>
            <a:r>
              <a:rPr lang="en-AU" dirty="0" smtClean="0">
                <a:solidFill>
                  <a:prstClr val="black"/>
                </a:solidFill>
              </a:rPr>
              <a:t>Hazards</a:t>
            </a:r>
            <a:endParaRPr lang="en-AU" dirty="0">
              <a:solidFill>
                <a:prstClr val="black"/>
              </a:solidFill>
            </a:endParaRPr>
          </a:p>
        </p:txBody>
      </p:sp>
      <p:cxnSp>
        <p:nvCxnSpPr>
          <p:cNvPr id="10" name="Straight Connector 9"/>
          <p:cNvCxnSpPr>
            <a:stCxn id="5" idx="1"/>
          </p:cNvCxnSpPr>
          <p:nvPr/>
        </p:nvCxnSpPr>
        <p:spPr bwMode="auto">
          <a:xfrm flipH="1" flipV="1">
            <a:off x="2339752" y="3875857"/>
            <a:ext cx="792088" cy="3166"/>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13" name="Straight Arrow Connector 12"/>
          <p:cNvCxnSpPr>
            <a:stCxn id="5" idx="3"/>
          </p:cNvCxnSpPr>
          <p:nvPr/>
        </p:nvCxnSpPr>
        <p:spPr bwMode="auto">
          <a:xfrm flipV="1">
            <a:off x="5580112" y="3875857"/>
            <a:ext cx="648072" cy="3166"/>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17" name="TextBox 16"/>
          <p:cNvSpPr txBox="1"/>
          <p:nvPr/>
        </p:nvSpPr>
        <p:spPr>
          <a:xfrm>
            <a:off x="6012160" y="4509120"/>
            <a:ext cx="2232248" cy="369332"/>
          </a:xfrm>
          <a:prstGeom prst="rect">
            <a:avLst/>
          </a:prstGeom>
          <a:noFill/>
          <a:ln w="25400">
            <a:noFill/>
          </a:ln>
        </p:spPr>
        <p:txBody>
          <a:bodyPr wrap="square" rtlCol="0">
            <a:spAutoFit/>
          </a:bodyPr>
          <a:lstStyle/>
          <a:p>
            <a:pPr algn="ctr"/>
            <a:r>
              <a:rPr lang="en-AU" dirty="0" smtClean="0">
                <a:solidFill>
                  <a:prstClr val="black"/>
                </a:solidFill>
              </a:rPr>
              <a:t>Harm / Losses</a:t>
            </a:r>
            <a:endParaRPr lang="en-AU" dirty="0">
              <a:solidFill>
                <a:prstClr val="black"/>
              </a:solidFill>
            </a:endParaRPr>
          </a:p>
        </p:txBody>
      </p:sp>
      <p:sp>
        <p:nvSpPr>
          <p:cNvPr id="12"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6</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3698281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136904" cy="1256184"/>
          </a:xfrm>
        </p:spPr>
        <p:txBody>
          <a:bodyPr/>
          <a:lstStyle/>
          <a:p>
            <a:r>
              <a:rPr lang="en-AU" dirty="0" smtClean="0"/>
              <a:t>A control can prevent or mitigate an unwanted event</a:t>
            </a:r>
            <a:endParaRPr lang="en-AU" dirty="0"/>
          </a:p>
        </p:txBody>
      </p:sp>
      <p:sp>
        <p:nvSpPr>
          <p:cNvPr id="3" name="Content Placeholder 2"/>
          <p:cNvSpPr>
            <a:spLocks noGrp="1"/>
          </p:cNvSpPr>
          <p:nvPr>
            <p:ph idx="1"/>
          </p:nvPr>
        </p:nvSpPr>
        <p:spPr>
          <a:xfrm>
            <a:off x="755576" y="1607405"/>
            <a:ext cx="8237818" cy="1471464"/>
          </a:xfrm>
        </p:spPr>
        <p:txBody>
          <a:bodyPr/>
          <a:lstStyle/>
          <a:p>
            <a:pPr marL="0" indent="0">
              <a:buNone/>
            </a:pPr>
            <a:r>
              <a:rPr lang="en-AU" dirty="0" smtClean="0"/>
              <a:t>A control:</a:t>
            </a:r>
            <a:endParaRPr lang="en-AU" dirty="0"/>
          </a:p>
          <a:p>
            <a:pPr marL="457200" lvl="1" indent="0">
              <a:buNone/>
            </a:pPr>
            <a:r>
              <a:rPr lang="en-AU" dirty="0" smtClean="0"/>
              <a:t>A </a:t>
            </a:r>
            <a:r>
              <a:rPr lang="en-AU" dirty="0"/>
              <a:t>measure that decreases the likelihood or consequence of an unwanted event</a:t>
            </a:r>
          </a:p>
          <a:p>
            <a:pPr marL="0" indent="0">
              <a:buNone/>
            </a:pPr>
            <a:endParaRPr lang="en-AU" dirty="0" smtClean="0"/>
          </a:p>
        </p:txBody>
      </p:sp>
      <p:pic>
        <p:nvPicPr>
          <p:cNvPr id="21" name="Picture 2" descr="https://encrypted-tbn2.gstatic.com/images?q=tbn:ANd9GcSp7-0P8wEVh4s69o2YwkPUDHWw7kSyO_0g9Ckwgv3u3xutRfF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3" y="3704290"/>
            <a:ext cx="1602718" cy="133559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http://www.clker.com/cliparts/4/4/J/6/m/T/red-explosion-m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3349" y="3717032"/>
            <a:ext cx="1291019" cy="119570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3347865" y="4185136"/>
            <a:ext cx="2448000" cy="468000"/>
          </a:xfrm>
          <a:prstGeom prst="rect">
            <a:avLst/>
          </a:prstGeom>
          <a:noFill/>
          <a:ln w="25400">
            <a:solidFill>
              <a:srgbClr val="FF0000"/>
            </a:solidFill>
          </a:ln>
        </p:spPr>
        <p:txBody>
          <a:bodyPr wrap="square" rtlCol="0">
            <a:spAutoFit/>
          </a:bodyPr>
          <a:lstStyle/>
          <a:p>
            <a:pPr algn="ctr"/>
            <a:r>
              <a:rPr lang="en-AU" dirty="0" smtClean="0">
                <a:solidFill>
                  <a:prstClr val="black"/>
                </a:solidFill>
              </a:rPr>
              <a:t>Unwanted event</a:t>
            </a:r>
            <a:endParaRPr lang="en-AU" dirty="0">
              <a:solidFill>
                <a:prstClr val="black"/>
              </a:solidFill>
            </a:endParaRPr>
          </a:p>
        </p:txBody>
      </p:sp>
      <p:sp>
        <p:nvSpPr>
          <p:cNvPr id="24" name="TextBox 23"/>
          <p:cNvSpPr txBox="1"/>
          <p:nvPr/>
        </p:nvSpPr>
        <p:spPr>
          <a:xfrm>
            <a:off x="467544" y="5066600"/>
            <a:ext cx="2365917" cy="369332"/>
          </a:xfrm>
          <a:prstGeom prst="rect">
            <a:avLst/>
          </a:prstGeom>
          <a:noFill/>
          <a:ln w="25400">
            <a:noFill/>
          </a:ln>
        </p:spPr>
        <p:txBody>
          <a:bodyPr wrap="square" rtlCol="0">
            <a:spAutoFit/>
          </a:bodyPr>
          <a:lstStyle/>
          <a:p>
            <a:pPr algn="ctr"/>
            <a:r>
              <a:rPr lang="en-AU" dirty="0" smtClean="0">
                <a:solidFill>
                  <a:prstClr val="black"/>
                </a:solidFill>
              </a:rPr>
              <a:t>Hazards</a:t>
            </a:r>
            <a:endParaRPr lang="en-AU" dirty="0">
              <a:solidFill>
                <a:prstClr val="black"/>
              </a:solidFill>
            </a:endParaRPr>
          </a:p>
        </p:txBody>
      </p:sp>
      <p:cxnSp>
        <p:nvCxnSpPr>
          <p:cNvPr id="25" name="Straight Connector 24"/>
          <p:cNvCxnSpPr>
            <a:stCxn id="23" idx="1"/>
          </p:cNvCxnSpPr>
          <p:nvPr/>
        </p:nvCxnSpPr>
        <p:spPr bwMode="auto">
          <a:xfrm flipH="1">
            <a:off x="2502311" y="4419136"/>
            <a:ext cx="845554" cy="0"/>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26" name="Straight Arrow Connector 25"/>
          <p:cNvCxnSpPr>
            <a:stCxn id="23" idx="3"/>
          </p:cNvCxnSpPr>
          <p:nvPr/>
        </p:nvCxnSpPr>
        <p:spPr bwMode="auto">
          <a:xfrm>
            <a:off x="5795865" y="4419136"/>
            <a:ext cx="687084" cy="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7" name="TextBox 26"/>
          <p:cNvSpPr txBox="1"/>
          <p:nvPr/>
        </p:nvSpPr>
        <p:spPr>
          <a:xfrm>
            <a:off x="6228185" y="5062536"/>
            <a:ext cx="2232248" cy="369332"/>
          </a:xfrm>
          <a:prstGeom prst="rect">
            <a:avLst/>
          </a:prstGeom>
          <a:noFill/>
          <a:ln w="25400">
            <a:noFill/>
          </a:ln>
        </p:spPr>
        <p:txBody>
          <a:bodyPr wrap="square" rtlCol="0">
            <a:spAutoFit/>
          </a:bodyPr>
          <a:lstStyle/>
          <a:p>
            <a:pPr algn="ctr"/>
            <a:r>
              <a:rPr lang="en-AU" dirty="0" smtClean="0">
                <a:solidFill>
                  <a:prstClr val="black"/>
                </a:solidFill>
              </a:rPr>
              <a:t>Harm / Losses</a:t>
            </a:r>
            <a:endParaRPr lang="en-AU" dirty="0">
              <a:solidFill>
                <a:prstClr val="black"/>
              </a:solidFill>
            </a:endParaRPr>
          </a:p>
        </p:txBody>
      </p:sp>
      <p:sp>
        <p:nvSpPr>
          <p:cNvPr id="28" name="Rectangle 27"/>
          <p:cNvSpPr/>
          <p:nvPr/>
        </p:nvSpPr>
        <p:spPr bwMode="auto">
          <a:xfrm>
            <a:off x="4201614" y="4715852"/>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29" name="Rectangle 28"/>
          <p:cNvSpPr/>
          <p:nvPr/>
        </p:nvSpPr>
        <p:spPr bwMode="auto">
          <a:xfrm>
            <a:off x="4417638" y="4715852"/>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0" name="Rectangle 29"/>
          <p:cNvSpPr/>
          <p:nvPr/>
        </p:nvSpPr>
        <p:spPr bwMode="auto">
          <a:xfrm>
            <a:off x="4633662" y="4715852"/>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1" name="Rectangle 30"/>
          <p:cNvSpPr/>
          <p:nvPr/>
        </p:nvSpPr>
        <p:spPr bwMode="auto">
          <a:xfrm>
            <a:off x="4201614" y="3563724"/>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2" name="Rectangle 31"/>
          <p:cNvSpPr/>
          <p:nvPr/>
        </p:nvSpPr>
        <p:spPr bwMode="auto">
          <a:xfrm>
            <a:off x="4417638" y="3563724"/>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3" name="Rectangle 32"/>
          <p:cNvSpPr/>
          <p:nvPr/>
        </p:nvSpPr>
        <p:spPr bwMode="auto">
          <a:xfrm>
            <a:off x="4633662" y="3563724"/>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4" name="TextBox 33"/>
          <p:cNvSpPr txBox="1"/>
          <p:nvPr/>
        </p:nvSpPr>
        <p:spPr>
          <a:xfrm>
            <a:off x="3625550" y="5363924"/>
            <a:ext cx="1666531" cy="369332"/>
          </a:xfrm>
          <a:prstGeom prst="rect">
            <a:avLst/>
          </a:prstGeom>
          <a:noFill/>
        </p:spPr>
        <p:txBody>
          <a:bodyPr wrap="square" rtlCol="0">
            <a:spAutoFit/>
          </a:bodyPr>
          <a:lstStyle/>
          <a:p>
            <a:pPr algn="ctr"/>
            <a:r>
              <a:rPr lang="en-AU" dirty="0" smtClean="0">
                <a:solidFill>
                  <a:srgbClr val="0070C0"/>
                </a:solidFill>
              </a:rPr>
              <a:t>Controls</a:t>
            </a:r>
            <a:endParaRPr lang="en-AU" dirty="0">
              <a:solidFill>
                <a:srgbClr val="0070C0"/>
              </a:solidFill>
            </a:endParaRPr>
          </a:p>
        </p:txBody>
      </p:sp>
      <p:sp>
        <p:nvSpPr>
          <p:cNvPr id="19"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7</a:t>
            </a:fld>
            <a:endParaRPr lang="en-US" dirty="0" smtClean="0">
              <a:latin typeface="Arial" pitchFamily="34" charset="0"/>
              <a:ea typeface="ＭＳ Ｐゴシック"/>
              <a:cs typeface="ＭＳ Ｐゴシック"/>
            </a:endParaRPr>
          </a:p>
        </p:txBody>
      </p:sp>
      <p:sp>
        <p:nvSpPr>
          <p:cNvPr id="20" name="Rectangle 19"/>
          <p:cNvSpPr/>
          <p:nvPr/>
        </p:nvSpPr>
        <p:spPr bwMode="auto">
          <a:xfrm>
            <a:off x="8172400" y="4117722"/>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Tree>
    <p:extLst>
      <p:ext uri="{BB962C8B-B14F-4D97-AF65-F5344CB8AC3E}">
        <p14:creationId xmlns:p14="http://schemas.microsoft.com/office/powerpoint/2010/main" val="689845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56592"/>
            <a:ext cx="7990656" cy="1256184"/>
          </a:xfrm>
        </p:spPr>
        <p:txBody>
          <a:bodyPr/>
          <a:lstStyle/>
          <a:p>
            <a:r>
              <a:rPr lang="en-AU" sz="2400" dirty="0"/>
              <a:t>Risk is </a:t>
            </a:r>
            <a:r>
              <a:rPr lang="en-AU" dirty="0" smtClean="0"/>
              <a:t>NOT</a:t>
            </a:r>
            <a:r>
              <a:rPr lang="en-AU" sz="2400" dirty="0" smtClean="0"/>
              <a:t> a hazard</a:t>
            </a:r>
            <a:endParaRPr lang="en-AU" sz="2400" dirty="0"/>
          </a:p>
        </p:txBody>
      </p:sp>
      <p:sp>
        <p:nvSpPr>
          <p:cNvPr id="3" name="Content Placeholder 2"/>
          <p:cNvSpPr>
            <a:spLocks noGrp="1"/>
          </p:cNvSpPr>
          <p:nvPr>
            <p:ph idx="1"/>
          </p:nvPr>
        </p:nvSpPr>
        <p:spPr>
          <a:xfrm>
            <a:off x="677684" y="1340768"/>
            <a:ext cx="8070779" cy="1471464"/>
          </a:xfrm>
        </p:spPr>
        <p:txBody>
          <a:bodyPr/>
          <a:lstStyle/>
          <a:p>
            <a:pPr marL="0" indent="0">
              <a:buNone/>
            </a:pPr>
            <a:r>
              <a:rPr lang="en-AU" dirty="0" smtClean="0"/>
              <a:t>Risk:</a:t>
            </a:r>
          </a:p>
          <a:p>
            <a:pPr marL="457200" lvl="1" indent="0">
              <a:buNone/>
            </a:pPr>
            <a:r>
              <a:rPr lang="en-AU" dirty="0" smtClean="0"/>
              <a:t>The </a:t>
            </a:r>
            <a:r>
              <a:rPr lang="en-AU" dirty="0"/>
              <a:t>chance of something happening that will have a negative </a:t>
            </a:r>
            <a:r>
              <a:rPr lang="en-AU" dirty="0" smtClean="0"/>
              <a:t>impact </a:t>
            </a:r>
            <a:r>
              <a:rPr lang="en-AU" dirty="0"/>
              <a:t>on </a:t>
            </a:r>
            <a:r>
              <a:rPr lang="en-AU" dirty="0" smtClean="0"/>
              <a:t>your work</a:t>
            </a:r>
          </a:p>
        </p:txBody>
      </p:sp>
      <p:grpSp>
        <p:nvGrpSpPr>
          <p:cNvPr id="4" name="Group 3"/>
          <p:cNvGrpSpPr/>
          <p:nvPr/>
        </p:nvGrpSpPr>
        <p:grpSpPr>
          <a:xfrm>
            <a:off x="763731" y="3131676"/>
            <a:ext cx="7984733" cy="3249652"/>
            <a:chOff x="270022" y="1484784"/>
            <a:chExt cx="7984733" cy="3249652"/>
          </a:xfrm>
        </p:grpSpPr>
        <p:sp>
          <p:nvSpPr>
            <p:cNvPr id="6" name="TextBox 5"/>
            <p:cNvSpPr txBox="1"/>
            <p:nvPr/>
          </p:nvSpPr>
          <p:spPr>
            <a:xfrm>
              <a:off x="3347864" y="1556792"/>
              <a:ext cx="2088232" cy="707886"/>
            </a:xfrm>
            <a:prstGeom prst="rect">
              <a:avLst/>
            </a:prstGeom>
            <a:noFill/>
            <a:ln w="25400">
              <a:solidFill>
                <a:schemeClr val="tx1"/>
              </a:solidFill>
            </a:ln>
          </p:spPr>
          <p:txBody>
            <a:bodyPr wrap="square" rtlCol="0">
              <a:spAutoFit/>
            </a:bodyPr>
            <a:lstStyle/>
            <a:p>
              <a:pPr algn="ctr"/>
              <a:r>
                <a:rPr lang="en-AU" sz="2000" dirty="0" smtClean="0">
                  <a:solidFill>
                    <a:prstClr val="black"/>
                  </a:solidFill>
                </a:rPr>
                <a:t>Likelihood of occurrence</a:t>
              </a:r>
              <a:endParaRPr lang="en-AU" sz="2000" dirty="0">
                <a:solidFill>
                  <a:prstClr val="black"/>
                </a:solidFill>
              </a:endParaRPr>
            </a:p>
          </p:txBody>
        </p:sp>
        <p:sp>
          <p:nvSpPr>
            <p:cNvPr id="7" name="TextBox 6"/>
            <p:cNvSpPr txBox="1"/>
            <p:nvPr/>
          </p:nvSpPr>
          <p:spPr>
            <a:xfrm>
              <a:off x="5868144" y="1556792"/>
              <a:ext cx="2088232" cy="707886"/>
            </a:xfrm>
            <a:prstGeom prst="rect">
              <a:avLst/>
            </a:prstGeom>
            <a:noFill/>
            <a:ln w="25400">
              <a:solidFill>
                <a:schemeClr val="tx1"/>
              </a:solidFill>
            </a:ln>
          </p:spPr>
          <p:txBody>
            <a:bodyPr wrap="square" rtlCol="0">
              <a:spAutoFit/>
            </a:bodyPr>
            <a:lstStyle/>
            <a:p>
              <a:pPr algn="ctr"/>
              <a:r>
                <a:rPr lang="en-AU" sz="2000" dirty="0" smtClean="0">
                  <a:solidFill>
                    <a:prstClr val="black"/>
                  </a:solidFill>
                </a:rPr>
                <a:t>Consequence of outcome</a:t>
              </a:r>
              <a:endParaRPr lang="en-AU" sz="2000" dirty="0">
                <a:solidFill>
                  <a:prstClr val="black"/>
                </a:solidFill>
              </a:endParaRPr>
            </a:p>
          </p:txBody>
        </p:sp>
        <p:sp>
          <p:nvSpPr>
            <p:cNvPr id="8" name="TextBox 7"/>
            <p:cNvSpPr txBox="1"/>
            <p:nvPr/>
          </p:nvSpPr>
          <p:spPr>
            <a:xfrm>
              <a:off x="5580112" y="1695291"/>
              <a:ext cx="216024" cy="369332"/>
            </a:xfrm>
            <a:prstGeom prst="rect">
              <a:avLst/>
            </a:prstGeom>
            <a:noFill/>
          </p:spPr>
          <p:txBody>
            <a:bodyPr wrap="square" rtlCol="0">
              <a:spAutoFit/>
            </a:bodyPr>
            <a:lstStyle/>
            <a:p>
              <a:pPr algn="ctr"/>
              <a:r>
                <a:rPr lang="en-AU" b="1" dirty="0" smtClean="0">
                  <a:solidFill>
                    <a:prstClr val="black"/>
                  </a:solidFill>
                </a:rPr>
                <a:t>X</a:t>
              </a:r>
              <a:endParaRPr lang="en-AU" b="1" dirty="0">
                <a:solidFill>
                  <a:prstClr val="black"/>
                </a:solidFill>
              </a:endParaRPr>
            </a:p>
          </p:txBody>
        </p:sp>
        <p:cxnSp>
          <p:nvCxnSpPr>
            <p:cNvPr id="20" name="Straight Connector 19"/>
            <p:cNvCxnSpPr/>
            <p:nvPr/>
          </p:nvCxnSpPr>
          <p:spPr bwMode="auto">
            <a:xfrm>
              <a:off x="2267744" y="1484784"/>
              <a:ext cx="0" cy="2880320"/>
            </a:xfrm>
            <a:prstGeom prst="line">
              <a:avLst/>
            </a:prstGeom>
            <a:solidFill>
              <a:schemeClr val="accent1"/>
            </a:solidFill>
            <a:ln w="9525" cap="flat" cmpd="sng" algn="ctr">
              <a:solidFill>
                <a:schemeClr val="tx1"/>
              </a:solidFill>
              <a:prstDash val="lgDash"/>
              <a:round/>
              <a:headEnd type="none" w="med" len="med"/>
              <a:tailEnd type="none" w="med" len="med"/>
            </a:ln>
            <a:effectLst/>
          </p:spPr>
        </p:cxnSp>
        <p:pic>
          <p:nvPicPr>
            <p:cNvPr id="22" name="Picture 4" descr="http://www.clker.com/cliparts/4/4/J/6/m/T/red-explosion-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7271" y="2479540"/>
              <a:ext cx="1672233" cy="154878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3142187" y="3212976"/>
              <a:ext cx="2448000" cy="468000"/>
            </a:xfrm>
            <a:prstGeom prst="rect">
              <a:avLst/>
            </a:prstGeom>
            <a:noFill/>
            <a:ln w="25400">
              <a:solidFill>
                <a:srgbClr val="FF0000"/>
              </a:solidFill>
            </a:ln>
          </p:spPr>
          <p:txBody>
            <a:bodyPr wrap="square" rtlCol="0">
              <a:spAutoFit/>
            </a:bodyPr>
            <a:lstStyle/>
            <a:p>
              <a:pPr algn="ctr"/>
              <a:r>
                <a:rPr lang="en-AU" dirty="0" smtClean="0">
                  <a:solidFill>
                    <a:prstClr val="black"/>
                  </a:solidFill>
                </a:rPr>
                <a:t>Unwanted event</a:t>
              </a:r>
              <a:endParaRPr lang="en-AU" dirty="0">
                <a:solidFill>
                  <a:prstClr val="black"/>
                </a:solidFill>
              </a:endParaRPr>
            </a:p>
          </p:txBody>
        </p:sp>
        <p:cxnSp>
          <p:nvCxnSpPr>
            <p:cNvPr id="25" name="Straight Connector 24"/>
            <p:cNvCxnSpPr>
              <a:stCxn id="23" idx="1"/>
            </p:cNvCxnSpPr>
            <p:nvPr/>
          </p:nvCxnSpPr>
          <p:spPr bwMode="auto">
            <a:xfrm flipH="1">
              <a:off x="2350099" y="3446976"/>
              <a:ext cx="792088" cy="0"/>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26" name="Straight Arrow Connector 25"/>
            <p:cNvCxnSpPr>
              <a:stCxn id="23" idx="3"/>
            </p:cNvCxnSpPr>
            <p:nvPr/>
          </p:nvCxnSpPr>
          <p:spPr bwMode="auto">
            <a:xfrm>
              <a:off x="5590187" y="3446976"/>
              <a:ext cx="687084" cy="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7" name="TextBox 26"/>
            <p:cNvSpPr txBox="1"/>
            <p:nvPr/>
          </p:nvSpPr>
          <p:spPr>
            <a:xfrm>
              <a:off x="6022507" y="4063716"/>
              <a:ext cx="2232248" cy="369332"/>
            </a:xfrm>
            <a:prstGeom prst="rect">
              <a:avLst/>
            </a:prstGeom>
            <a:noFill/>
            <a:ln w="25400">
              <a:noFill/>
            </a:ln>
          </p:spPr>
          <p:txBody>
            <a:bodyPr wrap="square" rtlCol="0">
              <a:spAutoFit/>
            </a:bodyPr>
            <a:lstStyle/>
            <a:p>
              <a:pPr algn="ctr"/>
              <a:r>
                <a:rPr lang="en-AU" dirty="0" smtClean="0">
                  <a:solidFill>
                    <a:prstClr val="black"/>
                  </a:solidFill>
                </a:rPr>
                <a:t>Harm / Losses</a:t>
              </a:r>
              <a:endParaRPr lang="en-AU" dirty="0">
                <a:solidFill>
                  <a:prstClr val="black"/>
                </a:solidFill>
              </a:endParaRPr>
            </a:p>
          </p:txBody>
        </p:sp>
        <p:sp>
          <p:nvSpPr>
            <p:cNvPr id="28" name="Rectangle 27"/>
            <p:cNvSpPr/>
            <p:nvPr/>
          </p:nvSpPr>
          <p:spPr bwMode="auto">
            <a:xfrm>
              <a:off x="3995936" y="3717032"/>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29" name="Rectangle 28"/>
            <p:cNvSpPr/>
            <p:nvPr/>
          </p:nvSpPr>
          <p:spPr bwMode="auto">
            <a:xfrm>
              <a:off x="4211960" y="3717032"/>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0" name="Rectangle 29"/>
            <p:cNvSpPr/>
            <p:nvPr/>
          </p:nvSpPr>
          <p:spPr bwMode="auto">
            <a:xfrm>
              <a:off x="4427984" y="3717032"/>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1" name="Rectangle 30"/>
            <p:cNvSpPr/>
            <p:nvPr/>
          </p:nvSpPr>
          <p:spPr bwMode="auto">
            <a:xfrm>
              <a:off x="3995936" y="2564904"/>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2" name="Rectangle 31"/>
            <p:cNvSpPr/>
            <p:nvPr/>
          </p:nvSpPr>
          <p:spPr bwMode="auto">
            <a:xfrm>
              <a:off x="4211960" y="2564904"/>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3" name="Rectangle 32"/>
            <p:cNvSpPr/>
            <p:nvPr/>
          </p:nvSpPr>
          <p:spPr bwMode="auto">
            <a:xfrm>
              <a:off x="4427984" y="2564904"/>
              <a:ext cx="144016" cy="53541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AU" dirty="0" smtClean="0">
                <a:solidFill>
                  <a:prstClr val="black"/>
                </a:solidFill>
                <a:latin typeface="Arial" charset="0"/>
                <a:ea typeface="ＭＳ Ｐゴシック" pitchFamily="-124" charset="-128"/>
              </a:endParaRPr>
            </a:p>
          </p:txBody>
        </p:sp>
        <p:sp>
          <p:nvSpPr>
            <p:cNvPr id="34" name="TextBox 33"/>
            <p:cNvSpPr txBox="1"/>
            <p:nvPr/>
          </p:nvSpPr>
          <p:spPr>
            <a:xfrm>
              <a:off x="3419872" y="4365104"/>
              <a:ext cx="1666531" cy="369332"/>
            </a:xfrm>
            <a:prstGeom prst="rect">
              <a:avLst/>
            </a:prstGeom>
            <a:noFill/>
          </p:spPr>
          <p:txBody>
            <a:bodyPr wrap="square" rtlCol="0">
              <a:spAutoFit/>
            </a:bodyPr>
            <a:lstStyle/>
            <a:p>
              <a:pPr algn="ctr"/>
              <a:r>
                <a:rPr lang="en-AU" dirty="0" smtClean="0">
                  <a:solidFill>
                    <a:srgbClr val="0070C0"/>
                  </a:solidFill>
                </a:rPr>
                <a:t>Controls</a:t>
              </a:r>
              <a:endParaRPr lang="en-AU" dirty="0">
                <a:solidFill>
                  <a:srgbClr val="0070C0"/>
                </a:solidFill>
              </a:endParaRPr>
            </a:p>
          </p:txBody>
        </p:sp>
        <p:pic>
          <p:nvPicPr>
            <p:cNvPr id="35" name="Picture 2" descr="https://encrypted-tbn2.gstatic.com/images?q=tbn:ANd9GcSp7-0P8wEVh4s69o2YwkPUDHWw7kSyO_0g9Ckwgv3u3xutRfF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70" y="2754216"/>
              <a:ext cx="1512168" cy="1260140"/>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p:nvSpPr>
          <p:spPr>
            <a:xfrm>
              <a:off x="270022" y="4041068"/>
              <a:ext cx="2232248" cy="369332"/>
            </a:xfrm>
            <a:prstGeom prst="rect">
              <a:avLst/>
            </a:prstGeom>
            <a:noFill/>
            <a:ln w="25400">
              <a:noFill/>
            </a:ln>
          </p:spPr>
          <p:txBody>
            <a:bodyPr wrap="square" rtlCol="0">
              <a:spAutoFit/>
            </a:bodyPr>
            <a:lstStyle/>
            <a:p>
              <a:pPr algn="ctr"/>
              <a:r>
                <a:rPr lang="en-AU" dirty="0" smtClean="0">
                  <a:solidFill>
                    <a:prstClr val="black"/>
                  </a:solidFill>
                </a:rPr>
                <a:t>Hazards</a:t>
              </a:r>
              <a:endParaRPr lang="en-AU" dirty="0">
                <a:solidFill>
                  <a:prstClr val="black"/>
                </a:solidFill>
              </a:endParaRPr>
            </a:p>
          </p:txBody>
        </p:sp>
      </p:grpSp>
      <p:sp>
        <p:nvSpPr>
          <p:cNvPr id="24" name="Slide Number Placeholder 3"/>
          <p:cNvSpPr>
            <a:spLocks noGrp="1"/>
          </p:cNvSpPr>
          <p:nvPr>
            <p:ph type="sldNum" sz="quarter" idx="10"/>
          </p:nvPr>
        </p:nvSpPr>
        <p:spPr>
          <a:xfrm>
            <a:off x="7885113" y="6524625"/>
            <a:ext cx="1258887" cy="333375"/>
          </a:xfrm>
          <a:noFill/>
        </p:spPr>
        <p:txBody>
          <a:bodyPr/>
          <a:lstStyle/>
          <a:p>
            <a:fld id="{BEA5989D-3E62-4E69-A642-5F29939F8A2F}" type="slidenum">
              <a:rPr lang="en-US" smtClean="0">
                <a:latin typeface="Arial" pitchFamily="34" charset="0"/>
                <a:ea typeface="ＭＳ Ｐゴシック"/>
                <a:cs typeface="ＭＳ Ｐゴシック"/>
              </a:rPr>
              <a:pPr/>
              <a:t>8</a:t>
            </a:fld>
            <a:endParaRPr lang="en-US" dirty="0" smtClean="0">
              <a:latin typeface="Arial" pitchFamily="34" charset="0"/>
              <a:ea typeface="ＭＳ Ｐゴシック"/>
              <a:cs typeface="ＭＳ Ｐゴシック"/>
            </a:endParaRPr>
          </a:p>
        </p:txBody>
      </p:sp>
    </p:spTree>
    <p:extLst>
      <p:ext uri="{BB962C8B-B14F-4D97-AF65-F5344CB8AC3E}">
        <p14:creationId xmlns:p14="http://schemas.microsoft.com/office/powerpoint/2010/main" val="2536152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9</a:t>
            </a:fld>
            <a:endParaRPr lang="en-US" dirty="0"/>
          </a:p>
        </p:txBody>
      </p:sp>
      <p:sp>
        <p:nvSpPr>
          <p:cNvPr id="2" name="Title 1"/>
          <p:cNvSpPr>
            <a:spLocks noGrp="1"/>
          </p:cNvSpPr>
          <p:nvPr>
            <p:ph type="title" idx="4294967295"/>
          </p:nvPr>
        </p:nvSpPr>
        <p:spPr>
          <a:xfrm>
            <a:off x="467544" y="0"/>
            <a:ext cx="7772400" cy="752128"/>
          </a:xfrm>
        </p:spPr>
        <p:txBody>
          <a:bodyPr>
            <a:normAutofit/>
          </a:bodyPr>
          <a:lstStyle/>
          <a:p>
            <a:r>
              <a:rPr lang="en-AU" dirty="0" smtClean="0">
                <a:solidFill>
                  <a:srgbClr val="CF5E31"/>
                </a:solidFill>
              </a:rPr>
              <a:t>What’s involved in risk management?</a:t>
            </a:r>
            <a:endParaRPr lang="en-AU" dirty="0">
              <a:solidFill>
                <a:srgbClr val="CF5E31"/>
              </a:solidFill>
            </a:endParaRPr>
          </a:p>
        </p:txBody>
      </p:sp>
      <p:pic>
        <p:nvPicPr>
          <p:cNvPr id="5" name="Picture 4" descr="Risk managemen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67744" y="1340768"/>
            <a:ext cx="4901033" cy="5012798"/>
          </a:xfrm>
          <a:prstGeom prst="rect">
            <a:avLst/>
          </a:prstGeom>
        </p:spPr>
      </p:pic>
      <p:sp>
        <p:nvSpPr>
          <p:cNvPr id="3" name="Rounded Rectangular Callout 2"/>
          <p:cNvSpPr/>
          <p:nvPr/>
        </p:nvSpPr>
        <p:spPr bwMode="auto">
          <a:xfrm>
            <a:off x="323528" y="908720"/>
            <a:ext cx="2582000" cy="1872208"/>
          </a:xfrm>
          <a:prstGeom prst="wedgeRoundRectCallout">
            <a:avLst>
              <a:gd name="adj1" fmla="val 93986"/>
              <a:gd name="adj2" fmla="val 30087"/>
              <a:gd name="adj3" fmla="val 16667"/>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Training? </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Experience?</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Familiar with task?</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Quality of supervision?</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Sufficient number?</a:t>
            </a:r>
          </a:p>
        </p:txBody>
      </p:sp>
      <p:sp>
        <p:nvSpPr>
          <p:cNvPr id="6" name="Rounded Rectangular Callout 5"/>
          <p:cNvSpPr/>
          <p:nvPr/>
        </p:nvSpPr>
        <p:spPr bwMode="auto">
          <a:xfrm>
            <a:off x="1259632" y="5373216"/>
            <a:ext cx="2520280" cy="1080120"/>
          </a:xfrm>
          <a:prstGeom prst="wedgeRoundRectCallout">
            <a:avLst>
              <a:gd name="adj1" fmla="val 68221"/>
              <a:gd name="adj2" fmla="val -64205"/>
              <a:gd name="adj3" fmla="val 16667"/>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Condition?</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Availability?</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Sufficient quantity?</a:t>
            </a:r>
          </a:p>
        </p:txBody>
      </p:sp>
      <p:sp>
        <p:nvSpPr>
          <p:cNvPr id="7" name="Rounded Rectangular Callout 6"/>
          <p:cNvSpPr/>
          <p:nvPr/>
        </p:nvSpPr>
        <p:spPr bwMode="auto">
          <a:xfrm>
            <a:off x="6802486" y="4798453"/>
            <a:ext cx="2234010" cy="1555113"/>
          </a:xfrm>
          <a:prstGeom prst="wedgeRoundRectCallout">
            <a:avLst>
              <a:gd name="adj1" fmla="val -95044"/>
              <a:gd name="adj2" fmla="val -20796"/>
              <a:gd name="adj3" fmla="val 16667"/>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Understood?</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Practical?</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Appropriate?</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Adequacy of supervision?</a:t>
            </a:r>
          </a:p>
        </p:txBody>
      </p:sp>
      <p:sp>
        <p:nvSpPr>
          <p:cNvPr id="8" name="Rounded Rectangular Callout 7"/>
          <p:cNvSpPr/>
          <p:nvPr/>
        </p:nvSpPr>
        <p:spPr bwMode="auto">
          <a:xfrm>
            <a:off x="6732240" y="548680"/>
            <a:ext cx="2374502" cy="2232248"/>
          </a:xfrm>
          <a:prstGeom prst="wedgeRoundRectCallout">
            <a:avLst>
              <a:gd name="adj1" fmla="val -65850"/>
              <a:gd name="adj2" fmla="val 24046"/>
              <a:gd name="adj3" fmla="val 16667"/>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Time of day?</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Weather? </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Wind?</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Adjacent work?</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Traffic management?</a:t>
            </a:r>
          </a:p>
          <a:p>
            <a:pPr marL="285750" indent="-285750" eaLnBrk="0" hangingPunct="0">
              <a:buFont typeface="Arial" panose="020B0604020202020204" pitchFamily="34" charset="0"/>
              <a:buChar char="•"/>
            </a:pPr>
            <a:r>
              <a:rPr lang="en-AU" sz="1800" dirty="0" smtClean="0">
                <a:solidFill>
                  <a:prstClr val="black"/>
                </a:solidFill>
                <a:latin typeface="Arial" charset="0"/>
                <a:ea typeface="ＭＳ Ｐゴシック" pitchFamily="-124" charset="-128"/>
              </a:rPr>
              <a:t>Culture?</a:t>
            </a:r>
          </a:p>
        </p:txBody>
      </p:sp>
      <p:sp>
        <p:nvSpPr>
          <p:cNvPr id="9" name="Oval 8"/>
          <p:cNvSpPr/>
          <p:nvPr/>
        </p:nvSpPr>
        <p:spPr bwMode="auto">
          <a:xfrm>
            <a:off x="3995936" y="3174430"/>
            <a:ext cx="1440000" cy="1440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800" b="0" i="0" u="none" strike="noStrike" cap="none" normalizeH="0" baseline="0" dirty="0" smtClean="0">
                <a:ln>
                  <a:noFill/>
                </a:ln>
                <a:solidFill>
                  <a:schemeClr val="bg1"/>
                </a:solidFill>
                <a:effectLst/>
                <a:latin typeface="Arial" charset="0"/>
                <a:ea typeface="ＭＳ Ｐゴシック" pitchFamily="-124" charset="-128"/>
              </a:rPr>
              <a:t>Safe work</a:t>
            </a:r>
          </a:p>
        </p:txBody>
      </p:sp>
    </p:spTree>
    <p:extLst>
      <p:ext uri="{BB962C8B-B14F-4D97-AF65-F5344CB8AC3E}">
        <p14:creationId xmlns:p14="http://schemas.microsoft.com/office/powerpoint/2010/main" val="168637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Lst>
  </p:timing>
</p:sld>
</file>

<file path=ppt/theme/theme1.xml><?xml version="1.0" encoding="utf-8"?>
<a:theme xmlns:a="http://schemas.openxmlformats.org/drawingml/2006/main" name="4_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47aadd75-fb41-49d7-866d-414b51aa1b7e" ContentTypeId="0x0101000AC6246A9CD2FC45B52DC6FEC0F0AAAA"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urDocsIsRecordsDocument xmlns="dce3ed02-b0cd-470d-9119-e5f1a2533a21">true</OurDocsIsRecordsDocument>
    <OurDocsDataStore xmlns="dce3ed02-b0cd-470d-9119-e5f1a2533a21">Central</OurDocsDataStore>
    <OurDocsDocId xmlns="dce3ed02-b0cd-470d-9119-e5f1a2533a21">000257.Walter.WEMYSS</OurDocsDocId>
    <OurDocsVersionCreatedBy xmlns="dce3ed02-b0cd-470d-9119-e5f1a2533a21">MIWWEMY</OurDocsVersionCreatedBy>
    <OurDocsIsLocked xmlns="dce3ed02-b0cd-470d-9119-e5f1a2533a21">false</OurDocsIsLocked>
    <OurDocsDocumentType xmlns="dce3ed02-b0cd-470d-9119-e5f1a2533a21">Other</OurDocsDocumentType>
    <OurDocsFileNumbers xmlns="dce3ed02-b0cd-470d-9119-e5f1a2533a21">A0699/201003</OurDocsFileNumbers>
    <OurDocsLockedOnBehalfOf xmlns="dce3ed02-b0cd-470d-9119-e5f1a2533a21" xsi:nil="true"/>
    <OurDocsDocumentDate xmlns="dce3ed02-b0cd-470d-9119-e5f1a2533a21">2014-11-05T16:00:00+00:00</OurDocsDocumentDate>
    <OurDocsVersionCreatedAt xmlns="dce3ed02-b0cd-470d-9119-e5f1a2533a21">2014-11-06T02:33:35+00:00</OurDocsVersionCreatedAt>
    <OurDocsReleaseClassification xmlns="dce3ed02-b0cd-470d-9119-e5f1a2533a21">Departmental Use Only</OurDocsReleaseClassification>
    <OurDocsTitle xmlns="dce3ed02-b0cd-470d-9119-e5f1a2533a21">MS - Toolbox Presentation - 2014 -  Appropriate Risk Management Strategies</OurDocsTitle>
    <OurDocsLocation xmlns="dce3ed02-b0cd-470d-9119-e5f1a2533a21">Perth</OurDocsLocation>
    <OurDocsDescription xmlns="dce3ed02-b0cd-470d-9119-e5f1a2533a21">Mines Safety Roadshow 2014 Toolbox Presentation</OurDocsDescription>
    <OurDocsVersionReason xmlns="dce3ed02-b0cd-470d-9119-e5f1a2533a21" xsi:nil="true"/>
    <OurDocsAuthor xmlns="dce3ed02-b0cd-470d-9119-e5f1a2533a21">Bec.MOORE</OurDocsAuthor>
    <OurDocsLockedBy xmlns="dce3ed02-b0cd-470d-9119-e5f1a2533a21" xsi:nil="true"/>
    <OurDocsLockedOn xmlns="dce3ed02-b0cd-470d-9119-e5f1a2533a21" xsi:nil="true"/>
    <OurDocsVersionNumber xmlns="dce3ed02-b0cd-470d-9119-e5f1a2533a21">1</OurDocsVersionNumber>
    <OurDocsDocumentSource xmlns="dce3ed02-b0cd-470d-9119-e5f1a2533a21">Internal</OurDocsDocumentSource>
  </documentManagement>
</p:properties>
</file>

<file path=customXml/item4.xml><?xml version="1.0" encoding="utf-8"?>
<ct:contentTypeSchema xmlns:ct="http://schemas.microsoft.com/office/2006/metadata/contentType" xmlns:ma="http://schemas.microsoft.com/office/2006/metadata/properties/metaAttributes" ct:_="" ma:_="" ma:contentTypeName="OurDocs Document" ma:contentTypeID="0x0101000AC6246A9CD2FC45B52DC6FEC0F0AAAA00A5C1F1DA62DAB340B34B67F1BBB7A427" ma:contentTypeVersion="32" ma:contentTypeDescription="Create a new document." ma:contentTypeScope="" ma:versionID="ed85fc0e994bd587aacbec29dd8edd5c">
  <xsd:schema xmlns:xsd="http://www.w3.org/2001/XMLSchema" xmlns:xs="http://www.w3.org/2001/XMLSchema" xmlns:p="http://schemas.microsoft.com/office/2006/metadata/properties" xmlns:ns2="dce3ed02-b0cd-470d-9119-e5f1a2533a21" targetNamespace="http://schemas.microsoft.com/office/2006/metadata/properties" ma:root="true" ma:fieldsID="d6fc7f555b4b50738d5ce00429abb5da" ns2:_="">
    <xsd:import namespace="dce3ed02-b0cd-470d-9119-e5f1a2533a21"/>
    <xsd:element name="properties">
      <xsd:complexType>
        <xsd:sequence>
          <xsd:element name="documentManagement">
            <xsd:complexType>
              <xsd:all>
                <xsd:element ref="ns2:OurDocsDataStore"/>
                <xsd:element ref="ns2:OurDocsDocId"/>
                <xsd:element ref="ns2:OurDocsVersionNumber"/>
                <xsd:element ref="ns2:OurDocsIsRecordsDocument" minOccurs="0"/>
                <xsd:element ref="ns2:OurDocsIsLocked" minOccurs="0"/>
                <xsd:element ref="ns2:OurDocsTitle" minOccurs="0"/>
                <xsd:element ref="ns2:OurDocsDescription" minOccurs="0"/>
                <xsd:element ref="ns2:OurDocsAuthor" minOccurs="0"/>
                <xsd:element ref="ns2:OurDocsLocation" minOccurs="0"/>
                <xsd:element ref="ns2:OurDocsReleaseClassification" minOccurs="0"/>
                <xsd:element ref="ns2:OurDocsDocumentType" minOccurs="0"/>
                <xsd:element ref="ns2:OurDocsDocumentDate" minOccurs="0"/>
                <xsd:element ref="ns2:OurDocsDocumentSource" minOccurs="0"/>
                <xsd:element ref="ns2:OurDocsFileNumbers" minOccurs="0"/>
                <xsd:element ref="ns2:OurDocsLockedBy" minOccurs="0"/>
                <xsd:element ref="ns2:OurDocsLockedOnBehalfOf" minOccurs="0"/>
                <xsd:element ref="ns2:OurDocsLockedOn" minOccurs="0"/>
                <xsd:element ref="ns2:OurDocsVersionCreatedBy" minOccurs="0"/>
                <xsd:element ref="ns2:OurDocsVersionCreatedAt" minOccurs="0"/>
                <xsd:element ref="ns2:OurDocsVersionReas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e3ed02-b0cd-470d-9119-e5f1a2533a21" elementFormDefault="qualified">
    <xsd:import namespace="http://schemas.microsoft.com/office/2006/documentManagement/types"/>
    <xsd:import namespace="http://schemas.microsoft.com/office/infopath/2007/PartnerControls"/>
    <xsd:element name="OurDocsDataStore" ma:index="8" ma:displayName="DataStore" ma:internalName="OurDocsDataStore">
      <xsd:simpleType>
        <xsd:restriction base="dms:Text"/>
      </xsd:simpleType>
    </xsd:element>
    <xsd:element name="OurDocsDocId" ma:index="9" ma:displayName="DocId" ma:internalName="OurDocsDocId">
      <xsd:simpleType>
        <xsd:restriction base="dms:Text"/>
      </xsd:simpleType>
    </xsd:element>
    <xsd:element name="OurDocsVersionNumber" ma:index="10" ma:displayName="VersionNumber" ma:internalName="OurDocsVersionNumber">
      <xsd:simpleType>
        <xsd:restriction base="dms:Text"/>
      </xsd:simpleType>
    </xsd:element>
    <xsd:element name="OurDocsIsRecordsDocument" ma:index="11" nillable="true" ma:displayName="IsRecordsDocument" ma:internalName="OurDocsIsRecordsDocument">
      <xsd:simpleType>
        <xsd:restriction base="dms:Boolean"/>
      </xsd:simpleType>
    </xsd:element>
    <xsd:element name="OurDocsIsLocked" ma:index="12" nillable="true" ma:displayName="IsLocked" ma:internalName="OurDocsIsLocked">
      <xsd:simpleType>
        <xsd:restriction base="dms:Boolean"/>
      </xsd:simpleType>
    </xsd:element>
    <xsd:element name="OurDocsTitle" ma:index="13" nillable="true" ma:displayName="Title" ma:internalName="OurDocsTitle">
      <xsd:simpleType>
        <xsd:restriction base="dms:Text"/>
      </xsd:simpleType>
    </xsd:element>
    <xsd:element name="OurDocsDescription" ma:index="14" nillable="true" ma:displayName="Description" ma:internalName="OurDocsDescription">
      <xsd:simpleType>
        <xsd:restriction base="dms:Note">
          <xsd:maxLength value="255"/>
        </xsd:restriction>
      </xsd:simpleType>
    </xsd:element>
    <xsd:element name="OurDocsAuthor" ma:index="15" nillable="true" ma:displayName="Author" ma:internalName="OurDocsAuthor">
      <xsd:simpleType>
        <xsd:restriction base="dms:Text"/>
      </xsd:simpleType>
    </xsd:element>
    <xsd:element name="OurDocsLocation" ma:index="16" nillable="true" ma:displayName="Location" ma:internalName="OurDocsLocation">
      <xsd:simpleType>
        <xsd:restriction base="dms:Text"/>
      </xsd:simpleType>
    </xsd:element>
    <xsd:element name="OurDocsReleaseClassification" ma:index="17" nillable="true" ma:displayName="ReleaseClassification" ma:internalName="OurDocsReleaseClassification">
      <xsd:simpleType>
        <xsd:restriction base="dms:Choice">
          <xsd:enumeration value="Departmental Use Only"/>
          <xsd:enumeration value="Within Government Only"/>
          <xsd:enumeration value="Addressee Use Only"/>
          <xsd:enumeration value="Addressee and Within Government Only"/>
          <xsd:enumeration value="For Public Release"/>
          <xsd:enumeration value="UNKNOWN"/>
        </xsd:restriction>
      </xsd:simpleType>
    </xsd:element>
    <xsd:element name="OurDocsDocumentType" ma:index="18" nillable="true" ma:displayName="DocumentType" ma:internalName="OurDocsDocumentType">
      <xsd:simpleType>
        <xsd:restriction base="dms:Choice">
          <xsd:enumeration value="Administration"/>
          <xsd:enumeration value="Agenda"/>
          <xsd:enumeration value="Appointment"/>
          <xsd:enumeration value="Briefing Note"/>
          <xsd:enumeration value="Certificate of Competency"/>
          <xsd:enumeration value="Corporate Executive"/>
          <xsd:enumeration value="Corporate Form"/>
          <xsd:enumeration value="Corporate Policy"/>
          <xsd:enumeration value="Corporate Procedure"/>
          <xsd:enumeration value="Document"/>
          <xsd:enumeration value="Email"/>
          <xsd:enumeration value="External Presentations"/>
          <xsd:enumeration value="External Published Document"/>
          <xsd:enumeration value="Facsimile"/>
          <xsd:enumeration value="File"/>
          <xsd:enumeration value="File Note"/>
          <xsd:enumeration value="Form"/>
          <xsd:enumeration value="Incident Report"/>
          <xsd:enumeration value="Internal Memo"/>
          <xsd:enumeration value="Internal Presentations"/>
          <xsd:enumeration value="Investigation Document"/>
          <xsd:enumeration value="Letter"/>
          <xsd:enumeration value="Map"/>
          <xsd:enumeration value="Memorandum"/>
          <xsd:enumeration value="Ministerial"/>
          <xsd:enumeration value="Minutes"/>
          <xsd:enumeration value="Other"/>
          <xsd:enumeration value="Permit"/>
          <xsd:enumeration value="Photos"/>
          <xsd:enumeration value="Policy"/>
          <xsd:enumeration value="Press Clipping"/>
          <xsd:enumeration value="Press Release"/>
          <xsd:enumeration value="Procurement"/>
          <xsd:enumeration value="Production Report"/>
          <xsd:enumeration value="Report"/>
          <xsd:enumeration value="Risk Management"/>
          <xsd:enumeration value="Royalty Audit"/>
          <xsd:enumeration value="Royalty Payment/Revenue"/>
          <xsd:enumeration value="Royalty Return"/>
          <xsd:enumeration value="Safety Bulletin"/>
          <xsd:enumeration value="Speech"/>
          <xsd:enumeration value="Training"/>
          <xsd:enumeration value="Web Document"/>
        </xsd:restriction>
      </xsd:simpleType>
    </xsd:element>
    <xsd:element name="OurDocsDocumentDate" ma:index="19" nillable="true" ma:displayName="DocumentDate" ma:internalName="OurDocsDocumentDate">
      <xsd:simpleType>
        <xsd:restriction base="dms:DateTime"/>
      </xsd:simpleType>
    </xsd:element>
    <xsd:element name="OurDocsDocumentSource" ma:index="20" nillable="true" ma:displayName="DocumentSource" ma:internalName="OurDocsDocumentSource">
      <xsd:simpleType>
        <xsd:restriction base="dms:Choice">
          <xsd:enumeration value="Internal"/>
          <xsd:enumeration value="External"/>
          <xsd:enumeration value="UNKNOWN"/>
        </xsd:restriction>
      </xsd:simpleType>
    </xsd:element>
    <xsd:element name="OurDocsFileNumbers" ma:index="21" nillable="true" ma:displayName="FileNumbers" ma:internalName="OurDocsFileNumbers">
      <xsd:simpleType>
        <xsd:restriction base="dms:Note">
          <xsd:maxLength value="255"/>
        </xsd:restriction>
      </xsd:simpleType>
    </xsd:element>
    <xsd:element name="OurDocsLockedBy" ma:index="22" nillable="true" ma:displayName="LockedBy" ma:internalName="OurDocsLockedBy">
      <xsd:simpleType>
        <xsd:restriction base="dms:Text"/>
      </xsd:simpleType>
    </xsd:element>
    <xsd:element name="OurDocsLockedOnBehalfOf" ma:index="23" nillable="true" ma:displayName="LockedOnBehalfOf" ma:internalName="OurDocsLockedOnBehalfOf">
      <xsd:simpleType>
        <xsd:restriction base="dms:Text"/>
      </xsd:simpleType>
    </xsd:element>
    <xsd:element name="OurDocsLockedOn" ma:index="24" nillable="true" ma:displayName="LockedOn" ma:internalName="OurDocsLockedOn">
      <xsd:simpleType>
        <xsd:restriction base="dms:DateTime"/>
      </xsd:simpleType>
    </xsd:element>
    <xsd:element name="OurDocsVersionCreatedBy" ma:index="25" nillable="true" ma:displayName="VersionCreatedBy" ma:internalName="OurDocsVersionCreatedBy">
      <xsd:simpleType>
        <xsd:restriction base="dms:Text"/>
      </xsd:simpleType>
    </xsd:element>
    <xsd:element name="OurDocsVersionCreatedAt" ma:index="26" nillable="true" ma:displayName="VersionCreatedAt" ma:internalName="OurDocsVersionCreatedAt">
      <xsd:simpleType>
        <xsd:restriction base="dms:DateTime"/>
      </xsd:simpleType>
    </xsd:element>
    <xsd:element name="OurDocsVersionReason" ma:index="27" nillable="true" ma:displayName="VersionReason" ma:internalName="OurDocsVersionReas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66996A-D0EF-4354-AE18-CB004E7DD318}">
  <ds:schemaRefs>
    <ds:schemaRef ds:uri="Microsoft.SharePoint.Taxonomy.ContentTypeSync"/>
  </ds:schemaRefs>
</ds:datastoreItem>
</file>

<file path=customXml/itemProps2.xml><?xml version="1.0" encoding="utf-8"?>
<ds:datastoreItem xmlns:ds="http://schemas.openxmlformats.org/officeDocument/2006/customXml" ds:itemID="{98638393-997B-43E0-81F5-7E437C448545}">
  <ds:schemaRefs>
    <ds:schemaRef ds:uri="http://schemas.microsoft.com/sharepoint/v3/contenttype/forms"/>
  </ds:schemaRefs>
</ds:datastoreItem>
</file>

<file path=customXml/itemProps3.xml><?xml version="1.0" encoding="utf-8"?>
<ds:datastoreItem xmlns:ds="http://schemas.openxmlformats.org/officeDocument/2006/customXml" ds:itemID="{33CB38F7-0677-444F-A0AA-B2C30ED5DCC7}">
  <ds:schemaRefs>
    <ds:schemaRef ds:uri="http://purl.org/dc/elements/1.1/"/>
    <ds:schemaRef ds:uri="http://www.w3.org/XML/1998/namespac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ce3ed02-b0cd-470d-9119-e5f1a2533a21"/>
    <ds:schemaRef ds:uri="http://schemas.microsoft.com/office/2006/metadata/properties"/>
    <ds:schemaRef ds:uri="http://purl.org/dc/dcmitype/"/>
  </ds:schemaRefs>
</ds:datastoreItem>
</file>

<file path=customXml/itemProps4.xml><?xml version="1.0" encoding="utf-8"?>
<ds:datastoreItem xmlns:ds="http://schemas.openxmlformats.org/officeDocument/2006/customXml" ds:itemID="{64491B59-EEFB-49DE-8A0B-2D25C2D879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e3ed02-b0cd-470d-9119-e5f1a2533a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14049</TotalTime>
  <Words>2542</Words>
  <Application>Microsoft Office PowerPoint</Application>
  <PresentationFormat>On-screen Show (4:3)</PresentationFormat>
  <Paragraphs>285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4_Blank Presentation</vt:lpstr>
      <vt:lpstr>Please read this before using presentation</vt:lpstr>
      <vt:lpstr> Appropriate risk management strategies</vt:lpstr>
      <vt:lpstr>Resources Safety’s focus on mines safety</vt:lpstr>
      <vt:lpstr>What we would like you take away …</vt:lpstr>
      <vt:lpstr>Let’s establish a common language</vt:lpstr>
      <vt:lpstr>An “event” is an occurrence or change of a particular set of circumstances</vt:lpstr>
      <vt:lpstr>A control can prevent or mitigate an unwanted event</vt:lpstr>
      <vt:lpstr>Risk is NOT a hazard</vt:lpstr>
      <vt:lpstr>What’s involved in risk management?</vt:lpstr>
      <vt:lpstr>PowerPoint Presentation</vt:lpstr>
      <vt:lpstr>Levels of risk assessment …</vt:lpstr>
      <vt:lpstr>Where does a JHA/JSA sit in the risk assessment hierarchy?</vt:lpstr>
      <vt:lpstr>Job must be understood before work starts</vt:lpstr>
      <vt:lpstr>PowerPoint Presentation</vt:lpstr>
      <vt:lpstr>PowerPoint Presentation</vt:lpstr>
      <vt:lpstr>PowerPoint Presentation</vt:lpstr>
      <vt:lpstr>PowerPoint Presentation</vt:lpstr>
      <vt:lpstr>Considerations when anything changes</vt:lpstr>
      <vt:lpstr>Remember ….. The job must be understood before work starts</vt:lpstr>
    </vt:vector>
  </TitlesOfParts>
  <Company>G5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 Toolbox Presentation - 2014 -  Appropriate Risk Management Strategies</dc:title>
  <dc:creator>Bec.MOORE</dc:creator>
  <cp:keywords>DocSrc=Internal&lt;!&gt;VersionNo=1&lt;!&gt;VersionBy=Bec.MOORE&lt;!&gt;VersionDate=16/12/2013 10:47:27&lt;!&gt;Branch=Business Development&lt;!&gt;Division=Resources Safety&lt;!&gt;Section=Communications&lt;!&gt;LockedBy=&lt;!&gt;LockedOn=&lt;!&gt;LockedBehalfof=</cp:keywords>
  <dc:description>FileNo=A1157/201202&lt;!&gt;Site=Cannington&lt;!&gt;MDNo=&lt;!&gt;DocType=External Presentations&lt;!&gt;DocSec=MS - Roadshows&lt;!&gt;Owner=bec.moore&lt;!&gt;Filename=000462.bec.moore.pptx&lt;!&gt;Project=&lt;!&gt;Group=Resources Safety&lt;!&gt;SecType=Departmental Use Only</dc:description>
  <cp:lastModifiedBy>CORNEJO, Leezelle</cp:lastModifiedBy>
  <cp:revision>1660</cp:revision>
  <cp:lastPrinted>2014-11-17T09:15:28Z</cp:lastPrinted>
  <dcterms:created xsi:type="dcterms:W3CDTF">2011-01-21T07:01:17Z</dcterms:created>
  <dcterms:modified xsi:type="dcterms:W3CDTF">2014-11-20T02:26:36Z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nual_Owner_id">
    <vt:lpwstr>MP090079</vt:lpwstr>
  </property>
  <property fmtid="{D5CDD505-2E9C-101B-9397-08002B2CF9AE}" pid="3" name="Manual_Owner">
    <vt:lpwstr>Communications Manager - Business Development</vt:lpwstr>
  </property>
  <property fmtid="{D5CDD505-2E9C-101B-9397-08002B2CF9AE}" pid="4" name="Manual_Contact_ID">
    <vt:lpwstr>MP090079</vt:lpwstr>
  </property>
  <property fmtid="{D5CDD505-2E9C-101B-9397-08002B2CF9AE}" pid="5" name="Manual_Contact">
    <vt:lpwstr>Communications Manager - Business Development</vt:lpwstr>
  </property>
  <property fmtid="{D5CDD505-2E9C-101B-9397-08002B2CF9AE}" pid="6" name="Site">
    <vt:lpwstr>Cannington</vt:lpwstr>
  </property>
  <property fmtid="{D5CDD505-2E9C-101B-9397-08002B2CF9AE}" pid="7" name="SecType">
    <vt:lpwstr>Departmental Use Only</vt:lpwstr>
  </property>
  <property fmtid="{D5CDD505-2E9C-101B-9397-08002B2CF9AE}" pid="8" name="ContentTypeId">
    <vt:lpwstr>0x0101000AC6246A9CD2FC45B52DC6FEC0F0AAAA00A5C1F1DA62DAB340B34B67F1BBB7A427</vt:lpwstr>
  </property>
  <property fmtid="{D5CDD505-2E9C-101B-9397-08002B2CF9AE}" pid="9" name="DataStore">
    <vt:lpwstr>Central</vt:lpwstr>
  </property>
  <property fmtid="{D5CDD505-2E9C-101B-9397-08002B2CF9AE}" pid="10" name="ReleaseClassification">
    <vt:lpwstr>Departmental Use Only</vt:lpwstr>
  </property>
</Properties>
</file>