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9"/>
  </p:notesMasterIdLst>
  <p:sldIdLst>
    <p:sldId id="280" r:id="rId6"/>
    <p:sldId id="257" r:id="rId7"/>
    <p:sldId id="279" r:id="rId8"/>
    <p:sldId id="27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3" autoAdjust="0"/>
  </p:normalViewPr>
  <p:slideViewPr>
    <p:cSldViewPr>
      <p:cViewPr varScale="1">
        <p:scale>
          <a:sx n="79" d="100"/>
          <a:sy n="79" d="100"/>
        </p:scale>
        <p:origin x="-24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http://odstore.internal.dom/OurDocs01/Users/Open/Users/Gareth.PICKERING/Process%20Focus%20Group/Safety%20Culture/001103.Gareth.PICKE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odstore.internal.dom/OurDocs01/Users/Open/Users/Gareth.PICKERING/001115.Gareth.PICKE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0.23339376723148259"/>
          <c:y val="8.6066897079631666E-2"/>
          <c:w val="0.55753926447508384"/>
          <c:h val="0.81019090255387261"/>
        </c:manualLayout>
      </c:layout>
      <c:pieChart>
        <c:varyColors val="1"/>
        <c:ser>
          <c:idx val="0"/>
          <c:order val="0"/>
          <c:explosion val="1"/>
          <c:dLbls>
            <c:dLbl>
              <c:idx val="0"/>
              <c:layout/>
              <c:tx>
                <c:rich>
                  <a:bodyPr/>
                  <a:lstStyle/>
                  <a:p>
                    <a:r>
                      <a:rPr lang="en-US"/>
                      <a:t>Human </a:t>
                    </a:r>
                    <a:r>
                      <a:rPr lang="en-US" smtClean="0"/>
                      <a:t>error</a:t>
                    </a:r>
                    <a:r>
                      <a:rPr lang="en-US"/>
                      <a:t>
80%</a:t>
                    </a:r>
                  </a:p>
                </c:rich>
              </c:tx>
              <c:showLegendKey val="0"/>
              <c:showVal val="0"/>
              <c:showCatName val="1"/>
              <c:showSerName val="0"/>
              <c:showPercent val="1"/>
              <c:showBubbleSize val="0"/>
            </c:dLbl>
            <c:dLbl>
              <c:idx val="1"/>
              <c:layout/>
              <c:tx>
                <c:rich>
                  <a:bodyPr/>
                  <a:lstStyle/>
                  <a:p>
                    <a:r>
                      <a:rPr lang="en-US"/>
                      <a:t>Equipment </a:t>
                    </a:r>
                    <a:r>
                      <a:rPr lang="en-US" smtClean="0"/>
                      <a:t>failure</a:t>
                    </a:r>
                    <a:r>
                      <a:rPr lang="en-US"/>
                      <a:t>
20%</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'Event Data'!$B$5:$B$6</c:f>
              <c:strCache>
                <c:ptCount val="2"/>
                <c:pt idx="0">
                  <c:v>Human Error</c:v>
                </c:pt>
                <c:pt idx="1">
                  <c:v>Equipment Failure</c:v>
                </c:pt>
              </c:strCache>
            </c:strRef>
          </c:cat>
          <c:val>
            <c:numRef>
              <c:f>'Event Data'!$C$5:$C$6</c:f>
              <c:numCache>
                <c:formatCode>General</c:formatCode>
                <c:ptCount val="2"/>
                <c:pt idx="0">
                  <c:v>80</c:v>
                </c:pt>
                <c:pt idx="1">
                  <c:v>20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66749491662862"/>
          <c:y val="3.0584893952298804E-2"/>
          <c:w val="0.51102001382799567"/>
          <c:h val="0.80049738583445784"/>
        </c:manualLayout>
      </c:layout>
      <c:barChart>
        <c:barDir val="bar"/>
        <c:grouping val="stacked"/>
        <c:varyColors val="0"/>
        <c:ser>
          <c:idx val="0"/>
          <c:order val="0"/>
          <c:tx>
            <c:strRef>
              <c:f>Data!$B$450</c:f>
              <c:strCache>
                <c:ptCount val="1"/>
                <c:pt idx="0">
                  <c:v>BACKGROUND READING</c:v>
                </c:pt>
              </c:strCache>
            </c:strRef>
          </c:tx>
          <c:spPr>
            <a:solidFill>
              <a:srgbClr val="00B0F0"/>
            </a:solidFill>
          </c:spPr>
          <c:invertIfNegative val="0"/>
          <c:dLbls>
            <c:delete val="1"/>
          </c:dLbls>
          <c:cat>
            <c:strRef>
              <c:f>Data!$A$451:$A$462</c:f>
              <c:strCache>
                <c:ptCount val="12"/>
                <c:pt idx="0">
                  <c:v>Not covered</c:v>
                </c:pt>
                <c:pt idx="1">
                  <c:v>Emergency Response</c:v>
                </c:pt>
                <c:pt idx="2">
                  <c:v>Maintenance Inspection and Testing</c:v>
                </c:pt>
                <c:pt idx="3">
                  <c:v>Health and Safety Culture</c:v>
                </c:pt>
                <c:pt idx="4">
                  <c:v>Fitness for Work</c:v>
                </c:pt>
                <c:pt idx="5">
                  <c:v>Designing for People</c:v>
                </c:pt>
                <c:pt idx="6">
                  <c:v>Safety Critical Communications</c:v>
                </c:pt>
                <c:pt idx="7">
                  <c:v>Organisational Change</c:v>
                </c:pt>
                <c:pt idx="8">
                  <c:v>Staffing and Workload</c:v>
                </c:pt>
                <c:pt idx="9">
                  <c:v>Training and Competence</c:v>
                </c:pt>
                <c:pt idx="10">
                  <c:v>Procedures</c:v>
                </c:pt>
                <c:pt idx="11">
                  <c:v>Managing Human Failures</c:v>
                </c:pt>
              </c:strCache>
            </c:strRef>
          </c:cat>
          <c:val>
            <c:numRef>
              <c:f>Data!$B$451:$B$462</c:f>
              <c:numCache>
                <c:formatCode>General</c:formatCode>
                <c:ptCount val="12"/>
                <c:pt idx="0">
                  <c:v>5</c:v>
                </c:pt>
                <c:pt idx="1">
                  <c:v>0</c:v>
                </c:pt>
                <c:pt idx="2">
                  <c:v>1</c:v>
                </c:pt>
                <c:pt idx="3">
                  <c:v>9</c:v>
                </c:pt>
                <c:pt idx="4">
                  <c:v>1</c:v>
                </c:pt>
                <c:pt idx="5">
                  <c:v>3</c:v>
                </c:pt>
                <c:pt idx="6">
                  <c:v>3</c:v>
                </c:pt>
                <c:pt idx="7">
                  <c:v>0</c:v>
                </c:pt>
                <c:pt idx="8">
                  <c:v>6</c:v>
                </c:pt>
                <c:pt idx="9">
                  <c:v>1</c:v>
                </c:pt>
                <c:pt idx="10">
                  <c:v>4</c:v>
                </c:pt>
                <c:pt idx="11">
                  <c:v>11</c:v>
                </c:pt>
              </c:numCache>
            </c:numRef>
          </c:val>
        </c:ser>
        <c:ser>
          <c:idx val="1"/>
          <c:order val="1"/>
          <c:tx>
            <c:strRef>
              <c:f>Data!$C$450</c:f>
              <c:strCache>
                <c:ptCount val="1"/>
                <c:pt idx="0">
                  <c:v>DMP PUBLICATIONS</c:v>
                </c:pt>
              </c:strCache>
            </c:strRef>
          </c:tx>
          <c:spPr>
            <a:solidFill>
              <a:srgbClr val="FFC000"/>
            </a:solidFill>
          </c:spPr>
          <c:invertIfNegative val="0"/>
          <c:dLbls>
            <c:delete val="1"/>
          </c:dLbls>
          <c:cat>
            <c:strRef>
              <c:f>Data!$A$451:$A$462</c:f>
              <c:strCache>
                <c:ptCount val="12"/>
                <c:pt idx="0">
                  <c:v>Not covered</c:v>
                </c:pt>
                <c:pt idx="1">
                  <c:v>Emergency Response</c:v>
                </c:pt>
                <c:pt idx="2">
                  <c:v>Maintenance Inspection and Testing</c:v>
                </c:pt>
                <c:pt idx="3">
                  <c:v>Health and Safety Culture</c:v>
                </c:pt>
                <c:pt idx="4">
                  <c:v>Fitness for Work</c:v>
                </c:pt>
                <c:pt idx="5">
                  <c:v>Designing for People</c:v>
                </c:pt>
                <c:pt idx="6">
                  <c:v>Safety Critical Communications</c:v>
                </c:pt>
                <c:pt idx="7">
                  <c:v>Organisational Change</c:v>
                </c:pt>
                <c:pt idx="8">
                  <c:v>Staffing and Workload</c:v>
                </c:pt>
                <c:pt idx="9">
                  <c:v>Training and Competence</c:v>
                </c:pt>
                <c:pt idx="10">
                  <c:v>Procedures</c:v>
                </c:pt>
                <c:pt idx="11">
                  <c:v>Managing Human Failures</c:v>
                </c:pt>
              </c:strCache>
            </c:strRef>
          </c:cat>
          <c:val>
            <c:numRef>
              <c:f>Data!$C$451:$C$462</c:f>
              <c:numCache>
                <c:formatCode>General</c:formatCode>
                <c:ptCount val="12"/>
                <c:pt idx="0">
                  <c:v>5</c:v>
                </c:pt>
                <c:pt idx="1">
                  <c:v>5</c:v>
                </c:pt>
                <c:pt idx="2">
                  <c:v>10</c:v>
                </c:pt>
                <c:pt idx="3">
                  <c:v>3</c:v>
                </c:pt>
                <c:pt idx="4">
                  <c:v>3</c:v>
                </c:pt>
                <c:pt idx="5">
                  <c:v>24</c:v>
                </c:pt>
                <c:pt idx="6">
                  <c:v>12</c:v>
                </c:pt>
                <c:pt idx="7">
                  <c:v>0</c:v>
                </c:pt>
                <c:pt idx="8">
                  <c:v>6</c:v>
                </c:pt>
                <c:pt idx="9">
                  <c:v>5</c:v>
                </c:pt>
                <c:pt idx="10">
                  <c:v>1</c:v>
                </c:pt>
                <c:pt idx="11">
                  <c:v>9</c:v>
                </c:pt>
              </c:numCache>
            </c:numRef>
          </c:val>
        </c:ser>
        <c:ser>
          <c:idx val="2"/>
          <c:order val="2"/>
          <c:tx>
            <c:strRef>
              <c:f>Data!$D$450</c:f>
              <c:strCache>
                <c:ptCount val="1"/>
                <c:pt idx="0">
                  <c:v>INCIDENT &amp; INSPECTION DATA</c:v>
                </c:pt>
              </c:strCache>
            </c:strRef>
          </c:tx>
          <c:spPr>
            <a:solidFill>
              <a:schemeClr val="bg1">
                <a:lumMod val="65000"/>
              </a:schemeClr>
            </a:solidFill>
          </c:spPr>
          <c:invertIfNegative val="0"/>
          <c:dLbls>
            <c:delete val="1"/>
          </c:dLbls>
          <c:cat>
            <c:strRef>
              <c:f>Data!$A$451:$A$462</c:f>
              <c:strCache>
                <c:ptCount val="12"/>
                <c:pt idx="0">
                  <c:v>Not covered</c:v>
                </c:pt>
                <c:pt idx="1">
                  <c:v>Emergency Response</c:v>
                </c:pt>
                <c:pt idx="2">
                  <c:v>Maintenance Inspection and Testing</c:v>
                </c:pt>
                <c:pt idx="3">
                  <c:v>Health and Safety Culture</c:v>
                </c:pt>
                <c:pt idx="4">
                  <c:v>Fitness for Work</c:v>
                </c:pt>
                <c:pt idx="5">
                  <c:v>Designing for People</c:v>
                </c:pt>
                <c:pt idx="6">
                  <c:v>Safety Critical Communications</c:v>
                </c:pt>
                <c:pt idx="7">
                  <c:v>Organisational Change</c:v>
                </c:pt>
                <c:pt idx="8">
                  <c:v>Staffing and Workload</c:v>
                </c:pt>
                <c:pt idx="9">
                  <c:v>Training and Competence</c:v>
                </c:pt>
                <c:pt idx="10">
                  <c:v>Procedures</c:v>
                </c:pt>
                <c:pt idx="11">
                  <c:v>Managing Human Failures</c:v>
                </c:pt>
              </c:strCache>
            </c:strRef>
          </c:cat>
          <c:val>
            <c:numRef>
              <c:f>Data!$D$451:$D$462</c:f>
              <c:numCache>
                <c:formatCode>General</c:formatCode>
                <c:ptCount val="12"/>
                <c:pt idx="0">
                  <c:v>0</c:v>
                </c:pt>
                <c:pt idx="1">
                  <c:v>4</c:v>
                </c:pt>
                <c:pt idx="2">
                  <c:v>31</c:v>
                </c:pt>
                <c:pt idx="3">
                  <c:v>18</c:v>
                </c:pt>
                <c:pt idx="4">
                  <c:v>7</c:v>
                </c:pt>
                <c:pt idx="5">
                  <c:v>36</c:v>
                </c:pt>
                <c:pt idx="6">
                  <c:v>36</c:v>
                </c:pt>
                <c:pt idx="7">
                  <c:v>1</c:v>
                </c:pt>
                <c:pt idx="8">
                  <c:v>36</c:v>
                </c:pt>
                <c:pt idx="9">
                  <c:v>11</c:v>
                </c:pt>
                <c:pt idx="10">
                  <c:v>16</c:v>
                </c:pt>
                <c:pt idx="11">
                  <c:v>31</c:v>
                </c:pt>
              </c:numCache>
            </c:numRef>
          </c:val>
        </c:ser>
        <c:dLbls>
          <c:showLegendKey val="0"/>
          <c:showVal val="1"/>
          <c:showCatName val="0"/>
          <c:showSerName val="0"/>
          <c:showPercent val="0"/>
          <c:showBubbleSize val="0"/>
        </c:dLbls>
        <c:gapWidth val="75"/>
        <c:overlap val="100"/>
        <c:axId val="183953664"/>
        <c:axId val="184029184"/>
      </c:barChart>
      <c:catAx>
        <c:axId val="183953664"/>
        <c:scaling>
          <c:orientation val="minMax"/>
        </c:scaling>
        <c:delete val="0"/>
        <c:axPos val="l"/>
        <c:majorTickMark val="none"/>
        <c:minorTickMark val="none"/>
        <c:tickLblPos val="nextTo"/>
        <c:txPr>
          <a:bodyPr/>
          <a:lstStyle/>
          <a:p>
            <a:pPr>
              <a:defRPr sz="1200" baseline="0"/>
            </a:pPr>
            <a:endParaRPr lang="en-US"/>
          </a:p>
        </c:txPr>
        <c:crossAx val="184029184"/>
        <c:crosses val="autoZero"/>
        <c:auto val="1"/>
        <c:lblAlgn val="ctr"/>
        <c:lblOffset val="100"/>
        <c:noMultiLvlLbl val="0"/>
      </c:catAx>
      <c:valAx>
        <c:axId val="184029184"/>
        <c:scaling>
          <c:orientation val="minMax"/>
        </c:scaling>
        <c:delete val="0"/>
        <c:axPos val="b"/>
        <c:title>
          <c:tx>
            <c:rich>
              <a:bodyPr/>
              <a:lstStyle/>
              <a:p>
                <a:pPr>
                  <a:defRPr/>
                </a:pPr>
                <a:r>
                  <a:rPr lang="en-AU"/>
                  <a:t>Number of data points</a:t>
                </a:r>
              </a:p>
            </c:rich>
          </c:tx>
          <c:layout/>
          <c:overlay val="0"/>
        </c:title>
        <c:numFmt formatCode="General" sourceLinked="1"/>
        <c:majorTickMark val="none"/>
        <c:minorTickMark val="none"/>
        <c:tickLblPos val="nextTo"/>
        <c:crossAx val="183953664"/>
        <c:crosses val="autoZero"/>
        <c:crossBetween val="between"/>
      </c:valAx>
    </c:plotArea>
    <c:legend>
      <c:legendPos val="b"/>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F8AD-4951-48BB-9B84-4622E04E40FB}" type="datetimeFigureOut">
              <a:rPr lang="en-AU" smtClean="0"/>
              <a:t>22/12/2016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C044A-7473-4F2A-8666-81B0A56615C4}" type="slidenum">
              <a:rPr lang="en-AU" smtClean="0"/>
              <a:t>‹#›</a:t>
            </a:fld>
            <a:endParaRPr lang="en-AU"/>
          </a:p>
        </p:txBody>
      </p:sp>
    </p:spTree>
    <p:extLst>
      <p:ext uri="{BB962C8B-B14F-4D97-AF65-F5344CB8AC3E}">
        <p14:creationId xmlns:p14="http://schemas.microsoft.com/office/powerpoint/2010/main" val="122938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se.gov.uk/humanfactors/topics/toolki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mp.wa.gov.au/Documents/Safety/RS_RSM_Mag_Feb16.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2" y="4343146"/>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18781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231235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US Department of Energy (DOE) has developed a model that safety events are due to 80</a:t>
            </a:r>
            <a:r>
              <a:rPr lang="en-AU" baseline="0" dirty="0" smtClean="0"/>
              <a:t> per cent</a:t>
            </a:r>
            <a:r>
              <a:rPr lang="en-AU" dirty="0" smtClean="0"/>
              <a:t> human error and 20 per cent equipment failure. </a:t>
            </a:r>
          </a:p>
          <a:p>
            <a:endParaRPr lang="en-AU" dirty="0" smtClean="0"/>
          </a:p>
          <a:p>
            <a:r>
              <a:rPr lang="en-AU" dirty="0" smtClean="0"/>
              <a:t>Human error can occur despite training</a:t>
            </a:r>
            <a:r>
              <a:rPr lang="en-AU" baseline="0" dirty="0" smtClean="0"/>
              <a:t>, experiences, processors and a motivation to complete tasks properly. </a:t>
            </a:r>
            <a:r>
              <a:rPr lang="en-AU" dirty="0" smtClean="0"/>
              <a:t>The IOGP report states,</a:t>
            </a:r>
            <a:r>
              <a:rPr lang="en-AU" baseline="0" dirty="0" smtClean="0"/>
              <a:t> ‘</a:t>
            </a:r>
            <a:r>
              <a:rPr lang="en-AU" sz="1200" i="1" spc="-30" dirty="0" smtClean="0">
                <a:solidFill>
                  <a:srgbClr val="FFFFFF"/>
                </a:solidFill>
                <a:latin typeface="Arial"/>
                <a:ea typeface="ＭＳ Ｐゴシック" panose="020B0600070205080204" pitchFamily="34" charset="-128"/>
              </a:rPr>
              <a:t>virtually all major accidents include Human Factors among the root causes and that prevention of major accidents depends upon human reliability” </a:t>
            </a:r>
          </a:p>
          <a:p>
            <a:endParaRPr lang="en-AU" dirty="0" smtClean="0"/>
          </a:p>
          <a:p>
            <a:r>
              <a:rPr lang="en-AU" dirty="0" smtClean="0"/>
              <a:t>Although important for safety</a:t>
            </a:r>
            <a:r>
              <a:rPr lang="en-AU" baseline="0" dirty="0" smtClean="0"/>
              <a:t>, the </a:t>
            </a:r>
            <a:r>
              <a:rPr lang="en-AU" dirty="0" smtClean="0"/>
              <a:t>challenge is not around</a:t>
            </a:r>
            <a:r>
              <a:rPr lang="en-AU" baseline="0" dirty="0" smtClean="0"/>
              <a:t> equipment reliability but human reliability. </a:t>
            </a:r>
          </a:p>
          <a:p>
            <a:endParaRPr lang="en-AU" dirty="0" smtClean="0"/>
          </a:p>
          <a:p>
            <a:r>
              <a:rPr lang="en-AU" dirty="0" smtClean="0"/>
              <a:t>Source:</a:t>
            </a:r>
          </a:p>
          <a:p>
            <a:r>
              <a:rPr lang="en-AU" dirty="0" smtClean="0"/>
              <a:t>US Department of Energy</a:t>
            </a:r>
            <a:r>
              <a:rPr lang="en-AU" baseline="0" dirty="0" smtClean="0"/>
              <a:t> (DOE) (2009a) Human performance improvement handbook: Concepts and principles (Vol 1; DOE-HDBK-1028-2009); page 1-10</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12</a:t>
            </a:fld>
            <a:endParaRPr lang="en-AU">
              <a:solidFill>
                <a:prstClr val="black"/>
              </a:solidFill>
            </a:endParaRPr>
          </a:p>
        </p:txBody>
      </p:sp>
    </p:spTree>
    <p:extLst>
      <p:ext uri="{BB962C8B-B14F-4D97-AF65-F5344CB8AC3E}">
        <p14:creationId xmlns:p14="http://schemas.microsoft.com/office/powerpoint/2010/main" val="81384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u="none" dirty="0" smtClean="0"/>
              <a:t>During the creation of Murphy’s Law who was at fault?</a:t>
            </a:r>
          </a:p>
          <a:p>
            <a:pPr marL="171450" indent="-171450">
              <a:buFont typeface="Arial" panose="020B0604020202020204" pitchFamily="34" charset="0"/>
              <a:buChar char="•"/>
            </a:pPr>
            <a:r>
              <a:rPr lang="en-AU" sz="1200" u="none" dirty="0" smtClean="0"/>
              <a:t>Was it the designer, who months prior</a:t>
            </a:r>
            <a:r>
              <a:rPr lang="en-AU" sz="1200" u="none" baseline="0" dirty="0" smtClean="0"/>
              <a:t> designed the instrument, allowing multiple installation options?</a:t>
            </a:r>
          </a:p>
          <a:p>
            <a:pPr marL="171450" indent="-171450">
              <a:buFont typeface="Arial" panose="020B0604020202020204" pitchFamily="34" charset="0"/>
              <a:buChar char="•"/>
            </a:pPr>
            <a:r>
              <a:rPr lang="en-AU" sz="1200" u="none" baseline="0" dirty="0" smtClean="0"/>
              <a:t>The technician, weeks prior,  who incorrectly installed the instrument?</a:t>
            </a:r>
          </a:p>
          <a:p>
            <a:pPr marL="171450" indent="-171450">
              <a:buFont typeface="Arial" panose="020B0604020202020204" pitchFamily="34" charset="0"/>
              <a:buChar char="•"/>
            </a:pPr>
            <a:r>
              <a:rPr lang="en-AU" sz="1200" u="none" baseline="0" dirty="0" smtClean="0"/>
              <a:t>Was it the project manager and technician, hours before the experiment, who didn’t complete calibration tests on the instrument?</a:t>
            </a:r>
          </a:p>
          <a:p>
            <a:pPr marL="171450" indent="-171450">
              <a:buFont typeface="Arial" panose="020B0604020202020204" pitchFamily="34" charset="0"/>
              <a:buChar char="•"/>
            </a:pPr>
            <a:r>
              <a:rPr lang="en-AU" sz="1200" u="none" baseline="0" dirty="0" smtClean="0"/>
              <a:t>Or, minutes prior, the operator who failed to complete pre-start checks on the instrument?</a:t>
            </a:r>
            <a:endParaRPr lang="en-AU" sz="1200" u="none" dirty="0" smtClean="0"/>
          </a:p>
          <a:p>
            <a:pPr marL="0" indent="0">
              <a:buNone/>
            </a:pPr>
            <a:endParaRPr lang="en-AU" sz="1200" u="none" dirty="0" smtClean="0"/>
          </a:p>
          <a:p>
            <a:pPr marL="0" indent="0">
              <a:buNone/>
            </a:pPr>
            <a:r>
              <a:rPr lang="en-AU" sz="1200" u="none" dirty="0" smtClean="0"/>
              <a:t>Human Factors is not blaming the last person</a:t>
            </a:r>
            <a:r>
              <a:rPr lang="en-AU" sz="1200" u="none" baseline="0" dirty="0" smtClean="0"/>
              <a:t> to touch the equipment. Human Factors are influenced by human error and organisational impacts. </a:t>
            </a:r>
          </a:p>
          <a:p>
            <a:pPr marL="0" indent="0">
              <a:buNone/>
            </a:pPr>
            <a:endParaRPr lang="en-AU" sz="1200" u="none" dirty="0" smtClean="0"/>
          </a:p>
          <a:p>
            <a:pPr marL="0" indent="0">
              <a:buNone/>
            </a:pPr>
            <a:r>
              <a:rPr lang="en-AU" sz="1200" u="none" dirty="0" smtClean="0"/>
              <a:t>Dekker</a:t>
            </a:r>
            <a:r>
              <a:rPr lang="en-AU" sz="1200" u="none" baseline="0" dirty="0" smtClean="0"/>
              <a:t> states that people believe they need to keep beating the ‘human’ until the phenomenon of ‘human error’ goes away. But how true is this?</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417321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none" dirty="0" smtClean="0">
                <a:latin typeface="Times New Roman" panose="02020603050405020304" pitchFamily="18" charset="0"/>
                <a:cs typeface="Times New Roman" panose="02020603050405020304" pitchFamily="18" charset="0"/>
              </a:rPr>
              <a:t>The </a:t>
            </a:r>
            <a:r>
              <a:rPr lang="en-AU" sz="1200" dirty="0" smtClean="0">
                <a:latin typeface="Times New Roman" panose="02020603050405020304" pitchFamily="18" charset="0"/>
                <a:cs typeface="Times New Roman" panose="02020603050405020304" pitchFamily="18" charset="0"/>
              </a:rPr>
              <a:t>National Health &amp; Safety Regulator for Great Britain</a:t>
            </a:r>
            <a:r>
              <a:rPr lang="en-AU" sz="1200" baseline="0" dirty="0" smtClean="0">
                <a:latin typeface="Times New Roman" panose="02020603050405020304" pitchFamily="18" charset="0"/>
                <a:cs typeface="Times New Roman" panose="02020603050405020304" pitchFamily="18" charset="0"/>
              </a:rPr>
              <a:t> </a:t>
            </a:r>
            <a:r>
              <a:rPr lang="en-AU" sz="1200" dirty="0" smtClean="0">
                <a:latin typeface="Times New Roman" panose="02020603050405020304" pitchFamily="18" charset="0"/>
                <a:cs typeface="Times New Roman" panose="02020603050405020304" pitchFamily="18" charset="0"/>
              </a:rPr>
              <a:t>has undertaken extensive research into this topic.</a:t>
            </a:r>
            <a:r>
              <a:rPr lang="en-AU" sz="1200" baseline="0" dirty="0" smtClean="0">
                <a:latin typeface="Times New Roman" panose="02020603050405020304" pitchFamily="18" charset="0"/>
                <a:cs typeface="Times New Roman" panose="02020603050405020304" pitchFamily="18" charset="0"/>
              </a:rPr>
              <a:t> There is only one regulator not numerous, resulting in extensive research into Human Factors.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Times New Roman" panose="02020603050405020304" pitchFamily="18" charset="0"/>
                <a:cs typeface="Times New Roman" panose="02020603050405020304" pitchFamily="18" charset="0"/>
              </a:rPr>
              <a:t>As a result, a framework has been developed to review the involvement of human failures in incidences.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Times New Roman" panose="02020603050405020304" pitchFamily="18" charset="0"/>
                <a:cs typeface="Times New Roman" panose="02020603050405020304" pitchFamily="18" charset="0"/>
              </a:rPr>
              <a:t>The framework represents that a human failure causing an unsafe act has to occur, in alignment with an unsafe plant or condition caused by latent errors for an incident to occur. </a:t>
            </a:r>
            <a:endParaRPr lang="en-AU" sz="1200" dirty="0" smtClean="0">
              <a:latin typeface="Times New Roman" panose="02020603050405020304" pitchFamily="18" charset="0"/>
              <a:cs typeface="Times New Roman" panose="02020603050405020304" pitchFamily="18" charset="0"/>
            </a:endParaRPr>
          </a:p>
          <a:p>
            <a:endParaRPr lang="en-AU" sz="1200" u="sng" dirty="0" smtClean="0">
              <a:latin typeface="Times New Roman" panose="02020603050405020304" pitchFamily="18" charset="0"/>
              <a:cs typeface="Times New Roman" panose="02020603050405020304" pitchFamily="18" charset="0"/>
            </a:endParaRPr>
          </a:p>
          <a:p>
            <a:r>
              <a:rPr lang="en-AU" sz="1200" b="1" u="none" dirty="0" smtClean="0">
                <a:latin typeface="Times New Roman" panose="02020603050405020304" pitchFamily="18" charset="0"/>
                <a:cs typeface="Times New Roman" panose="02020603050405020304" pitchFamily="18" charset="0"/>
              </a:rPr>
              <a:t>Human failures</a:t>
            </a:r>
          </a:p>
          <a:p>
            <a:r>
              <a:rPr lang="en-AU" sz="1200" dirty="0" smtClean="0">
                <a:latin typeface="Times New Roman" panose="02020603050405020304" pitchFamily="18" charset="0"/>
                <a:cs typeface="Times New Roman" panose="02020603050405020304" pitchFamily="18" charset="0"/>
              </a:rPr>
              <a:t>Result in either l</a:t>
            </a:r>
            <a:r>
              <a:rPr lang="en-AU" sz="1200" baseline="0" dirty="0" smtClean="0">
                <a:latin typeface="Times New Roman" panose="02020603050405020304" pitchFamily="18" charset="0"/>
                <a:cs typeface="Times New Roman" panose="02020603050405020304" pitchFamily="18" charset="0"/>
              </a:rPr>
              <a:t>atent or active failures.</a:t>
            </a:r>
          </a:p>
          <a:p>
            <a:endParaRPr lang="en-AU" sz="1200" baseline="0" dirty="0" smtClean="0">
              <a:latin typeface="Times New Roman" panose="02020603050405020304" pitchFamily="18" charset="0"/>
              <a:cs typeface="Times New Roman" panose="02020603050405020304" pitchFamily="18" charset="0"/>
            </a:endParaRPr>
          </a:p>
          <a:p>
            <a:r>
              <a:rPr lang="en-AU" sz="1200" dirty="0" smtClean="0">
                <a:latin typeface="Times New Roman" panose="02020603050405020304" pitchFamily="18" charset="0"/>
                <a:cs typeface="Times New Roman" panose="02020603050405020304" pitchFamily="18" charset="0"/>
              </a:rPr>
              <a:t>Active failures</a:t>
            </a: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Have an immediate consequence.</a:t>
            </a: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Usually made by frontline people.</a:t>
            </a:r>
          </a:p>
          <a:p>
            <a:pPr marL="0" indent="0">
              <a:buFont typeface="Arial" panose="020B0604020202020204" pitchFamily="34" charset="0"/>
              <a:buNone/>
            </a:pPr>
            <a:endParaRPr lang="en-AU" sz="12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AU" sz="1200" dirty="0" smtClean="0">
                <a:latin typeface="Times New Roman" panose="02020603050405020304" pitchFamily="18" charset="0"/>
                <a:cs typeface="Times New Roman" panose="02020603050405020304" pitchFamily="18" charset="0"/>
              </a:rPr>
              <a:t>Latent failures</a:t>
            </a: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Made</a:t>
            </a:r>
            <a:r>
              <a:rPr lang="en-AU" sz="1200" baseline="0" dirty="0" smtClean="0">
                <a:latin typeface="Times New Roman" panose="02020603050405020304" pitchFamily="18" charset="0"/>
                <a:cs typeface="Times New Roman" panose="02020603050405020304" pitchFamily="18" charset="0"/>
              </a:rPr>
              <a:t> by people who are removed in time and space from the task.</a:t>
            </a:r>
          </a:p>
          <a:p>
            <a:pPr marL="171450" indent="-171450">
              <a:buFont typeface="Arial" panose="020B0604020202020204" pitchFamily="34" charset="0"/>
              <a:buChar char="•"/>
            </a:pPr>
            <a:r>
              <a:rPr lang="en-AU" sz="1200" baseline="0" dirty="0" smtClean="0">
                <a:latin typeface="Times New Roman" panose="02020603050405020304" pitchFamily="18" charset="0"/>
                <a:cs typeface="Times New Roman" panose="02020603050405020304" pitchFamily="18" charset="0"/>
              </a:rPr>
              <a:t>Usually hidden until triggered by an event.</a:t>
            </a:r>
            <a:endParaRPr lang="en-AU" sz="1200" dirty="0" smtClean="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AU" sz="1200" baseline="0"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AU" sz="1200" baseline="0" dirty="0" smtClean="0">
                <a:latin typeface="Times New Roman" panose="02020603050405020304" pitchFamily="18" charset="0"/>
                <a:cs typeface="Times New Roman" panose="02020603050405020304" pitchFamily="18" charset="0"/>
              </a:rPr>
              <a:t>An incident is caused by unsafe acts and unsafe plant and/or conditions. For an accident to occur, there needs to be a failure to recover the incident situation. </a:t>
            </a:r>
            <a:endParaRPr lang="en-AU" sz="1200" dirty="0" smtClean="0">
              <a:latin typeface="Times New Roman" panose="02020603050405020304" pitchFamily="18" charset="0"/>
              <a:cs typeface="Times New Roman" panose="02020603050405020304" pitchFamily="18" charset="0"/>
            </a:endParaRPr>
          </a:p>
          <a:p>
            <a:endParaRPr lang="en-AU"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14</a:t>
            </a:fld>
            <a:endParaRPr lang="en-AU" dirty="0">
              <a:solidFill>
                <a:prstClr val="black"/>
              </a:solidFill>
            </a:endParaRPr>
          </a:p>
        </p:txBody>
      </p:sp>
    </p:spTree>
    <p:extLst>
      <p:ext uri="{BB962C8B-B14F-4D97-AF65-F5344CB8AC3E}">
        <p14:creationId xmlns:p14="http://schemas.microsoft.com/office/powerpoint/2010/main" val="61243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1" dirty="0" smtClean="0">
                <a:latin typeface="Times New Roman" panose="02020603050405020304" pitchFamily="18" charset="0"/>
                <a:cs typeface="Times New Roman" panose="02020603050405020304" pitchFamily="18" charset="0"/>
              </a:rPr>
              <a:t>Human failures cont.</a:t>
            </a:r>
          </a:p>
          <a:p>
            <a:r>
              <a:rPr lang="en-AU" sz="1200" dirty="0" smtClean="0">
                <a:latin typeface="Times New Roman" panose="02020603050405020304" pitchFamily="18" charset="0"/>
                <a:cs typeface="Times New Roman" panose="02020603050405020304" pitchFamily="18" charset="0"/>
              </a:rPr>
              <a:t>Human failures can occur due to an</a:t>
            </a:r>
            <a:r>
              <a:rPr lang="en-AU" sz="1200" baseline="0" dirty="0" smtClean="0">
                <a:latin typeface="Times New Roman" panose="02020603050405020304" pitchFamily="18" charset="0"/>
                <a:cs typeface="Times New Roman" panose="02020603050405020304" pitchFamily="18" charset="0"/>
              </a:rPr>
              <a:t> error or a violation.</a:t>
            </a:r>
          </a:p>
          <a:p>
            <a:endParaRPr lang="en-AU" sz="1200" b="1" dirty="0" smtClean="0">
              <a:latin typeface="Times New Roman" panose="02020603050405020304" pitchFamily="18" charset="0"/>
              <a:cs typeface="Times New Roman" panose="02020603050405020304" pitchFamily="18" charset="0"/>
            </a:endParaRPr>
          </a:p>
          <a:p>
            <a:r>
              <a:rPr lang="en-AU" sz="1200" b="1" dirty="0" smtClean="0">
                <a:latin typeface="Times New Roman" panose="02020603050405020304" pitchFamily="18" charset="0"/>
                <a:cs typeface="Times New Roman" panose="02020603050405020304" pitchFamily="18" charset="0"/>
              </a:rPr>
              <a:t>Human errors</a:t>
            </a: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An</a:t>
            </a:r>
            <a:r>
              <a:rPr lang="en-AU" sz="1200" baseline="0" dirty="0" smtClean="0">
                <a:latin typeface="Times New Roman" panose="02020603050405020304" pitchFamily="18" charset="0"/>
                <a:cs typeface="Times New Roman" panose="02020603050405020304" pitchFamily="18" charset="0"/>
              </a:rPr>
              <a:t> action or decision which was not intended.</a:t>
            </a:r>
          </a:p>
          <a:p>
            <a:pPr marL="171450" indent="-171450">
              <a:buFont typeface="Arial" panose="020B0604020202020204" pitchFamily="34" charset="0"/>
              <a:buChar char="•"/>
            </a:pPr>
            <a:r>
              <a:rPr lang="en-AU" sz="1200" baseline="0" dirty="0" smtClean="0">
                <a:latin typeface="Times New Roman" panose="02020603050405020304" pitchFamily="18" charset="0"/>
                <a:cs typeface="Times New Roman" panose="02020603050405020304" pitchFamily="18" charset="0"/>
              </a:rPr>
              <a:t>Involved a deviation from accepted standard.</a:t>
            </a:r>
          </a:p>
          <a:p>
            <a:pPr marL="171450" indent="-171450">
              <a:buFont typeface="Arial" panose="020B0604020202020204" pitchFamily="34" charset="0"/>
              <a:buChar char="•"/>
            </a:pPr>
            <a:r>
              <a:rPr lang="en-AU" sz="1200" baseline="0" dirty="0" smtClean="0">
                <a:latin typeface="Times New Roman" panose="02020603050405020304" pitchFamily="18" charset="0"/>
                <a:cs typeface="Times New Roman" panose="02020603050405020304" pitchFamily="18" charset="0"/>
              </a:rPr>
              <a:t>Led to an undesirable outcome.</a:t>
            </a:r>
          </a:p>
          <a:p>
            <a:pPr marL="0" indent="0">
              <a:buFont typeface="Arial" panose="020B0604020202020204" pitchFamily="34" charset="0"/>
              <a:buNone/>
            </a:pPr>
            <a:endParaRPr lang="en-AU" sz="1200" baseline="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AU" sz="1200" b="1" dirty="0" smtClean="0">
                <a:latin typeface="Times New Roman" panose="02020603050405020304" pitchFamily="18" charset="0"/>
                <a:cs typeface="Times New Roman" panose="02020603050405020304" pitchFamily="18" charset="0"/>
              </a:rPr>
              <a:t>Human violations</a:t>
            </a: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A</a:t>
            </a:r>
            <a:r>
              <a:rPr lang="en-AU" sz="1200" baseline="0" dirty="0" smtClean="0">
                <a:latin typeface="Times New Roman" panose="02020603050405020304" pitchFamily="18" charset="0"/>
                <a:cs typeface="Times New Roman" panose="02020603050405020304" pitchFamily="18" charset="0"/>
              </a:rPr>
              <a:t> deliberate deviation from a rule or procedure.</a:t>
            </a:r>
          </a:p>
          <a:p>
            <a:pPr marL="171450" indent="-171450">
              <a:buFont typeface="Arial" panose="020B0604020202020204" pitchFamily="34" charset="0"/>
              <a:buChar char="•"/>
            </a:pPr>
            <a:r>
              <a:rPr lang="en-AU" sz="1200" baseline="0" dirty="0" smtClean="0">
                <a:latin typeface="Times New Roman" panose="02020603050405020304" pitchFamily="18" charset="0"/>
                <a:cs typeface="Times New Roman" panose="02020603050405020304" pitchFamily="18" charset="0"/>
              </a:rPr>
              <a:t>Three types: routine, situational and exceptional.</a:t>
            </a:r>
            <a:endParaRPr lang="en-AU" sz="1200" dirty="0" smtClean="0">
              <a:latin typeface="Times New Roman" panose="02020603050405020304" pitchFamily="18" charset="0"/>
              <a:cs typeface="Times New Roman" panose="02020603050405020304" pitchFamily="18" charset="0"/>
            </a:endParaRPr>
          </a:p>
          <a:p>
            <a:endParaRPr lang="en-AU" sz="1200" dirty="0" smtClean="0">
              <a:latin typeface="Times New Roman" panose="02020603050405020304" pitchFamily="18" charset="0"/>
              <a:cs typeface="Times New Roman" panose="02020603050405020304" pitchFamily="18" charset="0"/>
            </a:endParaRPr>
          </a:p>
          <a:p>
            <a:r>
              <a:rPr lang="en-AU" sz="1200" dirty="0" smtClean="0">
                <a:latin typeface="Times New Roman" panose="02020603050405020304" pitchFamily="18" charset="0"/>
                <a:cs typeface="Times New Roman" panose="02020603050405020304" pitchFamily="18" charset="0"/>
              </a:rPr>
              <a:t>Quality</a:t>
            </a:r>
            <a:r>
              <a:rPr lang="en-AU" sz="1200" baseline="0" dirty="0" smtClean="0">
                <a:latin typeface="Times New Roman" panose="02020603050405020304" pitchFamily="18" charset="0"/>
                <a:cs typeface="Times New Roman" panose="02020603050405020304" pitchFamily="18" charset="0"/>
              </a:rPr>
              <a:t> of decisions are influenced by </a:t>
            </a:r>
            <a:r>
              <a:rPr lang="en-AU" sz="1200" b="1" i="1" dirty="0" smtClean="0">
                <a:latin typeface="Times New Roman" panose="02020603050405020304" pitchFamily="18" charset="0"/>
                <a:cs typeface="Times New Roman" panose="02020603050405020304" pitchFamily="18" charset="0"/>
              </a:rPr>
              <a:t>performance</a:t>
            </a:r>
            <a:r>
              <a:rPr lang="en-AU" sz="1200" b="1" i="1" baseline="0" dirty="0" smtClean="0">
                <a:latin typeface="Times New Roman" panose="02020603050405020304" pitchFamily="18" charset="0"/>
                <a:cs typeface="Times New Roman" panose="02020603050405020304" pitchFamily="18" charset="0"/>
              </a:rPr>
              <a:t> shaping factors</a:t>
            </a:r>
            <a:endParaRPr lang="en-AU" sz="1200" b="1" i="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AU" sz="1200" dirty="0" smtClean="0">
                <a:latin typeface="Times New Roman" panose="02020603050405020304" pitchFamily="18" charset="0"/>
                <a:cs typeface="Times New Roman" panose="02020603050405020304" pitchFamily="18" charset="0"/>
              </a:rPr>
              <a:t>Factors that make error more likely</a:t>
            </a:r>
            <a:r>
              <a:rPr lang="en-AU" sz="1200" baseline="0" dirty="0" smtClean="0">
                <a:latin typeface="Times New Roman" panose="02020603050405020304" pitchFamily="18" charset="0"/>
                <a:cs typeface="Times New Roman" panose="02020603050405020304" pitchFamily="18" charset="0"/>
              </a:rPr>
              <a:t> to occur (e.g. communications, procedures, environment, training, social).</a:t>
            </a:r>
            <a:endParaRPr lang="en-AU"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15</a:t>
            </a:fld>
            <a:endParaRPr lang="en-AU" dirty="0">
              <a:solidFill>
                <a:prstClr val="black"/>
              </a:solidFill>
            </a:endParaRPr>
          </a:p>
        </p:txBody>
      </p:sp>
    </p:spTree>
    <p:extLst>
      <p:ext uri="{BB962C8B-B14F-4D97-AF65-F5344CB8AC3E}">
        <p14:creationId xmlns:p14="http://schemas.microsoft.com/office/powerpoint/2010/main" val="61243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endParaRPr lang="en-AU" sz="1200" kern="0" dirty="0" smtClean="0"/>
          </a:p>
          <a:p>
            <a:pPr marL="0" indent="0">
              <a:buNone/>
            </a:pPr>
            <a:r>
              <a:rPr lang="en-AU" sz="1200" kern="0" dirty="0" smtClean="0"/>
              <a:t>The United Kingdom’s Health and Safety Executive (UK’s HSE) has developed a model</a:t>
            </a:r>
            <a:r>
              <a:rPr lang="en-AU" sz="1200" kern="0" baseline="0" dirty="0" smtClean="0"/>
              <a:t> for performance shaping factors. </a:t>
            </a:r>
          </a:p>
          <a:p>
            <a:pPr marL="0" indent="0">
              <a:buNone/>
            </a:pPr>
            <a:endParaRPr lang="en-AU" sz="1200" kern="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These three </a:t>
            </a:r>
            <a:r>
              <a:rPr lang="en-AU" sz="1200" kern="0" dirty="0" smtClean="0"/>
              <a:t>accident precursors </a:t>
            </a:r>
            <a:r>
              <a:rPr lang="en-AU" sz="1200" baseline="0" dirty="0" smtClean="0"/>
              <a:t>make up Human Factors</a:t>
            </a:r>
          </a:p>
          <a:p>
            <a:pPr marL="0" indent="0">
              <a:buNone/>
            </a:pPr>
            <a:endParaRPr lang="en-AU" sz="1200" b="1" i="1" u="none" kern="0" dirty="0" smtClean="0">
              <a:solidFill>
                <a:srgbClr val="C00000"/>
              </a:solidFill>
            </a:endParaRPr>
          </a:p>
          <a:p>
            <a:pPr marL="0" indent="0">
              <a:buNone/>
            </a:pPr>
            <a:r>
              <a:rPr lang="en-AU" sz="1200" b="1" i="1" u="none" kern="0" dirty="0" smtClean="0">
                <a:solidFill>
                  <a:srgbClr val="C00000"/>
                </a:solidFill>
              </a:rPr>
              <a:t>Individual</a:t>
            </a:r>
          </a:p>
          <a:p>
            <a:pPr marL="171450" indent="-171450">
              <a:buFont typeface="Arial" panose="020B0604020202020204" pitchFamily="34" charset="0"/>
              <a:buChar char="•"/>
            </a:pPr>
            <a:r>
              <a:rPr lang="en-AU" sz="1200" kern="0" dirty="0" smtClean="0"/>
              <a:t>Low skill.</a:t>
            </a:r>
          </a:p>
          <a:p>
            <a:pPr marL="171450" indent="-171450">
              <a:buFont typeface="Arial" panose="020B0604020202020204" pitchFamily="34" charset="0"/>
              <a:buChar char="•"/>
            </a:pPr>
            <a:r>
              <a:rPr lang="en-AU" sz="1200" kern="0" dirty="0" smtClean="0"/>
              <a:t>Tired.</a:t>
            </a:r>
          </a:p>
          <a:p>
            <a:pPr marL="0" indent="0">
              <a:buNone/>
            </a:pPr>
            <a:endParaRPr lang="en-AU" sz="1200" u="sng" kern="0" dirty="0" smtClean="0">
              <a:solidFill>
                <a:srgbClr val="C00000"/>
              </a:solidFill>
            </a:endParaRPr>
          </a:p>
          <a:p>
            <a:pPr marL="0" indent="0">
              <a:buNone/>
            </a:pPr>
            <a:r>
              <a:rPr lang="en-AU" sz="1200" b="1" i="1" u="none" kern="0" dirty="0" smtClean="0">
                <a:solidFill>
                  <a:srgbClr val="C00000"/>
                </a:solidFill>
              </a:rPr>
              <a:t>Job</a:t>
            </a:r>
          </a:p>
          <a:p>
            <a:pPr marL="171450" indent="-171450">
              <a:buFont typeface="Arial" panose="020B0604020202020204" pitchFamily="34" charset="0"/>
              <a:buChar char="•"/>
            </a:pPr>
            <a:r>
              <a:rPr lang="en-AU" sz="1200" b="0" i="0" u="none" kern="0" dirty="0" smtClean="0">
                <a:solidFill>
                  <a:srgbClr val="C00000"/>
                </a:solidFill>
              </a:rPr>
              <a:t>H</a:t>
            </a:r>
            <a:r>
              <a:rPr lang="en-AU" sz="1200" b="0" i="0" kern="0" dirty="0" smtClean="0"/>
              <a:t>igh workload.</a:t>
            </a:r>
          </a:p>
          <a:p>
            <a:pPr marL="171450" indent="-171450">
              <a:buFont typeface="Arial" panose="020B0604020202020204" pitchFamily="34" charset="0"/>
              <a:buChar char="•"/>
            </a:pPr>
            <a:r>
              <a:rPr lang="en-AU" sz="1200" b="0" i="0" kern="0" dirty="0" smtClean="0"/>
              <a:t>Missing instructions.</a:t>
            </a:r>
          </a:p>
          <a:p>
            <a:pPr marL="0" indent="0">
              <a:buFont typeface="Arial" panose="020B0604020202020204" pitchFamily="34" charset="0"/>
              <a:buNone/>
            </a:pPr>
            <a:endParaRPr lang="en-AU" sz="1200" b="0" i="0" u="sng" kern="0" dirty="0" smtClean="0">
              <a:solidFill>
                <a:srgbClr val="C00000"/>
              </a:solidFill>
            </a:endParaRPr>
          </a:p>
          <a:p>
            <a:pPr marL="0" indent="0">
              <a:buFont typeface="Arial" panose="020B0604020202020204" pitchFamily="34" charset="0"/>
              <a:buNone/>
            </a:pPr>
            <a:r>
              <a:rPr lang="en-AU" sz="1200" b="1" i="1" u="none" kern="0" dirty="0" smtClean="0">
                <a:solidFill>
                  <a:srgbClr val="C00000"/>
                </a:solidFill>
              </a:rPr>
              <a:t>Organisation</a:t>
            </a:r>
          </a:p>
          <a:p>
            <a:pPr marL="171450" indent="-171450">
              <a:buFont typeface="Arial" panose="020B0604020202020204" pitchFamily="34" charset="0"/>
              <a:buChar char="•"/>
            </a:pPr>
            <a:r>
              <a:rPr lang="en-AU" sz="1200" kern="0" dirty="0" smtClean="0"/>
              <a:t>Poor planning.</a:t>
            </a:r>
          </a:p>
          <a:p>
            <a:pPr marL="171450" indent="-171450">
              <a:buFont typeface="Arial" panose="020B0604020202020204" pitchFamily="34" charset="0"/>
              <a:buChar char="•"/>
            </a:pPr>
            <a:r>
              <a:rPr lang="en-AU" sz="1200" kern="0" dirty="0" smtClean="0"/>
              <a:t>Poor culture.</a:t>
            </a:r>
          </a:p>
          <a:p>
            <a:endParaRPr lang="en-A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Reference: UK</a:t>
            </a:r>
            <a:r>
              <a:rPr lang="en-AU" baseline="0" dirty="0" smtClean="0"/>
              <a:t> Health and Safety Executive (HSE), Reducing error and influencing behaviour, HSG48, ISBN 978 0 7176 2452 2</a:t>
            </a:r>
          </a:p>
          <a:p>
            <a:endParaRPr lang="en-AU" sz="1200" baseline="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16</a:t>
            </a:fld>
            <a:endParaRPr lang="en-AU" dirty="0">
              <a:solidFill>
                <a:prstClr val="black"/>
              </a:solidFill>
            </a:endParaRPr>
          </a:p>
        </p:txBody>
      </p:sp>
    </p:spTree>
    <p:extLst>
      <p:ext uri="{BB962C8B-B14F-4D97-AF65-F5344CB8AC3E}">
        <p14:creationId xmlns:p14="http://schemas.microsoft.com/office/powerpoint/2010/main" val="252115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GB" dirty="0" smtClean="0"/>
              <a:t>The UK’s HSE has found via incident investigation and inspection,</a:t>
            </a:r>
            <a:r>
              <a:rPr lang="en-GB" baseline="0" dirty="0" smtClean="0"/>
              <a:t> </a:t>
            </a:r>
            <a:r>
              <a:rPr lang="en-GB" dirty="0" smtClean="0"/>
              <a:t>subjects which are often not well-managed. Some of these topics have related sub-topics, resulting in a total of 20 topics and sub-topics.</a:t>
            </a:r>
          </a:p>
          <a:p>
            <a:endParaRPr lang="en-GB" dirty="0" smtClean="0"/>
          </a:p>
          <a:p>
            <a:r>
              <a:rPr lang="en-GB" dirty="0" smtClean="0"/>
              <a:t>As a result, the HSE has developed a ‘Top 10’ Human Factors topics. These provide focus and structure to a very broad</a:t>
            </a:r>
            <a:r>
              <a:rPr lang="en-GB" baseline="0" dirty="0" smtClean="0"/>
              <a:t> and complex topic. </a:t>
            </a:r>
          </a:p>
          <a:p>
            <a:endParaRPr lang="en-GB"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topics were classified into three distinct categories defined as: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core topics — fundamental to good human factor arrangements at all sites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common topics — relevant at most sites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specific topics — only relevant to some sites.</a:t>
            </a:r>
          </a:p>
          <a:p>
            <a:endParaRPr lang="en-GB" dirty="0" smtClean="0"/>
          </a:p>
          <a:p>
            <a:r>
              <a:rPr lang="en-GB" dirty="0" smtClean="0"/>
              <a:t>Emergency Response </a:t>
            </a:r>
            <a:r>
              <a:rPr lang="en-AU" dirty="0" smtClean="0"/>
              <a:t>was not included in the HSE’s ‘Top</a:t>
            </a:r>
            <a:r>
              <a:rPr lang="en-AU" baseline="0" dirty="0" smtClean="0"/>
              <a:t> </a:t>
            </a:r>
            <a:r>
              <a:rPr lang="en-AU" dirty="0" smtClean="0"/>
              <a:t>10’, however the</a:t>
            </a:r>
            <a:r>
              <a:rPr lang="en-AU" baseline="0" dirty="0" smtClean="0"/>
              <a:t> topic is included in the UK HSE’s Human Factors guide as an eleventh topic. </a:t>
            </a:r>
          </a:p>
          <a:p>
            <a:endParaRPr lang="en-AU" dirty="0" smtClean="0"/>
          </a:p>
          <a:p>
            <a:r>
              <a:rPr lang="en-AU" dirty="0" smtClean="0"/>
              <a:t>Source:</a:t>
            </a:r>
          </a:p>
          <a:p>
            <a:r>
              <a:rPr lang="en-AU" dirty="0" smtClean="0"/>
              <a:t>HSE, Inspectors Toolkit, Human Factors in the management of major</a:t>
            </a:r>
            <a:r>
              <a:rPr lang="en-AU" baseline="0" dirty="0" smtClean="0"/>
              <a:t> accident hazards, page 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smtClean="0">
                <a:solidFill>
                  <a:schemeClr val="tx1"/>
                </a:solidFill>
                <a:effectLst/>
                <a:latin typeface="+mn-lt"/>
                <a:ea typeface="+mn-ea"/>
                <a:cs typeface="+mn-cs"/>
                <a:hlinkClick r:id="rId3"/>
              </a:rPr>
              <a:t>http://www.hse.gov.uk/humanfactors/topics/toolkit.pdf</a:t>
            </a:r>
            <a:r>
              <a:rPr lang="en-GB"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219932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DMP initiated a project to determine: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whether the existing UK HSE ‘Top</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10’ are equally relevant to the Western Australian (WA) mining sector</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identify any differences, and any additional human factors topics relevant to mining safety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select examples or case studies from the data which explain the relevance, using mining terminology.</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dirty="0" smtClean="0">
                <a:solidFill>
                  <a:schemeClr val="tx1"/>
                </a:solidFill>
                <a:effectLst/>
                <a:latin typeface="+mn-lt"/>
                <a:ea typeface="+mn-ea"/>
                <a:cs typeface="+mn-cs"/>
              </a:rPr>
              <a:t>A</a:t>
            </a:r>
            <a:r>
              <a:rPr lang="en-AU" sz="1200" kern="1200" baseline="0" dirty="0" smtClean="0">
                <a:solidFill>
                  <a:schemeClr val="tx1"/>
                </a:solidFill>
                <a:effectLst/>
                <a:latin typeface="+mn-lt"/>
                <a:ea typeface="+mn-ea"/>
                <a:cs typeface="+mn-cs"/>
              </a:rPr>
              <a:t> Human Factors expert was engaged to assist in the project.</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smtClean="0">
                <a:solidFill>
                  <a:schemeClr val="tx1"/>
                </a:solidFill>
                <a:effectLst/>
                <a:latin typeface="+mn-lt"/>
                <a:ea typeface="+mn-ea"/>
                <a:cs typeface="+mn-cs"/>
              </a:rPr>
              <a:t>Data was used to validate or invalidate the UK HSE ‘Top 10’ to the </a:t>
            </a:r>
            <a:r>
              <a:rPr lang="en-AU" sz="1200" kern="1200" dirty="0" smtClean="0">
                <a:solidFill>
                  <a:schemeClr val="tx1"/>
                </a:solidFill>
                <a:effectLst/>
                <a:latin typeface="+mn-lt"/>
                <a:ea typeface="+mn-ea"/>
                <a:cs typeface="+mn-cs"/>
              </a:rPr>
              <a:t>WA </a:t>
            </a:r>
            <a:r>
              <a:rPr lang="en-AU" sz="1200" kern="1200" baseline="0" dirty="0" smtClean="0">
                <a:solidFill>
                  <a:schemeClr val="tx1"/>
                </a:solidFill>
                <a:effectLst/>
                <a:latin typeface="+mn-lt"/>
                <a:ea typeface="+mn-ea"/>
                <a:cs typeface="+mn-cs"/>
              </a:rPr>
              <a:t>mining sector. Data included:</a:t>
            </a:r>
          </a:p>
          <a:p>
            <a:pPr marL="342900" lvl="0" indent="-342900">
              <a:buFont typeface="Arial" panose="020B0604020202020204" pitchFamily="34" charset="0"/>
              <a:buChar char="•"/>
            </a:pPr>
            <a:r>
              <a:rPr lang="en-AU" sz="2000" dirty="0" smtClean="0"/>
              <a:t>industry literature</a:t>
            </a:r>
          </a:p>
          <a:p>
            <a:pPr marL="342900" lvl="0" indent="-342900">
              <a:buFont typeface="Arial" panose="020B0604020202020204" pitchFamily="34" charset="0"/>
              <a:buChar char="•"/>
            </a:pPr>
            <a:r>
              <a:rPr lang="en-AU" sz="2000" dirty="0" smtClean="0"/>
              <a:t>DMP publications</a:t>
            </a:r>
          </a:p>
          <a:p>
            <a:pPr marL="342900" lvl="0" indent="-342900">
              <a:buFont typeface="Arial" panose="020B0604020202020204" pitchFamily="34" charset="0"/>
              <a:buChar char="•"/>
            </a:pPr>
            <a:r>
              <a:rPr lang="en-AU" sz="2000" dirty="0" smtClean="0"/>
              <a:t>DMP incident and inspection data.</a:t>
            </a:r>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18</a:t>
            </a:fld>
            <a:endParaRPr lang="en-AU" dirty="0">
              <a:solidFill>
                <a:prstClr val="black"/>
              </a:solidFill>
            </a:endParaRPr>
          </a:p>
        </p:txBody>
      </p:sp>
    </p:spTree>
    <p:extLst>
      <p:ext uri="{BB962C8B-B14F-4D97-AF65-F5344CB8AC3E}">
        <p14:creationId xmlns:p14="http://schemas.microsoft.com/office/powerpoint/2010/main" val="365917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u="none" dirty="0" smtClean="0"/>
              <a:t>Data</a:t>
            </a:r>
          </a:p>
          <a:p>
            <a:pPr marL="171450" indent="-171450">
              <a:buFont typeface="Arial" panose="020B0604020202020204" pitchFamily="34" charset="0"/>
              <a:buChar char="•"/>
            </a:pPr>
            <a:r>
              <a:rPr lang="en-AU" dirty="0" smtClean="0"/>
              <a:t>Data cannot be used to rank top topics, but can be used to verify</a:t>
            </a:r>
            <a:r>
              <a:rPr lang="en-AU" baseline="0" dirty="0" smtClean="0"/>
              <a:t> the</a:t>
            </a:r>
            <a:r>
              <a:rPr lang="en-AU" dirty="0" smtClean="0"/>
              <a:t> relevance of the UK HSE ‘Top 10’ topics</a:t>
            </a:r>
            <a:r>
              <a:rPr lang="en-AU" baseline="0" dirty="0" smtClean="0"/>
              <a:t> in the WA mining industry.</a:t>
            </a:r>
          </a:p>
          <a:p>
            <a:pPr marL="171450" indent="-171450">
              <a:buFont typeface="Arial" panose="020B0604020202020204" pitchFamily="34" charset="0"/>
              <a:buChar char="•"/>
            </a:pPr>
            <a:r>
              <a:rPr lang="en-AU" baseline="0" dirty="0" smtClean="0"/>
              <a:t>The topic ‘Not covered’ is an additional topic included to determine if there are additional topics relevant to the WA mining industry which are not included in the ‘Top 10’. </a:t>
            </a:r>
            <a:endParaRPr lang="en-AU" dirty="0" smtClean="0"/>
          </a:p>
          <a:p>
            <a:endParaRPr lang="en-AU" baseline="0" dirty="0" smtClean="0"/>
          </a:p>
          <a:p>
            <a:r>
              <a:rPr lang="en-AU" b="1" i="1" u="none" dirty="0" smtClean="0"/>
              <a:t>Study findings</a:t>
            </a:r>
          </a:p>
          <a:p>
            <a:pPr marL="171450" indent="-171450">
              <a:buFont typeface="Arial" panose="020B0604020202020204" pitchFamily="34" charset="0"/>
              <a:buChar char="•"/>
            </a:pPr>
            <a:r>
              <a:rPr lang="en-AU" dirty="0" smtClean="0"/>
              <a:t>All UK HSE Human Factor topics (except organisational change) are relevant however, DMP focus groups believed</a:t>
            </a:r>
            <a:r>
              <a:rPr lang="en-AU" baseline="0" dirty="0" smtClean="0"/>
              <a:t> </a:t>
            </a:r>
            <a:r>
              <a:rPr lang="en-AU" i="1" u="none" baseline="0" dirty="0" smtClean="0"/>
              <a:t>Organisation Change </a:t>
            </a:r>
            <a:r>
              <a:rPr lang="en-AU" dirty="0" smtClean="0"/>
              <a:t>was relevant.</a:t>
            </a:r>
          </a:p>
          <a:p>
            <a:pPr marL="171450" indent="-171450">
              <a:buFont typeface="Arial" panose="020B0604020202020204" pitchFamily="34" charset="0"/>
              <a:buChar char="•"/>
            </a:pPr>
            <a:r>
              <a:rPr lang="en-AU" dirty="0" smtClean="0"/>
              <a:t>Each topic matched at least one source of data.</a:t>
            </a:r>
          </a:p>
          <a:p>
            <a:pPr marL="171450" indent="-171450">
              <a:buFont typeface="Arial" panose="020B0604020202020204" pitchFamily="34" charset="0"/>
              <a:buChar char="•"/>
            </a:pPr>
            <a:r>
              <a:rPr lang="en-AU" dirty="0" smtClean="0"/>
              <a:t>Safety</a:t>
            </a:r>
            <a:r>
              <a:rPr lang="en-AU" baseline="0" dirty="0" smtClean="0"/>
              <a:t> culture is important, but there is clear evidence other topics are just as, or more, important.</a:t>
            </a:r>
          </a:p>
          <a:p>
            <a:pPr marL="171450" indent="-171450">
              <a:buFont typeface="Arial" panose="020B0604020202020204" pitchFamily="34" charset="0"/>
              <a:buChar char="•"/>
            </a:pPr>
            <a:r>
              <a:rPr lang="en-AU" dirty="0" smtClean="0"/>
              <a:t>UK HSE legislative framework means they</a:t>
            </a:r>
            <a:r>
              <a:rPr lang="en-AU" baseline="0" dirty="0" smtClean="0"/>
              <a:t> </a:t>
            </a:r>
            <a:r>
              <a:rPr lang="en-AU" dirty="0" smtClean="0"/>
              <a:t>don’t address health issues.</a:t>
            </a:r>
          </a:p>
          <a:p>
            <a:pPr marL="171450" indent="-171450">
              <a:buFont typeface="Arial" panose="020B0604020202020204" pitchFamily="34" charset="0"/>
              <a:buChar char="•"/>
            </a:pPr>
            <a:r>
              <a:rPr lang="en-AU" dirty="0" smtClean="0"/>
              <a:t>UK HSE Human</a:t>
            </a:r>
            <a:r>
              <a:rPr lang="en-AU" baseline="0" dirty="0" smtClean="0"/>
              <a:t> Factor</a:t>
            </a:r>
            <a:r>
              <a:rPr lang="en-AU" dirty="0" smtClean="0"/>
              <a:t> ‘Top 10’ concept needs expanding to include </a:t>
            </a:r>
            <a:r>
              <a:rPr lang="en-AU" i="1" dirty="0" smtClean="0"/>
              <a:t>Emergency Response</a:t>
            </a:r>
            <a:r>
              <a:rPr lang="en-AU" dirty="0" smtClean="0"/>
              <a:t>.</a:t>
            </a:r>
          </a:p>
          <a:p>
            <a:pPr marL="171450" indent="-171450">
              <a:buFont typeface="Arial" panose="020B0604020202020204" pitchFamily="34" charset="0"/>
              <a:buChar char="•"/>
            </a:pPr>
            <a:r>
              <a:rPr lang="en-AU" dirty="0" smtClean="0"/>
              <a:t>Language and context requires modifications to suit the WA mining industry.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a:t>
            </a:r>
            <a:r>
              <a:rPr lang="en-AU" i="1" dirty="0" smtClean="0"/>
              <a:t>Not covered</a:t>
            </a:r>
            <a:r>
              <a:rPr lang="en-AU" dirty="0" smtClean="0"/>
              <a:t>’ topic (which </a:t>
            </a:r>
            <a:r>
              <a:rPr lang="en-AU" sz="1200" kern="1200" baseline="0" dirty="0" smtClean="0">
                <a:solidFill>
                  <a:schemeClr val="tx1"/>
                </a:solidFill>
                <a:effectLst/>
                <a:latin typeface="+mn-lt"/>
                <a:ea typeface="+mn-ea"/>
                <a:cs typeface="+mn-cs"/>
              </a:rPr>
              <a:t>could be renamed </a:t>
            </a:r>
            <a:r>
              <a:rPr lang="en-AU" sz="1200" i="1" kern="1200" dirty="0" smtClean="0">
                <a:solidFill>
                  <a:schemeClr val="tx1"/>
                </a:solidFill>
                <a:effectLst/>
                <a:latin typeface="+mn-lt"/>
                <a:ea typeface="+mn-ea"/>
                <a:cs typeface="+mn-cs"/>
              </a:rPr>
              <a:t>Fitness for duty</a:t>
            </a:r>
            <a:r>
              <a:rPr lang="en-AU" sz="1200" kern="1200" dirty="0" smtClean="0">
                <a:solidFill>
                  <a:schemeClr val="tx1"/>
                </a:solidFill>
                <a:effectLst/>
                <a:latin typeface="+mn-lt"/>
                <a:ea typeface="+mn-ea"/>
                <a:cs typeface="+mn-cs"/>
              </a:rPr>
              <a:t>) included</a:t>
            </a:r>
            <a:r>
              <a:rPr lang="en-AU" dirty="0" smtClean="0"/>
              <a:t>:</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management of physical and mental health</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bullying</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drugs and alcohol</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managing the demands of the fly-in fly-out (FIFO) mining lifestyle.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19</a:t>
            </a:fld>
            <a:endParaRPr lang="en-AU">
              <a:solidFill>
                <a:prstClr val="black"/>
              </a:solidFill>
            </a:endParaRPr>
          </a:p>
        </p:txBody>
      </p:sp>
    </p:spTree>
    <p:extLst>
      <p:ext uri="{BB962C8B-B14F-4D97-AF65-F5344CB8AC3E}">
        <p14:creationId xmlns:p14="http://schemas.microsoft.com/office/powerpoint/2010/main" val="7820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85494" y="4342939"/>
            <a:ext cx="5487013" cy="4114587"/>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goal is</a:t>
            </a:r>
            <a:r>
              <a:rPr lang="en-AU" baseline="0" dirty="0" smtClean="0"/>
              <a:t> to manage human reliability through the health and safety culture. </a:t>
            </a:r>
          </a:p>
          <a:p>
            <a:endParaRPr lang="en-AU" baseline="0" dirty="0" smtClean="0"/>
          </a:p>
          <a:p>
            <a:r>
              <a:rPr lang="en-AU" baseline="0" dirty="0" smtClean="0"/>
              <a:t>This is achieved by organisation topics and task-based topics. </a:t>
            </a:r>
          </a:p>
          <a:p>
            <a:endParaRPr lang="en-AU" baseline="0" dirty="0" smtClean="0"/>
          </a:p>
          <a:p>
            <a:r>
              <a:rPr lang="en-AU" dirty="0" smtClean="0"/>
              <a:t>So, what does this</a:t>
            </a:r>
            <a:r>
              <a:rPr lang="en-AU" baseline="0" dirty="0" smtClean="0"/>
              <a:t> mean in regards to human factors and safety culture?</a:t>
            </a:r>
          </a:p>
          <a:p>
            <a:endParaRPr lang="en-AU" baseline="0" dirty="0" smtClean="0"/>
          </a:p>
          <a:p>
            <a:r>
              <a:rPr lang="en-AU" baseline="0" dirty="0" smtClean="0"/>
              <a:t>Safety culture is important, but… it is not the whole story.</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20</a:t>
            </a:fld>
            <a:endParaRPr lang="en-AU">
              <a:solidFill>
                <a:prstClr val="black"/>
              </a:solidFill>
            </a:endParaRPr>
          </a:p>
        </p:txBody>
      </p:sp>
    </p:spTree>
    <p:extLst>
      <p:ext uri="{BB962C8B-B14F-4D97-AF65-F5344CB8AC3E}">
        <p14:creationId xmlns:p14="http://schemas.microsoft.com/office/powerpoint/2010/main" val="353012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supervisor, needed to inspect</a:t>
            </a:r>
            <a:r>
              <a:rPr lang="en-AU" baseline="0" dirty="0" smtClean="0"/>
              <a:t> </a:t>
            </a:r>
            <a:r>
              <a:rPr lang="en-AU" sz="1200" b="0" i="0" u="none" strike="noStrike" kern="1200" baseline="0" dirty="0" smtClean="0">
                <a:solidFill>
                  <a:schemeClr val="tx1"/>
                </a:solidFill>
                <a:latin typeface="+mn-lt"/>
                <a:ea typeface="+mn-ea"/>
                <a:cs typeface="+mn-cs"/>
              </a:rPr>
              <a:t>the head chute of a mobile screening plant. To do so, he climbed the steelwork above the elevated platform and handrail to access the head chute inspection hatch.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As he opened the head chute inspection door, which weighed more than 10 kg, it came away from its hinge pins and fell onto the elevated platform.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supervisor lost his balance. He fell backwards over the top handrail onto the conveyor, about 3 m below, and then to the ground, a further 3.5 m below that. Fortunately, he was not injured.</a:t>
            </a:r>
          </a:p>
          <a:p>
            <a:endParaRPr lang="en-AU" dirty="0" smtClean="0"/>
          </a:p>
          <a:p>
            <a:r>
              <a:rPr lang="en-AU" dirty="0" smtClean="0"/>
              <a:t>How does this relate to Human Factors?</a:t>
            </a:r>
          </a:p>
          <a:p>
            <a:endParaRPr lang="en-AU" dirty="0" smtClean="0"/>
          </a:p>
          <a:p>
            <a:pPr marL="0" indent="0">
              <a:buFontTx/>
              <a:buNone/>
            </a:pPr>
            <a:r>
              <a:rPr lang="en-AU" baseline="0" dirty="0" smtClean="0"/>
              <a:t>Designing for people</a:t>
            </a:r>
          </a:p>
          <a:p>
            <a:pPr marL="171450" indent="-171450">
              <a:buFont typeface="Arial" panose="020B0604020202020204" pitchFamily="34" charset="0"/>
              <a:buChar char="•"/>
            </a:pPr>
            <a:r>
              <a:rPr lang="en-AU" dirty="0" smtClean="0"/>
              <a:t>Unable</a:t>
            </a:r>
            <a:r>
              <a:rPr lang="en-AU" baseline="0" dirty="0" smtClean="0"/>
              <a:t> to use inspection hatch without committing a “violation”.</a:t>
            </a:r>
          </a:p>
          <a:p>
            <a:pPr marL="171450" indent="-171450">
              <a:buFont typeface="Arial" panose="020B0604020202020204" pitchFamily="34" charset="0"/>
              <a:buChar char="•"/>
            </a:pPr>
            <a:endParaRPr lang="en-AU" baseline="0" dirty="0" smtClean="0"/>
          </a:p>
          <a:p>
            <a:r>
              <a:rPr lang="en-AU" dirty="0" smtClean="0"/>
              <a:t>Managing human</a:t>
            </a:r>
            <a:r>
              <a:rPr lang="en-AU" baseline="0" dirty="0" smtClean="0"/>
              <a:t> reliability</a:t>
            </a:r>
          </a:p>
          <a:p>
            <a:pPr marL="171450" indent="-171450">
              <a:buFont typeface="Arial" panose="020B0604020202020204" pitchFamily="34" charset="0"/>
              <a:buChar char="•"/>
            </a:pPr>
            <a:r>
              <a:rPr lang="en-AU" baseline="0" dirty="0" smtClean="0"/>
              <a:t>Supervisor committed a “violation”.</a:t>
            </a:r>
          </a:p>
          <a:p>
            <a:endParaRPr lang="en-AU" dirty="0" smtClean="0"/>
          </a:p>
          <a:p>
            <a:r>
              <a:rPr lang="en-AU" dirty="0" smtClean="0"/>
              <a:t>Health and safety culture</a:t>
            </a:r>
          </a:p>
          <a:p>
            <a:pPr marL="171450" indent="-171450">
              <a:buFont typeface="Arial" panose="020B0604020202020204" pitchFamily="34" charset="0"/>
              <a:buChar char="•"/>
            </a:pPr>
            <a:r>
              <a:rPr lang="en-AU" dirty="0" smtClean="0"/>
              <a:t>Organisational</a:t>
            </a:r>
            <a:r>
              <a:rPr lang="en-AU" baseline="0" dirty="0" smtClean="0"/>
              <a:t> leadership not setting appropriate standards</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Maintenance error</a:t>
            </a:r>
          </a:p>
          <a:p>
            <a:pPr marL="171450" indent="-171450">
              <a:buFont typeface="Arial" panose="020B0604020202020204" pitchFamily="34" charset="0"/>
              <a:buChar char="•"/>
            </a:pPr>
            <a:r>
              <a:rPr lang="en-AU" baseline="0" dirty="0" smtClean="0"/>
              <a:t>Hinges failed and not repaired, or not adequately inspected.</a:t>
            </a:r>
            <a:endParaRPr lang="en-AU" dirty="0" smtClean="0"/>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If Human Factors are not addressed and managed in the workplace, will bad decisions still continue?</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21</a:t>
            </a:fld>
            <a:endParaRPr lang="en-AU">
              <a:solidFill>
                <a:prstClr val="black"/>
              </a:solidFill>
            </a:endParaRPr>
          </a:p>
        </p:txBody>
      </p:sp>
    </p:spTree>
    <p:extLst>
      <p:ext uri="{BB962C8B-B14F-4D97-AF65-F5344CB8AC3E}">
        <p14:creationId xmlns:p14="http://schemas.microsoft.com/office/powerpoint/2010/main" val="388474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Human Factors is a well</a:t>
            </a:r>
            <a:r>
              <a:rPr lang="en-AU" baseline="0" dirty="0" smtClean="0"/>
              <a:t> published topic with numerous sources available on the web.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22</a:t>
            </a:fld>
            <a:endParaRPr lang="en-AU" dirty="0">
              <a:solidFill>
                <a:prstClr val="black"/>
              </a:solidFill>
            </a:endParaRPr>
          </a:p>
        </p:txBody>
      </p:sp>
    </p:spTree>
    <p:extLst>
      <p:ext uri="{BB962C8B-B14F-4D97-AF65-F5344CB8AC3E}">
        <p14:creationId xmlns:p14="http://schemas.microsoft.com/office/powerpoint/2010/main" val="59348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Subscribe to Resources Safety’s email alert service to receive invitations to provide input as well as the latest news about publications, safety alerts, events and safety reform progress. Safety news alerts are typically sent each Tuesday.</a:t>
            </a:r>
          </a:p>
          <a:p>
            <a:endParaRPr lang="en-AU" dirty="0" smtClean="0"/>
          </a:p>
          <a:p>
            <a:r>
              <a:rPr lang="en-AU" dirty="0" smtClean="0"/>
              <a:t>Follow us on LinkedIn </a:t>
            </a:r>
            <a:r>
              <a:rPr lang="en-AU" smtClean="0"/>
              <a:t>to receive </a:t>
            </a:r>
            <a:r>
              <a:rPr lang="en-AU" dirty="0" smtClean="0"/>
              <a:t>the latest resources safety news alerts and job opportunities at DMP.</a:t>
            </a:r>
          </a:p>
          <a:p>
            <a:endParaRPr lang="en-AU" dirty="0" smtClean="0"/>
          </a:p>
          <a:p>
            <a:r>
              <a:rPr lang="en-AU" dirty="0" smtClean="0"/>
              <a:t>Follow us on Twitter to stay up-to-date on a variety of the latest department news and information - from major project milestones and upcoming events, to updates regarding industry policies and guidelines.</a:t>
            </a:r>
          </a:p>
          <a:p>
            <a:endParaRPr lang="en-AU" altLang="en-US"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23</a:t>
            </a:fld>
            <a:endParaRPr lang="en-AU" dirty="0">
              <a:solidFill>
                <a:prstClr val="black"/>
              </a:solidFill>
            </a:endParaRPr>
          </a:p>
        </p:txBody>
      </p:sp>
    </p:spTree>
    <p:extLst>
      <p:ext uri="{BB962C8B-B14F-4D97-AF65-F5344CB8AC3E}">
        <p14:creationId xmlns:p14="http://schemas.microsoft.com/office/powerpoint/2010/main" val="344240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presentation will cover:</a:t>
            </a:r>
          </a:p>
          <a:p>
            <a:r>
              <a:rPr lang="en-AU" dirty="0" smtClean="0"/>
              <a:t>What is Human Factors?</a:t>
            </a:r>
          </a:p>
          <a:p>
            <a:r>
              <a:rPr lang="en-AU" dirty="0" smtClean="0"/>
              <a:t>Why is the Department of Mines and Petroleum (DMP) interested in Human Factors?</a:t>
            </a:r>
          </a:p>
          <a:p>
            <a:r>
              <a:rPr lang="en-AU" dirty="0" smtClean="0"/>
              <a:t>How does Human Factors relate to safety culture?</a:t>
            </a:r>
          </a:p>
          <a:p>
            <a:endParaRPr lang="en-AU" dirty="0"/>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62023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6202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u="none" dirty="0" smtClean="0"/>
              <a:t>Human Factors are factors</a:t>
            </a:r>
            <a:r>
              <a:rPr lang="en-AU" b="0" u="none" baseline="0" dirty="0" smtClean="0"/>
              <a:t> that influence or affect human performance when completing a task – </a:t>
            </a:r>
            <a:r>
              <a:rPr lang="en-AU" b="0" u="none" dirty="0" smtClean="0"/>
              <a:t>How a human interacts in an environment.</a:t>
            </a:r>
          </a:p>
          <a:p>
            <a:endParaRPr lang="en-AU" b="0" u="none" dirty="0" smtClean="0"/>
          </a:p>
          <a:p>
            <a:r>
              <a:rPr lang="en-AU" b="0" u="none" dirty="0" smtClean="0"/>
              <a:t>It is important</a:t>
            </a:r>
            <a:r>
              <a:rPr lang="en-AU" b="0" u="none" baseline="0" dirty="0" smtClean="0"/>
              <a:t> to understand that human factors is throughout all levels of an organisation and is important to understand that human factors can contribute to incidences from all levels of organisations. </a:t>
            </a:r>
          </a:p>
          <a:p>
            <a:endParaRPr lang="en-AU" b="0" u="none" baseline="0" dirty="0" smtClean="0"/>
          </a:p>
          <a:p>
            <a:r>
              <a:rPr lang="en-AU" b="0" u="none" baseline="0" dirty="0" smtClean="0"/>
              <a:t>Human Factors is not about blaming a single person but recognising that people make mistakes.</a:t>
            </a:r>
          </a:p>
          <a:p>
            <a:endParaRPr lang="en-AU" b="0" u="none" baseline="0" dirty="0" smtClean="0"/>
          </a:p>
          <a:p>
            <a:r>
              <a:rPr lang="en-AU" b="0" u="none" baseline="0" dirty="0" smtClean="0"/>
              <a:t>Human Factors is an advantageous framework for driving safety in the workplace.</a:t>
            </a:r>
          </a:p>
          <a:p>
            <a:endParaRPr lang="en-AU"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u="none" baseline="0" dirty="0" smtClean="0"/>
              <a:t>So how did Human Factors come about?</a:t>
            </a:r>
          </a:p>
          <a:p>
            <a:endParaRPr lang="en-AU" b="0" u="none" baseline="0" dirty="0" smtClean="0"/>
          </a:p>
          <a:p>
            <a:endParaRPr lang="en-AU" b="0" u="sng" dirty="0" smtClean="0"/>
          </a:p>
          <a:p>
            <a:r>
              <a:rPr lang="en-AU" b="0" u="sng" dirty="0" smtClean="0"/>
              <a:t>References:</a:t>
            </a:r>
          </a:p>
          <a:p>
            <a:r>
              <a:rPr lang="en-AU" dirty="0" smtClean="0"/>
              <a:t>Energy Institute Briefing</a:t>
            </a:r>
            <a:r>
              <a:rPr lang="en-AU" baseline="0" dirty="0" smtClean="0"/>
              <a:t> Note No1</a:t>
            </a:r>
          </a:p>
          <a:p>
            <a:r>
              <a:rPr lang="en-AU" baseline="0" dirty="0" smtClean="0"/>
              <a:t>OGP – Human Factors – A means of improving HSE performance (OGP 368)</a:t>
            </a:r>
          </a:p>
          <a:p>
            <a:r>
              <a:rPr lang="en-AU" baseline="0" dirty="0" smtClean="0"/>
              <a:t>Step change in safety – Human Factors – How to take the first steps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5</a:t>
            </a:fld>
            <a:endParaRPr lang="en-AU">
              <a:solidFill>
                <a:prstClr val="black"/>
              </a:solidFill>
            </a:endParaRPr>
          </a:p>
        </p:txBody>
      </p:sp>
    </p:spTree>
    <p:extLst>
      <p:ext uri="{BB962C8B-B14F-4D97-AF65-F5344CB8AC3E}">
        <p14:creationId xmlns:p14="http://schemas.microsoft.com/office/powerpoint/2010/main" val="43055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Murphy’s Law</a:t>
            </a:r>
            <a:r>
              <a:rPr lang="en-AU" baseline="0" dirty="0" smtClean="0"/>
              <a:t> or </a:t>
            </a:r>
            <a:r>
              <a:rPr lang="en-AU" dirty="0" smtClean="0"/>
              <a:t>‘if it can go wrong, it will’, is a story</a:t>
            </a:r>
            <a:r>
              <a:rPr lang="en-AU" baseline="0" dirty="0" smtClean="0"/>
              <a:t> about human error.</a:t>
            </a:r>
            <a:endParaRPr lang="en-AU" dirty="0" smtClean="0"/>
          </a:p>
          <a:p>
            <a:endParaRPr lang="en-AU" dirty="0" smtClean="0"/>
          </a:p>
          <a:p>
            <a:r>
              <a:rPr lang="en-AU" dirty="0" smtClean="0"/>
              <a:t>The</a:t>
            </a:r>
            <a:r>
              <a:rPr lang="en-AU" baseline="0" dirty="0" smtClean="0"/>
              <a:t> law originated i</a:t>
            </a:r>
            <a:r>
              <a:rPr lang="en-AU" dirty="0" smtClean="0"/>
              <a:t>n</a:t>
            </a:r>
            <a:r>
              <a:rPr lang="en-AU" baseline="0" dirty="0" smtClean="0"/>
              <a:t> 1949, when officers were conducting an experiment at the Edwards Air Force Base to determine how many ‘</a:t>
            </a:r>
            <a:r>
              <a:rPr lang="en-AU" baseline="0" dirty="0" err="1" smtClean="0"/>
              <a:t>Gs</a:t>
            </a:r>
            <a:r>
              <a:rPr lang="en-AU" baseline="0" dirty="0" smtClean="0"/>
              <a:t>’ – the force of gravity – a human being could withstand. </a:t>
            </a:r>
            <a:r>
              <a:rPr lang="en-AU" dirty="0" smtClean="0"/>
              <a:t>Capt. Edward A. Murphy, an engineer working on Air Force Project MX981, (a project) designed to see how much sudden deceleration a person can stand in a crash. </a:t>
            </a:r>
            <a:endParaRPr lang="en-AU" baseline="0" dirty="0" smtClean="0"/>
          </a:p>
          <a:p>
            <a:endParaRPr lang="en-AU" baseline="0" dirty="0" smtClean="0"/>
          </a:p>
          <a:p>
            <a:r>
              <a:rPr lang="en-AU" baseline="0" dirty="0" smtClean="0"/>
              <a:t>Col. John Paul Stapp was to be attached to the ‘Gee Whiz’ and exposed to high G-forces to determine the maximum level a human can be exposed to. Attached on his chest was a monitoring device with a </a:t>
            </a:r>
            <a:r>
              <a:rPr lang="en-AU" dirty="0" smtClean="0"/>
              <a:t>transducer </a:t>
            </a:r>
            <a:r>
              <a:rPr lang="en-AU" baseline="0" dirty="0" smtClean="0"/>
              <a:t>that would read the g-forces.</a:t>
            </a:r>
          </a:p>
          <a:p>
            <a:endParaRPr lang="en-AU" baseline="0" dirty="0" smtClean="0"/>
          </a:p>
          <a:p>
            <a:r>
              <a:rPr lang="en-AU" baseline="0" dirty="0" smtClean="0"/>
              <a:t>After the experiment was completed, it was identified that the key sensor was installed completely backwards, resulting in zero data.</a:t>
            </a:r>
          </a:p>
          <a:p>
            <a:endParaRPr lang="en-AU" dirty="0" smtClean="0"/>
          </a:p>
          <a:p>
            <a:r>
              <a:rPr lang="en-AU" dirty="0" smtClean="0"/>
              <a:t>After finding out that the transducer was wired</a:t>
            </a:r>
            <a:r>
              <a:rPr lang="en-AU" baseline="0" dirty="0" smtClean="0"/>
              <a:t> wrong, he cursed the technician, </a:t>
            </a:r>
            <a:r>
              <a:rPr lang="en-AU" dirty="0" smtClean="0"/>
              <a:t>Capt. Edward A. Murphy</a:t>
            </a:r>
            <a:r>
              <a:rPr lang="en-AU" baseline="0" dirty="0" smtClean="0"/>
              <a:t> saying, “</a:t>
            </a:r>
            <a:r>
              <a:rPr lang="en-AU" dirty="0" smtClean="0"/>
              <a:t>If there is any way to do it wrong, he'll find it“ developing the idea of Murphy’s Law. </a:t>
            </a:r>
            <a:br>
              <a:rPr lang="en-AU" dirty="0" smtClean="0"/>
            </a:br>
            <a:endParaRPr lang="en-AU" dirty="0" smtClean="0"/>
          </a:p>
          <a:p>
            <a:endParaRPr lang="en-AU" dirty="0" smtClean="0"/>
          </a:p>
          <a:p>
            <a:r>
              <a:rPr lang="en-AU" dirty="0" smtClean="0"/>
              <a:t>Source picture:</a:t>
            </a:r>
          </a:p>
          <a:p>
            <a:r>
              <a:rPr lang="en-AU" dirty="0" smtClean="0"/>
              <a:t>http://people.howstuffworks.com/murphys-law1.htm</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271127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297426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smtClean="0"/>
              <a:t>The DMP</a:t>
            </a:r>
            <a:r>
              <a:rPr lang="en-AU" u="none" baseline="0" dirty="0" smtClean="0"/>
              <a:t> 2015 Mines Safety Roadshow covered ‘why aren’t we learning?’</a:t>
            </a:r>
          </a:p>
          <a:p>
            <a:endParaRPr lang="en-AU" u="none" baseline="0" dirty="0" smtClean="0"/>
          </a:p>
          <a:p>
            <a:r>
              <a:rPr lang="en-AU" u="none" baseline="0" dirty="0" smtClean="0"/>
              <a:t>The industry is not finding new ways to injure and kill people, so why aren’t we learning from our ways?</a:t>
            </a:r>
          </a:p>
          <a:p>
            <a:endParaRPr lang="en-AU" u="none" baseline="0" dirty="0" smtClean="0"/>
          </a:p>
          <a:p>
            <a:r>
              <a:rPr lang="en-AU" u="none" baseline="0" dirty="0" smtClean="0"/>
              <a:t>This question was posed at the 2015 Roadshow with a workshop asking industry what strategies they believe will produce the best safety results to address this issue.</a:t>
            </a:r>
            <a:endParaRPr lang="en-AU" u="none" dirty="0" smtClean="0"/>
          </a:p>
          <a:p>
            <a:endParaRPr lang="en-AU" u="sng" dirty="0" smtClean="0"/>
          </a:p>
          <a:p>
            <a:endParaRPr lang="en-AU" u="sng" dirty="0" smtClean="0"/>
          </a:p>
          <a:p>
            <a:r>
              <a:rPr lang="en-AU" u="sng" dirty="0" smtClean="0"/>
              <a:t>Recurring</a:t>
            </a:r>
            <a:r>
              <a:rPr lang="en-AU" u="sng" baseline="0" dirty="0" smtClean="0"/>
              <a:t> events – 2015 Roadshow Presentation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AU" u="none" dirty="0" smtClean="0"/>
              <a:t>http://www.dmp.wa.gov.au/Documents/Safety/MSH_TB_RecurringEvents.pptx</a:t>
            </a:r>
          </a:p>
          <a:p>
            <a:endParaRPr lang="en-AU" u="none" dirty="0" smtClean="0"/>
          </a:p>
          <a:p>
            <a:r>
              <a:rPr lang="en-AU" u="sng" dirty="0" smtClean="0"/>
              <a:t>What is happening in industry – 2015 Roadshow</a:t>
            </a:r>
            <a:r>
              <a:rPr lang="en-AU" u="sng" baseline="0" dirty="0" smtClean="0"/>
              <a:t> Presentation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AU" u="none" dirty="0" smtClean="0"/>
              <a:t>http://www.dmp.wa.gov.au/Documents/Safety/MSH_TB_WhatsHappeningIndustry2015.pptx</a:t>
            </a:r>
          </a:p>
          <a:p>
            <a:endParaRPr lang="en-AU" u="none"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74697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key workshop outcomes are listed on the screen. These are the areas that were most prominent that industry believe needed to be addressed to prevent injuries and fatalities.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Do you agree with</a:t>
            </a:r>
            <a:r>
              <a:rPr lang="en-AU" baseline="0" dirty="0" smtClean="0"/>
              <a:t> these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Have you seen any changes in these areas since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sz="1200" kern="1200" dirty="0" smtClean="0">
                <a:solidFill>
                  <a:schemeClr val="tx1"/>
                </a:solidFill>
                <a:effectLst/>
                <a:latin typeface="+mn-lt"/>
                <a:ea typeface="+mn-ea"/>
                <a:cs typeface="+mn-cs"/>
              </a:rPr>
              <a:t>Additional outcomes from the 2015 Roadshow workshop activities were published in the February 2016 issue of the Resource Safety Matters magazine – pages 20 to 25</a:t>
            </a:r>
          </a:p>
          <a:p>
            <a:r>
              <a:rPr lang="en-AU" sz="1200" u="sng" kern="1200" dirty="0" smtClean="0">
                <a:solidFill>
                  <a:schemeClr val="tx1"/>
                </a:solidFill>
                <a:effectLst/>
                <a:latin typeface="+mn-lt"/>
                <a:ea typeface="+mn-ea"/>
                <a:cs typeface="+mn-cs"/>
                <a:hlinkClick r:id="rId3"/>
              </a:rPr>
              <a:t>http://www.dmp.wa.gov.au/Documents/Safety/RS_RSM_Mag_Feb16.pdf</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342166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4941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315155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96874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01911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10"/>
          </p:nvPr>
        </p:nvSpPr>
        <p:spPr>
          <a:xfrm>
            <a:off x="8712200" y="6500813"/>
            <a:ext cx="468312" cy="457200"/>
          </a:xfrm>
          <a:prstGeom prst="rect">
            <a:avLst/>
          </a:prstGeom>
        </p:spPr>
        <p:txBody>
          <a:bodyPr/>
          <a:lstStyle>
            <a:lvl1pPr>
              <a:defRPr sz="1600" b="0">
                <a:solidFill>
                  <a:srgbClr val="CF5E31"/>
                </a:solidFill>
              </a:defRPr>
            </a:lvl1pPr>
          </a:lstStyle>
          <a:p>
            <a:pPr fontAlgn="base">
              <a:spcBef>
                <a:spcPct val="0"/>
              </a:spcBef>
              <a:spcAft>
                <a:spcPct val="0"/>
              </a:spcAft>
              <a:defRPr/>
            </a:pPr>
            <a:fld id="{CB34EFFD-3D38-454F-BF4C-702427A67346}" type="slidenum">
              <a:rPr lang="en-US" smtClean="0"/>
              <a:pPr fontAlgn="base">
                <a:spcBef>
                  <a:spcPct val="0"/>
                </a:spcBef>
                <a:spcAft>
                  <a:spcPct val="0"/>
                </a:spcAft>
                <a:defRPr/>
              </a:pPr>
              <a:t>‹#›</a:t>
            </a:fld>
            <a:endParaRPr lang="en-US" dirty="0"/>
          </a:p>
        </p:txBody>
      </p:sp>
      <p:sp>
        <p:nvSpPr>
          <p:cNvPr id="5" name="Rectangle 4"/>
          <p:cNvSpPr/>
          <p:nvPr userDrawn="1"/>
        </p:nvSpPr>
        <p:spPr bwMode="auto">
          <a:xfrm>
            <a:off x="827584" y="980728"/>
            <a:ext cx="77048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217028029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90945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18403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253543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322759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20186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14083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379443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151280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411725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582811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hse.gov.uk/humanfactors/topics/" TargetMode="External"/><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rssb.co.uk/Library/improving-industry-performance/2008-guide-understanding-human-factors-a-guide-for-the-railway-industry.pdf" TargetMode="External"/><Relationship Id="rId4" Type="http://schemas.openxmlformats.org/officeDocument/2006/relationships/hyperlink" Target="http://www.energyinst.org/technical/human-and-organisational-factors/human-factors-briefing-not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dwards.af.mi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07504" y="2036763"/>
            <a:ext cx="9036496" cy="4495800"/>
          </a:xfrm>
        </p:spPr>
        <p:txBody>
          <a:bodyPr/>
          <a:lstStyle/>
          <a:p>
            <a:pPr lvl="0">
              <a:defRPr/>
            </a:pPr>
            <a:r>
              <a:rPr lang="en-AU" sz="2000" dirty="0"/>
              <a:t>This presentation is based on content presented at </a:t>
            </a:r>
            <a:r>
              <a:rPr lang="en-AU" sz="2000" dirty="0" smtClean="0"/>
              <a:t>the </a:t>
            </a:r>
            <a:r>
              <a:rPr lang="en-AU" sz="2000" dirty="0"/>
              <a:t>Mines Safety Roadshow in October </a:t>
            </a:r>
            <a:r>
              <a:rPr lang="en-AU" sz="2000" dirty="0" smtClean="0"/>
              <a:t>and November 2016</a:t>
            </a:r>
            <a:endParaRPr lang="en-AU" sz="2000" dirty="0"/>
          </a:p>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2016.</a:t>
            </a:r>
          </a:p>
          <a:p>
            <a:pPr>
              <a:defRPr/>
            </a:pPr>
            <a:r>
              <a:rPr lang="en-AU" altLang="en-US" sz="2000" dirty="0"/>
              <a:t>For resources, information or clarification, please contact:</a:t>
            </a:r>
          </a:p>
          <a:p>
            <a:pPr lvl="1" indent="242888">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indent="242888">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3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 does this mean?</a:t>
            </a:r>
            <a:endParaRPr lang="en-AU" dirty="0"/>
          </a:p>
        </p:txBody>
      </p:sp>
      <p:sp>
        <p:nvSpPr>
          <p:cNvPr id="3" name="Content Placeholder 2"/>
          <p:cNvSpPr>
            <a:spLocks noGrp="1"/>
          </p:cNvSpPr>
          <p:nvPr>
            <p:ph idx="1"/>
          </p:nvPr>
        </p:nvSpPr>
        <p:spPr/>
        <p:txBody>
          <a:bodyPr/>
          <a:lstStyle/>
          <a:p>
            <a:pPr marL="0" indent="-36512">
              <a:buNone/>
            </a:pPr>
            <a:r>
              <a:rPr lang="en-AU" sz="2800" dirty="0" smtClean="0">
                <a:solidFill>
                  <a:srgbClr val="CF5E31"/>
                </a:solidFill>
              </a:rPr>
              <a:t>Safety culture is important, but…</a:t>
            </a:r>
          </a:p>
          <a:p>
            <a:pPr marL="0" indent="-36512">
              <a:buNone/>
            </a:pPr>
            <a:r>
              <a:rPr lang="en-AU" sz="2800" dirty="0" smtClean="0">
                <a:solidFill>
                  <a:srgbClr val="CF5E31"/>
                </a:solidFill>
              </a:rPr>
              <a:t>…it’s not the full answer</a:t>
            </a:r>
          </a:p>
          <a:p>
            <a:pPr marL="0" indent="-36512">
              <a:buNone/>
            </a:pPr>
            <a:endParaRPr lang="en-AU" sz="1200" dirty="0"/>
          </a:p>
          <a:p>
            <a:pPr marL="0" indent="-36512">
              <a:buNone/>
            </a:pPr>
            <a:endParaRPr lang="en-AU" sz="1200" u="sng" dirty="0" smtClean="0"/>
          </a:p>
          <a:p>
            <a:pPr marL="0" indent="-36512">
              <a:buNone/>
            </a:pPr>
            <a:endParaRPr lang="en-AU" sz="1200" u="sng" dirty="0"/>
          </a:p>
          <a:p>
            <a:pPr marL="0" indent="-36512">
              <a:buNone/>
            </a:pPr>
            <a:endParaRPr lang="en-AU" sz="1200" u="sng" dirty="0" smtClean="0"/>
          </a:p>
          <a:p>
            <a:pPr marL="0" indent="-36512">
              <a:buNone/>
            </a:pPr>
            <a:endParaRPr lang="en-AU" sz="1200" u="sng" dirty="0"/>
          </a:p>
          <a:p>
            <a:pPr marL="0" indent="-36512">
              <a:buNone/>
            </a:pPr>
            <a:endParaRPr lang="en-AU" sz="1200" u="sng" dirty="0" smtClean="0"/>
          </a:p>
          <a:p>
            <a:pPr marL="0" indent="-36512">
              <a:buNone/>
            </a:pPr>
            <a:endParaRPr lang="en-AU" sz="1200" u="sng" dirty="0"/>
          </a:p>
          <a:p>
            <a:pPr marL="0" indent="-36512">
              <a:buNone/>
            </a:pPr>
            <a:endParaRPr lang="en-AU" sz="1200" u="sng" dirty="0" smtClean="0"/>
          </a:p>
          <a:p>
            <a:pPr marL="0" indent="-36512">
              <a:buNone/>
            </a:pPr>
            <a:endParaRPr lang="en-AU" sz="1200" u="sng" dirty="0"/>
          </a:p>
          <a:p>
            <a:pPr marL="0" indent="-36512">
              <a:buNone/>
            </a:pPr>
            <a:endParaRPr lang="en-AU" sz="1200" u="sng" dirty="0" smtClean="0"/>
          </a:p>
          <a:p>
            <a:pPr marL="0" indent="-36512">
              <a:buNone/>
            </a:pPr>
            <a:endParaRPr lang="en-AU" sz="1200" u="sng" dirty="0"/>
          </a:p>
          <a:p>
            <a:pPr marL="0" indent="-36512">
              <a:buNone/>
            </a:pPr>
            <a:endParaRPr lang="en-AU" sz="1200" u="sng" dirty="0" smtClean="0"/>
          </a:p>
          <a:p>
            <a:pPr marL="0" indent="-36512">
              <a:buNone/>
            </a:pPr>
            <a:r>
              <a:rPr lang="en-AU" sz="1200" dirty="0" smtClean="0"/>
              <a:t>Source:</a:t>
            </a:r>
          </a:p>
          <a:p>
            <a:pPr marL="0" indent="-36512">
              <a:buNone/>
            </a:pPr>
            <a:r>
              <a:rPr lang="en-AU" sz="1200" dirty="0" smtClean="0"/>
              <a:t>2015 Mine Safety Roadshow workshop activity</a:t>
            </a:r>
          </a:p>
          <a:p>
            <a:pPr marL="0" indent="-36512">
              <a:buNone/>
            </a:pPr>
            <a:endParaRPr lang="en-AU" sz="2800" i="1" dirty="0">
              <a:solidFill>
                <a:srgbClr val="C00000"/>
              </a:solidFill>
            </a:endParaRPr>
          </a:p>
          <a:p>
            <a:pPr marL="0" indent="-36512">
              <a:buNone/>
            </a:pPr>
            <a:endParaRPr lang="en-AU" sz="2800" i="1" dirty="0">
              <a:solidFill>
                <a:srgbClr val="C00000"/>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Tree>
    <p:extLst>
      <p:ext uri="{BB962C8B-B14F-4D97-AF65-F5344CB8AC3E}">
        <p14:creationId xmlns:p14="http://schemas.microsoft.com/office/powerpoint/2010/main" val="24498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solidFill>
                  <a:schemeClr val="bg1">
                    <a:lumMod val="75000"/>
                  </a:schemeClr>
                </a:solidFill>
              </a:rPr>
              <a:t>What is Human Factors?</a:t>
            </a:r>
          </a:p>
          <a:p>
            <a:pPr lvl="1"/>
            <a:endParaRPr lang="en-AU" dirty="0" smtClean="0"/>
          </a:p>
          <a:p>
            <a:r>
              <a:rPr lang="en-AU" dirty="0">
                <a:solidFill>
                  <a:schemeClr val="bg1">
                    <a:lumMod val="75000"/>
                  </a:schemeClr>
                </a:solidFill>
              </a:rPr>
              <a:t>Why is </a:t>
            </a:r>
            <a:r>
              <a:rPr lang="en-AU" dirty="0" smtClean="0">
                <a:solidFill>
                  <a:schemeClr val="bg1">
                    <a:lumMod val="75000"/>
                  </a:schemeClr>
                </a:solidFill>
              </a:rPr>
              <a:t>DMP </a:t>
            </a:r>
            <a:r>
              <a:rPr lang="en-AU" dirty="0">
                <a:solidFill>
                  <a:schemeClr val="bg1">
                    <a:lumMod val="75000"/>
                  </a:schemeClr>
                </a:solidFill>
              </a:rPr>
              <a:t>interested in Human Factors?</a:t>
            </a:r>
          </a:p>
          <a:p>
            <a:endParaRPr lang="en-AU" dirty="0" smtClean="0"/>
          </a:p>
          <a:p>
            <a:r>
              <a:rPr lang="en-AU" dirty="0"/>
              <a:t>How does Human Factors relate to </a:t>
            </a:r>
            <a:r>
              <a:rPr lang="en-AU" dirty="0" smtClean="0"/>
              <a:t>safety </a:t>
            </a:r>
            <a:r>
              <a:rPr lang="en-AU" dirty="0"/>
              <a:t>c</a:t>
            </a:r>
            <a:r>
              <a:rPr lang="en-AU" dirty="0" smtClean="0"/>
              <a:t>ulture</a:t>
            </a:r>
            <a:r>
              <a:rPr lang="en-AU" dirty="0"/>
              <a:t>?</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73506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t>
            </a:r>
            <a:r>
              <a:rPr lang="en-AU" dirty="0" smtClean="0"/>
              <a:t>afety literature tells us…</a:t>
            </a:r>
            <a:endParaRPr lang="en-AU" dirty="0"/>
          </a:p>
        </p:txBody>
      </p:sp>
      <p:sp>
        <p:nvSpPr>
          <p:cNvPr id="4" name="TextBox 3"/>
          <p:cNvSpPr txBox="1"/>
          <p:nvPr/>
        </p:nvSpPr>
        <p:spPr>
          <a:xfrm>
            <a:off x="683568" y="4797152"/>
            <a:ext cx="3012676" cy="461665"/>
          </a:xfrm>
          <a:prstGeom prst="rect">
            <a:avLst/>
          </a:prstGeom>
          <a:noFill/>
        </p:spPr>
        <p:txBody>
          <a:bodyPr wrap="square" rtlCol="0">
            <a:spAutoFit/>
          </a:bodyPr>
          <a:lstStyle/>
          <a:p>
            <a:r>
              <a:rPr lang="en-AU" sz="1200" dirty="0">
                <a:solidFill>
                  <a:prstClr val="black"/>
                </a:solidFill>
              </a:rPr>
              <a:t>Source: U.S. DOE 2009a </a:t>
            </a:r>
          </a:p>
          <a:p>
            <a:r>
              <a:rPr lang="en-AU" sz="1200" dirty="0">
                <a:solidFill>
                  <a:prstClr val="black"/>
                </a:solidFill>
              </a:rPr>
              <a:t>(Vol 1; DOE-HDBK-1028-2009)</a:t>
            </a:r>
          </a:p>
        </p:txBody>
      </p:sp>
      <p:sp>
        <p:nvSpPr>
          <p:cNvPr id="5" name="TextBox 4"/>
          <p:cNvSpPr txBox="1"/>
          <p:nvPr/>
        </p:nvSpPr>
        <p:spPr>
          <a:xfrm>
            <a:off x="1207255" y="5793649"/>
            <a:ext cx="7593585" cy="369332"/>
          </a:xfrm>
          <a:prstGeom prst="rect">
            <a:avLst/>
          </a:prstGeom>
          <a:noFill/>
        </p:spPr>
        <p:txBody>
          <a:bodyPr wrap="square" rtlCol="0">
            <a:spAutoFit/>
          </a:bodyPr>
          <a:lstStyle/>
          <a:p>
            <a:r>
              <a:rPr lang="en-AU" dirty="0">
                <a:solidFill>
                  <a:prstClr val="black"/>
                </a:solidFill>
              </a:rPr>
              <a:t>So the challenge is to create </a:t>
            </a:r>
            <a:r>
              <a:rPr lang="en-AU" dirty="0">
                <a:solidFill>
                  <a:srgbClr val="CF5E31"/>
                </a:solidFill>
              </a:rPr>
              <a:t>“human reliability”</a:t>
            </a:r>
          </a:p>
        </p:txBody>
      </p:sp>
      <p:graphicFrame>
        <p:nvGraphicFramePr>
          <p:cNvPr id="7" name="Chart 6"/>
          <p:cNvGraphicFramePr>
            <a:graphicFrameLocks/>
          </p:cNvGraphicFramePr>
          <p:nvPr>
            <p:extLst>
              <p:ext uri="{D42A27DB-BD31-4B8C-83A1-F6EECF244321}">
                <p14:modId xmlns:p14="http://schemas.microsoft.com/office/powerpoint/2010/main" val="4269901422"/>
              </p:ext>
            </p:extLst>
          </p:nvPr>
        </p:nvGraphicFramePr>
        <p:xfrm>
          <a:off x="13233" y="1124744"/>
          <a:ext cx="6247695" cy="437070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441805" y="3347700"/>
            <a:ext cx="1626139" cy="369332"/>
          </a:xfrm>
          <a:prstGeom prst="rect">
            <a:avLst/>
          </a:prstGeom>
          <a:solidFill>
            <a:schemeClr val="bg2">
              <a:lumMod val="40000"/>
              <a:lumOff val="60000"/>
            </a:schemeClr>
          </a:solidFill>
          <a:ln>
            <a:solidFill>
              <a:schemeClr val="tx1"/>
            </a:solidFill>
          </a:ln>
        </p:spPr>
        <p:txBody>
          <a:bodyPr wrap="square" rtlCol="0">
            <a:spAutoFit/>
          </a:bodyPr>
          <a:lstStyle/>
          <a:p>
            <a:r>
              <a:rPr lang="en-AU" dirty="0">
                <a:solidFill>
                  <a:prstClr val="black"/>
                </a:solidFill>
              </a:rPr>
              <a:t>Safety events</a:t>
            </a:r>
          </a:p>
        </p:txBody>
      </p:sp>
      <p:sp>
        <p:nvSpPr>
          <p:cNvPr id="3" name="TextBox 2"/>
          <p:cNvSpPr txBox="1"/>
          <p:nvPr/>
        </p:nvSpPr>
        <p:spPr>
          <a:xfrm>
            <a:off x="5004048" y="1411025"/>
            <a:ext cx="3777161" cy="123110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600" i="1" dirty="0">
                <a:solidFill>
                  <a:prstClr val="black"/>
                </a:solidFill>
              </a:rPr>
              <a:t>“We all make errors irrespective of how much training and experience we possess or how motivated we are to do it right.”</a:t>
            </a:r>
          </a:p>
          <a:p>
            <a:r>
              <a:rPr lang="en-AU" sz="1000" dirty="0">
                <a:solidFill>
                  <a:prstClr val="black"/>
                </a:solidFill>
              </a:rPr>
              <a:t>(Source: HSE HSG48 pg10)</a:t>
            </a:r>
          </a:p>
        </p:txBody>
      </p:sp>
      <p:sp>
        <p:nvSpPr>
          <p:cNvPr id="10" name="Content Placeholder 6"/>
          <p:cNvSpPr txBox="1">
            <a:spLocks/>
          </p:cNvSpPr>
          <p:nvPr/>
        </p:nvSpPr>
        <p:spPr bwMode="auto">
          <a:xfrm>
            <a:off x="5652120" y="2904326"/>
            <a:ext cx="3129089" cy="1938992"/>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a:pPr defTabSz="457200" eaLnBrk="1" hangingPunct="1">
              <a:spcBef>
                <a:spcPct val="20000"/>
              </a:spcBef>
              <a:buClr>
                <a:srgbClr val="C41230"/>
              </a:buClr>
              <a:buFont typeface="Wingdings" pitchFamily="2" charset="2"/>
              <a:buNone/>
              <a:defRPr/>
            </a:pPr>
            <a:r>
              <a:rPr lang="en-AU" sz="1600" i="1" spc="-30" dirty="0" smtClean="0">
                <a:solidFill>
                  <a:srgbClr val="FFFFFF"/>
                </a:solidFill>
                <a:latin typeface="Arial"/>
                <a:ea typeface="ＭＳ Ｐゴシック" panose="020B0600070205080204" pitchFamily="34" charset="-128"/>
              </a:rPr>
              <a:t>“It is generally understood that virtually all major accidents include Human Factors among the root causes and that prevention of major accidents depends upon human reliability”                            </a:t>
            </a:r>
            <a:r>
              <a:rPr lang="en-AU" sz="1200" spc="-30" dirty="0" smtClean="0">
                <a:solidFill>
                  <a:srgbClr val="FFFFFF"/>
                </a:solidFill>
                <a:latin typeface="Arial"/>
                <a:ea typeface="ＭＳ Ｐゴシック" panose="020B0600070205080204" pitchFamily="34" charset="-128"/>
              </a:rPr>
              <a:t>					               </a:t>
            </a:r>
            <a:r>
              <a:rPr lang="en-AU" sz="1000" spc="-30" dirty="0" smtClean="0">
                <a:solidFill>
                  <a:srgbClr val="FFFFFF"/>
                </a:solidFill>
                <a:latin typeface="Arial"/>
                <a:ea typeface="ＭＳ Ｐゴシック" panose="020B0600070205080204" pitchFamily="34" charset="-128"/>
              </a:rPr>
              <a:t>IOGP, Report 434-5, 2010</a:t>
            </a:r>
            <a:endParaRPr lang="en-AU" sz="1000" spc="-30" dirty="0">
              <a:solidFill>
                <a:srgbClr val="FFFFFF"/>
              </a:solidFill>
              <a:latin typeface="Arial"/>
              <a:ea typeface="ＭＳ Ｐゴシック" panose="020B0600070205080204" pitchFamily="34" charset="-128"/>
            </a:endParaRPr>
          </a:p>
        </p:txBody>
      </p:sp>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42397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a:t>
            </a:r>
            <a:r>
              <a:rPr lang="en-AU" dirty="0" smtClean="0"/>
              <a:t>t is not just about the last person to touch the equipment</a:t>
            </a:r>
            <a:endParaRPr lang="en-AU" dirty="0"/>
          </a:p>
        </p:txBody>
      </p:sp>
      <p:graphicFrame>
        <p:nvGraphicFramePr>
          <p:cNvPr id="6" name="Object 5"/>
          <p:cNvGraphicFramePr>
            <a:graphicFrameLocks noChangeAspect="1"/>
          </p:cNvGraphicFramePr>
          <p:nvPr>
            <p:extLst>
              <p:ext uri="{D42A27DB-BD31-4B8C-83A1-F6EECF244321}">
                <p14:modId xmlns:p14="http://schemas.microsoft.com/office/powerpoint/2010/main" val="2591770675"/>
              </p:ext>
            </p:extLst>
          </p:nvPr>
        </p:nvGraphicFramePr>
        <p:xfrm>
          <a:off x="1259632" y="1196752"/>
          <a:ext cx="6810375" cy="5343525"/>
        </p:xfrm>
        <a:graphic>
          <a:graphicData uri="http://schemas.openxmlformats.org/presentationml/2006/ole">
            <mc:AlternateContent xmlns:mc="http://schemas.openxmlformats.org/markup-compatibility/2006">
              <mc:Choice xmlns:v="urn:schemas-microsoft-com:vml" Requires="v">
                <p:oleObj spid="_x0000_s1067" name="Worksheet" r:id="rId4" imgW="6810322" imgH="5343457" progId="Excel.Sheet.12">
                  <p:embed/>
                </p:oleObj>
              </mc:Choice>
              <mc:Fallback>
                <p:oleObj name="Worksheet" r:id="rId4" imgW="6810322" imgH="5343457" progId="Excel.Sheet.12">
                  <p:embed/>
                  <p:pic>
                    <p:nvPicPr>
                      <p:cNvPr id="0" name=""/>
                      <p:cNvPicPr/>
                      <p:nvPr/>
                    </p:nvPicPr>
                    <p:blipFill>
                      <a:blip r:embed="rId5"/>
                      <a:stretch>
                        <a:fillRect/>
                      </a:stretch>
                    </p:blipFill>
                    <p:spPr>
                      <a:xfrm>
                        <a:off x="1259632" y="1196752"/>
                        <a:ext cx="6810375" cy="5343525"/>
                      </a:xfrm>
                      <a:prstGeom prst="rect">
                        <a:avLst/>
                      </a:prstGeom>
                    </p:spPr>
                  </p:pic>
                </p:oleObj>
              </mc:Fallback>
            </mc:AlternateContent>
          </a:graphicData>
        </a:graphic>
      </p:graphicFrame>
      <p:sp>
        <p:nvSpPr>
          <p:cNvPr id="4" name="TextBox 3"/>
          <p:cNvSpPr txBox="1"/>
          <p:nvPr/>
        </p:nvSpPr>
        <p:spPr>
          <a:xfrm>
            <a:off x="1475656" y="2420888"/>
            <a:ext cx="6624736" cy="1569660"/>
          </a:xfrm>
          <a:prstGeom prst="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800" b="1" i="1" dirty="0">
                <a:solidFill>
                  <a:prstClr val="black"/>
                </a:solidFill>
              </a:rPr>
              <a:t>Some people believe that they need to keep beating the “human” until “human error” goes away</a:t>
            </a:r>
          </a:p>
          <a:p>
            <a:r>
              <a:rPr lang="en-AU" sz="1200" dirty="0">
                <a:solidFill>
                  <a:prstClr val="black"/>
                </a:solidFill>
              </a:rPr>
              <a:t>(Source: Dekker, ISBN 978-1-14724-3904-8)</a:t>
            </a: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2928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8600"/>
            <a:ext cx="8424936" cy="1143000"/>
          </a:xfrm>
        </p:spPr>
        <p:txBody>
          <a:bodyPr/>
          <a:lstStyle/>
          <a:p>
            <a:r>
              <a:rPr lang="en-AU" dirty="0" smtClean="0"/>
              <a:t>UK HSE view accidents through a framework of human </a:t>
            </a:r>
            <a:r>
              <a:rPr lang="en-AU" dirty="0"/>
              <a:t>f</a:t>
            </a:r>
            <a:r>
              <a:rPr lang="en-AU" dirty="0" smtClean="0"/>
              <a:t>ailure</a:t>
            </a:r>
            <a:endParaRPr lang="en-AU" dirty="0"/>
          </a:p>
        </p:txBody>
      </p:sp>
      <p:sp>
        <p:nvSpPr>
          <p:cNvPr id="7" name="TextBox 6"/>
          <p:cNvSpPr txBox="1"/>
          <p:nvPr/>
        </p:nvSpPr>
        <p:spPr>
          <a:xfrm>
            <a:off x="2290034" y="6231794"/>
            <a:ext cx="4248472" cy="276999"/>
          </a:xfrm>
          <a:prstGeom prst="rect">
            <a:avLst/>
          </a:prstGeom>
          <a:noFill/>
        </p:spPr>
        <p:txBody>
          <a:bodyPr wrap="square" rtlCol="0">
            <a:spAutoFit/>
          </a:bodyPr>
          <a:lstStyle/>
          <a:p>
            <a:pPr algn="ctr"/>
            <a:r>
              <a:rPr lang="en-AU" sz="1200" dirty="0">
                <a:solidFill>
                  <a:prstClr val="black"/>
                </a:solidFill>
              </a:rPr>
              <a:t>Reference: HSE Inspectors Toolkit, 2005</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grpSp>
        <p:nvGrpSpPr>
          <p:cNvPr id="65" name="Group 64"/>
          <p:cNvGrpSpPr/>
          <p:nvPr/>
        </p:nvGrpSpPr>
        <p:grpSpPr>
          <a:xfrm>
            <a:off x="755576" y="1484784"/>
            <a:ext cx="7776864" cy="4449291"/>
            <a:chOff x="0" y="0"/>
            <a:chExt cx="9010650" cy="5010151"/>
          </a:xfrm>
        </p:grpSpPr>
        <p:cxnSp>
          <p:nvCxnSpPr>
            <p:cNvPr id="66" name="Straight Arrow Connector 65"/>
            <p:cNvCxnSpPr>
              <a:stCxn id="72" idx="2"/>
            </p:cNvCxnSpPr>
            <p:nvPr/>
          </p:nvCxnSpPr>
          <p:spPr>
            <a:xfrm>
              <a:off x="8153400" y="2533650"/>
              <a:ext cx="13073" cy="2952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5"/>
            <p:cNvSpPr txBox="1"/>
            <p:nvPr/>
          </p:nvSpPr>
          <p:spPr>
            <a:xfrm>
              <a:off x="0" y="42862"/>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dirty="0">
                  <a:solidFill>
                    <a:prstClr val="black"/>
                  </a:solidFill>
                </a:rPr>
                <a:t>Human </a:t>
              </a:r>
              <a:r>
                <a:rPr lang="en-AU" sz="1600" b="1" dirty="0" smtClean="0">
                  <a:solidFill>
                    <a:prstClr val="black"/>
                  </a:solidFill>
                </a:rPr>
                <a:t>failures</a:t>
              </a:r>
              <a:endParaRPr lang="en-AU" sz="1600" b="1" dirty="0">
                <a:solidFill>
                  <a:prstClr val="black"/>
                </a:solidFill>
              </a:endParaRPr>
            </a:p>
          </p:txBody>
        </p:sp>
        <p:sp>
          <p:nvSpPr>
            <p:cNvPr id="68" name="TextBox 6"/>
            <p:cNvSpPr txBox="1"/>
            <p:nvPr/>
          </p:nvSpPr>
          <p:spPr>
            <a:xfrm>
              <a:off x="2447926" y="828675"/>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solidFill>
                    <a:prstClr val="black"/>
                  </a:solidFill>
                </a:rPr>
                <a:t>Latent </a:t>
              </a:r>
              <a:r>
                <a:rPr lang="en-AU" sz="1200" b="1" dirty="0" smtClean="0">
                  <a:solidFill>
                    <a:prstClr val="black"/>
                  </a:solidFill>
                </a:rPr>
                <a:t>errors</a:t>
              </a:r>
              <a:endParaRPr lang="en-AU" sz="1200" b="1" dirty="0">
                <a:solidFill>
                  <a:prstClr val="black"/>
                </a:solidFill>
              </a:endParaRPr>
            </a:p>
          </p:txBody>
        </p:sp>
        <p:sp>
          <p:nvSpPr>
            <p:cNvPr id="69" name="TextBox 7"/>
            <p:cNvSpPr txBox="1"/>
            <p:nvPr/>
          </p:nvSpPr>
          <p:spPr>
            <a:xfrm>
              <a:off x="4876800" y="42862"/>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solidFill>
                    <a:prstClr val="black"/>
                  </a:solidFill>
                </a:rPr>
                <a:t>Unsafe </a:t>
              </a:r>
              <a:r>
                <a:rPr lang="en-AU" sz="1200" b="1" dirty="0" smtClean="0">
                  <a:solidFill>
                    <a:prstClr val="black"/>
                  </a:solidFill>
                </a:rPr>
                <a:t>act</a:t>
              </a:r>
              <a:endParaRPr lang="en-AU" sz="1200" b="1" dirty="0">
                <a:solidFill>
                  <a:prstClr val="black"/>
                </a:solidFill>
              </a:endParaRPr>
            </a:p>
          </p:txBody>
        </p:sp>
        <p:sp>
          <p:nvSpPr>
            <p:cNvPr id="70" name="TextBox 8"/>
            <p:cNvSpPr txBox="1"/>
            <p:nvPr/>
          </p:nvSpPr>
          <p:spPr>
            <a:xfrm>
              <a:off x="4895850" y="814387"/>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solidFill>
                    <a:prstClr val="black"/>
                  </a:solidFill>
                </a:rPr>
                <a:t>Unsafe </a:t>
              </a:r>
              <a:r>
                <a:rPr lang="en-AU" sz="1200" b="1" dirty="0" smtClean="0">
                  <a:solidFill>
                    <a:prstClr val="black"/>
                  </a:solidFill>
                </a:rPr>
                <a:t>plant </a:t>
              </a:r>
              <a:r>
                <a:rPr lang="en-AU" sz="1200" b="1" dirty="0">
                  <a:solidFill>
                    <a:prstClr val="black"/>
                  </a:solidFill>
                </a:rPr>
                <a:t>/</a:t>
              </a:r>
            </a:p>
            <a:p>
              <a:pPr algn="ctr"/>
              <a:r>
                <a:rPr lang="en-AU" sz="1200" b="1" dirty="0">
                  <a:solidFill>
                    <a:prstClr val="black"/>
                  </a:solidFill>
                </a:rPr>
                <a:t>c</a:t>
              </a:r>
              <a:r>
                <a:rPr lang="en-AU" sz="1200" b="1" dirty="0" smtClean="0">
                  <a:solidFill>
                    <a:prstClr val="black"/>
                  </a:solidFill>
                </a:rPr>
                <a:t>ondition</a:t>
              </a:r>
              <a:endParaRPr lang="en-AU" sz="1200" b="1" dirty="0">
                <a:solidFill>
                  <a:prstClr val="black"/>
                </a:solidFill>
              </a:endParaRPr>
            </a:p>
          </p:txBody>
        </p:sp>
        <p:sp>
          <p:nvSpPr>
            <p:cNvPr id="71" name="TextBox 9"/>
            <p:cNvSpPr txBox="1"/>
            <p:nvPr/>
          </p:nvSpPr>
          <p:spPr>
            <a:xfrm>
              <a:off x="7296150" y="0"/>
              <a:ext cx="1714500" cy="1457325"/>
            </a:xfrm>
            <a:prstGeom prst="rect">
              <a:avLst/>
            </a:prstGeom>
            <a:solidFill>
              <a:srgbClr val="FFC0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a:solidFill>
                    <a:prstClr val="black"/>
                  </a:solidFill>
                </a:rPr>
                <a:t>Incident</a:t>
              </a:r>
            </a:p>
          </p:txBody>
        </p:sp>
        <p:sp>
          <p:nvSpPr>
            <p:cNvPr id="72" name="TextBox 10"/>
            <p:cNvSpPr txBox="1"/>
            <p:nvPr/>
          </p:nvSpPr>
          <p:spPr>
            <a:xfrm>
              <a:off x="7315200" y="1885950"/>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solidFill>
                    <a:prstClr val="black"/>
                  </a:solidFill>
                </a:rPr>
                <a:t>Fail to </a:t>
              </a:r>
              <a:r>
                <a:rPr lang="en-AU" sz="1200" b="1" dirty="0" smtClean="0">
                  <a:solidFill>
                    <a:prstClr val="black"/>
                  </a:solidFill>
                </a:rPr>
                <a:t>recover </a:t>
              </a:r>
              <a:r>
                <a:rPr lang="en-AU" sz="1200" b="1" dirty="0">
                  <a:solidFill>
                    <a:prstClr val="black"/>
                  </a:solidFill>
                </a:rPr>
                <a:t>s</a:t>
              </a:r>
              <a:r>
                <a:rPr lang="en-AU" sz="1200" b="1" dirty="0" smtClean="0">
                  <a:solidFill>
                    <a:prstClr val="black"/>
                  </a:solidFill>
                </a:rPr>
                <a:t>ituation</a:t>
              </a:r>
              <a:endParaRPr lang="en-AU" sz="1200" b="1" dirty="0">
                <a:solidFill>
                  <a:prstClr val="black"/>
                </a:solidFill>
              </a:endParaRPr>
            </a:p>
          </p:txBody>
        </p:sp>
        <p:sp>
          <p:nvSpPr>
            <p:cNvPr id="73" name="TextBox 12"/>
            <p:cNvSpPr txBox="1"/>
            <p:nvPr/>
          </p:nvSpPr>
          <p:spPr>
            <a:xfrm>
              <a:off x="4229100" y="3600450"/>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200" b="1" dirty="0">
                  <a:solidFill>
                    <a:prstClr val="black"/>
                  </a:solidFill>
                </a:rPr>
                <a:t>Failure of </a:t>
              </a:r>
              <a:r>
                <a:rPr lang="en-AU" sz="1200" b="1" dirty="0" smtClean="0">
                  <a:solidFill>
                    <a:prstClr val="black"/>
                  </a:solidFill>
                </a:rPr>
                <a:t>mitigation</a:t>
              </a:r>
              <a:endParaRPr lang="en-AU" sz="1200" b="1" dirty="0">
                <a:solidFill>
                  <a:prstClr val="black"/>
                </a:solidFill>
              </a:endParaRPr>
            </a:p>
          </p:txBody>
        </p:sp>
        <p:grpSp>
          <p:nvGrpSpPr>
            <p:cNvPr id="74" name="Group 73"/>
            <p:cNvGrpSpPr/>
            <p:nvPr/>
          </p:nvGrpSpPr>
          <p:grpSpPr>
            <a:xfrm>
              <a:off x="6610350" y="2819401"/>
              <a:ext cx="2314575" cy="2190750"/>
              <a:chOff x="6610350" y="2819401"/>
              <a:chExt cx="2314575" cy="2190750"/>
            </a:xfrm>
          </p:grpSpPr>
          <p:sp>
            <p:nvSpPr>
              <p:cNvPr id="83" name="Explosion 1 82"/>
              <p:cNvSpPr/>
              <p:nvPr/>
            </p:nvSpPr>
            <p:spPr>
              <a:xfrm>
                <a:off x="6610350" y="2819401"/>
                <a:ext cx="2314575" cy="2190750"/>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AU">
                  <a:solidFill>
                    <a:prstClr val="white"/>
                  </a:solidFill>
                </a:endParaRPr>
              </a:p>
            </p:txBody>
          </p:sp>
          <p:sp>
            <p:nvSpPr>
              <p:cNvPr id="84" name="TextBox 21"/>
              <p:cNvSpPr txBox="1"/>
              <p:nvPr/>
            </p:nvSpPr>
            <p:spPr>
              <a:xfrm>
                <a:off x="7029450" y="3657600"/>
                <a:ext cx="1409700"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800" b="1">
                    <a:solidFill>
                      <a:prstClr val="black"/>
                    </a:solidFill>
                  </a:rPr>
                  <a:t>Accident</a:t>
                </a:r>
              </a:p>
            </p:txBody>
          </p:sp>
        </p:grpSp>
        <p:cxnSp>
          <p:nvCxnSpPr>
            <p:cNvPr id="75" name="Straight Arrow Connector 74"/>
            <p:cNvCxnSpPr>
              <a:stCxn id="67" idx="3"/>
              <a:endCxn id="69" idx="1"/>
            </p:cNvCxnSpPr>
            <p:nvPr/>
          </p:nvCxnSpPr>
          <p:spPr>
            <a:xfrm>
              <a:off x="1676400" y="366712"/>
              <a:ext cx="3200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8" idx="3"/>
              <a:endCxn id="70" idx="1"/>
            </p:cNvCxnSpPr>
            <p:nvPr/>
          </p:nvCxnSpPr>
          <p:spPr>
            <a:xfrm flipV="1">
              <a:off x="4124326" y="1138238"/>
              <a:ext cx="771524" cy="14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3"/>
            </p:cNvCxnSpPr>
            <p:nvPr/>
          </p:nvCxnSpPr>
          <p:spPr>
            <a:xfrm flipV="1">
              <a:off x="6572250" y="1133475"/>
              <a:ext cx="723900"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1" idx="2"/>
            </p:cNvCxnSpPr>
            <p:nvPr/>
          </p:nvCxnSpPr>
          <p:spPr>
            <a:xfrm>
              <a:off x="8153400" y="1457325"/>
              <a:ext cx="0" cy="485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3" idx="3"/>
            </p:cNvCxnSpPr>
            <p:nvPr/>
          </p:nvCxnSpPr>
          <p:spPr>
            <a:xfrm>
              <a:off x="5905500" y="3924300"/>
              <a:ext cx="1000125" cy="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43225" y="371475"/>
              <a:ext cx="0" cy="485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3562350" y="371475"/>
              <a:ext cx="9525"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572250" y="381000"/>
              <a:ext cx="723900"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11560" y="2994666"/>
            <a:ext cx="3802710" cy="3139321"/>
          </a:xfrm>
          <a:prstGeom prst="rect">
            <a:avLst/>
          </a:prstGeom>
          <a:noFill/>
        </p:spPr>
        <p:txBody>
          <a:bodyPr wrap="square" rtlCol="0">
            <a:spAutoFit/>
          </a:bodyPr>
          <a:lstStyle/>
          <a:p>
            <a:r>
              <a:rPr lang="en-AU" sz="2000" dirty="0">
                <a:solidFill>
                  <a:prstClr val="black"/>
                </a:solidFill>
              </a:rPr>
              <a:t>Active failures</a:t>
            </a:r>
          </a:p>
          <a:p>
            <a:pPr marL="342900" indent="-342900">
              <a:buFont typeface="Arial" panose="020B0604020202020204" pitchFamily="34" charset="0"/>
              <a:buChar char="•"/>
            </a:pPr>
            <a:r>
              <a:rPr lang="en-AU" sz="2000" dirty="0">
                <a:solidFill>
                  <a:prstClr val="black"/>
                </a:solidFill>
              </a:rPr>
              <a:t>Immediate consequence</a:t>
            </a:r>
          </a:p>
          <a:p>
            <a:pPr marL="342900" indent="-342900">
              <a:buFont typeface="Arial" panose="020B0604020202020204" pitchFamily="34" charset="0"/>
              <a:buChar char="•"/>
            </a:pPr>
            <a:r>
              <a:rPr lang="en-AU" sz="2000" dirty="0">
                <a:solidFill>
                  <a:prstClr val="black"/>
                </a:solidFill>
              </a:rPr>
              <a:t>Frontline people</a:t>
            </a:r>
          </a:p>
          <a:p>
            <a:pPr marL="342900" indent="-342900">
              <a:buFont typeface="Arial" panose="020B0604020202020204" pitchFamily="34" charset="0"/>
              <a:buChar char="•"/>
            </a:pPr>
            <a:endParaRPr lang="en-AU" sz="2000" dirty="0">
              <a:solidFill>
                <a:prstClr val="black"/>
              </a:solidFill>
            </a:endParaRPr>
          </a:p>
          <a:p>
            <a:r>
              <a:rPr lang="en-AU" sz="2000" dirty="0">
                <a:solidFill>
                  <a:prstClr val="black"/>
                </a:solidFill>
              </a:rPr>
              <a:t>Latent failures</a:t>
            </a:r>
          </a:p>
          <a:p>
            <a:pPr marL="342900" indent="-342900">
              <a:buFont typeface="Arial" panose="020B0604020202020204" pitchFamily="34" charset="0"/>
              <a:buChar char="•"/>
            </a:pPr>
            <a:r>
              <a:rPr lang="en-AU" sz="2000" dirty="0">
                <a:solidFill>
                  <a:prstClr val="black"/>
                </a:solidFill>
              </a:rPr>
              <a:t>Usually hidden until a trigger event</a:t>
            </a:r>
          </a:p>
          <a:p>
            <a:pPr marL="342900" indent="-342900">
              <a:buFont typeface="Arial" panose="020B0604020202020204" pitchFamily="34" charset="0"/>
              <a:buChar char="•"/>
            </a:pPr>
            <a:r>
              <a:rPr lang="en-AU" sz="2000" dirty="0">
                <a:solidFill>
                  <a:prstClr val="black"/>
                </a:solidFill>
              </a:rPr>
              <a:t>People removed in time and space</a:t>
            </a:r>
          </a:p>
          <a:p>
            <a:pPr marL="342900" indent="-342900">
              <a:buFont typeface="Arial" panose="020B0604020202020204" pitchFamily="34" charset="0"/>
              <a:buChar char="•"/>
            </a:pPr>
            <a:endParaRPr lang="en-AU" dirty="0">
              <a:solidFill>
                <a:prstClr val="black"/>
              </a:solidFill>
            </a:endParaRPr>
          </a:p>
        </p:txBody>
      </p:sp>
    </p:spTree>
    <p:extLst>
      <p:ext uri="{BB962C8B-B14F-4D97-AF65-F5344CB8AC3E}">
        <p14:creationId xmlns:p14="http://schemas.microsoft.com/office/powerpoint/2010/main" val="28841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424936" cy="1143000"/>
          </a:xfrm>
        </p:spPr>
        <p:txBody>
          <a:bodyPr/>
          <a:lstStyle/>
          <a:p>
            <a:r>
              <a:rPr lang="en-AU" dirty="0" smtClean="0"/>
              <a:t>There has been a lot of research into understanding human </a:t>
            </a:r>
            <a:r>
              <a:rPr lang="en-AU" dirty="0"/>
              <a:t>f</a:t>
            </a:r>
            <a:r>
              <a:rPr lang="en-AU" dirty="0" smtClean="0"/>
              <a:t>ailure and how errors are made</a:t>
            </a:r>
            <a:endParaRPr lang="en-AU" dirty="0"/>
          </a:p>
        </p:txBody>
      </p:sp>
      <p:sp>
        <p:nvSpPr>
          <p:cNvPr id="7" name="TextBox 6"/>
          <p:cNvSpPr txBox="1"/>
          <p:nvPr/>
        </p:nvSpPr>
        <p:spPr>
          <a:xfrm>
            <a:off x="2290034" y="6231794"/>
            <a:ext cx="4248472" cy="276999"/>
          </a:xfrm>
          <a:prstGeom prst="rect">
            <a:avLst/>
          </a:prstGeom>
          <a:noFill/>
        </p:spPr>
        <p:txBody>
          <a:bodyPr wrap="square" rtlCol="0">
            <a:spAutoFit/>
          </a:bodyPr>
          <a:lstStyle/>
          <a:p>
            <a:pPr algn="ctr"/>
            <a:r>
              <a:rPr lang="en-AU" sz="1200" dirty="0">
                <a:solidFill>
                  <a:prstClr val="black"/>
                </a:solidFill>
              </a:rPr>
              <a:t>Reference: HSE Inspectors Toolkit, 2005</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grpSp>
        <p:nvGrpSpPr>
          <p:cNvPr id="4099" name="Group 4098"/>
          <p:cNvGrpSpPr/>
          <p:nvPr/>
        </p:nvGrpSpPr>
        <p:grpSpPr>
          <a:xfrm>
            <a:off x="411402" y="2241448"/>
            <a:ext cx="3224494" cy="2694496"/>
            <a:chOff x="364252" y="2241448"/>
            <a:chExt cx="3960440" cy="3347792"/>
          </a:xfrm>
        </p:grpSpPr>
        <p:grpSp>
          <p:nvGrpSpPr>
            <p:cNvPr id="4097" name="Group 4096"/>
            <p:cNvGrpSpPr/>
            <p:nvPr/>
          </p:nvGrpSpPr>
          <p:grpSpPr>
            <a:xfrm>
              <a:off x="364252" y="3326530"/>
              <a:ext cx="3960440" cy="2262710"/>
              <a:chOff x="323528" y="3326530"/>
              <a:chExt cx="3960440" cy="2262710"/>
            </a:xfrm>
          </p:grpSpPr>
          <p:sp>
            <p:nvSpPr>
              <p:cNvPr id="6" name="Rectangle 5"/>
              <p:cNvSpPr/>
              <p:nvPr/>
            </p:nvSpPr>
            <p:spPr bwMode="auto">
              <a:xfrm>
                <a:off x="323528" y="3326530"/>
                <a:ext cx="3960440" cy="226271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4" name="TextBox 3"/>
              <p:cNvSpPr txBox="1"/>
              <p:nvPr/>
            </p:nvSpPr>
            <p:spPr>
              <a:xfrm>
                <a:off x="467544" y="3941645"/>
                <a:ext cx="3672408" cy="803038"/>
              </a:xfrm>
              <a:prstGeom prst="rect">
                <a:avLst/>
              </a:prstGeom>
              <a:noFill/>
            </p:spPr>
            <p:txBody>
              <a:bodyPr wrap="square" rtlCol="0">
                <a:spAutoFit/>
              </a:bodyPr>
              <a:lstStyle/>
              <a:p>
                <a:pPr algn="ctr"/>
                <a:r>
                  <a:rPr lang="en-AU" b="1" dirty="0">
                    <a:solidFill>
                      <a:prstClr val="black"/>
                    </a:solidFill>
                  </a:rPr>
                  <a:t>Performance shaping factors</a:t>
                </a:r>
              </a:p>
            </p:txBody>
          </p:sp>
        </p:grpSp>
        <p:sp>
          <p:nvSpPr>
            <p:cNvPr id="4096" name="Right Arrow 4095"/>
            <p:cNvSpPr/>
            <p:nvPr/>
          </p:nvSpPr>
          <p:spPr bwMode="auto">
            <a:xfrm rot="16200000">
              <a:off x="1177312" y="2476373"/>
              <a:ext cx="968916" cy="499065"/>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grpSp>
        <p:nvGrpSpPr>
          <p:cNvPr id="4102" name="Group 4101"/>
          <p:cNvGrpSpPr/>
          <p:nvPr/>
        </p:nvGrpSpPr>
        <p:grpSpPr>
          <a:xfrm>
            <a:off x="411402" y="5034399"/>
            <a:ext cx="3224494" cy="842873"/>
            <a:chOff x="411402" y="5034399"/>
            <a:chExt cx="3224494" cy="842873"/>
          </a:xfrm>
        </p:grpSpPr>
        <p:sp>
          <p:nvSpPr>
            <p:cNvPr id="4100" name="TextBox 4099"/>
            <p:cNvSpPr txBox="1"/>
            <p:nvPr/>
          </p:nvSpPr>
          <p:spPr>
            <a:xfrm>
              <a:off x="411402" y="5507940"/>
              <a:ext cx="3224494" cy="369332"/>
            </a:xfrm>
            <a:prstGeom prst="rect">
              <a:avLst/>
            </a:prstGeom>
            <a:noFill/>
            <a:ln>
              <a:solidFill>
                <a:schemeClr val="tx1"/>
              </a:solidFill>
            </a:ln>
          </p:spPr>
          <p:txBody>
            <a:bodyPr wrap="square" rtlCol="0">
              <a:spAutoFit/>
            </a:bodyPr>
            <a:lstStyle/>
            <a:p>
              <a:pPr algn="ctr"/>
              <a:r>
                <a:rPr lang="en-AU" dirty="0">
                  <a:solidFill>
                    <a:prstClr val="black"/>
                  </a:solidFill>
                </a:rPr>
                <a:t>Quality of decisions</a:t>
              </a:r>
            </a:p>
          </p:txBody>
        </p:sp>
        <p:sp>
          <p:nvSpPr>
            <p:cNvPr id="4101" name="Up-Down Arrow 4100"/>
            <p:cNvSpPr/>
            <p:nvPr/>
          </p:nvSpPr>
          <p:spPr bwMode="auto">
            <a:xfrm>
              <a:off x="1912424" y="5034399"/>
              <a:ext cx="211304" cy="410825"/>
            </a:xfrm>
            <a:prstGeom prst="up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grpSp>
        <p:nvGrpSpPr>
          <p:cNvPr id="59" name="Group 58"/>
          <p:cNvGrpSpPr/>
          <p:nvPr/>
        </p:nvGrpSpPr>
        <p:grpSpPr>
          <a:xfrm>
            <a:off x="611560" y="1421680"/>
            <a:ext cx="8064896" cy="3519488"/>
            <a:chOff x="0" y="0"/>
            <a:chExt cx="8367712" cy="3519488"/>
          </a:xfrm>
        </p:grpSpPr>
        <p:sp>
          <p:nvSpPr>
            <p:cNvPr id="60" name="TextBox 1"/>
            <p:cNvSpPr txBox="1"/>
            <p:nvPr/>
          </p:nvSpPr>
          <p:spPr>
            <a:xfrm>
              <a:off x="0" y="0"/>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dirty="0">
                  <a:solidFill>
                    <a:prstClr val="black"/>
                  </a:solidFill>
                </a:rPr>
                <a:t>Human </a:t>
              </a:r>
              <a:r>
                <a:rPr lang="en-AU" sz="1600" b="1" dirty="0" smtClean="0">
                  <a:solidFill>
                    <a:prstClr val="black"/>
                  </a:solidFill>
                </a:rPr>
                <a:t>failure</a:t>
              </a:r>
              <a:endParaRPr lang="en-AU" sz="1600" b="1" dirty="0">
                <a:solidFill>
                  <a:prstClr val="black"/>
                </a:solidFill>
              </a:endParaRPr>
            </a:p>
          </p:txBody>
        </p:sp>
        <p:sp>
          <p:nvSpPr>
            <p:cNvPr id="61" name="TextBox 2"/>
            <p:cNvSpPr txBox="1"/>
            <p:nvPr/>
          </p:nvSpPr>
          <p:spPr>
            <a:xfrm>
              <a:off x="4281487" y="0"/>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dirty="0">
                  <a:solidFill>
                    <a:prstClr val="black"/>
                  </a:solidFill>
                </a:rPr>
                <a:t>Errors</a:t>
              </a:r>
            </a:p>
            <a:p>
              <a:pPr algn="ctr"/>
              <a:r>
                <a:rPr lang="en-AU" sz="1400" b="1" dirty="0">
                  <a:solidFill>
                    <a:prstClr val="black"/>
                  </a:solidFill>
                </a:rPr>
                <a:t>(</a:t>
              </a:r>
              <a:r>
                <a:rPr lang="en-AU" sz="1400" b="1" i="1" dirty="0">
                  <a:solidFill>
                    <a:prstClr val="black"/>
                  </a:solidFill>
                </a:rPr>
                <a:t>unintended</a:t>
              </a:r>
              <a:r>
                <a:rPr lang="en-AU" sz="1400" b="1" dirty="0">
                  <a:solidFill>
                    <a:prstClr val="black"/>
                  </a:solidFill>
                </a:rPr>
                <a:t>)</a:t>
              </a:r>
            </a:p>
          </p:txBody>
        </p:sp>
        <p:sp>
          <p:nvSpPr>
            <p:cNvPr id="62" name="TextBox 3"/>
            <p:cNvSpPr txBox="1"/>
            <p:nvPr/>
          </p:nvSpPr>
          <p:spPr>
            <a:xfrm>
              <a:off x="6691312" y="0"/>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a:solidFill>
                    <a:prstClr val="black"/>
                  </a:solidFill>
                </a:rPr>
                <a:t>Slips </a:t>
              </a:r>
            </a:p>
            <a:p>
              <a:pPr algn="ctr"/>
              <a:r>
                <a:rPr lang="en-AU" sz="1400" b="1">
                  <a:solidFill>
                    <a:prstClr val="black"/>
                  </a:solidFill>
                </a:rPr>
                <a:t>(</a:t>
              </a:r>
              <a:r>
                <a:rPr lang="en-AU" sz="1400" b="1" i="1">
                  <a:solidFill>
                    <a:prstClr val="black"/>
                  </a:solidFill>
                </a:rPr>
                <a:t>of action</a:t>
              </a:r>
              <a:r>
                <a:rPr lang="en-AU" sz="1400" b="1">
                  <a:solidFill>
                    <a:prstClr val="black"/>
                  </a:solidFill>
                </a:rPr>
                <a:t>)</a:t>
              </a:r>
            </a:p>
          </p:txBody>
        </p:sp>
        <p:sp>
          <p:nvSpPr>
            <p:cNvPr id="63" name="TextBox 4"/>
            <p:cNvSpPr txBox="1"/>
            <p:nvPr/>
          </p:nvSpPr>
          <p:spPr>
            <a:xfrm>
              <a:off x="6691312" y="957263"/>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a:solidFill>
                    <a:prstClr val="black"/>
                  </a:solidFill>
                </a:rPr>
                <a:t>Lapse</a:t>
              </a:r>
            </a:p>
            <a:p>
              <a:pPr algn="ctr"/>
              <a:r>
                <a:rPr lang="en-AU" sz="1400" b="1">
                  <a:solidFill>
                    <a:prstClr val="black"/>
                  </a:solidFill>
                </a:rPr>
                <a:t>(</a:t>
              </a:r>
              <a:r>
                <a:rPr lang="en-AU" sz="1400" b="1" i="1">
                  <a:solidFill>
                    <a:prstClr val="black"/>
                  </a:solidFill>
                </a:rPr>
                <a:t>of memory</a:t>
              </a:r>
              <a:r>
                <a:rPr lang="en-AU" sz="1400" b="1">
                  <a:solidFill>
                    <a:prstClr val="black"/>
                  </a:solidFill>
                </a:rPr>
                <a:t>)</a:t>
              </a:r>
            </a:p>
          </p:txBody>
        </p:sp>
        <p:sp>
          <p:nvSpPr>
            <p:cNvPr id="64" name="TextBox 5"/>
            <p:cNvSpPr txBox="1"/>
            <p:nvPr/>
          </p:nvSpPr>
          <p:spPr>
            <a:xfrm>
              <a:off x="6691312" y="1900238"/>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a:solidFill>
                    <a:prstClr val="black"/>
                  </a:solidFill>
                </a:rPr>
                <a:t>Mistake</a:t>
              </a:r>
            </a:p>
            <a:p>
              <a:pPr algn="ctr"/>
              <a:r>
                <a:rPr lang="en-AU" sz="1200" b="1">
                  <a:solidFill>
                    <a:prstClr val="black"/>
                  </a:solidFill>
                </a:rPr>
                <a:t>(</a:t>
              </a:r>
              <a:r>
                <a:rPr lang="en-AU" sz="1200" b="1" i="1">
                  <a:solidFill>
                    <a:prstClr val="black"/>
                  </a:solidFill>
                </a:rPr>
                <a:t>rules or knowledge</a:t>
              </a:r>
              <a:r>
                <a:rPr lang="en-AU" sz="1200" b="1">
                  <a:solidFill>
                    <a:prstClr val="black"/>
                  </a:solidFill>
                </a:rPr>
                <a:t>)</a:t>
              </a:r>
            </a:p>
          </p:txBody>
        </p:sp>
        <p:sp>
          <p:nvSpPr>
            <p:cNvPr id="85" name="TextBox 6"/>
            <p:cNvSpPr txBox="1"/>
            <p:nvPr/>
          </p:nvSpPr>
          <p:spPr>
            <a:xfrm>
              <a:off x="4281487" y="2871788"/>
              <a:ext cx="1676400" cy="647700"/>
            </a:xfrm>
            <a:prstGeom prst="rect">
              <a:avLst/>
            </a:prstGeom>
            <a:solidFill>
              <a:srgbClr val="FFFF00"/>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600" b="1" dirty="0">
                  <a:solidFill>
                    <a:prstClr val="black"/>
                  </a:solidFill>
                </a:rPr>
                <a:t>Violation</a:t>
              </a:r>
            </a:p>
            <a:p>
              <a:pPr algn="ctr"/>
              <a:r>
                <a:rPr lang="en-AU" sz="1400" b="1" dirty="0">
                  <a:solidFill>
                    <a:prstClr val="black"/>
                  </a:solidFill>
                </a:rPr>
                <a:t>(</a:t>
              </a:r>
              <a:r>
                <a:rPr lang="en-AU" sz="1400" b="1" i="1" dirty="0">
                  <a:solidFill>
                    <a:prstClr val="black"/>
                  </a:solidFill>
                </a:rPr>
                <a:t>intended</a:t>
              </a:r>
              <a:r>
                <a:rPr lang="en-AU" sz="1400" b="1" dirty="0">
                  <a:solidFill>
                    <a:prstClr val="black"/>
                  </a:solidFill>
                </a:rPr>
                <a:t>)</a:t>
              </a:r>
            </a:p>
          </p:txBody>
        </p:sp>
        <p:cxnSp>
          <p:nvCxnSpPr>
            <p:cNvPr id="86" name="Straight Arrow Connector 85"/>
            <p:cNvCxnSpPr>
              <a:stCxn id="60" idx="3"/>
              <a:endCxn id="61" idx="1"/>
            </p:cNvCxnSpPr>
            <p:nvPr/>
          </p:nvCxnSpPr>
          <p:spPr>
            <a:xfrm>
              <a:off x="1676400" y="323850"/>
              <a:ext cx="26050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1" idx="3"/>
              <a:endCxn id="62" idx="1"/>
            </p:cNvCxnSpPr>
            <p:nvPr/>
          </p:nvCxnSpPr>
          <p:spPr>
            <a:xfrm>
              <a:off x="5957887" y="323850"/>
              <a:ext cx="7334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61" idx="3"/>
              <a:endCxn id="63" idx="1"/>
            </p:cNvCxnSpPr>
            <p:nvPr/>
          </p:nvCxnSpPr>
          <p:spPr>
            <a:xfrm>
              <a:off x="5957887" y="323850"/>
              <a:ext cx="733425" cy="957263"/>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61" idx="3"/>
              <a:endCxn id="64" idx="1"/>
            </p:cNvCxnSpPr>
            <p:nvPr/>
          </p:nvCxnSpPr>
          <p:spPr>
            <a:xfrm>
              <a:off x="5957887" y="323850"/>
              <a:ext cx="733425" cy="1900238"/>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60" idx="3"/>
              <a:endCxn id="85" idx="1"/>
            </p:cNvCxnSpPr>
            <p:nvPr/>
          </p:nvCxnSpPr>
          <p:spPr>
            <a:xfrm>
              <a:off x="1676400" y="323850"/>
              <a:ext cx="2605087" cy="2871788"/>
            </a:xfrm>
            <a:prstGeom prst="bentConnector3">
              <a:avLst>
                <a:gd name="adj1" fmla="val 7706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bwMode="auto">
          <a:xfrm>
            <a:off x="6372200" y="1268760"/>
            <a:ext cx="2538641" cy="2880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Tree>
    <p:extLst>
      <p:ext uri="{BB962C8B-B14F-4D97-AF65-F5344CB8AC3E}">
        <p14:creationId xmlns:p14="http://schemas.microsoft.com/office/powerpoint/2010/main" val="38061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performance </a:t>
            </a:r>
            <a:r>
              <a:rPr lang="en-AU" dirty="0"/>
              <a:t>s</a:t>
            </a:r>
            <a:r>
              <a:rPr lang="en-AU" dirty="0" smtClean="0"/>
              <a:t>haping </a:t>
            </a:r>
            <a:r>
              <a:rPr lang="en-AU" dirty="0"/>
              <a:t>f</a:t>
            </a:r>
            <a:r>
              <a:rPr lang="en-AU" dirty="0" smtClean="0"/>
              <a:t>actors?</a:t>
            </a:r>
            <a:endParaRPr lang="en-AU"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8237" y="1252503"/>
            <a:ext cx="601981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4" y="6021288"/>
            <a:ext cx="3096344" cy="461665"/>
          </a:xfrm>
          <a:prstGeom prst="rect">
            <a:avLst/>
          </a:prstGeom>
          <a:noFill/>
        </p:spPr>
        <p:txBody>
          <a:bodyPr wrap="square" rtlCol="0">
            <a:spAutoFit/>
          </a:bodyPr>
          <a:lstStyle/>
          <a:p>
            <a:r>
              <a:rPr lang="en-AU" sz="1200" dirty="0">
                <a:solidFill>
                  <a:prstClr val="black"/>
                </a:solidFill>
              </a:rPr>
              <a:t>Source: Reducing error and influencing behaviour, HSE, HSG48 page 5</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
        <p:nvSpPr>
          <p:cNvPr id="8" name="TextBox 7"/>
          <p:cNvSpPr txBox="1"/>
          <p:nvPr/>
        </p:nvSpPr>
        <p:spPr>
          <a:xfrm>
            <a:off x="395535" y="1655353"/>
            <a:ext cx="2313663" cy="2308324"/>
          </a:xfrm>
          <a:prstGeom prst="rect">
            <a:avLst/>
          </a:prstGeom>
          <a:noFill/>
        </p:spPr>
        <p:txBody>
          <a:bodyPr wrap="square" rtlCol="0">
            <a:spAutoFit/>
          </a:bodyPr>
          <a:lstStyle/>
          <a:p>
            <a:r>
              <a:rPr lang="en-AU" dirty="0">
                <a:solidFill>
                  <a:srgbClr val="CF5E31"/>
                </a:solidFill>
              </a:rPr>
              <a:t>Individual</a:t>
            </a:r>
          </a:p>
          <a:p>
            <a:pPr marL="285750" indent="-285750">
              <a:buFont typeface="Arial" panose="020B0604020202020204" pitchFamily="34" charset="0"/>
              <a:buChar char="•"/>
            </a:pPr>
            <a:r>
              <a:rPr lang="en-AU" dirty="0">
                <a:solidFill>
                  <a:prstClr val="black"/>
                </a:solidFill>
              </a:rPr>
              <a:t>Personal attitudes</a:t>
            </a:r>
          </a:p>
          <a:p>
            <a:pPr marL="285750" indent="-285750">
              <a:buFont typeface="Arial" panose="020B0604020202020204" pitchFamily="34" charset="0"/>
              <a:buChar char="•"/>
            </a:pPr>
            <a:r>
              <a:rPr lang="en-AU" dirty="0">
                <a:solidFill>
                  <a:prstClr val="black"/>
                </a:solidFill>
              </a:rPr>
              <a:t>Skills</a:t>
            </a:r>
          </a:p>
          <a:p>
            <a:pPr marL="285750" indent="-285750">
              <a:buFont typeface="Arial" panose="020B0604020202020204" pitchFamily="34" charset="0"/>
              <a:buChar char="•"/>
            </a:pPr>
            <a:r>
              <a:rPr lang="en-AU" dirty="0">
                <a:solidFill>
                  <a:prstClr val="black"/>
                </a:solidFill>
              </a:rPr>
              <a:t>Habits</a:t>
            </a:r>
          </a:p>
          <a:p>
            <a:pPr marL="285750" indent="-285750">
              <a:buFont typeface="Arial" panose="020B0604020202020204" pitchFamily="34" charset="0"/>
              <a:buChar char="•"/>
            </a:pPr>
            <a:r>
              <a:rPr lang="en-AU" dirty="0">
                <a:solidFill>
                  <a:prstClr val="black"/>
                </a:solidFill>
              </a:rPr>
              <a:t>Personalities</a:t>
            </a:r>
          </a:p>
          <a:p>
            <a:pPr marL="285750" indent="-285750">
              <a:buFont typeface="Arial" panose="020B0604020202020204" pitchFamily="34" charset="0"/>
              <a:buChar char="•"/>
            </a:pPr>
            <a:r>
              <a:rPr lang="en-AU" dirty="0">
                <a:solidFill>
                  <a:prstClr val="black"/>
                </a:solidFill>
              </a:rPr>
              <a:t>Mental wellbeing</a:t>
            </a:r>
          </a:p>
          <a:p>
            <a:endParaRPr lang="en-AU" dirty="0">
              <a:solidFill>
                <a:prstClr val="black"/>
              </a:solidFill>
            </a:endParaRPr>
          </a:p>
          <a:p>
            <a:endParaRPr lang="en-AU" dirty="0">
              <a:solidFill>
                <a:prstClr val="black"/>
              </a:solidFill>
            </a:endParaRPr>
          </a:p>
        </p:txBody>
      </p:sp>
      <p:sp>
        <p:nvSpPr>
          <p:cNvPr id="7" name="TextBox 6"/>
          <p:cNvSpPr txBox="1"/>
          <p:nvPr/>
        </p:nvSpPr>
        <p:spPr>
          <a:xfrm>
            <a:off x="539552" y="4509120"/>
            <a:ext cx="2664296" cy="1200329"/>
          </a:xfrm>
          <a:prstGeom prst="rect">
            <a:avLst/>
          </a:prstGeom>
          <a:noFill/>
        </p:spPr>
        <p:txBody>
          <a:bodyPr wrap="square" rtlCol="0">
            <a:spAutoFit/>
          </a:bodyPr>
          <a:lstStyle/>
          <a:p>
            <a:r>
              <a:rPr lang="en-AU" dirty="0">
                <a:solidFill>
                  <a:srgbClr val="CF5E31"/>
                </a:solidFill>
              </a:rPr>
              <a:t>Job</a:t>
            </a:r>
          </a:p>
          <a:p>
            <a:pPr marL="285750" indent="-285750">
              <a:buFont typeface="Arial" panose="020B0604020202020204" pitchFamily="34" charset="0"/>
              <a:buChar char="•"/>
            </a:pPr>
            <a:r>
              <a:rPr lang="en-AU" dirty="0">
                <a:solidFill>
                  <a:prstClr val="black"/>
                </a:solidFill>
              </a:rPr>
              <a:t>Physical match</a:t>
            </a:r>
          </a:p>
          <a:p>
            <a:pPr marL="285750" indent="-285750">
              <a:buFont typeface="Arial" panose="020B0604020202020204" pitchFamily="34" charset="0"/>
              <a:buChar char="•"/>
            </a:pPr>
            <a:r>
              <a:rPr lang="en-AU" dirty="0">
                <a:solidFill>
                  <a:prstClr val="black"/>
                </a:solidFill>
              </a:rPr>
              <a:t>Mental match</a:t>
            </a:r>
          </a:p>
          <a:p>
            <a:endParaRPr lang="en-AU" dirty="0">
              <a:solidFill>
                <a:prstClr val="black"/>
              </a:solidFill>
            </a:endParaRPr>
          </a:p>
        </p:txBody>
      </p:sp>
      <p:sp>
        <p:nvSpPr>
          <p:cNvPr id="9" name="TextBox 8"/>
          <p:cNvSpPr txBox="1"/>
          <p:nvPr/>
        </p:nvSpPr>
        <p:spPr>
          <a:xfrm>
            <a:off x="6662494" y="3682720"/>
            <a:ext cx="2483768" cy="1754326"/>
          </a:xfrm>
          <a:prstGeom prst="rect">
            <a:avLst/>
          </a:prstGeom>
          <a:noFill/>
        </p:spPr>
        <p:txBody>
          <a:bodyPr wrap="square" rtlCol="0">
            <a:spAutoFit/>
          </a:bodyPr>
          <a:lstStyle/>
          <a:p>
            <a:r>
              <a:rPr lang="en-AU" dirty="0">
                <a:solidFill>
                  <a:srgbClr val="CF5E31"/>
                </a:solidFill>
              </a:rPr>
              <a:t>Organisation</a:t>
            </a:r>
          </a:p>
          <a:p>
            <a:pPr marL="285750" indent="-285750">
              <a:buFont typeface="Arial" panose="020B0604020202020204" pitchFamily="34" charset="0"/>
              <a:buChar char="•"/>
            </a:pPr>
            <a:r>
              <a:rPr lang="en-AU" dirty="0">
                <a:solidFill>
                  <a:prstClr val="black"/>
                </a:solidFill>
              </a:rPr>
              <a:t>Safety commitment</a:t>
            </a:r>
          </a:p>
          <a:p>
            <a:pPr marL="285750" indent="-285750">
              <a:buFont typeface="Arial" panose="020B0604020202020204" pitchFamily="34" charset="0"/>
              <a:buChar char="•"/>
            </a:pPr>
            <a:r>
              <a:rPr lang="en-AU" dirty="0">
                <a:solidFill>
                  <a:prstClr val="black"/>
                </a:solidFill>
              </a:rPr>
              <a:t>Leadership</a:t>
            </a:r>
          </a:p>
          <a:p>
            <a:pPr marL="285750" indent="-285750">
              <a:buFont typeface="Arial" panose="020B0604020202020204" pitchFamily="34" charset="0"/>
              <a:buChar char="•"/>
            </a:pPr>
            <a:r>
              <a:rPr lang="en-AU" dirty="0">
                <a:solidFill>
                  <a:prstClr val="black"/>
                </a:solidFill>
              </a:rPr>
              <a:t>SMS</a:t>
            </a:r>
          </a:p>
          <a:p>
            <a:pPr marL="285750" indent="-285750">
              <a:buFont typeface="Arial" panose="020B0604020202020204" pitchFamily="34" charset="0"/>
              <a:buChar char="•"/>
            </a:pPr>
            <a:r>
              <a:rPr lang="en-AU" dirty="0">
                <a:solidFill>
                  <a:prstClr val="black"/>
                </a:solidFill>
              </a:rPr>
              <a:t>Learning </a:t>
            </a:r>
          </a:p>
          <a:p>
            <a:endParaRPr lang="en-AU" dirty="0">
              <a:solidFill>
                <a:prstClr val="black"/>
              </a:solidFill>
            </a:endParaRPr>
          </a:p>
        </p:txBody>
      </p:sp>
      <p:sp>
        <p:nvSpPr>
          <p:cNvPr id="5" name="TextBox 4"/>
          <p:cNvSpPr txBox="1"/>
          <p:nvPr/>
        </p:nvSpPr>
        <p:spPr>
          <a:xfrm>
            <a:off x="2051720" y="3138187"/>
            <a:ext cx="4464496" cy="769441"/>
          </a:xfrm>
          <a:prstGeom prst="rect">
            <a:avLst/>
          </a:prstGeom>
          <a:solidFill>
            <a:srgbClr val="FFC000"/>
          </a:solidFill>
          <a:ln>
            <a:solidFill>
              <a:schemeClr val="tx1"/>
            </a:solidFill>
          </a:ln>
        </p:spPr>
        <p:txBody>
          <a:bodyPr wrap="square" rtlCol="0">
            <a:spAutoFit/>
          </a:bodyPr>
          <a:lstStyle/>
          <a:p>
            <a:pPr algn="ctr"/>
            <a:r>
              <a:rPr lang="en-AU" sz="4400" dirty="0">
                <a:solidFill>
                  <a:prstClr val="black"/>
                </a:solidFill>
              </a:rPr>
              <a:t>Human Factors</a:t>
            </a:r>
          </a:p>
        </p:txBody>
      </p:sp>
    </p:spTree>
    <p:extLst>
      <p:ext uri="{BB962C8B-B14F-4D97-AF65-F5344CB8AC3E}">
        <p14:creationId xmlns:p14="http://schemas.microsoft.com/office/powerpoint/2010/main" val="17337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UK HSE subsequently created a “Top 10” of Human Factor topics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2687095"/>
              </p:ext>
            </p:extLst>
          </p:nvPr>
        </p:nvGraphicFramePr>
        <p:xfrm>
          <a:off x="685800" y="1600200"/>
          <a:ext cx="7772400" cy="3571240"/>
        </p:xfrm>
        <a:graphic>
          <a:graphicData uri="http://schemas.openxmlformats.org/drawingml/2006/table">
            <a:tbl>
              <a:tblPr firstRow="1" bandRow="1">
                <a:tableStyleId>{073A0DAA-6AF3-43AB-8588-CEC1D06C72B9}</a:tableStyleId>
              </a:tblPr>
              <a:tblGrid>
                <a:gridCol w="2590800"/>
                <a:gridCol w="2590800"/>
                <a:gridCol w="2590800"/>
              </a:tblGrid>
              <a:tr h="370840">
                <a:tc>
                  <a:txBody>
                    <a:bodyPr/>
                    <a:lstStyle/>
                    <a:p>
                      <a:r>
                        <a:rPr lang="en-AU" dirty="0" smtClean="0"/>
                        <a:t>Core Topic</a:t>
                      </a:r>
                      <a:endParaRPr lang="en-AU" dirty="0"/>
                    </a:p>
                  </a:txBody>
                  <a:tcPr/>
                </a:tc>
                <a:tc>
                  <a:txBody>
                    <a:bodyPr/>
                    <a:lstStyle/>
                    <a:p>
                      <a:r>
                        <a:rPr lang="en-AU" dirty="0" smtClean="0"/>
                        <a:t>Common Topic</a:t>
                      </a:r>
                      <a:endParaRPr lang="en-AU" dirty="0"/>
                    </a:p>
                  </a:txBody>
                  <a:tcPr/>
                </a:tc>
                <a:tc>
                  <a:txBody>
                    <a:bodyPr/>
                    <a:lstStyle/>
                    <a:p>
                      <a:r>
                        <a:rPr lang="en-AU" dirty="0" smtClean="0"/>
                        <a:t>Specific Topic</a:t>
                      </a:r>
                      <a:endParaRPr lang="en-AU" dirty="0"/>
                    </a:p>
                  </a:txBody>
                  <a:tcPr/>
                </a:tc>
              </a:tr>
              <a:tr h="370840">
                <a:tc>
                  <a:txBody>
                    <a:bodyPr/>
                    <a:lstStyle/>
                    <a:p>
                      <a:r>
                        <a:rPr lang="en-AU" dirty="0" smtClean="0"/>
                        <a:t>Competence assurance</a:t>
                      </a:r>
                      <a:endParaRPr lang="en-AU" dirty="0"/>
                    </a:p>
                  </a:txBody>
                  <a:tcPr/>
                </a:tc>
                <a:tc>
                  <a:txBody>
                    <a:bodyPr/>
                    <a:lstStyle/>
                    <a:p>
                      <a:r>
                        <a:rPr lang="en-AU" dirty="0" smtClean="0"/>
                        <a:t>Maintenance error</a:t>
                      </a:r>
                      <a:endParaRPr lang="en-AU" dirty="0"/>
                    </a:p>
                  </a:txBody>
                  <a:tcPr/>
                </a:tc>
                <a:tc>
                  <a:txBody>
                    <a:bodyPr/>
                    <a:lstStyle/>
                    <a:p>
                      <a:r>
                        <a:rPr lang="en-AU" dirty="0" smtClean="0"/>
                        <a:t>Alarm handling and control room design</a:t>
                      </a:r>
                      <a:endParaRPr lang="en-AU" dirty="0"/>
                    </a:p>
                  </a:txBody>
                  <a:tcPr/>
                </a:tc>
              </a:tr>
              <a:tr h="370840">
                <a:tc>
                  <a:txBody>
                    <a:bodyPr/>
                    <a:lstStyle/>
                    <a:p>
                      <a:r>
                        <a:rPr lang="en-AU" dirty="0" smtClean="0"/>
                        <a:t>Human Factors in accident investigations</a:t>
                      </a:r>
                      <a:endParaRPr lang="en-AU" dirty="0"/>
                    </a:p>
                  </a:txBody>
                  <a:tcPr/>
                </a:tc>
                <a:tc>
                  <a:txBody>
                    <a:bodyPr/>
                    <a:lstStyle/>
                    <a:p>
                      <a:r>
                        <a:rPr lang="en-AU" dirty="0" smtClean="0"/>
                        <a:t>Safety-critical</a:t>
                      </a:r>
                      <a:r>
                        <a:rPr lang="en-AU" baseline="0" dirty="0" smtClean="0"/>
                        <a:t> communication</a:t>
                      </a:r>
                      <a:endParaRPr lang="en-AU" dirty="0"/>
                    </a:p>
                  </a:txBody>
                  <a:tcPr/>
                </a:tc>
                <a:tc>
                  <a:txBody>
                    <a:bodyPr/>
                    <a:lstStyle/>
                    <a:p>
                      <a:r>
                        <a:rPr lang="en-AU" dirty="0" smtClean="0"/>
                        <a:t>Managing</a:t>
                      </a:r>
                      <a:r>
                        <a:rPr lang="en-AU" baseline="0" dirty="0" smtClean="0"/>
                        <a:t> fatigue</a:t>
                      </a:r>
                      <a:endParaRPr lang="en-AU" dirty="0"/>
                    </a:p>
                  </a:txBody>
                  <a:tcPr/>
                </a:tc>
              </a:tr>
              <a:tr h="370840">
                <a:tc>
                  <a:txBody>
                    <a:bodyPr/>
                    <a:lstStyle/>
                    <a:p>
                      <a:r>
                        <a:rPr lang="en-AU" dirty="0" smtClean="0"/>
                        <a:t>Identifying human failures</a:t>
                      </a:r>
                      <a:endParaRPr lang="en-AU" dirty="0"/>
                    </a:p>
                  </a:txBody>
                  <a:tcPr/>
                </a:tc>
                <a:tc>
                  <a:txBody>
                    <a:bodyPr/>
                    <a:lstStyle/>
                    <a:p>
                      <a:r>
                        <a:rPr lang="en-AU" dirty="0" smtClean="0"/>
                        <a:t>Safety culture</a:t>
                      </a:r>
                      <a:endParaRPr lang="en-AU" dirty="0"/>
                    </a:p>
                  </a:txBody>
                  <a:tcPr/>
                </a:tc>
                <a:tc>
                  <a:txBody>
                    <a:bodyPr/>
                    <a:lstStyle/>
                    <a:p>
                      <a:r>
                        <a:rPr lang="en-AU" dirty="0" smtClean="0"/>
                        <a:t>Organisational</a:t>
                      </a:r>
                      <a:r>
                        <a:rPr lang="en-AU" baseline="0" dirty="0" smtClean="0"/>
                        <a:t> change</a:t>
                      </a:r>
                      <a:endParaRPr lang="en-AU" dirty="0"/>
                    </a:p>
                  </a:txBody>
                  <a:tcPr/>
                </a:tc>
              </a:tr>
              <a:tr h="370840">
                <a:tc>
                  <a:txBody>
                    <a:bodyPr/>
                    <a:lstStyle/>
                    <a:p>
                      <a:r>
                        <a:rPr lang="en-AU" dirty="0" smtClean="0"/>
                        <a:t>Reliability and usability of</a:t>
                      </a:r>
                      <a:r>
                        <a:rPr lang="en-AU" baseline="0" dirty="0" smtClean="0"/>
                        <a:t> procedures</a:t>
                      </a:r>
                      <a:endParaRPr lang="en-AU" dirty="0"/>
                    </a:p>
                  </a:txBody>
                  <a:tcPr/>
                </a:tc>
                <a:tc>
                  <a:txBody>
                    <a:bodyPr/>
                    <a:lstStyle/>
                    <a:p>
                      <a:endParaRPr lang="en-AU" dirty="0">
                        <a:solidFill>
                          <a:srgbClr val="FF0000"/>
                        </a:solidFill>
                      </a:endParaRPr>
                    </a:p>
                  </a:txBody>
                  <a:tcPr/>
                </a:tc>
                <a:tc>
                  <a:txBody>
                    <a:bodyPr/>
                    <a:lstStyle/>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CF5E31"/>
                          </a:solidFill>
                        </a:rPr>
                        <a:t>Emergency Response (No 11)</a:t>
                      </a:r>
                    </a:p>
                  </a:txBody>
                  <a:tcPr/>
                </a:tc>
                <a:tc>
                  <a:txBody>
                    <a:bodyPr/>
                    <a:lstStyle/>
                    <a:p>
                      <a:endParaRPr lang="en-AU" dirty="0">
                        <a:solidFill>
                          <a:srgbClr val="FF0000"/>
                        </a:solidFill>
                      </a:endParaRPr>
                    </a:p>
                  </a:txBody>
                  <a:tcPr/>
                </a:tc>
                <a:tc>
                  <a:txBody>
                    <a:bodyPr/>
                    <a:lstStyle/>
                    <a:p>
                      <a:endParaRPr lang="en-AU" dirty="0"/>
                    </a:p>
                  </a:txBody>
                  <a:tcPr/>
                </a:tc>
              </a:tr>
            </a:tbl>
          </a:graphicData>
        </a:graphic>
      </p:graphicFrame>
      <p:sp>
        <p:nvSpPr>
          <p:cNvPr id="6" name="TextBox 5"/>
          <p:cNvSpPr txBox="1"/>
          <p:nvPr/>
        </p:nvSpPr>
        <p:spPr>
          <a:xfrm>
            <a:off x="683568" y="5229200"/>
            <a:ext cx="7776864" cy="276999"/>
          </a:xfrm>
          <a:prstGeom prst="rect">
            <a:avLst/>
          </a:prstGeom>
          <a:noFill/>
        </p:spPr>
        <p:txBody>
          <a:bodyPr wrap="square" rtlCol="0">
            <a:spAutoFit/>
          </a:bodyPr>
          <a:lstStyle/>
          <a:p>
            <a:r>
              <a:rPr lang="en-AU" sz="1200" dirty="0">
                <a:solidFill>
                  <a:prstClr val="black"/>
                </a:solidFill>
              </a:rPr>
              <a:t>Some topics have sub-topics (not shown in table)</a:t>
            </a:r>
          </a:p>
        </p:txBody>
      </p:sp>
      <p:sp>
        <p:nvSpPr>
          <p:cNvPr id="3" name="TextBox 2"/>
          <p:cNvSpPr txBox="1"/>
          <p:nvPr/>
        </p:nvSpPr>
        <p:spPr>
          <a:xfrm>
            <a:off x="755576" y="5589873"/>
            <a:ext cx="7776864" cy="707886"/>
          </a:xfrm>
          <a:prstGeom prst="rect">
            <a:avLst/>
          </a:prstGeom>
          <a:noFill/>
        </p:spPr>
        <p:txBody>
          <a:bodyPr wrap="square" rtlCol="0">
            <a:spAutoFit/>
          </a:bodyPr>
          <a:lstStyle/>
          <a:p>
            <a:r>
              <a:rPr lang="en-AU" sz="2000" dirty="0">
                <a:solidFill>
                  <a:prstClr val="black"/>
                </a:solidFill>
              </a:rPr>
              <a:t>Objective:</a:t>
            </a:r>
          </a:p>
          <a:p>
            <a:r>
              <a:rPr lang="en-AU" sz="2000" dirty="0">
                <a:solidFill>
                  <a:prstClr val="black"/>
                </a:solidFill>
              </a:rPr>
              <a:t>To provide focus and structure to a very broad subject</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274597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re the UK HSE Human Factors relevant to the WA mining industry? </a:t>
            </a:r>
            <a:endParaRPr lang="en-AU" dirty="0"/>
          </a:p>
        </p:txBody>
      </p:sp>
      <p:sp>
        <p:nvSpPr>
          <p:cNvPr id="3" name="Content Placeholder 2"/>
          <p:cNvSpPr>
            <a:spLocks noGrp="1"/>
          </p:cNvSpPr>
          <p:nvPr>
            <p:ph idx="1"/>
          </p:nvPr>
        </p:nvSpPr>
        <p:spPr>
          <a:xfrm>
            <a:off x="685800" y="1600200"/>
            <a:ext cx="5326360" cy="4495800"/>
          </a:xfrm>
        </p:spPr>
        <p:txBody>
          <a:bodyPr/>
          <a:lstStyle/>
          <a:p>
            <a:pPr marL="0" indent="0">
              <a:buNone/>
            </a:pPr>
            <a:r>
              <a:rPr lang="en-AU" sz="2000" dirty="0" smtClean="0"/>
              <a:t>To answer this:</a:t>
            </a:r>
          </a:p>
          <a:p>
            <a:pPr marL="0" indent="0">
              <a:buNone/>
            </a:pPr>
            <a:endParaRPr lang="en-AU" sz="2000" dirty="0" smtClean="0"/>
          </a:p>
          <a:p>
            <a:r>
              <a:rPr lang="en-AU" sz="2000" dirty="0" smtClean="0"/>
              <a:t>DMP Mine Safety Branch initiated a project</a:t>
            </a:r>
          </a:p>
          <a:p>
            <a:endParaRPr lang="en-AU" sz="2000" dirty="0" smtClean="0"/>
          </a:p>
          <a:p>
            <a:r>
              <a:rPr lang="en-AU" sz="2000" dirty="0" smtClean="0"/>
              <a:t>Engaged a Human Factors expert</a:t>
            </a:r>
          </a:p>
          <a:p>
            <a:endParaRPr lang="en-AU" sz="2000" dirty="0" smtClean="0"/>
          </a:p>
          <a:p>
            <a:r>
              <a:rPr lang="en-AU" sz="2000" dirty="0" smtClean="0"/>
              <a:t>Analysed data from:</a:t>
            </a:r>
          </a:p>
          <a:p>
            <a:pPr lvl="1"/>
            <a:r>
              <a:rPr lang="en-AU" sz="2000" dirty="0" smtClean="0"/>
              <a:t>Industry literature</a:t>
            </a:r>
          </a:p>
          <a:p>
            <a:pPr lvl="1"/>
            <a:r>
              <a:rPr lang="en-AU" sz="2000" dirty="0" smtClean="0"/>
              <a:t>DMP publications</a:t>
            </a:r>
          </a:p>
          <a:p>
            <a:pPr lvl="1"/>
            <a:r>
              <a:rPr lang="en-AU" sz="2000" dirty="0" smtClean="0"/>
              <a:t>DMP incident and inspection data</a:t>
            </a:r>
          </a:p>
        </p:txBody>
      </p:sp>
      <p:pic>
        <p:nvPicPr>
          <p:cNvPr id="4" name="Picture 3"/>
          <p:cNvPicPr>
            <a:picLocks noChangeAspect="1"/>
          </p:cNvPicPr>
          <p:nvPr/>
        </p:nvPicPr>
        <p:blipFill>
          <a:blip r:embed="rId3"/>
          <a:stretch>
            <a:fillRect/>
          </a:stretch>
        </p:blipFill>
        <p:spPr>
          <a:xfrm>
            <a:off x="7164288" y="2276872"/>
            <a:ext cx="1758782" cy="1103719"/>
          </a:xfrm>
          <a:prstGeom prst="rect">
            <a:avLst/>
          </a:prstGeom>
        </p:spPr>
      </p:pic>
      <p:pic>
        <p:nvPicPr>
          <p:cNvPr id="5" name="Picture 4"/>
          <p:cNvPicPr>
            <a:picLocks noChangeAspect="1"/>
          </p:cNvPicPr>
          <p:nvPr/>
        </p:nvPicPr>
        <p:blipFill>
          <a:blip r:embed="rId4"/>
          <a:stretch>
            <a:fillRect/>
          </a:stretch>
        </p:blipFill>
        <p:spPr>
          <a:xfrm>
            <a:off x="5868144" y="1556792"/>
            <a:ext cx="1590224" cy="2006204"/>
          </a:xfrm>
          <a:prstGeom prst="rect">
            <a:avLst/>
          </a:prstGeom>
          <a:ln>
            <a:solidFill>
              <a:srgbClr val="000066"/>
            </a:solidFill>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8245" y="3212976"/>
            <a:ext cx="1847276" cy="2732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34816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DMP found evidence to support all UK HSE Human Factor topics</a:t>
            </a:r>
            <a:endParaRPr lang="en-AU" dirty="0"/>
          </a:p>
        </p:txBody>
      </p:sp>
      <p:sp>
        <p:nvSpPr>
          <p:cNvPr id="7" name="TextBox 6"/>
          <p:cNvSpPr txBox="1"/>
          <p:nvPr/>
        </p:nvSpPr>
        <p:spPr>
          <a:xfrm rot="16200000">
            <a:off x="-1137826" y="2730116"/>
            <a:ext cx="3240360" cy="461665"/>
          </a:xfrm>
          <a:prstGeom prst="rect">
            <a:avLst/>
          </a:prstGeom>
          <a:noFill/>
        </p:spPr>
        <p:txBody>
          <a:bodyPr wrap="square" rtlCol="0">
            <a:spAutoFit/>
          </a:bodyPr>
          <a:lstStyle/>
          <a:p>
            <a:r>
              <a:rPr lang="en-AU" dirty="0">
                <a:solidFill>
                  <a:prstClr val="black"/>
                </a:solidFill>
              </a:rPr>
              <a:t>Human Factor Topic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48669932"/>
              </p:ext>
            </p:extLst>
          </p:nvPr>
        </p:nvGraphicFramePr>
        <p:xfrm>
          <a:off x="713187" y="1340768"/>
          <a:ext cx="6955157" cy="49828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157810" y="4042520"/>
            <a:ext cx="2736304" cy="1077218"/>
          </a:xfrm>
          <a:prstGeom prst="rect">
            <a:avLst/>
          </a:prstGeom>
          <a:noFill/>
        </p:spPr>
        <p:txBody>
          <a:bodyPr wrap="square" rtlCol="0">
            <a:spAutoFit/>
          </a:bodyPr>
          <a:lstStyle/>
          <a:p>
            <a:r>
              <a:rPr lang="en-AU" sz="1600" b="1" dirty="0">
                <a:solidFill>
                  <a:prstClr val="black"/>
                </a:solidFill>
              </a:rPr>
              <a:t>Observation:</a:t>
            </a:r>
          </a:p>
          <a:p>
            <a:r>
              <a:rPr lang="en-AU" sz="1600" dirty="0">
                <a:solidFill>
                  <a:prstClr val="black"/>
                </a:solidFill>
              </a:rPr>
              <a:t>Safety culture significant, but other factors just as important</a:t>
            </a:r>
          </a:p>
        </p:txBody>
      </p:sp>
      <p:sp>
        <p:nvSpPr>
          <p:cNvPr id="6" name="TextBox 5"/>
          <p:cNvSpPr txBox="1"/>
          <p:nvPr/>
        </p:nvSpPr>
        <p:spPr>
          <a:xfrm>
            <a:off x="6156176" y="1775718"/>
            <a:ext cx="2736304" cy="830997"/>
          </a:xfrm>
          <a:prstGeom prst="rect">
            <a:avLst/>
          </a:prstGeom>
          <a:noFill/>
        </p:spPr>
        <p:txBody>
          <a:bodyPr wrap="square" rtlCol="0">
            <a:spAutoFit/>
          </a:bodyPr>
          <a:lstStyle/>
          <a:p>
            <a:r>
              <a:rPr lang="en-AU" sz="1600" b="1" dirty="0">
                <a:solidFill>
                  <a:prstClr val="black"/>
                </a:solidFill>
              </a:rPr>
              <a:t>Outcome:</a:t>
            </a:r>
          </a:p>
          <a:p>
            <a:r>
              <a:rPr lang="en-AU" sz="1600" dirty="0">
                <a:solidFill>
                  <a:prstClr val="black"/>
                </a:solidFill>
              </a:rPr>
              <a:t>DMP data validated HSE top 10 Human Factor topics</a:t>
            </a:r>
          </a:p>
        </p:txBody>
      </p:sp>
    </p:spTree>
    <p:extLst>
      <p:ext uri="{BB962C8B-B14F-4D97-AF65-F5344CB8AC3E}">
        <p14:creationId xmlns:p14="http://schemas.microsoft.com/office/powerpoint/2010/main" val="20186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16632"/>
            <a:ext cx="8206680" cy="1143000"/>
          </a:xfrm>
        </p:spPr>
        <p:txBody>
          <a:bodyPr/>
          <a:lstStyle/>
          <a:p>
            <a:r>
              <a:rPr lang="en-AU" dirty="0">
                <a:solidFill>
                  <a:srgbClr val="CF5E31"/>
                </a:solidFill>
              </a:rPr>
              <a:t>How can a company's safety culture play a role in </a:t>
            </a:r>
            <a:r>
              <a:rPr lang="en-AU" dirty="0" smtClean="0">
                <a:solidFill>
                  <a:srgbClr val="CF5E31"/>
                </a:solidFill>
              </a:rPr>
              <a:t>safety outcomes</a:t>
            </a:r>
            <a:r>
              <a:rPr lang="en-AU" dirty="0">
                <a:solidFill>
                  <a:srgbClr val="CF5E31"/>
                </a:solidFill>
              </a:rPr>
              <a:t>?</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57528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62002" cy="68580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Title 1"/>
          <p:cNvSpPr>
            <a:spLocks noGrp="1"/>
          </p:cNvSpPr>
          <p:nvPr>
            <p:ph type="title"/>
          </p:nvPr>
        </p:nvSpPr>
        <p:spPr/>
        <p:txBody>
          <a:bodyPr/>
          <a:lstStyle/>
          <a:p>
            <a:pPr algn="ctr"/>
            <a:r>
              <a:rPr lang="en-AU" dirty="0"/>
              <a:t>DMP </a:t>
            </a:r>
            <a:r>
              <a:rPr lang="en-AU" dirty="0" smtClean="0"/>
              <a:t>human </a:t>
            </a:r>
            <a:r>
              <a:rPr lang="en-AU" dirty="0"/>
              <a:t>and </a:t>
            </a:r>
            <a:r>
              <a:rPr lang="en-AU" dirty="0" smtClean="0"/>
              <a:t>organisational </a:t>
            </a:r>
            <a:r>
              <a:rPr lang="en-AU" dirty="0"/>
              <a:t>f</a:t>
            </a:r>
            <a:r>
              <a:rPr lang="en-AU" dirty="0" smtClean="0"/>
              <a:t>actors</a:t>
            </a:r>
            <a:r>
              <a:rPr lang="en-AU" dirty="0"/>
              <a:t/>
            </a:r>
            <a:br>
              <a:rPr lang="en-AU" dirty="0"/>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081100"/>
              </p:ext>
            </p:extLst>
          </p:nvPr>
        </p:nvGraphicFramePr>
        <p:xfrm>
          <a:off x="611560" y="3356992"/>
          <a:ext cx="3348372" cy="1893808"/>
        </p:xfrm>
        <a:graphic>
          <a:graphicData uri="http://schemas.openxmlformats.org/drawingml/2006/table">
            <a:tbl>
              <a:tblPr firstRow="1" bandRow="1">
                <a:tableStyleId>{793D81CF-94F2-401A-BA57-92F5A7B2D0C5}</a:tableStyleId>
              </a:tblPr>
              <a:tblGrid>
                <a:gridCol w="3348372"/>
              </a:tblGrid>
              <a:tr h="0">
                <a:tc>
                  <a:txBody>
                    <a:bodyPr/>
                    <a:lstStyle/>
                    <a:p>
                      <a:pPr algn="ctr"/>
                      <a:r>
                        <a:rPr lang="en-AU" b="0" u="none" dirty="0" smtClean="0"/>
                        <a:t>Organisational topics</a:t>
                      </a:r>
                      <a:endParaRPr lang="en-AU" b="0" i="1" u="none" dirty="0"/>
                    </a:p>
                  </a:txBody>
                  <a:tcPr/>
                </a:tc>
              </a:tr>
              <a:tr h="370840">
                <a:tc>
                  <a:txBody>
                    <a:bodyPr/>
                    <a:lstStyle/>
                    <a:p>
                      <a:r>
                        <a:rPr lang="en-AU" dirty="0" smtClean="0"/>
                        <a:t>Training and competency</a:t>
                      </a:r>
                      <a:endParaRPr lang="en-AU" dirty="0"/>
                    </a:p>
                  </a:txBody>
                  <a:tcPr/>
                </a:tc>
              </a:tr>
              <a:tr h="415528">
                <a:tc>
                  <a:txBody>
                    <a:bodyPr/>
                    <a:lstStyle/>
                    <a:p>
                      <a:r>
                        <a:rPr lang="en-AU" dirty="0" smtClean="0"/>
                        <a:t>Staffing and workload</a:t>
                      </a:r>
                      <a:endParaRPr lang="en-AU" dirty="0"/>
                    </a:p>
                  </a:txBody>
                  <a:tcPr/>
                </a:tc>
              </a:tr>
              <a:tr h="370840">
                <a:tc>
                  <a:txBody>
                    <a:bodyPr/>
                    <a:lstStyle/>
                    <a:p>
                      <a:r>
                        <a:rPr lang="en-AU" dirty="0" smtClean="0"/>
                        <a:t>Organisational change</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Emergency Response</a:t>
                      </a:r>
                    </a:p>
                  </a:txBody>
                  <a:tcPr/>
                </a:tc>
              </a:tr>
            </a:tbl>
          </a:graphicData>
        </a:graphic>
      </p:graphicFrame>
      <p:sp>
        <p:nvSpPr>
          <p:cNvPr id="5" name="Right Arrow 4"/>
          <p:cNvSpPr/>
          <p:nvPr/>
        </p:nvSpPr>
        <p:spPr bwMode="auto">
          <a:xfrm rot="16200000">
            <a:off x="4409982" y="1847734"/>
            <a:ext cx="360040" cy="288032"/>
          </a:xfrm>
          <a:prstGeom prst="right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2832383"/>
              </p:ext>
            </p:extLst>
          </p:nvPr>
        </p:nvGraphicFramePr>
        <p:xfrm>
          <a:off x="611560" y="1052736"/>
          <a:ext cx="7992888" cy="640080"/>
        </p:xfrm>
        <a:graphic>
          <a:graphicData uri="http://schemas.openxmlformats.org/drawingml/2006/table">
            <a:tbl>
              <a:tblPr firstRow="1" bandRow="1">
                <a:tableStyleId>{8EC20E35-A176-4012-BC5E-935CFFF8708E}</a:tableStyleId>
              </a:tblPr>
              <a:tblGrid>
                <a:gridCol w="799288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kern="1200" dirty="0" smtClean="0"/>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AU" sz="1800" b="0" kern="1200" dirty="0" smtClean="0"/>
                        <a:t>Managing human reliability</a:t>
                      </a:r>
                      <a:endParaRPr lang="en-AU" sz="1800" b="0" kern="1200" dirty="0" smtClean="0">
                        <a:solidFill>
                          <a:schemeClr val="tx1"/>
                        </a:solidFill>
                        <a:latin typeface="+mn-lt"/>
                        <a:ea typeface="+mn-ea"/>
                        <a:cs typeface="+mn-cs"/>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20242528"/>
              </p:ext>
            </p:extLst>
          </p:nvPr>
        </p:nvGraphicFramePr>
        <p:xfrm>
          <a:off x="611560" y="2313585"/>
          <a:ext cx="7992888" cy="370840"/>
        </p:xfrm>
        <a:graphic>
          <a:graphicData uri="http://schemas.openxmlformats.org/drawingml/2006/table">
            <a:tbl>
              <a:tblPr firstRow="1" bandRow="1">
                <a:tableStyleId>{8EC20E35-A176-4012-BC5E-935CFFF8708E}</a:tableStyleId>
              </a:tblPr>
              <a:tblGrid>
                <a:gridCol w="799288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kern="1200" dirty="0" smtClean="0"/>
                        <a:t>Health and safety culture</a:t>
                      </a:r>
                      <a:endParaRPr lang="en-AU" sz="1800" b="0" kern="1200" dirty="0" smtClean="0">
                        <a:solidFill>
                          <a:schemeClr val="tx1"/>
                        </a:solidFill>
                        <a:latin typeface="+mn-lt"/>
                        <a:ea typeface="+mn-ea"/>
                        <a:cs typeface="+mn-cs"/>
                      </a:endParaRPr>
                    </a:p>
                  </a:txBody>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203582242"/>
              </p:ext>
            </p:extLst>
          </p:nvPr>
        </p:nvGraphicFramePr>
        <p:xfrm>
          <a:off x="4355976" y="3356992"/>
          <a:ext cx="4284476" cy="2219960"/>
        </p:xfrm>
        <a:graphic>
          <a:graphicData uri="http://schemas.openxmlformats.org/drawingml/2006/table">
            <a:tbl>
              <a:tblPr firstRow="1" bandRow="1">
                <a:tableStyleId>{793D81CF-94F2-401A-BA57-92F5A7B2D0C5}</a:tableStyleId>
              </a:tblPr>
              <a:tblGrid>
                <a:gridCol w="4284476"/>
              </a:tblGrid>
              <a:tr h="149736">
                <a:tc>
                  <a:txBody>
                    <a:bodyPr/>
                    <a:lstStyle/>
                    <a:p>
                      <a:pPr algn="ctr"/>
                      <a:r>
                        <a:rPr lang="en-AU" b="0" u="none" dirty="0" smtClean="0"/>
                        <a:t>Task-based topics</a:t>
                      </a:r>
                      <a:endParaRPr lang="en-AU" b="0" i="1" u="non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Usable</a:t>
                      </a:r>
                      <a:r>
                        <a:rPr lang="en-AU" baseline="0" dirty="0" smtClean="0"/>
                        <a:t> procedures</a:t>
                      </a:r>
                      <a:endParaRPr lang="en-AU" dirty="0" smtClean="0"/>
                    </a:p>
                  </a:txBody>
                  <a:tcPr/>
                </a:tc>
              </a:tr>
              <a:tr h="370840">
                <a:tc>
                  <a:txBody>
                    <a:bodyPr/>
                    <a:lstStyle/>
                    <a:p>
                      <a:r>
                        <a:rPr lang="en-AU" dirty="0" smtClean="0"/>
                        <a:t>Fitness for work</a:t>
                      </a:r>
                      <a:endParaRPr lang="en-AU" dirty="0"/>
                    </a:p>
                  </a:txBody>
                  <a:tcPr/>
                </a:tc>
              </a:tr>
              <a:tr h="370840">
                <a:tc>
                  <a:txBody>
                    <a:bodyPr/>
                    <a:lstStyle/>
                    <a:p>
                      <a:r>
                        <a:rPr lang="en-AU" dirty="0" smtClean="0"/>
                        <a:t>Maintenance</a:t>
                      </a:r>
                      <a:r>
                        <a:rPr lang="en-AU" baseline="0" dirty="0" smtClean="0"/>
                        <a:t> inspection and testing</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Safety-critical communications</a:t>
                      </a:r>
                    </a:p>
                  </a:txBody>
                  <a:tcPr/>
                </a:tc>
              </a:tr>
              <a:tr h="370840">
                <a:tc>
                  <a:txBody>
                    <a:bodyPr/>
                    <a:lstStyle/>
                    <a:p>
                      <a:r>
                        <a:rPr lang="en-AU" dirty="0" smtClean="0"/>
                        <a:t>Designing for people</a:t>
                      </a:r>
                      <a:endParaRPr lang="en-AU" dirty="0"/>
                    </a:p>
                  </a:txBody>
                  <a:tcPr/>
                </a:tc>
              </a:tr>
            </a:tbl>
          </a:graphicData>
        </a:graphic>
      </p:graphicFrame>
      <p:sp>
        <p:nvSpPr>
          <p:cNvPr id="9" name="Rectangle 8"/>
          <p:cNvSpPr/>
          <p:nvPr/>
        </p:nvSpPr>
        <p:spPr bwMode="auto">
          <a:xfrm>
            <a:off x="467544" y="908720"/>
            <a:ext cx="8352928" cy="4896544"/>
          </a:xfrm>
          <a:prstGeom prst="rect">
            <a:avLst/>
          </a:prstGeom>
          <a:noFill/>
          <a:ln w="476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1" name="Up-Down Arrow 10"/>
          <p:cNvSpPr/>
          <p:nvPr/>
        </p:nvSpPr>
        <p:spPr bwMode="auto">
          <a:xfrm>
            <a:off x="2051720" y="2780928"/>
            <a:ext cx="288032" cy="488284"/>
          </a:xfrm>
          <a:prstGeom prst="upDown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3" name="Up-Down Arrow 12"/>
          <p:cNvSpPr/>
          <p:nvPr/>
        </p:nvSpPr>
        <p:spPr bwMode="auto">
          <a:xfrm>
            <a:off x="6228184" y="2780928"/>
            <a:ext cx="288032" cy="488284"/>
          </a:xfrm>
          <a:prstGeom prst="upDown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6" name="TextBox 5"/>
          <p:cNvSpPr txBox="1"/>
          <p:nvPr/>
        </p:nvSpPr>
        <p:spPr>
          <a:xfrm>
            <a:off x="1115616" y="2204864"/>
            <a:ext cx="7128792" cy="1754326"/>
          </a:xfrm>
          <a:prstGeom prst="rect">
            <a:avLst/>
          </a:prstGeom>
          <a:solidFill>
            <a:schemeClr val="accent1"/>
          </a:solidFill>
          <a:ln>
            <a:solidFill>
              <a:schemeClr val="tx1"/>
            </a:solidFill>
          </a:ln>
        </p:spPr>
        <p:txBody>
          <a:bodyPr wrap="square" rtlCol="0">
            <a:spAutoFit/>
          </a:bodyPr>
          <a:lstStyle/>
          <a:p>
            <a:pPr algn="ctr"/>
            <a:r>
              <a:rPr lang="en-AU" sz="3600" b="1" dirty="0">
                <a:solidFill>
                  <a:prstClr val="black"/>
                </a:solidFill>
              </a:rPr>
              <a:t>Safety culture is important, but…</a:t>
            </a:r>
          </a:p>
          <a:p>
            <a:pPr algn="ctr"/>
            <a:r>
              <a:rPr lang="en-AU" sz="3600" b="1" dirty="0">
                <a:solidFill>
                  <a:prstClr val="black"/>
                </a:solidFill>
              </a:rPr>
              <a:t>it is not the whole story</a:t>
            </a:r>
          </a:p>
        </p:txBody>
      </p:sp>
      <p:sp>
        <p:nvSpPr>
          <p:cNvPr id="10" name="Slide Number Placeholder 9"/>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37860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18648" cy="1143000"/>
          </a:xfrm>
        </p:spPr>
        <p:txBody>
          <a:bodyPr/>
          <a:lstStyle/>
          <a:p>
            <a:r>
              <a:rPr lang="en-AU" dirty="0"/>
              <a:t>I</a:t>
            </a:r>
            <a:r>
              <a:rPr lang="en-AU" dirty="0" smtClean="0"/>
              <a:t>f we ignore human factors will we continue to make bad decisions? </a:t>
            </a:r>
            <a:endParaRPr lang="en-AU" b="1"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5174837"/>
              </p:ext>
            </p:extLst>
          </p:nvPr>
        </p:nvGraphicFramePr>
        <p:xfrm>
          <a:off x="6156176" y="1340768"/>
          <a:ext cx="2867980" cy="4990152"/>
        </p:xfrm>
        <a:graphic>
          <a:graphicData uri="http://schemas.openxmlformats.org/drawingml/2006/table">
            <a:tbl>
              <a:tblPr firstRow="1" bandRow="1">
                <a:tableStyleId>{073A0DAA-6AF3-43AB-8588-CEC1D06C72B9}</a:tableStyleId>
              </a:tblPr>
              <a:tblGrid>
                <a:gridCol w="2867980"/>
              </a:tblGrid>
              <a:tr h="139040">
                <a:tc>
                  <a:txBody>
                    <a:bodyPr/>
                    <a:lstStyle/>
                    <a:p>
                      <a:r>
                        <a:rPr lang="en-AU" sz="1800" dirty="0" smtClean="0"/>
                        <a:t>Human Factor topic</a:t>
                      </a:r>
                      <a:endParaRPr lang="en-AU" sz="1800" dirty="0"/>
                    </a:p>
                  </a:txBody>
                  <a:tcPr/>
                </a:tc>
              </a:tr>
              <a:tr h="370840">
                <a:tc>
                  <a:txBody>
                    <a:bodyPr/>
                    <a:lstStyle/>
                    <a:p>
                      <a:r>
                        <a:rPr lang="en-AU" sz="1800" dirty="0" smtClean="0"/>
                        <a:t>Managing human reliability</a:t>
                      </a:r>
                      <a:endParaRPr lang="en-AU" sz="1800" dirty="0"/>
                    </a:p>
                  </a:txBody>
                  <a:tcPr/>
                </a:tc>
              </a:tr>
              <a:tr h="370840">
                <a:tc>
                  <a:txBody>
                    <a:bodyPr/>
                    <a:lstStyle/>
                    <a:p>
                      <a:r>
                        <a:rPr lang="en-AU" sz="1800" dirty="0" smtClean="0"/>
                        <a:t>Usable procedures</a:t>
                      </a:r>
                      <a:endParaRPr lang="en-AU" sz="1800" dirty="0"/>
                    </a:p>
                  </a:txBody>
                  <a:tcPr/>
                </a:tc>
              </a:tr>
              <a:tr h="370840">
                <a:tc>
                  <a:txBody>
                    <a:bodyPr/>
                    <a:lstStyle/>
                    <a:p>
                      <a:r>
                        <a:rPr lang="en-AU" sz="1800" dirty="0" smtClean="0"/>
                        <a:t>Training and competence</a:t>
                      </a:r>
                      <a:endParaRPr lang="en-AU" sz="1800" dirty="0"/>
                    </a:p>
                  </a:txBody>
                  <a:tcPr/>
                </a:tc>
              </a:tr>
              <a:tr h="370840">
                <a:tc>
                  <a:txBody>
                    <a:bodyPr/>
                    <a:lstStyle/>
                    <a:p>
                      <a:r>
                        <a:rPr lang="en-AU" sz="1800" dirty="0" smtClean="0"/>
                        <a:t>Staffing</a:t>
                      </a:r>
                      <a:r>
                        <a:rPr lang="en-AU" sz="1800" baseline="0" dirty="0" smtClean="0"/>
                        <a:t> and workload</a:t>
                      </a:r>
                      <a:endParaRPr lang="en-AU" sz="1800" dirty="0"/>
                    </a:p>
                  </a:txBody>
                  <a:tcPr/>
                </a:tc>
              </a:tr>
              <a:tr h="370840">
                <a:tc>
                  <a:txBody>
                    <a:bodyPr/>
                    <a:lstStyle/>
                    <a:p>
                      <a:r>
                        <a:rPr lang="en-AU" sz="1800" dirty="0" smtClean="0"/>
                        <a:t>Organisational change</a:t>
                      </a:r>
                      <a:endParaRPr lang="en-AU" sz="1800" dirty="0"/>
                    </a:p>
                  </a:txBody>
                  <a:tcPr/>
                </a:tc>
              </a:tr>
              <a:tr h="370840">
                <a:tc>
                  <a:txBody>
                    <a:bodyPr/>
                    <a:lstStyle/>
                    <a:p>
                      <a:r>
                        <a:rPr lang="en-AU" sz="1800" dirty="0" smtClean="0"/>
                        <a:t>Safety-critical communications</a:t>
                      </a:r>
                      <a:endParaRPr lang="en-AU" sz="1800" dirty="0"/>
                    </a:p>
                  </a:txBody>
                  <a:tcPr/>
                </a:tc>
              </a:tr>
              <a:tr h="370840">
                <a:tc>
                  <a:txBody>
                    <a:bodyPr/>
                    <a:lstStyle/>
                    <a:p>
                      <a:r>
                        <a:rPr lang="en-AU" sz="1800" dirty="0" smtClean="0"/>
                        <a:t>Designing for people</a:t>
                      </a:r>
                      <a:endParaRPr lang="en-AU" sz="1800" dirty="0"/>
                    </a:p>
                  </a:txBody>
                  <a:tcPr/>
                </a:tc>
              </a:tr>
              <a:tr h="370840">
                <a:tc>
                  <a:txBody>
                    <a:bodyPr/>
                    <a:lstStyle/>
                    <a:p>
                      <a:r>
                        <a:rPr lang="en-AU" sz="1800" dirty="0" smtClean="0"/>
                        <a:t>Fitness for work</a:t>
                      </a:r>
                      <a:endParaRPr lang="en-AU" sz="1800" dirty="0"/>
                    </a:p>
                  </a:txBody>
                  <a:tcPr/>
                </a:tc>
              </a:tr>
              <a:tr h="377512">
                <a:tc>
                  <a:txBody>
                    <a:bodyPr/>
                    <a:lstStyle/>
                    <a:p>
                      <a:r>
                        <a:rPr lang="en-AU" sz="1800" dirty="0" smtClean="0"/>
                        <a:t>Health and safety culture</a:t>
                      </a:r>
                      <a:endParaRPr lang="en-AU" sz="1800" dirty="0"/>
                    </a:p>
                  </a:txBody>
                  <a:tcPr/>
                </a:tc>
              </a:tr>
              <a:tr h="370840">
                <a:tc>
                  <a:txBody>
                    <a:bodyPr/>
                    <a:lstStyle/>
                    <a:p>
                      <a:r>
                        <a:rPr lang="en-AU" sz="1800" dirty="0" smtClean="0"/>
                        <a:t>Maintenance error</a:t>
                      </a:r>
                      <a:endParaRPr lang="en-AU" sz="1800" dirty="0"/>
                    </a:p>
                  </a:txBody>
                  <a:tcPr/>
                </a:tc>
              </a:tr>
              <a:tr h="370840">
                <a:tc>
                  <a:txBody>
                    <a:bodyPr/>
                    <a:lstStyle/>
                    <a:p>
                      <a:r>
                        <a:rPr lang="en-AU" sz="1800" dirty="0" smtClean="0"/>
                        <a:t>Emergency Response</a:t>
                      </a:r>
                      <a:endParaRPr lang="en-AU" sz="1800" dirty="0"/>
                    </a:p>
                  </a:txBody>
                  <a:tcPr/>
                </a:tc>
              </a:tr>
            </a:tbl>
          </a:graphicData>
        </a:graphic>
      </p:graphicFrame>
      <p:pic>
        <p:nvPicPr>
          <p:cNvPr id="6" name="Picture 4" descr="https://uploads.dmp.wa.gov.au/uploads/Download/SRS/Notifications/c256133e-182e-440b-a8fc-eec129ac09e5-58ew2xofcv2wvi0mbcle7jqnuqj29wo6tk4mas20/SignificantIncidentReport17546?groupAccessToken=QNs9GQ2ND7qJz8KM8LM1IJbrYBEpXWBTkmPlC0UoViK9caFUsPj5K1SNtfzm5xeUzDKZiiFWtZx9eN-IeCygnyA7urKynIQCXHvp0uB48lMMn8Onx_ewddMGWu59WXgJ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3745103" cy="50953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6156176" y="4437112"/>
            <a:ext cx="2880320" cy="432048"/>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
        <p:nvSpPr>
          <p:cNvPr id="21" name="Rectangle 20"/>
          <p:cNvSpPr/>
          <p:nvPr/>
        </p:nvSpPr>
        <p:spPr bwMode="auto">
          <a:xfrm>
            <a:off x="6156176" y="1772816"/>
            <a:ext cx="2880320" cy="504056"/>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4716703" y="6176337"/>
            <a:ext cx="864096" cy="276999"/>
          </a:xfrm>
          <a:prstGeom prst="rect">
            <a:avLst/>
          </a:prstGeom>
          <a:solidFill>
            <a:schemeClr val="accent1"/>
          </a:solidFill>
          <a:ln>
            <a:solidFill>
              <a:schemeClr val="tx1"/>
            </a:solidFill>
          </a:ln>
        </p:spPr>
        <p:txBody>
          <a:bodyPr wrap="square" rtlCol="0">
            <a:spAutoFit/>
          </a:bodyPr>
          <a:lstStyle/>
          <a:p>
            <a:r>
              <a:rPr lang="en-AU" sz="1200" dirty="0">
                <a:solidFill>
                  <a:prstClr val="black"/>
                </a:solidFill>
              </a:rPr>
              <a:t>SIR 212</a:t>
            </a:r>
          </a:p>
        </p:txBody>
      </p:sp>
      <p:sp>
        <p:nvSpPr>
          <p:cNvPr id="10" name="Rectangle 9"/>
          <p:cNvSpPr/>
          <p:nvPr/>
        </p:nvSpPr>
        <p:spPr bwMode="auto">
          <a:xfrm>
            <a:off x="6135758" y="5157192"/>
            <a:ext cx="2880320" cy="432048"/>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
        <p:nvSpPr>
          <p:cNvPr id="11" name="Rectangle 10"/>
          <p:cNvSpPr/>
          <p:nvPr/>
        </p:nvSpPr>
        <p:spPr bwMode="auto">
          <a:xfrm>
            <a:off x="6135758" y="5589240"/>
            <a:ext cx="2880320" cy="432048"/>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42897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 </a:t>
            </a:r>
            <a:endParaRPr lang="en-AU" dirty="0"/>
          </a:p>
        </p:txBody>
      </p:sp>
      <p:sp>
        <p:nvSpPr>
          <p:cNvPr id="3" name="Content Placeholder 2"/>
          <p:cNvSpPr>
            <a:spLocks noGrp="1"/>
          </p:cNvSpPr>
          <p:nvPr>
            <p:ph idx="1"/>
          </p:nvPr>
        </p:nvSpPr>
        <p:spPr>
          <a:xfrm>
            <a:off x="685800" y="1600200"/>
            <a:ext cx="4246240" cy="4495800"/>
          </a:xfrm>
        </p:spPr>
        <p:txBody>
          <a:bodyPr/>
          <a:lstStyle/>
          <a:p>
            <a:pPr marL="0" indent="0">
              <a:buNone/>
            </a:pPr>
            <a:r>
              <a:rPr lang="en-AU" sz="1800" dirty="0" smtClean="0"/>
              <a:t>There is plenty:</a:t>
            </a:r>
          </a:p>
          <a:p>
            <a:pPr marL="0" indent="0">
              <a:buNone/>
            </a:pPr>
            <a:endParaRPr lang="en-AU" sz="1800" dirty="0" smtClean="0"/>
          </a:p>
          <a:p>
            <a:r>
              <a:rPr lang="en-AU" sz="1800" dirty="0"/>
              <a:t>UK Health and Safety Executive</a:t>
            </a:r>
          </a:p>
          <a:p>
            <a:pPr marL="400050" lvl="1" indent="0">
              <a:buNone/>
            </a:pPr>
            <a:r>
              <a:rPr lang="en-AU" sz="1000" dirty="0" smtClean="0">
                <a:hlinkClick r:id="rId3"/>
              </a:rPr>
              <a:t>www.hse.gov.uk/humanfactors/topics/</a:t>
            </a:r>
            <a:endParaRPr lang="en-AU" sz="1000" dirty="0" smtClean="0"/>
          </a:p>
          <a:p>
            <a:pPr marL="400050" lvl="1" indent="0">
              <a:buNone/>
            </a:pPr>
            <a:endParaRPr lang="en-AU" sz="1000" dirty="0"/>
          </a:p>
          <a:p>
            <a:r>
              <a:rPr lang="en-AU" sz="1800" dirty="0" smtClean="0"/>
              <a:t>Energy Institute: Human Factors briefing notes 1 - 20</a:t>
            </a:r>
          </a:p>
          <a:p>
            <a:pPr marL="457200" lvl="1" indent="0">
              <a:buNone/>
            </a:pPr>
            <a:r>
              <a:rPr lang="en-AU" sz="1000" dirty="0" smtClean="0">
                <a:hlinkClick r:id="rId4"/>
              </a:rPr>
              <a:t>www.energyinst.org/technical/human-and-organisational-factors/human-factors-briefing-notes</a:t>
            </a:r>
            <a:endParaRPr lang="en-AU" sz="1000" dirty="0" smtClean="0"/>
          </a:p>
          <a:p>
            <a:pPr marL="457200" lvl="1" indent="0">
              <a:buNone/>
            </a:pPr>
            <a:endParaRPr lang="en-AU" sz="1000" dirty="0"/>
          </a:p>
          <a:p>
            <a:r>
              <a:rPr lang="en-AU" sz="1800" dirty="0" smtClean="0"/>
              <a:t>Rail Safety and </a:t>
            </a:r>
            <a:r>
              <a:rPr lang="en-AU" sz="1800" dirty="0"/>
              <a:t>S</a:t>
            </a:r>
            <a:r>
              <a:rPr lang="en-AU" sz="1800" dirty="0" smtClean="0"/>
              <a:t>tandards </a:t>
            </a:r>
            <a:r>
              <a:rPr lang="en-AU" sz="1800" dirty="0"/>
              <a:t>B</a:t>
            </a:r>
            <a:r>
              <a:rPr lang="en-AU" sz="1800" dirty="0" smtClean="0"/>
              <a:t>oard: Understanding Human Factors – a guide for the railway industry</a:t>
            </a:r>
            <a:endParaRPr lang="en-AU" sz="1800" dirty="0"/>
          </a:p>
          <a:p>
            <a:pPr marL="457200" lvl="1" indent="0">
              <a:buNone/>
            </a:pPr>
            <a:r>
              <a:rPr lang="en-AU" sz="1000" dirty="0" smtClean="0">
                <a:hlinkClick r:id="rId5"/>
              </a:rPr>
              <a:t>www.rssb.co.uk/Library/improving-industry-performance/2008-guide-understanding-human-factors-a-guide-for-the-railway-industry.pdf</a:t>
            </a:r>
            <a:endParaRPr lang="en-AU" sz="1000" dirty="0" smtClean="0"/>
          </a:p>
          <a:p>
            <a:pPr marL="457200" lvl="1" indent="0">
              <a:buNone/>
            </a:pPr>
            <a:endParaRPr lang="en-AU" sz="1800" dirty="0"/>
          </a:p>
          <a:p>
            <a:pPr marL="400050" lvl="1" indent="0">
              <a:buNone/>
            </a:pPr>
            <a:endParaRPr lang="en-AU" sz="1000" dirty="0" smtClean="0"/>
          </a:p>
        </p:txBody>
      </p:sp>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841" t="7000" r="32841" b="13012"/>
          <a:stretch/>
        </p:blipFill>
        <p:spPr bwMode="auto">
          <a:xfrm>
            <a:off x="6704567" y="1484784"/>
            <a:ext cx="2024975" cy="2949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243" t="23454" r="24830" b="13616"/>
          <a:stretch/>
        </p:blipFill>
        <p:spPr bwMode="auto">
          <a:xfrm>
            <a:off x="4959071" y="2492896"/>
            <a:ext cx="3490992" cy="2253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204" t="9453" r="24716" b="5728"/>
          <a:stretch/>
        </p:blipFill>
        <p:spPr bwMode="auto">
          <a:xfrm>
            <a:off x="5796136" y="3619706"/>
            <a:ext cx="2352966" cy="24419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90743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dirty="0" smtClean="0"/>
              <a:t>Stay informed</a:t>
            </a:r>
            <a:endParaRPr lang="en-AU" dirty="0"/>
          </a:p>
        </p:txBody>
      </p:sp>
      <p:sp>
        <p:nvSpPr>
          <p:cNvPr id="6" name="Rectangle 5"/>
          <p:cNvSpPr/>
          <p:nvPr/>
        </p:nvSpPr>
        <p:spPr>
          <a:xfrm>
            <a:off x="704398" y="1424965"/>
            <a:ext cx="7251978" cy="5386090"/>
          </a:xfrm>
          <a:prstGeom prst="rect">
            <a:avLst/>
          </a:prstGeom>
        </p:spPr>
        <p:txBody>
          <a:bodyPr wrap="square">
            <a:spAutoFit/>
          </a:bodyPr>
          <a:lstStyle/>
          <a:p>
            <a:pPr fontAlgn="base">
              <a:spcBef>
                <a:spcPct val="0"/>
              </a:spcBef>
              <a:spcAft>
                <a:spcPts val="1200"/>
              </a:spcAft>
            </a:pPr>
            <a:r>
              <a:rPr lang="en-AU" sz="2400" dirty="0">
                <a:solidFill>
                  <a:srgbClr val="CF5E31"/>
                </a:solidFill>
                <a:sym typeface="Wingdings" panose="05000000000000000000" pitchFamily="2" charset="2"/>
              </a:rPr>
              <a:t>Remember: </a:t>
            </a:r>
            <a:r>
              <a:rPr lang="en-AU" sz="2400" dirty="0">
                <a:solidFill>
                  <a:prstClr val="black"/>
                </a:solidFill>
              </a:rPr>
              <a:t>Subscribe to our weekly email alert service to receive the latest news about what’s happening at Resources Safety</a:t>
            </a:r>
          </a:p>
          <a:p>
            <a:pPr fontAlgn="base">
              <a:spcBef>
                <a:spcPct val="0"/>
              </a:spcBef>
              <a:spcAft>
                <a:spcPts val="1200"/>
              </a:spcAft>
            </a:pPr>
            <a:r>
              <a:rPr lang="en-AU" sz="2400" dirty="0">
                <a:solidFill>
                  <a:prstClr val="black"/>
                </a:solidFill>
                <a:sym typeface="Wingdings" panose="05000000000000000000" pitchFamily="2" charset="2"/>
              </a:rPr>
              <a:t> @ </a:t>
            </a:r>
            <a:r>
              <a:rPr lang="en-AU" sz="2400" dirty="0">
                <a:solidFill>
                  <a:srgbClr val="CF5E31"/>
                </a:solidFill>
                <a:sym typeface="Wingdings" panose="05000000000000000000" pitchFamily="2" charset="2"/>
              </a:rPr>
              <a:t>www.dmp.wa.gov.au/subscriptions</a:t>
            </a:r>
            <a:r>
              <a:rPr lang="en-AU" sz="2400" dirty="0">
                <a:solidFill>
                  <a:prstClr val="black"/>
                </a:solidFill>
                <a:sym typeface="Wingdings" panose="05000000000000000000" pitchFamily="2" charset="2"/>
              </a:rPr>
              <a:t> </a:t>
            </a: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r>
              <a:rPr lang="en-AU" sz="2400" dirty="0">
                <a:solidFill>
                  <a:srgbClr val="CF5E31"/>
                </a:solidFill>
                <a:sym typeface="Wingdings" panose="05000000000000000000" pitchFamily="2" charset="2"/>
              </a:rPr>
              <a:t>Follow us on social media:</a:t>
            </a: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endParaRPr lang="en-AU" sz="2400" dirty="0">
              <a:solidFill>
                <a:srgbClr val="CF5E31"/>
              </a:solidFill>
            </a:endParaRPr>
          </a:p>
          <a:p>
            <a:pPr fontAlgn="base">
              <a:spcBef>
                <a:spcPct val="0"/>
              </a:spcBef>
              <a:spcAft>
                <a:spcPts val="1200"/>
              </a:spcAft>
            </a:pPr>
            <a:endParaRPr lang="en-AU" sz="2400" dirty="0">
              <a:solidFill>
                <a:srgbClr val="CF5E31"/>
              </a:solidFill>
            </a:endParaRPr>
          </a:p>
        </p:txBody>
      </p:sp>
      <p:pic>
        <p:nvPicPr>
          <p:cNvPr id="7" name="Picture 3" descr="W:\TRANSFER\Social Media\News-Twitter_D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2" y="4365104"/>
            <a:ext cx="1385313"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437112"/>
            <a:ext cx="1386488"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67944" y="5817458"/>
            <a:ext cx="5184576" cy="707886"/>
          </a:xfrm>
          <a:prstGeom prst="rect">
            <a:avLst/>
          </a:prstGeom>
        </p:spPr>
        <p:txBody>
          <a:bodyPr wrap="square">
            <a:spAutoFit/>
          </a:bodyPr>
          <a:lstStyle/>
          <a:p>
            <a:pPr algn="ctr" fontAlgn="base">
              <a:spcBef>
                <a:spcPct val="0"/>
              </a:spcBef>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lgn="ctr" fontAlgn="base">
              <a:spcBef>
                <a:spcPct val="0"/>
              </a:spcBef>
            </a:pPr>
            <a:r>
              <a:rPr lang="en-AU" altLang="en-US" sz="2000" b="1" dirty="0">
                <a:solidFill>
                  <a:prstClr val="black"/>
                </a:solidFill>
              </a:rPr>
              <a:t>Mines and Petroleum</a:t>
            </a:r>
            <a:endParaRPr lang="en-AU" sz="2000" dirty="0">
              <a:solidFill>
                <a:prstClr val="black"/>
              </a:solidFill>
              <a:sym typeface="Wingdings" panose="05000000000000000000" pitchFamily="2" charset="2"/>
            </a:endParaRPr>
          </a:p>
        </p:txBody>
      </p:sp>
      <p:sp>
        <p:nvSpPr>
          <p:cNvPr id="5" name="Rectangle 4"/>
          <p:cNvSpPr/>
          <p:nvPr/>
        </p:nvSpPr>
        <p:spPr>
          <a:xfrm>
            <a:off x="1785962" y="5805264"/>
            <a:ext cx="1561902" cy="707886"/>
          </a:xfrm>
          <a:prstGeom prst="rect">
            <a:avLst/>
          </a:prstGeom>
        </p:spPr>
        <p:txBody>
          <a:bodyPr wrap="none">
            <a:spAutoFit/>
          </a:bodyPr>
          <a:lstStyle/>
          <a:p>
            <a:pPr algn="ctr" fontAlgn="base">
              <a:spcBef>
                <a:spcPct val="0"/>
              </a:spcBef>
            </a:pPr>
            <a:r>
              <a:rPr lang="en-AU" sz="2000" dirty="0">
                <a:solidFill>
                  <a:prstClr val="black"/>
                </a:solidFill>
                <a:sym typeface="Wingdings" panose="05000000000000000000" pitchFamily="2" charset="2"/>
              </a:rPr>
              <a:t>Twitter </a:t>
            </a:r>
          </a:p>
          <a:p>
            <a:pPr algn="ctr" fontAlgn="base">
              <a:spcBef>
                <a:spcPct val="0"/>
              </a:spcBef>
            </a:pPr>
            <a:r>
              <a:rPr lang="en-AU" altLang="en-US" sz="2000" b="1" dirty="0">
                <a:solidFill>
                  <a:prstClr val="black"/>
                </a:solidFill>
              </a:rPr>
              <a:t>@DMP_WA</a:t>
            </a:r>
          </a:p>
        </p:txBody>
      </p:sp>
      <p:pic>
        <p:nvPicPr>
          <p:cNvPr id="1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5706" y="188912"/>
            <a:ext cx="1372244" cy="14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8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t>What is Human Factors?</a:t>
            </a:r>
          </a:p>
          <a:p>
            <a:pPr lvl="1"/>
            <a:endParaRPr lang="en-AU" dirty="0" smtClean="0"/>
          </a:p>
          <a:p>
            <a:r>
              <a:rPr lang="en-AU" dirty="0" smtClean="0"/>
              <a:t>Why is DMP interested in Human Factors?</a:t>
            </a:r>
          </a:p>
          <a:p>
            <a:endParaRPr lang="en-AU" dirty="0" smtClean="0"/>
          </a:p>
          <a:p>
            <a:r>
              <a:rPr lang="en-AU" dirty="0" smtClean="0"/>
              <a:t>How does Human Factors relate to safety </a:t>
            </a:r>
            <a:r>
              <a:rPr lang="en-AU" dirty="0"/>
              <a:t>c</a:t>
            </a:r>
            <a:r>
              <a:rPr lang="en-AU" dirty="0" smtClean="0"/>
              <a:t>ulture?</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6245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t>What is Human Factors?</a:t>
            </a:r>
          </a:p>
          <a:p>
            <a:pPr lvl="1"/>
            <a:endParaRPr lang="en-AU" dirty="0" smtClean="0"/>
          </a:p>
          <a:p>
            <a:r>
              <a:rPr lang="en-AU" dirty="0" smtClean="0">
                <a:solidFill>
                  <a:schemeClr val="bg1">
                    <a:lumMod val="75000"/>
                  </a:schemeClr>
                </a:solidFill>
              </a:rPr>
              <a:t>Why is DMP interested in Human Factors?</a:t>
            </a:r>
          </a:p>
          <a:p>
            <a:endParaRPr lang="en-AU" dirty="0" smtClean="0">
              <a:solidFill>
                <a:schemeClr val="bg1">
                  <a:lumMod val="75000"/>
                </a:schemeClr>
              </a:solidFill>
            </a:endParaRPr>
          </a:p>
          <a:p>
            <a:r>
              <a:rPr lang="en-AU" dirty="0" smtClean="0">
                <a:solidFill>
                  <a:schemeClr val="bg1">
                    <a:lumMod val="75000"/>
                  </a:schemeClr>
                </a:solidFill>
              </a:rPr>
              <a:t>How does Human Factors relate to safety </a:t>
            </a:r>
            <a:r>
              <a:rPr lang="en-AU" dirty="0">
                <a:solidFill>
                  <a:schemeClr val="bg1">
                    <a:lumMod val="75000"/>
                  </a:schemeClr>
                </a:solidFill>
              </a:rPr>
              <a:t>c</a:t>
            </a:r>
            <a:r>
              <a:rPr lang="en-AU" dirty="0" smtClean="0">
                <a:solidFill>
                  <a:schemeClr val="bg1">
                    <a:lumMod val="75000"/>
                  </a:schemeClr>
                </a:solidFill>
              </a:rPr>
              <a:t>ulture?</a:t>
            </a:r>
            <a:endParaRPr lang="en-AU" dirty="0">
              <a:solidFill>
                <a:schemeClr val="bg1">
                  <a:lumMod val="75000"/>
                </a:schemeClr>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6245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a:t>
            </a:r>
            <a:r>
              <a:rPr lang="en-AU" dirty="0" smtClean="0"/>
              <a:t>hat is Human Factors? – a quick introduction</a:t>
            </a:r>
            <a:endParaRPr lang="en-AU" dirty="0"/>
          </a:p>
        </p:txBody>
      </p:sp>
      <p:sp>
        <p:nvSpPr>
          <p:cNvPr id="3" name="Content Placeholder 2"/>
          <p:cNvSpPr>
            <a:spLocks noGrp="1"/>
          </p:cNvSpPr>
          <p:nvPr>
            <p:ph idx="1"/>
          </p:nvPr>
        </p:nvSpPr>
        <p:spPr>
          <a:xfrm>
            <a:off x="685800" y="1600200"/>
            <a:ext cx="4246240" cy="4495800"/>
          </a:xfrm>
        </p:spPr>
        <p:txBody>
          <a:bodyPr/>
          <a:lstStyle/>
          <a:p>
            <a:r>
              <a:rPr lang="en-AU" dirty="0" smtClean="0"/>
              <a:t>All those things that could affect human performance in a task</a:t>
            </a:r>
          </a:p>
          <a:p>
            <a:r>
              <a:rPr lang="en-AU" dirty="0" smtClean="0"/>
              <a:t>Understanding how human behaviour at all levels of an organisation can cause accidents</a:t>
            </a:r>
          </a:p>
          <a:p>
            <a:r>
              <a:rPr lang="en-AU" dirty="0" smtClean="0"/>
              <a:t>Recognises people make mistakes</a:t>
            </a:r>
          </a:p>
          <a:p>
            <a:r>
              <a:rPr lang="en-AU" dirty="0"/>
              <a:t>F</a:t>
            </a:r>
            <a:r>
              <a:rPr lang="en-AU" dirty="0" smtClean="0"/>
              <a:t>ramework for driving safety</a:t>
            </a:r>
            <a:endParaRPr lang="en-A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0768"/>
            <a:ext cx="2942859" cy="4246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965" y="2132856"/>
            <a:ext cx="2911305" cy="41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4913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Murphy’s Law – a story about human error</a:t>
            </a:r>
            <a:endParaRPr lang="en-AU"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341682"/>
            <a:ext cx="5184576" cy="4627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03648" y="6082354"/>
            <a:ext cx="7488832" cy="461665"/>
          </a:xfrm>
          <a:prstGeom prst="rect">
            <a:avLst/>
          </a:prstGeom>
          <a:noFill/>
        </p:spPr>
        <p:txBody>
          <a:bodyPr wrap="square" rtlCol="0">
            <a:spAutoFit/>
          </a:bodyPr>
          <a:lstStyle/>
          <a:p>
            <a:r>
              <a:rPr lang="en-AU" sz="1200" b="1" dirty="0">
                <a:solidFill>
                  <a:prstClr val="black"/>
                </a:solidFill>
              </a:rPr>
              <a:t>Col. John Paul Stapp aboard the “Gee Whiz” rocket sled at</a:t>
            </a:r>
            <a:r>
              <a:rPr lang="en-AU" sz="1200" dirty="0">
                <a:solidFill>
                  <a:prstClr val="black"/>
                </a:solidFill>
              </a:rPr>
              <a:t> </a:t>
            </a:r>
            <a:r>
              <a:rPr lang="en-AU" sz="1200" b="1" dirty="0">
                <a:solidFill>
                  <a:prstClr val="black"/>
                </a:solidFill>
              </a:rPr>
              <a:t>Edwards Air Force Base.</a:t>
            </a:r>
            <a:r>
              <a:rPr lang="en-AU" sz="1200" dirty="0">
                <a:solidFill>
                  <a:prstClr val="black"/>
                </a:solidFill>
              </a:rPr>
              <a:t> </a:t>
            </a:r>
          </a:p>
          <a:p>
            <a:r>
              <a:rPr lang="en-AU" sz="1200" dirty="0">
                <a:solidFill>
                  <a:prstClr val="black"/>
                </a:solidFill>
              </a:rPr>
              <a:t>Photo courtesy </a:t>
            </a:r>
            <a:r>
              <a:rPr lang="en-AU" sz="1200" dirty="0">
                <a:solidFill>
                  <a:prstClr val="black"/>
                </a:solidFill>
                <a:hlinkClick r:id="rId4"/>
              </a:rPr>
              <a:t>Edwards Air Force Base</a:t>
            </a:r>
            <a:endParaRPr lang="en-AU" dirty="0">
              <a:solidFill>
                <a:prstClr val="black"/>
              </a:solidFill>
            </a:endParaRP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10357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solidFill>
                  <a:schemeClr val="bg1">
                    <a:lumMod val="75000"/>
                  </a:schemeClr>
                </a:solidFill>
              </a:rPr>
              <a:t>What is Human Factors?</a:t>
            </a:r>
          </a:p>
          <a:p>
            <a:endParaRPr lang="en-AU" dirty="0" smtClean="0">
              <a:solidFill>
                <a:schemeClr val="bg1">
                  <a:lumMod val="75000"/>
                </a:schemeClr>
              </a:solidFill>
            </a:endParaRPr>
          </a:p>
          <a:p>
            <a:r>
              <a:rPr lang="en-AU" dirty="0" smtClean="0"/>
              <a:t>Why </a:t>
            </a:r>
            <a:r>
              <a:rPr lang="en-AU" dirty="0"/>
              <a:t>is </a:t>
            </a:r>
            <a:r>
              <a:rPr lang="en-AU" dirty="0" smtClean="0"/>
              <a:t>DMP </a:t>
            </a:r>
            <a:r>
              <a:rPr lang="en-AU" dirty="0"/>
              <a:t>interested in Human Factors?</a:t>
            </a:r>
          </a:p>
          <a:p>
            <a:endParaRPr lang="en-AU" dirty="0"/>
          </a:p>
          <a:p>
            <a:r>
              <a:rPr lang="en-AU" dirty="0">
                <a:solidFill>
                  <a:schemeClr val="bg1">
                    <a:lumMod val="75000"/>
                  </a:schemeClr>
                </a:solidFill>
              </a:rPr>
              <a:t>How does Human Factors relate to </a:t>
            </a:r>
            <a:r>
              <a:rPr lang="en-AU" dirty="0" smtClean="0">
                <a:solidFill>
                  <a:schemeClr val="bg1">
                    <a:lumMod val="75000"/>
                  </a:schemeClr>
                </a:solidFill>
              </a:rPr>
              <a:t>safety </a:t>
            </a:r>
            <a:r>
              <a:rPr lang="en-AU" dirty="0">
                <a:solidFill>
                  <a:schemeClr val="bg1">
                    <a:lumMod val="75000"/>
                  </a:schemeClr>
                </a:solidFill>
              </a:rPr>
              <a:t>c</a:t>
            </a:r>
            <a:r>
              <a:rPr lang="en-AU" dirty="0" smtClean="0">
                <a:solidFill>
                  <a:schemeClr val="bg1">
                    <a:lumMod val="75000"/>
                  </a:schemeClr>
                </a:solidFill>
              </a:rPr>
              <a:t>ulture</a:t>
            </a:r>
            <a:r>
              <a:rPr lang="en-AU" dirty="0">
                <a:solidFill>
                  <a:schemeClr val="bg1">
                    <a:lumMod val="75000"/>
                  </a:schemeClr>
                </a:solidFill>
              </a:rPr>
              <a:t>?</a:t>
            </a:r>
          </a:p>
          <a:p>
            <a:endParaRPr lang="en-AU" dirty="0">
              <a:solidFill>
                <a:schemeClr val="bg1">
                  <a:lumMod val="75000"/>
                </a:schemeClr>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71679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started at the 2015 Roadshow…</a:t>
            </a:r>
            <a:endParaRPr lang="en-AU" dirty="0"/>
          </a:p>
        </p:txBody>
      </p:sp>
      <p:sp>
        <p:nvSpPr>
          <p:cNvPr id="3" name="Content Placeholder 2"/>
          <p:cNvSpPr>
            <a:spLocks noGrp="1"/>
          </p:cNvSpPr>
          <p:nvPr>
            <p:ph idx="1"/>
          </p:nvPr>
        </p:nvSpPr>
        <p:spPr>
          <a:xfrm>
            <a:off x="685800" y="1600200"/>
            <a:ext cx="4606280" cy="4495800"/>
          </a:xfrm>
        </p:spPr>
        <p:txBody>
          <a:bodyPr/>
          <a:lstStyle/>
          <a:p>
            <a:r>
              <a:rPr lang="en-AU" dirty="0" smtClean="0"/>
              <a:t>We are not finding new ways of hurting or killing people</a:t>
            </a:r>
          </a:p>
          <a:p>
            <a:endParaRPr lang="en-AU" dirty="0" smtClean="0"/>
          </a:p>
          <a:p>
            <a:r>
              <a:rPr lang="en-AU" dirty="0" smtClean="0">
                <a:solidFill>
                  <a:srgbClr val="CF5E31"/>
                </a:solidFill>
              </a:rPr>
              <a:t>Why aren’t we learning?</a:t>
            </a:r>
          </a:p>
          <a:p>
            <a:endParaRPr lang="en-AU" dirty="0" smtClean="0"/>
          </a:p>
          <a:p>
            <a:r>
              <a:rPr lang="en-AU" dirty="0" smtClean="0"/>
              <a:t>Workshop question:</a:t>
            </a:r>
            <a:endParaRPr lang="en-AU" dirty="0"/>
          </a:p>
          <a:p>
            <a:pPr marL="400050" lvl="1" indent="0">
              <a:buNone/>
            </a:pPr>
            <a:r>
              <a:rPr lang="en-AU" dirty="0" smtClean="0"/>
              <a:t>What strategies will produce the best safety results?</a:t>
            </a:r>
          </a:p>
          <a:p>
            <a:pPr marL="0" indent="0">
              <a:buNone/>
            </a:pPr>
            <a:endParaRPr lang="en-AU" dirty="0" smtClean="0"/>
          </a:p>
          <a:p>
            <a:pPr marL="0" indent="0">
              <a:buNone/>
            </a:pP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922" y="1556792"/>
            <a:ext cx="3810000" cy="2190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772" y="4005064"/>
            <a:ext cx="3924300" cy="2324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62922" y="3501008"/>
            <a:ext cx="993254" cy="253916"/>
          </a:xfrm>
          <a:prstGeom prst="rect">
            <a:avLst/>
          </a:prstGeom>
          <a:noFill/>
        </p:spPr>
        <p:txBody>
          <a:bodyPr wrap="square" rtlCol="0">
            <a:spAutoFit/>
          </a:bodyPr>
          <a:lstStyle/>
          <a:p>
            <a:r>
              <a:rPr lang="en-AU" sz="1050" b="1" i="1" dirty="0">
                <a:solidFill>
                  <a:prstClr val="white"/>
                </a:solidFill>
              </a:rPr>
              <a:t>Bunbury</a:t>
            </a:r>
          </a:p>
        </p:txBody>
      </p:sp>
      <p:sp>
        <p:nvSpPr>
          <p:cNvPr id="7" name="TextBox 6"/>
          <p:cNvSpPr txBox="1"/>
          <p:nvPr/>
        </p:nvSpPr>
        <p:spPr>
          <a:xfrm>
            <a:off x="5185136" y="6021288"/>
            <a:ext cx="993254" cy="253916"/>
          </a:xfrm>
          <a:prstGeom prst="rect">
            <a:avLst/>
          </a:prstGeom>
          <a:noFill/>
        </p:spPr>
        <p:txBody>
          <a:bodyPr wrap="square" rtlCol="0">
            <a:spAutoFit/>
          </a:bodyPr>
          <a:lstStyle/>
          <a:p>
            <a:r>
              <a:rPr lang="en-AU" sz="1050" b="1" i="1" dirty="0">
                <a:solidFill>
                  <a:prstClr val="white"/>
                </a:solidFill>
              </a:rPr>
              <a:t>Karratha</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157483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workshop outcomes – a brief summary</a:t>
            </a:r>
            <a:endParaRPr lang="en-AU" dirty="0"/>
          </a:p>
        </p:txBody>
      </p:sp>
      <p:sp>
        <p:nvSpPr>
          <p:cNvPr id="3" name="Content Placeholder 2"/>
          <p:cNvSpPr>
            <a:spLocks noGrp="1"/>
          </p:cNvSpPr>
          <p:nvPr>
            <p:ph idx="1"/>
          </p:nvPr>
        </p:nvSpPr>
        <p:spPr/>
        <p:txBody>
          <a:bodyPr/>
          <a:lstStyle/>
          <a:p>
            <a:r>
              <a:rPr lang="en-AU" dirty="0" smtClean="0"/>
              <a:t>Develop positive </a:t>
            </a:r>
            <a:r>
              <a:rPr lang="en-AU" dirty="0" smtClean="0">
                <a:solidFill>
                  <a:srgbClr val="CF5E31"/>
                </a:solidFill>
              </a:rPr>
              <a:t>safety culture</a:t>
            </a:r>
            <a:endParaRPr lang="en-AU" dirty="0" smtClean="0"/>
          </a:p>
          <a:p>
            <a:pPr lvl="1"/>
            <a:r>
              <a:rPr lang="en-AU" sz="2000" dirty="0" smtClean="0"/>
              <a:t>Ownership and accountability of safety</a:t>
            </a:r>
          </a:p>
          <a:p>
            <a:pPr lvl="1"/>
            <a:r>
              <a:rPr lang="en-AU" sz="2000" dirty="0"/>
              <a:t>E</a:t>
            </a:r>
            <a:r>
              <a:rPr lang="en-AU" sz="2000" dirty="0" smtClean="0"/>
              <a:t>ffective open communication</a:t>
            </a:r>
          </a:p>
          <a:p>
            <a:r>
              <a:rPr lang="en-AU" dirty="0" smtClean="0"/>
              <a:t>Positive leadership</a:t>
            </a:r>
            <a:endParaRPr lang="en-AU" dirty="0"/>
          </a:p>
          <a:p>
            <a:pPr lvl="1"/>
            <a:r>
              <a:rPr lang="en-AU" sz="2000" dirty="0" smtClean="0"/>
              <a:t>Consultation between workers, management and health and safety representatives</a:t>
            </a:r>
          </a:p>
          <a:p>
            <a:pPr lvl="1"/>
            <a:r>
              <a:rPr lang="en-AU" sz="2000" dirty="0"/>
              <a:t>Prioritising safety over </a:t>
            </a:r>
            <a:r>
              <a:rPr lang="en-AU" sz="2000" dirty="0" smtClean="0"/>
              <a:t>production</a:t>
            </a:r>
          </a:p>
          <a:p>
            <a:r>
              <a:rPr lang="en-AU" dirty="0"/>
              <a:t>Effective incident investigations</a:t>
            </a:r>
          </a:p>
          <a:p>
            <a:r>
              <a:rPr lang="en-AU" dirty="0" smtClean="0"/>
              <a:t>Improved competence</a:t>
            </a:r>
          </a:p>
          <a:p>
            <a:r>
              <a:rPr lang="en-AU" dirty="0" smtClean="0"/>
              <a:t>Invest in safety</a:t>
            </a:r>
          </a:p>
          <a:p>
            <a:pPr marL="742950" lvl="2" indent="-342900">
              <a:buFont typeface="Arial" panose="020B0604020202020204" pitchFamily="34" charset="0"/>
              <a:buChar char="‒"/>
            </a:pPr>
            <a:r>
              <a:rPr lang="en-AU" sz="2000" dirty="0" smtClean="0"/>
              <a:t>Focus on higher order “hierarchy of controls”</a:t>
            </a:r>
            <a:endParaRPr lang="en-AU" sz="2000" dirty="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5915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ys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0" ma:contentTypeDescription="Create a new document." ma:contentTypeScope="" ma:versionID="261b97351e07a5da7d5decec417138a7">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2016-11-22T06:23:27+00:00</OurDocsVersionCreatedAt>
    <OurDocsDocId xmlns="dce3ed02-b0cd-470d-9119-e5f1a2533a21">004078.Safety.Coms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- 2016 - How can a company's safety culture play a role in safety outcomes?</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2016-11-21T16:00:00+00:00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Props1.xml><?xml version="1.0" encoding="utf-8"?>
<ds:datastoreItem xmlns:ds="http://schemas.openxmlformats.org/officeDocument/2006/customXml" ds:itemID="{60E39F20-D11C-494D-B683-1CC918A184D6}">
  <ds:schemaRefs>
    <ds:schemaRef ds:uri="http://schemas.microsoft.com/sharepoint/v3/contenttype/forms"/>
  </ds:schemaRefs>
</ds:datastoreItem>
</file>

<file path=customXml/itemProps2.xml><?xml version="1.0" encoding="utf-8"?>
<ds:datastoreItem xmlns:ds="http://schemas.openxmlformats.org/officeDocument/2006/customXml" ds:itemID="{729C8F3F-82EE-4CBF-9302-799F27C8DBB6}">
  <ds:schemaRefs>
    <ds:schemaRef ds:uri="Microsoft.SharePoint.Taxonomy.ContentTypeSync"/>
  </ds:schemaRefs>
</ds:datastoreItem>
</file>

<file path=customXml/itemProps3.xml><?xml version="1.0" encoding="utf-8"?>
<ds:datastoreItem xmlns:ds="http://schemas.openxmlformats.org/officeDocument/2006/customXml" ds:itemID="{5F539023-4141-4E15-B9BE-C3E6ED27A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66DDBF-1380-418B-B3F1-6275FFA962BA}">
  <ds:schemaRefs>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dce3ed02-b0cd-470d-9119-e5f1a2533a2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271</TotalTime>
  <Words>3011</Words>
  <Application>Microsoft Office PowerPoint</Application>
  <PresentationFormat>On-screen Show (4:3)</PresentationFormat>
  <Paragraphs>472</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4_Blank Presentation</vt:lpstr>
      <vt:lpstr>Worksheet</vt:lpstr>
      <vt:lpstr>Please read this before using presentation</vt:lpstr>
      <vt:lpstr>How can a company's safety culture play a role in safety outcomes?</vt:lpstr>
      <vt:lpstr>Overview</vt:lpstr>
      <vt:lpstr>Overview</vt:lpstr>
      <vt:lpstr>What is Human Factors? – a quick introduction</vt:lpstr>
      <vt:lpstr>Murphy’s Law – a story about human error</vt:lpstr>
      <vt:lpstr>Overview</vt:lpstr>
      <vt:lpstr>It started at the 2015 Roadshow…</vt:lpstr>
      <vt:lpstr>Your workshop outcomes – a brief summary</vt:lpstr>
      <vt:lpstr>So what does this mean?</vt:lpstr>
      <vt:lpstr>Overview</vt:lpstr>
      <vt:lpstr>Safety literature tells us…</vt:lpstr>
      <vt:lpstr>It is not just about the last person to touch the equipment</vt:lpstr>
      <vt:lpstr>UK HSE view accidents through a framework of human failure</vt:lpstr>
      <vt:lpstr>There has been a lot of research into understanding human failure and how errors are made</vt:lpstr>
      <vt:lpstr>What are performance shaping factors?</vt:lpstr>
      <vt:lpstr>UK HSE subsequently created a “Top 10” of Human Factor topics</vt:lpstr>
      <vt:lpstr>Are the UK HSE Human Factors relevant to the WA mining industry? </vt:lpstr>
      <vt:lpstr>DMP found evidence to support all UK HSE Human Factor topics</vt:lpstr>
      <vt:lpstr>DMP human and organisational factors </vt:lpstr>
      <vt:lpstr>If we ignore human factors will we continue to make bad decisions? </vt:lpstr>
      <vt:lpstr>Further information? </vt:lpstr>
      <vt:lpstr>Stay informed</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- 2016 - How can a company's safety culture play a role in safety outcomes?</dc:title>
  <dc:creator>MOORE, Bec</dc:creator>
  <cp:lastModifiedBy>MOORE, Bec</cp:lastModifiedBy>
  <cp:revision>42</cp:revision>
  <dcterms:created xsi:type="dcterms:W3CDTF">2016-11-22T06:05:23Z</dcterms:created>
  <dcterms:modified xsi:type="dcterms:W3CDTF">2016-12-22T01:43:32Z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