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29"/>
  </p:notesMasterIdLst>
  <p:handoutMasterIdLst>
    <p:handoutMasterId r:id="rId30"/>
  </p:handoutMasterIdLst>
  <p:sldIdLst>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5pPr>
    <a:lvl6pPr marL="2286000" algn="l" defTabSz="914400" rtl="0" eaLnBrk="1" latinLnBrk="0" hangingPunct="1">
      <a:defRPr sz="2400" kern="1200">
        <a:solidFill>
          <a:schemeClr val="tx1"/>
        </a:solidFill>
        <a:latin typeface="Arial" charset="0"/>
        <a:ea typeface="ＭＳ Ｐゴシック" pitchFamily="-124" charset="-128"/>
        <a:cs typeface="+mn-cs"/>
      </a:defRPr>
    </a:lvl6pPr>
    <a:lvl7pPr marL="2743200" algn="l" defTabSz="914400" rtl="0" eaLnBrk="1" latinLnBrk="0" hangingPunct="1">
      <a:defRPr sz="2400" kern="1200">
        <a:solidFill>
          <a:schemeClr val="tx1"/>
        </a:solidFill>
        <a:latin typeface="Arial" charset="0"/>
        <a:ea typeface="ＭＳ Ｐゴシック" pitchFamily="-124" charset="-128"/>
        <a:cs typeface="+mn-cs"/>
      </a:defRPr>
    </a:lvl7pPr>
    <a:lvl8pPr marL="3200400" algn="l" defTabSz="914400" rtl="0" eaLnBrk="1" latinLnBrk="0" hangingPunct="1">
      <a:defRPr sz="2400" kern="1200">
        <a:solidFill>
          <a:schemeClr val="tx1"/>
        </a:solidFill>
        <a:latin typeface="Arial" charset="0"/>
        <a:ea typeface="ＭＳ Ｐゴシック" pitchFamily="-124" charset="-128"/>
        <a:cs typeface="+mn-cs"/>
      </a:defRPr>
    </a:lvl8pPr>
    <a:lvl9pPr marL="3657600" algn="l" defTabSz="914400" rtl="0" eaLnBrk="1" latinLnBrk="0" hangingPunct="1">
      <a:defRPr sz="2400" kern="1200">
        <a:solidFill>
          <a:schemeClr val="tx1"/>
        </a:solidFill>
        <a:latin typeface="Arial" charset="0"/>
        <a:ea typeface="ＭＳ Ｐゴシック" pitchFamily="-12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531B"/>
    <a:srgbClr val="A02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455" autoAdjust="0"/>
    <p:restoredTop sz="90930" autoAdjust="0"/>
  </p:normalViewPr>
  <p:slideViewPr>
    <p:cSldViewPr>
      <p:cViewPr>
        <p:scale>
          <a:sx n="90" d="100"/>
          <a:sy n="90" d="100"/>
        </p:scale>
        <p:origin x="840" y="-16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E77B35-FFDA-4D1C-A361-635DD42521C4}" type="doc">
      <dgm:prSet loTypeId="urn:microsoft.com/office/officeart/2005/8/layout/venn1" loCatId="relationship" qsTypeId="urn:microsoft.com/office/officeart/2005/8/quickstyle/simple5" qsCatId="simple" csTypeId="urn:microsoft.com/office/officeart/2005/8/colors/colorful1" csCatId="colorful" phldr="1"/>
      <dgm:spPr/>
    </dgm:pt>
    <dgm:pt modelId="{DD4F302B-6D04-42A9-B773-43FB442E9206}">
      <dgm:prSet phldrT="[Text]" custT="1"/>
      <dgm:spPr>
        <a:solidFill>
          <a:srgbClr val="000066"/>
        </a:solidFill>
      </dgm:spPr>
      <dgm:t>
        <a:bodyPr/>
        <a:lstStyle/>
        <a:p>
          <a:r>
            <a:rPr lang="en-AU" sz="2400" dirty="0" smtClean="0">
              <a:solidFill>
                <a:schemeClr val="bg1"/>
              </a:solidFill>
            </a:rPr>
            <a:t>Dangerous goods</a:t>
          </a:r>
          <a:endParaRPr lang="en-AU" sz="2400" dirty="0">
            <a:solidFill>
              <a:schemeClr val="bg1"/>
            </a:solidFill>
          </a:endParaRPr>
        </a:p>
      </dgm:t>
    </dgm:pt>
    <dgm:pt modelId="{B9A0743D-1D87-440E-9278-AA1D259098E5}" type="parTrans" cxnId="{1ABC3EDA-9DC3-4589-B3A1-95EF66A4735D}">
      <dgm:prSet/>
      <dgm:spPr/>
      <dgm:t>
        <a:bodyPr/>
        <a:lstStyle/>
        <a:p>
          <a:endParaRPr lang="en-AU"/>
        </a:p>
      </dgm:t>
    </dgm:pt>
    <dgm:pt modelId="{99808CEA-A641-4854-A5DF-143226AE85A3}" type="sibTrans" cxnId="{1ABC3EDA-9DC3-4589-B3A1-95EF66A4735D}">
      <dgm:prSet/>
      <dgm:spPr/>
      <dgm:t>
        <a:bodyPr/>
        <a:lstStyle/>
        <a:p>
          <a:endParaRPr lang="en-AU"/>
        </a:p>
      </dgm:t>
    </dgm:pt>
    <dgm:pt modelId="{142992F9-4B85-4CDC-B8E8-72C481A3180E}">
      <dgm:prSet phldrT="[Text]" custT="1"/>
      <dgm:spPr>
        <a:solidFill>
          <a:srgbClr val="8E1A16"/>
        </a:solidFill>
      </dgm:spPr>
      <dgm:t>
        <a:bodyPr/>
        <a:lstStyle/>
        <a:p>
          <a:pPr algn="ctr"/>
          <a:r>
            <a:rPr lang="en-AU" sz="2400" dirty="0" smtClean="0">
              <a:solidFill>
                <a:schemeClr val="bg1"/>
              </a:solidFill>
            </a:rPr>
            <a:t>Major hazard facilities</a:t>
          </a:r>
          <a:endParaRPr lang="en-AU" sz="2400" dirty="0">
            <a:solidFill>
              <a:schemeClr val="bg1"/>
            </a:solidFill>
          </a:endParaRPr>
        </a:p>
      </dgm:t>
    </dgm:pt>
    <dgm:pt modelId="{76A6C918-A64B-45F1-B769-9240AF8488A5}" type="parTrans" cxnId="{F102B2CC-4032-4844-86E9-47BD5A26B0E4}">
      <dgm:prSet/>
      <dgm:spPr/>
      <dgm:t>
        <a:bodyPr/>
        <a:lstStyle/>
        <a:p>
          <a:endParaRPr lang="en-AU"/>
        </a:p>
      </dgm:t>
    </dgm:pt>
    <dgm:pt modelId="{1F9C8A39-4C62-4F75-A3D4-E7221E4CA674}" type="sibTrans" cxnId="{F102B2CC-4032-4844-86E9-47BD5A26B0E4}">
      <dgm:prSet/>
      <dgm:spPr/>
      <dgm:t>
        <a:bodyPr/>
        <a:lstStyle/>
        <a:p>
          <a:endParaRPr lang="en-AU"/>
        </a:p>
      </dgm:t>
    </dgm:pt>
    <dgm:pt modelId="{CB67597C-5C15-46B8-B61C-D691A7A8B09E}">
      <dgm:prSet phldrT="[Text]" custT="1"/>
      <dgm:spPr>
        <a:solidFill>
          <a:srgbClr val="0E6E71"/>
        </a:solidFill>
      </dgm:spPr>
      <dgm:t>
        <a:bodyPr/>
        <a:lstStyle/>
        <a:p>
          <a:r>
            <a:rPr lang="en-AU" sz="2400" dirty="0" smtClean="0">
              <a:solidFill>
                <a:schemeClr val="bg1"/>
              </a:solidFill>
            </a:rPr>
            <a:t>Petroleum</a:t>
          </a:r>
          <a:endParaRPr lang="en-AU" sz="2400" dirty="0">
            <a:solidFill>
              <a:schemeClr val="bg1"/>
            </a:solidFill>
          </a:endParaRPr>
        </a:p>
      </dgm:t>
    </dgm:pt>
    <dgm:pt modelId="{D61FBBE6-0BC9-441D-9F8B-3111237DDA8F}" type="parTrans" cxnId="{A4BAF670-5362-459D-971C-57D005E6D870}">
      <dgm:prSet/>
      <dgm:spPr/>
      <dgm:t>
        <a:bodyPr/>
        <a:lstStyle/>
        <a:p>
          <a:endParaRPr lang="en-AU"/>
        </a:p>
      </dgm:t>
    </dgm:pt>
    <dgm:pt modelId="{3D85F9B6-863A-40CF-926F-00738554CC07}" type="sibTrans" cxnId="{A4BAF670-5362-459D-971C-57D005E6D870}">
      <dgm:prSet/>
      <dgm:spPr/>
      <dgm:t>
        <a:bodyPr/>
        <a:lstStyle/>
        <a:p>
          <a:endParaRPr lang="en-AU"/>
        </a:p>
      </dgm:t>
    </dgm:pt>
    <dgm:pt modelId="{16B18F3D-3D10-45D7-BA4C-2E4ADC6B89BC}" type="pres">
      <dgm:prSet presAssocID="{BBE77B35-FFDA-4D1C-A361-635DD42521C4}" presName="compositeShape" presStyleCnt="0">
        <dgm:presLayoutVars>
          <dgm:chMax val="7"/>
          <dgm:dir/>
          <dgm:resizeHandles val="exact"/>
        </dgm:presLayoutVars>
      </dgm:prSet>
      <dgm:spPr/>
    </dgm:pt>
    <dgm:pt modelId="{C2A8259F-C240-4627-B3C6-E35B908E745B}" type="pres">
      <dgm:prSet presAssocID="{DD4F302B-6D04-42A9-B773-43FB442E9206}" presName="circ1" presStyleLbl="vennNode1" presStyleIdx="0" presStyleCnt="3"/>
      <dgm:spPr/>
      <dgm:t>
        <a:bodyPr/>
        <a:lstStyle/>
        <a:p>
          <a:endParaRPr lang="en-AU"/>
        </a:p>
      </dgm:t>
    </dgm:pt>
    <dgm:pt modelId="{06665AC0-13A3-44F9-BD75-01B863AAB211}" type="pres">
      <dgm:prSet presAssocID="{DD4F302B-6D04-42A9-B773-43FB442E9206}" presName="circ1Tx" presStyleLbl="revTx" presStyleIdx="0" presStyleCnt="0">
        <dgm:presLayoutVars>
          <dgm:chMax val="0"/>
          <dgm:chPref val="0"/>
          <dgm:bulletEnabled val="1"/>
        </dgm:presLayoutVars>
      </dgm:prSet>
      <dgm:spPr/>
      <dgm:t>
        <a:bodyPr/>
        <a:lstStyle/>
        <a:p>
          <a:endParaRPr lang="en-AU"/>
        </a:p>
      </dgm:t>
    </dgm:pt>
    <dgm:pt modelId="{0CC7DB7B-4B2A-4D41-B6C1-83491B5C4B9B}" type="pres">
      <dgm:prSet presAssocID="{CB67597C-5C15-46B8-B61C-D691A7A8B09E}" presName="circ2" presStyleLbl="vennNode1" presStyleIdx="1" presStyleCnt="3" custLinFactNeighborX="3042" custLinFactNeighborY="-2152"/>
      <dgm:spPr/>
      <dgm:t>
        <a:bodyPr/>
        <a:lstStyle/>
        <a:p>
          <a:endParaRPr lang="en-AU"/>
        </a:p>
      </dgm:t>
    </dgm:pt>
    <dgm:pt modelId="{391FCF6D-38D8-44B2-8160-CAD29F96929E}" type="pres">
      <dgm:prSet presAssocID="{CB67597C-5C15-46B8-B61C-D691A7A8B09E}" presName="circ2Tx" presStyleLbl="revTx" presStyleIdx="0" presStyleCnt="0">
        <dgm:presLayoutVars>
          <dgm:chMax val="0"/>
          <dgm:chPref val="0"/>
          <dgm:bulletEnabled val="1"/>
        </dgm:presLayoutVars>
      </dgm:prSet>
      <dgm:spPr/>
      <dgm:t>
        <a:bodyPr/>
        <a:lstStyle/>
        <a:p>
          <a:endParaRPr lang="en-AU"/>
        </a:p>
      </dgm:t>
    </dgm:pt>
    <dgm:pt modelId="{03FF3146-D34E-45B8-9CE6-3F69749F5033}" type="pres">
      <dgm:prSet presAssocID="{142992F9-4B85-4CDC-B8E8-72C481A3180E}" presName="circ3" presStyleLbl="vennNode1" presStyleIdx="2" presStyleCnt="3"/>
      <dgm:spPr/>
      <dgm:t>
        <a:bodyPr/>
        <a:lstStyle/>
        <a:p>
          <a:endParaRPr lang="en-AU"/>
        </a:p>
      </dgm:t>
    </dgm:pt>
    <dgm:pt modelId="{ACBC70C8-8A5A-4B03-A902-F1083D25A32B}" type="pres">
      <dgm:prSet presAssocID="{142992F9-4B85-4CDC-B8E8-72C481A3180E}" presName="circ3Tx" presStyleLbl="revTx" presStyleIdx="0" presStyleCnt="0">
        <dgm:presLayoutVars>
          <dgm:chMax val="0"/>
          <dgm:chPref val="0"/>
          <dgm:bulletEnabled val="1"/>
        </dgm:presLayoutVars>
      </dgm:prSet>
      <dgm:spPr/>
      <dgm:t>
        <a:bodyPr/>
        <a:lstStyle/>
        <a:p>
          <a:endParaRPr lang="en-AU"/>
        </a:p>
      </dgm:t>
    </dgm:pt>
  </dgm:ptLst>
  <dgm:cxnLst>
    <dgm:cxn modelId="{ECCAA980-8DAF-45B6-9876-614D4A4CFFFF}" type="presOf" srcId="{142992F9-4B85-4CDC-B8E8-72C481A3180E}" destId="{03FF3146-D34E-45B8-9CE6-3F69749F5033}" srcOrd="0" destOrd="0" presId="urn:microsoft.com/office/officeart/2005/8/layout/venn1"/>
    <dgm:cxn modelId="{5544F6F2-0CB6-4252-A1AD-0F1E8E6B9620}" type="presOf" srcId="{CB67597C-5C15-46B8-B61C-D691A7A8B09E}" destId="{391FCF6D-38D8-44B2-8160-CAD29F96929E}" srcOrd="1" destOrd="0" presId="urn:microsoft.com/office/officeart/2005/8/layout/venn1"/>
    <dgm:cxn modelId="{F102B2CC-4032-4844-86E9-47BD5A26B0E4}" srcId="{BBE77B35-FFDA-4D1C-A361-635DD42521C4}" destId="{142992F9-4B85-4CDC-B8E8-72C481A3180E}" srcOrd="2" destOrd="0" parTransId="{76A6C918-A64B-45F1-B769-9240AF8488A5}" sibTransId="{1F9C8A39-4C62-4F75-A3D4-E7221E4CA674}"/>
    <dgm:cxn modelId="{4F20AD79-AE10-4F3E-8054-A5EB9C73E515}" type="presOf" srcId="{142992F9-4B85-4CDC-B8E8-72C481A3180E}" destId="{ACBC70C8-8A5A-4B03-A902-F1083D25A32B}" srcOrd="1" destOrd="0" presId="urn:microsoft.com/office/officeart/2005/8/layout/venn1"/>
    <dgm:cxn modelId="{A587493F-65DC-47D8-83E5-8ACCDCAA492C}" type="presOf" srcId="{DD4F302B-6D04-42A9-B773-43FB442E9206}" destId="{06665AC0-13A3-44F9-BD75-01B863AAB211}" srcOrd="1" destOrd="0" presId="urn:microsoft.com/office/officeart/2005/8/layout/venn1"/>
    <dgm:cxn modelId="{E685292D-3F32-4ECD-B3BB-EDEDF741A8A8}" type="presOf" srcId="{BBE77B35-FFDA-4D1C-A361-635DD42521C4}" destId="{16B18F3D-3D10-45D7-BA4C-2E4ADC6B89BC}" srcOrd="0" destOrd="0" presId="urn:microsoft.com/office/officeart/2005/8/layout/venn1"/>
    <dgm:cxn modelId="{1ABC3EDA-9DC3-4589-B3A1-95EF66A4735D}" srcId="{BBE77B35-FFDA-4D1C-A361-635DD42521C4}" destId="{DD4F302B-6D04-42A9-B773-43FB442E9206}" srcOrd="0" destOrd="0" parTransId="{B9A0743D-1D87-440E-9278-AA1D259098E5}" sibTransId="{99808CEA-A641-4854-A5DF-143226AE85A3}"/>
    <dgm:cxn modelId="{8F1CE584-4C34-4431-92D1-8D52FF37AF83}" type="presOf" srcId="{CB67597C-5C15-46B8-B61C-D691A7A8B09E}" destId="{0CC7DB7B-4B2A-4D41-B6C1-83491B5C4B9B}" srcOrd="0" destOrd="0" presId="urn:microsoft.com/office/officeart/2005/8/layout/venn1"/>
    <dgm:cxn modelId="{A4BAF670-5362-459D-971C-57D005E6D870}" srcId="{BBE77B35-FFDA-4D1C-A361-635DD42521C4}" destId="{CB67597C-5C15-46B8-B61C-D691A7A8B09E}" srcOrd="1" destOrd="0" parTransId="{D61FBBE6-0BC9-441D-9F8B-3111237DDA8F}" sibTransId="{3D85F9B6-863A-40CF-926F-00738554CC07}"/>
    <dgm:cxn modelId="{901D3929-9BD3-445A-B4DB-968D3A62E471}" type="presOf" srcId="{DD4F302B-6D04-42A9-B773-43FB442E9206}" destId="{C2A8259F-C240-4627-B3C6-E35B908E745B}" srcOrd="0" destOrd="0" presId="urn:microsoft.com/office/officeart/2005/8/layout/venn1"/>
    <dgm:cxn modelId="{0E50DAA6-2470-42F0-84B0-2B495ECEA2CB}" type="presParOf" srcId="{16B18F3D-3D10-45D7-BA4C-2E4ADC6B89BC}" destId="{C2A8259F-C240-4627-B3C6-E35B908E745B}" srcOrd="0" destOrd="0" presId="urn:microsoft.com/office/officeart/2005/8/layout/venn1"/>
    <dgm:cxn modelId="{0B2FE783-763D-41CE-819E-B09F961DE625}" type="presParOf" srcId="{16B18F3D-3D10-45D7-BA4C-2E4ADC6B89BC}" destId="{06665AC0-13A3-44F9-BD75-01B863AAB211}" srcOrd="1" destOrd="0" presId="urn:microsoft.com/office/officeart/2005/8/layout/venn1"/>
    <dgm:cxn modelId="{E2E88B0B-0D48-42D6-B998-589A135D9062}" type="presParOf" srcId="{16B18F3D-3D10-45D7-BA4C-2E4ADC6B89BC}" destId="{0CC7DB7B-4B2A-4D41-B6C1-83491B5C4B9B}" srcOrd="2" destOrd="0" presId="urn:microsoft.com/office/officeart/2005/8/layout/venn1"/>
    <dgm:cxn modelId="{49FB60EA-6B16-4442-9EAB-0574793F8B2C}" type="presParOf" srcId="{16B18F3D-3D10-45D7-BA4C-2E4ADC6B89BC}" destId="{391FCF6D-38D8-44B2-8160-CAD29F96929E}" srcOrd="3" destOrd="0" presId="urn:microsoft.com/office/officeart/2005/8/layout/venn1"/>
    <dgm:cxn modelId="{9DD89C94-5C94-4C1E-AE9D-653AE5D151FF}" type="presParOf" srcId="{16B18F3D-3D10-45D7-BA4C-2E4ADC6B89BC}" destId="{03FF3146-D34E-45B8-9CE6-3F69749F5033}" srcOrd="4" destOrd="0" presId="urn:microsoft.com/office/officeart/2005/8/layout/venn1"/>
    <dgm:cxn modelId="{CDEE0AC8-B560-4620-BE75-C007D8AE69E1}" type="presParOf" srcId="{16B18F3D-3D10-45D7-BA4C-2E4ADC6B89BC}" destId="{ACBC70C8-8A5A-4B03-A902-F1083D25A32B}"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8259F-C240-4627-B3C6-E35B908E745B}">
      <dsp:nvSpPr>
        <dsp:cNvPr id="0" name=""/>
        <dsp:cNvSpPr/>
      </dsp:nvSpPr>
      <dsp:spPr>
        <a:xfrm>
          <a:off x="1580734" y="62965"/>
          <a:ext cx="3022360" cy="3022360"/>
        </a:xfrm>
        <a:prstGeom prst="ellipse">
          <a:avLst/>
        </a:prstGeom>
        <a:solidFill>
          <a:srgbClr val="0000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AU" sz="2400" kern="1200" dirty="0" smtClean="0">
              <a:solidFill>
                <a:schemeClr val="bg1"/>
              </a:solidFill>
            </a:rPr>
            <a:t>Dangerous goods</a:t>
          </a:r>
          <a:endParaRPr lang="en-AU" sz="2400" kern="1200" dirty="0">
            <a:solidFill>
              <a:schemeClr val="bg1"/>
            </a:solidFill>
          </a:endParaRPr>
        </a:p>
      </dsp:txBody>
      <dsp:txXfrm>
        <a:off x="1983716" y="591878"/>
        <a:ext cx="2216397" cy="1360062"/>
      </dsp:txXfrm>
    </dsp:sp>
    <dsp:sp modelId="{0CC7DB7B-4B2A-4D41-B6C1-83491B5C4B9B}">
      <dsp:nvSpPr>
        <dsp:cNvPr id="0" name=""/>
        <dsp:cNvSpPr/>
      </dsp:nvSpPr>
      <dsp:spPr>
        <a:xfrm>
          <a:off x="2763243" y="1886900"/>
          <a:ext cx="3022360" cy="3022360"/>
        </a:xfrm>
        <a:prstGeom prst="ellipse">
          <a:avLst/>
        </a:prstGeom>
        <a:solidFill>
          <a:srgbClr val="0E6E7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AU" sz="2400" kern="1200" dirty="0" smtClean="0">
              <a:solidFill>
                <a:schemeClr val="bg1"/>
              </a:solidFill>
            </a:rPr>
            <a:t>Petroleum</a:t>
          </a:r>
          <a:endParaRPr lang="en-AU" sz="2400" kern="1200" dirty="0">
            <a:solidFill>
              <a:schemeClr val="bg1"/>
            </a:solidFill>
          </a:endParaRPr>
        </a:p>
      </dsp:txBody>
      <dsp:txXfrm>
        <a:off x="3687582" y="2667676"/>
        <a:ext cx="1813416" cy="1662298"/>
      </dsp:txXfrm>
    </dsp:sp>
    <dsp:sp modelId="{03FF3146-D34E-45B8-9CE6-3F69749F5033}">
      <dsp:nvSpPr>
        <dsp:cNvPr id="0" name=""/>
        <dsp:cNvSpPr/>
      </dsp:nvSpPr>
      <dsp:spPr>
        <a:xfrm>
          <a:off x="490166" y="1951941"/>
          <a:ext cx="3022360" cy="3022360"/>
        </a:xfrm>
        <a:prstGeom prst="ellipse">
          <a:avLst/>
        </a:prstGeom>
        <a:solidFill>
          <a:srgbClr val="8E1A1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AU" sz="2400" kern="1200" dirty="0" smtClean="0">
              <a:solidFill>
                <a:schemeClr val="bg1"/>
              </a:solidFill>
            </a:rPr>
            <a:t>Major hazard facilities</a:t>
          </a:r>
          <a:endParaRPr lang="en-AU" sz="2400" kern="1200" dirty="0">
            <a:solidFill>
              <a:schemeClr val="bg1"/>
            </a:solidFill>
          </a:endParaRPr>
        </a:p>
      </dsp:txBody>
      <dsp:txXfrm>
        <a:off x="774771" y="2732717"/>
        <a:ext cx="1813416" cy="166229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252CB90-8EE4-4A53-A71A-793E1FEE6F21}" type="datetimeFigureOut">
              <a:rPr lang="en-AU" smtClean="0"/>
              <a:t>20/03/2018</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D2436D-9620-40DF-B67B-D2C21934DF6E}" type="slidenum">
              <a:rPr lang="en-AU" smtClean="0"/>
              <a:t>‹#›</a:t>
            </a:fld>
            <a:endParaRPr lang="en-AU"/>
          </a:p>
        </p:txBody>
      </p:sp>
    </p:spTree>
    <p:extLst>
      <p:ext uri="{BB962C8B-B14F-4D97-AF65-F5344CB8AC3E}">
        <p14:creationId xmlns:p14="http://schemas.microsoft.com/office/powerpoint/2010/main" val="3922835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CBFC4B7-690C-49E7-B546-F590042CAEDE}" type="datetimeFigureOut">
              <a:rPr lang="en-AU"/>
              <a:pPr>
                <a:defRPr/>
              </a:pPr>
              <a:t>20/03/2018</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AU"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E2EE5A4-A1FE-4A33-9EDF-C05CFFD626FB}" type="slidenum">
              <a:rPr lang="en-AU"/>
              <a:pPr>
                <a:defRPr/>
              </a:pPr>
              <a:t>‹#›</a:t>
            </a:fld>
            <a:endParaRPr lang="en-AU"/>
          </a:p>
        </p:txBody>
      </p:sp>
    </p:spTree>
    <p:extLst>
      <p:ext uri="{BB962C8B-B14F-4D97-AF65-F5344CB8AC3E}">
        <p14:creationId xmlns:p14="http://schemas.microsoft.com/office/powerpoint/2010/main" val="35662180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horEcWw_Kx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outu.be/993wlZ6XFS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ltLang="en-US" sz="1200" b="0" dirty="0" smtClean="0">
              <a:solidFill>
                <a:srgbClr val="0000FF"/>
              </a:solidFill>
            </a:endParaRPr>
          </a:p>
          <a:p>
            <a:endParaRPr lang="en-AU" dirty="0"/>
          </a:p>
        </p:txBody>
      </p:sp>
      <p:sp>
        <p:nvSpPr>
          <p:cNvPr id="4" name="Slide Number Placeholder 3"/>
          <p:cNvSpPr>
            <a:spLocks noGrp="1"/>
          </p:cNvSpPr>
          <p:nvPr>
            <p:ph type="sldNum" sz="quarter" idx="10"/>
          </p:nvPr>
        </p:nvSpPr>
        <p:spPr/>
        <p:txBody>
          <a:bodyPr/>
          <a:lstStyle/>
          <a:p>
            <a:fld id="{AE8D4B3B-7D4C-4849-956A-2FF62D447998}" type="slidenum">
              <a:rPr lang="en-AU" smtClean="0"/>
              <a:t>1</a:t>
            </a:fld>
            <a:endParaRPr lang="en-AU" dirty="0"/>
          </a:p>
        </p:txBody>
      </p:sp>
    </p:spTree>
    <p:extLst>
      <p:ext uri="{BB962C8B-B14F-4D97-AF65-F5344CB8AC3E}">
        <p14:creationId xmlns:p14="http://schemas.microsoft.com/office/powerpoint/2010/main" val="3909411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AU" b="1" dirty="0" smtClean="0"/>
              <a:t>Responsibilities.</a:t>
            </a:r>
          </a:p>
          <a:p>
            <a:r>
              <a:rPr lang="en-AU" dirty="0" smtClean="0"/>
              <a:t>a. Maintain all the requirements for accreditation, identified by the Department of Mines and Petroleum for the Class or Division of Dangerous Goods for which the proponent intends providing a </a:t>
            </a:r>
            <a:r>
              <a:rPr lang="en-AU" dirty="0" err="1" smtClean="0"/>
              <a:t>cleanup</a:t>
            </a:r>
            <a:endParaRPr lang="en-AU" dirty="0" smtClean="0"/>
          </a:p>
          <a:p>
            <a:r>
              <a:rPr lang="en-AU" dirty="0" smtClean="0"/>
              <a:t>service.</a:t>
            </a:r>
          </a:p>
          <a:p>
            <a:r>
              <a:rPr lang="en-AU" dirty="0" smtClean="0"/>
              <a:t>b. Respond to the incident site as required, and upon handover by the</a:t>
            </a:r>
          </a:p>
          <a:p>
            <a:r>
              <a:rPr lang="en-AU" dirty="0" smtClean="0"/>
              <a:t>Incident Controller, conduct a site clean-up and disposal under</a:t>
            </a:r>
          </a:p>
          <a:p>
            <a:r>
              <a:rPr lang="en-AU" dirty="0" smtClean="0"/>
              <a:t>supervision of the Local Recovery Committee.</a:t>
            </a:r>
          </a:p>
          <a:p>
            <a:r>
              <a:rPr lang="en-AU" dirty="0" smtClean="0"/>
              <a:t>c. Ensure compliance with written handover processes from response to</a:t>
            </a:r>
          </a:p>
          <a:p>
            <a:r>
              <a:rPr lang="en-AU" dirty="0" smtClean="0"/>
              <a:t>recovery phase.</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19</a:t>
            </a:fld>
            <a:endParaRPr lang="en-AU"/>
          </a:p>
        </p:txBody>
      </p:sp>
    </p:spTree>
    <p:extLst>
      <p:ext uri="{BB962C8B-B14F-4D97-AF65-F5344CB8AC3E}">
        <p14:creationId xmlns:p14="http://schemas.microsoft.com/office/powerpoint/2010/main" val="2967519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55ECDFB-7C59-4B00-8D71-B78597F7464B}" type="slidenum">
              <a:rPr lang="en-AU"/>
              <a:pPr/>
              <a:t>22</a:t>
            </a:fld>
            <a:endParaRPr lang="en-AU"/>
          </a:p>
        </p:txBody>
      </p:sp>
      <p:sp>
        <p:nvSpPr>
          <p:cNvPr id="449538" name="Rectangle 2"/>
          <p:cNvSpPr>
            <a:spLocks noGrp="1" noRot="1" noChangeAspect="1" noChangeArrowheads="1" noTextEdit="1"/>
          </p:cNvSpPr>
          <p:nvPr>
            <p:ph type="sldImg"/>
          </p:nvPr>
        </p:nvSpPr>
        <p:spPr>
          <a:xfrm>
            <a:off x="90488" y="744538"/>
            <a:ext cx="6616700" cy="3722687"/>
          </a:xfrm>
          <a:ln/>
        </p:spPr>
      </p:sp>
      <p:sp>
        <p:nvSpPr>
          <p:cNvPr id="449539" name="Rectangle 3"/>
          <p:cNvSpPr>
            <a:spLocks noGrp="1" noChangeArrowheads="1"/>
          </p:cNvSpPr>
          <p:nvPr>
            <p:ph type="body" idx="1"/>
          </p:nvPr>
        </p:nvSpPr>
        <p:spPr/>
        <p:txBody>
          <a:bodyPr/>
          <a:lstStyle/>
          <a:p>
            <a:r>
              <a:rPr lang="en-AU"/>
              <a:t>These examples are for spills relevant to the storage and handling regulations.</a:t>
            </a:r>
          </a:p>
          <a:p>
            <a:endParaRPr lang="en-AU"/>
          </a:p>
          <a:p>
            <a:r>
              <a:rPr lang="en-AU"/>
              <a:t>Reportable situations for explosives and SRS include theft and unexplained losses.</a:t>
            </a:r>
          </a:p>
          <a:p>
            <a:endParaRPr lang="en-AU"/>
          </a:p>
          <a:p>
            <a:r>
              <a:rPr lang="en-AU"/>
              <a:t>For further details, refer to the guidance note on incident reporting on the RSD web page.</a:t>
            </a:r>
          </a:p>
        </p:txBody>
      </p:sp>
    </p:spTree>
    <p:extLst>
      <p:ext uri="{BB962C8B-B14F-4D97-AF65-F5344CB8AC3E}">
        <p14:creationId xmlns:p14="http://schemas.microsoft.com/office/powerpoint/2010/main" val="667874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6F069AF-44D2-4C6D-AE48-1E7D6A984571}"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AU" sz="1200" b="0" i="0" u="none" strike="noStrike" kern="1200" cap="none" spc="0" normalizeH="0" baseline="0" noProof="0" dirty="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640884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AU" dirty="0" smtClean="0"/>
              <a:t>Dangerous</a:t>
            </a:r>
            <a:r>
              <a:rPr lang="en-AU" baseline="0" dirty="0" smtClean="0"/>
              <a:t> Goods – is all about the safe storage and handling of DG’s, similar legislation across Australia and consistent internationally.</a:t>
            </a:r>
          </a:p>
          <a:p>
            <a:endParaRPr lang="en-AU" baseline="0" dirty="0" smtClean="0"/>
          </a:p>
          <a:p>
            <a:r>
              <a:rPr lang="en-AU" baseline="0" dirty="0" smtClean="0"/>
              <a:t>Petroleum Safety, manage a Safety Case regime in oil and gas (SC was an outcome of the Cullen enquiry into Pipa Alpha explosion in the north sea in 1988). </a:t>
            </a:r>
          </a:p>
          <a:p>
            <a:endParaRPr lang="en-AU" baseline="0" dirty="0" smtClean="0"/>
          </a:p>
          <a:p>
            <a:r>
              <a:rPr lang="en-AU" baseline="0" dirty="0" smtClean="0"/>
              <a:t>Both are concerned about societal risk as well as any employee risk and also focus on Emergency Management (for when things go wrong).</a:t>
            </a:r>
            <a:endParaRPr lang="en-AU" dirty="0" smtClean="0"/>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5</a:t>
            </a:fld>
            <a:endParaRPr lang="en-AU"/>
          </a:p>
        </p:txBody>
      </p:sp>
    </p:spTree>
    <p:extLst>
      <p:ext uri="{BB962C8B-B14F-4D97-AF65-F5344CB8AC3E}">
        <p14:creationId xmlns:p14="http://schemas.microsoft.com/office/powerpoint/2010/main" val="1246574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AU" dirty="0" smtClean="0"/>
              <a:t>Although we regulator of</a:t>
            </a:r>
            <a:r>
              <a:rPr lang="en-AU" baseline="0" dirty="0" smtClean="0"/>
              <a:t> several pieces of legislation we expend significant effort on informing and educating.</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6</a:t>
            </a:fld>
            <a:endParaRPr lang="en-AU"/>
          </a:p>
        </p:txBody>
      </p:sp>
    </p:spTree>
    <p:extLst>
      <p:ext uri="{BB962C8B-B14F-4D97-AF65-F5344CB8AC3E}">
        <p14:creationId xmlns:p14="http://schemas.microsoft.com/office/powerpoint/2010/main" val="3261650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smtClean="0"/>
              <a:t>Video link - </a:t>
            </a:r>
            <a:r>
              <a:rPr lang="en-AU" sz="1200" dirty="0" smtClean="0">
                <a:solidFill>
                  <a:schemeClr val="accent1">
                    <a:lumMod val="50000"/>
                  </a:schemeClr>
                </a:solidFill>
                <a:hlinkClick r:id="rId3"/>
              </a:rPr>
              <a:t>https://youtu.be/horEcWw_KxM</a:t>
            </a:r>
            <a:endParaRPr lang="en-AU" sz="1200" dirty="0" smtClean="0">
              <a:solidFill>
                <a:schemeClr val="accent1">
                  <a:lumMod val="50000"/>
                </a:schemeClr>
              </a:solidFill>
            </a:endParaRPr>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7</a:t>
            </a:fld>
            <a:endParaRPr lang="en-AU"/>
          </a:p>
        </p:txBody>
      </p:sp>
    </p:spTree>
    <p:extLst>
      <p:ext uri="{BB962C8B-B14F-4D97-AF65-F5344CB8AC3E}">
        <p14:creationId xmlns:p14="http://schemas.microsoft.com/office/powerpoint/2010/main" val="3296322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390BB74-444A-4267-BCC6-6D2BE54A874E}" type="slidenum">
              <a:rPr lang="en-AU" smtClean="0"/>
              <a:t>8</a:t>
            </a:fld>
            <a:endParaRPr lang="en-AU"/>
          </a:p>
        </p:txBody>
      </p:sp>
    </p:spTree>
    <p:extLst>
      <p:ext uri="{BB962C8B-B14F-4D97-AF65-F5344CB8AC3E}">
        <p14:creationId xmlns:p14="http://schemas.microsoft.com/office/powerpoint/2010/main" val="1894029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390BB74-444A-4267-BCC6-6D2BE54A874E}" type="slidenum">
              <a:rPr lang="en-AU" smtClean="0"/>
              <a:t>11</a:t>
            </a:fld>
            <a:endParaRPr lang="en-AU"/>
          </a:p>
        </p:txBody>
      </p:sp>
    </p:spTree>
    <p:extLst>
      <p:ext uri="{BB962C8B-B14F-4D97-AF65-F5344CB8AC3E}">
        <p14:creationId xmlns:p14="http://schemas.microsoft.com/office/powerpoint/2010/main" val="2504636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smtClean="0"/>
              <a:t>Video link - </a:t>
            </a:r>
            <a:r>
              <a:rPr lang="en-AU" sz="1200" dirty="0" smtClean="0">
                <a:solidFill>
                  <a:schemeClr val="accent1">
                    <a:lumMod val="50000"/>
                  </a:schemeClr>
                </a:solidFill>
                <a:hlinkClick r:id="rId3"/>
              </a:rPr>
              <a:t>https://youtu.be/993wlZ6XFSs</a:t>
            </a:r>
            <a:endParaRPr lang="en-AU" sz="1200" dirty="0" smtClean="0">
              <a:solidFill>
                <a:schemeClr val="accent1">
                  <a:lumMod val="50000"/>
                </a:schemeClr>
              </a:solidFill>
            </a:endParaRPr>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12</a:t>
            </a:fld>
            <a:endParaRPr lang="en-AU"/>
          </a:p>
        </p:txBody>
      </p:sp>
    </p:spTree>
    <p:extLst>
      <p:ext uri="{BB962C8B-B14F-4D97-AF65-F5344CB8AC3E}">
        <p14:creationId xmlns:p14="http://schemas.microsoft.com/office/powerpoint/2010/main" val="1371756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AF6BD9-41DD-4553-88CB-5972733A3995}" type="slidenum">
              <a:rPr lang="en-AU" smtClean="0"/>
              <a:t>13</a:t>
            </a:fld>
            <a:endParaRPr lang="en-AU"/>
          </a:p>
        </p:txBody>
      </p:sp>
    </p:spTree>
    <p:extLst>
      <p:ext uri="{BB962C8B-B14F-4D97-AF65-F5344CB8AC3E}">
        <p14:creationId xmlns:p14="http://schemas.microsoft.com/office/powerpoint/2010/main" val="2345727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0071"/>
            <a:ext cx="12192001" cy="1822704"/>
          </a:xfrm>
          <a:prstGeom prst="rect">
            <a:avLst/>
          </a:prstGeom>
        </p:spPr>
      </p:pic>
      <p:sp>
        <p:nvSpPr>
          <p:cNvPr id="2" name="Title 1"/>
          <p:cNvSpPr>
            <a:spLocks noGrp="1"/>
          </p:cNvSpPr>
          <p:nvPr>
            <p:ph type="ctrTitle"/>
          </p:nvPr>
        </p:nvSpPr>
        <p:spPr>
          <a:xfrm>
            <a:off x="914400" y="2130426"/>
            <a:ext cx="10363200" cy="1470025"/>
          </a:xfrm>
        </p:spPr>
        <p:txBody>
          <a:bodyPr/>
          <a:lstStyle>
            <a:lvl1pPr algn="ctr">
              <a:defRPr sz="3600" baseline="0"/>
            </a:lvl1pPr>
          </a:lstStyle>
          <a:p>
            <a:r>
              <a:rPr lang="en-US" dirty="0" smtClean="0"/>
              <a:t>Click to edit Master title style</a:t>
            </a:r>
            <a:endParaRPr lang="en-AU"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618EADB2-E57C-4FD8-9205-7B2BCFC9B396}" type="slidenum">
              <a:rPr lang="en-US"/>
              <a:pPr>
                <a:defRPr/>
              </a:pPr>
              <a:t>‹#›</a:t>
            </a:fld>
            <a:endParaRPr lang="en-US"/>
          </a:p>
        </p:txBody>
      </p:sp>
    </p:spTree>
    <p:extLst>
      <p:ext uri="{BB962C8B-B14F-4D97-AF65-F5344CB8AC3E}">
        <p14:creationId xmlns:p14="http://schemas.microsoft.com/office/powerpoint/2010/main" val="30089173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1822705"/>
          </a:xfrm>
          <a:prstGeom prst="rect">
            <a:avLst/>
          </a:prstGeom>
        </p:spPr>
      </p:pic>
      <p:sp>
        <p:nvSpPr>
          <p:cNvPr id="2" name="Title 1"/>
          <p:cNvSpPr>
            <a:spLocks noGrp="1"/>
          </p:cNvSpPr>
          <p:nvPr>
            <p:ph type="title"/>
          </p:nvPr>
        </p:nvSpPr>
        <p:spPr>
          <a:xfrm>
            <a:off x="914400" y="228600"/>
            <a:ext cx="10363200" cy="752128"/>
          </a:xfrm>
        </p:spPr>
        <p:txBody>
          <a:bodyPr/>
          <a:lstStyle>
            <a:lvl1pPr>
              <a:defRPr>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44C1278F-C93A-44A2-AB74-1750ADFF2444}" type="slidenum">
              <a:rPr lang="en-US"/>
              <a:pPr>
                <a:defRPr/>
              </a:pPr>
              <a:t>‹#›</a:t>
            </a:fld>
            <a:endParaRPr lang="en-US"/>
          </a:p>
        </p:txBody>
      </p:sp>
    </p:spTree>
    <p:extLst>
      <p:ext uri="{BB962C8B-B14F-4D97-AF65-F5344CB8AC3E}">
        <p14:creationId xmlns:p14="http://schemas.microsoft.com/office/powerpoint/2010/main" val="42640773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1822705"/>
          </a:xfrm>
          <a:prstGeom prst="rect">
            <a:avLst/>
          </a:prstGeom>
        </p:spPr>
      </p:pic>
      <p:sp>
        <p:nvSpPr>
          <p:cNvPr id="3" name="Content Placeholder 2"/>
          <p:cNvSpPr>
            <a:spLocks noGrp="1"/>
          </p:cNvSpPr>
          <p:nvPr>
            <p:ph sz="half" idx="1"/>
          </p:nvPr>
        </p:nvSpPr>
        <p:spPr>
          <a:xfrm>
            <a:off x="914400" y="1600200"/>
            <a:ext cx="5080000" cy="434908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6197600" y="1600200"/>
            <a:ext cx="5080000" cy="434908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FC3B4667-6740-498E-8822-F87BCEEB3D9F}" type="slidenum">
              <a:rPr lang="en-US"/>
              <a:pPr>
                <a:defRPr/>
              </a:pPr>
              <a:t>‹#›</a:t>
            </a:fld>
            <a:endParaRPr lang="en-US"/>
          </a:p>
        </p:txBody>
      </p:sp>
      <p:sp>
        <p:nvSpPr>
          <p:cNvPr id="8" name="Title 1"/>
          <p:cNvSpPr>
            <a:spLocks noGrp="1"/>
          </p:cNvSpPr>
          <p:nvPr>
            <p:ph type="title"/>
          </p:nvPr>
        </p:nvSpPr>
        <p:spPr>
          <a:xfrm>
            <a:off x="914400" y="228600"/>
            <a:ext cx="10363200" cy="752128"/>
          </a:xfrm>
        </p:spPr>
        <p:txBody>
          <a:bodyPr/>
          <a:lstStyle>
            <a:lvl1pPr>
              <a:defRPr>
                <a:solidFill>
                  <a:schemeClr val="bg1"/>
                </a:solidFill>
              </a:defRPr>
            </a:lvl1pPr>
          </a:lstStyle>
          <a:p>
            <a:r>
              <a:rPr lang="en-US" dirty="0" smtClean="0"/>
              <a:t>Click to edit Master title style</a:t>
            </a:r>
            <a:endParaRPr lang="en-AU" dirty="0"/>
          </a:p>
        </p:txBody>
      </p:sp>
    </p:spTree>
    <p:extLst>
      <p:ext uri="{BB962C8B-B14F-4D97-AF65-F5344CB8AC3E}">
        <p14:creationId xmlns:p14="http://schemas.microsoft.com/office/powerpoint/2010/main" val="15395302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774405"/>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2174875"/>
            <a:ext cx="5389033" cy="3774405"/>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850CF36C-9474-467E-B1EB-132C8187E1E8}" type="slidenum">
              <a:rPr lang="en-US"/>
              <a:pPr>
                <a:defRPr/>
              </a:pPr>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1822705"/>
          </a:xfrm>
          <a:prstGeom prst="rect">
            <a:avLst/>
          </a:prstGeom>
        </p:spPr>
      </p:pic>
      <p:sp>
        <p:nvSpPr>
          <p:cNvPr id="10" name="Title 1"/>
          <p:cNvSpPr>
            <a:spLocks noGrp="1"/>
          </p:cNvSpPr>
          <p:nvPr>
            <p:ph type="title"/>
          </p:nvPr>
        </p:nvSpPr>
        <p:spPr>
          <a:xfrm>
            <a:off x="914400" y="228600"/>
            <a:ext cx="10363200" cy="752128"/>
          </a:xfrm>
        </p:spPr>
        <p:txBody>
          <a:bodyPr/>
          <a:lstStyle>
            <a:lvl1pPr>
              <a:defRPr>
                <a:solidFill>
                  <a:schemeClr val="bg1"/>
                </a:solidFill>
              </a:defRPr>
            </a:lvl1pPr>
          </a:lstStyle>
          <a:p>
            <a:r>
              <a:rPr lang="en-US" dirty="0" smtClean="0"/>
              <a:t>Click to edit Master title style</a:t>
            </a:r>
            <a:endParaRPr lang="en-AU" dirty="0"/>
          </a:p>
        </p:txBody>
      </p:sp>
    </p:spTree>
    <p:extLst>
      <p:ext uri="{BB962C8B-B14F-4D97-AF65-F5344CB8AC3E}">
        <p14:creationId xmlns:p14="http://schemas.microsoft.com/office/powerpoint/2010/main" val="6621024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7F93E5DF-A899-468D-9298-EECA3D13A54B}" type="slidenum">
              <a:rPr lang="en-US"/>
              <a:pPr>
                <a:defRPr/>
              </a:pPr>
              <a:t>‹#›</a:t>
            </a:fld>
            <a:endParaRPr lang="en-US"/>
          </a:p>
        </p:txBody>
      </p:sp>
      <p:sp>
        <p:nvSpPr>
          <p:cNvPr id="6" name="Title 1"/>
          <p:cNvSpPr>
            <a:spLocks noGrp="1"/>
          </p:cNvSpPr>
          <p:nvPr>
            <p:ph type="title"/>
          </p:nvPr>
        </p:nvSpPr>
        <p:spPr>
          <a:xfrm>
            <a:off x="914400" y="228600"/>
            <a:ext cx="10363200" cy="752128"/>
          </a:xfrm>
        </p:spPr>
        <p:txBody>
          <a:bodyPr/>
          <a:lstStyle>
            <a:lvl1pPr>
              <a:defRPr>
                <a:solidFill>
                  <a:schemeClr val="accent1">
                    <a:lumMod val="50000"/>
                  </a:schemeClr>
                </a:solidFill>
              </a:defRPr>
            </a:lvl1pPr>
          </a:lstStyle>
          <a:p>
            <a:r>
              <a:rPr lang="en-US" dirty="0" smtClean="0"/>
              <a:t>Click to edit Master title style</a:t>
            </a:r>
            <a:endParaRPr lang="en-AU"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154329"/>
          </a:xfrm>
          <a:prstGeom prst="rect">
            <a:avLst/>
          </a:prstGeom>
        </p:spPr>
      </p:pic>
    </p:spTree>
    <p:extLst>
      <p:ext uri="{BB962C8B-B14F-4D97-AF65-F5344CB8AC3E}">
        <p14:creationId xmlns:p14="http://schemas.microsoft.com/office/powerpoint/2010/main" val="33008259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1007534" y="1196975"/>
            <a:ext cx="10369551" cy="71438"/>
          </a:xfrm>
          <a:prstGeom prst="rect">
            <a:avLst/>
          </a:prstGeom>
          <a:solidFill>
            <a:schemeClr val="bg1"/>
          </a:solidFill>
          <a:ln w="9525" algn="ctr">
            <a:solidFill>
              <a:schemeClr val="bg1"/>
            </a:solidFill>
            <a:round/>
            <a:headEnd/>
            <a:tailEnd/>
          </a:ln>
        </p:spPr>
        <p:txBody>
          <a:bodyPr/>
          <a:lstStyle/>
          <a:p>
            <a:endParaRPr lang="en-AU" sz="2400"/>
          </a:p>
        </p:txBody>
      </p:sp>
      <p:sp>
        <p:nvSpPr>
          <p:cNvPr id="3" name="Rectangle 6"/>
          <p:cNvSpPr>
            <a:spLocks noGrp="1" noChangeArrowheads="1"/>
          </p:cNvSpPr>
          <p:nvPr>
            <p:ph type="sldNum" sz="quarter" idx="10"/>
          </p:nvPr>
        </p:nvSpPr>
        <p:spPr/>
        <p:txBody>
          <a:bodyPr/>
          <a:lstStyle>
            <a:lvl1pPr>
              <a:defRPr/>
            </a:lvl1pPr>
          </a:lstStyle>
          <a:p>
            <a:pPr>
              <a:defRPr/>
            </a:pPr>
            <a:fld id="{0CC24133-A28B-4EF4-A2D5-AE011194DEDC}" type="slidenum">
              <a:rPr lang="en-US"/>
              <a:pPr>
                <a:defRPr/>
              </a:pPr>
              <a:t>‹#›</a:t>
            </a:fld>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154329"/>
          </a:xfrm>
          <a:prstGeom prst="rect">
            <a:avLst/>
          </a:prstGeom>
        </p:spPr>
      </p:pic>
    </p:spTree>
    <p:extLst>
      <p:ext uri="{BB962C8B-B14F-4D97-AF65-F5344CB8AC3E}">
        <p14:creationId xmlns:p14="http://schemas.microsoft.com/office/powerpoint/2010/main" val="19641730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2389717" y="5367338"/>
            <a:ext cx="7315200" cy="653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2639592-979F-446E-B0CD-E6B23ED5042B}" type="slidenum">
              <a:rPr lang="en-US"/>
              <a:pPr>
                <a:defRPr/>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154329"/>
          </a:xfrm>
          <a:prstGeom prst="rect">
            <a:avLst/>
          </a:prstGeom>
        </p:spPr>
      </p:pic>
    </p:spTree>
    <p:extLst>
      <p:ext uri="{BB962C8B-B14F-4D97-AF65-F5344CB8AC3E}">
        <p14:creationId xmlns:p14="http://schemas.microsoft.com/office/powerpoint/2010/main" val="39239617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5" name="Group 4"/>
          <p:cNvGrpSpPr/>
          <p:nvPr userDrawn="1"/>
        </p:nvGrpSpPr>
        <p:grpSpPr>
          <a:xfrm>
            <a:off x="0" y="0"/>
            <a:ext cx="12192000" cy="6858000"/>
            <a:chOff x="0" y="0"/>
            <a:chExt cx="9144000" cy="5143500"/>
          </a:xfrm>
        </p:grpSpPr>
        <p:pic>
          <p:nvPicPr>
            <p:cNvPr id="6" name="Picture 5" descr="DMIRS-PowerPoint-Template-June-2017_FINAL-16_9-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251460"/>
            </a:xfrm>
            <a:prstGeom prst="rect">
              <a:avLst/>
            </a:prstGeom>
          </p:spPr>
        </p:pic>
        <p:pic>
          <p:nvPicPr>
            <p:cNvPr id="7" name="Picture 6" descr="DMIRS-PowerPoint-Template-June-2017_FINAL-16_9-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24172"/>
              <a:ext cx="9144000" cy="719328"/>
            </a:xfrm>
            <a:prstGeom prst="rect">
              <a:avLst/>
            </a:prstGeom>
          </p:spPr>
        </p:pic>
      </p:grpSp>
      <p:sp>
        <p:nvSpPr>
          <p:cNvPr id="9" name="TextBox 8"/>
          <p:cNvSpPr txBox="1"/>
          <p:nvPr userDrawn="1"/>
        </p:nvSpPr>
        <p:spPr>
          <a:xfrm>
            <a:off x="7347707" y="4485119"/>
            <a:ext cx="5008040" cy="830997"/>
          </a:xfrm>
          <a:prstGeom prst="rect">
            <a:avLst/>
          </a:prstGeom>
          <a:noFill/>
        </p:spPr>
        <p:txBody>
          <a:bodyPr wrap="square" rtlCol="0">
            <a:spAutoFit/>
          </a:bodyPr>
          <a:lstStyle/>
          <a:p>
            <a:r>
              <a:rPr lang="en-US" sz="2000" b="1" dirty="0" smtClean="0">
                <a:solidFill>
                  <a:schemeClr val="bg1"/>
                </a:solidFill>
              </a:rPr>
              <a:t>REPLACE IMAGE</a:t>
            </a:r>
          </a:p>
          <a:p>
            <a:r>
              <a:rPr lang="en-US" sz="1400" b="1" dirty="0" smtClean="0">
                <a:solidFill>
                  <a:schemeClr val="bg1"/>
                </a:solidFill>
              </a:rPr>
              <a:t>NOTE: Right click  on the image and select Arrange and Send to Back</a:t>
            </a:r>
            <a:endParaRPr lang="en-US" sz="1400" b="1" dirty="0">
              <a:solidFill>
                <a:schemeClr val="bg1"/>
              </a:solidFill>
            </a:endParaRPr>
          </a:p>
        </p:txBody>
      </p:sp>
      <p:sp>
        <p:nvSpPr>
          <p:cNvPr id="14" name="Text Placeholder 13"/>
          <p:cNvSpPr>
            <a:spLocks noGrp="1"/>
          </p:cNvSpPr>
          <p:nvPr>
            <p:ph type="body" sz="quarter" idx="13"/>
          </p:nvPr>
        </p:nvSpPr>
        <p:spPr>
          <a:xfrm>
            <a:off x="431800" y="452967"/>
            <a:ext cx="6432285" cy="54461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2"/>
          <p:cNvSpPr>
            <a:spLocks noGrp="1"/>
          </p:cNvSpPr>
          <p:nvPr>
            <p:ph type="pic" sz="quarter" idx="11"/>
          </p:nvPr>
        </p:nvSpPr>
        <p:spPr>
          <a:xfrm>
            <a:off x="6864086" y="452670"/>
            <a:ext cx="5183981" cy="5446227"/>
          </a:xfrm>
        </p:spPr>
        <p:txBody>
          <a:bodyPr/>
          <a:lstStyle>
            <a:lvl1pPr marL="0" indent="0" algn="ctr">
              <a:buNone/>
              <a:defRPr baseline="0">
                <a:solidFill>
                  <a:schemeClr val="bg2">
                    <a:lumMod val="60000"/>
                    <a:lumOff val="40000"/>
                  </a:schemeClr>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7357244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5965743"/>
            <a:ext cx="12192000" cy="902208"/>
          </a:xfrm>
          <a:prstGeom prst="rect">
            <a:avLst/>
          </a:prstGeom>
        </p:spPr>
      </p:pic>
      <p:sp>
        <p:nvSpPr>
          <p:cNvPr id="1027" name="Rectangle 2"/>
          <p:cNvSpPr>
            <a:spLocks noGrp="1" noChangeArrowheads="1"/>
          </p:cNvSpPr>
          <p:nvPr>
            <p:ph type="title"/>
          </p:nvPr>
        </p:nvSpPr>
        <p:spPr bwMode="auto">
          <a:xfrm>
            <a:off x="914400" y="228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914400" y="1600200"/>
            <a:ext cx="10363200" cy="4358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9652000" y="6500814"/>
            <a:ext cx="2540000" cy="3616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solidFill>
                  <a:schemeClr val="bg1"/>
                </a:solidFill>
              </a:defRPr>
            </a:lvl1pPr>
          </a:lstStyle>
          <a:p>
            <a:pPr>
              <a:defRPr/>
            </a:pPr>
            <a:fld id="{1B86F9D1-B07B-4D00-B2E6-B8677B14ED2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3" r:id="rId4"/>
    <p:sldLayoutId id="2147483664" r:id="rId5"/>
    <p:sldLayoutId id="2147483666" r:id="rId6"/>
    <p:sldLayoutId id="2147483665" r:id="rId7"/>
    <p:sldLayoutId id="2147483667" r:id="rId8"/>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ea typeface="ＭＳ Ｐゴシック" pitchFamily="-124" charset="-128"/>
        </a:defRPr>
      </a:lvl2pPr>
      <a:lvl3pPr algn="l" rtl="0" eaLnBrk="0" fontAlgn="base" hangingPunct="0">
        <a:spcBef>
          <a:spcPct val="0"/>
        </a:spcBef>
        <a:spcAft>
          <a:spcPct val="0"/>
        </a:spcAft>
        <a:defRPr sz="2800">
          <a:solidFill>
            <a:schemeClr val="tx2"/>
          </a:solidFill>
          <a:latin typeface="Arial" charset="0"/>
          <a:ea typeface="ＭＳ Ｐゴシック" pitchFamily="-124" charset="-128"/>
        </a:defRPr>
      </a:lvl3pPr>
      <a:lvl4pPr algn="l" rtl="0" eaLnBrk="0" fontAlgn="base" hangingPunct="0">
        <a:spcBef>
          <a:spcPct val="0"/>
        </a:spcBef>
        <a:spcAft>
          <a:spcPct val="0"/>
        </a:spcAft>
        <a:defRPr sz="2800">
          <a:solidFill>
            <a:schemeClr val="tx2"/>
          </a:solidFill>
          <a:latin typeface="Arial" charset="0"/>
          <a:ea typeface="ＭＳ Ｐゴシック" pitchFamily="-124" charset="-128"/>
        </a:defRPr>
      </a:lvl4pPr>
      <a:lvl5pPr algn="l" rtl="0" eaLnBrk="0" fontAlgn="base" hangingPunct="0">
        <a:spcBef>
          <a:spcPct val="0"/>
        </a:spcBef>
        <a:spcAft>
          <a:spcPct val="0"/>
        </a:spcAft>
        <a:defRPr sz="2800">
          <a:solidFill>
            <a:schemeClr val="tx2"/>
          </a:solidFill>
          <a:latin typeface="Arial" charset="0"/>
          <a:ea typeface="ＭＳ Ｐゴシック" pitchFamily="-124" charset="-128"/>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hyperlink" Target="https://youtu.be/993wlZ6XFSs"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horEcWw_KxM"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95400" y="1124744"/>
            <a:ext cx="10801200" cy="5040560"/>
          </a:xfrm>
        </p:spPr>
        <p:txBody>
          <a:bodyPr/>
          <a:lstStyle/>
          <a:p>
            <a:pPr lvl="0">
              <a:defRPr/>
            </a:pPr>
            <a:r>
              <a:rPr lang="en-AU" sz="2200" dirty="0"/>
              <a:t>This presentation is based on content presented at the 2017 </a:t>
            </a:r>
            <a:r>
              <a:rPr lang="en-AU" sz="2200" dirty="0" smtClean="0"/>
              <a:t>Emergency Management information session in November </a:t>
            </a:r>
            <a:r>
              <a:rPr lang="en-AU" sz="2200" dirty="0"/>
              <a:t>2017.</a:t>
            </a:r>
          </a:p>
          <a:p>
            <a:pPr lvl="0">
              <a:defRPr/>
            </a:pPr>
            <a:r>
              <a:rPr lang="en-AU" sz="2200" dirty="0"/>
              <a:t>Department of Mines, Industry Regulation and Safety(DMIRS) supports and encourages reuse of its information (including data), and endorses use of the Australian Governments Open Access and Licensing Framework (AusGOAL)</a:t>
            </a:r>
          </a:p>
          <a:p>
            <a:pPr>
              <a:defRPr/>
            </a:pPr>
            <a:r>
              <a:rPr lang="en-AU" sz="2200" dirty="0"/>
              <a:t>This material is licensed under Creative Commons Attribution 4.0 licence. We request that you observe and retain any copyright or related notices that may accompany this material as part of attribution. This is a requirement of Creative Commons Licences.</a:t>
            </a:r>
            <a:r>
              <a:rPr lang="en-AU" sz="2200" b="1" dirty="0"/>
              <a:t> </a:t>
            </a:r>
          </a:p>
          <a:p>
            <a:pPr>
              <a:defRPr/>
            </a:pPr>
            <a:r>
              <a:rPr lang="en-AU" sz="2200" dirty="0"/>
              <a:t>Please give attribution to Department of Mines, Industry Regulation and Safety, </a:t>
            </a:r>
            <a:r>
              <a:rPr lang="en-AU" sz="2200" dirty="0" smtClean="0"/>
              <a:t>2018.</a:t>
            </a:r>
            <a:endParaRPr lang="en-AU" sz="2200" dirty="0"/>
          </a:p>
          <a:p>
            <a:pPr>
              <a:defRPr/>
            </a:pPr>
            <a:r>
              <a:rPr lang="en-AU" altLang="en-US" sz="2200" dirty="0"/>
              <a:t>For resources, information or clarification, please contact</a:t>
            </a:r>
            <a:r>
              <a:rPr lang="en-AU" altLang="en-US" sz="2200"/>
              <a:t>: </a:t>
            </a:r>
            <a:r>
              <a:rPr lang="en-AU" altLang="en-US" sz="2200" b="1" smtClean="0">
                <a:solidFill>
                  <a:srgbClr val="0000FF"/>
                </a:solidFill>
              </a:rPr>
              <a:t>SafetyComms@dmirs.wa.gov.au</a:t>
            </a:r>
            <a:r>
              <a:rPr lang="en-AU" altLang="en-US" sz="2200" b="1" smtClean="0">
                <a:solidFill>
                  <a:srgbClr val="C00000"/>
                </a:solidFill>
              </a:rPr>
              <a:t> </a:t>
            </a:r>
            <a:r>
              <a:rPr lang="en-AU" altLang="en-US" sz="2200" dirty="0"/>
              <a:t>or visit </a:t>
            </a:r>
            <a:r>
              <a:rPr lang="en-AU" altLang="en-US" sz="2200" b="1" dirty="0">
                <a:solidFill>
                  <a:srgbClr val="0000FF"/>
                </a:solidFill>
              </a:rPr>
              <a:t>www.dmirs.wa.gov.au/ResourcesSafety</a:t>
            </a:r>
          </a:p>
          <a:p>
            <a:pPr>
              <a:defRPr/>
            </a:pPr>
            <a:endParaRPr lang="en-AU" altLang="en-US" sz="2200" b="1" dirty="0">
              <a:solidFill>
                <a:srgbClr val="C00000"/>
              </a:solidFill>
            </a:endParaRPr>
          </a:p>
          <a:p>
            <a:endParaRPr lang="en-AU" sz="2200"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0242" y="332656"/>
            <a:ext cx="1838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5"/>
          <p:cNvSpPr txBox="1">
            <a:spLocks/>
          </p:cNvSpPr>
          <p:nvPr/>
        </p:nvSpPr>
        <p:spPr>
          <a:xfrm>
            <a:off x="723912" y="332656"/>
            <a:ext cx="10316623" cy="1143000"/>
          </a:xfrm>
          <a:prstGeom prst="rect">
            <a:avLst/>
          </a:prstGeom>
        </p:spPr>
        <p:txBody>
          <a:bodyPr/>
          <a:lst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defRPr>
            </a:lvl2pPr>
            <a:lvl3pPr algn="l" rtl="0" eaLnBrk="1" fontAlgn="base" hangingPunct="1">
              <a:spcBef>
                <a:spcPct val="0"/>
              </a:spcBef>
              <a:spcAft>
                <a:spcPct val="0"/>
              </a:spcAft>
              <a:defRPr sz="3600">
                <a:solidFill>
                  <a:schemeClr val="bg1"/>
                </a:solidFill>
                <a:latin typeface="Arial" charset="0"/>
              </a:defRPr>
            </a:lvl3pPr>
            <a:lvl4pPr algn="l" rtl="0" eaLnBrk="1" fontAlgn="base" hangingPunct="1">
              <a:spcBef>
                <a:spcPct val="0"/>
              </a:spcBef>
              <a:spcAft>
                <a:spcPct val="0"/>
              </a:spcAft>
              <a:defRPr sz="3600">
                <a:solidFill>
                  <a:schemeClr val="bg1"/>
                </a:solidFill>
                <a:latin typeface="Arial" charset="0"/>
              </a:defRPr>
            </a:lvl4pPr>
            <a:lvl5pPr algn="l" rtl="0" eaLnBrk="1" fontAlgn="base" hangingPunct="1">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a:lstStyle>
          <a:p>
            <a:r>
              <a:rPr lang="en-AU" altLang="en-US" sz="2800" kern="0" dirty="0">
                <a:solidFill>
                  <a:srgbClr val="CF5E31"/>
                </a:solidFill>
              </a:rPr>
              <a:t>Please read this before using presentation</a:t>
            </a:r>
            <a:endParaRPr lang="en-AU" altLang="en-US" sz="2800" kern="0" dirty="0"/>
          </a:p>
        </p:txBody>
      </p:sp>
    </p:spTree>
    <p:extLst>
      <p:ext uri="{BB962C8B-B14F-4D97-AF65-F5344CB8AC3E}">
        <p14:creationId xmlns:p14="http://schemas.microsoft.com/office/powerpoint/2010/main" val="2086041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Comparisons</a:t>
            </a:r>
            <a:endParaRPr lang="en-AU" dirty="0"/>
          </a:p>
        </p:txBody>
      </p:sp>
      <p:sp>
        <p:nvSpPr>
          <p:cNvPr id="3" name="Content Placeholder 2"/>
          <p:cNvSpPr>
            <a:spLocks noGrp="1"/>
          </p:cNvSpPr>
          <p:nvPr>
            <p:ph idx="1"/>
          </p:nvPr>
        </p:nvSpPr>
        <p:spPr>
          <a:xfrm>
            <a:off x="914400" y="2442590"/>
            <a:ext cx="6548536" cy="2231046"/>
          </a:xfrm>
        </p:spPr>
        <p:txBody>
          <a:bodyPr>
            <a:normAutofit/>
          </a:bodyPr>
          <a:lstStyle/>
          <a:p>
            <a:r>
              <a:rPr lang="en-AU" dirty="0" smtClean="0"/>
              <a:t>Fires started at opposite ends of vehicle</a:t>
            </a:r>
          </a:p>
          <a:p>
            <a:r>
              <a:rPr lang="en-AU" dirty="0" smtClean="0"/>
              <a:t>Amount of combustibles involved</a:t>
            </a:r>
          </a:p>
          <a:p>
            <a:r>
              <a:rPr lang="en-AU" dirty="0" smtClean="0"/>
              <a:t>Type of firescreen (Al vs steel)</a:t>
            </a:r>
          </a:p>
          <a:p>
            <a:r>
              <a:rPr lang="en-AU" dirty="0" smtClean="0"/>
              <a:t>Molten AN could flow away and did not pool</a:t>
            </a:r>
          </a:p>
          <a:p>
            <a:r>
              <a:rPr lang="en-AU" dirty="0" smtClean="0"/>
              <a:t>Good emergency plan</a:t>
            </a:r>
          </a:p>
          <a:p>
            <a:endParaRPr lang="en-AU" dirty="0"/>
          </a:p>
        </p:txBody>
      </p:sp>
      <p:sp>
        <p:nvSpPr>
          <p:cNvPr id="4" name="Slide Number Placeholder 3"/>
          <p:cNvSpPr>
            <a:spLocks noGrp="1"/>
          </p:cNvSpPr>
          <p:nvPr>
            <p:ph type="sldNum" sz="quarter" idx="10"/>
          </p:nvPr>
        </p:nvSpPr>
        <p:spPr/>
        <p:txBody>
          <a:bodyPr/>
          <a:lstStyle/>
          <a:p>
            <a:pPr>
              <a:defRPr/>
            </a:pPr>
            <a:fld id="{B7A5AEFE-5EFB-44CB-8151-76C61A9EEEA7}" type="slidenum">
              <a:rPr lang="en-US" smtClean="0"/>
              <a:pPr>
                <a:defRPr/>
              </a:pPr>
              <a:t>10</a:t>
            </a:fld>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1604" y="1177085"/>
            <a:ext cx="3185996" cy="230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1604" y="3558113"/>
            <a:ext cx="3185995" cy="2293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95986" y="1145857"/>
            <a:ext cx="3185996" cy="230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095986" y="3526885"/>
            <a:ext cx="3185995" cy="2293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7571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Port of Tianjin, China explosion</a:t>
            </a:r>
            <a:endParaRPr lang="en-AU" dirty="0"/>
          </a:p>
        </p:txBody>
      </p:sp>
      <p:sp>
        <p:nvSpPr>
          <p:cNvPr id="3" name="Content Placeholder 2"/>
          <p:cNvSpPr>
            <a:spLocks noGrp="1"/>
          </p:cNvSpPr>
          <p:nvPr>
            <p:ph idx="1"/>
          </p:nvPr>
        </p:nvSpPr>
        <p:spPr/>
        <p:txBody>
          <a:bodyPr/>
          <a:lstStyle/>
          <a:p>
            <a:r>
              <a:rPr lang="en-AU" dirty="0" smtClean="0"/>
              <a:t>Huge explosion occurred</a:t>
            </a:r>
          </a:p>
          <a:p>
            <a:r>
              <a:rPr lang="en-AU" dirty="0" smtClean="0"/>
              <a:t>12 August 2015</a:t>
            </a:r>
          </a:p>
          <a:p>
            <a:r>
              <a:rPr lang="en-AU" dirty="0" smtClean="0"/>
              <a:t>Started by nitrocellulose drying out</a:t>
            </a:r>
          </a:p>
          <a:p>
            <a:r>
              <a:rPr lang="en-AU" dirty="0" smtClean="0"/>
              <a:t>290 T of nitrocellulose</a:t>
            </a:r>
          </a:p>
          <a:p>
            <a:r>
              <a:rPr lang="en-AU" dirty="0" smtClean="0"/>
              <a:t>800 T of AN</a:t>
            </a:r>
          </a:p>
          <a:p>
            <a:r>
              <a:rPr lang="en-AU" dirty="0" smtClean="0"/>
              <a:t>165 people killed</a:t>
            </a:r>
          </a:p>
          <a:p>
            <a:r>
              <a:rPr lang="en-AU" dirty="0" smtClean="0"/>
              <a:t>798 injuries</a:t>
            </a:r>
          </a:p>
          <a:p>
            <a:r>
              <a:rPr lang="en-AU" dirty="0" smtClean="0"/>
              <a:t>1.04 billion dollars damage</a:t>
            </a:r>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11</a:t>
            </a:fld>
            <a:endParaRPr lang="en-US"/>
          </a:p>
        </p:txBody>
      </p:sp>
      <p:grpSp>
        <p:nvGrpSpPr>
          <p:cNvPr id="5" name="Group 4"/>
          <p:cNvGrpSpPr/>
          <p:nvPr/>
        </p:nvGrpSpPr>
        <p:grpSpPr>
          <a:xfrm>
            <a:off x="8165334" y="1281223"/>
            <a:ext cx="3112266" cy="4544206"/>
            <a:chOff x="8048689" y="1223797"/>
            <a:chExt cx="3206621" cy="4872203"/>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48689" y="1223797"/>
              <a:ext cx="3206621" cy="3021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048689" y="4245429"/>
              <a:ext cx="3206620" cy="1850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624905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1245" y="5733256"/>
            <a:ext cx="3262432" cy="369332"/>
          </a:xfrm>
          <a:prstGeom prst="rect">
            <a:avLst/>
          </a:prstGeom>
        </p:spPr>
        <p:txBody>
          <a:bodyPr wrap="none">
            <a:spAutoFit/>
          </a:bodyPr>
          <a:lstStyle/>
          <a:p>
            <a:r>
              <a:rPr lang="en-AU" sz="1800" dirty="0">
                <a:solidFill>
                  <a:schemeClr val="accent1">
                    <a:lumMod val="50000"/>
                  </a:schemeClr>
                </a:solidFill>
                <a:hlinkClick r:id="rId3"/>
              </a:rPr>
              <a:t>https://youtu.be/993wlZ6XFSs</a:t>
            </a:r>
            <a:endParaRPr lang="en-AU" sz="1800" dirty="0">
              <a:solidFill>
                <a:schemeClr val="accent1">
                  <a:lumMod val="50000"/>
                </a:schemeClr>
              </a:solidFill>
            </a:endParaRPr>
          </a:p>
        </p:txBody>
      </p:sp>
      <p:pic>
        <p:nvPicPr>
          <p:cNvPr id="3" name="Picture 2"/>
          <p:cNvPicPr>
            <a:picLocks noChangeAspect="1"/>
          </p:cNvPicPr>
          <p:nvPr/>
        </p:nvPicPr>
        <p:blipFill>
          <a:blip r:embed="rId4"/>
          <a:stretch>
            <a:fillRect/>
          </a:stretch>
        </p:blipFill>
        <p:spPr>
          <a:xfrm>
            <a:off x="1919536" y="780256"/>
            <a:ext cx="8705850" cy="4953000"/>
          </a:xfrm>
          <a:prstGeom prst="rect">
            <a:avLst/>
          </a:prstGeom>
        </p:spPr>
      </p:pic>
      <p:sp>
        <p:nvSpPr>
          <p:cNvPr id="7" name="Title 1"/>
          <p:cNvSpPr txBox="1">
            <a:spLocks/>
          </p:cNvSpPr>
          <p:nvPr/>
        </p:nvSpPr>
        <p:spPr>
          <a:xfrm>
            <a:off x="1919536" y="228600"/>
            <a:ext cx="8705850" cy="752128"/>
          </a:xfrm>
          <a:prstGeom prst="rect">
            <a:avLst/>
          </a:prstGeom>
        </p:spPr>
        <p:txBody>
          <a:bodyPr/>
          <a:lst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ea typeface="ＭＳ Ｐゴシック" pitchFamily="-124" charset="-128"/>
              </a:defRPr>
            </a:lvl2pPr>
            <a:lvl3pPr algn="l" rtl="0" eaLnBrk="0" fontAlgn="base" hangingPunct="0">
              <a:spcBef>
                <a:spcPct val="0"/>
              </a:spcBef>
              <a:spcAft>
                <a:spcPct val="0"/>
              </a:spcAft>
              <a:defRPr sz="2800">
                <a:solidFill>
                  <a:schemeClr val="tx2"/>
                </a:solidFill>
                <a:latin typeface="Arial" charset="0"/>
                <a:ea typeface="ＭＳ Ｐゴシック" pitchFamily="-124" charset="-128"/>
              </a:defRPr>
            </a:lvl3pPr>
            <a:lvl4pPr algn="l" rtl="0" eaLnBrk="0" fontAlgn="base" hangingPunct="0">
              <a:spcBef>
                <a:spcPct val="0"/>
              </a:spcBef>
              <a:spcAft>
                <a:spcPct val="0"/>
              </a:spcAft>
              <a:defRPr sz="2800">
                <a:solidFill>
                  <a:schemeClr val="tx2"/>
                </a:solidFill>
                <a:latin typeface="Arial" charset="0"/>
                <a:ea typeface="ＭＳ Ｐゴシック" pitchFamily="-124" charset="-128"/>
              </a:defRPr>
            </a:lvl4pPr>
            <a:lvl5pPr algn="l" rtl="0" eaLnBrk="0" fontAlgn="base" hangingPunct="0">
              <a:spcBef>
                <a:spcPct val="0"/>
              </a:spcBef>
              <a:spcAft>
                <a:spcPct val="0"/>
              </a:spcAft>
              <a:defRPr sz="2800">
                <a:solidFill>
                  <a:schemeClr val="tx2"/>
                </a:solidFill>
                <a:latin typeface="Arial" charset="0"/>
                <a:ea typeface="ＭＳ Ｐゴシック" pitchFamily="-124" charset="-128"/>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a:lstStyle>
          <a:p>
            <a:pPr algn="ctr"/>
            <a:r>
              <a:rPr lang="en-AU" kern="0" dirty="0" smtClean="0">
                <a:solidFill>
                  <a:schemeClr val="accent5">
                    <a:lumMod val="50000"/>
                  </a:schemeClr>
                </a:solidFill>
              </a:rPr>
              <a:t>Tianjin explosion</a:t>
            </a:r>
            <a:endParaRPr lang="en-AU" kern="0" dirty="0">
              <a:solidFill>
                <a:schemeClr val="accent5">
                  <a:lumMod val="50000"/>
                </a:schemeClr>
              </a:solidFill>
            </a:endParaRPr>
          </a:p>
        </p:txBody>
      </p:sp>
    </p:spTree>
    <p:extLst>
      <p:ext uri="{BB962C8B-B14F-4D97-AF65-F5344CB8AC3E}">
        <p14:creationId xmlns:p14="http://schemas.microsoft.com/office/powerpoint/2010/main" val="2989888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DFES – DGSB Interaction</a:t>
            </a:r>
            <a:endParaRPr lang="en-AU" dirty="0"/>
          </a:p>
        </p:txBody>
      </p:sp>
      <p:sp>
        <p:nvSpPr>
          <p:cNvPr id="9" name="Rectangle 8"/>
          <p:cNvSpPr/>
          <p:nvPr/>
        </p:nvSpPr>
        <p:spPr>
          <a:xfrm>
            <a:off x="1283452" y="1749910"/>
            <a:ext cx="2890957" cy="1296144"/>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8367547" y="1749910"/>
            <a:ext cx="2843885" cy="12927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p:cNvSpPr/>
          <p:nvPr/>
        </p:nvSpPr>
        <p:spPr>
          <a:xfrm>
            <a:off x="3956508" y="5497457"/>
            <a:ext cx="4653544" cy="6899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p:cNvSpPr txBox="1"/>
          <p:nvPr/>
        </p:nvSpPr>
        <p:spPr>
          <a:xfrm>
            <a:off x="1283451" y="2013266"/>
            <a:ext cx="2890958" cy="769441"/>
          </a:xfrm>
          <a:prstGeom prst="rect">
            <a:avLst/>
          </a:prstGeom>
          <a:noFill/>
        </p:spPr>
        <p:txBody>
          <a:bodyPr wrap="square" rtlCol="0">
            <a:spAutoFit/>
          </a:bodyPr>
          <a:lstStyle/>
          <a:p>
            <a:pPr algn="ctr"/>
            <a:r>
              <a:rPr lang="en-AU" sz="4400" b="1" dirty="0"/>
              <a:t>DFES</a:t>
            </a:r>
          </a:p>
        </p:txBody>
      </p:sp>
      <p:sp>
        <p:nvSpPr>
          <p:cNvPr id="17" name="TextBox 16"/>
          <p:cNvSpPr txBox="1"/>
          <p:nvPr/>
        </p:nvSpPr>
        <p:spPr>
          <a:xfrm>
            <a:off x="8404236" y="1732778"/>
            <a:ext cx="2843886" cy="769441"/>
          </a:xfrm>
          <a:prstGeom prst="rect">
            <a:avLst/>
          </a:prstGeom>
          <a:noFill/>
        </p:spPr>
        <p:txBody>
          <a:bodyPr wrap="square" rtlCol="0">
            <a:spAutoFit/>
          </a:bodyPr>
          <a:lstStyle/>
          <a:p>
            <a:pPr algn="ctr"/>
            <a:r>
              <a:rPr lang="en-AU" sz="4400" b="1" dirty="0"/>
              <a:t>DMIRS</a:t>
            </a:r>
          </a:p>
        </p:txBody>
      </p:sp>
      <p:sp>
        <p:nvSpPr>
          <p:cNvPr id="19" name="TextBox 18"/>
          <p:cNvSpPr txBox="1"/>
          <p:nvPr/>
        </p:nvSpPr>
        <p:spPr>
          <a:xfrm>
            <a:off x="3956508" y="5647600"/>
            <a:ext cx="4634739" cy="523220"/>
          </a:xfrm>
          <a:prstGeom prst="rect">
            <a:avLst/>
          </a:prstGeom>
          <a:noFill/>
        </p:spPr>
        <p:txBody>
          <a:bodyPr wrap="square" rtlCol="0">
            <a:spAutoFit/>
          </a:bodyPr>
          <a:lstStyle/>
          <a:p>
            <a:pPr algn="ctr"/>
            <a:r>
              <a:rPr lang="en-AU" sz="2800" b="1" dirty="0"/>
              <a:t>Public Safety</a:t>
            </a:r>
          </a:p>
        </p:txBody>
      </p:sp>
      <p:sp>
        <p:nvSpPr>
          <p:cNvPr id="20" name="AutoShape 2" descr="http://ntc.gov.au/Media/Reports/(8A72F7C5-ACB2-44A1-BC97-000EC4371A00).jpg"/>
          <p:cNvSpPr>
            <a:spLocks noChangeAspect="1" noChangeArrowheads="1"/>
          </p:cNvSpPr>
          <p:nvPr/>
        </p:nvSpPr>
        <p:spPr bwMode="auto">
          <a:xfrm>
            <a:off x="1591766" y="-173847"/>
            <a:ext cx="9439275" cy="9439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1" name="AutoShape 4" descr="http://ntc.gov.au/Media/Reports/(8A72F7C5-ACB2-44A1-BC97-000EC4371A00).jpg"/>
          <p:cNvSpPr>
            <a:spLocks noChangeAspect="1" noChangeArrowheads="1"/>
          </p:cNvSpPr>
          <p:nvPr/>
        </p:nvSpPr>
        <p:spPr bwMode="auto">
          <a:xfrm>
            <a:off x="1739905" y="15880"/>
            <a:ext cx="9439275" cy="9439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126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7"/>
          <a:stretch/>
        </p:blipFill>
        <p:spPr bwMode="auto">
          <a:xfrm>
            <a:off x="5214795" y="1179457"/>
            <a:ext cx="2141601" cy="1840107"/>
          </a:xfrm>
          <a:prstGeom prst="rect">
            <a:avLst/>
          </a:prstGeom>
          <a:noFill/>
          <a:ln>
            <a:noFill/>
          </a:ln>
          <a:effectLst>
            <a:outerShdw dist="35921" dir="2700000" algn="ctr" rotWithShape="0">
              <a:schemeClr val="accent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8199068" y="3124532"/>
            <a:ext cx="3180842" cy="461665"/>
          </a:xfrm>
          <a:prstGeom prst="rect">
            <a:avLst/>
          </a:prstGeom>
          <a:noFill/>
        </p:spPr>
        <p:txBody>
          <a:bodyPr wrap="square" rtlCol="0">
            <a:spAutoFit/>
          </a:bodyPr>
          <a:lstStyle/>
          <a:p>
            <a:pPr algn="ctr"/>
            <a:r>
              <a:rPr lang="en-AU" sz="2400" i="1" dirty="0"/>
              <a:t>Regulatory Authority</a:t>
            </a:r>
          </a:p>
        </p:txBody>
      </p:sp>
      <p:sp>
        <p:nvSpPr>
          <p:cNvPr id="24" name="TextBox 23"/>
          <p:cNvSpPr txBox="1"/>
          <p:nvPr/>
        </p:nvSpPr>
        <p:spPr>
          <a:xfrm>
            <a:off x="1204781" y="3158007"/>
            <a:ext cx="2904344" cy="461665"/>
          </a:xfrm>
          <a:prstGeom prst="rect">
            <a:avLst/>
          </a:prstGeom>
          <a:noFill/>
        </p:spPr>
        <p:txBody>
          <a:bodyPr wrap="square" rtlCol="0">
            <a:spAutoFit/>
          </a:bodyPr>
          <a:lstStyle/>
          <a:p>
            <a:pPr algn="ctr"/>
            <a:r>
              <a:rPr lang="en-AU" sz="2400" i="1" dirty="0"/>
              <a:t>Response Agency</a:t>
            </a:r>
          </a:p>
        </p:txBody>
      </p:sp>
      <p:cxnSp>
        <p:nvCxnSpPr>
          <p:cNvPr id="25" name="Straight Arrow Connector 24"/>
          <p:cNvCxnSpPr/>
          <p:nvPr/>
        </p:nvCxnSpPr>
        <p:spPr>
          <a:xfrm flipV="1">
            <a:off x="4187795" y="2115595"/>
            <a:ext cx="1028910" cy="4691"/>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7686370" y="3055585"/>
            <a:ext cx="713723" cy="518853"/>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234863" y="3076176"/>
            <a:ext cx="666629" cy="466587"/>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6259002" y="3027677"/>
            <a:ext cx="9346" cy="599014"/>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7322285" y="2085816"/>
            <a:ext cx="1031819" cy="12365"/>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271" name="Straight Arrow Connector 11270"/>
          <p:cNvCxnSpPr>
            <a:endCxn id="13" idx="0"/>
          </p:cNvCxnSpPr>
          <p:nvPr/>
        </p:nvCxnSpPr>
        <p:spPr>
          <a:xfrm flipH="1">
            <a:off x="6283280" y="5008727"/>
            <a:ext cx="20586" cy="48873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423041" y="2391676"/>
            <a:ext cx="2825081" cy="461665"/>
          </a:xfrm>
          <a:prstGeom prst="rect">
            <a:avLst/>
          </a:prstGeom>
          <a:noFill/>
        </p:spPr>
        <p:txBody>
          <a:bodyPr wrap="square" rtlCol="0">
            <a:spAutoFit/>
          </a:bodyPr>
          <a:lstStyle/>
          <a:p>
            <a:pPr algn="ctr"/>
            <a:r>
              <a:rPr lang="en-AU" sz="2400" i="1" dirty="0"/>
              <a:t>Dangerous Goods</a:t>
            </a:r>
          </a:p>
        </p:txBody>
      </p:sp>
      <p:sp>
        <p:nvSpPr>
          <p:cNvPr id="10" name="Rectangle 9"/>
          <p:cNvSpPr/>
          <p:nvPr/>
        </p:nvSpPr>
        <p:spPr>
          <a:xfrm>
            <a:off x="4940930" y="3619672"/>
            <a:ext cx="2700300" cy="144655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p:cNvSpPr txBox="1"/>
          <p:nvPr/>
        </p:nvSpPr>
        <p:spPr>
          <a:xfrm>
            <a:off x="4986248" y="3469577"/>
            <a:ext cx="2647546" cy="1446550"/>
          </a:xfrm>
          <a:prstGeom prst="rect">
            <a:avLst/>
          </a:prstGeom>
          <a:noFill/>
        </p:spPr>
        <p:txBody>
          <a:bodyPr wrap="square" rtlCol="0">
            <a:spAutoFit/>
          </a:bodyPr>
          <a:lstStyle/>
          <a:p>
            <a:pPr algn="ctr"/>
            <a:r>
              <a:rPr lang="en-AU" sz="2400" b="1" dirty="0">
                <a:solidFill>
                  <a:schemeClr val="bg1"/>
                </a:solidFill>
              </a:rPr>
              <a:t>WESTPLAN</a:t>
            </a:r>
            <a:r>
              <a:rPr lang="en-AU" sz="4400" b="1" dirty="0">
                <a:solidFill>
                  <a:schemeClr val="bg1"/>
                </a:solidFill>
              </a:rPr>
              <a:t> HAZMAT</a:t>
            </a:r>
          </a:p>
        </p:txBody>
      </p:sp>
      <p:sp>
        <p:nvSpPr>
          <p:cNvPr id="3" name="Slide Number Placeholder 2"/>
          <p:cNvSpPr>
            <a:spLocks noGrp="1"/>
          </p:cNvSpPr>
          <p:nvPr>
            <p:ph type="sldNum" sz="quarter" idx="10"/>
          </p:nvPr>
        </p:nvSpPr>
        <p:spPr/>
        <p:txBody>
          <a:bodyPr/>
          <a:lstStyle/>
          <a:p>
            <a:pPr>
              <a:defRPr/>
            </a:pPr>
            <a:fld id="{44C1278F-C93A-44A2-AB74-1750ADFF2444}" type="slidenum">
              <a:rPr lang="en-US" smtClean="0"/>
              <a:pPr>
                <a:defRPr/>
              </a:pPr>
              <a:t>13</a:t>
            </a:fld>
            <a:endParaRPr lang="en-US" dirty="0"/>
          </a:p>
        </p:txBody>
      </p:sp>
    </p:spTree>
    <p:extLst>
      <p:ext uri="{BB962C8B-B14F-4D97-AF65-F5344CB8AC3E}">
        <p14:creationId xmlns:p14="http://schemas.microsoft.com/office/powerpoint/2010/main" val="12291728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DMIRS’ responsibilities – </a:t>
            </a:r>
            <a:r>
              <a:rPr lang="en-AU" dirty="0" err="1" smtClean="0"/>
              <a:t>Westplan</a:t>
            </a:r>
            <a:r>
              <a:rPr lang="en-AU" dirty="0" smtClean="0"/>
              <a:t> Hazmat</a:t>
            </a:r>
            <a:endParaRPr lang="en-AU" dirty="0"/>
          </a:p>
        </p:txBody>
      </p:sp>
      <p:sp>
        <p:nvSpPr>
          <p:cNvPr id="3" name="Content Placeholder 2"/>
          <p:cNvSpPr>
            <a:spLocks noGrp="1"/>
          </p:cNvSpPr>
          <p:nvPr>
            <p:ph idx="1"/>
          </p:nvPr>
        </p:nvSpPr>
        <p:spPr/>
        <p:txBody>
          <a:bodyPr/>
          <a:lstStyle/>
          <a:p>
            <a:r>
              <a:rPr lang="en-AU" dirty="0"/>
              <a:t>To be contactable and available on a 24/7 </a:t>
            </a:r>
            <a:r>
              <a:rPr lang="en-AU" dirty="0" smtClean="0"/>
              <a:t>basis</a:t>
            </a:r>
            <a:endParaRPr lang="en-AU" dirty="0"/>
          </a:p>
          <a:p>
            <a:r>
              <a:rPr lang="en-AU" dirty="0"/>
              <a:t>Provide a representative to the </a:t>
            </a:r>
            <a:r>
              <a:rPr lang="en-AU" dirty="0" smtClean="0"/>
              <a:t>HEA</a:t>
            </a:r>
            <a:endParaRPr lang="en-AU" dirty="0"/>
          </a:p>
          <a:p>
            <a:r>
              <a:rPr lang="en-AU" dirty="0"/>
              <a:t>Provide advice on potential dangers to public safety and actions to be taken to mitigate the hazard effects. DMIRS may deploy a Dangerous Goods Officer to the incident scene, as </a:t>
            </a:r>
            <a:r>
              <a:rPr lang="en-AU" dirty="0" smtClean="0"/>
              <a:t>required</a:t>
            </a:r>
            <a:endParaRPr lang="en-AU" dirty="0"/>
          </a:p>
          <a:p>
            <a:r>
              <a:rPr lang="en-AU" dirty="0"/>
              <a:t>Investigate the cause of the emergency, </a:t>
            </a:r>
            <a:r>
              <a:rPr lang="en-AU" dirty="0" smtClean="0"/>
              <a:t/>
            </a:r>
            <a:br>
              <a:rPr lang="en-AU" dirty="0" smtClean="0"/>
            </a:br>
            <a:r>
              <a:rPr lang="en-AU" dirty="0" smtClean="0"/>
              <a:t>where applicable</a:t>
            </a:r>
            <a:endParaRPr lang="en-AU" i="1" dirty="0"/>
          </a:p>
        </p:txBody>
      </p:sp>
      <p:pic>
        <p:nvPicPr>
          <p:cNvPr id="4" name="Picture 3"/>
          <p:cNvPicPr>
            <a:picLocks noChangeArrowheads="1"/>
          </p:cNvPicPr>
          <p:nvPr/>
        </p:nvPicPr>
        <p:blipFill>
          <a:blip r:embed="rId2" cstate="screen">
            <a:extLst>
              <a:ext uri="{28A0092B-C50C-407E-A947-70E740481C1C}">
                <a14:useLocalDpi xmlns:a14="http://schemas.microsoft.com/office/drawing/2010/main"/>
              </a:ext>
            </a:extLst>
          </a:blip>
          <a:srcRect r="1881"/>
          <a:stretch>
            <a:fillRect/>
          </a:stretch>
        </p:blipFill>
        <p:spPr>
          <a:xfrm>
            <a:off x="8499508" y="3413051"/>
            <a:ext cx="3494451" cy="2312038"/>
          </a:xfrm>
          <a:prstGeom prst="rect">
            <a:avLst/>
          </a:prstGeom>
          <a:noFill/>
        </p:spPr>
      </p:pic>
      <p:sp>
        <p:nvSpPr>
          <p:cNvPr id="5" name="Slide Number Placeholder 4"/>
          <p:cNvSpPr>
            <a:spLocks noGrp="1"/>
          </p:cNvSpPr>
          <p:nvPr>
            <p:ph type="sldNum" sz="quarter" idx="10"/>
          </p:nvPr>
        </p:nvSpPr>
        <p:spPr/>
        <p:txBody>
          <a:bodyPr/>
          <a:lstStyle/>
          <a:p>
            <a:pPr>
              <a:defRPr/>
            </a:pPr>
            <a:fld id="{44C1278F-C93A-44A2-AB74-1750ADFF2444}" type="slidenum">
              <a:rPr lang="en-US" smtClean="0"/>
              <a:pPr>
                <a:defRPr/>
              </a:pPr>
              <a:t>14</a:t>
            </a:fld>
            <a:endParaRPr lang="en-US" dirty="0"/>
          </a:p>
        </p:txBody>
      </p:sp>
    </p:spTree>
    <p:extLst>
      <p:ext uri="{BB962C8B-B14F-4D97-AF65-F5344CB8AC3E}">
        <p14:creationId xmlns:p14="http://schemas.microsoft.com/office/powerpoint/2010/main" val="3877262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216200920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02969" y="897072"/>
            <a:ext cx="6849031" cy="513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p:txBody>
          <a:bodyPr/>
          <a:lstStyle/>
          <a:p>
            <a:r>
              <a:rPr lang="en-AU" dirty="0" smtClean="0"/>
              <a:t>Traffic Crash or HAZMAT?</a:t>
            </a:r>
            <a:endParaRPr lang="en-AU" dirty="0"/>
          </a:p>
        </p:txBody>
      </p:sp>
      <p:sp>
        <p:nvSpPr>
          <p:cNvPr id="2" name="Slide Number Placeholder 1"/>
          <p:cNvSpPr>
            <a:spLocks noGrp="1"/>
          </p:cNvSpPr>
          <p:nvPr>
            <p:ph type="sldNum" sz="quarter" idx="10"/>
          </p:nvPr>
        </p:nvSpPr>
        <p:spPr/>
        <p:txBody>
          <a:bodyPr/>
          <a:lstStyle/>
          <a:p>
            <a:pPr>
              <a:defRPr/>
            </a:pPr>
            <a:fld id="{7F93E5DF-A899-468D-9298-EECA3D13A54B}" type="slidenum">
              <a:rPr lang="en-US" smtClean="0"/>
              <a:pPr>
                <a:defRPr/>
              </a:pPr>
              <a:t>15</a:t>
            </a:fld>
            <a:endParaRPr lang="en-US" dirty="0"/>
          </a:p>
        </p:txBody>
      </p:sp>
    </p:spTree>
    <p:extLst>
      <p:ext uri="{BB962C8B-B14F-4D97-AF65-F5344CB8AC3E}">
        <p14:creationId xmlns:p14="http://schemas.microsoft.com/office/powerpoint/2010/main" val="1716596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216200920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68970" y="868884"/>
            <a:ext cx="6909656" cy="5181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p:txBody>
          <a:bodyPr/>
          <a:lstStyle/>
          <a:p>
            <a:r>
              <a:rPr lang="en-AU" dirty="0" smtClean="0"/>
              <a:t>Spot the hazard!</a:t>
            </a:r>
            <a:endParaRPr lang="en-AU" dirty="0"/>
          </a:p>
        </p:txBody>
      </p:sp>
      <p:sp>
        <p:nvSpPr>
          <p:cNvPr id="2" name="Slide Number Placeholder 1"/>
          <p:cNvSpPr>
            <a:spLocks noGrp="1"/>
          </p:cNvSpPr>
          <p:nvPr>
            <p:ph type="sldNum" sz="quarter" idx="10"/>
          </p:nvPr>
        </p:nvSpPr>
        <p:spPr/>
        <p:txBody>
          <a:bodyPr/>
          <a:lstStyle/>
          <a:p>
            <a:pPr>
              <a:defRPr/>
            </a:pPr>
            <a:fld id="{7F93E5DF-A899-468D-9298-EECA3D13A54B}" type="slidenum">
              <a:rPr lang="en-US" smtClean="0"/>
              <a:pPr>
                <a:defRPr/>
              </a:pPr>
              <a:t>16</a:t>
            </a:fld>
            <a:endParaRPr lang="en-US" dirty="0"/>
          </a:p>
        </p:txBody>
      </p:sp>
    </p:spTree>
    <p:extLst>
      <p:ext uri="{BB962C8B-B14F-4D97-AF65-F5344CB8AC3E}">
        <p14:creationId xmlns:p14="http://schemas.microsoft.com/office/powerpoint/2010/main" val="1380364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Incident reporting</a:t>
            </a:r>
            <a:endParaRPr lang="en-AU"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9658" y="2307196"/>
            <a:ext cx="4897086" cy="3672814"/>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83355" y="2307196"/>
            <a:ext cx="3535028" cy="3672814"/>
          </a:xfrm>
          <a:prstGeom prst="rect">
            <a:avLst/>
          </a:prstGeom>
        </p:spPr>
      </p:pic>
      <p:sp>
        <p:nvSpPr>
          <p:cNvPr id="8" name="Content Placeholder 2"/>
          <p:cNvSpPr txBox="1">
            <a:spLocks/>
          </p:cNvSpPr>
          <p:nvPr/>
        </p:nvSpPr>
        <p:spPr>
          <a:xfrm>
            <a:off x="914400" y="1053857"/>
            <a:ext cx="10515600" cy="4139339"/>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lnSpc>
                <a:spcPct val="80000"/>
              </a:lnSpc>
              <a:spcBef>
                <a:spcPct val="40000"/>
              </a:spcBef>
              <a:buSzPct val="100000"/>
            </a:pPr>
            <a:r>
              <a:rPr lang="en-AU" dirty="0"/>
              <a:t>Unintended spills, fire explosions or releases of energy, loss or theft of explosives or security sensitive ammonium </a:t>
            </a:r>
            <a:r>
              <a:rPr lang="en-AU" dirty="0" smtClean="0"/>
              <a:t>nitrate</a:t>
            </a:r>
            <a:endParaRPr lang="en-AU" dirty="0"/>
          </a:p>
          <a:p>
            <a:pPr>
              <a:lnSpc>
                <a:spcPct val="80000"/>
              </a:lnSpc>
              <a:spcBef>
                <a:spcPct val="40000"/>
              </a:spcBef>
              <a:buSzPct val="100000"/>
            </a:pPr>
            <a:r>
              <a:rPr lang="en-AU" dirty="0" smtClean="0"/>
              <a:t>Involving </a:t>
            </a:r>
            <a:r>
              <a:rPr lang="en-AU" dirty="0"/>
              <a:t>death, serious injury or damage to property or the </a:t>
            </a:r>
            <a:r>
              <a:rPr lang="en-AU" dirty="0" smtClean="0"/>
              <a:t>environment</a:t>
            </a:r>
            <a:endParaRPr lang="en-AU" dirty="0"/>
          </a:p>
          <a:p>
            <a:endParaRPr lang="en-AU" kern="0" dirty="0"/>
          </a:p>
        </p:txBody>
      </p:sp>
      <p:sp>
        <p:nvSpPr>
          <p:cNvPr id="3" name="Slide Number Placeholder 2"/>
          <p:cNvSpPr>
            <a:spLocks noGrp="1"/>
          </p:cNvSpPr>
          <p:nvPr>
            <p:ph type="sldNum" sz="quarter" idx="10"/>
          </p:nvPr>
        </p:nvSpPr>
        <p:spPr/>
        <p:txBody>
          <a:bodyPr/>
          <a:lstStyle/>
          <a:p>
            <a:pPr>
              <a:defRPr/>
            </a:pPr>
            <a:fld id="{7F93E5DF-A899-468D-9298-EECA3D13A54B}" type="slidenum">
              <a:rPr lang="en-US" smtClean="0"/>
              <a:pPr>
                <a:defRPr/>
              </a:pPr>
              <a:t>17</a:t>
            </a:fld>
            <a:endParaRPr lang="en-US" dirty="0"/>
          </a:p>
        </p:txBody>
      </p:sp>
    </p:spTree>
    <p:extLst>
      <p:ext uri="{BB962C8B-B14F-4D97-AF65-F5344CB8AC3E}">
        <p14:creationId xmlns:p14="http://schemas.microsoft.com/office/powerpoint/2010/main" val="9904946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DG incidents - Baldivis</a:t>
            </a:r>
            <a:endParaRPr lang="en-AU" dirty="0"/>
          </a:p>
        </p:txBody>
      </p:sp>
      <p:sp>
        <p:nvSpPr>
          <p:cNvPr id="3" name="Content Placeholder 2"/>
          <p:cNvSpPr>
            <a:spLocks noGrp="1"/>
          </p:cNvSpPr>
          <p:nvPr>
            <p:ph idx="1"/>
          </p:nvPr>
        </p:nvSpPr>
        <p:spPr/>
        <p:txBody>
          <a:bodyPr/>
          <a:lstStyle/>
          <a:p>
            <a:r>
              <a:rPr lang="en-AU" dirty="0"/>
              <a:t>The loss of ammonium nitrate is unacceptable as it is an oxidising agent and a regulated security substance. Plugging holes in the FIBCs with oily rags must not be done as ammonium nitrate is incompatible with fuel and </a:t>
            </a:r>
            <a:r>
              <a:rPr lang="en-AU" dirty="0" smtClean="0"/>
              <a:t>oils</a:t>
            </a:r>
            <a:endParaRPr lang="en-AU" dirty="0"/>
          </a:p>
          <a:p>
            <a:endParaRPr lang="en-AU" dirty="0"/>
          </a:p>
        </p:txBody>
      </p:sp>
      <p:pic>
        <p:nvPicPr>
          <p:cNvPr id="15362" name="Picture 2" descr="P1000114"/>
          <p:cNvPicPr>
            <a:picLocks noChangeAspect="1" noChangeArrowheads="1"/>
          </p:cNvPicPr>
          <p:nvPr/>
        </p:nvPicPr>
        <p:blipFill>
          <a:blip r:embed="rId2" cstate="print">
            <a:extLst>
              <a:ext uri="{28A0092B-C50C-407E-A947-70E740481C1C}">
                <a14:useLocalDpi xmlns:a14="http://schemas.microsoft.com/office/drawing/2010/main" val="0"/>
              </a:ext>
            </a:extLst>
          </a:blip>
          <a:srcRect l="17691" t="16336" r="6856"/>
          <a:stretch>
            <a:fillRect/>
          </a:stretch>
        </p:blipFill>
        <p:spPr bwMode="auto">
          <a:xfrm>
            <a:off x="7926954" y="3221666"/>
            <a:ext cx="3350646" cy="2725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descr="P10001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3385" y="3221665"/>
            <a:ext cx="3025764" cy="2725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P10001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0592" y="3221667"/>
            <a:ext cx="3264919" cy="2725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18</a:t>
            </a:fld>
            <a:endParaRPr lang="en-US" dirty="0"/>
          </a:p>
        </p:txBody>
      </p:sp>
      <p:pic>
        <p:nvPicPr>
          <p:cNvPr id="8" name="Picture 2" descr="P100011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926954" y="3232979"/>
            <a:ext cx="3350646" cy="2725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P100012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413385" y="3232978"/>
            <a:ext cx="3025764" cy="2725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P100012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550592" y="3232980"/>
            <a:ext cx="3264919" cy="2725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71501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Transport - Approved Emergency Responders</a:t>
            </a:r>
            <a:endParaRPr lang="en-AU" dirty="0"/>
          </a:p>
        </p:txBody>
      </p:sp>
      <p:sp>
        <p:nvSpPr>
          <p:cNvPr id="3" name="Content Placeholder 2"/>
          <p:cNvSpPr>
            <a:spLocks noGrp="1"/>
          </p:cNvSpPr>
          <p:nvPr>
            <p:ph idx="1"/>
          </p:nvPr>
        </p:nvSpPr>
        <p:spPr>
          <a:xfrm>
            <a:off x="914399" y="2536221"/>
            <a:ext cx="5199321" cy="1982972"/>
          </a:xfrm>
        </p:spPr>
        <p:txBody>
          <a:bodyPr/>
          <a:lstStyle/>
          <a:p>
            <a:r>
              <a:rPr lang="en-AU" dirty="0" smtClean="0"/>
              <a:t>All dangerous goods transport companies are required to </a:t>
            </a:r>
            <a:r>
              <a:rPr lang="en-AU" dirty="0"/>
              <a:t>provide an approved emergency site clean-up response </a:t>
            </a:r>
            <a:r>
              <a:rPr lang="en-AU" dirty="0" smtClean="0"/>
              <a:t>for dangerous </a:t>
            </a:r>
            <a:r>
              <a:rPr lang="en-AU" dirty="0"/>
              <a:t>goods transport </a:t>
            </a:r>
            <a:r>
              <a:rPr lang="en-AU" dirty="0" smtClean="0"/>
              <a:t>incidents</a:t>
            </a:r>
            <a:endParaRPr lang="en-AU" dirty="0"/>
          </a:p>
          <a:p>
            <a:endParaRPr lang="en-AU" dirty="0"/>
          </a:p>
        </p:txBody>
      </p:sp>
      <p:pic>
        <p:nvPicPr>
          <p:cNvPr id="4098" name="Picture 2" descr="INDUSTRIAL SERVI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1706" y="1714282"/>
            <a:ext cx="5217520" cy="3557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26936" y="5306407"/>
            <a:ext cx="2528596" cy="276999"/>
          </a:xfrm>
          <a:prstGeom prst="rect">
            <a:avLst/>
          </a:prstGeom>
          <a:noFill/>
        </p:spPr>
        <p:txBody>
          <a:bodyPr wrap="square" rtlCol="0">
            <a:spAutoFit/>
          </a:bodyPr>
          <a:lstStyle/>
          <a:p>
            <a:r>
              <a:rPr lang="en-AU" sz="1200" dirty="0"/>
              <a:t>Source: www.toxfree.com.au</a:t>
            </a:r>
          </a:p>
        </p:txBody>
      </p:sp>
      <p:sp>
        <p:nvSpPr>
          <p:cNvPr id="5" name="Slide Number Placeholder 4"/>
          <p:cNvSpPr>
            <a:spLocks noGrp="1"/>
          </p:cNvSpPr>
          <p:nvPr>
            <p:ph type="sldNum" sz="quarter" idx="10"/>
          </p:nvPr>
        </p:nvSpPr>
        <p:spPr/>
        <p:txBody>
          <a:bodyPr/>
          <a:lstStyle/>
          <a:p>
            <a:pPr>
              <a:defRPr/>
            </a:pPr>
            <a:fld id="{44C1278F-C93A-44A2-AB74-1750ADFF2444}" type="slidenum">
              <a:rPr lang="en-US" smtClean="0"/>
              <a:pPr>
                <a:defRPr/>
              </a:pPr>
              <a:t>19</a:t>
            </a:fld>
            <a:endParaRPr lang="en-US" dirty="0"/>
          </a:p>
        </p:txBody>
      </p:sp>
    </p:spTree>
    <p:extLst>
      <p:ext uri="{BB962C8B-B14F-4D97-AF65-F5344CB8AC3E}">
        <p14:creationId xmlns:p14="http://schemas.microsoft.com/office/powerpoint/2010/main" val="3754194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15480" y="2060848"/>
            <a:ext cx="9522614" cy="3129810"/>
          </a:xfrm>
          <a:prstGeom prst="rect">
            <a:avLst/>
          </a:prstGeom>
        </p:spPr>
      </p:pic>
    </p:spTree>
    <p:extLst>
      <p:ext uri="{BB962C8B-B14F-4D97-AF65-F5344CB8AC3E}">
        <p14:creationId xmlns:p14="http://schemas.microsoft.com/office/powerpoint/2010/main" val="863645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Transport – consignors or prime contractors</a:t>
            </a:r>
            <a:endParaRPr lang="en-AU" dirty="0"/>
          </a:p>
        </p:txBody>
      </p:sp>
      <p:sp>
        <p:nvSpPr>
          <p:cNvPr id="3" name="Content Placeholder 2"/>
          <p:cNvSpPr>
            <a:spLocks noGrp="1"/>
          </p:cNvSpPr>
          <p:nvPr>
            <p:ph idx="1"/>
          </p:nvPr>
        </p:nvSpPr>
        <p:spPr>
          <a:xfrm>
            <a:off x="914400" y="1492873"/>
            <a:ext cx="6677247" cy="4495800"/>
          </a:xfrm>
        </p:spPr>
        <p:txBody>
          <a:bodyPr/>
          <a:lstStyle/>
          <a:p>
            <a:r>
              <a:rPr lang="en-AU" dirty="0"/>
              <a:t>Required to provide support assistance to the </a:t>
            </a:r>
            <a:r>
              <a:rPr lang="en-AU" dirty="0" smtClean="0"/>
              <a:t>hazard management </a:t>
            </a:r>
            <a:r>
              <a:rPr lang="en-AU" dirty="0"/>
              <a:t>a</a:t>
            </a:r>
            <a:r>
              <a:rPr lang="en-AU" dirty="0" smtClean="0"/>
              <a:t>gency </a:t>
            </a:r>
            <a:r>
              <a:rPr lang="en-AU" dirty="0"/>
              <a:t>during incident mitigation and to assume responsibility for site clean-up and disposal during the recovery </a:t>
            </a:r>
            <a:r>
              <a:rPr lang="en-AU" dirty="0" smtClean="0"/>
              <a:t>phase</a:t>
            </a:r>
            <a:endParaRPr lang="en-AU" dirty="0"/>
          </a:p>
          <a:p>
            <a:r>
              <a:rPr lang="en-AU" dirty="0" smtClean="0"/>
              <a:t>Ensure </a:t>
            </a:r>
            <a:r>
              <a:rPr lang="en-AU" dirty="0"/>
              <a:t>emergency plans are in place for d</a:t>
            </a:r>
            <a:r>
              <a:rPr lang="en-AU" dirty="0" smtClean="0"/>
              <a:t>angerous goods </a:t>
            </a:r>
            <a:r>
              <a:rPr lang="en-AU" dirty="0"/>
              <a:t>transport, including contracts with Approved Emergency </a:t>
            </a:r>
            <a:r>
              <a:rPr lang="en-AU" dirty="0" smtClean="0"/>
              <a:t>Responders</a:t>
            </a:r>
            <a:endParaRPr lang="en-AU" dirty="0"/>
          </a:p>
          <a:p>
            <a:pPr marL="0" indent="0">
              <a:buNone/>
            </a:pPr>
            <a:endParaRPr lang="en-AU" dirty="0"/>
          </a:p>
        </p:txBody>
      </p:sp>
      <p:pic>
        <p:nvPicPr>
          <p:cNvPr id="5122" name="Picture 2" descr="A truckie is dead and Great Eastern Highway has been closed off since just after 5am following a head-on collision between two 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4080" y="3084311"/>
            <a:ext cx="4573956" cy="257549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20</a:t>
            </a:fld>
            <a:endParaRPr lang="en-US" dirty="0"/>
          </a:p>
        </p:txBody>
      </p:sp>
    </p:spTree>
    <p:extLst>
      <p:ext uri="{BB962C8B-B14F-4D97-AF65-F5344CB8AC3E}">
        <p14:creationId xmlns:p14="http://schemas.microsoft.com/office/powerpoint/2010/main" val="18968426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Transport </a:t>
            </a:r>
            <a:r>
              <a:rPr lang="en-AU" dirty="0" smtClean="0"/>
              <a:t>– consignors or prime contractors</a:t>
            </a:r>
            <a:endParaRPr lang="en-AU" dirty="0"/>
          </a:p>
        </p:txBody>
      </p:sp>
      <p:sp>
        <p:nvSpPr>
          <p:cNvPr id="3" name="Content Placeholder 2"/>
          <p:cNvSpPr>
            <a:spLocks noGrp="1"/>
          </p:cNvSpPr>
          <p:nvPr>
            <p:ph idx="1"/>
          </p:nvPr>
        </p:nvSpPr>
        <p:spPr>
          <a:xfrm>
            <a:off x="914400" y="2631558"/>
            <a:ext cx="6326372" cy="2450805"/>
          </a:xfrm>
        </p:spPr>
        <p:txBody>
          <a:bodyPr/>
          <a:lstStyle/>
          <a:p>
            <a:r>
              <a:rPr lang="en-AU" dirty="0"/>
              <a:t>Safe recovery of dangerous goods</a:t>
            </a:r>
          </a:p>
          <a:p>
            <a:r>
              <a:rPr lang="en-AU" dirty="0"/>
              <a:t>Ensure site clean-up and ensure restoration to its original condition as much as reasonably </a:t>
            </a:r>
            <a:r>
              <a:rPr lang="en-AU" dirty="0" smtClean="0"/>
              <a:t>possible</a:t>
            </a:r>
            <a:endParaRPr lang="en-AU" dirty="0"/>
          </a:p>
          <a:p>
            <a:r>
              <a:rPr lang="en-AU" dirty="0"/>
              <a:t>Provide the Dangerous Goods Safety Branch with an incident </a:t>
            </a:r>
            <a:r>
              <a:rPr lang="en-AU" dirty="0" smtClean="0"/>
              <a:t>report</a:t>
            </a:r>
            <a:endParaRPr lang="en-AU"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10440" y="2420888"/>
            <a:ext cx="4483119" cy="2829732"/>
          </a:xfrm>
          <a:prstGeom prst="rect">
            <a:avLst/>
          </a:prstGeom>
        </p:spPr>
      </p:pic>
      <p:sp>
        <p:nvSpPr>
          <p:cNvPr id="5" name="Slide Number Placeholder 4"/>
          <p:cNvSpPr>
            <a:spLocks noGrp="1"/>
          </p:cNvSpPr>
          <p:nvPr>
            <p:ph type="sldNum" sz="quarter" idx="10"/>
          </p:nvPr>
        </p:nvSpPr>
        <p:spPr/>
        <p:txBody>
          <a:bodyPr/>
          <a:lstStyle/>
          <a:p>
            <a:pPr>
              <a:defRPr/>
            </a:pPr>
            <a:fld id="{44C1278F-C93A-44A2-AB74-1750ADFF2444}" type="slidenum">
              <a:rPr lang="en-US" smtClean="0"/>
              <a:pPr>
                <a:defRPr/>
              </a:pPr>
              <a:t>21</a:t>
            </a:fld>
            <a:endParaRPr lang="en-US" dirty="0"/>
          </a:p>
        </p:txBody>
      </p:sp>
    </p:spTree>
    <p:extLst>
      <p:ext uri="{BB962C8B-B14F-4D97-AF65-F5344CB8AC3E}">
        <p14:creationId xmlns:p14="http://schemas.microsoft.com/office/powerpoint/2010/main" val="36637619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p:txBody>
          <a:bodyPr/>
          <a:lstStyle/>
          <a:p>
            <a:r>
              <a:rPr lang="en-AU" dirty="0"/>
              <a:t>Incident Reporting  </a:t>
            </a:r>
            <a:r>
              <a:rPr lang="en-AU" dirty="0" smtClean="0"/>
              <a:t>[s. 9]</a:t>
            </a:r>
            <a:endParaRPr lang="en-AU" dirty="0"/>
          </a:p>
        </p:txBody>
      </p:sp>
      <p:sp>
        <p:nvSpPr>
          <p:cNvPr id="448515" name="Rectangle 3"/>
          <p:cNvSpPr>
            <a:spLocks noGrp="1" noChangeArrowheads="1"/>
          </p:cNvSpPr>
          <p:nvPr>
            <p:ph idx="1"/>
          </p:nvPr>
        </p:nvSpPr>
        <p:spPr>
          <a:xfrm>
            <a:off x="914400" y="1600199"/>
            <a:ext cx="6288833" cy="4780777"/>
          </a:xfrm>
        </p:spPr>
        <p:txBody>
          <a:bodyPr/>
          <a:lstStyle/>
          <a:p>
            <a:pPr marL="457200" indent="-457200">
              <a:buNone/>
            </a:pPr>
            <a:r>
              <a:rPr lang="en-AU" dirty="0"/>
              <a:t>Examples of reportable spills:</a:t>
            </a:r>
          </a:p>
          <a:p>
            <a:pPr marL="457200" indent="-457200"/>
            <a:r>
              <a:rPr lang="en-AU" dirty="0"/>
              <a:t>&gt;50 m</a:t>
            </a:r>
            <a:r>
              <a:rPr lang="en-AU" baseline="30000" dirty="0"/>
              <a:t>3</a:t>
            </a:r>
            <a:r>
              <a:rPr lang="en-AU" dirty="0"/>
              <a:t> of flammable gas</a:t>
            </a:r>
          </a:p>
          <a:p>
            <a:pPr marL="457200" indent="-457200"/>
            <a:r>
              <a:rPr lang="en-AU" dirty="0"/>
              <a:t>&gt;100 m</a:t>
            </a:r>
            <a:r>
              <a:rPr lang="en-AU" baseline="30000" dirty="0"/>
              <a:t>3</a:t>
            </a:r>
            <a:r>
              <a:rPr lang="en-AU" dirty="0"/>
              <a:t> of non-flammable non-toxic gas</a:t>
            </a:r>
          </a:p>
          <a:p>
            <a:pPr marL="457200" indent="-457200"/>
            <a:r>
              <a:rPr lang="en-AU" dirty="0"/>
              <a:t>&gt;5 m</a:t>
            </a:r>
            <a:r>
              <a:rPr lang="en-AU" baseline="30000" dirty="0"/>
              <a:t>3</a:t>
            </a:r>
            <a:r>
              <a:rPr lang="en-AU" dirty="0"/>
              <a:t> of toxic gas</a:t>
            </a:r>
          </a:p>
          <a:p>
            <a:pPr marL="457200" indent="-457200"/>
            <a:r>
              <a:rPr lang="en-AU" dirty="0"/>
              <a:t>&gt;50 L / kg of Packing group I on-site, </a:t>
            </a:r>
            <a:r>
              <a:rPr lang="en-AU" dirty="0" smtClean="0"/>
              <a:t>or </a:t>
            </a:r>
            <a:r>
              <a:rPr lang="en-AU" dirty="0"/>
              <a:t>&gt;5 L / kg off-site</a:t>
            </a:r>
          </a:p>
          <a:p>
            <a:pPr marL="457200" indent="-457200"/>
            <a:r>
              <a:rPr lang="en-AU" dirty="0"/>
              <a:t>&gt;1,000 L / kg of packing group II or </a:t>
            </a:r>
            <a:r>
              <a:rPr lang="en-AU" dirty="0" smtClean="0"/>
              <a:t>        III </a:t>
            </a:r>
            <a:r>
              <a:rPr lang="en-AU" dirty="0"/>
              <a:t>on-site, or </a:t>
            </a:r>
            <a:br>
              <a:rPr lang="en-AU" dirty="0"/>
            </a:br>
            <a:r>
              <a:rPr lang="en-AU" dirty="0"/>
              <a:t>&gt;100 L / kg </a:t>
            </a:r>
            <a:r>
              <a:rPr lang="en-AU" dirty="0" smtClean="0"/>
              <a:t>off-site</a:t>
            </a:r>
            <a:endParaRPr lang="en-AU" dirty="0"/>
          </a:p>
          <a:p>
            <a:pPr marL="457200" indent="-457200">
              <a:buNone/>
            </a:pPr>
            <a:endParaRPr lang="en-AU" sz="2000" dirty="0"/>
          </a:p>
          <a:p>
            <a:pPr marL="457200" indent="-457200">
              <a:buNone/>
            </a:pPr>
            <a:r>
              <a:rPr lang="en-AU" sz="2000" dirty="0" smtClean="0"/>
              <a:t>See </a:t>
            </a:r>
            <a:r>
              <a:rPr lang="en-AU" sz="2000" dirty="0"/>
              <a:t>reporting guidelines on the </a:t>
            </a:r>
            <a:r>
              <a:rPr lang="en-AU" sz="2000" dirty="0" smtClean="0"/>
              <a:t>web </a:t>
            </a:r>
            <a:r>
              <a:rPr lang="en-AU" sz="2000" dirty="0"/>
              <a:t>page</a:t>
            </a:r>
          </a:p>
        </p:txBody>
      </p:sp>
      <p:sp>
        <p:nvSpPr>
          <p:cNvPr id="5" name="Slide Number Placeholder 3"/>
          <p:cNvSpPr>
            <a:spLocks noGrp="1"/>
          </p:cNvSpPr>
          <p:nvPr>
            <p:ph type="sldNum" sz="quarter" idx="10"/>
          </p:nvPr>
        </p:nvSpPr>
        <p:spPr>
          <a:prstGeom prst="rect">
            <a:avLst/>
          </a:prstGeom>
        </p:spPr>
        <p:txBody>
          <a:bodyPr/>
          <a:lstStyle/>
          <a:p>
            <a:fld id="{17AC176B-06F5-44DE-95F4-EFAF239E495A}" type="slidenum">
              <a:rPr lang="en-AU"/>
              <a:pPr/>
              <a:t>22</a:t>
            </a:fld>
            <a:endParaRPr lang="en-AU">
              <a:solidFill>
                <a:schemeClr val="tx1"/>
              </a:solidFill>
            </a:endParaRPr>
          </a:p>
        </p:txBody>
      </p:sp>
      <p:pic>
        <p:nvPicPr>
          <p:cNvPr id="448518" name="Picture 6"/>
          <p:cNvPicPr>
            <a:picLocks noChangeAspect="1" noChangeArrowheads="1"/>
          </p:cNvPicPr>
          <p:nvPr/>
        </p:nvPicPr>
        <p:blipFill>
          <a:blip r:embed="rId3" cstate="print"/>
          <a:srcRect/>
          <a:stretch>
            <a:fillRect/>
          </a:stretch>
        </p:blipFill>
        <p:spPr bwMode="auto">
          <a:xfrm>
            <a:off x="7203233" y="2021709"/>
            <a:ext cx="4333590" cy="3214192"/>
          </a:xfrm>
          <a:prstGeom prst="rect">
            <a:avLst/>
          </a:prstGeom>
          <a:noFill/>
          <a:ln w="9525">
            <a:noFill/>
            <a:miter lim="800000"/>
            <a:headEnd/>
            <a:tailEnd/>
          </a:ln>
          <a:effectLst/>
        </p:spPr>
      </p:pic>
    </p:spTree>
    <p:extLst>
      <p:ext uri="{BB962C8B-B14F-4D97-AF65-F5344CB8AC3E}">
        <p14:creationId xmlns:p14="http://schemas.microsoft.com/office/powerpoint/2010/main" val="255131159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Understanding Hazmat Emergency Response</a:t>
            </a:r>
            <a:endParaRPr lang="en-AU" dirty="0"/>
          </a:p>
        </p:txBody>
      </p:sp>
      <p:sp>
        <p:nvSpPr>
          <p:cNvPr id="3" name="Content Placeholder 2"/>
          <p:cNvSpPr>
            <a:spLocks noGrp="1"/>
          </p:cNvSpPr>
          <p:nvPr>
            <p:ph idx="1"/>
          </p:nvPr>
        </p:nvSpPr>
        <p:spPr>
          <a:xfrm>
            <a:off x="914400" y="2174358"/>
            <a:ext cx="5342056" cy="3078126"/>
          </a:xfrm>
        </p:spPr>
        <p:txBody>
          <a:bodyPr/>
          <a:lstStyle/>
          <a:p>
            <a:r>
              <a:rPr lang="en-AU" dirty="0" smtClean="0"/>
              <a:t>Transport Emergency Response Plan</a:t>
            </a:r>
          </a:p>
          <a:p>
            <a:r>
              <a:rPr lang="en-AU" dirty="0" smtClean="0"/>
              <a:t>Responsibilities under regulations</a:t>
            </a:r>
          </a:p>
          <a:p>
            <a:r>
              <a:rPr lang="en-AU" dirty="0" smtClean="0"/>
              <a:t>Credible scenarios</a:t>
            </a:r>
          </a:p>
          <a:p>
            <a:pPr lvl="1">
              <a:buFont typeface="Symbol" panose="05050102010706020507" pitchFamily="18" charset="2"/>
              <a:buChar char=""/>
            </a:pPr>
            <a:r>
              <a:rPr lang="en-AU" dirty="0" smtClean="0"/>
              <a:t>Spills, fire or explosion</a:t>
            </a:r>
            <a:endParaRPr lang="en-AU" dirty="0"/>
          </a:p>
          <a:p>
            <a:pPr lvl="1">
              <a:buFont typeface="Symbol" panose="05050102010706020507" pitchFamily="18" charset="2"/>
              <a:buChar char=""/>
            </a:pPr>
            <a:r>
              <a:rPr lang="en-AU" dirty="0" smtClean="0"/>
              <a:t>Vehicle accident</a:t>
            </a:r>
          </a:p>
          <a:p>
            <a:pPr lvl="1">
              <a:buFont typeface="Symbol" panose="05050102010706020507" pitchFamily="18" charset="2"/>
              <a:buChar char=""/>
            </a:pPr>
            <a:r>
              <a:rPr lang="en-AU" dirty="0" smtClean="0"/>
              <a:t>Transfers </a:t>
            </a:r>
          </a:p>
          <a:p>
            <a:pPr marL="568325" lvl="1" indent="0">
              <a:buNone/>
            </a:pPr>
            <a:endParaRPr lang="en-AU" dirty="0"/>
          </a:p>
        </p:txBody>
      </p:sp>
      <p:sp>
        <p:nvSpPr>
          <p:cNvPr id="5" name="Slide Number Placeholder 4"/>
          <p:cNvSpPr>
            <a:spLocks noGrp="1"/>
          </p:cNvSpPr>
          <p:nvPr>
            <p:ph type="sldNum" sz="quarter" idx="10"/>
          </p:nvPr>
        </p:nvSpPr>
        <p:spPr/>
        <p:txBody>
          <a:bodyPr/>
          <a:lstStyle/>
          <a:p>
            <a:pPr>
              <a:defRPr/>
            </a:pPr>
            <a:fld id="{EC5D6B5B-23AB-4041-B7AC-04A0552DCA19}" type="slidenum">
              <a:rPr lang="en-AU" smtClean="0"/>
              <a:pPr>
                <a:defRPr/>
              </a:pPr>
              <a:t>23</a:t>
            </a:fld>
            <a:endParaRPr lang="en-AU" sz="1400">
              <a:solidFill>
                <a:schemeClr val="tx1"/>
              </a:solidFill>
            </a:endParaRPr>
          </a:p>
        </p:txBody>
      </p:sp>
      <p:pic>
        <p:nvPicPr>
          <p:cNvPr id="3074" name="Picture 2" descr="image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6456" y="2083812"/>
            <a:ext cx="5419494" cy="3313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2990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735494"/>
            <a:ext cx="5608353" cy="3061657"/>
          </a:xfrm>
        </p:spPr>
        <p:txBody>
          <a:bodyPr/>
          <a:lstStyle/>
          <a:p>
            <a:pPr marL="0" indent="0" algn="ctr"/>
            <a:r>
              <a:rPr lang="en-AU" sz="4400" dirty="0">
                <a:latin typeface="Arial" panose="020B0604020202020204" pitchFamily="34" charset="0"/>
                <a:cs typeface="Arial" panose="020B0604020202020204" pitchFamily="34" charset="0"/>
              </a:rPr>
              <a:t>The Big Bang!</a:t>
            </a:r>
            <a:br>
              <a:rPr lang="en-AU" sz="4400" dirty="0">
                <a:latin typeface="Arial" panose="020B0604020202020204" pitchFamily="34" charset="0"/>
                <a:cs typeface="Arial" panose="020B0604020202020204" pitchFamily="34" charset="0"/>
              </a:rPr>
            </a:br>
            <a:r>
              <a:rPr lang="en-AU" sz="4400" dirty="0">
                <a:latin typeface="Arial" panose="020B0604020202020204" pitchFamily="34" charset="0"/>
                <a:cs typeface="Arial" panose="020B0604020202020204" pitchFamily="34" charset="0"/>
              </a:rPr>
              <a:t>Dangerous goods and </a:t>
            </a:r>
            <a:r>
              <a:rPr lang="en-AU" sz="4400" dirty="0" smtClean="0">
                <a:latin typeface="Arial" panose="020B0604020202020204" pitchFamily="34" charset="0"/>
                <a:cs typeface="Arial" panose="020B0604020202020204" pitchFamily="34" charset="0"/>
              </a:rPr>
              <a:t/>
            </a:r>
            <a:br>
              <a:rPr lang="en-AU" sz="4400" dirty="0" smtClean="0">
                <a:latin typeface="Arial" panose="020B0604020202020204" pitchFamily="34" charset="0"/>
                <a:cs typeface="Arial" panose="020B0604020202020204" pitchFamily="34" charset="0"/>
              </a:rPr>
            </a:br>
            <a:r>
              <a:rPr lang="en-AU" sz="4400" dirty="0" smtClean="0">
                <a:latin typeface="Arial" panose="020B0604020202020204" pitchFamily="34" charset="0"/>
                <a:cs typeface="Arial" panose="020B0604020202020204" pitchFamily="34" charset="0"/>
              </a:rPr>
              <a:t>emergency response</a:t>
            </a:r>
            <a:endParaRPr lang="en-AU" sz="44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2845" y="555237"/>
            <a:ext cx="4996011" cy="5228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5987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4</a:t>
            </a:fld>
            <a:endParaRPr lang="en-US"/>
          </a:p>
        </p:txBody>
      </p:sp>
      <p:sp>
        <p:nvSpPr>
          <p:cNvPr id="2" name="Title 1"/>
          <p:cNvSpPr>
            <a:spLocks noGrp="1"/>
          </p:cNvSpPr>
          <p:nvPr>
            <p:ph type="title"/>
          </p:nvPr>
        </p:nvSpPr>
        <p:spPr/>
        <p:txBody>
          <a:bodyPr/>
          <a:lstStyle/>
          <a:p>
            <a:r>
              <a:rPr lang="en-AU" dirty="0" smtClean="0"/>
              <a:t>Dangerous goods operations</a:t>
            </a:r>
            <a:endParaRPr lang="en-AU" dirty="0"/>
          </a:p>
        </p:txBody>
      </p:sp>
      <p:grpSp>
        <p:nvGrpSpPr>
          <p:cNvPr id="9" name="Group 8"/>
          <p:cNvGrpSpPr/>
          <p:nvPr/>
        </p:nvGrpSpPr>
        <p:grpSpPr>
          <a:xfrm>
            <a:off x="624472" y="2166007"/>
            <a:ext cx="10870443" cy="3149531"/>
            <a:chOff x="624472" y="2000966"/>
            <a:chExt cx="10870443" cy="3149531"/>
          </a:xfrm>
        </p:grpSpPr>
        <p:pic>
          <p:nvPicPr>
            <p:cNvPr id="5"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24472" y="2000966"/>
              <a:ext cx="5435221" cy="3149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059693" y="2000967"/>
              <a:ext cx="5435222" cy="3149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83221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Who are we?</a:t>
            </a:r>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5</a:t>
            </a:fld>
            <a:endParaRPr lang="en-US"/>
          </a:p>
        </p:txBody>
      </p:sp>
      <p:graphicFrame>
        <p:nvGraphicFramePr>
          <p:cNvPr id="5" name="Diagram 4"/>
          <p:cNvGraphicFramePr/>
          <p:nvPr>
            <p:extLst/>
          </p:nvPr>
        </p:nvGraphicFramePr>
        <p:xfrm>
          <a:off x="3004085" y="1152100"/>
          <a:ext cx="6183830" cy="50372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bwMode="auto">
          <a:xfrm>
            <a:off x="5504507" y="2966585"/>
            <a:ext cx="1359956" cy="1216116"/>
          </a:xfrm>
          <a:prstGeom prst="ellipse">
            <a:avLst/>
          </a:prstGeom>
          <a:solidFill>
            <a:schemeClr val="accent1">
              <a:lumMod val="7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AU" sz="2100" dirty="0">
                <a:solidFill>
                  <a:schemeClr val="bg1"/>
                </a:solidFill>
                <a:latin typeface="Arial" charset="0"/>
                <a:ea typeface="ＭＳ Ｐゴシック" pitchFamily="-124" charset="-128"/>
              </a:rPr>
              <a:t>Safety</a:t>
            </a:r>
          </a:p>
        </p:txBody>
      </p:sp>
    </p:spTree>
    <p:extLst>
      <p:ext uri="{BB962C8B-B14F-4D97-AF65-F5344CB8AC3E}">
        <p14:creationId xmlns:p14="http://schemas.microsoft.com/office/powerpoint/2010/main" val="371855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do we achieve safety outcomes?</a:t>
            </a:r>
            <a:endParaRPr lang="en-AU" dirty="0"/>
          </a:p>
        </p:txBody>
      </p:sp>
      <p:sp>
        <p:nvSpPr>
          <p:cNvPr id="3" name="Content Placeholder 2"/>
          <p:cNvSpPr>
            <a:spLocks noGrp="1"/>
          </p:cNvSpPr>
          <p:nvPr>
            <p:ph idx="1"/>
          </p:nvPr>
        </p:nvSpPr>
        <p:spPr/>
        <p:txBody>
          <a:bodyPr/>
          <a:lstStyle/>
          <a:p>
            <a:r>
              <a:rPr lang="en-AU" dirty="0" smtClean="0"/>
              <a:t>Legislation </a:t>
            </a:r>
          </a:p>
          <a:p>
            <a:pPr lvl="1"/>
            <a:r>
              <a:rPr lang="en-AU" sz="2000" i="1" dirty="0"/>
              <a:t>Dangerous Goods Safety Act 2004</a:t>
            </a:r>
            <a:endParaRPr lang="en-AU" sz="2000" dirty="0"/>
          </a:p>
          <a:p>
            <a:pPr lvl="1"/>
            <a:r>
              <a:rPr lang="en-AU" sz="2000" i="1" dirty="0"/>
              <a:t>Petroleum and Geothermal Energy Resources Act 1967</a:t>
            </a:r>
            <a:endParaRPr lang="en-AU" sz="2000" dirty="0"/>
          </a:p>
          <a:p>
            <a:pPr lvl="1"/>
            <a:r>
              <a:rPr lang="en-AU" sz="2000" i="1" dirty="0"/>
              <a:t>Petroleum Pipelines Act 1969</a:t>
            </a:r>
            <a:endParaRPr lang="en-AU" sz="2000" dirty="0"/>
          </a:p>
          <a:p>
            <a:pPr lvl="1"/>
            <a:r>
              <a:rPr lang="en-AU" sz="2000" i="1" dirty="0"/>
              <a:t>Petroleum (Submerged Lands) Act 1982 </a:t>
            </a:r>
          </a:p>
          <a:p>
            <a:pPr lvl="1"/>
            <a:r>
              <a:rPr lang="en-AU" sz="2000" dirty="0"/>
              <a:t>Associated regulations</a:t>
            </a:r>
            <a:endParaRPr lang="en-AU" dirty="0" smtClean="0"/>
          </a:p>
          <a:p>
            <a:r>
              <a:rPr lang="en-AU" dirty="0" smtClean="0"/>
              <a:t>Licensing</a:t>
            </a:r>
          </a:p>
          <a:p>
            <a:pPr lvl="1"/>
            <a:r>
              <a:rPr lang="en-AU" sz="2000" dirty="0"/>
              <a:t>Licensing Regulation Branch</a:t>
            </a:r>
          </a:p>
          <a:p>
            <a:pPr lvl="1"/>
            <a:r>
              <a:rPr lang="en-AU" sz="2000" dirty="0"/>
              <a:t>Petroleum Division</a:t>
            </a:r>
          </a:p>
          <a:p>
            <a:r>
              <a:rPr lang="en-AU" dirty="0" smtClean="0"/>
              <a:t>Enforcement</a:t>
            </a:r>
          </a:p>
          <a:p>
            <a:r>
              <a:rPr lang="en-AU" dirty="0" smtClean="0"/>
              <a:t>Education</a:t>
            </a:r>
          </a:p>
          <a:p>
            <a:pPr marL="0" indent="0">
              <a:buNone/>
            </a:pPr>
            <a:endParaRPr lang="en-AU" dirty="0" smtClean="0"/>
          </a:p>
          <a:p>
            <a:endParaRPr lang="en-AU" dirty="0" smtClean="0"/>
          </a:p>
          <a:p>
            <a:pPr marL="457200" lvl="1" indent="0">
              <a:buNone/>
            </a:pPr>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6</a:t>
            </a:fld>
            <a:endParaRPr lang="en-US" dirty="0"/>
          </a:p>
        </p:txBody>
      </p:sp>
    </p:spTree>
    <p:extLst>
      <p:ext uri="{BB962C8B-B14F-4D97-AF65-F5344CB8AC3E}">
        <p14:creationId xmlns:p14="http://schemas.microsoft.com/office/powerpoint/2010/main" val="1336508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95800" y="5733256"/>
            <a:ext cx="3403496" cy="646331"/>
          </a:xfrm>
          <a:prstGeom prst="rect">
            <a:avLst/>
          </a:prstGeom>
        </p:spPr>
        <p:txBody>
          <a:bodyPr wrap="none">
            <a:spAutoFit/>
          </a:bodyPr>
          <a:lstStyle/>
          <a:p>
            <a:r>
              <a:rPr lang="en-AU" sz="1800" dirty="0">
                <a:solidFill>
                  <a:schemeClr val="accent1">
                    <a:lumMod val="50000"/>
                  </a:schemeClr>
                </a:solidFill>
                <a:hlinkClick r:id="rId3"/>
              </a:rPr>
              <a:t>https://</a:t>
            </a:r>
            <a:r>
              <a:rPr lang="en-AU" sz="1800" dirty="0" smtClean="0">
                <a:solidFill>
                  <a:schemeClr val="accent1">
                    <a:lumMod val="50000"/>
                  </a:schemeClr>
                </a:solidFill>
                <a:hlinkClick r:id="rId3"/>
              </a:rPr>
              <a:t>youtu.be/horEcWw_KxM</a:t>
            </a:r>
            <a:endParaRPr lang="en-AU" sz="1800" dirty="0" smtClean="0">
              <a:solidFill>
                <a:schemeClr val="accent1">
                  <a:lumMod val="50000"/>
                </a:schemeClr>
              </a:solidFill>
            </a:endParaRPr>
          </a:p>
          <a:p>
            <a:endParaRPr lang="en-AU" sz="1800" dirty="0">
              <a:solidFill>
                <a:schemeClr val="accent1">
                  <a:lumMod val="50000"/>
                </a:schemeClr>
              </a:solidFill>
            </a:endParaRPr>
          </a:p>
        </p:txBody>
      </p:sp>
      <p:pic>
        <p:nvPicPr>
          <p:cNvPr id="4" name="Picture 3"/>
          <p:cNvPicPr>
            <a:picLocks noChangeAspect="1"/>
          </p:cNvPicPr>
          <p:nvPr/>
        </p:nvPicPr>
        <p:blipFill>
          <a:blip r:embed="rId4"/>
          <a:stretch>
            <a:fillRect/>
          </a:stretch>
        </p:blipFill>
        <p:spPr>
          <a:xfrm>
            <a:off x="1559496" y="260648"/>
            <a:ext cx="9096375" cy="5379715"/>
          </a:xfrm>
          <a:prstGeom prst="rect">
            <a:avLst/>
          </a:prstGeom>
        </p:spPr>
      </p:pic>
    </p:spTree>
    <p:extLst>
      <p:ext uri="{BB962C8B-B14F-4D97-AF65-F5344CB8AC3E}">
        <p14:creationId xmlns:p14="http://schemas.microsoft.com/office/powerpoint/2010/main" val="3076542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Further detail of incident</a:t>
            </a:r>
            <a:endParaRPr lang="en-AU" dirty="0"/>
          </a:p>
        </p:txBody>
      </p:sp>
      <p:sp>
        <p:nvSpPr>
          <p:cNvPr id="3" name="Content Placeholder 2"/>
          <p:cNvSpPr>
            <a:spLocks noGrp="1"/>
          </p:cNvSpPr>
          <p:nvPr>
            <p:ph idx="1"/>
          </p:nvPr>
        </p:nvSpPr>
        <p:spPr>
          <a:xfrm>
            <a:off x="914400" y="2303398"/>
            <a:ext cx="8548577" cy="2322248"/>
          </a:xfrm>
        </p:spPr>
        <p:txBody>
          <a:bodyPr/>
          <a:lstStyle/>
          <a:p>
            <a:r>
              <a:rPr lang="en-AU" dirty="0" smtClean="0"/>
              <a:t>No deaths but serious injuries </a:t>
            </a:r>
            <a:br>
              <a:rPr lang="en-AU" dirty="0" smtClean="0"/>
            </a:br>
            <a:r>
              <a:rPr lang="en-AU" dirty="0" smtClean="0"/>
              <a:t>(people were crouched down) </a:t>
            </a:r>
          </a:p>
          <a:p>
            <a:r>
              <a:rPr lang="en-AU" dirty="0" smtClean="0"/>
              <a:t>Fire started soon after accident</a:t>
            </a:r>
          </a:p>
          <a:p>
            <a:r>
              <a:rPr lang="en-AU" dirty="0" smtClean="0"/>
              <a:t>1 hour 15 mins small pyrotechnic effect</a:t>
            </a:r>
          </a:p>
          <a:p>
            <a:r>
              <a:rPr lang="en-AU" dirty="0" smtClean="0"/>
              <a:t>2 minutes later a huge explosion</a:t>
            </a:r>
          </a:p>
          <a:p>
            <a:endParaRPr lang="en-AU" dirty="0" smtClean="0"/>
          </a:p>
          <a:p>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8</a:t>
            </a:fld>
            <a:endParaRPr lang="en-US"/>
          </a:p>
        </p:txBody>
      </p:sp>
      <p:pic>
        <p:nvPicPr>
          <p:cNvPr id="7170" name="Picture 2" descr="H:\PHOTOS\Angellala Creek AN Explosion\P1020367.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085733" y="1126629"/>
            <a:ext cx="2007470" cy="4802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66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 vehicle fire near Tom Price 23 March 2015</a:t>
            </a:r>
            <a:endParaRPr lang="en-AU" dirty="0"/>
          </a:p>
        </p:txBody>
      </p:sp>
      <p:sp>
        <p:nvSpPr>
          <p:cNvPr id="3" name="Content Placeholder 2"/>
          <p:cNvSpPr>
            <a:spLocks noGrp="1"/>
          </p:cNvSpPr>
          <p:nvPr>
            <p:ph idx="1"/>
          </p:nvPr>
        </p:nvSpPr>
        <p:spPr>
          <a:xfrm>
            <a:off x="914400" y="1875509"/>
            <a:ext cx="10363200" cy="3567223"/>
          </a:xfrm>
        </p:spPr>
        <p:txBody>
          <a:bodyPr/>
          <a:lstStyle/>
          <a:p>
            <a:r>
              <a:rPr lang="en-AU" dirty="0" smtClean="0"/>
              <a:t>B double carrying 44 X 1.2 T bags AN</a:t>
            </a:r>
          </a:p>
          <a:p>
            <a:r>
              <a:rPr lang="en-AU" dirty="0" smtClean="0"/>
              <a:t>Rear axle fire</a:t>
            </a:r>
          </a:p>
          <a:p>
            <a:r>
              <a:rPr lang="en-AU" dirty="0" smtClean="0"/>
              <a:t>Tried extinguishing but unsuccessful</a:t>
            </a:r>
          </a:p>
          <a:p>
            <a:r>
              <a:rPr lang="en-AU" dirty="0" smtClean="0"/>
              <a:t>Decoupled prime mover</a:t>
            </a:r>
          </a:p>
          <a:p>
            <a:r>
              <a:rPr lang="en-AU" dirty="0" smtClean="0"/>
              <a:t>Good evacuation plan</a:t>
            </a:r>
          </a:p>
          <a:p>
            <a:r>
              <a:rPr lang="en-AU" dirty="0" smtClean="0"/>
              <a:t>Set up exclusion zone</a:t>
            </a:r>
          </a:p>
          <a:p>
            <a:r>
              <a:rPr lang="en-AU" dirty="0" smtClean="0"/>
              <a:t>Let it burn out overnight</a:t>
            </a:r>
          </a:p>
          <a:p>
            <a:r>
              <a:rPr lang="en-AU" dirty="0" smtClean="0"/>
              <a:t>No explosion</a:t>
            </a:r>
            <a:endParaRPr lang="en-AU" dirty="0"/>
          </a:p>
        </p:txBody>
      </p:sp>
      <p:sp>
        <p:nvSpPr>
          <p:cNvPr id="4" name="Slide Number Placeholder 3"/>
          <p:cNvSpPr>
            <a:spLocks noGrp="1"/>
          </p:cNvSpPr>
          <p:nvPr>
            <p:ph type="sldNum" sz="quarter" idx="10"/>
          </p:nvPr>
        </p:nvSpPr>
        <p:spPr/>
        <p:txBody>
          <a:bodyPr/>
          <a:lstStyle/>
          <a:p>
            <a:pPr>
              <a:defRPr/>
            </a:pPr>
            <a:fld id="{B7A5AEFE-5EFB-44CB-8151-76C61A9EEEA7}" type="slidenum">
              <a:rPr lang="en-US" smtClean="0"/>
              <a:pPr>
                <a:defRPr/>
              </a:pPr>
              <a:t>9</a:t>
            </a:fld>
            <a:endParaRPr lang="en-US" dirty="0"/>
          </a:p>
        </p:txBody>
      </p:sp>
      <p:grpSp>
        <p:nvGrpSpPr>
          <p:cNvPr id="5" name="Group 4"/>
          <p:cNvGrpSpPr/>
          <p:nvPr/>
        </p:nvGrpSpPr>
        <p:grpSpPr>
          <a:xfrm>
            <a:off x="8006316" y="1189737"/>
            <a:ext cx="3442925" cy="4748038"/>
            <a:chOff x="7860540" y="1138953"/>
            <a:chExt cx="3594483" cy="4957047"/>
          </a:xfrm>
        </p:grpSpPr>
        <p:pic>
          <p:nvPicPr>
            <p:cNvPr id="921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872093" y="3717039"/>
              <a:ext cx="3582930" cy="2378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6" r="-6"/>
            <a:stretch/>
          </p:blipFill>
          <p:spPr bwMode="auto">
            <a:xfrm>
              <a:off x="7860540" y="1138953"/>
              <a:ext cx="3594483" cy="2578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6279110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47aadd75-fb41-49d7-866d-414b51aa1b7e" ContentTypeId="0x0101000AC6246A9CD2FC45B52DC6FEC0F0AAAA" PreviousValue="false"/>
</file>

<file path=customXml/item2.xml><?xml version="1.0" encoding="utf-8"?>
<ct:contentTypeSchema xmlns:ct="http://schemas.microsoft.com/office/2006/metadata/contentType" xmlns:ma="http://schemas.microsoft.com/office/2006/metadata/properties/metaAttributes" ct:_="" ma:_="" ma:contentTypeName="OurDocs Document" ma:contentTypeID="0x0101000AC6246A9CD2FC45B52DC6FEC0F0AAAA00A5C1F1DA62DAB340B34B67F1BBB7A427" ma:contentTypeVersion="76" ma:contentTypeDescription="Create a new document." ma:contentTypeScope="" ma:versionID="6300657fd74095d67dda67094617262f">
  <xsd:schema xmlns:xsd="http://www.w3.org/2001/XMLSchema" xmlns:xs="http://www.w3.org/2001/XMLSchema" xmlns:p="http://schemas.microsoft.com/office/2006/metadata/properties" xmlns:ns2="dce3ed02-b0cd-470d-9119-e5f1a2533a21" targetNamespace="http://schemas.microsoft.com/office/2006/metadata/properties" ma:root="true" ma:fieldsID="3996e60e55f1126f10561fe58fc67083" ns2:_="">
    <xsd:import namespace="dce3ed02-b0cd-470d-9119-e5f1a2533a21"/>
    <xsd:element name="properties">
      <xsd:complexType>
        <xsd:sequence>
          <xsd:element name="documentManagement">
            <xsd:complexType>
              <xsd:all>
                <xsd:element ref="ns2:OurDocsDataStore"/>
                <xsd:element ref="ns2:OurDocsDocId"/>
                <xsd:element ref="ns2:OurDocsVersionNumber"/>
                <xsd:element ref="ns2:OurDocsIsRecordsDocument" minOccurs="0"/>
                <xsd:element ref="ns2:OurDocsIsLocked" minOccurs="0"/>
                <xsd:element ref="ns2:OurDocsTitle" minOccurs="0"/>
                <xsd:element ref="ns2:OurDocsDescription" minOccurs="0"/>
                <xsd:element ref="ns2:OurDocsAuthor" minOccurs="0"/>
                <xsd:element ref="ns2:OurDocsLocation" minOccurs="0"/>
                <xsd:element ref="ns2:OurDocsReleaseClassification" minOccurs="0"/>
                <xsd:element ref="ns2:OurDocsDocumentType" minOccurs="0"/>
                <xsd:element ref="ns2:OurDocsDocumentDate" minOccurs="0"/>
                <xsd:element ref="ns2:OurDocsDocumentSource" minOccurs="0"/>
                <xsd:element ref="ns2:OurDocsFileNumbers" minOccurs="0"/>
                <xsd:element ref="ns2:OurDocsLockedBy" minOccurs="0"/>
                <xsd:element ref="ns2:OurDocsLockedOnBehalfOf" minOccurs="0"/>
                <xsd:element ref="ns2:OurDocsLockedOn" minOccurs="0"/>
                <xsd:element ref="ns2:OurDocsVersionCreatedBy" minOccurs="0"/>
                <xsd:element ref="ns2:OurDocsVersionCreatedAt" minOccurs="0"/>
                <xsd:element ref="ns2:OurDocsVersionRea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3ed02-b0cd-470d-9119-e5f1a2533a21" elementFormDefault="qualified">
    <xsd:import namespace="http://schemas.microsoft.com/office/2006/documentManagement/types"/>
    <xsd:import namespace="http://schemas.microsoft.com/office/infopath/2007/PartnerControls"/>
    <xsd:element name="OurDocsDataStore" ma:index="8" ma:displayName="DataStore" ma:internalName="OurDocsDataStore">
      <xsd:simpleType>
        <xsd:restriction base="dms:Text"/>
      </xsd:simpleType>
    </xsd:element>
    <xsd:element name="OurDocsDocId" ma:index="9" ma:displayName="DocId" ma:internalName="OurDocsDocId">
      <xsd:simpleType>
        <xsd:restriction base="dms:Text"/>
      </xsd:simpleType>
    </xsd:element>
    <xsd:element name="OurDocsVersionNumber" ma:index="10" ma:displayName="VersionNumber" ma:internalName="OurDocsVersionNumber">
      <xsd:simpleType>
        <xsd:restriction base="dms:Text"/>
      </xsd:simpleType>
    </xsd:element>
    <xsd:element name="OurDocsIsRecordsDocument" ma:index="11" nillable="true" ma:displayName="IsRecordsDocument" ma:internalName="OurDocsIsRecordsDocument">
      <xsd:simpleType>
        <xsd:restriction base="dms:Boolean"/>
      </xsd:simpleType>
    </xsd:element>
    <xsd:element name="OurDocsIsLocked" ma:index="12" nillable="true" ma:displayName="IsLocked" ma:internalName="OurDocsIsLocked">
      <xsd:simpleType>
        <xsd:restriction base="dms:Boolean"/>
      </xsd:simpleType>
    </xsd:element>
    <xsd:element name="OurDocsTitle" ma:index="13" nillable="true" ma:displayName="Title" ma:internalName="OurDocsTitle">
      <xsd:simpleType>
        <xsd:restriction base="dms:Text"/>
      </xsd:simpleType>
    </xsd:element>
    <xsd:element name="OurDocsDescription" ma:index="14" nillable="true" ma:displayName="Description" ma:internalName="OurDocsDescription">
      <xsd:simpleType>
        <xsd:restriction base="dms:Note">
          <xsd:maxLength value="255"/>
        </xsd:restriction>
      </xsd:simpleType>
    </xsd:element>
    <xsd:element name="OurDocsAuthor" ma:index="15" nillable="true" ma:displayName="Author" ma:internalName="OurDocsAuthor">
      <xsd:simpleType>
        <xsd:restriction base="dms:Text"/>
      </xsd:simpleType>
    </xsd:element>
    <xsd:element name="OurDocsLocation" ma:index="16" nillable="true" ma:displayName="Location" ma:internalName="OurDocsLocation">
      <xsd:simpleType>
        <xsd:restriction base="dms:Text"/>
      </xsd:simpleType>
    </xsd:element>
    <xsd:element name="OurDocsReleaseClassification" ma:index="17" nillable="true" ma:displayName="ReleaseClassification" ma:internalName="OurDocsReleaseClassification">
      <xsd:simpleType>
        <xsd:restriction base="dms:Choice">
          <xsd:enumeration value="Departmental Use Only"/>
          <xsd:enumeration value="Within Government Only"/>
          <xsd:enumeration value="Addressee Use Only"/>
          <xsd:enumeration value="Addressee and Within Government Only"/>
          <xsd:enumeration value="For Public Release"/>
          <xsd:enumeration value="UNKNOWN"/>
        </xsd:restriction>
      </xsd:simpleType>
    </xsd:element>
    <xsd:element name="OurDocsDocumentType" ma:index="18" nillable="true" ma:displayName="DocumentType" ma:format="Dropdown" ma:internalName="OurDocsDocumentType">
      <xsd:simpleType>
        <xsd:restriction base="dms:Choice">
          <xsd:enumeration value="Administration"/>
          <xsd:enumeration value="Agenda"/>
          <xsd:enumeration value="Appointment"/>
          <xsd:enumeration value="Briefing Note"/>
          <xsd:enumeration value="Certificate of Competency"/>
          <xsd:enumeration value="Corporate Executive"/>
          <xsd:enumeration value="Corporate Form"/>
          <xsd:enumeration value="Corporate Policy"/>
          <xsd:enumeration value="Corporate Procedure"/>
          <xsd:enumeration value="Document"/>
          <xsd:enumeration value="Email"/>
          <xsd:enumeration value="External Presentations"/>
          <xsd:enumeration value="External Published Document"/>
          <xsd:enumeration value="Facsimile"/>
          <xsd:enumeration value="File"/>
          <xsd:enumeration value="File Note"/>
          <xsd:enumeration value="Form"/>
          <xsd:enumeration value="Incident Report"/>
          <xsd:enumeration value="Internal Memo"/>
          <xsd:enumeration value="Internal Presentations"/>
          <xsd:enumeration value="Investigation Document"/>
          <xsd:enumeration value="Letter"/>
          <xsd:enumeration value="Map"/>
          <xsd:enumeration value="Memorandum"/>
          <xsd:enumeration value="Ministerial"/>
          <xsd:enumeration value="Minutes"/>
          <xsd:enumeration value="Other"/>
          <xsd:enumeration value="Permit"/>
          <xsd:enumeration value="Photos"/>
          <xsd:enumeration value="Policy"/>
          <xsd:enumeration value="Press Clipping"/>
          <xsd:enumeration value="Press Release"/>
          <xsd:enumeration value="Procurement"/>
          <xsd:enumeration value="Production Report"/>
          <xsd:enumeration value="Report"/>
          <xsd:enumeration value="Risk Management"/>
          <xsd:enumeration value="Royalty Audit"/>
          <xsd:enumeration value="Royalty Payment/Revenue"/>
          <xsd:enumeration value="Royalty Return"/>
          <xsd:enumeration value="Safety Bulletin"/>
          <xsd:enumeration value="Speech"/>
          <xsd:enumeration value="Training"/>
          <xsd:enumeration value="Web Document"/>
        </xsd:restriction>
      </xsd:simpleType>
    </xsd:element>
    <xsd:element name="OurDocsDocumentDate" ma:index="19" nillable="true" ma:displayName="DocumentDate" ma:internalName="OurDocsDocumentDate">
      <xsd:simpleType>
        <xsd:restriction base="dms:DateTime"/>
      </xsd:simpleType>
    </xsd:element>
    <xsd:element name="OurDocsDocumentSource" ma:index="20" nillable="true" ma:displayName="DocumentSource" ma:internalName="OurDocsDocumentSource">
      <xsd:simpleType>
        <xsd:restriction base="dms:Choice">
          <xsd:enumeration value="Internal"/>
          <xsd:enumeration value="External"/>
          <xsd:enumeration value="UNKNOWN"/>
        </xsd:restriction>
      </xsd:simpleType>
    </xsd:element>
    <xsd:element name="OurDocsFileNumbers" ma:index="21" nillable="true" ma:displayName="FileNumbers" ma:internalName="OurDocsFileNumbers">
      <xsd:simpleType>
        <xsd:restriction base="dms:Note">
          <xsd:maxLength value="255"/>
        </xsd:restriction>
      </xsd:simpleType>
    </xsd:element>
    <xsd:element name="OurDocsLockedBy" ma:index="22" nillable="true" ma:displayName="LockedBy" ma:internalName="OurDocsLockedBy">
      <xsd:simpleType>
        <xsd:restriction base="dms:Text"/>
      </xsd:simpleType>
    </xsd:element>
    <xsd:element name="OurDocsLockedOnBehalfOf" ma:index="23" nillable="true" ma:displayName="LockedOnBehalfOf" ma:internalName="OurDocsLockedOnBehalfOf">
      <xsd:simpleType>
        <xsd:restriction base="dms:Text"/>
      </xsd:simpleType>
    </xsd:element>
    <xsd:element name="OurDocsLockedOn" ma:index="24" nillable="true" ma:displayName="LockedOn" ma:internalName="OurDocsLockedOn">
      <xsd:simpleType>
        <xsd:restriction base="dms:DateTime"/>
      </xsd:simpleType>
    </xsd:element>
    <xsd:element name="OurDocsVersionCreatedBy" ma:index="25" nillable="true" ma:displayName="VersionCreatedBy" ma:internalName="OurDocsVersionCreatedBy">
      <xsd:simpleType>
        <xsd:restriction base="dms:Text"/>
      </xsd:simpleType>
    </xsd:element>
    <xsd:element name="OurDocsVersionCreatedAt" ma:index="26" nillable="true" ma:displayName="VersionCreatedAt" ma:internalName="OurDocsVersionCreatedAt">
      <xsd:simpleType>
        <xsd:restriction base="dms:DateTime"/>
      </xsd:simpleType>
    </xsd:element>
    <xsd:element name="OurDocsVersionReason" ma:index="27" nillable="true" ma:displayName="VersionReason" ma:internalName="OurDocsVersionReas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OurDocsIsRecordsDocument xmlns="dce3ed02-b0cd-470d-9119-e5f1a2533a21">false</OurDocsIsRecordsDocument>
    <OurDocsDataStore xmlns="dce3ed02-b0cd-470d-9119-e5f1a2533a21">Central</OurDocsDataStore>
    <OurDocsDocId xmlns="dce3ed02-b0cd-470d-9119-e5f1a2533a21"/>
    <OurDocsVersionCreatedBy xmlns="dce3ed02-b0cd-470d-9119-e5f1a2533a21" xsi:nil="true"/>
    <OurDocsIsLocked xmlns="dce3ed02-b0cd-470d-9119-e5f1a2533a21">false</OurDocsIsLocked>
    <OurDocsDocumentType xmlns="dce3ed02-b0cd-470d-9119-e5f1a2533a21">Other</OurDocsDocumentType>
    <OurDocsFileNumbers xmlns="dce3ed02-b0cd-470d-9119-e5f1a2533a21" xsi:nil="true"/>
    <OurDocsLockedOnBehalfOf xmlns="dce3ed02-b0cd-470d-9119-e5f1a2533a21" xsi:nil="true"/>
    <OurDocsDocumentDate xmlns="dce3ed02-b0cd-470d-9119-e5f1a2533a21">2018-02-04T16:00:00+00:00</OurDocsDocumentDate>
    <OurDocsVersionCreatedAt xmlns="dce3ed02-b0cd-470d-9119-e5f1a2533a21">2018-02-05T09:26:59+00:00</OurDocsVersionCreatedAt>
    <OurDocsReleaseClassification xmlns="dce3ed02-b0cd-470d-9119-e5f1a2533a21" xsi:nil="true"/>
    <OurDocsTitle xmlns="dce3ed02-b0cd-470d-9119-e5f1a2533a21">MS - Emergency Management - Peter Xanthis</OurDocsTitle>
    <OurDocsLocation xmlns="dce3ed02-b0cd-470d-9119-e5f1a2533a21">Perth</OurDocsLocation>
    <OurDocsDescription xmlns="dce3ed02-b0cd-470d-9119-e5f1a2533a21">The Big Bang - dangerous goods and emergency response </OurDocsDescription>
    <OurDocsVersionReason xmlns="dce3ed02-b0cd-470d-9119-e5f1a2533a21" xsi:nil="true"/>
    <OurDocsAuthor xmlns="dce3ed02-b0cd-470d-9119-e5f1a2533a21" xsi:nil="true"/>
    <OurDocsLockedBy xmlns="dce3ed02-b0cd-470d-9119-e5f1a2533a21" xsi:nil="true"/>
    <OurDocsLockedOn xmlns="dce3ed02-b0cd-470d-9119-e5f1a2533a21" xsi:nil="true"/>
    <OurDocsVersionNumber xmlns="dce3ed02-b0cd-470d-9119-e5f1a2533a21">1</OurDocsVersionNumber>
    <OurDocsDocumentSource xmlns="dce3ed02-b0cd-470d-9119-e5f1a2533a21">Internal</OurDocsDocumentSourc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FF3297-262F-4CE1-A1C4-606DAC8A83B2}">
  <ds:schemaRefs>
    <ds:schemaRef ds:uri="Microsoft.SharePoint.Taxonomy.ContentTypeSync"/>
  </ds:schemaRefs>
</ds:datastoreItem>
</file>

<file path=customXml/itemProps2.xml><?xml version="1.0" encoding="utf-8"?>
<ds:datastoreItem xmlns:ds="http://schemas.openxmlformats.org/officeDocument/2006/customXml" ds:itemID="{F6515895-564A-411D-8010-5D9894A070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3ed02-b0cd-470d-9119-e5f1a2533a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3D9A20-CA18-4B9E-9133-BDE91CECFDBA}">
  <ds:schemaRefs>
    <ds:schemaRef ds:uri="http://purl.org/dc/terms/"/>
    <ds:schemaRef ds:uri="dce3ed02-b0cd-470d-9119-e5f1a2533a21"/>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4.xml><?xml version="1.0" encoding="utf-8"?>
<ds:datastoreItem xmlns:ds="http://schemas.openxmlformats.org/officeDocument/2006/customXml" ds:itemID="{272C1078-9C5E-4285-89F2-EB90CFD16C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501</TotalTime>
  <Words>938</Words>
  <Application>Microsoft Office PowerPoint</Application>
  <PresentationFormat>Widescreen</PresentationFormat>
  <Paragraphs>154</Paragraphs>
  <Slides>23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ＭＳ Ｐゴシック</vt:lpstr>
      <vt:lpstr>Arial</vt:lpstr>
      <vt:lpstr>Calibri</vt:lpstr>
      <vt:lpstr>Symbol</vt:lpstr>
      <vt:lpstr>Blank Presentation</vt:lpstr>
      <vt:lpstr>PowerPoint Presentation</vt:lpstr>
      <vt:lpstr>PowerPoint Presentation</vt:lpstr>
      <vt:lpstr>The Big Bang! Dangerous goods and  emergency response</vt:lpstr>
      <vt:lpstr>Dangerous goods operations</vt:lpstr>
      <vt:lpstr>Who are we?</vt:lpstr>
      <vt:lpstr>How do we achieve safety outcomes?</vt:lpstr>
      <vt:lpstr>PowerPoint Presentation</vt:lpstr>
      <vt:lpstr>Further detail of incident</vt:lpstr>
      <vt:lpstr>AN vehicle fire near Tom Price 23 March 2015</vt:lpstr>
      <vt:lpstr>Comparisons</vt:lpstr>
      <vt:lpstr>Port of Tianjin, China explosion</vt:lpstr>
      <vt:lpstr>PowerPoint Presentation</vt:lpstr>
      <vt:lpstr>DFES – DGSB Interaction</vt:lpstr>
      <vt:lpstr>DMIRS’ responsibilities – Westplan Hazmat</vt:lpstr>
      <vt:lpstr>Traffic Crash or HAZMAT?</vt:lpstr>
      <vt:lpstr>Spot the hazard!</vt:lpstr>
      <vt:lpstr>Incident reporting</vt:lpstr>
      <vt:lpstr>DG incidents - Baldivis</vt:lpstr>
      <vt:lpstr>Transport - Approved Emergency Responders</vt:lpstr>
      <vt:lpstr>Transport – consignors or prime contractors</vt:lpstr>
      <vt:lpstr>Transport – consignors or prime contractors</vt:lpstr>
      <vt:lpstr>Incident Reporting  [s. 9]</vt:lpstr>
      <vt:lpstr>Understanding Hazmat Emergency Response</vt:lpstr>
    </vt:vector>
  </TitlesOfParts>
  <Company>Department of Mines, Industry Regulation and Safety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 Emergency Management - Peter Xanthis</dc:title>
  <dc:subject>The Big Bang - dangerous goods and emergency response</dc:subject>
  <dc:creator/>
  <cp:keywords>emergency, management, response, big bang, info session, toolbox, dangerous goods</cp:keywords>
  <dc:description/>
  <cp:lastModifiedBy>CHEW, Lindy</cp:lastModifiedBy>
  <cp:revision>51</cp:revision>
  <dcterms:created xsi:type="dcterms:W3CDTF">2011-01-21T07:01:17Z</dcterms:created>
  <dcterms:modified xsi:type="dcterms:W3CDTF">2018-03-20T02:59:22Z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ite">
    <vt:lpwstr>PERTH</vt:lpwstr>
  </property>
  <property fmtid="{D5CDD505-2E9C-101B-9397-08002B2CF9AE}" pid="3" name="SecType">
    <vt:lpwstr>Departmental Use Only</vt:lpwstr>
  </property>
  <property fmtid="{D5CDD505-2E9C-101B-9397-08002B2CF9AE}" pid="4" name="Manual_Owner_id">
    <vt:lpwstr>MP090079</vt:lpwstr>
  </property>
  <property fmtid="{D5CDD505-2E9C-101B-9397-08002B2CF9AE}" pid="5" name="Manual_Owner">
    <vt:lpwstr>Manager Safety Communications - Business Development</vt:lpwstr>
  </property>
  <property fmtid="{D5CDD505-2E9C-101B-9397-08002B2CF9AE}" pid="6" name="Manual_Contact_ID">
    <vt:lpwstr>MP090079</vt:lpwstr>
  </property>
  <property fmtid="{D5CDD505-2E9C-101B-9397-08002B2CF9AE}" pid="7" name="Manual_Contact">
    <vt:lpwstr>Manager Safety Communications - Business Development</vt:lpwstr>
  </property>
  <property fmtid="{D5CDD505-2E9C-101B-9397-08002B2CF9AE}" pid="8" name="ContentTypeId">
    <vt:lpwstr>0x0101000AC6246A9CD2FC45B52DC6FEC0F0AAAA00A5C1F1DA62DAB340B34B67F1BBB7A427</vt:lpwstr>
  </property>
  <property fmtid="{D5CDD505-2E9C-101B-9397-08002B2CF9AE}" pid="9" name="DataStore">
    <vt:lpwstr>Central</vt:lpwstr>
  </property>
</Properties>
</file>