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704" r:id="rId6"/>
  </p:sldMasterIdLst>
  <p:notesMasterIdLst>
    <p:notesMasterId r:id="rId44"/>
  </p:notesMasterIdLst>
  <p:handoutMasterIdLst>
    <p:handoutMasterId r:id="rId45"/>
  </p:handoutMasterIdLst>
  <p:sldIdLst>
    <p:sldId id="662" r:id="rId7"/>
    <p:sldId id="256" r:id="rId8"/>
    <p:sldId id="663" r:id="rId9"/>
    <p:sldId id="517" r:id="rId10"/>
    <p:sldId id="516" r:id="rId11"/>
    <p:sldId id="518" r:id="rId12"/>
    <p:sldId id="646" r:id="rId13"/>
    <p:sldId id="519" r:id="rId14"/>
    <p:sldId id="520" r:id="rId15"/>
    <p:sldId id="521" r:id="rId16"/>
    <p:sldId id="661" r:id="rId17"/>
    <p:sldId id="523" r:id="rId18"/>
    <p:sldId id="525" r:id="rId19"/>
    <p:sldId id="526" r:id="rId20"/>
    <p:sldId id="527" r:id="rId21"/>
    <p:sldId id="528" r:id="rId22"/>
    <p:sldId id="529" r:id="rId23"/>
    <p:sldId id="645" r:id="rId24"/>
    <p:sldId id="557" r:id="rId25"/>
    <p:sldId id="558" r:id="rId26"/>
    <p:sldId id="559" r:id="rId27"/>
    <p:sldId id="560" r:id="rId28"/>
    <p:sldId id="561" r:id="rId29"/>
    <p:sldId id="562" r:id="rId30"/>
    <p:sldId id="530" r:id="rId31"/>
    <p:sldId id="531" r:id="rId32"/>
    <p:sldId id="532" r:id="rId33"/>
    <p:sldId id="533" r:id="rId34"/>
    <p:sldId id="534" r:id="rId35"/>
    <p:sldId id="535" r:id="rId36"/>
    <p:sldId id="536" r:id="rId37"/>
    <p:sldId id="537" r:id="rId38"/>
    <p:sldId id="538" r:id="rId39"/>
    <p:sldId id="539" r:id="rId40"/>
    <p:sldId id="540" r:id="rId41"/>
    <p:sldId id="546" r:id="rId42"/>
    <p:sldId id="402" r:id="rId43"/>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117D7F"/>
    <a:srgbClr val="127D7F"/>
    <a:srgbClr val="005E62"/>
    <a:srgbClr val="A02A1D"/>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2" autoAdjust="0"/>
    <p:restoredTop sz="61279" autoAdjust="0"/>
  </p:normalViewPr>
  <p:slideViewPr>
    <p:cSldViewPr>
      <p:cViewPr varScale="1">
        <p:scale>
          <a:sx n="70" d="100"/>
          <a:sy n="70" d="100"/>
        </p:scale>
        <p:origin x="28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288"/>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Serious Injury Statistics</a:t>
            </a:r>
          </a:p>
        </c:rich>
      </c:tx>
      <c:layout>
        <c:manualLayout>
          <c:xMode val="edge"/>
          <c:yMode val="edge"/>
          <c:x val="0.27825650946520292"/>
          <c:y val="0.1138923134724270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317653203225653E-2"/>
          <c:y val="0.21453879780462454"/>
          <c:w val="0.96856312542730905"/>
          <c:h val="0.61387054425499121"/>
        </c:manualLayout>
      </c:layout>
      <c:barChart>
        <c:barDir val="col"/>
        <c:grouping val="clustered"/>
        <c:varyColors val="0"/>
        <c:ser>
          <c:idx val="0"/>
          <c:order val="0"/>
          <c:tx>
            <c:strRef>
              <c:f>Sheet1!$B$1</c:f>
              <c:strCache>
                <c:ptCount val="1"/>
                <c:pt idx="0">
                  <c:v>Reported statistics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157</c:v>
                </c:pt>
                <c:pt idx="1">
                  <c:v>175</c:v>
                </c:pt>
                <c:pt idx="2">
                  <c:v>96</c:v>
                </c:pt>
              </c:numCache>
            </c:numRef>
          </c:val>
          <c:extLst>
            <c:ext xmlns:c16="http://schemas.microsoft.com/office/drawing/2014/chart" uri="{C3380CC4-5D6E-409C-BE32-E72D297353CC}">
              <c16:uniqueId val="{00000000-08C1-4397-86AC-23A3C8DFBAC2}"/>
            </c:ext>
          </c:extLst>
        </c:ser>
        <c:ser>
          <c:idx val="1"/>
          <c:order val="1"/>
          <c:tx>
            <c:strRef>
              <c:f>Sheet1!$C$1</c:f>
              <c:strCache>
                <c:ptCount val="1"/>
                <c:pt idx="0">
                  <c:v>Projecting to EOY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2018</c:v>
                </c:pt>
                <c:pt idx="2">
                  <c:v>2019</c:v>
                </c:pt>
              </c:numCache>
            </c:numRef>
          </c:cat>
          <c:val>
            <c:numRef>
              <c:f>Sheet1!$C$2:$C$4</c:f>
              <c:numCache>
                <c:formatCode>General</c:formatCode>
                <c:ptCount val="3"/>
                <c:pt idx="2">
                  <c:v>144</c:v>
                </c:pt>
              </c:numCache>
            </c:numRef>
          </c:val>
          <c:extLst>
            <c:ext xmlns:c16="http://schemas.microsoft.com/office/drawing/2014/chart" uri="{C3380CC4-5D6E-409C-BE32-E72D297353CC}">
              <c16:uniqueId val="{00000001-08C1-4397-86AC-23A3C8DFBAC2}"/>
            </c:ext>
          </c:extLst>
        </c:ser>
        <c:dLbls>
          <c:dLblPos val="outEnd"/>
          <c:showLegendKey val="0"/>
          <c:showVal val="1"/>
          <c:showCatName val="0"/>
          <c:showSerName val="0"/>
          <c:showPercent val="0"/>
          <c:showBubbleSize val="0"/>
        </c:dLbls>
        <c:gapWidth val="219"/>
        <c:overlap val="-27"/>
        <c:axId val="460516848"/>
        <c:axId val="460514880"/>
      </c:barChart>
      <c:catAx>
        <c:axId val="46051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514880"/>
        <c:crosses val="autoZero"/>
        <c:auto val="1"/>
        <c:lblAlgn val="ctr"/>
        <c:lblOffset val="100"/>
        <c:noMultiLvlLbl val="0"/>
      </c:catAx>
      <c:valAx>
        <c:axId val="4605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516848"/>
        <c:crosses val="autoZero"/>
        <c:crossBetween val="between"/>
      </c:valAx>
      <c:spPr>
        <a:noFill/>
        <a:ln>
          <a:noFill/>
        </a:ln>
        <a:effectLst/>
      </c:spPr>
    </c:plotArea>
    <c:legend>
      <c:legendPos val="b"/>
      <c:layout>
        <c:manualLayout>
          <c:xMode val="edge"/>
          <c:yMode val="edge"/>
          <c:x val="0.20453947139275885"/>
          <c:y val="0.93365084482744265"/>
          <c:w val="0.58643027719251295"/>
          <c:h val="5.49275549029355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Loss</a:t>
            </a:r>
            <a:r>
              <a:rPr lang="en-AU" baseline="0" dirty="0"/>
              <a:t> of control of heavy vehicle – Section 78(3)(j)</a:t>
            </a:r>
            <a:endParaRPr lang="en-AU" dirty="0"/>
          </a:p>
        </c:rich>
      </c:tx>
      <c:layout>
        <c:manualLayout>
          <c:xMode val="edge"/>
          <c:yMode val="edge"/>
          <c:x val="0.14757890279373473"/>
          <c:y val="2.87259606685051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11616875020939"/>
          <c:y val="0.23408803485758464"/>
          <c:w val="0.74460024723884299"/>
          <c:h val="0.61351403417149231"/>
        </c:manualLayout>
      </c:layout>
      <c:barChart>
        <c:barDir val="col"/>
        <c:grouping val="clustered"/>
        <c:varyColors val="0"/>
        <c:ser>
          <c:idx val="0"/>
          <c:order val="0"/>
          <c:tx>
            <c:strRef>
              <c:f>Sheet1!$B$1</c:f>
              <c:strCache>
                <c:ptCount val="1"/>
                <c:pt idx="0">
                  <c:v>Reported statistics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171</c:v>
                </c:pt>
                <c:pt idx="1">
                  <c:v>108</c:v>
                </c:pt>
              </c:numCache>
            </c:numRef>
          </c:val>
          <c:extLst>
            <c:ext xmlns:c16="http://schemas.microsoft.com/office/drawing/2014/chart" uri="{C3380CC4-5D6E-409C-BE32-E72D297353CC}">
              <c16:uniqueId val="{00000000-E025-4160-A38D-66E80FA4ACF8}"/>
            </c:ext>
          </c:extLst>
        </c:ser>
        <c:ser>
          <c:idx val="1"/>
          <c:order val="1"/>
          <c:tx>
            <c:strRef>
              <c:f>Sheet1!$C$1</c:f>
              <c:strCache>
                <c:ptCount val="1"/>
                <c:pt idx="0">
                  <c:v>Projecting to EOY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Sheet1!$C$2:$C$3</c:f>
              <c:numCache>
                <c:formatCode>General</c:formatCode>
                <c:ptCount val="2"/>
                <c:pt idx="1">
                  <c:v>162</c:v>
                </c:pt>
              </c:numCache>
            </c:numRef>
          </c:val>
          <c:extLst>
            <c:ext xmlns:c16="http://schemas.microsoft.com/office/drawing/2014/chart" uri="{C3380CC4-5D6E-409C-BE32-E72D297353CC}">
              <c16:uniqueId val="{00000001-E025-4160-A38D-66E80FA4ACF8}"/>
            </c:ext>
          </c:extLst>
        </c:ser>
        <c:dLbls>
          <c:dLblPos val="outEnd"/>
          <c:showLegendKey val="0"/>
          <c:showVal val="1"/>
          <c:showCatName val="0"/>
          <c:showSerName val="0"/>
          <c:showPercent val="0"/>
          <c:showBubbleSize val="0"/>
        </c:dLbls>
        <c:gapWidth val="219"/>
        <c:overlap val="-27"/>
        <c:axId val="719197904"/>
        <c:axId val="719198560"/>
      </c:barChart>
      <c:catAx>
        <c:axId val="7191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8560"/>
        <c:crosses val="autoZero"/>
        <c:auto val="1"/>
        <c:lblAlgn val="ctr"/>
        <c:lblOffset val="100"/>
        <c:noMultiLvlLbl val="0"/>
      </c:catAx>
      <c:valAx>
        <c:axId val="71919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7904"/>
        <c:crosses val="autoZero"/>
        <c:crossBetween val="between"/>
      </c:valAx>
      <c:spPr>
        <a:noFill/>
        <a:ln>
          <a:noFill/>
        </a:ln>
        <a:effectLst/>
      </c:spPr>
    </c:plotArea>
    <c:legend>
      <c:legendPos val="b"/>
      <c:layout>
        <c:manualLayout>
          <c:xMode val="edge"/>
          <c:yMode val="edge"/>
          <c:x val="0.12900859340143866"/>
          <c:y val="0.94698881003947588"/>
          <c:w val="0.73115090386782433"/>
          <c:h val="5.3011189960524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Electric shock – Section 78(3)(h)</a:t>
            </a:r>
            <a:endParaRPr lang="en-AU" dirty="0"/>
          </a:p>
        </c:rich>
      </c:tx>
      <c:layout>
        <c:manualLayout>
          <c:xMode val="edge"/>
          <c:yMode val="edge"/>
          <c:x val="0.14757890279373473"/>
          <c:y val="2.87259606685051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11616875020939"/>
          <c:y val="0.23408803485758464"/>
          <c:w val="0.74460024723884299"/>
          <c:h val="0.61351403417149231"/>
        </c:manualLayout>
      </c:layout>
      <c:barChart>
        <c:barDir val="col"/>
        <c:grouping val="clustered"/>
        <c:varyColors val="0"/>
        <c:ser>
          <c:idx val="0"/>
          <c:order val="0"/>
          <c:tx>
            <c:strRef>
              <c:f>Sheet1!$B$1</c:f>
              <c:strCache>
                <c:ptCount val="1"/>
                <c:pt idx="0">
                  <c:v>Reported statistics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393</c:v>
                </c:pt>
                <c:pt idx="1">
                  <c:v>268</c:v>
                </c:pt>
              </c:numCache>
            </c:numRef>
          </c:val>
          <c:extLst>
            <c:ext xmlns:c16="http://schemas.microsoft.com/office/drawing/2014/chart" uri="{C3380CC4-5D6E-409C-BE32-E72D297353CC}">
              <c16:uniqueId val="{00000000-0286-4339-A98B-A3F870EDBC6D}"/>
            </c:ext>
          </c:extLst>
        </c:ser>
        <c:ser>
          <c:idx val="1"/>
          <c:order val="1"/>
          <c:tx>
            <c:strRef>
              <c:f>Sheet1!$C$1</c:f>
              <c:strCache>
                <c:ptCount val="1"/>
                <c:pt idx="0">
                  <c:v>Projecting to EOY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Sheet1!$C$2:$C$3</c:f>
              <c:numCache>
                <c:formatCode>General</c:formatCode>
                <c:ptCount val="2"/>
                <c:pt idx="1">
                  <c:v>402</c:v>
                </c:pt>
              </c:numCache>
            </c:numRef>
          </c:val>
          <c:extLst>
            <c:ext xmlns:c16="http://schemas.microsoft.com/office/drawing/2014/chart" uri="{C3380CC4-5D6E-409C-BE32-E72D297353CC}">
              <c16:uniqueId val="{00000001-0286-4339-A98B-A3F870EDBC6D}"/>
            </c:ext>
          </c:extLst>
        </c:ser>
        <c:dLbls>
          <c:dLblPos val="outEnd"/>
          <c:showLegendKey val="0"/>
          <c:showVal val="1"/>
          <c:showCatName val="0"/>
          <c:showSerName val="0"/>
          <c:showPercent val="0"/>
          <c:showBubbleSize val="0"/>
        </c:dLbls>
        <c:gapWidth val="219"/>
        <c:overlap val="-27"/>
        <c:axId val="719197904"/>
        <c:axId val="719198560"/>
      </c:barChart>
      <c:catAx>
        <c:axId val="7191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8560"/>
        <c:crosses val="autoZero"/>
        <c:auto val="1"/>
        <c:lblAlgn val="ctr"/>
        <c:lblOffset val="100"/>
        <c:noMultiLvlLbl val="0"/>
      </c:catAx>
      <c:valAx>
        <c:axId val="71919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7904"/>
        <c:crosses val="autoZero"/>
        <c:crossBetween val="between"/>
      </c:valAx>
      <c:spPr>
        <a:noFill/>
        <a:ln>
          <a:noFill/>
        </a:ln>
        <a:effectLst/>
      </c:spPr>
    </c:plotArea>
    <c:legend>
      <c:legendPos val="b"/>
      <c:layout>
        <c:manualLayout>
          <c:xMode val="edge"/>
          <c:yMode val="edge"/>
          <c:x val="0.12900859340143866"/>
          <c:y val="0.94698881003947588"/>
          <c:w val="0.73115090386782433"/>
          <c:h val="5.3011189960524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Outbreak of fire – Section 78(3)(b)</a:t>
            </a:r>
            <a:endParaRPr lang="en-AU" dirty="0"/>
          </a:p>
        </c:rich>
      </c:tx>
      <c:layout>
        <c:manualLayout>
          <c:xMode val="edge"/>
          <c:yMode val="edge"/>
          <c:x val="0.14757890279373473"/>
          <c:y val="2.87259606685051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11616875020939"/>
          <c:y val="0.23408803485758464"/>
          <c:w val="0.74460024723884299"/>
          <c:h val="0.61351403417149231"/>
        </c:manualLayout>
      </c:layout>
      <c:barChart>
        <c:barDir val="col"/>
        <c:grouping val="clustered"/>
        <c:varyColors val="0"/>
        <c:ser>
          <c:idx val="0"/>
          <c:order val="0"/>
          <c:tx>
            <c:strRef>
              <c:f>Sheet1!$B$1</c:f>
              <c:strCache>
                <c:ptCount val="1"/>
                <c:pt idx="0">
                  <c:v>Reported statistics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777</c:v>
                </c:pt>
                <c:pt idx="1">
                  <c:v>490</c:v>
                </c:pt>
              </c:numCache>
            </c:numRef>
          </c:val>
          <c:extLst>
            <c:ext xmlns:c16="http://schemas.microsoft.com/office/drawing/2014/chart" uri="{C3380CC4-5D6E-409C-BE32-E72D297353CC}">
              <c16:uniqueId val="{00000000-E8F6-4937-8929-50F970A25B86}"/>
            </c:ext>
          </c:extLst>
        </c:ser>
        <c:ser>
          <c:idx val="1"/>
          <c:order val="1"/>
          <c:tx>
            <c:strRef>
              <c:f>Sheet1!$C$1</c:f>
              <c:strCache>
                <c:ptCount val="1"/>
                <c:pt idx="0">
                  <c:v>Projecting to EOY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Sheet1!$C$2:$C$3</c:f>
              <c:numCache>
                <c:formatCode>General</c:formatCode>
                <c:ptCount val="2"/>
                <c:pt idx="1">
                  <c:v>653</c:v>
                </c:pt>
              </c:numCache>
            </c:numRef>
          </c:val>
          <c:extLst>
            <c:ext xmlns:c16="http://schemas.microsoft.com/office/drawing/2014/chart" uri="{C3380CC4-5D6E-409C-BE32-E72D297353CC}">
              <c16:uniqueId val="{00000001-E8F6-4937-8929-50F970A25B86}"/>
            </c:ext>
          </c:extLst>
        </c:ser>
        <c:dLbls>
          <c:dLblPos val="outEnd"/>
          <c:showLegendKey val="0"/>
          <c:showVal val="1"/>
          <c:showCatName val="0"/>
          <c:showSerName val="0"/>
          <c:showPercent val="0"/>
          <c:showBubbleSize val="0"/>
        </c:dLbls>
        <c:gapWidth val="219"/>
        <c:overlap val="-27"/>
        <c:axId val="719197904"/>
        <c:axId val="719198560"/>
      </c:barChart>
      <c:catAx>
        <c:axId val="7191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8560"/>
        <c:crosses val="autoZero"/>
        <c:auto val="1"/>
        <c:lblAlgn val="ctr"/>
        <c:lblOffset val="100"/>
        <c:noMultiLvlLbl val="0"/>
      </c:catAx>
      <c:valAx>
        <c:axId val="71919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7904"/>
        <c:crosses val="autoZero"/>
        <c:crossBetween val="between"/>
      </c:valAx>
      <c:spPr>
        <a:noFill/>
        <a:ln>
          <a:noFill/>
        </a:ln>
        <a:effectLst/>
      </c:spPr>
    </c:plotArea>
    <c:legend>
      <c:legendPos val="b"/>
      <c:layout>
        <c:manualLayout>
          <c:xMode val="edge"/>
          <c:yMode val="edge"/>
          <c:x val="0.12900859340143866"/>
          <c:y val="0.94698881003947588"/>
          <c:w val="0.73115090386782433"/>
          <c:h val="5.3011189960524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Potentially Serious – Section 79</a:t>
            </a:r>
            <a:endParaRPr lang="en-AU" dirty="0"/>
          </a:p>
        </c:rich>
      </c:tx>
      <c:layout>
        <c:manualLayout>
          <c:xMode val="edge"/>
          <c:yMode val="edge"/>
          <c:x val="0.14757890279373473"/>
          <c:y val="2.872596066850512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11616875020939"/>
          <c:y val="0.23408803485758464"/>
          <c:w val="0.74460024723884299"/>
          <c:h val="0.61351403417149231"/>
        </c:manualLayout>
      </c:layout>
      <c:barChart>
        <c:barDir val="col"/>
        <c:grouping val="clustered"/>
        <c:varyColors val="0"/>
        <c:ser>
          <c:idx val="0"/>
          <c:order val="0"/>
          <c:tx>
            <c:strRef>
              <c:f>Sheet1!$B$1</c:f>
              <c:strCache>
                <c:ptCount val="1"/>
                <c:pt idx="0">
                  <c:v>Reported statistics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590</c:v>
                </c:pt>
                <c:pt idx="1">
                  <c:v>346</c:v>
                </c:pt>
              </c:numCache>
            </c:numRef>
          </c:val>
          <c:extLst>
            <c:ext xmlns:c16="http://schemas.microsoft.com/office/drawing/2014/chart" uri="{C3380CC4-5D6E-409C-BE32-E72D297353CC}">
              <c16:uniqueId val="{00000000-7130-4125-896B-166DE5706A82}"/>
            </c:ext>
          </c:extLst>
        </c:ser>
        <c:ser>
          <c:idx val="1"/>
          <c:order val="1"/>
          <c:tx>
            <c:strRef>
              <c:f>Sheet1!$C$1</c:f>
              <c:strCache>
                <c:ptCount val="1"/>
                <c:pt idx="0">
                  <c:v>Projecting to EOY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Sheet1!$C$2:$C$3</c:f>
              <c:numCache>
                <c:formatCode>General</c:formatCode>
                <c:ptCount val="2"/>
                <c:pt idx="1">
                  <c:v>519</c:v>
                </c:pt>
              </c:numCache>
            </c:numRef>
          </c:val>
          <c:extLst>
            <c:ext xmlns:c16="http://schemas.microsoft.com/office/drawing/2014/chart" uri="{C3380CC4-5D6E-409C-BE32-E72D297353CC}">
              <c16:uniqueId val="{00000001-7130-4125-896B-166DE5706A82}"/>
            </c:ext>
          </c:extLst>
        </c:ser>
        <c:dLbls>
          <c:dLblPos val="outEnd"/>
          <c:showLegendKey val="0"/>
          <c:showVal val="1"/>
          <c:showCatName val="0"/>
          <c:showSerName val="0"/>
          <c:showPercent val="0"/>
          <c:showBubbleSize val="0"/>
        </c:dLbls>
        <c:gapWidth val="219"/>
        <c:overlap val="-27"/>
        <c:axId val="719197904"/>
        <c:axId val="719198560"/>
      </c:barChart>
      <c:catAx>
        <c:axId val="7191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8560"/>
        <c:crosses val="autoZero"/>
        <c:auto val="1"/>
        <c:lblAlgn val="ctr"/>
        <c:lblOffset val="100"/>
        <c:noMultiLvlLbl val="0"/>
      </c:catAx>
      <c:valAx>
        <c:axId val="71919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9197904"/>
        <c:crosses val="autoZero"/>
        <c:crossBetween val="between"/>
      </c:valAx>
      <c:spPr>
        <a:noFill/>
        <a:ln>
          <a:noFill/>
        </a:ln>
        <a:effectLst/>
      </c:spPr>
    </c:plotArea>
    <c:legend>
      <c:legendPos val="b"/>
      <c:layout>
        <c:manualLayout>
          <c:xMode val="edge"/>
          <c:yMode val="edge"/>
          <c:x val="0.12900859340143866"/>
          <c:y val="0.94698881003947588"/>
          <c:w val="0.73115090386782433"/>
          <c:h val="5.3011189960524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1C6BE-2087-4D16-9CD4-36EF4EEFB80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CC552F9-DEB5-4292-B846-69EAC63F2D59}">
      <dgm:prSet phldrT="[Text]"/>
      <dgm:spPr/>
      <dgm:t>
        <a:bodyPr/>
        <a:lstStyle/>
        <a:p>
          <a:r>
            <a:rPr lang="en-US" dirty="0">
              <a:solidFill>
                <a:schemeClr val="tx1"/>
              </a:solidFill>
            </a:rPr>
            <a:t>5 side tippers overturning within 2 ½ years</a:t>
          </a:r>
        </a:p>
      </dgm:t>
    </dgm:pt>
    <dgm:pt modelId="{2646AD07-0364-48F0-8DCA-689136036F3D}" type="parTrans" cxnId="{D5E83986-DF65-4FD3-B8D5-656A201720E7}">
      <dgm:prSet/>
      <dgm:spPr/>
      <dgm:t>
        <a:bodyPr/>
        <a:lstStyle/>
        <a:p>
          <a:endParaRPr lang="en-US"/>
        </a:p>
      </dgm:t>
    </dgm:pt>
    <dgm:pt modelId="{65EB38EA-E5CD-4EFD-ACD2-9A8DC7246614}" type="sibTrans" cxnId="{D5E83986-DF65-4FD3-B8D5-656A201720E7}">
      <dgm:prSet/>
      <dgm:spPr/>
      <dgm:t>
        <a:bodyPr/>
        <a:lstStyle/>
        <a:p>
          <a:endParaRPr lang="en-US"/>
        </a:p>
      </dgm:t>
    </dgm:pt>
    <dgm:pt modelId="{8949417D-A23B-4C19-9C0D-1949D7C1F18C}">
      <dgm:prSet phldrT="[Text]"/>
      <dgm:spPr/>
      <dgm:t>
        <a:bodyPr/>
        <a:lstStyle/>
        <a:p>
          <a:r>
            <a:rPr lang="en-US" dirty="0">
              <a:solidFill>
                <a:schemeClr val="tx1"/>
              </a:solidFill>
            </a:rPr>
            <a:t>5 </a:t>
          </a:r>
          <a:r>
            <a:rPr lang="en-US" dirty="0" err="1">
              <a:solidFill>
                <a:schemeClr val="tx1"/>
              </a:solidFill>
            </a:rPr>
            <a:t>moxy’s</a:t>
          </a:r>
          <a:r>
            <a:rPr lang="en-US" dirty="0">
              <a:solidFill>
                <a:schemeClr val="tx1"/>
              </a:solidFill>
            </a:rPr>
            <a:t> tipping over in 18 months (3 in 3 weeks)</a:t>
          </a:r>
        </a:p>
      </dgm:t>
    </dgm:pt>
    <dgm:pt modelId="{460861DD-51D9-4812-BF67-02550BFB096B}" type="parTrans" cxnId="{03C31323-FDE6-49DC-BC28-32E18123D950}">
      <dgm:prSet/>
      <dgm:spPr/>
      <dgm:t>
        <a:bodyPr/>
        <a:lstStyle/>
        <a:p>
          <a:endParaRPr lang="en-US"/>
        </a:p>
      </dgm:t>
    </dgm:pt>
    <dgm:pt modelId="{B34FA8CA-F9BB-4F6F-BBCC-CB29BF3918F7}" type="sibTrans" cxnId="{03C31323-FDE6-49DC-BC28-32E18123D950}">
      <dgm:prSet/>
      <dgm:spPr/>
      <dgm:t>
        <a:bodyPr/>
        <a:lstStyle/>
        <a:p>
          <a:endParaRPr lang="en-US"/>
        </a:p>
      </dgm:t>
    </dgm:pt>
    <dgm:pt modelId="{BB465752-25E5-4226-BEDC-3476CE3A2A26}">
      <dgm:prSet phldrT="[Text]"/>
      <dgm:spPr/>
      <dgm:t>
        <a:bodyPr/>
        <a:lstStyle/>
        <a:p>
          <a:r>
            <a:rPr lang="en-US" dirty="0" err="1">
              <a:solidFill>
                <a:schemeClr val="tx1"/>
              </a:solidFill>
            </a:rPr>
            <a:t>Franna</a:t>
          </a:r>
          <a:r>
            <a:rPr lang="en-US" dirty="0">
              <a:solidFill>
                <a:schemeClr val="tx1"/>
              </a:solidFill>
            </a:rPr>
            <a:t> hitting structure – 3 in 6 months</a:t>
          </a:r>
        </a:p>
      </dgm:t>
    </dgm:pt>
    <dgm:pt modelId="{639CA5E7-C4A6-438C-8A56-652A7094A857}" type="parTrans" cxnId="{7F141810-601A-4076-8A25-60AE375F2AB2}">
      <dgm:prSet/>
      <dgm:spPr/>
      <dgm:t>
        <a:bodyPr/>
        <a:lstStyle/>
        <a:p>
          <a:endParaRPr lang="en-US"/>
        </a:p>
      </dgm:t>
    </dgm:pt>
    <dgm:pt modelId="{4BC11C8C-7724-4A72-8895-CC7262F3AEB5}" type="sibTrans" cxnId="{7F141810-601A-4076-8A25-60AE375F2AB2}">
      <dgm:prSet/>
      <dgm:spPr/>
      <dgm:t>
        <a:bodyPr/>
        <a:lstStyle/>
        <a:p>
          <a:endParaRPr lang="en-US"/>
        </a:p>
      </dgm:t>
    </dgm:pt>
    <dgm:pt modelId="{E443138C-6E1F-4DD9-BFCA-4D329C12BB38}" type="pres">
      <dgm:prSet presAssocID="{E231C6BE-2087-4D16-9CD4-36EF4EEFB805}" presName="linear" presStyleCnt="0">
        <dgm:presLayoutVars>
          <dgm:dir/>
          <dgm:resizeHandles val="exact"/>
        </dgm:presLayoutVars>
      </dgm:prSet>
      <dgm:spPr/>
      <dgm:t>
        <a:bodyPr/>
        <a:lstStyle/>
        <a:p>
          <a:endParaRPr lang="en-US"/>
        </a:p>
      </dgm:t>
    </dgm:pt>
    <dgm:pt modelId="{BD07A231-CB15-43B1-852B-AB40CCA9DDC5}" type="pres">
      <dgm:prSet presAssocID="{DCC552F9-DEB5-4292-B846-69EAC63F2D59}" presName="comp" presStyleCnt="0"/>
      <dgm:spPr/>
    </dgm:pt>
    <dgm:pt modelId="{48EBC9B6-55BF-4591-B7DA-BEA1F33D1EAA}" type="pres">
      <dgm:prSet presAssocID="{DCC552F9-DEB5-4292-B846-69EAC63F2D59}" presName="box" presStyleLbl="node1" presStyleIdx="0" presStyleCnt="3"/>
      <dgm:spPr/>
      <dgm:t>
        <a:bodyPr/>
        <a:lstStyle/>
        <a:p>
          <a:endParaRPr lang="en-US"/>
        </a:p>
      </dgm:t>
    </dgm:pt>
    <dgm:pt modelId="{437CB70C-DBB2-4CD4-89C3-49738E0CB98A}" type="pres">
      <dgm:prSet presAssocID="{DCC552F9-DEB5-4292-B846-69EAC63F2D5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73431632-05D7-4423-B8DD-CC6730E6677B}" type="pres">
      <dgm:prSet presAssocID="{DCC552F9-DEB5-4292-B846-69EAC63F2D59}" presName="text" presStyleLbl="node1" presStyleIdx="0" presStyleCnt="3">
        <dgm:presLayoutVars>
          <dgm:bulletEnabled val="1"/>
        </dgm:presLayoutVars>
      </dgm:prSet>
      <dgm:spPr/>
      <dgm:t>
        <a:bodyPr/>
        <a:lstStyle/>
        <a:p>
          <a:endParaRPr lang="en-US"/>
        </a:p>
      </dgm:t>
    </dgm:pt>
    <dgm:pt modelId="{E67C3EEC-992E-40C4-A840-92DD296742F1}" type="pres">
      <dgm:prSet presAssocID="{65EB38EA-E5CD-4EFD-ACD2-9A8DC7246614}" presName="spacer" presStyleCnt="0"/>
      <dgm:spPr/>
    </dgm:pt>
    <dgm:pt modelId="{158512C6-5B08-4EA3-8B10-D578EE8A922C}" type="pres">
      <dgm:prSet presAssocID="{8949417D-A23B-4C19-9C0D-1949D7C1F18C}" presName="comp" presStyleCnt="0"/>
      <dgm:spPr/>
    </dgm:pt>
    <dgm:pt modelId="{AB445D2E-65D1-4404-94FA-2FFEC63F2397}" type="pres">
      <dgm:prSet presAssocID="{8949417D-A23B-4C19-9C0D-1949D7C1F18C}" presName="box" presStyleLbl="node1" presStyleIdx="1" presStyleCnt="3"/>
      <dgm:spPr/>
      <dgm:t>
        <a:bodyPr/>
        <a:lstStyle/>
        <a:p>
          <a:endParaRPr lang="en-US"/>
        </a:p>
      </dgm:t>
    </dgm:pt>
    <dgm:pt modelId="{0E538682-95D7-4DC1-A684-B73D8ECD4FCB}" type="pres">
      <dgm:prSet presAssocID="{8949417D-A23B-4C19-9C0D-1949D7C1F18C}"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6CBAD92F-8227-48EA-B349-8573F5F18EF5}" type="pres">
      <dgm:prSet presAssocID="{8949417D-A23B-4C19-9C0D-1949D7C1F18C}" presName="text" presStyleLbl="node1" presStyleIdx="1" presStyleCnt="3">
        <dgm:presLayoutVars>
          <dgm:bulletEnabled val="1"/>
        </dgm:presLayoutVars>
      </dgm:prSet>
      <dgm:spPr/>
      <dgm:t>
        <a:bodyPr/>
        <a:lstStyle/>
        <a:p>
          <a:endParaRPr lang="en-US"/>
        </a:p>
      </dgm:t>
    </dgm:pt>
    <dgm:pt modelId="{BC93D0A2-BDBF-48F8-83FD-2F19C120ABF9}" type="pres">
      <dgm:prSet presAssocID="{B34FA8CA-F9BB-4F6F-BBCC-CB29BF3918F7}" presName="spacer" presStyleCnt="0"/>
      <dgm:spPr/>
    </dgm:pt>
    <dgm:pt modelId="{F3C1477F-77B9-49CE-A130-36EADFACCF84}" type="pres">
      <dgm:prSet presAssocID="{BB465752-25E5-4226-BEDC-3476CE3A2A26}" presName="comp" presStyleCnt="0"/>
      <dgm:spPr/>
    </dgm:pt>
    <dgm:pt modelId="{88FF53EE-BDE3-494E-A0A4-F895D6D30350}" type="pres">
      <dgm:prSet presAssocID="{BB465752-25E5-4226-BEDC-3476CE3A2A26}" presName="box" presStyleLbl="node1" presStyleIdx="2" presStyleCnt="3"/>
      <dgm:spPr/>
      <dgm:t>
        <a:bodyPr/>
        <a:lstStyle/>
        <a:p>
          <a:endParaRPr lang="en-US"/>
        </a:p>
      </dgm:t>
    </dgm:pt>
    <dgm:pt modelId="{876D4C3F-7275-467C-B828-ADA4EA9EE910}" type="pres">
      <dgm:prSet presAssocID="{BB465752-25E5-4226-BEDC-3476CE3A2A2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F600293-D0B6-44A0-A3F7-552C015D799C}" type="pres">
      <dgm:prSet presAssocID="{BB465752-25E5-4226-BEDC-3476CE3A2A26}" presName="text" presStyleLbl="node1" presStyleIdx="2" presStyleCnt="3">
        <dgm:presLayoutVars>
          <dgm:bulletEnabled val="1"/>
        </dgm:presLayoutVars>
      </dgm:prSet>
      <dgm:spPr/>
      <dgm:t>
        <a:bodyPr/>
        <a:lstStyle/>
        <a:p>
          <a:endParaRPr lang="en-US"/>
        </a:p>
      </dgm:t>
    </dgm:pt>
  </dgm:ptLst>
  <dgm:cxnLst>
    <dgm:cxn modelId="{020CA64B-BD4F-46F0-8B89-CA503415A36A}" type="presOf" srcId="{8949417D-A23B-4C19-9C0D-1949D7C1F18C}" destId="{6CBAD92F-8227-48EA-B349-8573F5F18EF5}" srcOrd="1" destOrd="0" presId="urn:microsoft.com/office/officeart/2005/8/layout/vList4"/>
    <dgm:cxn modelId="{03C31323-FDE6-49DC-BC28-32E18123D950}" srcId="{E231C6BE-2087-4D16-9CD4-36EF4EEFB805}" destId="{8949417D-A23B-4C19-9C0D-1949D7C1F18C}" srcOrd="1" destOrd="0" parTransId="{460861DD-51D9-4812-BF67-02550BFB096B}" sibTransId="{B34FA8CA-F9BB-4F6F-BBCC-CB29BF3918F7}"/>
    <dgm:cxn modelId="{C7B88171-E71D-44EF-9219-02C197D054F8}" type="presOf" srcId="{8949417D-A23B-4C19-9C0D-1949D7C1F18C}" destId="{AB445D2E-65D1-4404-94FA-2FFEC63F2397}" srcOrd="0" destOrd="0" presId="urn:microsoft.com/office/officeart/2005/8/layout/vList4"/>
    <dgm:cxn modelId="{486C4189-D824-43DF-BABA-B564D6F59150}" type="presOf" srcId="{E231C6BE-2087-4D16-9CD4-36EF4EEFB805}" destId="{E443138C-6E1F-4DD9-BFCA-4D329C12BB38}" srcOrd="0" destOrd="0" presId="urn:microsoft.com/office/officeart/2005/8/layout/vList4"/>
    <dgm:cxn modelId="{F02DB54D-8822-4FD5-A1F3-0BC672FDCAF2}" type="presOf" srcId="{BB465752-25E5-4226-BEDC-3476CE3A2A26}" destId="{88FF53EE-BDE3-494E-A0A4-F895D6D30350}" srcOrd="0" destOrd="0" presId="urn:microsoft.com/office/officeart/2005/8/layout/vList4"/>
    <dgm:cxn modelId="{C8FC944A-5F1F-4AF0-AAC8-7939DE9E68F6}" type="presOf" srcId="{DCC552F9-DEB5-4292-B846-69EAC63F2D59}" destId="{48EBC9B6-55BF-4591-B7DA-BEA1F33D1EAA}" srcOrd="0" destOrd="0" presId="urn:microsoft.com/office/officeart/2005/8/layout/vList4"/>
    <dgm:cxn modelId="{A9BC7D9C-15C3-4B33-AFFA-6647FA3B1BC9}" type="presOf" srcId="{DCC552F9-DEB5-4292-B846-69EAC63F2D59}" destId="{73431632-05D7-4423-B8DD-CC6730E6677B}" srcOrd="1" destOrd="0" presId="urn:microsoft.com/office/officeart/2005/8/layout/vList4"/>
    <dgm:cxn modelId="{6E4DE2E6-06D0-47F3-8553-C1EC96E68BBE}" type="presOf" srcId="{BB465752-25E5-4226-BEDC-3476CE3A2A26}" destId="{CF600293-D0B6-44A0-A3F7-552C015D799C}" srcOrd="1" destOrd="0" presId="urn:microsoft.com/office/officeart/2005/8/layout/vList4"/>
    <dgm:cxn modelId="{D5E83986-DF65-4FD3-B8D5-656A201720E7}" srcId="{E231C6BE-2087-4D16-9CD4-36EF4EEFB805}" destId="{DCC552F9-DEB5-4292-B846-69EAC63F2D59}" srcOrd="0" destOrd="0" parTransId="{2646AD07-0364-48F0-8DCA-689136036F3D}" sibTransId="{65EB38EA-E5CD-4EFD-ACD2-9A8DC7246614}"/>
    <dgm:cxn modelId="{7F141810-601A-4076-8A25-60AE375F2AB2}" srcId="{E231C6BE-2087-4D16-9CD4-36EF4EEFB805}" destId="{BB465752-25E5-4226-BEDC-3476CE3A2A26}" srcOrd="2" destOrd="0" parTransId="{639CA5E7-C4A6-438C-8A56-652A7094A857}" sibTransId="{4BC11C8C-7724-4A72-8895-CC7262F3AEB5}"/>
    <dgm:cxn modelId="{675C8191-F1A5-4FFB-8F6C-B38290C68DD0}" type="presParOf" srcId="{E443138C-6E1F-4DD9-BFCA-4D329C12BB38}" destId="{BD07A231-CB15-43B1-852B-AB40CCA9DDC5}" srcOrd="0" destOrd="0" presId="urn:microsoft.com/office/officeart/2005/8/layout/vList4"/>
    <dgm:cxn modelId="{0B8E3F33-EC1C-456A-85B1-61ED2B2F430A}" type="presParOf" srcId="{BD07A231-CB15-43B1-852B-AB40CCA9DDC5}" destId="{48EBC9B6-55BF-4591-B7DA-BEA1F33D1EAA}" srcOrd="0" destOrd="0" presId="urn:microsoft.com/office/officeart/2005/8/layout/vList4"/>
    <dgm:cxn modelId="{F379D013-83FB-4996-B6EB-B9F260F142DB}" type="presParOf" srcId="{BD07A231-CB15-43B1-852B-AB40CCA9DDC5}" destId="{437CB70C-DBB2-4CD4-89C3-49738E0CB98A}" srcOrd="1" destOrd="0" presId="urn:microsoft.com/office/officeart/2005/8/layout/vList4"/>
    <dgm:cxn modelId="{33E3721F-AFB2-4388-A9BF-5C4BCC7AEB99}" type="presParOf" srcId="{BD07A231-CB15-43B1-852B-AB40CCA9DDC5}" destId="{73431632-05D7-4423-B8DD-CC6730E6677B}" srcOrd="2" destOrd="0" presId="urn:microsoft.com/office/officeart/2005/8/layout/vList4"/>
    <dgm:cxn modelId="{EFFC0BFF-2320-4B98-B1F4-D5E7043285E8}" type="presParOf" srcId="{E443138C-6E1F-4DD9-BFCA-4D329C12BB38}" destId="{E67C3EEC-992E-40C4-A840-92DD296742F1}" srcOrd="1" destOrd="0" presId="urn:microsoft.com/office/officeart/2005/8/layout/vList4"/>
    <dgm:cxn modelId="{2B021210-4D9B-4C27-9A13-6AA103B45D76}" type="presParOf" srcId="{E443138C-6E1F-4DD9-BFCA-4D329C12BB38}" destId="{158512C6-5B08-4EA3-8B10-D578EE8A922C}" srcOrd="2" destOrd="0" presId="urn:microsoft.com/office/officeart/2005/8/layout/vList4"/>
    <dgm:cxn modelId="{B78A244A-BD5D-4CD3-AC08-503BE7835446}" type="presParOf" srcId="{158512C6-5B08-4EA3-8B10-D578EE8A922C}" destId="{AB445D2E-65D1-4404-94FA-2FFEC63F2397}" srcOrd="0" destOrd="0" presId="urn:microsoft.com/office/officeart/2005/8/layout/vList4"/>
    <dgm:cxn modelId="{6D6C37C4-1345-4194-89B8-2A95A0362501}" type="presParOf" srcId="{158512C6-5B08-4EA3-8B10-D578EE8A922C}" destId="{0E538682-95D7-4DC1-A684-B73D8ECD4FCB}" srcOrd="1" destOrd="0" presId="urn:microsoft.com/office/officeart/2005/8/layout/vList4"/>
    <dgm:cxn modelId="{DA777D7E-E1FF-4DC8-AFC5-FED1F97CC070}" type="presParOf" srcId="{158512C6-5B08-4EA3-8B10-D578EE8A922C}" destId="{6CBAD92F-8227-48EA-B349-8573F5F18EF5}" srcOrd="2" destOrd="0" presId="urn:microsoft.com/office/officeart/2005/8/layout/vList4"/>
    <dgm:cxn modelId="{1F7D72E5-6B8B-4C44-B19D-9F45CF78891B}" type="presParOf" srcId="{E443138C-6E1F-4DD9-BFCA-4D329C12BB38}" destId="{BC93D0A2-BDBF-48F8-83FD-2F19C120ABF9}" srcOrd="3" destOrd="0" presId="urn:microsoft.com/office/officeart/2005/8/layout/vList4"/>
    <dgm:cxn modelId="{B7C607B4-5F0E-47A5-80F7-E2D51D7EDA6A}" type="presParOf" srcId="{E443138C-6E1F-4DD9-BFCA-4D329C12BB38}" destId="{F3C1477F-77B9-49CE-A130-36EADFACCF84}" srcOrd="4" destOrd="0" presId="urn:microsoft.com/office/officeart/2005/8/layout/vList4"/>
    <dgm:cxn modelId="{FACB78E9-7A7C-47A2-A692-C48E78DC23E6}" type="presParOf" srcId="{F3C1477F-77B9-49CE-A130-36EADFACCF84}" destId="{88FF53EE-BDE3-494E-A0A4-F895D6D30350}" srcOrd="0" destOrd="0" presId="urn:microsoft.com/office/officeart/2005/8/layout/vList4"/>
    <dgm:cxn modelId="{B51032DE-74BB-409A-A93A-00270E15FA72}" type="presParOf" srcId="{F3C1477F-77B9-49CE-A130-36EADFACCF84}" destId="{876D4C3F-7275-467C-B828-ADA4EA9EE910}" srcOrd="1" destOrd="0" presId="urn:microsoft.com/office/officeart/2005/8/layout/vList4"/>
    <dgm:cxn modelId="{4E839B02-8F64-421A-B0C6-CE066BBADE7E}" type="presParOf" srcId="{F3C1477F-77B9-49CE-A130-36EADFACCF84}" destId="{CF600293-D0B6-44A0-A3F7-552C015D79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BC9B6-55BF-4591-B7DA-BEA1F33D1EAA}">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solidFill>
                <a:schemeClr val="tx1"/>
              </a:solidFill>
            </a:rPr>
            <a:t>5 side tippers overturning within 2 ½ years</a:t>
          </a:r>
        </a:p>
      </dsp:txBody>
      <dsp:txXfrm>
        <a:off x="1346200" y="0"/>
        <a:ext cx="4749800" cy="1269999"/>
      </dsp:txXfrm>
    </dsp:sp>
    <dsp:sp modelId="{437CB70C-DBB2-4CD4-89C3-49738E0CB98A}">
      <dsp:nvSpPr>
        <dsp:cNvPr id="0" name=""/>
        <dsp:cNvSpPr/>
      </dsp:nvSpPr>
      <dsp:spPr>
        <a:xfrm>
          <a:off x="126999" y="126999"/>
          <a:ext cx="1219200" cy="10159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45D2E-65D1-4404-94FA-2FFEC63F2397}">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solidFill>
                <a:schemeClr val="tx1"/>
              </a:solidFill>
            </a:rPr>
            <a:t>5 </a:t>
          </a:r>
          <a:r>
            <a:rPr lang="en-US" sz="3100" kern="1200" dirty="0" err="1">
              <a:solidFill>
                <a:schemeClr val="tx1"/>
              </a:solidFill>
            </a:rPr>
            <a:t>moxy’s</a:t>
          </a:r>
          <a:r>
            <a:rPr lang="en-US" sz="3100" kern="1200" dirty="0">
              <a:solidFill>
                <a:schemeClr val="tx1"/>
              </a:solidFill>
            </a:rPr>
            <a:t> tipping over in 18 months (3 in 3 weeks)</a:t>
          </a:r>
        </a:p>
      </dsp:txBody>
      <dsp:txXfrm>
        <a:off x="1346200" y="1396999"/>
        <a:ext cx="4749800" cy="1269999"/>
      </dsp:txXfrm>
    </dsp:sp>
    <dsp:sp modelId="{0E538682-95D7-4DC1-A684-B73D8ECD4FCB}">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F53EE-BDE3-494E-A0A4-F895D6D30350}">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err="1">
              <a:solidFill>
                <a:schemeClr val="tx1"/>
              </a:solidFill>
            </a:rPr>
            <a:t>Franna</a:t>
          </a:r>
          <a:r>
            <a:rPr lang="en-US" sz="3100" kern="1200" dirty="0">
              <a:solidFill>
                <a:schemeClr val="tx1"/>
              </a:solidFill>
            </a:rPr>
            <a:t> hitting structure – 3 in 6 months</a:t>
          </a:r>
        </a:p>
      </dsp:txBody>
      <dsp:txXfrm>
        <a:off x="1346200" y="2793999"/>
        <a:ext cx="4749800" cy="1269999"/>
      </dsp:txXfrm>
    </dsp:sp>
    <dsp:sp modelId="{876D4C3F-7275-467C-B828-ADA4EA9EE910}">
      <dsp:nvSpPr>
        <dsp:cNvPr id="0" name=""/>
        <dsp:cNvSpPr/>
      </dsp:nvSpPr>
      <dsp:spPr>
        <a:xfrm>
          <a:off x="126999" y="2920999"/>
          <a:ext cx="1219200"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29/11/2019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29/11/2019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8D4B3B-7D4C-4849-956A-2FF62D447998}"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5429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As you can see a </a:t>
            </a:r>
            <a:r>
              <a:rPr lang="en-AU" baseline="0" dirty="0" smtClean="0"/>
              <a:t>significant number of potentially serious near misses are occurring every year. There is an enormous capacity to learn from these incidents, both within your own business and learning from other business’ experiences.</a:t>
            </a:r>
          </a:p>
          <a:p>
            <a:endParaRPr lang="en-AU" baseline="0" dirty="0" smtClean="0"/>
          </a:p>
          <a:p>
            <a:r>
              <a:rPr lang="en-AU" baseline="0" dirty="0" smtClean="0"/>
              <a:t>As an Inspector it is surprising just how </a:t>
            </a:r>
            <a:r>
              <a:rPr lang="en-AU" baseline="0" dirty="0"/>
              <a:t>common a lot of workplace occurrences still are.</a:t>
            </a:r>
          </a:p>
          <a:p>
            <a:endParaRPr lang="en-AU" baseline="0" dirty="0"/>
          </a:p>
          <a:p>
            <a:r>
              <a:rPr lang="en-AU" baseline="0" dirty="0" smtClean="0"/>
              <a:t>The numbers on these previous slides have driven the question - </a:t>
            </a:r>
            <a:r>
              <a:rPr lang="en-AU" b="1" baseline="0" dirty="0"/>
              <a:t>Are We Learning?</a:t>
            </a:r>
            <a:endParaRPr lang="en-AU" b="1"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2673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a:t>
            </a:r>
            <a:r>
              <a:rPr lang="en-AU" baseline="0" dirty="0"/>
              <a:t> give some </a:t>
            </a:r>
            <a:r>
              <a:rPr lang="en-AU" baseline="0" dirty="0" smtClean="0"/>
              <a:t>more specific examples of potential </a:t>
            </a:r>
            <a:r>
              <a:rPr lang="en-AU" baseline="0" dirty="0"/>
              <a:t>missed </a:t>
            </a:r>
            <a:r>
              <a:rPr lang="en-AU" baseline="0" dirty="0" smtClean="0"/>
              <a:t>opportunities </a:t>
            </a:r>
            <a:r>
              <a:rPr lang="en-AU" baseline="0" dirty="0"/>
              <a:t>to learn, here are some site or business level </a:t>
            </a:r>
            <a:r>
              <a:rPr lang="en-AU" baseline="0" dirty="0" smtClean="0"/>
              <a:t>examples.</a:t>
            </a:r>
            <a:endParaRPr lang="en-AU" baseline="0" dirty="0"/>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11729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When it comes to incident notifications to DMIRS, some 4,500 notifications are received every year. While not all of these will be investigated, Department</a:t>
            </a:r>
            <a:r>
              <a:rPr lang="en-AU" baseline="0" dirty="0" smtClean="0"/>
              <a:t> </a:t>
            </a:r>
            <a:r>
              <a:rPr lang="en-AU" baseline="0" dirty="0"/>
              <a:t>Inspectors will assess every notification that is received and determine a preliminary level of follow up.</a:t>
            </a:r>
          </a:p>
          <a:p>
            <a:endParaRPr lang="en-AU" baseline="0" dirty="0"/>
          </a:p>
          <a:p>
            <a:r>
              <a:rPr lang="en-AU" baseline="0" dirty="0"/>
              <a:t>Notification numbers</a:t>
            </a:r>
          </a:p>
          <a:p>
            <a:r>
              <a:rPr lang="en-AU" baseline="0" dirty="0"/>
              <a:t>2019 – 3094 (</a:t>
            </a:r>
            <a:r>
              <a:rPr lang="en-AU" baseline="0" dirty="0" smtClean="0"/>
              <a:t>4641 by year’s end)</a:t>
            </a:r>
            <a:endParaRPr lang="en-AU" baseline="0" dirty="0"/>
          </a:p>
          <a:p>
            <a:r>
              <a:rPr lang="en-AU" baseline="0" dirty="0"/>
              <a:t>2018 – 4638</a:t>
            </a:r>
          </a:p>
          <a:p>
            <a:r>
              <a:rPr lang="en-AU" baseline="0" dirty="0"/>
              <a:t>2017 – 4206</a:t>
            </a:r>
          </a:p>
          <a:p>
            <a:endParaRPr lang="en-AU" baseline="0" dirty="0"/>
          </a:p>
          <a:p>
            <a:r>
              <a:rPr lang="en-AU" baseline="0" dirty="0"/>
              <a:t>Level 4 is our lowest level of assessment in which a case is noted and closed. These are typically low risk, or are expected to be well dealt with at a site level. Trends are monitored of these events to determine if any broad action by the Department is warranted</a:t>
            </a:r>
            <a:r>
              <a:rPr lang="en-AU" baseline="0" dirty="0" smtClean="0"/>
              <a:t>.</a:t>
            </a:r>
          </a:p>
          <a:p>
            <a:endParaRPr lang="en-AU" baseline="0" dirty="0"/>
          </a:p>
          <a:p>
            <a:r>
              <a:rPr lang="en-AU" dirty="0"/>
              <a:t>If </a:t>
            </a:r>
            <a:r>
              <a:rPr lang="en-AU" dirty="0" smtClean="0"/>
              <a:t>Department</a:t>
            </a:r>
            <a:r>
              <a:rPr lang="en-AU" baseline="0" dirty="0" smtClean="0"/>
              <a:t> Inspectors</a:t>
            </a:r>
            <a:r>
              <a:rPr lang="en-AU" dirty="0" smtClean="0"/>
              <a:t> </a:t>
            </a:r>
            <a:r>
              <a:rPr lang="en-AU" dirty="0"/>
              <a:t>want to obtain further information</a:t>
            </a:r>
            <a:r>
              <a:rPr lang="en-AU" baseline="0" dirty="0"/>
              <a:t> about an incident, it will be escalated to a Level 3. This may be to obtain further information about an injury, or to clarify details about the accident, or we may request a copy of the site incident investigation for review</a:t>
            </a:r>
            <a:r>
              <a:rPr lang="en-AU" baseline="0" dirty="0" smtClean="0"/>
              <a:t>.</a:t>
            </a:r>
          </a:p>
          <a:p>
            <a:endParaRPr lang="en-AU" baseline="0" dirty="0"/>
          </a:p>
          <a:p>
            <a:r>
              <a:rPr lang="en-AU" baseline="0" dirty="0"/>
              <a:t>A Level 2 case is opened where we commence our own investigations. These are typically for incidents with more serious actual or potential consequences. Inspectors conducting these investigations will have completed a Certificate IV in Government Investigations</a:t>
            </a:r>
            <a:r>
              <a:rPr lang="en-AU" baseline="0" dirty="0" smtClean="0"/>
              <a:t>.</a:t>
            </a:r>
          </a:p>
          <a:p>
            <a:endParaRPr lang="en-AU" baseline="0" dirty="0"/>
          </a:p>
          <a:p>
            <a:r>
              <a:rPr lang="en-AU" baseline="0" dirty="0"/>
              <a:t>All fatalities and very serious injuries are categorised as a Level 1 case. The Department has a dedicated Investigations branch which undertake these investigations.</a:t>
            </a:r>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8180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Purpose </a:t>
            </a:r>
            <a:r>
              <a:rPr lang="en-AU" dirty="0"/>
              <a:t>– ask yourself, why are we </a:t>
            </a:r>
            <a:r>
              <a:rPr lang="en-AU" dirty="0" smtClean="0"/>
              <a:t>investigating this incident. </a:t>
            </a:r>
            <a:r>
              <a:rPr lang="en-AU" dirty="0"/>
              <a:t>Often the investigation is the end point. The incident procedure defines when an investigation is required so the attitude may be “We need to conduct an investigation so we can close off this incident.”</a:t>
            </a:r>
          </a:p>
          <a:p>
            <a:endParaRPr lang="en-AU" dirty="0"/>
          </a:p>
          <a:p>
            <a:r>
              <a:rPr lang="en-AU" dirty="0"/>
              <a:t>Participants – have you provided</a:t>
            </a:r>
            <a:r>
              <a:rPr lang="en-AU" baseline="0" dirty="0"/>
              <a:t> the right number and type of people to investigate the incident. Are you using your SHREPS to full </a:t>
            </a:r>
            <a:r>
              <a:rPr lang="en-AU" baseline="0" dirty="0" smtClean="0"/>
              <a:t>effect?</a:t>
            </a:r>
            <a:endParaRPr lang="en-AU" baseline="0" dirty="0"/>
          </a:p>
          <a:p>
            <a:endParaRPr lang="en-AU" baseline="0" dirty="0"/>
          </a:p>
          <a:p>
            <a:r>
              <a:rPr lang="en-AU" baseline="0" dirty="0"/>
              <a:t>Start point – Often we conduct an investigation in isolation and don’t consider existing processes and controls enough. Do we use our risk register to determine what controls should be in place, do we update the site risk register when we add additional controls.</a:t>
            </a:r>
          </a:p>
          <a:p>
            <a:endParaRPr lang="en-AU" baseline="0" dirty="0"/>
          </a:p>
          <a:p>
            <a:r>
              <a:rPr lang="en-AU" baseline="0" dirty="0" smtClean="0"/>
              <a:t>Actions </a:t>
            </a:r>
          </a:p>
          <a:p>
            <a:pPr marL="171450" indent="-171450">
              <a:buFont typeface="Arial" panose="020B0604020202020204" pitchFamily="34" charset="0"/>
              <a:buChar char="•"/>
            </a:pPr>
            <a:r>
              <a:rPr lang="en-AU" baseline="0" dirty="0" smtClean="0"/>
              <a:t>Need to address the root causes of the incident.</a:t>
            </a:r>
          </a:p>
          <a:p>
            <a:pPr marL="171450" indent="-171450">
              <a:buFont typeface="Arial" panose="020B0604020202020204" pitchFamily="34" charset="0"/>
              <a:buChar char="•"/>
            </a:pPr>
            <a:r>
              <a:rPr lang="en-AU" baseline="0" dirty="0" smtClean="0"/>
              <a:t>While some actions may specifically address the incident that has occurred, the investigation should ideally also identify some broader actions that will improve the system controls to prevent all similar occurrences.</a:t>
            </a:r>
          </a:p>
          <a:p>
            <a:pPr marL="171450" indent="-171450">
              <a:buFont typeface="Arial" panose="020B0604020202020204" pitchFamily="34" charset="0"/>
              <a:buChar char="•"/>
            </a:pPr>
            <a:r>
              <a:rPr lang="en-AU" baseline="0" dirty="0" smtClean="0"/>
              <a:t>While it is tempting, and often easy, to identify additional controls that add layers of protection, there is also significant potential (that is often overlooked) to reduce future incidents by identifying flaws in existing controls. In terms of the Swiss Cheese model, it is often better to try and close the size of the holes in our existing cheese rather than simply add more and more layers of cheese.</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07972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So if </a:t>
            </a:r>
            <a:r>
              <a:rPr lang="en-AU" baseline="0"/>
              <a:t>you’re </a:t>
            </a:r>
            <a:r>
              <a:rPr lang="en-AU" baseline="0" smtClean="0"/>
              <a:t>making </a:t>
            </a:r>
            <a:r>
              <a:rPr lang="en-AU" baseline="0" dirty="0"/>
              <a:t>a Safety Management System Burger – don’t do this.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8432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a:t>
            </a:r>
            <a:r>
              <a:rPr lang="en-AU" dirty="0" err="1"/>
              <a:t>Nertney</a:t>
            </a:r>
            <a:r>
              <a:rPr lang="en-AU" dirty="0"/>
              <a:t> Wheel is a useful model to provide clear risk management processes to achieve safe productivity in the workplace. Fit for Purpose Equipment, Safe Work Practices, Competent People and Controlled Work Environment all provide processes to help manage the risks to health and safety in the workplace.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Often investigations driven by</a:t>
            </a:r>
            <a:r>
              <a:rPr lang="en-AU" baseline="0" dirty="0"/>
              <a:t> the use of an investigation tool steer you towards looking at People, Equipment and Procedures or People, Equipment and Environment factors in a very fixed and structured way.</a:t>
            </a:r>
          </a:p>
          <a:p>
            <a:endParaRPr lang="en-AU" baseline="0" dirty="0"/>
          </a:p>
          <a:p>
            <a:r>
              <a:rPr lang="en-AU" baseline="0" dirty="0" smtClean="0"/>
              <a:t>The process </a:t>
            </a:r>
            <a:r>
              <a:rPr lang="en-AU" baseline="0" dirty="0"/>
              <a:t>you use, whether it is Taproot, ICAM, Essential Factors or </a:t>
            </a:r>
            <a:r>
              <a:rPr lang="en-AU" baseline="0" dirty="0" smtClean="0"/>
              <a:t>some other, </a:t>
            </a:r>
            <a:r>
              <a:rPr lang="en-AU" baseline="0" dirty="0"/>
              <a:t>should be seen as a starting point or a guide to your investigation. A good investigation will go beyond the tool and essentially seek to understand WHY.</a:t>
            </a:r>
          </a:p>
          <a:p>
            <a:endParaRPr lang="en-AU" baseline="0" dirty="0"/>
          </a:p>
          <a:p>
            <a:endParaRPr lang="en-AU" b="0" baseline="0" dirty="0"/>
          </a:p>
          <a:p>
            <a:endParaRPr lang="en-AU" b="0" baseline="0" dirty="0"/>
          </a:p>
          <a:p>
            <a:endParaRPr lang="en-AU" b="0" dirty="0"/>
          </a:p>
          <a:p>
            <a:endParaRPr lang="en-AU"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3833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dirty="0"/>
              <a:t>In </a:t>
            </a:r>
            <a:r>
              <a:rPr lang="en-AU" dirty="0" smtClean="0"/>
              <a:t>this year’s Roadshow safety</a:t>
            </a:r>
            <a:r>
              <a:rPr lang="en-AU" baseline="0" dirty="0" smtClean="0"/>
              <a:t> video (link below), we were introduced to this graphic. In </a:t>
            </a:r>
            <a:r>
              <a:rPr lang="en-AU" dirty="0" smtClean="0"/>
              <a:t>order </a:t>
            </a:r>
            <a:r>
              <a:rPr lang="en-AU" dirty="0"/>
              <a:t>to </a:t>
            </a:r>
            <a:r>
              <a:rPr lang="en-AU" dirty="0" smtClean="0"/>
              <a:t>investigate </a:t>
            </a:r>
            <a:r>
              <a:rPr lang="en-AU" dirty="0"/>
              <a:t>all the factors that are relevant to any given task, it can be helpful to consider these three interrelated areas</a:t>
            </a:r>
            <a:r>
              <a:rPr lang="en-AU" dirty="0" smtClean="0"/>
              <a:t>.</a:t>
            </a:r>
          </a:p>
          <a:p>
            <a:r>
              <a:rPr lang="en-AU" dirty="0" smtClean="0"/>
              <a:t>https://vimeo.com/373837348/6fcf0531b8</a:t>
            </a:r>
          </a:p>
          <a:p>
            <a:endParaRPr lang="en-AU" dirty="0" smtClean="0"/>
          </a:p>
          <a:p>
            <a:endParaRPr lang="en-AU" dirty="0"/>
          </a:p>
          <a:p>
            <a:r>
              <a:rPr lang="en-AU" dirty="0"/>
              <a:t>Job – what people are being asked to do (the task and its characteristics).</a:t>
            </a:r>
          </a:p>
          <a:p>
            <a:r>
              <a:rPr lang="en-AU" dirty="0"/>
              <a:t>Individual – who is doing the task (the person and their competence).</a:t>
            </a:r>
          </a:p>
          <a:p>
            <a:r>
              <a:rPr lang="en-AU" dirty="0"/>
              <a:t>Organisation – where the person is working (the organisation and its attributes</a:t>
            </a:r>
            <a:r>
              <a:rPr lang="en-AU" dirty="0" smtClean="0"/>
              <a:t>).</a:t>
            </a:r>
          </a:p>
          <a:p>
            <a:endParaRPr lang="en-AU" dirty="0" smtClean="0"/>
          </a:p>
          <a:p>
            <a:r>
              <a:rPr lang="en-AU" dirty="0" smtClean="0"/>
              <a:t>Often an investigation focuses heavily on the “Job” factors.</a:t>
            </a:r>
            <a:r>
              <a:rPr lang="en-AU" baseline="0" dirty="0" smtClean="0"/>
              <a:t> It is easy to identify the what, where, when and how of a particular task – but there is much more extra learning to be gained by looking more closely at the individual factors, and organisational drivers that influence an incident.</a:t>
            </a:r>
            <a:endParaRPr lang="en-AU" dirty="0"/>
          </a:p>
          <a:p>
            <a:endParaRPr lang="en-AU" b="1" dirty="0"/>
          </a:p>
          <a:p>
            <a:r>
              <a:rPr lang="en-AU" b="0" dirty="0"/>
              <a:t>This is what we mean when we talk about </a:t>
            </a:r>
            <a:r>
              <a:rPr lang="en-AU" b="0" dirty="0" smtClean="0"/>
              <a:t>Human and Organisational Factors. </a:t>
            </a:r>
            <a:r>
              <a:rPr lang="en-AU" b="0" dirty="0"/>
              <a:t>It’s </a:t>
            </a:r>
            <a:r>
              <a:rPr lang="en-AU" dirty="0"/>
              <a:t>all elements within a workplace that have an influence on the people who work </a:t>
            </a:r>
            <a:r>
              <a:rPr lang="en-AU" dirty="0" smtClean="0"/>
              <a:t>there.</a:t>
            </a:r>
            <a:endParaRPr lang="en-AU" b="0" dirty="0"/>
          </a:p>
          <a:p>
            <a:endParaRPr lang="en-AU" dirty="0"/>
          </a:p>
          <a:p>
            <a:r>
              <a:rPr lang="en-AU" b="1" dirty="0"/>
              <a:t>Examples of </a:t>
            </a:r>
            <a:r>
              <a:rPr lang="en-AU" b="1" dirty="0" smtClean="0"/>
              <a:t>Human </a:t>
            </a:r>
            <a:r>
              <a:rPr lang="en-AU" b="1" dirty="0"/>
              <a:t>and </a:t>
            </a:r>
            <a:r>
              <a:rPr lang="en-AU" b="1" dirty="0" smtClean="0"/>
              <a:t>Organisational </a:t>
            </a:r>
            <a:r>
              <a:rPr lang="en-AU" b="1" dirty="0"/>
              <a:t>F</a:t>
            </a:r>
            <a:r>
              <a:rPr lang="en-AU" b="1" dirty="0" smtClean="0"/>
              <a:t>actors</a:t>
            </a:r>
            <a:endParaRPr lang="en-AU" b="1" dirty="0"/>
          </a:p>
          <a:p>
            <a:r>
              <a:rPr lang="en-AU" dirty="0"/>
              <a:t>Over-reliance on procedures to manage risk and lack of user-friendly procedures.</a:t>
            </a:r>
          </a:p>
          <a:p>
            <a:r>
              <a:rPr lang="en-AU" dirty="0"/>
              <a:t>Competence, through a combination of skills, experience and knowledge.</a:t>
            </a:r>
          </a:p>
          <a:p>
            <a:r>
              <a:rPr lang="en-AU" dirty="0"/>
              <a:t>Staffing and workload – having the right numbers of the right people in the right place at the right time.</a:t>
            </a:r>
          </a:p>
          <a:p>
            <a:r>
              <a:rPr lang="en-AU" dirty="0"/>
              <a:t>Management of organisational change and organisational structural design.</a:t>
            </a:r>
          </a:p>
          <a:p>
            <a:r>
              <a:rPr lang="en-AU" dirty="0"/>
              <a:t>Communication of safety critical information, both verbally and written.</a:t>
            </a:r>
          </a:p>
          <a:p>
            <a:r>
              <a:rPr lang="en-AU" dirty="0"/>
              <a:t>Design of control rooms, plant and equipment.</a:t>
            </a:r>
          </a:p>
          <a:p>
            <a:r>
              <a:rPr lang="en-AU" dirty="0"/>
              <a:t>Fatigue from excessive work times or poorly designed shift-patterns.</a:t>
            </a:r>
          </a:p>
          <a:p>
            <a:r>
              <a:rPr lang="en-AU" dirty="0"/>
              <a:t>Adequate resources for maintenance, inspection and testing.</a:t>
            </a:r>
          </a:p>
          <a:p>
            <a:endParaRPr lang="en-AU" dirty="0"/>
          </a:p>
          <a:p>
            <a:r>
              <a:rPr lang="en-AU" b="1" dirty="0"/>
              <a:t>Why are </a:t>
            </a:r>
            <a:r>
              <a:rPr lang="en-AU" b="1" dirty="0" smtClean="0"/>
              <a:t>Human </a:t>
            </a:r>
            <a:r>
              <a:rPr lang="en-AU" b="1" dirty="0"/>
              <a:t>and </a:t>
            </a:r>
            <a:r>
              <a:rPr lang="en-AU" b="1" dirty="0" smtClean="0"/>
              <a:t>Organisational </a:t>
            </a:r>
            <a:r>
              <a:rPr lang="en-AU" b="1" dirty="0"/>
              <a:t>F</a:t>
            </a:r>
            <a:r>
              <a:rPr lang="en-AU" b="1" dirty="0" smtClean="0"/>
              <a:t>actors </a:t>
            </a:r>
            <a:r>
              <a:rPr lang="en-AU" b="1" dirty="0"/>
              <a:t>important?</a:t>
            </a:r>
          </a:p>
          <a:p>
            <a:r>
              <a:rPr lang="en-AU" dirty="0"/>
              <a:t>Human and </a:t>
            </a:r>
            <a:r>
              <a:rPr lang="en-AU" dirty="0" smtClean="0"/>
              <a:t>Organisational </a:t>
            </a:r>
            <a:r>
              <a:rPr lang="en-AU" dirty="0"/>
              <a:t>F</a:t>
            </a:r>
            <a:r>
              <a:rPr lang="en-AU" dirty="0" smtClean="0"/>
              <a:t>actors </a:t>
            </a:r>
            <a:r>
              <a:rPr lang="en-AU" dirty="0"/>
              <a:t>impact on human reliability and performance, contributing to how effectively and safely a worker is able to do their job. How well these factors are managed will influence the likelihood of human failure.</a:t>
            </a:r>
          </a:p>
          <a:p>
            <a:r>
              <a:rPr lang="en-AU" dirty="0"/>
              <a:t>Human failure refers to the error-making behaviour (e.g. mistakes and lapses) and violation behaviour (e.g. intentional rule-breaking) of individuals. Both components of human failure (error and violations) are heavily influenced by the work environment, the organisation people work in, and the design of the job they are asked to do.</a:t>
            </a:r>
          </a:p>
          <a:p>
            <a:r>
              <a:rPr lang="en-AU" dirty="0"/>
              <a:t>When human and organisational factors are well managed, they set workers up for success – workers are more likely to do their job safely by not making errors or taking any violations. When they are poorly managed, or have not been considered, it increases the chances of human failure – worker performance reduces and incidents are more likely to happen.</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38769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Human</a:t>
            </a:r>
            <a:r>
              <a:rPr lang="en-AU" baseline="0" dirty="0"/>
              <a:t> reliability refers to the potential for error</a:t>
            </a:r>
            <a:r>
              <a:rPr lang="en-AU" baseline="0" dirty="0" smtClean="0"/>
              <a:t>.</a:t>
            </a:r>
            <a:r>
              <a:rPr lang="en-AU" sz="1200" kern="1200" dirty="0" smtClean="0">
                <a:solidFill>
                  <a:schemeClr val="tx1"/>
                </a:solidFill>
                <a:effectLst/>
                <a:latin typeface="+mn-lt"/>
                <a:ea typeface="+mn-ea"/>
                <a:cs typeface="+mn-cs"/>
              </a:rPr>
              <a:t> </a:t>
            </a:r>
            <a:r>
              <a:rPr lang="en-AU" baseline="0" dirty="0" smtClean="0"/>
              <a:t>Often an investigation stops at ‘operator error’, or doesn’t even start because there is an assumption of ‘operator error’.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smtClean="0"/>
              <a:t>People don’t make a choice that they think will cause them harm. </a:t>
            </a:r>
            <a:r>
              <a:rPr lang="en-AU" b="0" dirty="0" smtClean="0"/>
              <a:t>If personal choice or error was identified in</a:t>
            </a:r>
            <a:r>
              <a:rPr lang="en-AU" b="0" baseline="0" dirty="0" smtClean="0"/>
              <a:t> the accident sequence, we need to try much harder to understand why the choice was made.</a:t>
            </a:r>
          </a:p>
          <a:p>
            <a:endParaRPr lang="en-AU"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Workers are very rarely the only instigator of accidents, they are more likely to be the last link in the chain of poor design, faulty installation, inadequate maintenance, poor management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principle of human factors is that we are normal people doing normal work in a normal organisation. An investigator is concerned with looking for what went wrong when people were trying to do a good job,</a:t>
            </a:r>
            <a:r>
              <a:rPr lang="en-AU" sz="1200" kern="1200" baseline="0" dirty="0" smtClean="0">
                <a:solidFill>
                  <a:schemeClr val="tx1"/>
                </a:solidFill>
                <a:effectLst/>
                <a:latin typeface="+mn-lt"/>
                <a:ea typeface="+mn-ea"/>
                <a:cs typeface="+mn-cs"/>
              </a:rPr>
              <a:t> so we need to identify</a:t>
            </a:r>
            <a:r>
              <a:rPr lang="en-AU" baseline="0" dirty="0" smtClean="0"/>
              <a:t> the factors that drive individual choices and error.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 first factor here is “Managing Human Reliability”. Humans are prone to making errors. These are typically slips or lapses, mistakes, or violations.</a:t>
            </a:r>
          </a:p>
          <a:p>
            <a:endParaRPr lang="en-AU" baseline="0" dirty="0"/>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7756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b="1" i="0" u="none" strike="noStrike" kern="1200" baseline="0" dirty="0" smtClean="0">
                <a:solidFill>
                  <a:schemeClr val="tx1"/>
                </a:solidFill>
                <a:latin typeface="+mn-lt"/>
                <a:ea typeface="+mn-ea"/>
                <a:cs typeface="+mn-cs"/>
              </a:rPr>
              <a:t>Slips </a:t>
            </a:r>
            <a:r>
              <a:rPr lang="en-AU" sz="1200" b="1" i="0" u="none" strike="noStrike" kern="1200" baseline="0" dirty="0">
                <a:solidFill>
                  <a:schemeClr val="tx1"/>
                </a:solidFill>
                <a:latin typeface="+mn-lt"/>
                <a:ea typeface="+mn-ea"/>
                <a:cs typeface="+mn-cs"/>
              </a:rPr>
              <a:t>or lapses </a:t>
            </a:r>
            <a:r>
              <a:rPr lang="en-AU" sz="1200" b="0" i="0" u="none" strike="noStrike" kern="1200" baseline="0" dirty="0">
                <a:solidFill>
                  <a:schemeClr val="tx1"/>
                </a:solidFill>
                <a:latin typeface="+mn-lt"/>
                <a:ea typeface="+mn-ea"/>
                <a:cs typeface="+mn-cs"/>
              </a:rPr>
              <a:t>are actions that are not planned or intended. These types of errors are commonly made by highly trained people carrying out procedures where familiarity means the person does not need to concentrate closely on what they are doing. Slips and lapses cannot be eliminated by training, but improving design can reduce their likelihood and create a more error-tolerant system. </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Errors </a:t>
            </a:r>
            <a:r>
              <a:rPr lang="en-AU" sz="1200" b="1" i="0" u="none" strike="noStrike" kern="1200" baseline="0" dirty="0">
                <a:solidFill>
                  <a:schemeClr val="tx1"/>
                </a:solidFill>
                <a:latin typeface="+mn-lt"/>
                <a:ea typeface="+mn-ea"/>
                <a:cs typeface="+mn-cs"/>
              </a:rPr>
              <a:t>of judgement or decision-making </a:t>
            </a:r>
            <a:r>
              <a:rPr lang="en-AU" sz="1200" b="0" i="0" u="none" strike="noStrike" kern="1200" baseline="0" dirty="0">
                <a:solidFill>
                  <a:schemeClr val="tx1"/>
                </a:solidFill>
                <a:latin typeface="+mn-lt"/>
                <a:ea typeface="+mn-ea"/>
                <a:cs typeface="+mn-cs"/>
              </a:rPr>
              <a:t>are where the intended actions are wrong. These also occur when we do the wrong thing, believing it to be the right thing. These errors tend to occur in situations where a person does not know the precise method of carrying out a task, either because it is new and/or unexpected, or because they have not been properly trained. Often in such circumstances people fall back on rules remembered from similar situations, and these rules may be incorrect or inappropriate in the new situation. Training based on good procedures is the key to avoiding mistakes like these. </a:t>
            </a:r>
          </a:p>
          <a:p>
            <a:endParaRPr lang="en-AU" sz="1200" b="0"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Violations </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Violations—non-compliance, circumventions, and shortcuts—differ from errors in that they are intentional, but usually well-meaning, failures. Typically, a person will deliberately carry out a procedure incorrectly for some perceived and/or expected gain (time, praise, ease, etc.). </a:t>
            </a:r>
          </a:p>
          <a:p>
            <a:r>
              <a:rPr lang="en-AU" sz="1200" kern="1200" dirty="0">
                <a:solidFill>
                  <a:schemeClr val="tx1"/>
                </a:solidFill>
                <a:effectLst/>
                <a:latin typeface="+mn-lt"/>
                <a:ea typeface="+mn-ea"/>
                <a:cs typeface="+mn-cs"/>
              </a:rPr>
              <a:t>O</a:t>
            </a:r>
            <a:r>
              <a:rPr lang="en-AU" sz="1200" kern="1200" dirty="0" smtClean="0">
                <a:solidFill>
                  <a:schemeClr val="tx1"/>
                </a:solidFill>
                <a:effectLst/>
                <a:latin typeface="+mn-lt"/>
                <a:ea typeface="+mn-ea"/>
                <a:cs typeface="+mn-cs"/>
              </a:rPr>
              <a:t>ften </a:t>
            </a:r>
            <a:r>
              <a:rPr lang="en-AU" sz="1200" kern="1200" dirty="0">
                <a:solidFill>
                  <a:schemeClr val="tx1"/>
                </a:solidFill>
                <a:effectLst/>
                <a:latin typeface="+mn-lt"/>
                <a:ea typeface="+mn-ea"/>
                <a:cs typeface="+mn-cs"/>
              </a:rPr>
              <a:t>the short cuts that people take (which may include unsafe acts) are not punished by an injury or breakdown, but instead the person is “rewarded” by the task being completed with a seemingly normal outcome. This encourages the person to repeat the behaviour and take short cuts/perform unsafe acts again in the future.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Often these individual actions are attributed to things like complacency, or perceived pressure.</a:t>
            </a:r>
          </a:p>
          <a:p>
            <a:endParaRPr lang="en-AU" baseline="0" dirty="0"/>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76606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Let’s look at these labels</a:t>
            </a:r>
            <a:r>
              <a:rPr lang="en-AU" baseline="0" dirty="0" smtClean="0"/>
              <a:t> and think of them in terms of Human and Organisational Factors.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07146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a:t>
            </a:fld>
            <a:endParaRPr lang="en-AU"/>
          </a:p>
        </p:txBody>
      </p:sp>
    </p:spTree>
    <p:extLst>
      <p:ext uri="{BB962C8B-B14F-4D97-AF65-F5344CB8AC3E}">
        <p14:creationId xmlns:p14="http://schemas.microsoft.com/office/powerpoint/2010/main" val="247701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When </a:t>
            </a:r>
            <a:r>
              <a:rPr lang="en-AU" baseline="0" dirty="0"/>
              <a:t>asked the question “Why aren’t we improving” the universal theme from </a:t>
            </a:r>
            <a:r>
              <a:rPr lang="en-AU" baseline="0" dirty="0" smtClean="0"/>
              <a:t>2018 Registered Managers Forum, similar results were found at the </a:t>
            </a:r>
            <a:r>
              <a:rPr lang="en-AU" baseline="0" dirty="0"/>
              <a:t>11 Roadshow events held last </a:t>
            </a:r>
            <a:r>
              <a:rPr lang="en-AU" baseline="0" dirty="0" smtClean="0"/>
              <a:t>year as well.  Both events cited Complacency as the key issue.</a:t>
            </a:r>
            <a:endParaRPr lang="en-AU" baseline="0" dirty="0"/>
          </a:p>
          <a:p>
            <a:endParaRPr lang="en-AU" baseline="0" dirty="0"/>
          </a:p>
          <a:p>
            <a:r>
              <a:rPr lang="en-AU" baseline="0" dirty="0"/>
              <a:t>But what does that </a:t>
            </a:r>
            <a:r>
              <a:rPr lang="en-AU" baseline="0" dirty="0" smtClean="0"/>
              <a:t>actually mean</a:t>
            </a:r>
            <a:r>
              <a:rPr lang="en-AU" baseline="0" dirty="0"/>
              <a:t>?</a:t>
            </a:r>
          </a:p>
          <a:p>
            <a:endParaRPr lang="en-AU" baseline="0" dirty="0"/>
          </a:p>
          <a:p>
            <a:r>
              <a:rPr lang="en-AU" baseline="0" dirty="0"/>
              <a:t>Who is being complacent? </a:t>
            </a:r>
            <a:r>
              <a:rPr lang="en-AU" baseline="0" dirty="0" smtClean="0"/>
              <a:t>When </a:t>
            </a:r>
            <a:r>
              <a:rPr lang="en-AU" baseline="0" dirty="0"/>
              <a:t>are they being complacent? </a:t>
            </a:r>
            <a:r>
              <a:rPr lang="en-AU" baseline="0" dirty="0" smtClean="0"/>
              <a:t>What are they being complacent about? Are </a:t>
            </a:r>
            <a:r>
              <a:rPr lang="en-AU" baseline="0" dirty="0"/>
              <a:t>we blaming workers for being complacent about safety</a:t>
            </a:r>
            <a:r>
              <a:rPr lang="en-AU" baseline="0" dirty="0" smtClean="0"/>
              <a:t>? Are </a:t>
            </a:r>
            <a:r>
              <a:rPr lang="en-AU" baseline="0" dirty="0"/>
              <a:t>we asking our leadership teams where and how they may be exhibiting complacency?</a:t>
            </a:r>
          </a:p>
          <a:p>
            <a:endParaRPr lang="en-AU" baseline="0" dirty="0" smtClean="0"/>
          </a:p>
          <a:p>
            <a:r>
              <a:rPr lang="en-AU" baseline="0" dirty="0" smtClean="0"/>
              <a:t>There are a number of human and organisational factors that may be driving the behaviours that we are describing when we say “complacency”. Are workers fatigued, distracted, overworked, bored by repetitive and non-stimulating work, de-sensitised to risk, rushed or driven to complete tasks?</a:t>
            </a:r>
          </a:p>
          <a:p>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 term may sound a </a:t>
            </a:r>
            <a:r>
              <a:rPr lang="en-AU" baseline="0" dirty="0"/>
              <a:t>bit </a:t>
            </a:r>
            <a:r>
              <a:rPr lang="en-AU" baseline="0" dirty="0" smtClean="0"/>
              <a:t>subjective and judgemental, </a:t>
            </a:r>
            <a:r>
              <a:rPr lang="en-AU" baseline="0" dirty="0"/>
              <a:t>and </a:t>
            </a:r>
            <a:r>
              <a:rPr lang="en-AU" baseline="0" dirty="0" smtClean="0"/>
              <a:t>it would be much more useful to identify these individual or group behaviours, and take specific actions to address the drivers for that behaviour, rather than apply a possibly unhelpful mantra of “It’s about complacency”.</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3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79942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dirty="0"/>
          </a:p>
        </p:txBody>
      </p:sp>
    </p:spTree>
    <p:extLst>
      <p:ext uri="{BB962C8B-B14F-4D97-AF65-F5344CB8AC3E}">
        <p14:creationId xmlns:p14="http://schemas.microsoft.com/office/powerpoint/2010/main" val="175375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a:t>
            </a:r>
            <a:r>
              <a:rPr lang="en-AU" baseline="0" dirty="0" smtClean="0"/>
              <a:t> concept frequently stated as the reason for incidents involving human error is “perceived pressure”. The idea is that employees are perceiving that there is pressure to get a job done, and may hence take shortcuts, when there is no pressure.</a:t>
            </a:r>
          </a:p>
          <a:p>
            <a:endParaRPr lang="en-AU" baseline="0" dirty="0" smtClean="0"/>
          </a:p>
          <a:p>
            <a:r>
              <a:rPr lang="en-AU" baseline="0" dirty="0" smtClean="0"/>
              <a:t>Unfortunately this ignores the many subtle and subliminal ways that pressure is experienced within organisations.</a:t>
            </a:r>
          </a:p>
          <a:p>
            <a:endParaRPr lang="en-AU" baseline="0" dirty="0" smtClean="0"/>
          </a:p>
          <a:p>
            <a:r>
              <a:rPr lang="en-AU" baseline="0" dirty="0" smtClean="0"/>
              <a:t>While it is easy to verbalise that safety is a priority, a focus on targets, production, financial performance, work plans, budget cuts, staff rationalisation </a:t>
            </a:r>
            <a:r>
              <a:rPr lang="en-AU" baseline="0" dirty="0" err="1" smtClean="0"/>
              <a:t>etc</a:t>
            </a:r>
            <a:r>
              <a:rPr lang="en-AU" baseline="0" dirty="0" smtClean="0"/>
              <a:t> all add </a:t>
            </a:r>
            <a:r>
              <a:rPr lang="en-AU" u="sng" baseline="0" dirty="0" smtClean="0"/>
              <a:t>actual</a:t>
            </a:r>
            <a:r>
              <a:rPr lang="en-AU" baseline="0" dirty="0" smtClean="0"/>
              <a:t> pressure to workers.</a:t>
            </a:r>
          </a:p>
          <a:p>
            <a:endParaRPr lang="en-AU" baseline="0" dirty="0" smtClean="0"/>
          </a:p>
          <a:p>
            <a:r>
              <a:rPr lang="en-AU" baseline="0" dirty="0" smtClean="0"/>
              <a:t>The issue when we hear “perceived pressure” should be seen, and accepted, as actual pressure. Organisations using this term should take more action to determine the causes, and follow up with more appropriate responses to workplace “pressure”.</a:t>
            </a:r>
          </a:p>
          <a:p>
            <a:endParaRPr lang="en-AU"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8398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If workers are perceiving pressure, there is actual pressure. It is not a matter of having the wrong perception.</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2988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AU" sz="1200" b="0" i="0" u="none" strike="noStrike" kern="1200" baseline="0" dirty="0" smtClean="0">
                <a:solidFill>
                  <a:schemeClr val="tx1"/>
                </a:solidFill>
                <a:latin typeface="+mn-lt"/>
                <a:ea typeface="+mn-ea"/>
                <a:cs typeface="+mn-cs"/>
              </a:rPr>
              <a:t>Lets look at some other Human and Organisational Factors.</a:t>
            </a:r>
          </a:p>
          <a:p>
            <a:endParaRPr lang="en-AU" sz="1200" b="0" i="0" u="none" strike="noStrike" kern="1200" baseline="0" dirty="0">
              <a:solidFill>
                <a:schemeClr val="tx1"/>
              </a:solidFill>
              <a:latin typeface="+mn-lt"/>
              <a:ea typeface="+mn-ea"/>
              <a:cs typeface="+mn-cs"/>
            </a:endParaRPr>
          </a:p>
          <a:p>
            <a:r>
              <a:rPr lang="en-AU" baseline="0" dirty="0" smtClean="0"/>
              <a:t>Usable </a:t>
            </a:r>
            <a:r>
              <a:rPr lang="en-AU" baseline="0" dirty="0"/>
              <a:t>procedures</a:t>
            </a:r>
          </a:p>
          <a:p>
            <a:r>
              <a:rPr lang="en-AU" baseline="0" dirty="0"/>
              <a:t>Too often during an investigation we will identify that a procedure </a:t>
            </a:r>
            <a:r>
              <a:rPr lang="en-AU" baseline="0" dirty="0" smtClean="0"/>
              <a:t>exists and not consider how useful the procedure actually is.</a:t>
            </a:r>
            <a:endParaRPr lang="en-AU" baseline="0" dirty="0"/>
          </a:p>
          <a:p>
            <a:r>
              <a:rPr lang="en-AU" baseline="0" dirty="0"/>
              <a:t>We need to ask is the procedure usable, is it appropriate, overly complex, is it easy to follow, was there enough worker involvement in writing the procedure, does the procedure actually reflect how the job should be done?</a:t>
            </a:r>
          </a:p>
          <a:p>
            <a:endParaRPr lang="en-AU" baseline="0" dirty="0"/>
          </a:p>
          <a:p>
            <a:r>
              <a:rPr lang="en-AU" baseline="0" dirty="0"/>
              <a:t>Training and Competence</a:t>
            </a:r>
          </a:p>
          <a:p>
            <a:r>
              <a:rPr lang="en-AU" sz="1200" b="0" i="0" u="none" strike="noStrike" kern="1200" baseline="0" dirty="0">
                <a:solidFill>
                  <a:schemeClr val="tx1"/>
                </a:solidFill>
                <a:latin typeface="+mn-lt"/>
                <a:ea typeface="+mn-ea"/>
                <a:cs typeface="+mn-cs"/>
              </a:rPr>
              <a:t>Competence can be defined as the ability to undertake responsibilities and perform activities to a recognised standard on a regular basis. It is a combination of skills, experience and knowledge. </a:t>
            </a:r>
          </a:p>
          <a:p>
            <a:endParaRPr lang="en-AU"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M</a:t>
            </a:r>
            <a:r>
              <a:rPr lang="en-AU" sz="1200" b="0" i="0" u="none" strike="noStrike" kern="1200" baseline="0" dirty="0" smtClean="0">
                <a:solidFill>
                  <a:schemeClr val="tx1"/>
                </a:solidFill>
                <a:latin typeface="+mn-lt"/>
                <a:ea typeface="+mn-ea"/>
                <a:cs typeface="+mn-cs"/>
              </a:rPr>
              <a:t>ake </a:t>
            </a:r>
            <a:r>
              <a:rPr lang="en-AU" sz="1200" b="0" i="0" u="none" strike="noStrike" kern="1200" baseline="0" dirty="0">
                <a:solidFill>
                  <a:schemeClr val="tx1"/>
                </a:solidFill>
                <a:latin typeface="+mn-lt"/>
                <a:ea typeface="+mn-ea"/>
                <a:cs typeface="+mn-cs"/>
              </a:rPr>
              <a:t>sure competence assurance systems take into account foreseeable work and operating conditions, including infrequent and complex activities, emergency situations and upsets, and maintenance </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M</a:t>
            </a:r>
            <a:r>
              <a:rPr lang="en-AU" sz="1200" b="0" i="0" u="none" strike="noStrike" kern="1200" baseline="0" dirty="0" smtClean="0">
                <a:solidFill>
                  <a:schemeClr val="tx1"/>
                </a:solidFill>
                <a:latin typeface="+mn-lt"/>
                <a:ea typeface="+mn-ea"/>
                <a:cs typeface="+mn-cs"/>
              </a:rPr>
              <a:t>ake </a:t>
            </a:r>
            <a:r>
              <a:rPr lang="en-AU" sz="1200" b="0" i="0" u="none" strike="noStrike" kern="1200" baseline="0" dirty="0">
                <a:solidFill>
                  <a:schemeClr val="tx1"/>
                </a:solidFill>
                <a:latin typeface="+mn-lt"/>
                <a:ea typeface="+mn-ea"/>
                <a:cs typeface="+mn-cs"/>
              </a:rPr>
              <a:t>sure training and competence assessment methods are appropriate to the hazard profile of the tasks being undertaken. Make competency assurance systems for safety-critical tasks more robust.</a:t>
            </a:r>
          </a:p>
          <a:p>
            <a:pPr marL="171450" indent="-171450">
              <a:buFont typeface="Arial" panose="020B0604020202020204" pitchFamily="34" charset="0"/>
              <a:buChar char="•"/>
            </a:pPr>
            <a:r>
              <a:rPr lang="en-AU" sz="1200" b="0" i="0" u="none" strike="noStrike" kern="1200" baseline="0" dirty="0">
                <a:solidFill>
                  <a:schemeClr val="tx1"/>
                </a:solidFill>
                <a:latin typeface="+mn-lt"/>
                <a:ea typeface="+mn-ea"/>
                <a:cs typeface="+mn-cs"/>
              </a:rPr>
              <a:t>S</a:t>
            </a:r>
            <a:r>
              <a:rPr lang="en-AU" sz="1200" b="0" i="0" u="none" strike="noStrike" kern="1200" baseline="0" dirty="0" smtClean="0">
                <a:solidFill>
                  <a:schemeClr val="tx1"/>
                </a:solidFill>
                <a:latin typeface="+mn-lt"/>
                <a:ea typeface="+mn-ea"/>
                <a:cs typeface="+mn-cs"/>
              </a:rPr>
              <a:t>chedule </a:t>
            </a:r>
            <a:r>
              <a:rPr lang="en-AU" sz="1200" b="0" i="0" u="none" strike="noStrike" kern="1200" baseline="0" dirty="0">
                <a:solidFill>
                  <a:schemeClr val="tx1"/>
                </a:solidFill>
                <a:latin typeface="+mn-lt"/>
                <a:ea typeface="+mn-ea"/>
                <a:cs typeface="+mn-cs"/>
              </a:rPr>
              <a:t>refresher training for infrequent, complex or safety-critical tasks. This may include appropriate reassessment. </a:t>
            </a:r>
          </a:p>
          <a:p>
            <a:endParaRPr lang="en-AU" baseline="0" dirty="0"/>
          </a:p>
          <a:p>
            <a:r>
              <a:rPr lang="en-AU" baseline="0" dirty="0"/>
              <a:t>Staffing and Workload</a:t>
            </a:r>
          </a:p>
          <a:p>
            <a:r>
              <a:rPr lang="en-AU" sz="1200" b="0" i="0" u="none" strike="noStrike" kern="1200" baseline="0" dirty="0">
                <a:solidFill>
                  <a:schemeClr val="tx1"/>
                </a:solidFill>
                <a:latin typeface="+mn-lt"/>
                <a:ea typeface="+mn-ea"/>
                <a:cs typeface="+mn-cs"/>
              </a:rPr>
              <a:t>People have finite capacity for processing information, holding items in working memory, making decisions and performing tasks. Excess workload can result in: </a:t>
            </a:r>
          </a:p>
          <a:p>
            <a:r>
              <a:rPr lang="en-AU" sz="1200" b="0" i="0" u="none" strike="noStrike" kern="1200" baseline="0" dirty="0">
                <a:solidFill>
                  <a:schemeClr val="tx1"/>
                </a:solidFill>
                <a:latin typeface="+mn-lt"/>
                <a:ea typeface="+mn-ea"/>
                <a:cs typeface="+mn-cs"/>
              </a:rPr>
              <a:t>• human performance issues such as slower or compromised task performance </a:t>
            </a:r>
          </a:p>
          <a:p>
            <a:r>
              <a:rPr lang="en-AU" sz="1200" b="0" i="0" u="none" strike="noStrike" kern="1200" baseline="0" dirty="0">
                <a:solidFill>
                  <a:schemeClr val="tx1"/>
                </a:solidFill>
                <a:latin typeface="+mn-lt"/>
                <a:ea typeface="+mn-ea"/>
                <a:cs typeface="+mn-cs"/>
              </a:rPr>
              <a:t>• increases in errors such as slips, lapses or mistakes. </a:t>
            </a:r>
          </a:p>
          <a:p>
            <a:endParaRPr lang="en-AU" baseline="0" dirty="0"/>
          </a:p>
          <a:p>
            <a:r>
              <a:rPr lang="en-AU" baseline="0" dirty="0"/>
              <a:t>Organisational Change</a:t>
            </a:r>
          </a:p>
          <a:p>
            <a:r>
              <a:rPr lang="en-AU" sz="1200" b="0" i="0" u="none" strike="noStrike" kern="1200" baseline="0" dirty="0">
                <a:solidFill>
                  <a:schemeClr val="tx1"/>
                </a:solidFill>
                <a:latin typeface="+mn-lt"/>
                <a:ea typeface="+mn-ea"/>
                <a:cs typeface="+mn-cs"/>
              </a:rPr>
              <a:t>Organisational changes such as reduction in staffing levels, increased use of contractors and outsourcing, combining departments and restructuring roles and responsibilities are not usually as well analysed or controlled as changes to plant or process. If these changes are not managed properly, they can have significant impact on safety management. </a:t>
            </a:r>
            <a:endParaRPr lang="en-AU" baseline="0" dirty="0"/>
          </a:p>
          <a:p>
            <a:endParaRPr lang="en-AU" baseline="0" dirty="0"/>
          </a:p>
          <a:p>
            <a:r>
              <a:rPr lang="en-AU" baseline="0" dirty="0"/>
              <a:t>Safety </a:t>
            </a:r>
            <a:r>
              <a:rPr lang="en-AU" baseline="0" dirty="0" smtClean="0"/>
              <a:t>Critical Communications</a:t>
            </a:r>
            <a:endParaRPr lang="en-AU" baseline="0" dirty="0"/>
          </a:p>
          <a:p>
            <a:r>
              <a:rPr lang="en-AU" baseline="0" dirty="0"/>
              <a:t>Routinely seen as a contributing factor in incidents.</a:t>
            </a:r>
          </a:p>
          <a:p>
            <a:r>
              <a:rPr lang="en-AU" sz="1200" b="0" i="0" u="none" strike="noStrike" kern="1200" baseline="0" dirty="0">
                <a:solidFill>
                  <a:schemeClr val="tx1"/>
                </a:solidFill>
                <a:latin typeface="+mn-lt"/>
                <a:ea typeface="+mn-ea"/>
                <a:cs typeface="+mn-cs"/>
              </a:rPr>
              <a:t>Safety-critical communication points to remember: </a:t>
            </a:r>
          </a:p>
          <a:p>
            <a:r>
              <a:rPr lang="en-AU" sz="1200" b="0" i="0" u="none" strike="noStrike" kern="1200" baseline="0" dirty="0">
                <a:solidFill>
                  <a:schemeClr val="tx1"/>
                </a:solidFill>
                <a:latin typeface="+mn-lt"/>
                <a:ea typeface="+mn-ea"/>
                <a:cs typeface="+mn-cs"/>
              </a:rPr>
              <a:t>• identify who needs to communicate and what their communication needs are </a:t>
            </a:r>
          </a:p>
          <a:p>
            <a:r>
              <a:rPr lang="en-AU" sz="1200" b="0" i="0" u="none" strike="noStrike" kern="1200" baseline="0" dirty="0">
                <a:solidFill>
                  <a:schemeClr val="tx1"/>
                </a:solidFill>
                <a:latin typeface="+mn-lt"/>
                <a:ea typeface="+mn-ea"/>
                <a:cs typeface="+mn-cs"/>
              </a:rPr>
              <a:t>• consider the mode of communication most appropriate for the situation, e.g. face-to-face, written, visual or verbal </a:t>
            </a:r>
          </a:p>
          <a:p>
            <a:r>
              <a:rPr lang="en-AU" sz="1200" b="0" i="0" u="none" strike="noStrike" kern="1200" baseline="0" dirty="0">
                <a:solidFill>
                  <a:schemeClr val="tx1"/>
                </a:solidFill>
                <a:latin typeface="+mn-lt"/>
                <a:ea typeface="+mn-ea"/>
                <a:cs typeface="+mn-cs"/>
              </a:rPr>
              <a:t>• use language appropriate to the workforce, taking into account literacy and languages </a:t>
            </a:r>
          </a:p>
          <a:p>
            <a:r>
              <a:rPr lang="en-AU" sz="1200" b="0" i="0" u="none" strike="noStrike" kern="1200" baseline="0" dirty="0">
                <a:solidFill>
                  <a:schemeClr val="tx1"/>
                </a:solidFill>
                <a:latin typeface="+mn-lt"/>
                <a:ea typeface="+mn-ea"/>
                <a:cs typeface="+mn-cs"/>
              </a:rPr>
              <a:t>• highlight safety-critical steps in procedure and draw attention to them in training. When trying to get an important message across, consider using two or more methods of communication. </a:t>
            </a:r>
          </a:p>
          <a:p>
            <a:endParaRPr lang="en-AU" baseline="0" dirty="0"/>
          </a:p>
          <a:p>
            <a:r>
              <a:rPr lang="en-AU" baseline="0" dirty="0"/>
              <a:t>Designing for People</a:t>
            </a:r>
          </a:p>
          <a:p>
            <a:r>
              <a:rPr lang="en-AU" sz="1200" b="0" i="0" u="none" strike="noStrike" kern="1200" baseline="0" dirty="0">
                <a:solidFill>
                  <a:schemeClr val="tx1"/>
                </a:solidFill>
                <a:latin typeface="+mn-lt"/>
                <a:ea typeface="+mn-ea"/>
                <a:cs typeface="+mn-cs"/>
              </a:rPr>
              <a:t>Design points to remember: </a:t>
            </a:r>
          </a:p>
          <a:p>
            <a:r>
              <a:rPr lang="en-AU" sz="1200" b="0" i="0" u="none" strike="noStrike" kern="1200" baseline="0" dirty="0">
                <a:solidFill>
                  <a:schemeClr val="tx1"/>
                </a:solidFill>
                <a:latin typeface="+mn-lt"/>
                <a:ea typeface="+mn-ea"/>
                <a:cs typeface="+mn-cs"/>
              </a:rPr>
              <a:t>• design control rooms and equipment in accordance with key ergonomic standards </a:t>
            </a:r>
          </a:p>
          <a:p>
            <a:r>
              <a:rPr lang="en-AU" sz="1200" b="0" i="0" u="none" strike="noStrike" kern="1200" baseline="0" dirty="0">
                <a:solidFill>
                  <a:schemeClr val="tx1"/>
                </a:solidFill>
                <a:latin typeface="+mn-lt"/>
                <a:ea typeface="+mn-ea"/>
                <a:cs typeface="+mn-cs"/>
              </a:rPr>
              <a:t>• involve users in the design process. Include different types of users such as operators, maintenance and systems support personnel. </a:t>
            </a:r>
          </a:p>
          <a:p>
            <a:r>
              <a:rPr lang="en-AU" sz="1200" b="0" i="0" u="none" strike="noStrike" kern="1200" baseline="0" dirty="0">
                <a:solidFill>
                  <a:schemeClr val="tx1"/>
                </a:solidFill>
                <a:latin typeface="+mn-lt"/>
                <a:ea typeface="+mn-ea"/>
                <a:cs typeface="+mn-cs"/>
              </a:rPr>
              <a:t>• give consideration to operator characteristics including body, size and strength and mental capability. </a:t>
            </a:r>
          </a:p>
          <a:p>
            <a:r>
              <a:rPr lang="en-AU" sz="1200" b="0" i="0" u="none" strike="noStrike" kern="1200" baseline="0" dirty="0">
                <a:solidFill>
                  <a:schemeClr val="tx1"/>
                </a:solidFill>
                <a:latin typeface="+mn-lt"/>
                <a:ea typeface="+mn-ea"/>
                <a:cs typeface="+mn-cs"/>
              </a:rPr>
              <a:t>• design plant and processes for operability and maintainability. Do not neglect other elements of the lifecycle, for example decommissioning. </a:t>
            </a:r>
          </a:p>
          <a:p>
            <a:r>
              <a:rPr lang="en-AU" sz="1200" b="0" i="0" u="none" strike="noStrike" kern="1200" baseline="0" dirty="0">
                <a:solidFill>
                  <a:schemeClr val="tx1"/>
                </a:solidFill>
                <a:latin typeface="+mn-lt"/>
                <a:ea typeface="+mn-ea"/>
                <a:cs typeface="+mn-cs"/>
              </a:rPr>
              <a:t>• give consideration to all reasonably foreseeable operating conditions, including emergencies </a:t>
            </a:r>
          </a:p>
          <a:p>
            <a:r>
              <a:rPr lang="en-AU" sz="1200" b="0" i="0" u="none" strike="noStrike" kern="1200" baseline="0" dirty="0">
                <a:solidFill>
                  <a:schemeClr val="tx1"/>
                </a:solidFill>
                <a:latin typeface="+mn-lt"/>
                <a:ea typeface="+mn-ea"/>
                <a:cs typeface="+mn-cs"/>
              </a:rPr>
              <a:t>• consider the interface between the end users and the system. </a:t>
            </a:r>
          </a:p>
          <a:p>
            <a:endParaRPr lang="en-AU" baseline="0" dirty="0"/>
          </a:p>
          <a:p>
            <a:r>
              <a:rPr lang="en-AU" baseline="0" dirty="0" smtClean="0"/>
              <a:t>Fitness </a:t>
            </a:r>
            <a:r>
              <a:rPr lang="en-AU" baseline="0" dirty="0"/>
              <a:t>for Work</a:t>
            </a:r>
          </a:p>
          <a:p>
            <a:r>
              <a:rPr lang="en-AU" sz="1200" b="0" i="0" u="none" strike="noStrike" kern="1200" baseline="0" dirty="0">
                <a:solidFill>
                  <a:schemeClr val="tx1"/>
                </a:solidFill>
                <a:latin typeface="+mn-lt"/>
                <a:ea typeface="+mn-ea"/>
                <a:cs typeface="+mn-cs"/>
              </a:rPr>
              <a:t>Fatigue results in slower reactions, reduced ability to process information, memory lapses, absent mindedness, decreased awareness, lack of attention, underestimation of risk and reduced coordination. Fatigue can lead to errors and accidents, ill-health and injury, and reduced productivity. </a:t>
            </a:r>
            <a:endParaRPr lang="en-AU" baseline="0" dirty="0"/>
          </a:p>
          <a:p>
            <a:endParaRPr lang="en-AU" baseline="0" dirty="0"/>
          </a:p>
          <a:p>
            <a:r>
              <a:rPr lang="en-AU" baseline="0" dirty="0"/>
              <a:t>Culture</a:t>
            </a:r>
          </a:p>
          <a:p>
            <a:r>
              <a:rPr lang="en-AU" sz="1200" b="0" i="0" u="none" strike="noStrike" kern="1200" baseline="0" dirty="0">
                <a:solidFill>
                  <a:schemeClr val="tx1"/>
                </a:solidFill>
                <a:latin typeface="+mn-lt"/>
                <a:ea typeface="+mn-ea"/>
                <a:cs typeface="+mn-cs"/>
              </a:rPr>
              <a:t>Safety culture points to remember: </a:t>
            </a:r>
          </a:p>
          <a:p>
            <a:r>
              <a:rPr lang="en-AU" sz="1200" b="0" i="0" u="none" strike="noStrike" kern="1200" baseline="0" dirty="0">
                <a:solidFill>
                  <a:schemeClr val="tx1"/>
                </a:solidFill>
                <a:latin typeface="+mn-lt"/>
                <a:ea typeface="+mn-ea"/>
                <a:cs typeface="+mn-cs"/>
              </a:rPr>
              <a:t>• management commitment and style is a key driver </a:t>
            </a:r>
          </a:p>
          <a:p>
            <a:r>
              <a:rPr lang="en-AU" sz="1200" b="0" i="0" u="none" strike="noStrike" kern="1200" baseline="0" dirty="0">
                <a:solidFill>
                  <a:schemeClr val="tx1"/>
                </a:solidFill>
                <a:latin typeface="+mn-lt"/>
                <a:ea typeface="+mn-ea"/>
                <a:cs typeface="+mn-cs"/>
              </a:rPr>
              <a:t>• employee involvement is crucial </a:t>
            </a:r>
          </a:p>
          <a:p>
            <a:r>
              <a:rPr lang="en-AU" sz="1200" b="0" i="0" u="none" strike="noStrike" kern="1200" baseline="0" dirty="0">
                <a:solidFill>
                  <a:schemeClr val="tx1"/>
                </a:solidFill>
                <a:latin typeface="+mn-lt"/>
                <a:ea typeface="+mn-ea"/>
                <a:cs typeface="+mn-cs"/>
              </a:rPr>
              <a:t>• good communication is essential </a:t>
            </a:r>
          </a:p>
          <a:p>
            <a:r>
              <a:rPr lang="en-AU" sz="1200" b="0" i="0" u="none" strike="noStrike" kern="1200" baseline="0" dirty="0">
                <a:solidFill>
                  <a:schemeClr val="tx1"/>
                </a:solidFill>
                <a:latin typeface="+mn-lt"/>
                <a:ea typeface="+mn-ea"/>
                <a:cs typeface="+mn-cs"/>
              </a:rPr>
              <a:t>• compliance with procedures needs to be balanced with autonomously functioning work teams </a:t>
            </a:r>
          </a:p>
          <a:p>
            <a:r>
              <a:rPr lang="en-AU" sz="1200" b="0" i="0" u="none" strike="noStrike" kern="1200" baseline="0" dirty="0">
                <a:solidFill>
                  <a:schemeClr val="tx1"/>
                </a:solidFill>
                <a:latin typeface="+mn-lt"/>
                <a:ea typeface="+mn-ea"/>
                <a:cs typeface="+mn-cs"/>
              </a:rPr>
              <a:t>• investigation of incidents should focus on the whole system not just the operator </a:t>
            </a:r>
          </a:p>
          <a:p>
            <a:r>
              <a:rPr lang="en-AU" sz="1200" b="0" i="0" u="none" strike="noStrike" kern="1200" baseline="0" dirty="0">
                <a:solidFill>
                  <a:schemeClr val="tx1"/>
                </a:solidFill>
                <a:latin typeface="+mn-lt"/>
                <a:ea typeface="+mn-ea"/>
                <a:cs typeface="+mn-cs"/>
              </a:rPr>
              <a:t>• organisational learnings must be shared. </a:t>
            </a:r>
          </a:p>
          <a:p>
            <a:endParaRPr lang="en-AU" baseline="0" dirty="0"/>
          </a:p>
          <a:p>
            <a:r>
              <a:rPr lang="en-AU" baseline="0" dirty="0"/>
              <a:t>Maintenance, Inspection and Testing Error</a:t>
            </a:r>
          </a:p>
          <a:p>
            <a:r>
              <a:rPr lang="en-AU" sz="1200" b="0" i="0" u="none" strike="noStrike" kern="1200" baseline="0" dirty="0">
                <a:solidFill>
                  <a:schemeClr val="tx1"/>
                </a:solidFill>
                <a:latin typeface="+mn-lt"/>
                <a:ea typeface="+mn-ea"/>
                <a:cs typeface="+mn-cs"/>
              </a:rPr>
              <a:t>Questions to ask about your company are: </a:t>
            </a:r>
          </a:p>
          <a:p>
            <a:r>
              <a:rPr lang="en-AU" sz="1200" b="0" i="0" u="none" strike="noStrike" kern="1200" baseline="0" dirty="0">
                <a:solidFill>
                  <a:schemeClr val="tx1"/>
                </a:solidFill>
                <a:latin typeface="+mn-lt"/>
                <a:ea typeface="+mn-ea"/>
                <a:cs typeface="+mn-cs"/>
              </a:rPr>
              <a:t>• Have adequate resources and staff been made available to undertake the necessary maintenance, inspection and testing in your organisation? </a:t>
            </a:r>
          </a:p>
          <a:p>
            <a:r>
              <a:rPr lang="en-AU" sz="1200" b="0" i="0" u="none" strike="noStrike" kern="1200" baseline="0" dirty="0">
                <a:solidFill>
                  <a:schemeClr val="tx1"/>
                </a:solidFill>
                <a:latin typeface="+mn-lt"/>
                <a:ea typeface="+mn-ea"/>
                <a:cs typeface="+mn-cs"/>
              </a:rPr>
              <a:t>• Do senior managers and directors fully understand the consequences of failing to provide these resources? </a:t>
            </a:r>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954727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Looking at this in practice, how can we build more assessment of some of these hidden factors into our existing investigation process?</a:t>
            </a:r>
          </a:p>
          <a:p>
            <a:endParaRPr lang="en-AU" dirty="0"/>
          </a:p>
          <a:p>
            <a:r>
              <a:rPr lang="en-AU" dirty="0" smtClean="0"/>
              <a:t>You</a:t>
            </a:r>
            <a:r>
              <a:rPr lang="en-AU" baseline="0" dirty="0" smtClean="0"/>
              <a:t> may use one of these tools to guide your investigations.</a:t>
            </a:r>
          </a:p>
          <a:p>
            <a:endParaRPr lang="en-AU" baseline="0" dirty="0"/>
          </a:p>
          <a:p>
            <a:r>
              <a:rPr lang="en-AU" baseline="0" dirty="0"/>
              <a:t>They are simply that -  a </a:t>
            </a:r>
            <a:r>
              <a:rPr lang="en-AU" baseline="0" dirty="0" smtClean="0"/>
              <a:t>guide. It </a:t>
            </a:r>
            <a:r>
              <a:rPr lang="en-AU" baseline="0" dirty="0"/>
              <a:t>is </a:t>
            </a:r>
            <a:r>
              <a:rPr lang="en-AU" baseline="0" dirty="0" smtClean="0"/>
              <a:t>often easier </a:t>
            </a:r>
            <a:r>
              <a:rPr lang="en-AU" baseline="0" dirty="0"/>
              <a:t>and more comfortable to follow a formal process for investigations, but these tools provide a framework for your investigation, and are definitely not a step by step recipe for success in identifying all the relevant factors to an incident</a:t>
            </a:r>
            <a:r>
              <a:rPr lang="en-AU" baseline="0" dirty="0" smtClean="0"/>
              <a:t>.</a:t>
            </a:r>
          </a:p>
          <a:p>
            <a:endParaRPr lang="en-AU" baseline="0" dirty="0" smtClean="0"/>
          </a:p>
          <a:p>
            <a:r>
              <a:rPr lang="en-AU" baseline="0" dirty="0" smtClean="0"/>
              <a:t>Having said that, sometimes we don’t use all the tools available within our investigation technique. One example of this can be seen in some ICAM investigations that the Department reviews. </a:t>
            </a:r>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8780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ICAM usually asks us  </a:t>
            </a:r>
          </a:p>
          <a:p>
            <a:endParaRPr lang="en-AU" dirty="0"/>
          </a:p>
          <a:p>
            <a:r>
              <a:rPr lang="en-AU" dirty="0"/>
              <a:t>• What could (or should) have been in place to prevent this event from happening but was not in place?</a:t>
            </a:r>
            <a:br>
              <a:rPr lang="en-AU" dirty="0"/>
            </a:br>
            <a:r>
              <a:rPr lang="en-AU" dirty="0"/>
              <a:t>• What was in place to prevent this event from happening but did not work?</a:t>
            </a:r>
            <a:br>
              <a:rPr lang="en-AU" dirty="0"/>
            </a:br>
            <a:r>
              <a:rPr lang="en-AU" dirty="0"/>
              <a:t>• What could (or should) have been in place to minimize the consequences of this event but was not in place?</a:t>
            </a:r>
            <a:br>
              <a:rPr lang="en-AU" dirty="0"/>
            </a:br>
            <a:r>
              <a:rPr lang="en-AU" dirty="0"/>
              <a:t>• What was in place to minimize the consequences of this event but did not work</a:t>
            </a:r>
            <a:r>
              <a:rPr lang="en-AU" dirty="0" smtClean="0"/>
              <a:t>?</a:t>
            </a:r>
          </a:p>
          <a:p>
            <a:endParaRPr lang="en-AU" dirty="0" smtClean="0"/>
          </a:p>
          <a:p>
            <a:r>
              <a:rPr lang="en-AU" dirty="0" smtClean="0"/>
              <a:t>Unfortunately there is often a focus on the Task and Environmental Conditions, and the Failed Defences.</a:t>
            </a:r>
            <a:r>
              <a:rPr lang="en-AU" baseline="0" dirty="0" smtClean="0"/>
              <a:t> These are the easy factors to identify.</a:t>
            </a:r>
          </a:p>
          <a:p>
            <a:endParaRPr lang="en-AU" baseline="0" dirty="0" smtClean="0"/>
          </a:p>
          <a:p>
            <a:r>
              <a:rPr lang="en-AU" baseline="0" dirty="0" smtClean="0"/>
              <a:t>It is more difficult to identify the Individual and the Organisational factors, but this is where much additional useful information can be uncovered.</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02276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Taproot is a very defined process, and it may be easy</a:t>
            </a:r>
            <a:r>
              <a:rPr lang="en-AU" baseline="0" dirty="0" smtClean="0"/>
              <a:t> to rely too heavily on the process and tools within it to deliver a good investigation.</a:t>
            </a:r>
          </a:p>
          <a:p>
            <a:endParaRPr lang="en-AU" baseline="0" dirty="0" smtClean="0"/>
          </a:p>
          <a:p>
            <a:r>
              <a:rPr lang="en-AU" baseline="0" dirty="0" smtClean="0"/>
              <a:t>Often Taproot investigations leads to an identification that “Standards, Policies or Administration Controls” (SPAC) need improvement, without a more detailed assessment of underlying issues.</a:t>
            </a:r>
          </a:p>
          <a:p>
            <a:r>
              <a:rPr lang="en-AU" baseline="0" dirty="0" smtClean="0"/>
              <a:t>The Taproot process can also limit the in-depth identification of human and organisational factors that may be relevant.</a:t>
            </a:r>
          </a:p>
          <a:p>
            <a:endParaRPr lang="en-AU" baseline="0" dirty="0" smtClean="0"/>
          </a:p>
          <a:p>
            <a:r>
              <a:rPr lang="en-AU" dirty="0" smtClean="0"/>
              <a:t>If </a:t>
            </a:r>
            <a:r>
              <a:rPr lang="en-AU" dirty="0"/>
              <a:t>your are using </a:t>
            </a:r>
            <a:r>
              <a:rPr lang="en-AU" dirty="0" err="1"/>
              <a:t>TapRoot</a:t>
            </a:r>
            <a:r>
              <a:rPr lang="en-AU" dirty="0"/>
              <a:t>, ask </a:t>
            </a:r>
            <a:r>
              <a:rPr lang="en-AU" dirty="0" smtClean="0"/>
              <a:t>more critical questions</a:t>
            </a:r>
            <a:r>
              <a:rPr lang="en-AU" baseline="0" dirty="0" smtClean="0"/>
              <a:t> </a:t>
            </a:r>
            <a:r>
              <a:rPr lang="en-AU" baseline="0" dirty="0"/>
              <a:t>while compiling your timeline </a:t>
            </a:r>
            <a:r>
              <a:rPr lang="en-AU" baseline="0" dirty="0" smtClean="0"/>
              <a:t>and </a:t>
            </a:r>
            <a:r>
              <a:rPr lang="en-AU" baseline="0" dirty="0" err="1" smtClean="0"/>
              <a:t>Snapcharts</a:t>
            </a:r>
            <a:r>
              <a:rPr lang="en-AU" baseline="0" dirty="0" smtClean="0"/>
              <a:t>.</a:t>
            </a:r>
          </a:p>
          <a:p>
            <a:endParaRPr lang="en-AU" baseline="0" dirty="0" smtClean="0"/>
          </a:p>
          <a:p>
            <a:r>
              <a:rPr lang="en-AU" baseline="0" dirty="0" smtClean="0"/>
              <a:t>Think outside of the Taproot “15 Questions” to try and provide additional avenues of enquiry.</a:t>
            </a:r>
            <a:endParaRPr lang="en-AU" baseline="0" dirty="0"/>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08431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For Essential Factors investigations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Essential Factors typically looks at People, Equipment and Environment </a:t>
            </a:r>
            <a:r>
              <a:rPr lang="en-AU" baseline="0" dirty="0" smtClean="0"/>
              <a:t>Factors.</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When developing the accident sequence Essential Factors uses a timeline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Stable – Metastable – Unstable – Damage – </a:t>
            </a:r>
            <a:r>
              <a:rPr lang="en-AU" dirty="0" smtClean="0"/>
              <a:t>Recovery.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When analysing the sequence moving from one stage to the next we normally focus on actions.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What if we started to think about “decisions” as the point at which things become unstable,</a:t>
            </a:r>
            <a:r>
              <a:rPr lang="en-AU" baseline="0" dirty="0"/>
              <a:t> and analyse the decision rather than the action</a:t>
            </a:r>
            <a:r>
              <a:rPr lang="en-AU"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Essential Factors also asks a specific set of questions at each of these points. There are learnings from these questions that may help users of other techniques. This is the “not” question. Often investigators are focussed on what was present, or known, or featured. All investigation techniques can be enhanced by asking what was </a:t>
            </a:r>
            <a:r>
              <a:rPr lang="en-AU" u="sng" baseline="0" dirty="0" smtClean="0"/>
              <a:t>not</a:t>
            </a:r>
            <a:r>
              <a:rPr lang="en-AU" baseline="0" dirty="0" smtClean="0"/>
              <a:t> present, known or understood.</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45217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For Essential Factors </a:t>
            </a:r>
            <a:r>
              <a:rPr lang="en-AU" baseline="0" dirty="0" smtClean="0"/>
              <a:t>investigations it is easy to formulate additional questions that specifically address human and organisational factors.</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What did I do to prevent this </a:t>
            </a:r>
            <a:r>
              <a:rPr lang="en-AU" baseline="0" dirty="0" smtClean="0"/>
              <a:t>incident?</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What did I NOT do to prevent this </a:t>
            </a:r>
            <a:r>
              <a:rPr lang="en-AU" baseline="0" dirty="0" smtClean="0"/>
              <a:t>incident?</a:t>
            </a:r>
            <a:endParaRPr lang="en-AU" baseline="0" dirty="0"/>
          </a:p>
          <a:p>
            <a:endParaRPr lang="en-AU" baseline="0" dirty="0"/>
          </a:p>
          <a:p>
            <a:r>
              <a:rPr lang="en-AU" baseline="0" dirty="0"/>
              <a:t>What as a leader did I do that allowed this error to be </a:t>
            </a:r>
            <a:r>
              <a:rPr lang="en-AU" baseline="0" dirty="0" smtClean="0"/>
              <a:t>made?</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What as a leader did I NOT do that allowed this error to be </a:t>
            </a:r>
            <a:r>
              <a:rPr lang="en-AU" baseline="0" dirty="0" smtClean="0"/>
              <a:t>made?</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What as an organisation do we do or say that allows errors to be </a:t>
            </a:r>
            <a:r>
              <a:rPr lang="en-AU" baseline="0" dirty="0" smtClean="0"/>
              <a:t>made?</a:t>
            </a:r>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a:t>What as an organisation do we NOT do or say that allows errors to be </a:t>
            </a:r>
            <a:r>
              <a:rPr lang="en-AU" baseline="0" dirty="0" smtClean="0"/>
              <a:t>made?</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3009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2139182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may</a:t>
            </a:r>
            <a:r>
              <a:rPr lang="en-AU" baseline="0" dirty="0" smtClean="0"/>
              <a:t> be seen as a simple tool, but “Why” is a question that provides great understanding.</a:t>
            </a:r>
          </a:p>
          <a:p>
            <a:endParaRPr lang="en-AU" baseline="0" dirty="0" smtClean="0"/>
          </a:p>
          <a:p>
            <a:r>
              <a:rPr lang="en-AU" baseline="0" dirty="0" smtClean="0"/>
              <a:t>A focus on the what, where, when and how information is easy. It is easy to identify and easy to understand. They provide data but do not provide insight.</a:t>
            </a:r>
          </a:p>
          <a:p>
            <a:endParaRPr lang="en-AU" baseline="0" dirty="0" smtClean="0"/>
          </a:p>
          <a:p>
            <a:r>
              <a:rPr lang="en-AU" baseline="0" dirty="0" smtClean="0"/>
              <a:t>Asking more why questions in any investigation technique will provide much additional information to improve controls.</a:t>
            </a:r>
          </a:p>
          <a:p>
            <a:endParaRPr lang="en-AU" baseline="0" dirty="0" smtClean="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8734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many other opportunities</a:t>
            </a:r>
            <a:r>
              <a:rPr lang="en-AU" baseline="0" dirty="0" smtClean="0"/>
              <a:t> to utilise Human and Organisational Factors to improve your organisation.</a:t>
            </a:r>
          </a:p>
          <a:p>
            <a:endParaRPr lang="en-AU" baseline="0" dirty="0" smtClean="0"/>
          </a:p>
          <a:p>
            <a:r>
              <a:rPr lang="en-AU" baseline="0" dirty="0" smtClean="0"/>
              <a:t>Look for areas within your other systems, processes and tools to ask questions about human error.</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0582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a:t>While not completely </a:t>
            </a:r>
            <a:r>
              <a:rPr lang="en-AU" dirty="0" smtClean="0"/>
              <a:t>proactive</a:t>
            </a:r>
            <a:r>
              <a:rPr lang="en-AU" dirty="0"/>
              <a:t>, your near miss events (including the 590 potentially</a:t>
            </a:r>
            <a:r>
              <a:rPr lang="en-AU" baseline="0" dirty="0"/>
              <a:t> serious events mentioned earlier) are significant learning opportunities that are under utilised.</a:t>
            </a:r>
          </a:p>
          <a:p>
            <a:r>
              <a:rPr lang="en-AU" baseline="0" dirty="0"/>
              <a:t>While I am sure we all see the opportunity, do we really treat a near miss as seriously as an incident with a defined consequence. A near miss is still an incident.</a:t>
            </a:r>
          </a:p>
          <a:p>
            <a:endParaRPr lang="en-AU" dirty="0" smtClean="0"/>
          </a:p>
          <a:p>
            <a:r>
              <a:rPr lang="en-AU" dirty="0" smtClean="0"/>
              <a:t>Treat </a:t>
            </a:r>
            <a:r>
              <a:rPr lang="en-AU" dirty="0"/>
              <a:t>every success as a learning opportunity.</a:t>
            </a:r>
          </a:p>
          <a:p>
            <a:r>
              <a:rPr lang="en-AU" dirty="0" smtClean="0"/>
              <a:t>Don’t </a:t>
            </a:r>
            <a:r>
              <a:rPr lang="en-AU" dirty="0"/>
              <a:t>just celebrate </a:t>
            </a:r>
            <a:r>
              <a:rPr lang="en-AU" dirty="0" smtClean="0"/>
              <a:t>it, learn from it – </a:t>
            </a:r>
            <a:r>
              <a:rPr lang="en-AU" dirty="0"/>
              <a:t>minor successes and milestone events should trigger a proactive investigation.</a:t>
            </a:r>
          </a:p>
          <a:p>
            <a:r>
              <a:rPr lang="en-AU" dirty="0"/>
              <a:t>100</a:t>
            </a:r>
            <a:r>
              <a:rPr lang="en-AU" baseline="0" dirty="0"/>
              <a:t> days or 1 </a:t>
            </a:r>
            <a:r>
              <a:rPr lang="en-AU" baseline="0" dirty="0" smtClean="0"/>
              <a:t>year LTI </a:t>
            </a:r>
            <a:r>
              <a:rPr lang="en-AU" baseline="0" dirty="0"/>
              <a:t>free – don’t just celebrate and share a BBQ, dedicate the time that you didn’t spend on incident management by investigating your success factors.</a:t>
            </a:r>
          </a:p>
          <a:p>
            <a:endParaRPr lang="en-AU" baseline="0" dirty="0"/>
          </a:p>
          <a:p>
            <a:r>
              <a:rPr lang="en-AU" baseline="0" dirty="0"/>
              <a:t>Are </a:t>
            </a:r>
            <a:r>
              <a:rPr lang="en-AU" baseline="0" dirty="0" smtClean="0"/>
              <a:t>Safety and Health Representatives (SHREPS) </a:t>
            </a:r>
            <a:r>
              <a:rPr lang="en-AU" baseline="0" dirty="0"/>
              <a:t>involved in learning opportunities. If you are not engaging with your SHREPs you are not going to learn the lessons your business needs to learn.</a:t>
            </a:r>
          </a:p>
          <a:p>
            <a:endParaRPr lang="en-AU" baseline="0" dirty="0"/>
          </a:p>
          <a:p>
            <a:r>
              <a:rPr lang="en-AU" baseline="0" dirty="0"/>
              <a:t>Look outside your organisation, </a:t>
            </a:r>
            <a:r>
              <a:rPr lang="en-AU" baseline="0" dirty="0" smtClean="0"/>
              <a:t>utilise industry data </a:t>
            </a:r>
            <a:r>
              <a:rPr lang="en-AU" baseline="0" dirty="0"/>
              <a:t>and look for other businesses that have got </a:t>
            </a:r>
            <a:r>
              <a:rPr lang="en-AU" baseline="0" dirty="0" smtClean="0"/>
              <a:t>things </a:t>
            </a:r>
            <a:r>
              <a:rPr lang="en-AU" baseline="0" dirty="0"/>
              <a:t>wrong</a:t>
            </a:r>
            <a:r>
              <a:rPr lang="en-AU" baseline="0" dirty="0" smtClean="0"/>
              <a:t>. </a:t>
            </a:r>
          </a:p>
          <a:p>
            <a:endParaRPr lang="en-AU" baseline="0" dirty="0" smtClean="0"/>
          </a:p>
          <a:p>
            <a:r>
              <a:rPr lang="en-AU" baseline="0" dirty="0" smtClean="0"/>
              <a:t>The Department of Mines, Industry Regulation and Safety provides a wealth of information that is underutilised. This includes –</a:t>
            </a:r>
            <a:endParaRPr lang="en-AU" baseline="0" dirty="0"/>
          </a:p>
          <a:p>
            <a:pPr marL="171450" indent="-171450">
              <a:buFont typeface="Arial" panose="020B0604020202020204" pitchFamily="34" charset="0"/>
              <a:buChar char="•"/>
            </a:pPr>
            <a:r>
              <a:rPr lang="en-AU" baseline="0" dirty="0" smtClean="0"/>
              <a:t>Fatality </a:t>
            </a:r>
            <a:r>
              <a:rPr lang="en-AU" baseline="0" dirty="0"/>
              <a:t>and hazard </a:t>
            </a:r>
            <a:r>
              <a:rPr lang="en-AU" baseline="0" dirty="0" smtClean="0"/>
              <a:t>registers</a:t>
            </a:r>
          </a:p>
          <a:p>
            <a:pPr marL="171450" indent="-171450">
              <a:buFont typeface="Arial" panose="020B0604020202020204" pitchFamily="34" charset="0"/>
              <a:buChar char="•"/>
            </a:pPr>
            <a:r>
              <a:rPr lang="en-AU" baseline="0" dirty="0" smtClean="0"/>
              <a:t>Significant incident reports</a:t>
            </a:r>
          </a:p>
          <a:p>
            <a:pPr marL="171450" indent="-171450">
              <a:buFont typeface="Arial" panose="020B0604020202020204" pitchFamily="34" charset="0"/>
              <a:buChar char="•"/>
            </a:pPr>
            <a:r>
              <a:rPr lang="en-AU" baseline="0" dirty="0" smtClean="0"/>
              <a:t>Mines safety bulletins</a:t>
            </a:r>
          </a:p>
          <a:p>
            <a:pPr marL="171450" indent="-171450">
              <a:buFont typeface="Arial" panose="020B0604020202020204" pitchFamily="34" charset="0"/>
              <a:buChar char="•"/>
            </a:pPr>
            <a:r>
              <a:rPr lang="en-AU" baseline="0" dirty="0" smtClean="0"/>
              <a:t>Monthly snapshots</a:t>
            </a:r>
          </a:p>
          <a:p>
            <a:pPr marL="171450" indent="-171450">
              <a:buFont typeface="Arial" panose="020B0604020202020204" pitchFamily="34" charset="0"/>
              <a:buChar char="•"/>
            </a:pPr>
            <a:r>
              <a:rPr lang="en-AU" baseline="0" dirty="0" smtClean="0"/>
              <a:t>Email alerts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6638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068896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1200" b="1" i="1" u="none" strike="noStrike" kern="1200" baseline="0" dirty="0">
                <a:solidFill>
                  <a:schemeClr val="tx1"/>
                </a:solidFill>
                <a:latin typeface="+mn-lt"/>
                <a:ea typeface="+mn-ea"/>
                <a:cs typeface="+mn-cs"/>
              </a:rPr>
              <a:t>Image taken from AIDR </a:t>
            </a:r>
            <a:r>
              <a:rPr lang="en-AU" sz="1200" b="1" i="1" u="none" strike="noStrike" kern="1200" baseline="0" dirty="0" smtClean="0">
                <a:solidFill>
                  <a:schemeClr val="tx1"/>
                </a:solidFill>
                <a:latin typeface="+mn-lt"/>
                <a:ea typeface="+mn-ea"/>
                <a:cs typeface="+mn-cs"/>
              </a:rPr>
              <a:t>Lessons Management Handbook (AIDR, 2019).</a:t>
            </a:r>
          </a:p>
          <a:p>
            <a:endParaRPr lang="en-AU" sz="1200" b="1" i="1" u="none" strike="noStrike" kern="1200" baseline="0" dirty="0">
              <a:solidFill>
                <a:schemeClr val="tx1"/>
              </a:solidFill>
              <a:latin typeface="+mn-lt"/>
              <a:ea typeface="+mn-ea"/>
              <a:cs typeface="+mn-cs"/>
            </a:endParaRPr>
          </a:p>
          <a:p>
            <a:r>
              <a:rPr lang="en-AU" dirty="0" smtClean="0"/>
              <a:t>A formal lessons management framework should involve – </a:t>
            </a:r>
          </a:p>
          <a:p>
            <a:endParaRPr lang="en-AU" dirty="0"/>
          </a:p>
          <a:p>
            <a:r>
              <a:rPr lang="en-AU" dirty="0" smtClean="0"/>
              <a:t>Collection of </a:t>
            </a:r>
            <a:r>
              <a:rPr lang="en-AU" dirty="0"/>
              <a:t>information</a:t>
            </a:r>
          </a:p>
          <a:p>
            <a:r>
              <a:rPr lang="en-AU" dirty="0"/>
              <a:t>Do you have the right people</a:t>
            </a:r>
          </a:p>
          <a:p>
            <a:r>
              <a:rPr lang="en-AU" dirty="0"/>
              <a:t>Are</a:t>
            </a:r>
            <a:r>
              <a:rPr lang="en-AU" baseline="0" dirty="0"/>
              <a:t> you asking the right questions</a:t>
            </a:r>
          </a:p>
          <a:p>
            <a:endParaRPr lang="en-AU" baseline="0" dirty="0"/>
          </a:p>
          <a:p>
            <a:r>
              <a:rPr lang="en-AU" baseline="0" dirty="0" smtClean="0"/>
              <a:t>Analysis</a:t>
            </a:r>
            <a:endParaRPr lang="en-AU" baseline="0" dirty="0"/>
          </a:p>
          <a:p>
            <a:r>
              <a:rPr lang="en-AU" baseline="0" dirty="0"/>
              <a:t>Reflect on the observations</a:t>
            </a:r>
          </a:p>
          <a:p>
            <a:r>
              <a:rPr lang="en-AU" baseline="0" dirty="0"/>
              <a:t>Look for opportunity</a:t>
            </a:r>
          </a:p>
          <a:p>
            <a:r>
              <a:rPr lang="en-AU" baseline="0" dirty="0"/>
              <a:t>Identify what needs to be done</a:t>
            </a:r>
          </a:p>
          <a:p>
            <a:endParaRPr lang="en-AU" baseline="0" dirty="0"/>
          </a:p>
          <a:p>
            <a:r>
              <a:rPr lang="en-AU" baseline="0" dirty="0" smtClean="0"/>
              <a:t>Implementation</a:t>
            </a:r>
            <a:endParaRPr lang="en-AU" baseline="0" dirty="0"/>
          </a:p>
          <a:p>
            <a:r>
              <a:rPr lang="en-AU" baseline="0" dirty="0"/>
              <a:t>Do you share the lessons with the right people?</a:t>
            </a:r>
          </a:p>
          <a:p>
            <a:r>
              <a:rPr lang="en-AU" baseline="0" dirty="0"/>
              <a:t>Do they understand why the change is important?</a:t>
            </a:r>
          </a:p>
          <a:p>
            <a:r>
              <a:rPr lang="en-AU" baseline="0" dirty="0"/>
              <a:t>Develop actions to turn </a:t>
            </a:r>
          </a:p>
          <a:p>
            <a:r>
              <a:rPr lang="en-AU" baseline="0" dirty="0"/>
              <a:t>Do the work</a:t>
            </a:r>
          </a:p>
          <a:p>
            <a:endParaRPr lang="en-AU" baseline="0" dirty="0"/>
          </a:p>
          <a:p>
            <a:r>
              <a:rPr lang="en-AU" baseline="0" dirty="0"/>
              <a:t>Review</a:t>
            </a:r>
          </a:p>
          <a:p>
            <a:r>
              <a:rPr lang="en-AU" baseline="0" dirty="0"/>
              <a:t>Did anything change?</a:t>
            </a:r>
          </a:p>
          <a:p>
            <a:r>
              <a:rPr lang="en-AU" baseline="0" dirty="0"/>
              <a:t>Did we improve?</a:t>
            </a:r>
          </a:p>
          <a:p>
            <a:r>
              <a:rPr lang="en-AU" baseline="0" dirty="0"/>
              <a:t>Did we learn?</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43549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 of the </a:t>
            </a:r>
            <a:r>
              <a:rPr lang="en-AU" dirty="0" smtClean="0"/>
              <a:t>world’s </a:t>
            </a:r>
            <a:r>
              <a:rPr lang="en-AU" dirty="0"/>
              <a:t>biggest and most famous disasters have found a root cause to be a failure to learn. BP Texas City, </a:t>
            </a:r>
            <a:r>
              <a:rPr lang="en-AU" dirty="0" err="1"/>
              <a:t>Macondo</a:t>
            </a:r>
            <a:r>
              <a:rPr lang="en-AU" dirty="0"/>
              <a:t>, Piper Alpha. These </a:t>
            </a:r>
            <a:r>
              <a:rPr lang="en-AU" dirty="0" smtClean="0"/>
              <a:t>incidents all occurred in businesses that did </a:t>
            </a:r>
            <a:r>
              <a:rPr lang="en-AU" dirty="0"/>
              <a:t>not instil a culture of learning.</a:t>
            </a:r>
          </a:p>
          <a:p>
            <a:endParaRPr lang="en-AU" dirty="0"/>
          </a:p>
          <a:p>
            <a:r>
              <a:rPr lang="en-AU" dirty="0"/>
              <a:t>How</a:t>
            </a:r>
            <a:r>
              <a:rPr lang="en-AU" baseline="0" dirty="0"/>
              <a:t> do you build a learning culture -</a:t>
            </a:r>
            <a:endParaRPr lang="en-AU" dirty="0"/>
          </a:p>
          <a:p>
            <a:endParaRPr lang="en-AU" dirty="0"/>
          </a:p>
          <a:p>
            <a:r>
              <a:rPr lang="en-AU" dirty="0"/>
              <a:t>A documented assessable function of your management system, that facilitates a learning process.</a:t>
            </a:r>
          </a:p>
          <a:p>
            <a:endParaRPr lang="en-AU" dirty="0"/>
          </a:p>
          <a:p>
            <a:r>
              <a:rPr lang="en-AU" dirty="0"/>
              <a:t>Ensure that it is isn’t that burdensome that you </a:t>
            </a:r>
            <a:r>
              <a:rPr lang="en-AU" dirty="0" smtClean="0"/>
              <a:t>are </a:t>
            </a:r>
            <a:r>
              <a:rPr lang="en-AU" dirty="0"/>
              <a:t>required to assess everything</a:t>
            </a:r>
            <a:r>
              <a:rPr lang="en-AU" dirty="0" smtClean="0"/>
              <a:t>. Focus on the important lessons.</a:t>
            </a:r>
            <a:endParaRPr lang="en-AU" dirty="0"/>
          </a:p>
          <a:p>
            <a:endParaRPr lang="en-AU" dirty="0"/>
          </a:p>
          <a:p>
            <a:r>
              <a:rPr lang="en-AU" dirty="0" smtClean="0"/>
              <a:t>Starts </a:t>
            </a:r>
            <a:r>
              <a:rPr lang="en-AU" dirty="0"/>
              <a:t>with good </a:t>
            </a:r>
            <a:r>
              <a:rPr lang="en-AU" dirty="0" smtClean="0"/>
              <a:t>reporting.</a:t>
            </a:r>
            <a:endParaRPr lang="en-AU" dirty="0"/>
          </a:p>
          <a:p>
            <a:endParaRPr lang="en-AU" dirty="0"/>
          </a:p>
          <a:p>
            <a:r>
              <a:rPr lang="en-AU" dirty="0"/>
              <a:t>Include appropriate proactive learning </a:t>
            </a:r>
            <a:r>
              <a:rPr lang="en-AU" dirty="0" smtClean="0"/>
              <a:t>opportunities.</a:t>
            </a:r>
            <a:endParaRPr lang="en-AU" dirty="0"/>
          </a:p>
          <a:p>
            <a:endParaRPr lang="en-AU" dirty="0"/>
          </a:p>
          <a:p>
            <a:r>
              <a:rPr lang="en-AU" dirty="0"/>
              <a:t>Driven by</a:t>
            </a:r>
            <a:r>
              <a:rPr lang="en-AU" baseline="0" dirty="0"/>
              <a:t> visible commitment to creating a learning culture. Safety and health culture discussions usually focus on safety behaviours, lets start also talking about learning behaviours.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09022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 lessons may be identified, controls introduced, procedures written and many improvements planned, lessons are only truly learnt </a:t>
            </a:r>
            <a:r>
              <a:rPr lang="en-AU" smtClean="0"/>
              <a:t>when individual’s </a:t>
            </a:r>
            <a:r>
              <a:rPr lang="en-AU" dirty="0" smtClean="0"/>
              <a:t>behaviours are changed.</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953341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79584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Let’s start with a quote about investigations.</a:t>
            </a:r>
          </a:p>
          <a:p>
            <a:endParaRPr lang="en-AU" baseline="0" dirty="0" smtClean="0"/>
          </a:p>
          <a:p>
            <a:r>
              <a:rPr lang="en-AU" baseline="0" dirty="0" smtClean="0"/>
              <a:t>Do </a:t>
            </a:r>
            <a:r>
              <a:rPr lang="en-AU" baseline="0" dirty="0"/>
              <a:t>we still see this thinking after some incidents?</a:t>
            </a:r>
          </a:p>
          <a:p>
            <a:r>
              <a:rPr lang="en-AU" baseline="0" dirty="0"/>
              <a:t>Have we heard people </a:t>
            </a:r>
            <a:r>
              <a:rPr lang="en-AU" baseline="0" dirty="0" smtClean="0"/>
              <a:t>say -</a:t>
            </a:r>
            <a:endParaRPr lang="en-AU" baseline="0" dirty="0"/>
          </a:p>
          <a:p>
            <a:r>
              <a:rPr lang="en-AU" baseline="0" dirty="0"/>
              <a:t>“What was he thinking?</a:t>
            </a:r>
          </a:p>
          <a:p>
            <a:r>
              <a:rPr lang="en-AU" baseline="0" dirty="0"/>
              <a:t>‘”Why were they doing that that way?”</a:t>
            </a:r>
          </a:p>
          <a:p>
            <a:r>
              <a:rPr lang="en-AU" baseline="0" dirty="0"/>
              <a:t>“Only an idiot would have done that</a:t>
            </a:r>
            <a:r>
              <a:rPr lang="en-AU" baseline="0" dirty="0" smtClean="0"/>
              <a:t>?”</a:t>
            </a:r>
          </a:p>
          <a:p>
            <a:endParaRPr lang="en-A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These statements all demonstrate an unwillingness to learn from incidents.</a:t>
            </a:r>
          </a:p>
          <a:p>
            <a:endParaRPr lang="en-AU" baseline="0" dirty="0"/>
          </a:p>
          <a:p>
            <a:r>
              <a:rPr lang="en-AU" baseline="0" dirty="0"/>
              <a:t>Those thoughts are often followed </a:t>
            </a:r>
            <a:r>
              <a:rPr lang="en-AU" baseline="0" dirty="0" smtClean="0"/>
              <a:t>by -</a:t>
            </a:r>
            <a:endParaRPr lang="en-AU" baseline="0" dirty="0"/>
          </a:p>
          <a:p>
            <a:r>
              <a:rPr lang="en-AU" baseline="0" dirty="0"/>
              <a:t>“Let’s re-train the persons involved”</a:t>
            </a:r>
          </a:p>
          <a:p>
            <a:r>
              <a:rPr lang="en-AU" baseline="0" dirty="0" smtClean="0"/>
              <a:t>“</a:t>
            </a:r>
            <a:r>
              <a:rPr lang="en-AU" baseline="0" dirty="0"/>
              <a:t>Let’s roll out a toolbox talk</a:t>
            </a:r>
            <a:r>
              <a:rPr lang="en-AU"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“Let’s have a safety pause”</a:t>
            </a:r>
          </a:p>
          <a:p>
            <a:endParaRPr lang="en-AU" baseline="0" dirty="0" smtClean="0"/>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22065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712"/>
            <a:r>
              <a:rPr lang="en-AU" baseline="0" dirty="0" smtClean="0"/>
              <a:t>This presentation will focus on:</a:t>
            </a:r>
          </a:p>
          <a:p>
            <a:pPr defTabSz="955712"/>
            <a:endParaRPr lang="en-AU" baseline="0" dirty="0"/>
          </a:p>
          <a:p>
            <a:pPr marL="171450" indent="-171450" defTabSz="955712">
              <a:buFont typeface="Arial" panose="020B0604020202020204" pitchFamily="34" charset="0"/>
              <a:buChar char="•"/>
            </a:pPr>
            <a:r>
              <a:rPr lang="en-AU" baseline="0" dirty="0" smtClean="0"/>
              <a:t>Incidents </a:t>
            </a:r>
            <a:r>
              <a:rPr lang="en-AU" baseline="0" dirty="0"/>
              <a:t>that are occurring across the mining </a:t>
            </a:r>
            <a:r>
              <a:rPr lang="en-AU" baseline="0" dirty="0" smtClean="0"/>
              <a:t>industry.</a:t>
            </a:r>
            <a:endParaRPr lang="en-AU" baseline="0" dirty="0"/>
          </a:p>
          <a:p>
            <a:pPr marL="171450" indent="-171450" defTabSz="955712">
              <a:buFont typeface="Arial" panose="020B0604020202020204" pitchFamily="34" charset="0"/>
              <a:buChar char="•"/>
            </a:pPr>
            <a:r>
              <a:rPr lang="en-AU" baseline="0" dirty="0" smtClean="0"/>
              <a:t>Some detail about </a:t>
            </a:r>
            <a:r>
              <a:rPr lang="en-AU" baseline="0" dirty="0"/>
              <a:t>what the </a:t>
            </a:r>
            <a:r>
              <a:rPr lang="en-AU" baseline="0" dirty="0" smtClean="0"/>
              <a:t>Department of Mines, Industry Regulation and Safety (DMIRS) considers </a:t>
            </a:r>
            <a:r>
              <a:rPr lang="en-AU" baseline="0" dirty="0"/>
              <a:t>when we investigate </a:t>
            </a:r>
            <a:r>
              <a:rPr lang="en-AU" baseline="0" dirty="0" smtClean="0"/>
              <a:t>incidents.</a:t>
            </a:r>
            <a:endParaRPr lang="en-AU" baseline="0" dirty="0"/>
          </a:p>
          <a:p>
            <a:pPr marL="171450" indent="-171450" defTabSz="955712">
              <a:buFont typeface="Arial" panose="020B0604020202020204" pitchFamily="34" charset="0"/>
              <a:buChar char="•"/>
            </a:pPr>
            <a:r>
              <a:rPr lang="en-AU" baseline="0" dirty="0" smtClean="0"/>
              <a:t>Some </a:t>
            </a:r>
            <a:r>
              <a:rPr lang="en-AU" baseline="0" dirty="0"/>
              <a:t>common investigation processes, </a:t>
            </a:r>
            <a:r>
              <a:rPr lang="en-AU" baseline="0" dirty="0" smtClean="0"/>
              <a:t>and how we can maximise learnings from them with </a:t>
            </a:r>
            <a:r>
              <a:rPr lang="en-AU" baseline="0" dirty="0"/>
              <a:t>a bit of a focus on human and organisational </a:t>
            </a:r>
            <a:r>
              <a:rPr lang="en-AU" baseline="0" dirty="0" smtClean="0"/>
              <a:t>factors.</a:t>
            </a:r>
            <a:endParaRPr lang="en-AU" baseline="0" dirty="0"/>
          </a:p>
          <a:p>
            <a:pPr marL="171450" indent="-171450" defTabSz="955712">
              <a:buFont typeface="Arial" panose="020B0604020202020204" pitchFamily="34" charset="0"/>
              <a:buChar char="•"/>
            </a:pPr>
            <a:r>
              <a:rPr lang="en-AU" baseline="0" dirty="0"/>
              <a:t>And </a:t>
            </a:r>
            <a:r>
              <a:rPr lang="en-AU" baseline="0" dirty="0" smtClean="0"/>
              <a:t>finish with some thoughts about developing a learning culture within your business.</a:t>
            </a:r>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9212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AU" sz="1300" b="0" dirty="0" smtClean="0"/>
              <a:t>Firstly, let’s recap some of the requirements for</a:t>
            </a:r>
            <a:r>
              <a:rPr lang="en-AU" sz="1300" b="0" baseline="0" dirty="0" smtClean="0"/>
              <a:t> the reporting of incidents to the Department.</a:t>
            </a:r>
          </a:p>
          <a:p>
            <a:endParaRPr lang="en-AU" sz="1300" b="0" baseline="0" dirty="0" smtClean="0"/>
          </a:p>
          <a:p>
            <a:r>
              <a:rPr lang="en-AU" sz="1300" b="1" dirty="0" smtClean="0"/>
              <a:t>Section 76</a:t>
            </a:r>
            <a:r>
              <a:rPr lang="en-AU" sz="1300" b="1" dirty="0"/>
              <a:t>.	Accidents involving disabling injury to be notified</a:t>
            </a:r>
          </a:p>
          <a:p>
            <a:r>
              <a:rPr lang="en-AU" sz="1300" dirty="0"/>
              <a:t>	(1)	Where a person suffers injury in an accident at a mine and is disabled by that accident from performing his or her duties of employment as they were being performed at the time the accident occurred, the manager must cause notice of the accident to be given —</a:t>
            </a:r>
          </a:p>
          <a:p>
            <a:r>
              <a:rPr lang="en-AU" sz="1300" dirty="0"/>
              <a:t>	(a)	in accordance with the regulations, to the district inspector for the region in which the mine is situated; and</a:t>
            </a:r>
          </a:p>
          <a:p>
            <a:r>
              <a:rPr lang="en-AU" sz="1300" dirty="0"/>
              <a:t>	(b)	if the injured person so requests, to the secretary or local representative of a trade union of which that person is a member.</a:t>
            </a:r>
          </a:p>
          <a:p>
            <a:r>
              <a:rPr lang="en-AU" sz="1300" dirty="0"/>
              <a:t>(2)	The notice required to be given under subsection (1) must —</a:t>
            </a:r>
          </a:p>
          <a:p>
            <a:r>
              <a:rPr lang="en-AU" sz="1300" dirty="0"/>
              <a:t>	(a)	if the injury appears to be serious, be given by the fastest practicable method of communication as soon as it is reasonably practicable to do so, and must subsequently be confirmed in writing; and</a:t>
            </a:r>
          </a:p>
          <a:p>
            <a:r>
              <a:rPr lang="en-AU" sz="1300" dirty="0"/>
              <a:t>	(b)	if the injury appears not to be serious, be given in writing at the end of the month.</a:t>
            </a:r>
          </a:p>
          <a:p>
            <a:r>
              <a:rPr lang="en-AU" sz="1300" dirty="0"/>
              <a:t>	(3)	A manager who —</a:t>
            </a:r>
          </a:p>
          <a:p>
            <a:r>
              <a:rPr lang="en-AU" sz="1300" dirty="0"/>
              <a:t>	(a)	omits to give a notice required to be given by subsection (1); or</a:t>
            </a:r>
          </a:p>
          <a:p>
            <a:r>
              <a:rPr lang="en-AU" sz="1300" dirty="0"/>
              <a:t>	(b)	fails without reasonable excuse to give a notice required to be given by subsection (1) in accordance with subsection (2),</a:t>
            </a:r>
          </a:p>
          <a:p>
            <a:r>
              <a:rPr lang="en-AU" sz="1300" dirty="0"/>
              <a:t>		commits an offence, unless the required notice was given by the principal employer at the mine.</a:t>
            </a:r>
          </a:p>
          <a:p>
            <a:r>
              <a:rPr lang="en-AU" sz="1300" dirty="0"/>
              <a:t>	(4)	An injury is a serious injury for the purposes of this section if the injury —</a:t>
            </a:r>
          </a:p>
          <a:p>
            <a:r>
              <a:rPr lang="en-AU" sz="1300" dirty="0"/>
              <a:t>	(a)	results in the injured person being disabled from following his or her ordinary occupation for a period of 2 weeks or more; or</a:t>
            </a:r>
          </a:p>
          <a:p>
            <a:r>
              <a:rPr lang="en-AU" sz="1300" dirty="0"/>
              <a:t>	(b)	involves unconsciousness arising from inhalation of fumes or poisonous gases or asphyxiation due to lack of oxygen or displacement of oxygen by an inert gas; or</a:t>
            </a:r>
          </a:p>
          <a:p>
            <a:r>
              <a:rPr lang="en-AU" sz="1300" dirty="0"/>
              <a:t>	(c)	results from an accident, including fuming, arising out of the use of explosives.</a:t>
            </a:r>
          </a:p>
          <a:p>
            <a:endParaRPr lang="en-AU" sz="1300" dirty="0"/>
          </a:p>
          <a:p>
            <a:endParaRPr lang="en-AU" sz="1300" dirty="0"/>
          </a:p>
          <a:p>
            <a:r>
              <a:rPr lang="en-AU" sz="1300" b="1" dirty="0" smtClean="0"/>
              <a:t>Section 78</a:t>
            </a:r>
            <a:r>
              <a:rPr lang="en-AU" sz="1300" b="1" dirty="0"/>
              <a:t>.	Some occurrences at mines to be notified and recorded</a:t>
            </a:r>
          </a:p>
          <a:p>
            <a:r>
              <a:rPr lang="en-AU" sz="1300" dirty="0"/>
              <a:t>	(1)	The manager must immediately give notice to the district inspector for the region in which the mine is situated of an occurrence to which this section applies, whether or not any bodily injury to any person or damage to property has resulted from the occurrence, and must give to the district inspector such particulars in respect of the occurrence as the inspector may require.</a:t>
            </a:r>
          </a:p>
          <a:p>
            <a:r>
              <a:rPr lang="en-AU" sz="1300" dirty="0"/>
              <a:t>	(2)	The manager must without delay record particulars of an occurrence to which this section applies in the record book.</a:t>
            </a:r>
          </a:p>
          <a:p>
            <a:r>
              <a:rPr lang="en-AU" sz="1300" dirty="0"/>
              <a:t>	(2a)	A manager who contravenes subsection (1) or (2) commits an offence.</a:t>
            </a:r>
          </a:p>
          <a:p>
            <a:r>
              <a:rPr lang="en-AU" sz="1300" dirty="0"/>
              <a:t>	(3)	This section applies to an occurrence of —</a:t>
            </a:r>
          </a:p>
          <a:p>
            <a:r>
              <a:rPr lang="en-AU" sz="1300" dirty="0"/>
              <a:t>	(a)	any extensive subsidence, settlement or fall of ground or any major collapse of any part of the operations of a mine, or any earth movement caused by a seismic event; or</a:t>
            </a:r>
          </a:p>
          <a:p>
            <a:r>
              <a:rPr lang="en-AU" sz="1300" dirty="0"/>
              <a:t>(b)	any outbreak of fire above or below ground in any mine; or</a:t>
            </a:r>
          </a:p>
          <a:p>
            <a:r>
              <a:rPr lang="en-AU" sz="1300" dirty="0"/>
              <a:t>	(c)	any breakage of a rope, cable, chain or other gear by which persons are raised or lowered; or</a:t>
            </a:r>
          </a:p>
          <a:p>
            <a:r>
              <a:rPr lang="en-AU" sz="1300" dirty="0"/>
              <a:t>	(d)	any inrush of water from old underground operations or other source; or</a:t>
            </a:r>
          </a:p>
          <a:p>
            <a:r>
              <a:rPr lang="en-AU" sz="1300" dirty="0"/>
              <a:t>	(e)	any accidental ignition of dust below ground or the discovery of the presence of potentially harmful or </a:t>
            </a:r>
            <a:r>
              <a:rPr lang="en-AU" sz="1300" dirty="0" err="1"/>
              <a:t>asphyxiant</a:t>
            </a:r>
            <a:r>
              <a:rPr lang="en-AU" sz="1300" dirty="0"/>
              <a:t> gas or an outburst of such gas in any part of a mine; or</a:t>
            </a:r>
          </a:p>
          <a:p>
            <a:r>
              <a:rPr lang="en-AU" sz="1300" dirty="0"/>
              <a:t>	(f)	any accidental ignition or detonation of explosives, or any delayed or fast ignition of explosives; or</a:t>
            </a:r>
          </a:p>
          <a:p>
            <a:r>
              <a:rPr lang="en-AU" sz="1300" dirty="0"/>
              <a:t>	(g)	any explosion or bursting of compressed air receivers, boilers, or pressure vessels; or</a:t>
            </a:r>
          </a:p>
          <a:p>
            <a:r>
              <a:rPr lang="en-AU" sz="1300" dirty="0"/>
              <a:t>	(h)	every electric shock or burn to a person and every dangerous occurrence involving electricity; or</a:t>
            </a:r>
          </a:p>
          <a:p>
            <a:r>
              <a:rPr lang="en-AU" sz="1300" dirty="0"/>
              <a:t>	(</a:t>
            </a:r>
            <a:r>
              <a:rPr lang="en-AU" sz="1300" dirty="0" err="1"/>
              <a:t>i</a:t>
            </a:r>
            <a:r>
              <a:rPr lang="en-AU" sz="1300" dirty="0"/>
              <a:t>)	any incidence of a person being affected by poisoning or exposure to toxic gas or fumes; or</a:t>
            </a:r>
          </a:p>
          <a:p>
            <a:r>
              <a:rPr lang="en-AU" sz="1300" dirty="0"/>
              <a:t>	(j)	any loss of control of heavy earth moving equipment, including failure of braking or steering.</a:t>
            </a:r>
          </a:p>
          <a:p>
            <a:endParaRPr lang="en-AU" sz="1300" dirty="0"/>
          </a:p>
          <a:p>
            <a:endParaRPr lang="en-AU" sz="1300" dirty="0"/>
          </a:p>
          <a:p>
            <a:r>
              <a:rPr lang="en-AU" sz="1300" b="1" dirty="0" smtClean="0"/>
              <a:t>Section 79</a:t>
            </a:r>
            <a:r>
              <a:rPr lang="en-AU" sz="1300" b="1" dirty="0"/>
              <a:t>.	Some potentially serious occurrences to be notified</a:t>
            </a:r>
          </a:p>
          <a:p>
            <a:r>
              <a:rPr lang="en-AU" sz="1300" dirty="0"/>
              <a:t>	(1)	The manager must inform the district inspector for the region in which the mine is situated of any occurrence at the mine which in the manager’s opinion had the potential to cause serious injury or harm to health (other than an occurrence referred to in section 78) although no injury or harm in fact happened.</a:t>
            </a:r>
          </a:p>
          <a:p>
            <a:r>
              <a:rPr lang="en-AU" sz="1300" dirty="0"/>
              <a:t>	(2)	The manager must inform the district inspector as required by subsection (1) as soon as practicable after the manager has ascertained the facts and circumstances of the occurrence and, if required by the district inspector, must provide a written report on that occurrence.</a:t>
            </a:r>
          </a:p>
          <a:p>
            <a:endParaRPr lang="en-AU" sz="1300" dirty="0" smtClean="0"/>
          </a:p>
          <a:p>
            <a:endParaRPr lang="en-AU" sz="1300" dirty="0"/>
          </a:p>
          <a:p>
            <a:r>
              <a:rPr lang="en-AU" sz="1300" b="0" dirty="0" smtClean="0"/>
              <a:t>Here also is a reminder about the requirements</a:t>
            </a:r>
            <a:r>
              <a:rPr lang="en-AU" sz="1300" b="0" baseline="0" dirty="0" smtClean="0"/>
              <a:t> to maintain an incident scene, until proper authorisation has been received.</a:t>
            </a:r>
          </a:p>
          <a:p>
            <a:endParaRPr lang="en-AU" sz="1300" b="1" baseline="0" dirty="0" smtClean="0"/>
          </a:p>
          <a:p>
            <a:r>
              <a:rPr lang="en-AU" sz="1300" b="1" dirty="0" smtClean="0"/>
              <a:t>Section 81</a:t>
            </a:r>
            <a:r>
              <a:rPr lang="en-AU" sz="1300" b="1" dirty="0"/>
              <a:t>.	Place of accident not to be disturbed</a:t>
            </a:r>
          </a:p>
          <a:p>
            <a:r>
              <a:rPr lang="en-AU" sz="1300" dirty="0"/>
              <a:t>	(1)	A person must not disturb a place at a mine where an accident causing death or serious injury has occurred except with —</a:t>
            </a:r>
          </a:p>
          <a:p>
            <a:r>
              <a:rPr lang="en-AU" sz="1300" dirty="0"/>
              <a:t>	(a)	a view to saving life or preventing injury to any person; or</a:t>
            </a:r>
          </a:p>
          <a:p>
            <a:r>
              <a:rPr lang="en-AU" sz="1300" dirty="0"/>
              <a:t>	(b)	the permission of an inspector or, in the case of a fatal accident, the permission of a coroner.</a:t>
            </a:r>
          </a:p>
          <a:p>
            <a:r>
              <a:rPr lang="en-AU" sz="1300" dirty="0"/>
              <a:t>	(2)	A person who contravenes subsection (1) commits an offence.</a:t>
            </a:r>
          </a:p>
          <a:p>
            <a:endParaRPr lang="en-AU" sz="1300" dirty="0"/>
          </a:p>
          <a:p>
            <a:endParaRPr lang="en-AU" sz="130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7459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Please note that incident</a:t>
            </a:r>
            <a:r>
              <a:rPr lang="en-AU" baseline="0" dirty="0" smtClean="0"/>
              <a:t> reports can now be lodged 24 hours a day by calling the 1800 SAFEMINE number.</a:t>
            </a:r>
          </a:p>
          <a:p>
            <a:endParaRPr lang="en-AU" baseline="0" dirty="0" smtClean="0"/>
          </a:p>
          <a:p>
            <a:r>
              <a:rPr lang="en-AU" baseline="0" dirty="0" smtClean="0"/>
              <a:t>This is also a contact line for general enquiries, or for the lodging of any complaints about mine safety.</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385116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incident </a:t>
            </a:r>
            <a:r>
              <a:rPr lang="en-AU" dirty="0"/>
              <a:t>numbers are </a:t>
            </a:r>
            <a:r>
              <a:rPr lang="en-AU" dirty="0" smtClean="0"/>
              <a:t>the Serious Disabling Injury figures reported to DMIRS from the </a:t>
            </a:r>
            <a:r>
              <a:rPr lang="en-AU" dirty="0"/>
              <a:t>560 </a:t>
            </a:r>
            <a:r>
              <a:rPr lang="en-AU" dirty="0" smtClean="0"/>
              <a:t>mine sites</a:t>
            </a:r>
            <a:r>
              <a:rPr lang="en-AU" baseline="0" dirty="0" smtClean="0"/>
              <a:t> </a:t>
            </a:r>
            <a:r>
              <a:rPr lang="en-AU" baseline="0" dirty="0"/>
              <a:t>and </a:t>
            </a:r>
            <a:r>
              <a:rPr lang="en-AU" baseline="0" dirty="0" smtClean="0"/>
              <a:t>exploration </a:t>
            </a:r>
            <a:r>
              <a:rPr lang="en-AU" baseline="0" dirty="0"/>
              <a:t>sites</a:t>
            </a:r>
            <a:r>
              <a:rPr lang="en-AU" baseline="0" dirty="0" smtClean="0"/>
              <a:t>.</a:t>
            </a:r>
          </a:p>
          <a:p>
            <a:endParaRPr lang="en-AU" baseline="0" dirty="0" smtClean="0"/>
          </a:p>
          <a:p>
            <a:r>
              <a:rPr lang="en-AU" baseline="0" dirty="0" smtClean="0"/>
              <a:t>N.B. The 2019 figures were for the period up to the end of August, plus a projection to the end of 2019. In this case there have been 96 injuries to the end of August with a prediction of a total of 144 by year’s end. Unfortunately this means we will still seriously injure 48 more employees before the end of the year.</a:t>
            </a: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98706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000" dirty="0"/>
              <a:t>Loss of control of heavy vehicle – Section 78(3)(j)</a:t>
            </a:r>
          </a:p>
          <a:p>
            <a:pPr lvl="1" eaLnBrk="1" hangingPunct="1"/>
            <a:r>
              <a:rPr lang="en-US" sz="2000" dirty="0"/>
              <a:t>2018 – 171</a:t>
            </a:r>
          </a:p>
          <a:p>
            <a:pPr lvl="1" eaLnBrk="1" hangingPunct="1"/>
            <a:r>
              <a:rPr lang="en-US" sz="2000" dirty="0"/>
              <a:t>2019 – 108 (162)</a:t>
            </a:r>
          </a:p>
          <a:p>
            <a:pPr lvl="1" eaLnBrk="1" hangingPunct="1"/>
            <a:endParaRPr lang="en-US" sz="2000" dirty="0"/>
          </a:p>
          <a:p>
            <a:pPr eaLnBrk="1" hangingPunct="1"/>
            <a:r>
              <a:rPr lang="en-US" sz="2000" dirty="0"/>
              <a:t>Electric Shock - Section 78(3)(h)</a:t>
            </a:r>
          </a:p>
          <a:p>
            <a:pPr lvl="1" eaLnBrk="1" hangingPunct="1"/>
            <a:r>
              <a:rPr lang="en-US" sz="2000" dirty="0"/>
              <a:t>2018 – 393</a:t>
            </a:r>
          </a:p>
          <a:p>
            <a:pPr lvl="1" eaLnBrk="1" hangingPunct="1"/>
            <a:r>
              <a:rPr lang="en-US" sz="2000" dirty="0"/>
              <a:t>2019 – 268 (402)</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3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06406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1479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066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29856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71703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78805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859256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195069497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3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568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35092871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2019 Mines Safety Roadshow in October 2019.</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2019.</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0" cap="none" spc="0" normalizeH="0" baseline="0" noProof="0" dirty="0">
                <a:ln>
                  <a:noFill/>
                </a:ln>
                <a:solidFill>
                  <a:srgbClr val="CF5E31"/>
                </a:solidFill>
                <a:effectLst/>
                <a:uLnTx/>
                <a:uFillTx/>
                <a:latin typeface="Arial"/>
                <a:ea typeface="ＭＳ Ｐゴシック"/>
                <a:cs typeface="+mj-cs"/>
              </a:rPr>
              <a:t>Please read this before using presentation</a:t>
            </a:r>
            <a:endParaRPr kumimoji="0" lang="en-AU" altLang="en-US" sz="2800" b="0" i="0" u="none" strike="noStrike" kern="0" cap="none" spc="0" normalizeH="0" baseline="0" noProof="0" dirty="0">
              <a:ln>
                <a:noFill/>
              </a:ln>
              <a:solidFill>
                <a:srgbClr val="FFFFFF"/>
              </a:solidFill>
              <a:effectLst/>
              <a:uLnTx/>
              <a:uFillTx/>
              <a:latin typeface="Arial"/>
              <a:ea typeface="ＭＳ Ｐゴシック"/>
              <a:cs typeface="+mj-cs"/>
            </a:endParaRPr>
          </a:p>
        </p:txBody>
      </p:sp>
    </p:spTree>
    <p:extLst>
      <p:ext uri="{BB962C8B-B14F-4D97-AF65-F5344CB8AC3E}">
        <p14:creationId xmlns:p14="http://schemas.microsoft.com/office/powerpoint/2010/main" val="392238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Industry experiences – Across industry</a:t>
            </a:r>
          </a:p>
        </p:txBody>
      </p:sp>
      <p:sp>
        <p:nvSpPr>
          <p:cNvPr id="4099" name="Rectangle 3"/>
          <p:cNvSpPr>
            <a:spLocks noGrp="1" noChangeArrowheads="1"/>
          </p:cNvSpPr>
          <p:nvPr>
            <p:ph type="body" idx="1"/>
          </p:nvPr>
        </p:nvSpPr>
        <p:spPr/>
        <p:txBody>
          <a:bodyPr/>
          <a:lstStyle/>
          <a:p>
            <a:pPr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
        <p:nvSpPr>
          <p:cNvPr id="6" name="Content Placeholder 2"/>
          <p:cNvSpPr txBox="1">
            <a:spLocks/>
          </p:cNvSpPr>
          <p:nvPr/>
        </p:nvSpPr>
        <p:spPr bwMode="auto">
          <a:xfrm>
            <a:off x="685800" y="1600200"/>
            <a:ext cx="7772400" cy="31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AU" sz="2400" b="0" i="0" u="none" strike="noStrike" kern="0" cap="none" spc="0" normalizeH="0" baseline="0" noProof="0" dirty="0">
              <a:ln>
                <a:noFill/>
              </a:ln>
              <a:solidFill>
                <a:srgbClr val="000000"/>
              </a:solidFill>
              <a:effectLst/>
              <a:uLnTx/>
              <a:uFillTx/>
              <a:latin typeface="Arial"/>
              <a:ea typeface="ＭＳ Ｐゴシック"/>
              <a:cs typeface="+mn-cs"/>
            </a:endParaRPr>
          </a:p>
        </p:txBody>
      </p:sp>
      <p:graphicFrame>
        <p:nvGraphicFramePr>
          <p:cNvPr id="7" name="Chart 6"/>
          <p:cNvGraphicFramePr/>
          <p:nvPr/>
        </p:nvGraphicFramePr>
        <p:xfrm>
          <a:off x="197724" y="1600200"/>
          <a:ext cx="4536504" cy="312494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0927" y="4938438"/>
            <a:ext cx="2950097"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Forecasting at least another </a:t>
            </a:r>
            <a:r>
              <a:rPr kumimoji="0" lang="en-AU" sz="1600" b="1" u="sng"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63</a:t>
            </a:r>
            <a:r>
              <a:rPr kumimoji="0" lang="en-AU" sz="1600" b="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 </a:t>
            </a:r>
            <a:r>
              <a:rPr kumimoji="0" lang="en-AU" sz="1600" b="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outbreaks of fire </a:t>
            </a: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to occur by the end of this year </a:t>
            </a:r>
          </a:p>
        </p:txBody>
      </p:sp>
      <p:sp>
        <p:nvSpPr>
          <p:cNvPr id="9" name="Equal 8"/>
          <p:cNvSpPr/>
          <p:nvPr/>
        </p:nvSpPr>
        <p:spPr bwMode="auto">
          <a:xfrm>
            <a:off x="685800" y="5477047"/>
            <a:ext cx="288031" cy="26486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graphicFrame>
        <p:nvGraphicFramePr>
          <p:cNvPr id="10" name="Chart 9"/>
          <p:cNvGraphicFramePr/>
          <p:nvPr/>
        </p:nvGraphicFramePr>
        <p:xfrm>
          <a:off x="4549698" y="1600200"/>
          <a:ext cx="4536504" cy="312494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5292080" y="4815329"/>
            <a:ext cx="2950097"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Forecasting at least another </a:t>
            </a:r>
            <a:r>
              <a:rPr kumimoji="0" lang="en-AU" sz="1600" b="1" u="sng" strike="noStrike" kern="1200" cap="none" spc="0" normalizeH="0" baseline="0" noProof="0" dirty="0">
                <a:ln>
                  <a:noFill/>
                </a:ln>
                <a:solidFill>
                  <a:srgbClr val="A02A1D"/>
                </a:solidFill>
                <a:effectLst/>
                <a:uLnTx/>
                <a:uFillTx/>
                <a:latin typeface="Arial" charset="0"/>
                <a:ea typeface="ＭＳ Ｐゴシック" pitchFamily="-124" charset="-128"/>
                <a:cs typeface="+mn-cs"/>
              </a:rPr>
              <a:t>173</a:t>
            </a:r>
            <a:r>
              <a:rPr kumimoji="0" lang="en-AU" sz="1600" b="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 potentially serious occurrences</a:t>
            </a:r>
            <a:r>
              <a:rPr kumimoji="0" lang="en-AU" sz="1600" b="0" i="1"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 </a:t>
            </a: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to happen by the end of this year </a:t>
            </a:r>
          </a:p>
        </p:txBody>
      </p:sp>
      <p:sp>
        <p:nvSpPr>
          <p:cNvPr id="12" name="Equal 11"/>
          <p:cNvSpPr/>
          <p:nvPr/>
        </p:nvSpPr>
        <p:spPr bwMode="auto">
          <a:xfrm>
            <a:off x="4980216" y="5344614"/>
            <a:ext cx="288031" cy="26486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70971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Industry experiences – Individual</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graphicFrame>
        <p:nvGraphicFramePr>
          <p:cNvPr id="2" name="Diagram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62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Department investigations</a:t>
            </a:r>
          </a:p>
        </p:txBody>
      </p:sp>
      <p:sp>
        <p:nvSpPr>
          <p:cNvPr id="4099" name="Rectangle 3"/>
          <p:cNvSpPr>
            <a:spLocks noGrp="1" noChangeArrowheads="1"/>
          </p:cNvSpPr>
          <p:nvPr>
            <p:ph type="body" idx="1"/>
          </p:nvPr>
        </p:nvSpPr>
        <p:spPr>
          <a:xfrm>
            <a:off x="709057" y="1124744"/>
            <a:ext cx="7772400" cy="4495800"/>
          </a:xfrm>
        </p:spPr>
        <p:txBody>
          <a:bodyPr/>
          <a:lstStyle/>
          <a:p>
            <a:pPr eaLnBrk="1" hangingPunct="1"/>
            <a:endParaRPr lang="en-US" dirty="0"/>
          </a:p>
          <a:p>
            <a:pPr eaLnBrk="1" hangingPunct="1"/>
            <a:endParaRPr lang="en-US" dirty="0"/>
          </a:p>
          <a:p>
            <a:pPr eaLnBrk="1" hangingPunct="1"/>
            <a:r>
              <a:rPr lang="en-US" dirty="0"/>
              <a:t>Level 1 – Fatalities and serious injuries </a:t>
            </a:r>
          </a:p>
          <a:p>
            <a:pPr marL="0" indent="0" eaLnBrk="1" hangingPunct="1">
              <a:buNone/>
            </a:pPr>
            <a:endParaRPr lang="en-US" dirty="0"/>
          </a:p>
          <a:p>
            <a:pPr eaLnBrk="1" hangingPunct="1"/>
            <a:r>
              <a:rPr lang="en-US" dirty="0"/>
              <a:t>Level 2 – Department investigation conducted</a:t>
            </a:r>
          </a:p>
          <a:p>
            <a:pPr marL="0" indent="0" eaLnBrk="1" hangingPunct="1">
              <a:buNone/>
            </a:pPr>
            <a:endParaRPr lang="en-US" dirty="0"/>
          </a:p>
          <a:p>
            <a:pPr eaLnBrk="1" hangingPunct="1"/>
            <a:r>
              <a:rPr lang="en-US" dirty="0"/>
              <a:t>Level 3 – Followed up by Inspectors</a:t>
            </a:r>
          </a:p>
          <a:p>
            <a:pPr marL="0" indent="0" eaLnBrk="1" hangingPunct="1">
              <a:buNone/>
            </a:pPr>
            <a:endParaRPr lang="en-US" dirty="0"/>
          </a:p>
          <a:p>
            <a:pPr eaLnBrk="1" hangingPunct="1"/>
            <a:r>
              <a:rPr lang="en-US" dirty="0"/>
              <a:t>Level 4 – Low risk, managed by site</a:t>
            </a:r>
          </a:p>
          <a:p>
            <a:pPr marL="0" indent="0" eaLnBrk="1" hangingPunct="1">
              <a:buNone/>
            </a:pPr>
            <a:endParaRPr lang="en-US" dirty="0"/>
          </a:p>
          <a:p>
            <a:pPr eaLnBrk="1" hangingPunct="1"/>
            <a:endParaRPr lang="en-US" dirty="0"/>
          </a:p>
          <a:p>
            <a:pPr marL="0" indent="0"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43409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a:t>Maximising</a:t>
            </a:r>
            <a:r>
              <a:rPr lang="en-US" dirty="0"/>
              <a:t> learnings</a:t>
            </a:r>
          </a:p>
        </p:txBody>
      </p:sp>
      <p:sp>
        <p:nvSpPr>
          <p:cNvPr id="4099" name="Rectangle 3"/>
          <p:cNvSpPr>
            <a:spLocks noGrp="1" noChangeArrowheads="1"/>
          </p:cNvSpPr>
          <p:nvPr>
            <p:ph type="body" idx="1"/>
          </p:nvPr>
        </p:nvSpPr>
        <p:spPr/>
        <p:txBody>
          <a:bodyPr/>
          <a:lstStyle/>
          <a:p>
            <a:pPr marL="0" indent="0" eaLnBrk="1" hangingPunct="1">
              <a:buNone/>
            </a:pPr>
            <a:r>
              <a:rPr lang="en-US" dirty="0"/>
              <a:t>Reactive investigations</a:t>
            </a:r>
          </a:p>
          <a:p>
            <a:pPr eaLnBrk="1" hangingPunct="1"/>
            <a:r>
              <a:rPr lang="en-US" dirty="0"/>
              <a:t>Purpose of investigation</a:t>
            </a:r>
          </a:p>
          <a:p>
            <a:pPr eaLnBrk="1" hangingPunct="1"/>
            <a:r>
              <a:rPr lang="en-US" dirty="0"/>
              <a:t>Participants – SHREPS</a:t>
            </a:r>
          </a:p>
          <a:p>
            <a:pPr eaLnBrk="1" hangingPunct="1"/>
            <a:r>
              <a:rPr lang="en-US" dirty="0"/>
              <a:t>Starting point – risk </a:t>
            </a:r>
            <a:r>
              <a:rPr lang="en-US" dirty="0" smtClean="0"/>
              <a:t>register</a:t>
            </a:r>
          </a:p>
          <a:p>
            <a:pPr eaLnBrk="1" hangingPunct="1"/>
            <a:r>
              <a:rPr lang="en-US" dirty="0" smtClean="0"/>
              <a:t>Actions </a:t>
            </a:r>
            <a:r>
              <a:rPr lang="en-US" dirty="0"/>
              <a:t>	</a:t>
            </a:r>
          </a:p>
          <a:p>
            <a:pPr lvl="1" eaLnBrk="1" hangingPunct="1"/>
            <a:r>
              <a:rPr lang="en-US" dirty="0"/>
              <a:t>Appropriate</a:t>
            </a:r>
          </a:p>
          <a:p>
            <a:pPr lvl="1" eaLnBrk="1" hangingPunct="1"/>
            <a:r>
              <a:rPr lang="en-US" dirty="0"/>
              <a:t>Tactical vs Strategic</a:t>
            </a:r>
          </a:p>
          <a:p>
            <a:pPr lvl="1" eaLnBrk="1" hangingPunct="1"/>
            <a:r>
              <a:rPr lang="en-US" dirty="0"/>
              <a:t>Additional controls or tighten existing controls</a:t>
            </a:r>
          </a:p>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38930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a:t>Maximising</a:t>
            </a:r>
            <a:r>
              <a:rPr lang="en-US" dirty="0"/>
              <a:t> learnings</a:t>
            </a:r>
          </a:p>
        </p:txBody>
      </p:sp>
      <p:sp>
        <p:nvSpPr>
          <p:cNvPr id="4099" name="Rectangle 3"/>
          <p:cNvSpPr>
            <a:spLocks noGrp="1" noChangeArrowheads="1"/>
          </p:cNvSpPr>
          <p:nvPr>
            <p:ph type="body" idx="1"/>
          </p:nvPr>
        </p:nvSpPr>
        <p:spPr/>
        <p:txBody>
          <a:bodyPr/>
          <a:lstStyle/>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053" y="1556302"/>
            <a:ext cx="4629894" cy="4583595"/>
          </a:xfrm>
          <a:prstGeom prst="rect">
            <a:avLst/>
          </a:prstGeom>
        </p:spPr>
      </p:pic>
    </p:spTree>
    <p:extLst>
      <p:ext uri="{BB962C8B-B14F-4D97-AF65-F5344CB8AC3E}">
        <p14:creationId xmlns:p14="http://schemas.microsoft.com/office/powerpoint/2010/main" val="86454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Investigation focus</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774" y="1328502"/>
            <a:ext cx="4716451" cy="4824536"/>
          </a:xfrm>
          <a:prstGeom prst="rect">
            <a:avLst/>
          </a:prstGeom>
        </p:spPr>
      </p:pic>
      <p:sp>
        <p:nvSpPr>
          <p:cNvPr id="8" name="TextBox 7"/>
          <p:cNvSpPr txBox="1"/>
          <p:nvPr/>
        </p:nvSpPr>
        <p:spPr>
          <a:xfrm>
            <a:off x="611560" y="1484784"/>
            <a:ext cx="160221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ICAM</a:t>
            </a:r>
          </a:p>
        </p:txBody>
      </p:sp>
      <p:sp>
        <p:nvSpPr>
          <p:cNvPr id="9" name="TextBox 8"/>
          <p:cNvSpPr txBox="1"/>
          <p:nvPr/>
        </p:nvSpPr>
        <p:spPr>
          <a:xfrm>
            <a:off x="6930225" y="1484784"/>
            <a:ext cx="1527975"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1200" cap="none" spc="0" normalizeH="0" baseline="0" noProof="0" dirty="0" err="1">
                <a:ln>
                  <a:noFill/>
                </a:ln>
                <a:solidFill>
                  <a:srgbClr val="000000"/>
                </a:solidFill>
                <a:effectLst/>
                <a:uLnTx/>
                <a:uFillTx/>
                <a:latin typeface="Arial" charset="0"/>
                <a:ea typeface="ＭＳ Ｐゴシック" pitchFamily="-124" charset="-128"/>
                <a:cs typeface="+mn-cs"/>
              </a:rPr>
              <a:t>TapRoot</a:t>
            </a:r>
            <a:endParaRPr kumimoji="0" lang="en-AU" sz="2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10" name="TextBox 9"/>
          <p:cNvSpPr txBox="1"/>
          <p:nvPr/>
        </p:nvSpPr>
        <p:spPr>
          <a:xfrm>
            <a:off x="611560" y="4941168"/>
            <a:ext cx="1602214"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Essential Factors</a:t>
            </a:r>
          </a:p>
        </p:txBody>
      </p:sp>
      <p:sp>
        <p:nvSpPr>
          <p:cNvPr id="11" name="TextBox 10"/>
          <p:cNvSpPr txBox="1"/>
          <p:nvPr/>
        </p:nvSpPr>
        <p:spPr>
          <a:xfrm>
            <a:off x="7164288" y="5085184"/>
            <a:ext cx="129391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5 Why’s</a:t>
            </a:r>
          </a:p>
        </p:txBody>
      </p:sp>
      <p:sp>
        <p:nvSpPr>
          <p:cNvPr id="12" name="TextBox 11"/>
          <p:cNvSpPr txBox="1"/>
          <p:nvPr/>
        </p:nvSpPr>
        <p:spPr>
          <a:xfrm>
            <a:off x="2411759" y="3284984"/>
            <a:ext cx="4320480" cy="1015663"/>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60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What Else?</a:t>
            </a:r>
          </a:p>
        </p:txBody>
      </p:sp>
    </p:spTree>
    <p:extLst>
      <p:ext uri="{BB962C8B-B14F-4D97-AF65-F5344CB8AC3E}">
        <p14:creationId xmlns:p14="http://schemas.microsoft.com/office/powerpoint/2010/main" val="5818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80">
                                          <p:stCondLst>
                                            <p:cond delay="0"/>
                                          </p:stCondLst>
                                        </p:cTn>
                                        <p:tgtEl>
                                          <p:spTgt spid="11"/>
                                        </p:tgtEl>
                                      </p:cBhvr>
                                    </p:animEffect>
                                    <p:anim calcmode="lin" valueType="num">
                                      <p:cBhvr>
                                        <p:cTn id="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7" dur="26">
                                          <p:stCondLst>
                                            <p:cond delay="650"/>
                                          </p:stCondLst>
                                        </p:cTn>
                                        <p:tgtEl>
                                          <p:spTgt spid="11"/>
                                        </p:tgtEl>
                                      </p:cBhvr>
                                      <p:to x="100000" y="60000"/>
                                    </p:animScale>
                                    <p:animScale>
                                      <p:cBhvr>
                                        <p:cTn id="28" dur="166" decel="50000">
                                          <p:stCondLst>
                                            <p:cond delay="676"/>
                                          </p:stCondLst>
                                        </p:cTn>
                                        <p:tgtEl>
                                          <p:spTgt spid="11"/>
                                        </p:tgtEl>
                                      </p:cBhvr>
                                      <p:to x="100000" y="100000"/>
                                    </p:animScale>
                                    <p:animScale>
                                      <p:cBhvr>
                                        <p:cTn id="29" dur="26">
                                          <p:stCondLst>
                                            <p:cond delay="1312"/>
                                          </p:stCondLst>
                                        </p:cTn>
                                        <p:tgtEl>
                                          <p:spTgt spid="11"/>
                                        </p:tgtEl>
                                      </p:cBhvr>
                                      <p:to x="100000" y="80000"/>
                                    </p:animScale>
                                    <p:animScale>
                                      <p:cBhvr>
                                        <p:cTn id="30" dur="166" decel="50000">
                                          <p:stCondLst>
                                            <p:cond delay="1338"/>
                                          </p:stCondLst>
                                        </p:cTn>
                                        <p:tgtEl>
                                          <p:spTgt spid="11"/>
                                        </p:tgtEl>
                                      </p:cBhvr>
                                      <p:to x="100000" y="100000"/>
                                    </p:animScale>
                                    <p:animScale>
                                      <p:cBhvr>
                                        <p:cTn id="31" dur="26">
                                          <p:stCondLst>
                                            <p:cond delay="1642"/>
                                          </p:stCondLst>
                                        </p:cTn>
                                        <p:tgtEl>
                                          <p:spTgt spid="11"/>
                                        </p:tgtEl>
                                      </p:cBhvr>
                                      <p:to x="100000" y="90000"/>
                                    </p:animScale>
                                    <p:animScale>
                                      <p:cBhvr>
                                        <p:cTn id="32" dur="166" decel="50000">
                                          <p:stCondLst>
                                            <p:cond delay="1668"/>
                                          </p:stCondLst>
                                        </p:cTn>
                                        <p:tgtEl>
                                          <p:spTgt spid="11"/>
                                        </p:tgtEl>
                                      </p:cBhvr>
                                      <p:to x="100000" y="100000"/>
                                    </p:animScale>
                                    <p:animScale>
                                      <p:cBhvr>
                                        <p:cTn id="33" dur="26">
                                          <p:stCondLst>
                                            <p:cond delay="1808"/>
                                          </p:stCondLst>
                                        </p:cTn>
                                        <p:tgtEl>
                                          <p:spTgt spid="11"/>
                                        </p:tgtEl>
                                      </p:cBhvr>
                                      <p:to x="100000" y="95000"/>
                                    </p:animScale>
                                    <p:animScale>
                                      <p:cBhvr>
                                        <p:cTn id="34" dur="166" decel="50000">
                                          <p:stCondLst>
                                            <p:cond delay="1834"/>
                                          </p:stCondLst>
                                        </p:cTn>
                                        <p:tgtEl>
                                          <p:spTgt spid="1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Human and Organisational Factors</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737" y="1554339"/>
            <a:ext cx="4670526" cy="4372863"/>
          </a:xfrm>
          <a:prstGeom prst="rect">
            <a:avLst/>
          </a:prstGeom>
        </p:spPr>
      </p:pic>
    </p:spTree>
    <p:extLst>
      <p:ext uri="{BB962C8B-B14F-4D97-AF65-F5344CB8AC3E}">
        <p14:creationId xmlns:p14="http://schemas.microsoft.com/office/powerpoint/2010/main" val="359355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92696"/>
            <a:ext cx="8605276" cy="4896544"/>
          </a:xfrm>
          <a:prstGeom prst="rect">
            <a:avLst/>
          </a:prstGeom>
        </p:spPr>
      </p:pic>
    </p:spTree>
    <p:extLst>
      <p:ext uri="{BB962C8B-B14F-4D97-AF65-F5344CB8AC3E}">
        <p14:creationId xmlns:p14="http://schemas.microsoft.com/office/powerpoint/2010/main" val="93551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48680"/>
            <a:ext cx="8831436" cy="5524102"/>
          </a:xfrm>
          <a:prstGeom prst="rect">
            <a:avLst/>
          </a:prstGeom>
        </p:spPr>
      </p:pic>
    </p:spTree>
    <p:extLst>
      <p:ext uri="{BB962C8B-B14F-4D97-AF65-F5344CB8AC3E}">
        <p14:creationId xmlns:p14="http://schemas.microsoft.com/office/powerpoint/2010/main" val="483623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Busting some myths</a:t>
            </a:r>
          </a:p>
        </p:txBody>
      </p:sp>
      <p:sp>
        <p:nvSpPr>
          <p:cNvPr id="4099" name="Rectangle 3"/>
          <p:cNvSpPr>
            <a:spLocks noGrp="1" noChangeArrowheads="1"/>
          </p:cNvSpPr>
          <p:nvPr>
            <p:ph type="body" idx="1"/>
          </p:nvPr>
        </p:nvSpPr>
        <p:spPr/>
        <p:txBody>
          <a:bodyPr/>
          <a:lstStyle/>
          <a:p>
            <a:pPr>
              <a:lnSpc>
                <a:spcPct val="107000"/>
              </a:lnSpc>
              <a:spcAft>
                <a:spcPts val="0"/>
              </a:spcAft>
            </a:pPr>
            <a:endParaRPr lang="en-AU" dirty="0">
              <a:solidFill>
                <a:srgbClr val="000000"/>
              </a:solidFill>
              <a:latin typeface="ArialMT"/>
              <a:ea typeface="Calibri" panose="020F0502020204030204" pitchFamily="34" charset="0"/>
              <a:cs typeface="ArialMT"/>
            </a:endParaRPr>
          </a:p>
          <a:p>
            <a:pPr eaLnBrk="1" hangingPunct="1"/>
            <a:r>
              <a:rPr lang="en-US" dirty="0"/>
              <a:t>Complacency</a:t>
            </a:r>
          </a:p>
          <a:p>
            <a:pPr eaLnBrk="1" hangingPunct="1"/>
            <a:endParaRPr lang="en-US" dirty="0"/>
          </a:p>
          <a:p>
            <a:pPr eaLnBrk="1" hangingPunct="1"/>
            <a:r>
              <a:rPr lang="en-US" dirty="0"/>
              <a:t>Perceived Pressure</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068960"/>
            <a:ext cx="4376737" cy="2871787"/>
          </a:xfrm>
          <a:prstGeom prst="rect">
            <a:avLst/>
          </a:prstGeom>
        </p:spPr>
      </p:pic>
    </p:spTree>
    <p:extLst>
      <p:ext uri="{BB962C8B-B14F-4D97-AF65-F5344CB8AC3E}">
        <p14:creationId xmlns:p14="http://schemas.microsoft.com/office/powerpoint/2010/main" val="1749089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nvSpPr>
        <p:spPr bwMode="auto">
          <a:xfrm>
            <a:off x="5522215" y="2785492"/>
            <a:ext cx="36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dirty="0">
              <a:solidFill>
                <a:schemeClr val="tx2"/>
              </a:solidFill>
            </a:endParaRPr>
          </a:p>
          <a:p>
            <a:pPr algn="ctr"/>
            <a:endParaRPr lang="en-US" sz="2800" dirty="0">
              <a:solidFill>
                <a:schemeClr val="tx2"/>
              </a:solidFill>
            </a:endParaRPr>
          </a:p>
          <a:p>
            <a:pPr algn="ctr"/>
            <a:endParaRPr lang="en-US" sz="2800" dirty="0">
              <a:solidFill>
                <a:schemeClr val="tx2"/>
              </a:solidFill>
            </a:endParaRPr>
          </a:p>
          <a:p>
            <a:pPr algn="ctr"/>
            <a:r>
              <a:rPr lang="en-US" sz="3200" dirty="0">
                <a:solidFill>
                  <a:schemeClr val="tx2"/>
                </a:solidFill>
              </a:rPr>
              <a:t>2019 Mines Safety Roadshow</a:t>
            </a:r>
          </a:p>
          <a:p>
            <a:pPr algn="ctr">
              <a:spcBef>
                <a:spcPct val="50000"/>
              </a:spcBef>
            </a:pPr>
            <a:r>
              <a:rPr lang="en-US" sz="1800" dirty="0">
                <a:solidFill>
                  <a:srgbClr val="A02A1D"/>
                </a:solidFill>
              </a:rPr>
              <a:t/>
            </a:r>
            <a:br>
              <a:rPr lang="en-US" sz="1800" dirty="0">
                <a:solidFill>
                  <a:srgbClr val="A02A1D"/>
                </a:solidFill>
              </a:rPr>
            </a:br>
            <a:r>
              <a:rPr lang="en-US" sz="1800" dirty="0">
                <a:solidFill>
                  <a:srgbClr val="A02A1D"/>
                </a:solidFill>
              </a:rPr>
              <a:t/>
            </a:r>
            <a:br>
              <a:rPr lang="en-US" sz="1800" dirty="0">
                <a:solidFill>
                  <a:srgbClr val="A02A1D"/>
                </a:solidFill>
              </a:rPr>
            </a:br>
            <a:endParaRPr lang="en-US" sz="2800" dirty="0">
              <a:solidFill>
                <a:schemeClr val="tx2"/>
              </a:solidFill>
            </a:endParaRPr>
          </a:p>
        </p:txBody>
      </p:sp>
      <p:pic>
        <p:nvPicPr>
          <p:cNvPr id="2" name="Picture 1"/>
          <p:cNvPicPr>
            <a:picLocks noChangeAspect="1"/>
          </p:cNvPicPr>
          <p:nvPr/>
        </p:nvPicPr>
        <p:blipFill>
          <a:blip r:embed="rId3"/>
          <a:stretch>
            <a:fillRect/>
          </a:stretch>
        </p:blipFill>
        <p:spPr>
          <a:xfrm>
            <a:off x="467543" y="1628800"/>
            <a:ext cx="4872641" cy="3456384"/>
          </a:xfrm>
          <a:prstGeom prst="rect">
            <a:avLst/>
          </a:prstGeom>
        </p:spPr>
      </p:pic>
      <p:sp>
        <p:nvSpPr>
          <p:cNvPr id="5" name="TextBox 4"/>
          <p:cNvSpPr txBox="1"/>
          <p:nvPr/>
        </p:nvSpPr>
        <p:spPr>
          <a:xfrm>
            <a:off x="251520" y="260648"/>
            <a:ext cx="4392488" cy="648072"/>
          </a:xfrm>
          <a:prstGeom prst="rect">
            <a:avLst/>
          </a:prstGeom>
          <a:solidFill>
            <a:srgbClr val="117D7F"/>
          </a:solidFill>
        </p:spPr>
        <p:txBody>
          <a:bodyPr wrap="square" rtlCol="0">
            <a:spAutoFit/>
          </a:bodyPr>
          <a:lstStyle/>
          <a:p>
            <a:endParaRPr lang="en-AU" dirty="0">
              <a:solidFill>
                <a:srgbClr val="117D7F"/>
              </a:solidFill>
            </a:endParaRPr>
          </a:p>
        </p:txBody>
      </p:sp>
      <p:pic>
        <p:nvPicPr>
          <p:cNvPr id="7" name="Picture 6"/>
          <p:cNvPicPr>
            <a:picLocks noChangeAspect="1"/>
          </p:cNvPicPr>
          <p:nvPr/>
        </p:nvPicPr>
        <p:blipFill>
          <a:blip r:embed="rId4"/>
          <a:stretch>
            <a:fillRect/>
          </a:stretch>
        </p:blipFill>
        <p:spPr>
          <a:xfrm>
            <a:off x="464059" y="308645"/>
            <a:ext cx="3505200" cy="6000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24923" t="22580" r="17947" b="1493"/>
          <a:stretch/>
        </p:blipFill>
        <p:spPr>
          <a:xfrm>
            <a:off x="1043608" y="1882120"/>
            <a:ext cx="6910536" cy="4427200"/>
          </a:xfrm>
          <a:prstGeom prst="rect">
            <a:avLst/>
          </a:prstGeom>
        </p:spPr>
      </p:pic>
      <p:sp>
        <p:nvSpPr>
          <p:cNvPr id="3" name="Title 2"/>
          <p:cNvSpPr>
            <a:spLocks noGrp="1"/>
          </p:cNvSpPr>
          <p:nvPr>
            <p:ph type="title"/>
          </p:nvPr>
        </p:nvSpPr>
        <p:spPr>
          <a:xfrm>
            <a:off x="685800" y="228600"/>
            <a:ext cx="8458200" cy="752128"/>
          </a:xfrm>
        </p:spPr>
        <p:txBody>
          <a:bodyPr/>
          <a:lstStyle/>
          <a:p>
            <a:r>
              <a:rPr lang="en-AU" dirty="0"/>
              <a:t>What the 2018 </a:t>
            </a:r>
            <a:r>
              <a:rPr lang="en-AU" dirty="0" smtClean="0"/>
              <a:t>Registered Managers Forum told </a:t>
            </a:r>
            <a:r>
              <a:rPr lang="en-AU" dirty="0"/>
              <a:t>us</a:t>
            </a:r>
          </a:p>
        </p:txBody>
      </p:sp>
      <p:sp>
        <p:nvSpPr>
          <p:cNvPr id="7" name="TextBox 6"/>
          <p:cNvSpPr txBox="1"/>
          <p:nvPr/>
        </p:nvSpPr>
        <p:spPr>
          <a:xfrm>
            <a:off x="395536" y="1311151"/>
            <a:ext cx="401103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Why aren’t we improving?</a:t>
            </a:r>
          </a:p>
        </p:txBody>
      </p:sp>
    </p:spTree>
    <p:extLst>
      <p:ext uri="{BB962C8B-B14F-4D97-AF65-F5344CB8AC3E}">
        <p14:creationId xmlns:p14="http://schemas.microsoft.com/office/powerpoint/2010/main" val="249557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24923" t="22580" r="17947" b="1493"/>
          <a:stretch/>
        </p:blipFill>
        <p:spPr>
          <a:xfrm>
            <a:off x="1043608" y="1882120"/>
            <a:ext cx="6910536" cy="4427200"/>
          </a:xfrm>
          <a:prstGeom prst="rect">
            <a:avLst/>
          </a:prstGeom>
        </p:spPr>
      </p:pic>
      <p:sp>
        <p:nvSpPr>
          <p:cNvPr id="3" name="Title 2"/>
          <p:cNvSpPr>
            <a:spLocks noGrp="1"/>
          </p:cNvSpPr>
          <p:nvPr>
            <p:ph type="title"/>
          </p:nvPr>
        </p:nvSpPr>
        <p:spPr>
          <a:xfrm>
            <a:off x="685800" y="228600"/>
            <a:ext cx="8458200" cy="752128"/>
          </a:xfrm>
        </p:spPr>
        <p:txBody>
          <a:bodyPr/>
          <a:lstStyle/>
          <a:p>
            <a:r>
              <a:rPr lang="en-AU" dirty="0"/>
              <a:t>What the 2018 </a:t>
            </a:r>
            <a:r>
              <a:rPr lang="en-AU" dirty="0" smtClean="0"/>
              <a:t>Registered Managers Forum told </a:t>
            </a:r>
            <a:r>
              <a:rPr lang="en-AU" dirty="0"/>
              <a:t>us</a:t>
            </a:r>
          </a:p>
        </p:txBody>
      </p:sp>
      <p:sp>
        <p:nvSpPr>
          <p:cNvPr id="7" name="TextBox 6"/>
          <p:cNvSpPr txBox="1"/>
          <p:nvPr/>
        </p:nvSpPr>
        <p:spPr>
          <a:xfrm>
            <a:off x="395536" y="1311151"/>
            <a:ext cx="4011034" cy="461665"/>
          </a:xfrm>
          <a:prstGeom prst="rect">
            <a:avLst/>
          </a:prstGeom>
          <a:noFill/>
        </p:spPr>
        <p:txBody>
          <a:bodyPr wrap="none" rtlCol="0">
            <a:spAutoFit/>
          </a:bodyPr>
          <a:lstStyle/>
          <a:p>
            <a:r>
              <a:rPr lang="en-AU" b="1" dirty="0"/>
              <a:t>Why aren’t we improving?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16200">
            <a:off x="2256401" y="2924944"/>
            <a:ext cx="4300338" cy="1680766"/>
          </a:xfrm>
          <a:prstGeom prst="rect">
            <a:avLst/>
          </a:prstGeom>
        </p:spPr>
      </p:pic>
    </p:spTree>
    <p:extLst>
      <p:ext uri="{BB962C8B-B14F-4D97-AF65-F5344CB8AC3E}">
        <p14:creationId xmlns:p14="http://schemas.microsoft.com/office/powerpoint/2010/main" val="198573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Busting some myths</a:t>
            </a:r>
          </a:p>
        </p:txBody>
      </p:sp>
      <p:sp>
        <p:nvSpPr>
          <p:cNvPr id="4099" name="Rectangle 3"/>
          <p:cNvSpPr>
            <a:spLocks noGrp="1" noChangeArrowheads="1"/>
          </p:cNvSpPr>
          <p:nvPr>
            <p:ph type="body" idx="1"/>
          </p:nvPr>
        </p:nvSpPr>
        <p:spPr/>
        <p:txBody>
          <a:bodyPr/>
          <a:lstStyle/>
          <a:p>
            <a:pPr>
              <a:lnSpc>
                <a:spcPct val="107000"/>
              </a:lnSpc>
              <a:spcAft>
                <a:spcPts val="0"/>
              </a:spcAft>
            </a:pPr>
            <a:endParaRPr lang="en-AU" dirty="0">
              <a:solidFill>
                <a:srgbClr val="000000"/>
              </a:solidFill>
              <a:latin typeface="ArialMT"/>
              <a:ea typeface="Calibri" panose="020F0502020204030204" pitchFamily="34" charset="0"/>
              <a:cs typeface="ArialMT"/>
            </a:endParaRPr>
          </a:p>
          <a:p>
            <a:pPr eaLnBrk="1" hangingPunct="1"/>
            <a:endParaRPr lang="en-US" dirty="0"/>
          </a:p>
          <a:p>
            <a:pPr marL="0" indent="0" eaLnBrk="1" hangingPunct="1">
              <a:buNone/>
            </a:pPr>
            <a:endParaRPr lang="en-US" sz="4800" dirty="0"/>
          </a:p>
          <a:p>
            <a:pPr marL="0" indent="0" eaLnBrk="1" hangingPunct="1">
              <a:buNone/>
            </a:pPr>
            <a:r>
              <a:rPr lang="en-US" sz="4800" dirty="0"/>
              <a:t>Perceived Pressure</a:t>
            </a:r>
          </a:p>
          <a:p>
            <a:pPr marL="0" indent="0" algn="ctr" eaLnBrk="1" hangingPunct="1">
              <a:buNone/>
            </a:pPr>
            <a:endParaRPr lang="en-US" sz="4800"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
        <p:nvSpPr>
          <p:cNvPr id="2" name="AutoShape 2" descr="Image result for mythbusters busted"/>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3"/>
          <a:stretch>
            <a:fillRect/>
          </a:stretch>
        </p:blipFill>
        <p:spPr>
          <a:xfrm>
            <a:off x="6228184" y="1360389"/>
            <a:ext cx="2469820" cy="4499721"/>
          </a:xfrm>
          <a:prstGeom prst="rect">
            <a:avLst/>
          </a:prstGeom>
        </p:spPr>
      </p:pic>
    </p:spTree>
    <p:extLst>
      <p:ext uri="{BB962C8B-B14F-4D97-AF65-F5344CB8AC3E}">
        <p14:creationId xmlns:p14="http://schemas.microsoft.com/office/powerpoint/2010/main" val="4199649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Busting some myths</a:t>
            </a:r>
          </a:p>
        </p:txBody>
      </p:sp>
      <p:sp>
        <p:nvSpPr>
          <p:cNvPr id="4099" name="Rectangle 3"/>
          <p:cNvSpPr>
            <a:spLocks noGrp="1" noChangeArrowheads="1"/>
          </p:cNvSpPr>
          <p:nvPr>
            <p:ph type="body" idx="1"/>
          </p:nvPr>
        </p:nvSpPr>
        <p:spPr/>
        <p:txBody>
          <a:bodyPr/>
          <a:lstStyle/>
          <a:p>
            <a:pPr>
              <a:lnSpc>
                <a:spcPct val="107000"/>
              </a:lnSpc>
              <a:spcAft>
                <a:spcPts val="0"/>
              </a:spcAft>
            </a:pPr>
            <a:endParaRPr lang="en-AU" dirty="0">
              <a:solidFill>
                <a:srgbClr val="000000"/>
              </a:solidFill>
              <a:latin typeface="ArialMT"/>
              <a:ea typeface="Calibri" panose="020F0502020204030204" pitchFamily="34" charset="0"/>
              <a:cs typeface="ArialMT"/>
            </a:endParaRPr>
          </a:p>
          <a:p>
            <a:pPr eaLnBrk="1" hangingPunct="1"/>
            <a:endParaRPr lang="en-US" dirty="0"/>
          </a:p>
          <a:p>
            <a:pPr marL="0" indent="0" eaLnBrk="1" hangingPunct="1">
              <a:buNone/>
            </a:pPr>
            <a:endParaRPr lang="en-US" sz="4800" dirty="0"/>
          </a:p>
          <a:p>
            <a:pPr marL="0" indent="0" eaLnBrk="1" hangingPunct="1">
              <a:buNone/>
            </a:pPr>
            <a:r>
              <a:rPr lang="en-US" sz="4800" dirty="0"/>
              <a:t>Perceived Pressure</a:t>
            </a:r>
          </a:p>
          <a:p>
            <a:pPr marL="0" indent="0" algn="ctr" eaLnBrk="1" hangingPunct="1">
              <a:buNone/>
            </a:pPr>
            <a:endParaRPr lang="en-US" sz="4800"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
        <p:nvSpPr>
          <p:cNvPr id="2" name="AutoShape 2" descr="Image result for mythbusters busted"/>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3"/>
          <a:stretch>
            <a:fillRect/>
          </a:stretch>
        </p:blipFill>
        <p:spPr>
          <a:xfrm>
            <a:off x="6228184" y="1360389"/>
            <a:ext cx="2469820" cy="44997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16200">
            <a:off x="1752527" y="2847732"/>
            <a:ext cx="4300338" cy="1680766"/>
          </a:xfrm>
          <a:prstGeom prst="rect">
            <a:avLst/>
          </a:prstGeom>
        </p:spPr>
      </p:pic>
    </p:spTree>
    <p:extLst>
      <p:ext uri="{BB962C8B-B14F-4D97-AF65-F5344CB8AC3E}">
        <p14:creationId xmlns:p14="http://schemas.microsoft.com/office/powerpoint/2010/main" val="2034138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92696"/>
            <a:ext cx="8605276" cy="4896544"/>
          </a:xfrm>
          <a:prstGeom prst="rect">
            <a:avLst/>
          </a:prstGeom>
        </p:spPr>
      </p:pic>
    </p:spTree>
    <p:extLst>
      <p:ext uri="{BB962C8B-B14F-4D97-AF65-F5344CB8AC3E}">
        <p14:creationId xmlns:p14="http://schemas.microsoft.com/office/powerpoint/2010/main" val="309401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Investigation tools</a:t>
            </a:r>
          </a:p>
        </p:txBody>
      </p:sp>
      <p:sp>
        <p:nvSpPr>
          <p:cNvPr id="4099" name="Rectangle 3"/>
          <p:cNvSpPr>
            <a:spLocks noGrp="1" noChangeArrowheads="1"/>
          </p:cNvSpPr>
          <p:nvPr>
            <p:ph type="body" idx="1"/>
          </p:nvPr>
        </p:nvSpPr>
        <p:spPr/>
        <p:txBody>
          <a:bodyPr/>
          <a:lstStyle/>
          <a:p>
            <a:pPr eaLnBrk="1" hangingPunct="1"/>
            <a:endParaRPr lang="en-US" dirty="0"/>
          </a:p>
          <a:p>
            <a:pPr eaLnBrk="1" hangingPunct="1"/>
            <a:r>
              <a:rPr lang="en-US" dirty="0"/>
              <a:t>ICAM</a:t>
            </a:r>
          </a:p>
          <a:p>
            <a:pPr eaLnBrk="1" hangingPunct="1"/>
            <a:r>
              <a:rPr lang="en-US" dirty="0"/>
              <a:t>Taproot</a:t>
            </a:r>
          </a:p>
          <a:p>
            <a:pPr eaLnBrk="1" hangingPunct="1"/>
            <a:r>
              <a:rPr lang="en-US" dirty="0"/>
              <a:t>Essential Factors</a:t>
            </a:r>
          </a:p>
          <a:p>
            <a:pPr eaLnBrk="1" hangingPunct="1"/>
            <a:r>
              <a:rPr lang="en-US" dirty="0"/>
              <a:t>5 Why’s</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10687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ICAM</a:t>
            </a:r>
          </a:p>
        </p:txBody>
      </p:sp>
      <p:sp>
        <p:nvSpPr>
          <p:cNvPr id="4099" name="Rectangle 3"/>
          <p:cNvSpPr>
            <a:spLocks noGrp="1" noChangeArrowheads="1"/>
          </p:cNvSpPr>
          <p:nvPr>
            <p:ph type="body" idx="1"/>
          </p:nvPr>
        </p:nvSpPr>
        <p:spPr/>
        <p:txBody>
          <a:bodyPr/>
          <a:lstStyle/>
          <a:p>
            <a:pPr eaLnBrk="1" hangingPunct="1"/>
            <a:r>
              <a:rPr lang="en-US" dirty="0"/>
              <a:t>Greater focus on Organisational Factors</a:t>
            </a:r>
          </a:p>
          <a:p>
            <a:pPr eaLnBrk="1" hangingPunct="1"/>
            <a:endParaRPr lang="en-US" dirty="0"/>
          </a:p>
          <a:p>
            <a:pPr eaLnBrk="1" hangingPunct="1"/>
            <a:r>
              <a:rPr lang="en-US" dirty="0"/>
              <a:t>Individual/Team Actions – an error is only an error in hindsight</a:t>
            </a: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138424"/>
            <a:ext cx="6147984" cy="2845885"/>
          </a:xfrm>
          <a:prstGeom prst="rect">
            <a:avLst/>
          </a:prstGeom>
        </p:spPr>
      </p:pic>
    </p:spTree>
    <p:extLst>
      <p:ext uri="{BB962C8B-B14F-4D97-AF65-F5344CB8AC3E}">
        <p14:creationId xmlns:p14="http://schemas.microsoft.com/office/powerpoint/2010/main" val="2805067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a:t>TapRoot</a:t>
            </a:r>
            <a:endParaRPr lang="en-US" dirty="0"/>
          </a:p>
        </p:txBody>
      </p:sp>
      <p:sp>
        <p:nvSpPr>
          <p:cNvPr id="4099" name="Rectangle 3"/>
          <p:cNvSpPr>
            <a:spLocks noGrp="1" noChangeArrowheads="1"/>
          </p:cNvSpPr>
          <p:nvPr>
            <p:ph type="body" idx="1"/>
          </p:nvPr>
        </p:nvSpPr>
        <p:spPr/>
        <p:txBody>
          <a:bodyPr/>
          <a:lstStyle/>
          <a:p>
            <a:pPr eaLnBrk="1" hangingPunct="1"/>
            <a:r>
              <a:rPr lang="en-US" dirty="0"/>
              <a:t>Very defined process</a:t>
            </a:r>
          </a:p>
          <a:p>
            <a:pPr eaLnBrk="1" hangingPunct="1"/>
            <a:endParaRPr lang="en-US" dirty="0"/>
          </a:p>
          <a:p>
            <a:pPr eaLnBrk="1" hangingPunct="1"/>
            <a:r>
              <a:rPr lang="en-US" dirty="0"/>
              <a:t>Root cause tree dictionary</a:t>
            </a:r>
          </a:p>
          <a:p>
            <a:pPr eaLnBrk="1" hangingPunct="1"/>
            <a:endParaRPr lang="en-US" dirty="0"/>
          </a:p>
          <a:p>
            <a:pPr eaLnBrk="1" hangingPunct="1"/>
            <a:r>
              <a:rPr lang="en-US" dirty="0"/>
              <a:t>Ask more critical questions when </a:t>
            </a:r>
            <a:r>
              <a:rPr lang="en-US" dirty="0" err="1"/>
              <a:t>builing</a:t>
            </a:r>
            <a:r>
              <a:rPr lang="en-US" dirty="0"/>
              <a:t> </a:t>
            </a:r>
            <a:r>
              <a:rPr lang="en-US" dirty="0" err="1"/>
              <a:t>youtr</a:t>
            </a:r>
            <a:r>
              <a:rPr lang="en-US" dirty="0"/>
              <a:t> </a:t>
            </a:r>
            <a:r>
              <a:rPr lang="en-US" dirty="0" smtClean="0"/>
              <a:t>developing </a:t>
            </a:r>
            <a:r>
              <a:rPr lang="en-US" dirty="0" err="1" smtClean="0"/>
              <a:t>SnapChart</a:t>
            </a:r>
            <a:endParaRPr lang="en-US" dirty="0"/>
          </a:p>
          <a:p>
            <a:pPr eaLnBrk="1" hangingPunct="1"/>
            <a:endParaRPr lang="en-US" dirty="0"/>
          </a:p>
          <a:p>
            <a:pPr eaLnBrk="1" hangingPunct="1"/>
            <a:r>
              <a:rPr lang="en-US" dirty="0"/>
              <a:t>Think outside the usual question </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948" y="1549671"/>
            <a:ext cx="3198103" cy="4349080"/>
          </a:xfrm>
          <a:prstGeom prst="rect">
            <a:avLst/>
          </a:prstGeom>
        </p:spPr>
      </p:pic>
    </p:spTree>
    <p:extLst>
      <p:ext uri="{BB962C8B-B14F-4D97-AF65-F5344CB8AC3E}">
        <p14:creationId xmlns:p14="http://schemas.microsoft.com/office/powerpoint/2010/main" val="220726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284984"/>
            <a:ext cx="4035560" cy="2883305"/>
          </a:xfrm>
          <a:prstGeom prst="rect">
            <a:avLst/>
          </a:prstGeom>
        </p:spPr>
      </p:pic>
      <p:sp>
        <p:nvSpPr>
          <p:cNvPr id="4098" name="Rectangle 2"/>
          <p:cNvSpPr>
            <a:spLocks noGrp="1" noChangeArrowheads="1"/>
          </p:cNvSpPr>
          <p:nvPr>
            <p:ph type="title"/>
          </p:nvPr>
        </p:nvSpPr>
        <p:spPr/>
        <p:txBody>
          <a:bodyPr/>
          <a:lstStyle/>
          <a:p>
            <a:pPr eaLnBrk="1" hangingPunct="1"/>
            <a:r>
              <a:rPr lang="en-US" dirty="0"/>
              <a:t>Essential factors</a:t>
            </a:r>
          </a:p>
        </p:txBody>
      </p:sp>
      <p:sp>
        <p:nvSpPr>
          <p:cNvPr id="4099" name="Rectangle 3"/>
          <p:cNvSpPr>
            <a:spLocks noGrp="1" noChangeArrowheads="1"/>
          </p:cNvSpPr>
          <p:nvPr>
            <p:ph type="body" idx="1"/>
          </p:nvPr>
        </p:nvSpPr>
        <p:spPr/>
        <p:txBody>
          <a:bodyPr/>
          <a:lstStyle/>
          <a:p>
            <a:pPr eaLnBrk="1" hangingPunct="1"/>
            <a:r>
              <a:rPr lang="en-AU" dirty="0"/>
              <a:t>People, equipment and environment factors</a:t>
            </a:r>
          </a:p>
          <a:p>
            <a:pPr eaLnBrk="1" hangingPunct="1"/>
            <a:endParaRPr lang="en-AU" dirty="0"/>
          </a:p>
          <a:p>
            <a:pPr eaLnBrk="1" hangingPunct="1"/>
            <a:r>
              <a:rPr lang="en-AU" dirty="0"/>
              <a:t>Predisposing Factors - Stable – Metastable – Unstable – Damage – Recovery</a:t>
            </a:r>
          </a:p>
          <a:p>
            <a:pPr marL="0" indent="0" eaLnBrk="1" hangingPunct="1">
              <a:buNone/>
            </a:pPr>
            <a:endParaRPr lang="en-AU" dirty="0"/>
          </a:p>
          <a:p>
            <a:pPr eaLnBrk="1" hangingPunct="1"/>
            <a:r>
              <a:rPr lang="en-AU" dirty="0"/>
              <a:t>Analyse the decision as well </a:t>
            </a:r>
            <a:br>
              <a:rPr lang="en-AU" dirty="0"/>
            </a:br>
            <a:r>
              <a:rPr lang="en-AU" dirty="0"/>
              <a:t>as the action</a:t>
            </a:r>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
        <p:nvSpPr>
          <p:cNvPr id="2" name="AutoShape 2" descr="Image result for accident reference tree trun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17551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Essential factors</a:t>
            </a:r>
          </a:p>
        </p:txBody>
      </p:sp>
      <p:sp>
        <p:nvSpPr>
          <p:cNvPr id="4099" name="Rectangle 3"/>
          <p:cNvSpPr>
            <a:spLocks noGrp="1" noChangeArrowheads="1"/>
          </p:cNvSpPr>
          <p:nvPr>
            <p:ph type="body" idx="1"/>
          </p:nvPr>
        </p:nvSpPr>
        <p:spPr/>
        <p:txBody>
          <a:bodyPr/>
          <a:lstStyle/>
          <a:p>
            <a:pPr>
              <a:spcBef>
                <a:spcPct val="30000"/>
              </a:spcBef>
              <a:defRPr/>
            </a:pPr>
            <a:r>
              <a:rPr lang="en-AU" sz="2000" dirty="0"/>
              <a:t>What did I do to prevent this incident?</a:t>
            </a:r>
          </a:p>
          <a:p>
            <a:pPr>
              <a:spcBef>
                <a:spcPct val="30000"/>
              </a:spcBef>
              <a:defRPr/>
            </a:pPr>
            <a:r>
              <a:rPr lang="en-AU" sz="2000" dirty="0"/>
              <a:t>What did I NOT do to prevent this incident?</a:t>
            </a:r>
          </a:p>
          <a:p>
            <a:endParaRPr lang="en-AU" sz="2000" dirty="0"/>
          </a:p>
          <a:p>
            <a:r>
              <a:rPr lang="en-AU" sz="2000" dirty="0"/>
              <a:t>What as a leader did I do that allowed this error to be made?</a:t>
            </a:r>
          </a:p>
          <a:p>
            <a:pPr>
              <a:spcBef>
                <a:spcPct val="30000"/>
              </a:spcBef>
              <a:defRPr/>
            </a:pPr>
            <a:r>
              <a:rPr lang="en-AU" sz="2000" dirty="0"/>
              <a:t>What as a leader did I NOT do that allowed this error to be made?</a:t>
            </a:r>
          </a:p>
          <a:p>
            <a:pPr>
              <a:spcBef>
                <a:spcPct val="30000"/>
              </a:spcBef>
              <a:defRPr/>
            </a:pPr>
            <a:endParaRPr lang="en-AU" sz="2000" dirty="0"/>
          </a:p>
          <a:p>
            <a:pPr>
              <a:spcBef>
                <a:spcPct val="30000"/>
              </a:spcBef>
              <a:defRPr/>
            </a:pPr>
            <a:r>
              <a:rPr lang="en-AU" sz="2000" dirty="0"/>
              <a:t>What as an organisation do we do or say that allows errors to be made?</a:t>
            </a:r>
          </a:p>
          <a:p>
            <a:pPr>
              <a:spcBef>
                <a:spcPct val="30000"/>
              </a:spcBef>
              <a:defRPr/>
            </a:pPr>
            <a:r>
              <a:rPr lang="en-AU" sz="2000" dirty="0"/>
              <a:t>What as an organisation do we NOT do or say that allows errors to be made?</a:t>
            </a: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2726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ubtitle 4"/>
          <p:cNvSpPr>
            <a:spLocks noGrp="1"/>
          </p:cNvSpPr>
          <p:nvPr>
            <p:ph idx="1"/>
          </p:nvPr>
        </p:nvSpPr>
        <p:spPr>
          <a:xfrm>
            <a:off x="504664" y="1686507"/>
            <a:ext cx="8134672" cy="3948173"/>
          </a:xfrm>
        </p:spPr>
        <p:txBody>
          <a:bodyPr>
            <a:normAutofit/>
          </a:bodyPr>
          <a:lstStyle/>
          <a:p>
            <a:pPr>
              <a:buFontTx/>
              <a:buNone/>
              <a:defRPr/>
            </a:pPr>
            <a:endParaRPr lang="en-AU" sz="4400" dirty="0"/>
          </a:p>
          <a:p>
            <a:pPr algn="ctr">
              <a:buFontTx/>
              <a:buNone/>
              <a:defRPr/>
            </a:pPr>
            <a:r>
              <a:rPr lang="en-AU" sz="4400" dirty="0" smtClean="0">
                <a:solidFill>
                  <a:srgbClr val="0E6E71"/>
                </a:solidFill>
              </a:rPr>
              <a:t>Investigations – are we learning?</a:t>
            </a:r>
            <a:endParaRPr lang="en-AU" sz="4400" dirty="0">
              <a:solidFill>
                <a:srgbClr val="0E6E71"/>
              </a:solidFill>
            </a:endParaRP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103205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5 Why’s</a:t>
            </a:r>
          </a:p>
        </p:txBody>
      </p:sp>
      <p:sp>
        <p:nvSpPr>
          <p:cNvPr id="4099" name="Rectangle 3"/>
          <p:cNvSpPr>
            <a:spLocks noGrp="1" noChangeArrowheads="1"/>
          </p:cNvSpPr>
          <p:nvPr>
            <p:ph type="body" idx="1"/>
          </p:nvPr>
        </p:nvSpPr>
        <p:spPr/>
        <p:txBody>
          <a:bodyPr/>
          <a:lstStyle/>
          <a:p>
            <a:pPr eaLnBrk="1" hangingPunct="1"/>
            <a:r>
              <a:rPr lang="en-US" dirty="0"/>
              <a:t>May be seen as a simple tool</a:t>
            </a:r>
          </a:p>
          <a:p>
            <a:pPr eaLnBrk="1" hangingPunct="1"/>
            <a:endParaRPr lang="en-US" dirty="0"/>
          </a:p>
          <a:p>
            <a:pPr eaLnBrk="1" hangingPunct="1"/>
            <a:r>
              <a:rPr lang="en-US" dirty="0"/>
              <a:t>Powerful if used correctly</a:t>
            </a:r>
          </a:p>
          <a:p>
            <a:pPr eaLnBrk="1" hangingPunct="1"/>
            <a:endParaRPr lang="en-US" dirty="0"/>
          </a:p>
          <a:p>
            <a:pPr eaLnBrk="1" hangingPunct="1"/>
            <a:r>
              <a:rPr lang="en-US" dirty="0"/>
              <a:t>5 is not the end point</a:t>
            </a:r>
          </a:p>
          <a:p>
            <a:pPr eaLnBrk="1" hangingPunct="1"/>
            <a:endParaRPr lang="en-US" dirty="0"/>
          </a:p>
          <a:p>
            <a:pPr eaLnBrk="1" hangingPunct="1"/>
            <a:r>
              <a:rPr lang="en-US" dirty="0"/>
              <a:t>Ask “Why” in relation to decisions not just actions</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945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Considering Human Factors</a:t>
            </a:r>
          </a:p>
        </p:txBody>
      </p:sp>
      <p:sp>
        <p:nvSpPr>
          <p:cNvPr id="4099" name="Rectangle 3"/>
          <p:cNvSpPr>
            <a:spLocks noGrp="1" noChangeArrowheads="1"/>
          </p:cNvSpPr>
          <p:nvPr>
            <p:ph type="body" idx="1"/>
          </p:nvPr>
        </p:nvSpPr>
        <p:spPr/>
        <p:txBody>
          <a:bodyPr/>
          <a:lstStyle/>
          <a:p>
            <a:pPr eaLnBrk="1" hangingPunct="1"/>
            <a:r>
              <a:rPr lang="en-US" dirty="0"/>
              <a:t>Investigations – Reactive and proactive</a:t>
            </a:r>
          </a:p>
          <a:p>
            <a:pPr eaLnBrk="1" hangingPunct="1"/>
            <a:r>
              <a:rPr lang="en-US" dirty="0"/>
              <a:t>Management </a:t>
            </a:r>
            <a:r>
              <a:rPr lang="en-US" dirty="0" smtClean="0"/>
              <a:t>system</a:t>
            </a:r>
          </a:p>
          <a:p>
            <a:pPr eaLnBrk="1" hangingPunct="1"/>
            <a:r>
              <a:rPr lang="en-US" dirty="0" smtClean="0"/>
              <a:t>Change management</a:t>
            </a:r>
            <a:endParaRPr lang="en-US" dirty="0"/>
          </a:p>
          <a:p>
            <a:pPr eaLnBrk="1" hangingPunct="1"/>
            <a:r>
              <a:rPr lang="en-US" dirty="0"/>
              <a:t>Risk </a:t>
            </a:r>
            <a:r>
              <a:rPr lang="en-US" dirty="0" smtClean="0"/>
              <a:t>assessments</a:t>
            </a:r>
            <a:endParaRPr lang="en-US" dirty="0"/>
          </a:p>
          <a:p>
            <a:pPr eaLnBrk="1" hangingPunct="1"/>
            <a:r>
              <a:rPr lang="en-US" dirty="0"/>
              <a:t>Pre task hazard assessments</a:t>
            </a:r>
          </a:p>
          <a:p>
            <a:pPr eaLnBrk="1" hangingPunct="1"/>
            <a:r>
              <a:rPr lang="en-US" dirty="0"/>
              <a:t>Critical control verification</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908504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Proactive learning</a:t>
            </a:r>
          </a:p>
        </p:txBody>
      </p:sp>
      <p:sp>
        <p:nvSpPr>
          <p:cNvPr id="4099" name="Rectangle 3"/>
          <p:cNvSpPr>
            <a:spLocks noGrp="1" noChangeArrowheads="1"/>
          </p:cNvSpPr>
          <p:nvPr>
            <p:ph type="body" idx="1"/>
          </p:nvPr>
        </p:nvSpPr>
        <p:spPr/>
        <p:txBody>
          <a:bodyPr/>
          <a:lstStyle/>
          <a:p>
            <a:pPr eaLnBrk="1" hangingPunct="1"/>
            <a:r>
              <a:rPr lang="en-US" dirty="0"/>
              <a:t>Other potential learnings</a:t>
            </a:r>
          </a:p>
          <a:p>
            <a:pPr lvl="1" eaLnBrk="1" hangingPunct="1"/>
            <a:r>
              <a:rPr lang="en-US" dirty="0"/>
              <a:t>Near misses (Near hit)</a:t>
            </a:r>
          </a:p>
          <a:p>
            <a:pPr lvl="1" eaLnBrk="1" hangingPunct="1"/>
            <a:r>
              <a:rPr lang="en-US" dirty="0"/>
              <a:t>Investigate your successes - Celebrating success, business milestones</a:t>
            </a:r>
          </a:p>
          <a:p>
            <a:pPr lvl="1" eaLnBrk="1" hangingPunct="1"/>
            <a:r>
              <a:rPr lang="en-US" dirty="0"/>
              <a:t>Site Safety and Health Committees - SHREPs</a:t>
            </a:r>
          </a:p>
          <a:p>
            <a:pPr lvl="1" eaLnBrk="1" hangingPunct="1"/>
            <a:r>
              <a:rPr lang="en-US" dirty="0"/>
              <a:t>Industry data</a:t>
            </a:r>
          </a:p>
          <a:p>
            <a:pPr lvl="1" eaLnBrk="1" hangingPunct="1"/>
            <a:endParaRPr lang="en-US" dirty="0"/>
          </a:p>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5" name="Picture 10" descr="murde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77072"/>
            <a:ext cx="1844771"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113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Lessons learned</a:t>
            </a:r>
          </a:p>
        </p:txBody>
      </p:sp>
      <p:sp>
        <p:nvSpPr>
          <p:cNvPr id="4099" name="Rectangle 3"/>
          <p:cNvSpPr>
            <a:spLocks noGrp="1" noChangeArrowheads="1"/>
          </p:cNvSpPr>
          <p:nvPr>
            <p:ph type="body" idx="1"/>
          </p:nvPr>
        </p:nvSpPr>
        <p:spPr/>
        <p:txBody>
          <a:bodyPr/>
          <a:lstStyle/>
          <a:p>
            <a:pPr marL="0" indent="0" algn="ctr" eaLnBrk="1" hangingPunct="1">
              <a:buNone/>
            </a:pPr>
            <a:endParaRPr lang="en-US" sz="4800" dirty="0"/>
          </a:p>
          <a:p>
            <a:pPr marL="0" indent="0" algn="ctr" eaLnBrk="1" hangingPunct="1">
              <a:buNone/>
            </a:pPr>
            <a:r>
              <a:rPr lang="en-US" sz="4800" dirty="0"/>
              <a:t>A lesson identified is not a lesson learned</a:t>
            </a:r>
          </a:p>
          <a:p>
            <a:pPr eaLnBrk="1" hangingPunct="1"/>
            <a:endParaRPr lang="en-US" dirty="0"/>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68379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Lessons management</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682" y="1361505"/>
            <a:ext cx="5724636" cy="4906831"/>
          </a:xfrm>
          <a:prstGeom prst="rect">
            <a:avLst/>
          </a:prstGeom>
        </p:spPr>
      </p:pic>
      <p:sp>
        <p:nvSpPr>
          <p:cNvPr id="5" name="Rectangle 4"/>
          <p:cNvSpPr/>
          <p:nvPr/>
        </p:nvSpPr>
        <p:spPr>
          <a:xfrm>
            <a:off x="22226" y="6237312"/>
            <a:ext cx="3361127"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000" b="0" i="1" u="none" strike="noStrike" kern="1200" cap="none" spc="0" normalizeH="0" baseline="0" noProof="0" dirty="0">
                <a:ln>
                  <a:noFill/>
                </a:ln>
                <a:solidFill>
                  <a:srgbClr val="58595B"/>
                </a:solidFill>
                <a:effectLst/>
                <a:uLnTx/>
                <a:uFillTx/>
                <a:latin typeface="Panton-Regular"/>
                <a:ea typeface="ＭＳ Ｐゴシック" pitchFamily="-124" charset="-128"/>
                <a:cs typeface="+mn-cs"/>
              </a:rPr>
              <a:t>Source: Lessons Management Handbook (AIDR, 2019).</a:t>
            </a:r>
            <a:endParaRPr kumimoji="0" lang="en-AU" sz="1000" b="0" i="1"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5050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Learning culture</a:t>
            </a:r>
          </a:p>
        </p:txBody>
      </p:sp>
      <p:sp>
        <p:nvSpPr>
          <p:cNvPr id="4099" name="Rectangle 3"/>
          <p:cNvSpPr>
            <a:spLocks noGrp="1" noChangeArrowheads="1"/>
          </p:cNvSpPr>
          <p:nvPr>
            <p:ph type="body" idx="1"/>
          </p:nvPr>
        </p:nvSpPr>
        <p:spPr/>
        <p:txBody>
          <a:bodyPr/>
          <a:lstStyle/>
          <a:p>
            <a:pPr>
              <a:lnSpc>
                <a:spcPct val="107000"/>
              </a:lnSpc>
              <a:spcAft>
                <a:spcPts val="0"/>
              </a:spcAft>
            </a:pPr>
            <a:endParaRPr lang="en-AU" dirty="0">
              <a:solidFill>
                <a:srgbClr val="000000"/>
              </a:solidFill>
              <a:latin typeface="ArialMT"/>
              <a:ea typeface="Calibri" panose="020F0502020204030204" pitchFamily="34" charset="0"/>
              <a:cs typeface="ArialMT"/>
            </a:endParaRPr>
          </a:p>
          <a:p>
            <a:pPr>
              <a:lnSpc>
                <a:spcPct val="107000"/>
              </a:lnSpc>
              <a:spcAft>
                <a:spcPts val="0"/>
              </a:spcAft>
            </a:pPr>
            <a:r>
              <a:rPr lang="en-AU" dirty="0">
                <a:solidFill>
                  <a:srgbClr val="000000"/>
                </a:solidFill>
                <a:latin typeface="ArialMT"/>
                <a:ea typeface="Calibri" panose="020F0502020204030204" pitchFamily="34" charset="0"/>
                <a:cs typeface="ArialMT"/>
              </a:rPr>
              <a:t>More formal lessons learnt processes required</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000000"/>
                </a:solidFill>
                <a:latin typeface="ArialMT"/>
                <a:ea typeface="Calibri" panose="020F0502020204030204" pitchFamily="34" charset="0"/>
                <a:cs typeface="ArialMT"/>
              </a:rPr>
              <a:t>Focus on the important lessons</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solidFill>
                  <a:srgbClr val="000000"/>
                </a:solidFill>
                <a:latin typeface="ArialMT"/>
                <a:ea typeface="Calibri" panose="020F0502020204030204" pitchFamily="34" charset="0"/>
                <a:cs typeface="ArialMT"/>
              </a:rPr>
              <a:t>Encourage a robust reporting, no blame culture</a:t>
            </a:r>
          </a:p>
          <a:p>
            <a:pPr>
              <a:lnSpc>
                <a:spcPct val="107000"/>
              </a:lnSpc>
              <a:spcAft>
                <a:spcPts val="0"/>
              </a:spcAft>
            </a:pPr>
            <a:r>
              <a:rPr lang="en-AU" dirty="0">
                <a:solidFill>
                  <a:srgbClr val="000000"/>
                </a:solidFill>
                <a:latin typeface="ArialMT"/>
                <a:ea typeface="Calibri" panose="020F0502020204030204" pitchFamily="34" charset="0"/>
                <a:cs typeface="ArialMT"/>
              </a:rPr>
              <a:t>Identify the proactive learning opportunities</a:t>
            </a:r>
          </a:p>
          <a:p>
            <a:pPr>
              <a:lnSpc>
                <a:spcPct val="107000"/>
              </a:lnSpc>
              <a:spcAft>
                <a:spcPts val="0"/>
              </a:spcAft>
            </a:pPr>
            <a:r>
              <a:rPr lang="en-AU" dirty="0">
                <a:solidFill>
                  <a:srgbClr val="000000"/>
                </a:solidFill>
                <a:latin typeface="ArialMT"/>
                <a:ea typeface="Calibri" panose="020F0502020204030204" pitchFamily="34" charset="0"/>
                <a:cs typeface="ArialMT"/>
              </a:rPr>
              <a:t>The role of leadership is crucial in validating that lessons are learnt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61651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Learning culture</a:t>
            </a:r>
          </a:p>
        </p:txBody>
      </p:sp>
      <p:sp>
        <p:nvSpPr>
          <p:cNvPr id="4099" name="Rectangle 3"/>
          <p:cNvSpPr>
            <a:spLocks noGrp="1" noChangeArrowheads="1"/>
          </p:cNvSpPr>
          <p:nvPr>
            <p:ph type="body" idx="1"/>
          </p:nvPr>
        </p:nvSpPr>
        <p:spPr/>
        <p:txBody>
          <a:bodyPr/>
          <a:lstStyle/>
          <a:p>
            <a:pPr marL="0" indent="0" algn="ctr">
              <a:lnSpc>
                <a:spcPct val="107000"/>
              </a:lnSpc>
              <a:spcAft>
                <a:spcPts val="800"/>
              </a:spcAft>
              <a:buNone/>
            </a:pPr>
            <a:endParaRPr lang="en-AU" sz="4400" b="1" dirty="0">
              <a:solidFill>
                <a:srgbClr val="000000"/>
              </a:solidFill>
              <a:latin typeface="Arial-BoldMT"/>
              <a:ea typeface="Calibri" panose="020F0502020204030204" pitchFamily="34" charset="0"/>
              <a:cs typeface="Arial-BoldMT"/>
            </a:endParaRPr>
          </a:p>
          <a:p>
            <a:pPr marL="0" indent="0" algn="ctr">
              <a:lnSpc>
                <a:spcPct val="107000"/>
              </a:lnSpc>
              <a:spcAft>
                <a:spcPts val="800"/>
              </a:spcAft>
              <a:buNone/>
            </a:pPr>
            <a:r>
              <a:rPr lang="en-AU" sz="4400" b="1" dirty="0">
                <a:solidFill>
                  <a:srgbClr val="000000"/>
                </a:solidFill>
                <a:latin typeface="Arial-BoldMT"/>
                <a:ea typeface="Calibri" panose="020F0502020204030204" pitchFamily="34" charset="0"/>
                <a:cs typeface="Arial-BoldMT"/>
              </a:rPr>
              <a:t>Lessons are only </a:t>
            </a:r>
            <a:r>
              <a:rPr lang="en-AU" sz="4400" b="1" i="1" dirty="0">
                <a:solidFill>
                  <a:srgbClr val="A02A1D"/>
                </a:solidFill>
                <a:latin typeface="Arial-BoldItalicMT"/>
                <a:ea typeface="Calibri" panose="020F0502020204030204" pitchFamily="34" charset="0"/>
                <a:cs typeface="Arial-BoldItalicMT"/>
              </a:rPr>
              <a:t>learnt </a:t>
            </a:r>
            <a:r>
              <a:rPr lang="en-AU" sz="4400" b="1" dirty="0">
                <a:solidFill>
                  <a:srgbClr val="000000"/>
                </a:solidFill>
                <a:latin typeface="Arial-BoldMT"/>
                <a:ea typeface="Calibri" panose="020F0502020204030204" pitchFamily="34" charset="0"/>
                <a:cs typeface="Arial-BoldMT"/>
              </a:rPr>
              <a:t>when behaviours </a:t>
            </a:r>
            <a:r>
              <a:rPr lang="en-AU" sz="4400" b="1" i="1" dirty="0">
                <a:solidFill>
                  <a:srgbClr val="A02A1D"/>
                </a:solidFill>
                <a:latin typeface="Arial-BoldItalicMT"/>
                <a:ea typeface="Calibri" panose="020F0502020204030204" pitchFamily="34" charset="0"/>
                <a:cs typeface="Arial-BoldItalicMT"/>
              </a:rPr>
              <a:t>change</a:t>
            </a:r>
            <a:endParaRPr lang="en-AU" sz="4400" dirty="0">
              <a:solidFill>
                <a:srgbClr val="A02A1D"/>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790436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6" y="3212976"/>
            <a:ext cx="5886654" cy="2085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405" y="2128031"/>
            <a:ext cx="996744" cy="887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384337" y="2181199"/>
            <a:ext cx="2644048" cy="7848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rPr>
              <a:t>LinkedIn at </a:t>
            </a:r>
            <a:r>
              <a:rPr kumimoji="0" lang="en-AU" altLang="en-US" sz="15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Department of </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altLang="en-US" sz="15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Mines, Industry Regulation and Safety </a:t>
            </a:r>
            <a:endParaRPr kumimoji="0" lang="en-AU" sz="15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endParaRPr>
          </a:p>
        </p:txBody>
      </p:sp>
      <p:sp>
        <p:nvSpPr>
          <p:cNvPr id="5" name="Rectangle 4"/>
          <p:cNvSpPr/>
          <p:nvPr/>
        </p:nvSpPr>
        <p:spPr>
          <a:xfrm>
            <a:off x="2415341" y="2041012"/>
            <a:ext cx="1787878" cy="992567"/>
          </a:xfrm>
          <a:prstGeom prst="rect">
            <a:avLst/>
          </a:prstGeom>
        </p:spPr>
        <p:txBody>
          <a:bodyPr wrap="square" lIns="68569" tIns="34284" rIns="68569" bIns="34284">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sz="15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rPr>
              <a:t>Twitter </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altLang="en-US" sz="15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@DMIRS_WA</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AU" altLang="en-US" sz="15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500" b="1"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a:t>
            </a:r>
            <a:r>
              <a:rPr kumimoji="0" lang="en-AU" sz="1500" b="1" i="0" u="none" strike="noStrike" kern="1200" cap="none" spc="0" normalizeH="0" baseline="0" noProof="0" dirty="0" err="1">
                <a:ln>
                  <a:noFill/>
                </a:ln>
                <a:solidFill>
                  <a:srgbClr val="000000"/>
                </a:solidFill>
                <a:effectLst/>
                <a:uLnTx/>
                <a:uFillTx/>
                <a:latin typeface="Arial" charset="0"/>
                <a:ea typeface="ＭＳ Ｐゴシック" pitchFamily="-124" charset="-128"/>
                <a:cs typeface="+mn-cs"/>
              </a:rPr>
              <a:t>AndrewChaplyn</a:t>
            </a:r>
            <a:endParaRPr kumimoji="0" lang="en-AU" sz="1500" b="1"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721" y="2128032"/>
            <a:ext cx="1002431" cy="850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p:txBody>
          <a:bodyPr>
            <a:normAutofit fontScale="90000"/>
          </a:bodyPr>
          <a:lstStyle/>
          <a:p>
            <a:r>
              <a:rPr lang="en-AU" dirty="0"/>
              <a:t>Follow us on social media and sign up for news alerts! </a:t>
            </a:r>
          </a:p>
        </p:txBody>
      </p:sp>
      <p:sp>
        <p:nvSpPr>
          <p:cNvPr id="8" name="Rectangle 6"/>
          <p:cNvSpPr txBox="1">
            <a:spLocks noChangeArrowheads="1"/>
          </p:cNvSpPr>
          <p:nvPr/>
        </p:nvSpPr>
        <p:spPr>
          <a:xfrm>
            <a:off x="7553325" y="5723343"/>
            <a:ext cx="447675" cy="271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9" name="TextBox 8"/>
          <p:cNvSpPr txBox="1"/>
          <p:nvPr/>
        </p:nvSpPr>
        <p:spPr>
          <a:xfrm>
            <a:off x="6462210" y="3753036"/>
            <a:ext cx="243027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Sign up to receive weekly news alerts @ www.dmirs.wa.gov.au </a:t>
            </a:r>
          </a:p>
        </p:txBody>
      </p:sp>
    </p:spTree>
    <p:extLst>
      <p:ext uri="{BB962C8B-B14F-4D97-AF65-F5344CB8AC3E}">
        <p14:creationId xmlns:p14="http://schemas.microsoft.com/office/powerpoint/2010/main" val="41085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11560" y="980728"/>
            <a:ext cx="7772400" cy="4495800"/>
          </a:xfrm>
        </p:spPr>
        <p:txBody>
          <a:bodyPr/>
          <a:lstStyle/>
          <a:p>
            <a:pPr marL="0" indent="0" algn="ctr" eaLnBrk="1" hangingPunct="1">
              <a:buNone/>
            </a:pPr>
            <a:endParaRPr lang="en-AU" dirty="0"/>
          </a:p>
          <a:p>
            <a:pPr marL="0" indent="0" algn="ctr" eaLnBrk="1" hangingPunct="1">
              <a:buNone/>
            </a:pPr>
            <a:endParaRPr lang="en-AU" dirty="0"/>
          </a:p>
          <a:p>
            <a:pPr marL="0" indent="0" algn="ctr" eaLnBrk="1" hangingPunct="1">
              <a:buNone/>
            </a:pPr>
            <a:r>
              <a:rPr lang="en-AU" sz="3200" dirty="0"/>
              <a:t>"Condemnation without investigation is the height of ignorance" </a:t>
            </a:r>
            <a:r>
              <a:rPr lang="en-AU" dirty="0"/>
              <a:t> </a:t>
            </a:r>
          </a:p>
          <a:p>
            <a:pPr marL="0" indent="0" algn="ctr" eaLnBrk="1" hangingPunct="1">
              <a:buNone/>
            </a:pPr>
            <a:endParaRPr lang="en-AU" dirty="0"/>
          </a:p>
          <a:p>
            <a:pPr marL="0" indent="0" algn="ctr" eaLnBrk="1" hangingPunct="1">
              <a:buNone/>
            </a:pPr>
            <a:r>
              <a:rPr lang="en-AU" dirty="0"/>
              <a:t>Albert Einstein</a:t>
            </a: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140968"/>
            <a:ext cx="2166783" cy="2695003"/>
          </a:xfrm>
          <a:prstGeom prst="rect">
            <a:avLst/>
          </a:prstGeom>
        </p:spPr>
      </p:pic>
    </p:spTree>
    <p:extLst>
      <p:ext uri="{BB962C8B-B14F-4D97-AF65-F5344CB8AC3E}">
        <p14:creationId xmlns:p14="http://schemas.microsoft.com/office/powerpoint/2010/main" val="1656232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Session outline</a:t>
            </a:r>
          </a:p>
        </p:txBody>
      </p:sp>
      <p:sp>
        <p:nvSpPr>
          <p:cNvPr id="4099" name="Rectangle 3"/>
          <p:cNvSpPr>
            <a:spLocks noGrp="1" noChangeArrowheads="1"/>
          </p:cNvSpPr>
          <p:nvPr>
            <p:ph type="body" idx="1"/>
          </p:nvPr>
        </p:nvSpPr>
        <p:spPr>
          <a:xfrm>
            <a:off x="685800" y="1514050"/>
            <a:ext cx="7772400" cy="4495800"/>
          </a:xfrm>
        </p:spPr>
        <p:txBody>
          <a:bodyPr/>
          <a:lstStyle/>
          <a:p>
            <a:pPr eaLnBrk="1" hangingPunct="1"/>
            <a:endParaRPr lang="en-US" dirty="0"/>
          </a:p>
          <a:p>
            <a:pPr eaLnBrk="1" hangingPunct="1"/>
            <a:r>
              <a:rPr lang="en-US" dirty="0"/>
              <a:t>Incident context</a:t>
            </a:r>
          </a:p>
          <a:p>
            <a:pPr eaLnBrk="1" hangingPunct="1"/>
            <a:r>
              <a:rPr lang="en-US" dirty="0"/>
              <a:t>Department investigations</a:t>
            </a:r>
          </a:p>
          <a:p>
            <a:pPr eaLnBrk="1" hangingPunct="1"/>
            <a:r>
              <a:rPr lang="en-US" dirty="0"/>
              <a:t>Your investigation processes – HOF</a:t>
            </a:r>
          </a:p>
          <a:p>
            <a:pPr eaLnBrk="1" hangingPunct="1"/>
            <a:r>
              <a:rPr lang="en-US" dirty="0" err="1"/>
              <a:t>Maximising</a:t>
            </a:r>
            <a:r>
              <a:rPr lang="en-US" dirty="0"/>
              <a:t> learning opportunities</a:t>
            </a:r>
          </a:p>
          <a:p>
            <a:pPr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768574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Notifications to DMIRS</a:t>
            </a:r>
          </a:p>
        </p:txBody>
      </p:sp>
      <p:sp>
        <p:nvSpPr>
          <p:cNvPr id="4099" name="Rectangle 3"/>
          <p:cNvSpPr>
            <a:spLocks noGrp="1" noChangeArrowheads="1"/>
          </p:cNvSpPr>
          <p:nvPr>
            <p:ph type="body" idx="1"/>
          </p:nvPr>
        </p:nvSpPr>
        <p:spPr/>
        <p:txBody>
          <a:bodyPr/>
          <a:lstStyle/>
          <a:p>
            <a:pPr marL="0" indent="0" eaLnBrk="1" hangingPunct="1">
              <a:buNone/>
            </a:pPr>
            <a:r>
              <a:rPr lang="en-US" i="1" dirty="0"/>
              <a:t>Mines Safety and Inspection Act, 1994 </a:t>
            </a:r>
            <a:r>
              <a:rPr lang="en-US" dirty="0"/>
              <a:t>- </a:t>
            </a:r>
          </a:p>
          <a:p>
            <a:pPr eaLnBrk="1" hangingPunct="1"/>
            <a:endParaRPr lang="en-US" dirty="0"/>
          </a:p>
          <a:p>
            <a:pPr eaLnBrk="1" hangingPunct="1"/>
            <a:r>
              <a:rPr lang="en-US" dirty="0"/>
              <a:t>Section 76 – Accidents involving disabling injury</a:t>
            </a:r>
          </a:p>
          <a:p>
            <a:pPr eaLnBrk="1" hangingPunct="1"/>
            <a:r>
              <a:rPr lang="en-US" dirty="0"/>
              <a:t>Section 78 – Occurrences to be notified</a:t>
            </a:r>
          </a:p>
          <a:p>
            <a:pPr eaLnBrk="1" hangingPunct="1"/>
            <a:r>
              <a:rPr lang="en-US" dirty="0"/>
              <a:t>Section 79 – Potentially serious occurrences</a:t>
            </a:r>
          </a:p>
          <a:p>
            <a:pPr eaLnBrk="1" hangingPunct="1"/>
            <a:endParaRPr lang="en-US" dirty="0"/>
          </a:p>
          <a:p>
            <a:pPr eaLnBrk="1" hangingPunct="1"/>
            <a:endParaRPr lang="en-US" dirty="0"/>
          </a:p>
          <a:p>
            <a:pPr eaLnBrk="1" hangingPunct="1"/>
            <a:r>
              <a:rPr lang="en-US" dirty="0"/>
              <a:t>Section 81 – Place of accident not to be disturbed</a:t>
            </a:r>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5243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9834" y="1340768"/>
            <a:ext cx="6562642" cy="4896544"/>
          </a:xfrm>
        </p:spPr>
      </p:pic>
      <p:sp>
        <p:nvSpPr>
          <p:cNvPr id="5" name="Rectangle 2"/>
          <p:cNvSpPr>
            <a:spLocks noGrp="1" noChangeArrowheads="1"/>
          </p:cNvSpPr>
          <p:nvPr>
            <p:ph type="title"/>
          </p:nvPr>
        </p:nvSpPr>
        <p:spPr/>
        <p:txBody>
          <a:bodyPr/>
          <a:lstStyle/>
          <a:p>
            <a:pPr eaLnBrk="1" hangingPunct="1"/>
            <a:r>
              <a:rPr lang="en-US" dirty="0"/>
              <a:t>Notifications to DMIRS</a:t>
            </a:r>
          </a:p>
        </p:txBody>
      </p:sp>
    </p:spTree>
    <p:extLst>
      <p:ext uri="{BB962C8B-B14F-4D97-AF65-F5344CB8AC3E}">
        <p14:creationId xmlns:p14="http://schemas.microsoft.com/office/powerpoint/2010/main" val="422426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Industry experiences – Across industry</a:t>
            </a:r>
          </a:p>
        </p:txBody>
      </p:sp>
      <p:sp>
        <p:nvSpPr>
          <p:cNvPr id="4099" name="Rectangle 3"/>
          <p:cNvSpPr>
            <a:spLocks noGrp="1" noChangeArrowheads="1"/>
          </p:cNvSpPr>
          <p:nvPr>
            <p:ph type="body" idx="1"/>
          </p:nvPr>
        </p:nvSpPr>
        <p:spPr>
          <a:xfrm>
            <a:off x="685800" y="1470241"/>
            <a:ext cx="7772400" cy="648072"/>
          </a:xfrm>
        </p:spPr>
        <p:txBody>
          <a:bodyPr/>
          <a:lstStyle/>
          <a:p>
            <a:pPr marL="0" indent="0" eaLnBrk="1" hangingPunct="1">
              <a:buNone/>
            </a:pPr>
            <a:r>
              <a:rPr lang="en-US" sz="2000" dirty="0"/>
              <a:t>MSIA 1994 - Section 76 – Accidents involving disabling injury</a:t>
            </a:r>
          </a:p>
          <a:p>
            <a:pPr marL="457200" lvl="1" indent="0" eaLnBrk="1" hangingPunct="1">
              <a:buNone/>
            </a:pPr>
            <a:endParaRPr lang="en-US" dirty="0"/>
          </a:p>
          <a:p>
            <a:pPr marL="457200" lvl="1" indent="0" eaLnBrk="1" hangingPunct="1">
              <a:buNone/>
            </a:pPr>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 name="Rectangle 6"/>
          <p:cNvSpPr>
            <a:spLocks noGrp="1" noChangeArrowheads="1"/>
          </p:cNvSpPr>
          <p:nvPr>
            <p:ph type="sldNum" sz="quarter" idx="10"/>
          </p:nvPr>
        </p:nvSpPr>
        <p:spPr>
          <a:xfrm>
            <a:off x="7239000" y="6500813"/>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graphicFrame>
        <p:nvGraphicFramePr>
          <p:cNvPr id="7" name="Chart 6"/>
          <p:cNvGraphicFramePr/>
          <p:nvPr/>
        </p:nvGraphicFramePr>
        <p:xfrm>
          <a:off x="354157" y="1720781"/>
          <a:ext cx="5656033" cy="44477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22509" y="2937826"/>
            <a:ext cx="3024336" cy="16004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Forecasting at least another </a:t>
            </a:r>
            <a:r>
              <a:rPr kumimoji="0" lang="en-AU" sz="2600" b="1" u="sng" strike="noStrike" kern="1200" cap="none" spc="0" normalizeH="0" baseline="0" noProof="0" dirty="0">
                <a:ln>
                  <a:noFill/>
                </a:ln>
                <a:solidFill>
                  <a:srgbClr val="A02A1D"/>
                </a:solidFill>
                <a:effectLst/>
                <a:uLnTx/>
                <a:uFillTx/>
                <a:latin typeface="Arial" charset="0"/>
                <a:ea typeface="ＭＳ Ｐゴシック" pitchFamily="-124" charset="-128"/>
                <a:cs typeface="+mn-cs"/>
              </a:rPr>
              <a:t>48</a:t>
            </a:r>
            <a:r>
              <a:rPr kumimoji="0" lang="en-AU" sz="1800" b="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 disabling injuries </a:t>
            </a:r>
            <a:r>
              <a:rPr kumimoji="0" lang="en-AU" sz="18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to occur by the end of this year </a:t>
            </a:r>
          </a:p>
        </p:txBody>
      </p:sp>
      <p:sp>
        <p:nvSpPr>
          <p:cNvPr id="12" name="Equal 11"/>
          <p:cNvSpPr/>
          <p:nvPr/>
        </p:nvSpPr>
        <p:spPr bwMode="auto">
          <a:xfrm>
            <a:off x="5834478" y="3679771"/>
            <a:ext cx="288031" cy="26486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19825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experiences – Across industry</a:t>
            </a:r>
            <a:endParaRPr lang="en-AU" i="1" dirty="0"/>
          </a:p>
        </p:txBody>
      </p:sp>
      <p:sp>
        <p:nvSpPr>
          <p:cNvPr id="3" name="Content Placeholder 2"/>
          <p:cNvSpPr>
            <a:spLocks noGrp="1"/>
          </p:cNvSpPr>
          <p:nvPr>
            <p:ph idx="1"/>
          </p:nvPr>
        </p:nvSpPr>
        <p:spPr>
          <a:xfrm>
            <a:off x="685800" y="1600200"/>
            <a:ext cx="7772400" cy="3124944"/>
          </a:xfrm>
        </p:spPr>
        <p:txBody>
          <a:bodyPr/>
          <a:lstStyle/>
          <a:p>
            <a:pPr lvl="1" eaLnBrk="1" hangingPunct="1"/>
            <a:endParaRPr lang="en-US" sz="2000" dirty="0"/>
          </a:p>
          <a:p>
            <a:endParaRPr lang="en-AU" dirty="0"/>
          </a:p>
        </p:txBody>
      </p:sp>
      <p:graphicFrame>
        <p:nvGraphicFramePr>
          <p:cNvPr id="20" name="Chart 19"/>
          <p:cNvGraphicFramePr/>
          <p:nvPr/>
        </p:nvGraphicFramePr>
        <p:xfrm>
          <a:off x="197724" y="1600200"/>
          <a:ext cx="4536504" cy="3124944"/>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990928" y="4815329"/>
            <a:ext cx="2950097"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Forecasting at least another </a:t>
            </a:r>
            <a:r>
              <a:rPr kumimoji="0" lang="en-AU" sz="1600" b="1" u="sng" strike="noStrike" kern="1200" cap="none" spc="0" normalizeH="0" baseline="0" noProof="0" dirty="0">
                <a:ln>
                  <a:noFill/>
                </a:ln>
                <a:solidFill>
                  <a:srgbClr val="A02A1D"/>
                </a:solidFill>
                <a:effectLst/>
                <a:uLnTx/>
                <a:uFillTx/>
                <a:latin typeface="Arial" charset="0"/>
                <a:ea typeface="ＭＳ Ｐゴシック" pitchFamily="-124" charset="-128"/>
                <a:cs typeface="+mn-cs"/>
              </a:rPr>
              <a:t>54</a:t>
            </a:r>
            <a:r>
              <a:rPr kumimoji="0" lang="en-AU" sz="1600" b="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 loss of control of a heavy vehicle</a:t>
            </a:r>
            <a:r>
              <a:rPr kumimoji="0" lang="en-AU" sz="1600" b="0" i="1"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 </a:t>
            </a: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incidences to occur by the end of this year </a:t>
            </a:r>
          </a:p>
        </p:txBody>
      </p:sp>
      <p:sp>
        <p:nvSpPr>
          <p:cNvPr id="22" name="Equal 21"/>
          <p:cNvSpPr/>
          <p:nvPr/>
        </p:nvSpPr>
        <p:spPr bwMode="auto">
          <a:xfrm>
            <a:off x="685800" y="5344616"/>
            <a:ext cx="288031" cy="26486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graphicFrame>
        <p:nvGraphicFramePr>
          <p:cNvPr id="23" name="Chart 22"/>
          <p:cNvGraphicFramePr/>
          <p:nvPr/>
        </p:nvGraphicFramePr>
        <p:xfrm>
          <a:off x="4549698" y="1600200"/>
          <a:ext cx="4536504" cy="3124944"/>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p:cNvSpPr/>
          <p:nvPr/>
        </p:nvSpPr>
        <p:spPr>
          <a:xfrm>
            <a:off x="5292080" y="4815329"/>
            <a:ext cx="2950097"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Forecasting at least another </a:t>
            </a:r>
            <a:r>
              <a:rPr kumimoji="0" lang="en-AU" sz="1600" b="1" u="sng" strike="noStrike" kern="1200" cap="none" spc="0" normalizeH="0" baseline="0" noProof="0" dirty="0">
                <a:ln>
                  <a:noFill/>
                </a:ln>
                <a:solidFill>
                  <a:srgbClr val="A02A1D"/>
                </a:solidFill>
                <a:effectLst/>
                <a:uLnTx/>
                <a:uFillTx/>
                <a:latin typeface="Arial" charset="0"/>
                <a:ea typeface="ＭＳ Ｐゴシック" pitchFamily="-124" charset="-128"/>
                <a:cs typeface="+mn-cs"/>
              </a:rPr>
              <a:t>134</a:t>
            </a:r>
            <a:r>
              <a:rPr kumimoji="0" lang="en-AU" sz="1600" b="0" u="none" strike="noStrike" kern="1200" cap="none" spc="0" normalizeH="0" baseline="0" noProof="0" dirty="0">
                <a:ln>
                  <a:noFill/>
                </a:ln>
                <a:solidFill>
                  <a:srgbClr val="A02A1D"/>
                </a:solidFill>
                <a:effectLst/>
                <a:uLnTx/>
                <a:uFillTx/>
                <a:latin typeface="Arial" charset="0"/>
                <a:ea typeface="ＭＳ Ｐゴシック" pitchFamily="-124" charset="-128"/>
                <a:cs typeface="+mn-cs"/>
              </a:rPr>
              <a:t> electric shocks </a:t>
            </a:r>
            <a:r>
              <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to occur by the end of this year </a:t>
            </a:r>
          </a:p>
        </p:txBody>
      </p:sp>
      <p:sp>
        <p:nvSpPr>
          <p:cNvPr id="26" name="Equal 25"/>
          <p:cNvSpPr/>
          <p:nvPr/>
        </p:nvSpPr>
        <p:spPr bwMode="auto">
          <a:xfrm>
            <a:off x="4980216" y="5344614"/>
            <a:ext cx="288031" cy="26486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charset="0"/>
              <a:ea typeface="ＭＳ Ｐゴシック" pitchFamily="-124" charset="-128"/>
              <a:cs typeface="+mn-cs"/>
            </a:endParaRPr>
          </a:p>
        </p:txBody>
      </p:sp>
      <p:sp>
        <p:nvSpPr>
          <p:cNvPr id="10" name="Slide Number Placeholder 1"/>
          <p:cNvSpPr>
            <a:spLocks noGrp="1"/>
          </p:cNvSpPr>
          <p:nvPr>
            <p:ph type="sldNum" sz="quarter" idx="10"/>
          </p:nvPr>
        </p:nvSpPr>
        <p:spPr>
          <a:xfrm>
            <a:off x="7239000" y="6500813"/>
            <a:ext cx="1905000" cy="36161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4948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2019-11-07T16:00:00+00:00</OurDocsDocumentDate>
    <OurDocsVersionCreatedAt xmlns="dce3ed02-b0cd-470d-9119-e5f1a2533a21">2019-11-08T04:23:30+00:00</OurDocsVersionCreatedAt>
    <OurDocsReleaseClassification xmlns="dce3ed02-b0cd-470d-9119-e5f1a2533a21">Departmental Use Only</OurDocsReleaseClassification>
    <OurDocsTitle xmlns="dce3ed02-b0cd-470d-9119-e5f1a2533a21">Mines Safety Roadshow - 2019 - Approved toolbox presentation</OurDocsTitle>
    <OurDocsLocation xmlns="dce3ed02-b0cd-470d-9119-e5f1a2533a21">Perth</OurDocsLocation>
    <OurDocsDescription xmlns="dce3ed02-b0cd-470d-9119-e5f1a2533a21">Investigations - are we learning</OurDocsDescription>
    <OurDocsVersionReason xmlns="dce3ed02-b0cd-470d-9119-e5f1a2533a21" xsi:nil="true"/>
    <OurDocsAuthor xmlns="dce3ed02-b0cd-470d-9119-e5f1a2533a21">Peter Nissen</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0C54DD55-EEBA-4804-9DA8-5E9F7DB31D22}">
  <ds:schemaRefs>
    <ds:schemaRef ds:uri="Microsoft.SharePoint.Taxonomy.ContentTypeSync"/>
  </ds:schemaRefs>
</ds:datastoreItem>
</file>

<file path=customXml/itemProps3.xml><?xml version="1.0" encoding="utf-8"?>
<ds:datastoreItem xmlns:ds="http://schemas.openxmlformats.org/officeDocument/2006/customXml" ds:itemID="{47BAFB15-AB19-44B3-9ED4-C8B9DBA9B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3D9A20-CA18-4B9E-9133-BDE91CECFDBA}">
  <ds:schemaRefs>
    <ds:schemaRef ds:uri="http://purl.org/dc/elements/1.1/"/>
    <ds:schemaRef ds:uri="http://schemas.microsoft.com/office/2006/metadata/properties"/>
    <ds:schemaRef ds:uri="http://schemas.openxmlformats.org/package/2006/metadata/core-properties"/>
    <ds:schemaRef ds:uri="http://purl.org/dc/terms/"/>
    <ds:schemaRef ds:uri="dce3ed02-b0cd-470d-9119-e5f1a2533a21"/>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4308</TotalTime>
  <Words>5042</Words>
  <Application>Microsoft Office PowerPoint</Application>
  <PresentationFormat>On-screen Show (4:3)</PresentationFormat>
  <Paragraphs>621</Paragraphs>
  <Slides>37</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Arial-BoldItalicMT</vt:lpstr>
      <vt:lpstr>Arial-BoldMT</vt:lpstr>
      <vt:lpstr>ArialMT</vt:lpstr>
      <vt:lpstr>ＭＳ Ｐゴシック</vt:lpstr>
      <vt:lpstr>Panton-Regular</vt:lpstr>
      <vt:lpstr>Arial</vt:lpstr>
      <vt:lpstr>Calibri</vt:lpstr>
      <vt:lpstr>Times New Roman</vt:lpstr>
      <vt:lpstr>Wingdings</vt:lpstr>
      <vt:lpstr>Blank Presentation</vt:lpstr>
      <vt:lpstr>4_Blank Presentation</vt:lpstr>
      <vt:lpstr>PowerPoint Presentation</vt:lpstr>
      <vt:lpstr>PowerPoint Presentation</vt:lpstr>
      <vt:lpstr>PowerPoint Presentation</vt:lpstr>
      <vt:lpstr>PowerPoint Presentation</vt:lpstr>
      <vt:lpstr>Session outline</vt:lpstr>
      <vt:lpstr>Notifications to DMIRS</vt:lpstr>
      <vt:lpstr>Notifications to DMIRS</vt:lpstr>
      <vt:lpstr>Industry experiences – Across industry</vt:lpstr>
      <vt:lpstr>Industry experiences – Across industry</vt:lpstr>
      <vt:lpstr>Industry experiences – Across industry</vt:lpstr>
      <vt:lpstr>Industry experiences – Individual</vt:lpstr>
      <vt:lpstr>Department investigations</vt:lpstr>
      <vt:lpstr>Maximising learnings</vt:lpstr>
      <vt:lpstr>Maximising learnings</vt:lpstr>
      <vt:lpstr>Investigation focus</vt:lpstr>
      <vt:lpstr>Human and Organisational Factors</vt:lpstr>
      <vt:lpstr>PowerPoint Presentation</vt:lpstr>
      <vt:lpstr>PowerPoint Presentation</vt:lpstr>
      <vt:lpstr>Busting some myths</vt:lpstr>
      <vt:lpstr>What the 2018 Registered Managers Forum told us</vt:lpstr>
      <vt:lpstr>What the 2018 Registered Managers Forum told us</vt:lpstr>
      <vt:lpstr>Busting some myths</vt:lpstr>
      <vt:lpstr>Busting some myths</vt:lpstr>
      <vt:lpstr>PowerPoint Presentation</vt:lpstr>
      <vt:lpstr>Investigation tools</vt:lpstr>
      <vt:lpstr>ICAM</vt:lpstr>
      <vt:lpstr>TapRoot</vt:lpstr>
      <vt:lpstr>Essential factors</vt:lpstr>
      <vt:lpstr>Essential factors</vt:lpstr>
      <vt:lpstr>5 Why’s</vt:lpstr>
      <vt:lpstr>Considering Human Factors</vt:lpstr>
      <vt:lpstr>Proactive learning</vt:lpstr>
      <vt:lpstr>Lessons learned</vt:lpstr>
      <vt:lpstr>Lessons management</vt:lpstr>
      <vt:lpstr>Learning culture</vt:lpstr>
      <vt:lpstr>Learning culture</vt:lpstr>
      <vt:lpstr>Follow us on social media and sign up for news alerts!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Mines Safety Roadshow - 2019 - Approved toolbox presentation</dc:title>
  <dc:subject>Investigations - are we learning</dc:subject>
  <dc:creator>Peter Nissen</dc:creator>
  <cp:keywords/>
  <dc:description>FileNo=A0571/200906&lt;!&gt;Site=PERTH&lt;!&gt;MDNo=&lt;!&gt;DocType=Corporate Policy&lt;!&gt;DocSec=RS\current&lt;!&gt;Owner=manual.manager&lt;!&gt;Filename=001276V02.Manual.Manager.ppt&lt;!&gt;Project=&lt;!&gt;Group=&lt;!&gt;SecType=Departmental Use Only</dc:description>
  <cp:lastModifiedBy>CHEAN, Wei</cp:lastModifiedBy>
  <cp:revision>266</cp:revision>
  <cp:lastPrinted>2019-09-27T06:09:42Z</cp:lastPrinted>
  <dcterms:created xsi:type="dcterms:W3CDTF">2011-01-21T07:01:17Z</dcterms:created>
  <dcterms:modified xsi:type="dcterms:W3CDTF">2019-11-29T02:04:00Z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