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1"/>
  </p:notesMasterIdLst>
  <p:sldIdLst>
    <p:sldId id="282" r:id="rId6"/>
    <p:sldId id="257" r:id="rId7"/>
    <p:sldId id="258" r:id="rId8"/>
    <p:sldId id="259" r:id="rId9"/>
    <p:sldId id="260" r:id="rId10"/>
    <p:sldId id="261" r:id="rId11"/>
    <p:sldId id="262" r:id="rId12"/>
    <p:sldId id="263" r:id="rId13"/>
    <p:sldId id="264" r:id="rId14"/>
    <p:sldId id="265" r:id="rId15"/>
    <p:sldId id="266"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43" autoAdjust="0"/>
  </p:normalViewPr>
  <p:slideViewPr>
    <p:cSldViewPr>
      <p:cViewPr>
        <p:scale>
          <a:sx n="100" d="100"/>
          <a:sy n="100" d="100"/>
        </p:scale>
        <p:origin x="-1860"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326D5-4CE7-4581-B882-E36429C822A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94C38EFC-B5B1-4EEB-9CEA-146F0A35FBE1}">
      <dgm:prSet phldrT="[Text]"/>
      <dgm:spPr>
        <a:ln>
          <a:solidFill>
            <a:schemeClr val="accent6">
              <a:lumMod val="40000"/>
              <a:lumOff val="60000"/>
            </a:schemeClr>
          </a:solidFill>
        </a:ln>
      </dgm:spPr>
      <dgm:t>
        <a:bodyPr/>
        <a:lstStyle/>
        <a:p>
          <a:r>
            <a:rPr lang="en-AU" b="0" dirty="0" smtClean="0">
              <a:solidFill>
                <a:srgbClr val="CF5E31"/>
              </a:solidFill>
            </a:rPr>
            <a:t>1 in 4 </a:t>
          </a:r>
          <a:r>
            <a:rPr lang="en-AU" dirty="0" smtClean="0"/>
            <a:t>people felt depression was a sign of personal weakness and would not employ a person with depression </a:t>
          </a:r>
          <a:endParaRPr lang="en-AU" dirty="0"/>
        </a:p>
      </dgm:t>
    </dgm:pt>
    <dgm:pt modelId="{8B234371-9D40-4FCB-B826-AFC9A2C26239}" type="parTrans" cxnId="{EE5D99BE-9F20-4237-8826-8BDA9141F252}">
      <dgm:prSet/>
      <dgm:spPr/>
      <dgm:t>
        <a:bodyPr/>
        <a:lstStyle/>
        <a:p>
          <a:endParaRPr lang="en-AU"/>
        </a:p>
      </dgm:t>
    </dgm:pt>
    <dgm:pt modelId="{AE35B4E7-93B7-4769-BF0C-0B0BC6374A0B}" type="sibTrans" cxnId="{EE5D99BE-9F20-4237-8826-8BDA9141F252}">
      <dgm:prSet/>
      <dgm:spPr/>
      <dgm:t>
        <a:bodyPr/>
        <a:lstStyle/>
        <a:p>
          <a:endParaRPr lang="en-AU"/>
        </a:p>
      </dgm:t>
    </dgm:pt>
    <dgm:pt modelId="{B4EC59B0-37C7-4D08-9ECE-CE56236D0E61}">
      <dgm:prSet phldrT="[Text]"/>
      <dgm:spPr>
        <a:solidFill>
          <a:srgbClr val="92D050"/>
        </a:solidFill>
        <a:ln>
          <a:noFill/>
        </a:ln>
      </dgm:spPr>
      <dgm:t>
        <a:bodyPr/>
        <a:lstStyle/>
        <a:p>
          <a:r>
            <a:rPr lang="en-AU" dirty="0" smtClean="0"/>
            <a:t>.</a:t>
          </a:r>
          <a:endParaRPr lang="en-AU" dirty="0"/>
        </a:p>
      </dgm:t>
    </dgm:pt>
    <dgm:pt modelId="{846DC267-7C9F-490D-A77D-0DA5B29CC8A9}" type="parTrans" cxnId="{9300DED3-CAC5-4380-B917-B44B6B63784E}">
      <dgm:prSet/>
      <dgm:spPr/>
      <dgm:t>
        <a:bodyPr/>
        <a:lstStyle/>
        <a:p>
          <a:endParaRPr lang="en-AU"/>
        </a:p>
      </dgm:t>
    </dgm:pt>
    <dgm:pt modelId="{232FF70A-B1F9-4C98-9DEA-CD5A87A696C5}" type="sibTrans" cxnId="{9300DED3-CAC5-4380-B917-B44B6B63784E}">
      <dgm:prSet/>
      <dgm:spPr/>
      <dgm:t>
        <a:bodyPr/>
        <a:lstStyle/>
        <a:p>
          <a:endParaRPr lang="en-AU"/>
        </a:p>
      </dgm:t>
    </dgm:pt>
    <dgm:pt modelId="{1AD036C6-4C1B-41DC-B769-3A983F75CA40}">
      <dgm:prSet phldrT="[Text]"/>
      <dgm:spPr>
        <a:ln>
          <a:solidFill>
            <a:srgbClr val="C9F7C1"/>
          </a:solidFill>
        </a:ln>
      </dgm:spPr>
      <dgm:t>
        <a:bodyPr/>
        <a:lstStyle/>
        <a:p>
          <a:r>
            <a:rPr lang="en-AU" b="0" dirty="0" smtClean="0">
              <a:solidFill>
                <a:srgbClr val="CF5E31"/>
              </a:solidFill>
            </a:rPr>
            <a:t>42%</a:t>
          </a:r>
          <a:r>
            <a:rPr lang="en-AU" b="1" dirty="0" smtClean="0">
              <a:solidFill>
                <a:srgbClr val="FF0000"/>
              </a:solidFill>
            </a:rPr>
            <a:t> </a:t>
          </a:r>
          <a:r>
            <a:rPr lang="en-AU" dirty="0" smtClean="0"/>
            <a:t>thought people with depression were unpredictable </a:t>
          </a:r>
          <a:endParaRPr lang="en-AU" dirty="0"/>
        </a:p>
      </dgm:t>
    </dgm:pt>
    <dgm:pt modelId="{8FD1AADD-2944-474F-B70A-42F643257AFF}" type="parTrans" cxnId="{22D89C00-3087-46FD-A62D-34E062E1343D}">
      <dgm:prSet/>
      <dgm:spPr/>
      <dgm:t>
        <a:bodyPr/>
        <a:lstStyle/>
        <a:p>
          <a:endParaRPr lang="en-AU"/>
        </a:p>
      </dgm:t>
    </dgm:pt>
    <dgm:pt modelId="{11850C85-CAB2-413C-985B-F8BF57B162B4}" type="sibTrans" cxnId="{22D89C00-3087-46FD-A62D-34E062E1343D}">
      <dgm:prSet/>
      <dgm:spPr/>
      <dgm:t>
        <a:bodyPr/>
        <a:lstStyle/>
        <a:p>
          <a:endParaRPr lang="en-AU"/>
        </a:p>
      </dgm:t>
    </dgm:pt>
    <dgm:pt modelId="{830207EC-AC35-4FE2-B3F5-E67CA8BFAD02}">
      <dgm:prSet phldrT="[Text]"/>
      <dgm:spPr>
        <a:solidFill>
          <a:srgbClr val="FB8611"/>
        </a:solidFill>
        <a:ln>
          <a:noFill/>
        </a:ln>
      </dgm:spPr>
      <dgm:t>
        <a:bodyPr/>
        <a:lstStyle/>
        <a:p>
          <a:r>
            <a:rPr lang="en-AU" dirty="0" smtClean="0"/>
            <a:t>.</a:t>
          </a:r>
          <a:endParaRPr lang="en-AU" dirty="0"/>
        </a:p>
      </dgm:t>
    </dgm:pt>
    <dgm:pt modelId="{55C6C7EE-C000-4FD6-B400-947BC54BBE3C}" type="parTrans" cxnId="{E5392635-BA6B-4889-917C-4381DEFB5C8B}">
      <dgm:prSet/>
      <dgm:spPr/>
      <dgm:t>
        <a:bodyPr/>
        <a:lstStyle/>
        <a:p>
          <a:endParaRPr lang="en-AU"/>
        </a:p>
      </dgm:t>
    </dgm:pt>
    <dgm:pt modelId="{8A859A95-67FD-479D-9918-4CDF4A5BCF61}" type="sibTrans" cxnId="{E5392635-BA6B-4889-917C-4381DEFB5C8B}">
      <dgm:prSet/>
      <dgm:spPr/>
      <dgm:t>
        <a:bodyPr/>
        <a:lstStyle/>
        <a:p>
          <a:endParaRPr lang="en-AU"/>
        </a:p>
      </dgm:t>
    </dgm:pt>
    <dgm:pt modelId="{C8FD4B9B-FD21-4865-B307-4A001514F560}">
      <dgm:prSet phldrT="[Text]"/>
      <dgm:spPr>
        <a:ln>
          <a:solidFill>
            <a:srgbClr val="F8D7AA"/>
          </a:solidFill>
        </a:ln>
      </dgm:spPr>
      <dgm:t>
        <a:bodyPr/>
        <a:lstStyle/>
        <a:p>
          <a:r>
            <a:rPr lang="en-AU" b="0" dirty="0" smtClean="0">
              <a:solidFill>
                <a:srgbClr val="CF5E31"/>
              </a:solidFill>
            </a:rPr>
            <a:t>1 in 5 </a:t>
          </a:r>
          <a:r>
            <a:rPr lang="en-AU" dirty="0" smtClean="0"/>
            <a:t>said that if they had depression they would not tell anyone </a:t>
          </a:r>
          <a:endParaRPr lang="en-AU" dirty="0"/>
        </a:p>
      </dgm:t>
    </dgm:pt>
    <dgm:pt modelId="{51561678-94D7-45EB-84D2-3864B7F5713D}" type="parTrans" cxnId="{6AA2A733-E0EB-401F-A02A-0DD6A6C9D131}">
      <dgm:prSet/>
      <dgm:spPr/>
      <dgm:t>
        <a:bodyPr/>
        <a:lstStyle/>
        <a:p>
          <a:endParaRPr lang="en-AU"/>
        </a:p>
      </dgm:t>
    </dgm:pt>
    <dgm:pt modelId="{04266803-24B0-4927-9727-08F736ACA3A8}" type="sibTrans" cxnId="{6AA2A733-E0EB-401F-A02A-0DD6A6C9D131}">
      <dgm:prSet/>
      <dgm:spPr/>
      <dgm:t>
        <a:bodyPr/>
        <a:lstStyle/>
        <a:p>
          <a:endParaRPr lang="en-AU"/>
        </a:p>
      </dgm:t>
    </dgm:pt>
    <dgm:pt modelId="{C6B48E38-BC61-4496-9632-3A82727C6D1D}">
      <dgm:prSet phldrT="[Text]"/>
      <dgm:spPr>
        <a:solidFill>
          <a:srgbClr val="7030A0"/>
        </a:solidFill>
        <a:ln>
          <a:noFill/>
        </a:ln>
      </dgm:spPr>
      <dgm:t>
        <a:bodyPr/>
        <a:lstStyle/>
        <a:p>
          <a:r>
            <a:rPr lang="en-AU" dirty="0" smtClean="0"/>
            <a:t>.</a:t>
          </a:r>
          <a:endParaRPr lang="en-AU" dirty="0"/>
        </a:p>
      </dgm:t>
    </dgm:pt>
    <dgm:pt modelId="{A95D020A-47DA-4000-B9EE-36E6249C0D62}" type="sibTrans" cxnId="{EF76B56A-163A-4FDB-86DA-BF6366C92258}">
      <dgm:prSet/>
      <dgm:spPr/>
      <dgm:t>
        <a:bodyPr/>
        <a:lstStyle/>
        <a:p>
          <a:endParaRPr lang="en-AU"/>
        </a:p>
      </dgm:t>
    </dgm:pt>
    <dgm:pt modelId="{40AF642B-59F6-4A04-8651-A14E8A14217E}" type="parTrans" cxnId="{EF76B56A-163A-4FDB-86DA-BF6366C92258}">
      <dgm:prSet/>
      <dgm:spPr/>
      <dgm:t>
        <a:bodyPr/>
        <a:lstStyle/>
        <a:p>
          <a:endParaRPr lang="en-AU"/>
        </a:p>
      </dgm:t>
    </dgm:pt>
    <dgm:pt modelId="{EAEE396C-D1A8-45B7-B7BB-EB59CA26E1EB}" type="pres">
      <dgm:prSet presAssocID="{E2D326D5-4CE7-4581-B882-E36429C822AB}" presName="linearFlow" presStyleCnt="0">
        <dgm:presLayoutVars>
          <dgm:dir/>
          <dgm:animLvl val="lvl"/>
          <dgm:resizeHandles val="exact"/>
        </dgm:presLayoutVars>
      </dgm:prSet>
      <dgm:spPr/>
      <dgm:t>
        <a:bodyPr/>
        <a:lstStyle/>
        <a:p>
          <a:endParaRPr lang="en-AU"/>
        </a:p>
      </dgm:t>
    </dgm:pt>
    <dgm:pt modelId="{D9B9A604-8A78-4024-9860-7CECB156423C}" type="pres">
      <dgm:prSet presAssocID="{C6B48E38-BC61-4496-9632-3A82727C6D1D}" presName="composite" presStyleCnt="0"/>
      <dgm:spPr/>
    </dgm:pt>
    <dgm:pt modelId="{93A6645B-472C-4811-9E05-358B2FA1299D}" type="pres">
      <dgm:prSet presAssocID="{C6B48E38-BC61-4496-9632-3A82727C6D1D}" presName="parentText" presStyleLbl="alignNode1" presStyleIdx="0" presStyleCnt="3">
        <dgm:presLayoutVars>
          <dgm:chMax val="1"/>
          <dgm:bulletEnabled val="1"/>
        </dgm:presLayoutVars>
      </dgm:prSet>
      <dgm:spPr/>
      <dgm:t>
        <a:bodyPr/>
        <a:lstStyle/>
        <a:p>
          <a:endParaRPr lang="en-AU"/>
        </a:p>
      </dgm:t>
    </dgm:pt>
    <dgm:pt modelId="{549B5DDC-62CD-4D83-AB43-973B69A9CEE8}" type="pres">
      <dgm:prSet presAssocID="{C6B48E38-BC61-4496-9632-3A82727C6D1D}" presName="descendantText" presStyleLbl="alignAcc1" presStyleIdx="0" presStyleCnt="3">
        <dgm:presLayoutVars>
          <dgm:bulletEnabled val="1"/>
        </dgm:presLayoutVars>
      </dgm:prSet>
      <dgm:spPr/>
      <dgm:t>
        <a:bodyPr/>
        <a:lstStyle/>
        <a:p>
          <a:endParaRPr lang="en-AU"/>
        </a:p>
      </dgm:t>
    </dgm:pt>
    <dgm:pt modelId="{C889BE10-6042-466D-80C3-A3648CD8DDC8}" type="pres">
      <dgm:prSet presAssocID="{A95D020A-47DA-4000-B9EE-36E6249C0D62}" presName="sp" presStyleCnt="0"/>
      <dgm:spPr/>
    </dgm:pt>
    <dgm:pt modelId="{BDA477E7-BE49-4356-9C70-89E50CD257FC}" type="pres">
      <dgm:prSet presAssocID="{B4EC59B0-37C7-4D08-9ECE-CE56236D0E61}" presName="composite" presStyleCnt="0"/>
      <dgm:spPr/>
    </dgm:pt>
    <dgm:pt modelId="{0418CEAD-DB9D-4A82-B9E5-F9F437B58C5B}" type="pres">
      <dgm:prSet presAssocID="{B4EC59B0-37C7-4D08-9ECE-CE56236D0E61}" presName="parentText" presStyleLbl="alignNode1" presStyleIdx="1" presStyleCnt="3">
        <dgm:presLayoutVars>
          <dgm:chMax val="1"/>
          <dgm:bulletEnabled val="1"/>
        </dgm:presLayoutVars>
      </dgm:prSet>
      <dgm:spPr/>
      <dgm:t>
        <a:bodyPr/>
        <a:lstStyle/>
        <a:p>
          <a:endParaRPr lang="en-AU"/>
        </a:p>
      </dgm:t>
    </dgm:pt>
    <dgm:pt modelId="{4CF24525-F192-483D-91FA-302A3186884A}" type="pres">
      <dgm:prSet presAssocID="{B4EC59B0-37C7-4D08-9ECE-CE56236D0E61}" presName="descendantText" presStyleLbl="alignAcc1" presStyleIdx="1" presStyleCnt="3">
        <dgm:presLayoutVars>
          <dgm:bulletEnabled val="1"/>
        </dgm:presLayoutVars>
      </dgm:prSet>
      <dgm:spPr/>
      <dgm:t>
        <a:bodyPr/>
        <a:lstStyle/>
        <a:p>
          <a:endParaRPr lang="en-AU"/>
        </a:p>
      </dgm:t>
    </dgm:pt>
    <dgm:pt modelId="{3550C9D8-2A4A-475E-836E-F3BDC398E0FA}" type="pres">
      <dgm:prSet presAssocID="{232FF70A-B1F9-4C98-9DEA-CD5A87A696C5}" presName="sp" presStyleCnt="0"/>
      <dgm:spPr/>
    </dgm:pt>
    <dgm:pt modelId="{75D1B03C-6EC2-4E18-BC90-D54C44B7294D}" type="pres">
      <dgm:prSet presAssocID="{830207EC-AC35-4FE2-B3F5-E67CA8BFAD02}" presName="composite" presStyleCnt="0"/>
      <dgm:spPr/>
    </dgm:pt>
    <dgm:pt modelId="{BF47D154-3532-4FF8-ADEF-9A40AE00DD24}" type="pres">
      <dgm:prSet presAssocID="{830207EC-AC35-4FE2-B3F5-E67CA8BFAD02}" presName="parentText" presStyleLbl="alignNode1" presStyleIdx="2" presStyleCnt="3">
        <dgm:presLayoutVars>
          <dgm:chMax val="1"/>
          <dgm:bulletEnabled val="1"/>
        </dgm:presLayoutVars>
      </dgm:prSet>
      <dgm:spPr/>
      <dgm:t>
        <a:bodyPr/>
        <a:lstStyle/>
        <a:p>
          <a:endParaRPr lang="en-AU"/>
        </a:p>
      </dgm:t>
    </dgm:pt>
    <dgm:pt modelId="{ED753205-37A1-4E6B-9294-3411F78B9F39}" type="pres">
      <dgm:prSet presAssocID="{830207EC-AC35-4FE2-B3F5-E67CA8BFAD02}" presName="descendantText" presStyleLbl="alignAcc1" presStyleIdx="2" presStyleCnt="3">
        <dgm:presLayoutVars>
          <dgm:bulletEnabled val="1"/>
        </dgm:presLayoutVars>
      </dgm:prSet>
      <dgm:spPr/>
      <dgm:t>
        <a:bodyPr/>
        <a:lstStyle/>
        <a:p>
          <a:endParaRPr lang="en-AU"/>
        </a:p>
      </dgm:t>
    </dgm:pt>
  </dgm:ptLst>
  <dgm:cxnLst>
    <dgm:cxn modelId="{5C4E45DE-614C-4D9A-8D91-813B6E39147F}" type="presOf" srcId="{E2D326D5-4CE7-4581-B882-E36429C822AB}" destId="{EAEE396C-D1A8-45B7-B7BB-EB59CA26E1EB}" srcOrd="0" destOrd="0" presId="urn:microsoft.com/office/officeart/2005/8/layout/chevron2"/>
    <dgm:cxn modelId="{E5392635-BA6B-4889-917C-4381DEFB5C8B}" srcId="{E2D326D5-4CE7-4581-B882-E36429C822AB}" destId="{830207EC-AC35-4FE2-B3F5-E67CA8BFAD02}" srcOrd="2" destOrd="0" parTransId="{55C6C7EE-C000-4FD6-B400-947BC54BBE3C}" sibTransId="{8A859A95-67FD-479D-9918-4CDF4A5BCF61}"/>
    <dgm:cxn modelId="{9300DED3-CAC5-4380-B917-B44B6B63784E}" srcId="{E2D326D5-4CE7-4581-B882-E36429C822AB}" destId="{B4EC59B0-37C7-4D08-9ECE-CE56236D0E61}" srcOrd="1" destOrd="0" parTransId="{846DC267-7C9F-490D-A77D-0DA5B29CC8A9}" sibTransId="{232FF70A-B1F9-4C98-9DEA-CD5A87A696C5}"/>
    <dgm:cxn modelId="{175F6A9C-0991-4C37-A09F-07ECFDD0E01F}" type="presOf" srcId="{830207EC-AC35-4FE2-B3F5-E67CA8BFAD02}" destId="{BF47D154-3532-4FF8-ADEF-9A40AE00DD24}" srcOrd="0" destOrd="0" presId="urn:microsoft.com/office/officeart/2005/8/layout/chevron2"/>
    <dgm:cxn modelId="{8E634904-478B-4F76-9E26-E2652BBE997B}" type="presOf" srcId="{C6B48E38-BC61-4496-9632-3A82727C6D1D}" destId="{93A6645B-472C-4811-9E05-358B2FA1299D}" srcOrd="0" destOrd="0" presId="urn:microsoft.com/office/officeart/2005/8/layout/chevron2"/>
    <dgm:cxn modelId="{22D89C00-3087-46FD-A62D-34E062E1343D}" srcId="{B4EC59B0-37C7-4D08-9ECE-CE56236D0E61}" destId="{1AD036C6-4C1B-41DC-B769-3A983F75CA40}" srcOrd="0" destOrd="0" parTransId="{8FD1AADD-2944-474F-B70A-42F643257AFF}" sibTransId="{11850C85-CAB2-413C-985B-F8BF57B162B4}"/>
    <dgm:cxn modelId="{53965224-C526-44E6-8FE2-F52DE85534F5}" type="presOf" srcId="{94C38EFC-B5B1-4EEB-9CEA-146F0A35FBE1}" destId="{549B5DDC-62CD-4D83-AB43-973B69A9CEE8}" srcOrd="0" destOrd="0" presId="urn:microsoft.com/office/officeart/2005/8/layout/chevron2"/>
    <dgm:cxn modelId="{EF76B56A-163A-4FDB-86DA-BF6366C92258}" srcId="{E2D326D5-4CE7-4581-B882-E36429C822AB}" destId="{C6B48E38-BC61-4496-9632-3A82727C6D1D}" srcOrd="0" destOrd="0" parTransId="{40AF642B-59F6-4A04-8651-A14E8A14217E}" sibTransId="{A95D020A-47DA-4000-B9EE-36E6249C0D62}"/>
    <dgm:cxn modelId="{AAD73720-0FAF-4ABE-99C1-C4426304AAA5}" type="presOf" srcId="{B4EC59B0-37C7-4D08-9ECE-CE56236D0E61}" destId="{0418CEAD-DB9D-4A82-B9E5-F9F437B58C5B}" srcOrd="0" destOrd="0" presId="urn:microsoft.com/office/officeart/2005/8/layout/chevron2"/>
    <dgm:cxn modelId="{EE5D99BE-9F20-4237-8826-8BDA9141F252}" srcId="{C6B48E38-BC61-4496-9632-3A82727C6D1D}" destId="{94C38EFC-B5B1-4EEB-9CEA-146F0A35FBE1}" srcOrd="0" destOrd="0" parTransId="{8B234371-9D40-4FCB-B826-AFC9A2C26239}" sibTransId="{AE35B4E7-93B7-4769-BF0C-0B0BC6374A0B}"/>
    <dgm:cxn modelId="{46498BBD-8907-439D-AAA8-E76FE486213F}" type="presOf" srcId="{C8FD4B9B-FD21-4865-B307-4A001514F560}" destId="{ED753205-37A1-4E6B-9294-3411F78B9F39}" srcOrd="0" destOrd="0" presId="urn:microsoft.com/office/officeart/2005/8/layout/chevron2"/>
    <dgm:cxn modelId="{6AA2A733-E0EB-401F-A02A-0DD6A6C9D131}" srcId="{830207EC-AC35-4FE2-B3F5-E67CA8BFAD02}" destId="{C8FD4B9B-FD21-4865-B307-4A001514F560}" srcOrd="0" destOrd="0" parTransId="{51561678-94D7-45EB-84D2-3864B7F5713D}" sibTransId="{04266803-24B0-4927-9727-08F736ACA3A8}"/>
    <dgm:cxn modelId="{9E979183-B84F-4C18-BE9A-C0FA75F5AA16}" type="presOf" srcId="{1AD036C6-4C1B-41DC-B769-3A983F75CA40}" destId="{4CF24525-F192-483D-91FA-302A3186884A}" srcOrd="0" destOrd="0" presId="urn:microsoft.com/office/officeart/2005/8/layout/chevron2"/>
    <dgm:cxn modelId="{50DB2171-9569-4F4D-891B-20861C495EC5}" type="presParOf" srcId="{EAEE396C-D1A8-45B7-B7BB-EB59CA26E1EB}" destId="{D9B9A604-8A78-4024-9860-7CECB156423C}" srcOrd="0" destOrd="0" presId="urn:microsoft.com/office/officeart/2005/8/layout/chevron2"/>
    <dgm:cxn modelId="{3645FC85-B72F-4B28-B5AC-C339785DFE8F}" type="presParOf" srcId="{D9B9A604-8A78-4024-9860-7CECB156423C}" destId="{93A6645B-472C-4811-9E05-358B2FA1299D}" srcOrd="0" destOrd="0" presId="urn:microsoft.com/office/officeart/2005/8/layout/chevron2"/>
    <dgm:cxn modelId="{686EBE0F-EE4F-4AEF-B3C0-A567A68FD4EF}" type="presParOf" srcId="{D9B9A604-8A78-4024-9860-7CECB156423C}" destId="{549B5DDC-62CD-4D83-AB43-973B69A9CEE8}" srcOrd="1" destOrd="0" presId="urn:microsoft.com/office/officeart/2005/8/layout/chevron2"/>
    <dgm:cxn modelId="{AF702B32-4CBE-4B09-A1D8-8E85523CE0B7}" type="presParOf" srcId="{EAEE396C-D1A8-45B7-B7BB-EB59CA26E1EB}" destId="{C889BE10-6042-466D-80C3-A3648CD8DDC8}" srcOrd="1" destOrd="0" presId="urn:microsoft.com/office/officeart/2005/8/layout/chevron2"/>
    <dgm:cxn modelId="{68E6C85D-D8FE-41A4-9127-AD7CE9687536}" type="presParOf" srcId="{EAEE396C-D1A8-45B7-B7BB-EB59CA26E1EB}" destId="{BDA477E7-BE49-4356-9C70-89E50CD257FC}" srcOrd="2" destOrd="0" presId="urn:microsoft.com/office/officeart/2005/8/layout/chevron2"/>
    <dgm:cxn modelId="{79283671-117F-453C-A5D0-CC92CDB72A21}" type="presParOf" srcId="{BDA477E7-BE49-4356-9C70-89E50CD257FC}" destId="{0418CEAD-DB9D-4A82-B9E5-F9F437B58C5B}" srcOrd="0" destOrd="0" presId="urn:microsoft.com/office/officeart/2005/8/layout/chevron2"/>
    <dgm:cxn modelId="{703FFFD6-4301-47D0-BF4C-E2D72A93B641}" type="presParOf" srcId="{BDA477E7-BE49-4356-9C70-89E50CD257FC}" destId="{4CF24525-F192-483D-91FA-302A3186884A}" srcOrd="1" destOrd="0" presId="urn:microsoft.com/office/officeart/2005/8/layout/chevron2"/>
    <dgm:cxn modelId="{155EE1F5-16A5-4CAF-AECF-8E24692FA507}" type="presParOf" srcId="{EAEE396C-D1A8-45B7-B7BB-EB59CA26E1EB}" destId="{3550C9D8-2A4A-475E-836E-F3BDC398E0FA}" srcOrd="3" destOrd="0" presId="urn:microsoft.com/office/officeart/2005/8/layout/chevron2"/>
    <dgm:cxn modelId="{1826CD97-E59A-48B7-A078-365E094D320D}" type="presParOf" srcId="{EAEE396C-D1A8-45B7-B7BB-EB59CA26E1EB}" destId="{75D1B03C-6EC2-4E18-BC90-D54C44B7294D}" srcOrd="4" destOrd="0" presId="urn:microsoft.com/office/officeart/2005/8/layout/chevron2"/>
    <dgm:cxn modelId="{80BECB9E-67CB-4297-B626-5807CB407133}" type="presParOf" srcId="{75D1B03C-6EC2-4E18-BC90-D54C44B7294D}" destId="{BF47D154-3532-4FF8-ADEF-9A40AE00DD24}" srcOrd="0" destOrd="0" presId="urn:microsoft.com/office/officeart/2005/8/layout/chevron2"/>
    <dgm:cxn modelId="{DB118EE5-083D-46F6-AF62-D63C51A3A132}" type="presParOf" srcId="{75D1B03C-6EC2-4E18-BC90-D54C44B7294D}" destId="{ED753205-37A1-4E6B-9294-3411F78B9F3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6645B-472C-4811-9E05-358B2FA1299D}">
      <dsp:nvSpPr>
        <dsp:cNvPr id="0" name=""/>
        <dsp:cNvSpPr/>
      </dsp:nvSpPr>
      <dsp:spPr>
        <a:xfrm rot="5400000">
          <a:off x="-242626" y="242691"/>
          <a:ext cx="1617507" cy="1132255"/>
        </a:xfrm>
        <a:prstGeom prst="chevron">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AU" sz="3300" kern="1200" dirty="0" smtClean="0"/>
            <a:t>.</a:t>
          </a:r>
          <a:endParaRPr lang="en-AU" sz="3300" kern="1200" dirty="0"/>
        </a:p>
      </dsp:txBody>
      <dsp:txXfrm rot="-5400000">
        <a:off x="1" y="566193"/>
        <a:ext cx="1132255" cy="485252"/>
      </dsp:txXfrm>
    </dsp:sp>
    <dsp:sp modelId="{549B5DDC-62CD-4D83-AB43-973B69A9CEE8}">
      <dsp:nvSpPr>
        <dsp:cNvPr id="0" name=""/>
        <dsp:cNvSpPr/>
      </dsp:nvSpPr>
      <dsp:spPr>
        <a:xfrm rot="5400000">
          <a:off x="3820857" y="-2688536"/>
          <a:ext cx="1051380" cy="6428584"/>
        </a:xfrm>
        <a:prstGeom prst="round2SameRect">
          <a:avLst/>
        </a:prstGeom>
        <a:solidFill>
          <a:schemeClr val="lt1">
            <a:alpha val="90000"/>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AU" sz="2300" b="0" kern="1200" dirty="0" smtClean="0">
              <a:solidFill>
                <a:srgbClr val="CF5E31"/>
              </a:solidFill>
            </a:rPr>
            <a:t>1 in 4 </a:t>
          </a:r>
          <a:r>
            <a:rPr lang="en-AU" sz="2300" kern="1200" dirty="0" smtClean="0"/>
            <a:t>people felt depression was a sign of personal weakness and would not employ a person with depression </a:t>
          </a:r>
          <a:endParaRPr lang="en-AU" sz="2300" kern="1200" dirty="0"/>
        </a:p>
      </dsp:txBody>
      <dsp:txXfrm rot="-5400000">
        <a:off x="1132255" y="51390"/>
        <a:ext cx="6377260" cy="948732"/>
      </dsp:txXfrm>
    </dsp:sp>
    <dsp:sp modelId="{0418CEAD-DB9D-4A82-B9E5-F9F437B58C5B}">
      <dsp:nvSpPr>
        <dsp:cNvPr id="0" name=""/>
        <dsp:cNvSpPr/>
      </dsp:nvSpPr>
      <dsp:spPr>
        <a:xfrm rot="5400000">
          <a:off x="-242626" y="1666120"/>
          <a:ext cx="1617507" cy="1132255"/>
        </a:xfrm>
        <a:prstGeom prst="chevron">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AU" sz="3300" kern="1200" dirty="0" smtClean="0"/>
            <a:t>.</a:t>
          </a:r>
          <a:endParaRPr lang="en-AU" sz="3300" kern="1200" dirty="0"/>
        </a:p>
      </dsp:txBody>
      <dsp:txXfrm rot="-5400000">
        <a:off x="1" y="1989622"/>
        <a:ext cx="1132255" cy="485252"/>
      </dsp:txXfrm>
    </dsp:sp>
    <dsp:sp modelId="{4CF24525-F192-483D-91FA-302A3186884A}">
      <dsp:nvSpPr>
        <dsp:cNvPr id="0" name=""/>
        <dsp:cNvSpPr/>
      </dsp:nvSpPr>
      <dsp:spPr>
        <a:xfrm rot="5400000">
          <a:off x="3820857" y="-1265108"/>
          <a:ext cx="1051380" cy="6428584"/>
        </a:xfrm>
        <a:prstGeom prst="round2SameRect">
          <a:avLst/>
        </a:prstGeom>
        <a:solidFill>
          <a:schemeClr val="lt1">
            <a:alpha val="90000"/>
            <a:hueOff val="0"/>
            <a:satOff val="0"/>
            <a:lumOff val="0"/>
            <a:alphaOff val="0"/>
          </a:schemeClr>
        </a:solidFill>
        <a:ln w="25400" cap="flat" cmpd="sng" algn="ctr">
          <a:solidFill>
            <a:srgbClr val="C9F7C1"/>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AU" sz="2300" b="0" kern="1200" dirty="0" smtClean="0">
              <a:solidFill>
                <a:srgbClr val="CF5E31"/>
              </a:solidFill>
            </a:rPr>
            <a:t>42%</a:t>
          </a:r>
          <a:r>
            <a:rPr lang="en-AU" sz="2300" b="1" kern="1200" dirty="0" smtClean="0">
              <a:solidFill>
                <a:srgbClr val="FF0000"/>
              </a:solidFill>
            </a:rPr>
            <a:t> </a:t>
          </a:r>
          <a:r>
            <a:rPr lang="en-AU" sz="2300" kern="1200" dirty="0" smtClean="0"/>
            <a:t>thought people with depression were unpredictable </a:t>
          </a:r>
          <a:endParaRPr lang="en-AU" sz="2300" kern="1200" dirty="0"/>
        </a:p>
      </dsp:txBody>
      <dsp:txXfrm rot="-5400000">
        <a:off x="1132255" y="1474818"/>
        <a:ext cx="6377260" cy="948732"/>
      </dsp:txXfrm>
    </dsp:sp>
    <dsp:sp modelId="{BF47D154-3532-4FF8-ADEF-9A40AE00DD24}">
      <dsp:nvSpPr>
        <dsp:cNvPr id="0" name=""/>
        <dsp:cNvSpPr/>
      </dsp:nvSpPr>
      <dsp:spPr>
        <a:xfrm rot="5400000">
          <a:off x="-242626" y="3089548"/>
          <a:ext cx="1617507" cy="1132255"/>
        </a:xfrm>
        <a:prstGeom prst="chevron">
          <a:avLst/>
        </a:prstGeom>
        <a:solidFill>
          <a:srgbClr val="FB861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AU" sz="3300" kern="1200" dirty="0" smtClean="0"/>
            <a:t>.</a:t>
          </a:r>
          <a:endParaRPr lang="en-AU" sz="3300" kern="1200" dirty="0"/>
        </a:p>
      </dsp:txBody>
      <dsp:txXfrm rot="-5400000">
        <a:off x="1" y="3413050"/>
        <a:ext cx="1132255" cy="485252"/>
      </dsp:txXfrm>
    </dsp:sp>
    <dsp:sp modelId="{ED753205-37A1-4E6B-9294-3411F78B9F39}">
      <dsp:nvSpPr>
        <dsp:cNvPr id="0" name=""/>
        <dsp:cNvSpPr/>
      </dsp:nvSpPr>
      <dsp:spPr>
        <a:xfrm rot="5400000">
          <a:off x="3820857" y="158320"/>
          <a:ext cx="1051380" cy="6428584"/>
        </a:xfrm>
        <a:prstGeom prst="round2SameRect">
          <a:avLst/>
        </a:prstGeom>
        <a:solidFill>
          <a:schemeClr val="lt1">
            <a:alpha val="90000"/>
            <a:hueOff val="0"/>
            <a:satOff val="0"/>
            <a:lumOff val="0"/>
            <a:alphaOff val="0"/>
          </a:schemeClr>
        </a:solidFill>
        <a:ln w="25400" cap="flat" cmpd="sng" algn="ctr">
          <a:solidFill>
            <a:srgbClr val="F8D7AA"/>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AU" sz="2300" b="0" kern="1200" dirty="0" smtClean="0">
              <a:solidFill>
                <a:srgbClr val="CF5E31"/>
              </a:solidFill>
            </a:rPr>
            <a:t>1 in 5 </a:t>
          </a:r>
          <a:r>
            <a:rPr lang="en-AU" sz="2300" kern="1200" dirty="0" smtClean="0"/>
            <a:t>said that if they had depression they would not tell anyone </a:t>
          </a:r>
          <a:endParaRPr lang="en-AU" sz="2300" kern="1200" dirty="0"/>
        </a:p>
      </dsp:txBody>
      <dsp:txXfrm rot="-5400000">
        <a:off x="1132255" y="2898246"/>
        <a:ext cx="6377260" cy="9487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E69E8-73A7-4AEB-B0D2-C6E1E72391EB}" type="datetimeFigureOut">
              <a:rPr lang="en-AU" smtClean="0"/>
              <a:t>22/12/2016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404FDD-C513-4BEF-AEC1-9FF67F8B262B}" type="slidenum">
              <a:rPr lang="en-AU" smtClean="0"/>
              <a:t>‹#›</a:t>
            </a:fld>
            <a:endParaRPr lang="en-AU"/>
          </a:p>
        </p:txBody>
      </p:sp>
    </p:spTree>
    <p:extLst>
      <p:ext uri="{BB962C8B-B14F-4D97-AF65-F5344CB8AC3E}">
        <p14:creationId xmlns:p14="http://schemas.microsoft.com/office/powerpoint/2010/main" val="87606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youtube.com/watch?v=UhEOapg24FI&amp;sns=e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indhealthconnect.org.au/work-life-balanc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mindhealthconnect.org.au/mental-healt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85482" y="4343146"/>
            <a:ext cx="5487041" cy="41150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12432F4-0804-41B1-9EE6-DA2CD0A536BA}" type="slidenum">
              <a:rPr lang="en-AU">
                <a:solidFill>
                  <a:prstClr val="black"/>
                </a:solidFill>
              </a:rPr>
              <a:pPr>
                <a:defRPr/>
              </a:pPr>
              <a:t>1</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solidFill>
                  <a:schemeClr val="tx1"/>
                </a:solidFill>
              </a:rPr>
              <a:t>We can all work, but together we win…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notion</a:t>
            </a:r>
            <a:r>
              <a:rPr lang="en-AU" sz="1200" kern="1200" baseline="0" dirty="0" smtClean="0">
                <a:solidFill>
                  <a:schemeClr val="tx1"/>
                </a:solidFill>
                <a:effectLst/>
                <a:latin typeface="+mn-lt"/>
                <a:ea typeface="+mn-ea"/>
                <a:cs typeface="+mn-cs"/>
              </a:rPr>
              <a:t> that i</a:t>
            </a:r>
            <a:r>
              <a:rPr lang="en-AU" sz="1200" kern="1200" dirty="0" smtClean="0">
                <a:solidFill>
                  <a:schemeClr val="tx1"/>
                </a:solidFill>
                <a:effectLst/>
                <a:latin typeface="+mn-lt"/>
                <a:ea typeface="+mn-ea"/>
                <a:cs typeface="+mn-cs"/>
              </a:rPr>
              <a:t>t</a:t>
            </a:r>
            <a:r>
              <a:rPr lang="en-AU" sz="1200" kern="1200" baseline="0" dirty="0" smtClean="0">
                <a:solidFill>
                  <a:schemeClr val="tx1"/>
                </a:solidFill>
                <a:effectLst/>
                <a:latin typeface="+mn-lt"/>
                <a:ea typeface="+mn-ea"/>
                <a:cs typeface="+mn-cs"/>
              </a:rPr>
              <a:t> takes everyone within an organisation and/or workplace to do their bit towards creating a mentally heathy workplace…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rings true to 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my second semester of university, our lecturer gave us a pop quiz.  I was a conscientious student and had breezed through the questions, until I read the last one: “What is the first name of the woman who cleans the school?”  Surely this was some kind of joke. I had seen the cleaning woman several times. She was tall, dark-haired and in her 50s, but how would I know her name?  I handed in my paper, leaving the last question blank.  Before class ended, one student asked if the last question would count toward our quiz grade. The professor said “Absolutely”.  </a:t>
            </a:r>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your careers you will meet many people. All are significant.  They deserve your attention and care, even if all you do is smile and say ‘hello’. </a:t>
            </a:r>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I’ve never forgotten that lesson.  I also learned her name was Carla.</a:t>
            </a:r>
            <a:br>
              <a:rPr lang="en-US"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little can go a long way…</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10</a:t>
            </a:fld>
            <a:endParaRPr lang="en-AU">
              <a:solidFill>
                <a:prstClr val="black"/>
              </a:solidFill>
            </a:endParaRPr>
          </a:p>
        </p:txBody>
      </p:sp>
    </p:spTree>
    <p:extLst>
      <p:ext uri="{BB962C8B-B14F-4D97-AF65-F5344CB8AC3E}">
        <p14:creationId xmlns:p14="http://schemas.microsoft.com/office/powerpoint/2010/main" val="3577917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smtClean="0"/>
              <a:t>Presenter note:  slide animation - click through each ‘who’ category</a:t>
            </a:r>
          </a:p>
          <a:p>
            <a:endParaRPr lang="en-AU"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So who’s we? </a:t>
            </a:r>
            <a:r>
              <a:rPr lang="en-AU" b="1" i="1" dirty="0" smtClean="0"/>
              <a:t>(click)</a:t>
            </a:r>
          </a:p>
          <a:p>
            <a:pPr marL="171450" indent="-171450">
              <a:buFont typeface="Arial" panose="020B0604020202020204" pitchFamily="34" charset="0"/>
              <a:buChar char="•"/>
            </a:pPr>
            <a:r>
              <a:rPr lang="en-AU" dirty="0" smtClean="0"/>
              <a:t>Employers</a:t>
            </a:r>
            <a:r>
              <a:rPr lang="en-AU" baseline="0" dirty="0" smtClean="0"/>
              <a:t> and organisational leaders </a:t>
            </a:r>
            <a:r>
              <a:rPr lang="en-AU" b="1" i="1" baseline="0" dirty="0" smtClean="0"/>
              <a:t>(click)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Managers and supervisors </a:t>
            </a:r>
            <a:r>
              <a:rPr lang="en-AU" b="1" i="1" baseline="0" dirty="0" smtClean="0"/>
              <a:t>(click)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Human Resources professionals </a:t>
            </a:r>
            <a:r>
              <a:rPr lang="en-AU" b="1" i="1" baseline="0" dirty="0" smtClean="0"/>
              <a:t>(click)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Employees </a:t>
            </a:r>
            <a:r>
              <a:rPr lang="en-AU" b="1" i="1" baseline="0" dirty="0" smtClean="0"/>
              <a:t>(click)</a:t>
            </a:r>
          </a:p>
          <a:p>
            <a:endParaRPr lang="en-AU" dirty="0" smtClean="0"/>
          </a:p>
          <a:p>
            <a:r>
              <a:rPr lang="en-AU" dirty="0" smtClean="0"/>
              <a:t>Heads Up - https://www.headsup.org.au/docs/default-source/resources/bl1256-booklet---creating-a-mentally-healthy-workplace.pdf?sfvrsn=4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11</a:t>
            </a:fld>
            <a:endParaRPr lang="en-AU">
              <a:solidFill>
                <a:prstClr val="black"/>
              </a:solidFill>
            </a:endParaRPr>
          </a:p>
        </p:txBody>
      </p:sp>
    </p:spTree>
    <p:extLst>
      <p:ext uri="{BB962C8B-B14F-4D97-AF65-F5344CB8AC3E}">
        <p14:creationId xmlns:p14="http://schemas.microsoft.com/office/powerpoint/2010/main" val="26758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So what does good practice look</a:t>
            </a:r>
            <a:r>
              <a:rPr lang="en-AU" baseline="0" dirty="0" smtClean="0"/>
              <a:t> like?</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How can</a:t>
            </a:r>
            <a:r>
              <a:rPr lang="en-AU" baseline="0" dirty="0" smtClean="0"/>
              <a:t> we share the learnings and make a difference in the workplace?</a:t>
            </a:r>
            <a:endParaRPr lang="en-AU" dirty="0"/>
          </a:p>
        </p:txBody>
      </p:sp>
      <p:sp>
        <p:nvSpPr>
          <p:cNvPr id="4" name="Slide Number Placeholder 3"/>
          <p:cNvSpPr>
            <a:spLocks noGrp="1"/>
          </p:cNvSpPr>
          <p:nvPr>
            <p:ph type="sldNum" sz="quarter" idx="10"/>
          </p:nvPr>
        </p:nvSpPr>
        <p:spPr/>
        <p:txBody>
          <a:bodyPr/>
          <a:lstStyle/>
          <a:p>
            <a:fld id="{4D99D01D-4A25-406A-B487-266F9BE4F06D}"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275537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i="1" dirty="0" smtClean="0"/>
              <a:t>Presenter note: slide animation - click through each example</a:t>
            </a:r>
            <a:r>
              <a:rPr lang="en-AU" b="1" i="1" baseline="0" dirty="0" smtClean="0"/>
              <a:t> of good practice</a:t>
            </a:r>
            <a:endParaRPr lang="en-AU" b="1" i="1" dirty="0" smtClean="0"/>
          </a:p>
          <a:p>
            <a:endParaRPr lang="en-AU" dirty="0" smtClean="0"/>
          </a:p>
          <a:p>
            <a:r>
              <a:rPr lang="en-AU" dirty="0" smtClean="0"/>
              <a:t>What are some ideas or strategies that have been implemented</a:t>
            </a:r>
            <a:r>
              <a:rPr lang="en-AU" baseline="0" dirty="0" smtClean="0"/>
              <a:t> at your workplace?</a:t>
            </a:r>
          </a:p>
          <a:p>
            <a:endParaRPr lang="en-AU" baseline="0" dirty="0" smtClean="0"/>
          </a:p>
          <a:p>
            <a:r>
              <a:rPr lang="en-AU" sz="1200" b="0" i="0" u="none" strike="noStrike" kern="1200" baseline="0" dirty="0" smtClean="0">
                <a:solidFill>
                  <a:schemeClr val="tx1"/>
                </a:solidFill>
                <a:latin typeface="+mn-lt"/>
                <a:ea typeface="+mn-ea"/>
                <a:cs typeface="+mn-cs"/>
              </a:rPr>
              <a:t>Every organisation is different, but a healthy and safe workplace: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encourages everyone to speak openly about mental health </a:t>
            </a:r>
            <a:r>
              <a:rPr lang="en-AU" sz="1200" b="1" i="1" u="none" strike="noStrike" kern="1200" baseline="0" dirty="0" smtClean="0">
                <a:solidFill>
                  <a:schemeClr val="tx1"/>
                </a:solidFill>
                <a:latin typeface="+mn-lt"/>
                <a:ea typeface="+mn-ea"/>
                <a:cs typeface="+mn-cs"/>
              </a:rPr>
              <a:t>(click)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enjoys high staff loyalty </a:t>
            </a:r>
            <a:r>
              <a:rPr lang="en-AU" sz="1200" b="1" i="1" u="none" strike="noStrike" kern="1200" baseline="0" dirty="0" smtClean="0">
                <a:solidFill>
                  <a:schemeClr val="tx1"/>
                </a:solidFill>
                <a:latin typeface="+mn-lt"/>
                <a:ea typeface="+mn-ea"/>
                <a:cs typeface="+mn-cs"/>
              </a:rPr>
              <a:t>(click)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has low staff turnover and sick/stress leave </a:t>
            </a:r>
            <a:r>
              <a:rPr lang="en-AU" sz="1200" b="1" i="1" u="none" strike="noStrike" kern="1200" baseline="0" dirty="0" smtClean="0">
                <a:solidFill>
                  <a:schemeClr val="tx1"/>
                </a:solidFill>
                <a:latin typeface="+mn-lt"/>
                <a:ea typeface="+mn-ea"/>
                <a:cs typeface="+mn-cs"/>
              </a:rPr>
              <a:t>(click)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views diversity as an organisational advantage </a:t>
            </a:r>
            <a:r>
              <a:rPr lang="en-AU" sz="1200" b="1" i="1" u="none" strike="noStrike" kern="1200" baseline="0" dirty="0" smtClean="0">
                <a:solidFill>
                  <a:schemeClr val="tx1"/>
                </a:solidFill>
                <a:latin typeface="+mn-lt"/>
                <a:ea typeface="+mn-ea"/>
                <a:cs typeface="+mn-cs"/>
              </a:rPr>
              <a:t>(click)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supports all employees, including those with mental health conditions </a:t>
            </a:r>
            <a:r>
              <a:rPr lang="en-AU" sz="1200" b="1" i="1" u="none" strike="noStrike" kern="1200" baseline="0" dirty="0" smtClean="0">
                <a:solidFill>
                  <a:schemeClr val="tx1"/>
                </a:solidFill>
                <a:latin typeface="+mn-lt"/>
                <a:ea typeface="+mn-ea"/>
                <a:cs typeface="+mn-cs"/>
              </a:rPr>
              <a:t>(click)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encourages career and personal development </a:t>
            </a:r>
            <a:r>
              <a:rPr lang="en-AU" sz="1200" b="1" i="1" u="none" strike="noStrike" kern="1200" baseline="0" dirty="0" smtClean="0">
                <a:solidFill>
                  <a:schemeClr val="tx1"/>
                </a:solidFill>
                <a:latin typeface="+mn-lt"/>
                <a:ea typeface="+mn-ea"/>
                <a:cs typeface="+mn-cs"/>
              </a:rPr>
              <a:t>(click)</a:t>
            </a:r>
            <a:endParaRPr lang="en-AU"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identifies and reduces, where practicable, risks to employee mental health </a:t>
            </a:r>
            <a:r>
              <a:rPr lang="en-AU" sz="1200" b="1" i="1" u="none" strike="noStrike" kern="1200" baseline="0" dirty="0" smtClean="0">
                <a:solidFill>
                  <a:schemeClr val="tx1"/>
                </a:solidFill>
                <a:latin typeface="+mn-lt"/>
                <a:ea typeface="+mn-ea"/>
                <a:cs typeface="+mn-cs"/>
              </a:rPr>
              <a:t>(click)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has employees that are productive members of a team. </a:t>
            </a:r>
            <a:endParaRPr lang="en-AU" dirty="0" smtClean="0"/>
          </a:p>
          <a:p>
            <a:endParaRPr lang="en-AU" dirty="0" smtClean="0"/>
          </a:p>
          <a:p>
            <a:r>
              <a:rPr lang="en-AU" dirty="0" smtClean="0"/>
              <a:t>Source: www.headsup.org.au/docs/default-source/resources/bl1256-booklet---creating-a-mentally-healthy-workplace.pdf?sfvrsn=4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13</a:t>
            </a:fld>
            <a:endParaRPr lang="en-AU">
              <a:solidFill>
                <a:prstClr val="black"/>
              </a:solidFill>
            </a:endParaRPr>
          </a:p>
        </p:txBody>
      </p:sp>
    </p:spTree>
    <p:extLst>
      <p:ext uri="{BB962C8B-B14F-4D97-AF65-F5344CB8AC3E}">
        <p14:creationId xmlns:p14="http://schemas.microsoft.com/office/powerpoint/2010/main" val="268150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Scott’s story </a:t>
            </a:r>
            <a:r>
              <a:rPr lang="en-AU" sz="1200" u="sng" kern="1200" dirty="0" smtClean="0">
                <a:solidFill>
                  <a:schemeClr val="tx1"/>
                </a:solidFill>
                <a:effectLst/>
                <a:latin typeface="+mn-lt"/>
                <a:ea typeface="+mn-ea"/>
                <a:cs typeface="+mn-cs"/>
                <a:hlinkClick r:id="rId3"/>
              </a:rPr>
              <a:t>http://www.youtube.com/watch?v=UhEOapg24FI&amp;sns=em</a:t>
            </a:r>
            <a:endParaRPr lang="en-AU" sz="1200" kern="1200" dirty="0" smtClean="0">
              <a:solidFill>
                <a:schemeClr val="tx1"/>
              </a:solidFill>
              <a:effectLst/>
              <a:latin typeface="+mn-lt"/>
              <a:ea typeface="+mn-ea"/>
              <a:cs typeface="+mn-cs"/>
            </a:endParaRPr>
          </a:p>
          <a:p>
            <a:endParaRPr lang="en-AU" dirty="0" smtClean="0"/>
          </a:p>
          <a:p>
            <a:r>
              <a:rPr lang="en-AU" dirty="0" smtClean="0"/>
              <a:t>The 2015 Mental Health First Aid Australia Manual revealed that only 39 per cent of people who suffer from a mental health</a:t>
            </a:r>
            <a:r>
              <a:rPr lang="en-AU" baseline="0" dirty="0" smtClean="0"/>
              <a:t> issue actually receive support.</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14</a:t>
            </a:fld>
            <a:endParaRPr lang="en-AU">
              <a:solidFill>
                <a:prstClr val="black"/>
              </a:solidFill>
            </a:endParaRPr>
          </a:p>
        </p:txBody>
      </p:sp>
    </p:spTree>
    <p:extLst>
      <p:ext uri="{BB962C8B-B14F-4D97-AF65-F5344CB8AC3E}">
        <p14:creationId xmlns:p14="http://schemas.microsoft.com/office/powerpoint/2010/main" val="117433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Something that we can all do to help</a:t>
            </a:r>
            <a:r>
              <a:rPr lang="en-AU" b="0" baseline="0" dirty="0" smtClean="0"/>
              <a:t> create a mentally healthy workplace is to assist in reducing the stigma attached to mental illness. </a:t>
            </a:r>
          </a:p>
          <a:p>
            <a:endParaRPr lang="en-AU" b="0" baseline="0" dirty="0" smtClean="0"/>
          </a:p>
          <a:p>
            <a:r>
              <a:rPr lang="en-AU" b="0" baseline="0" dirty="0" smtClean="0"/>
              <a:t>We also need to support people with mental health conditions while they’re at work and monitor discrimination. </a:t>
            </a:r>
          </a:p>
          <a:p>
            <a:endParaRPr lang="en-AU" b="1" baseline="0" dirty="0" smtClean="0"/>
          </a:p>
          <a:p>
            <a:endParaRPr lang="en-AU" b="1" baseline="0" dirty="0" smtClean="0"/>
          </a:p>
          <a:p>
            <a:endParaRPr lang="en-AU" b="1" baseline="0" dirty="0" smtClean="0"/>
          </a:p>
          <a:p>
            <a:r>
              <a:rPr lang="en-AU" b="1" dirty="0" smtClean="0"/>
              <a:t>Image retrieved from:</a:t>
            </a:r>
            <a:r>
              <a:rPr lang="en-AU" b="1" baseline="0" dirty="0" smtClean="0"/>
              <a:t> </a:t>
            </a:r>
            <a:r>
              <a:rPr lang="en-AU" b="1" dirty="0" smtClean="0"/>
              <a:t>https://soc331.wordpress.com/tag/stigma/</a:t>
            </a:r>
            <a:endParaRPr lang="en-AU" b="1"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15</a:t>
            </a:fld>
            <a:endParaRPr lang="en-AU">
              <a:solidFill>
                <a:prstClr val="black"/>
              </a:solidFill>
            </a:endParaRPr>
          </a:p>
        </p:txBody>
      </p:sp>
    </p:spTree>
    <p:extLst>
      <p:ext uri="{BB962C8B-B14F-4D97-AF65-F5344CB8AC3E}">
        <p14:creationId xmlns:p14="http://schemas.microsoft.com/office/powerpoint/2010/main" val="2273894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According to a 2006 Australian study conducted by the mental</a:t>
            </a:r>
            <a:r>
              <a:rPr lang="en-AU" sz="1200" kern="1200" baseline="0" dirty="0" smtClean="0">
                <a:solidFill>
                  <a:schemeClr val="tx1"/>
                </a:solidFill>
                <a:effectLst/>
                <a:latin typeface="+mn-lt"/>
                <a:ea typeface="+mn-ea"/>
                <a:cs typeface="+mn-cs"/>
              </a:rPr>
              <a:t> health commission, it was</a:t>
            </a:r>
            <a:r>
              <a:rPr lang="en-AU" sz="1200" kern="1200" dirty="0" smtClean="0">
                <a:solidFill>
                  <a:schemeClr val="tx1"/>
                </a:solidFill>
                <a:effectLst/>
                <a:latin typeface="+mn-lt"/>
                <a:ea typeface="+mn-ea"/>
                <a:cs typeface="+mn-cs"/>
              </a:rPr>
              <a:t> found that:</a:t>
            </a:r>
          </a:p>
          <a:p>
            <a:pPr marL="171450" indent="-171450" fontAlgn="base">
              <a:buFont typeface="Arial" panose="020B0604020202020204" pitchFamily="34" charset="0"/>
              <a:buChar char="•"/>
            </a:pPr>
            <a:r>
              <a:rPr lang="en-AU" sz="1200" kern="1200" dirty="0" smtClean="0">
                <a:solidFill>
                  <a:schemeClr val="tx1"/>
                </a:solidFill>
                <a:effectLst/>
                <a:latin typeface="+mn-lt"/>
                <a:ea typeface="+mn-ea"/>
                <a:cs typeface="+mn-cs"/>
              </a:rPr>
              <a:t>we all have a role in creating a mentally healthy community that supports recovery and social inclusion and reduces discrimination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people with mental illness can and DO work</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people with mental illness successfully work across the full spectrum of workplaces</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some people disclose their mental illness and some do not. Most importantly, people with mental illness can succeed or fail, just like any other worker. </a:t>
            </a:r>
          </a:p>
          <a:p>
            <a:pPr marL="0" indent="0">
              <a:buFont typeface="Arial" panose="020B0604020202020204" pitchFamily="34" charset="0"/>
              <a:buNone/>
            </a:pPr>
            <a:endParaRPr lang="en-AU"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AU" sz="1200" b="0" i="0" u="none" strike="noStrike" kern="1200" baseline="0" dirty="0" smtClean="0">
                <a:solidFill>
                  <a:schemeClr val="tx1"/>
                </a:solidFill>
                <a:latin typeface="+mn-lt"/>
                <a:ea typeface="+mn-ea"/>
                <a:cs typeface="+mn-cs"/>
              </a:rPr>
              <a:t>Examples of prominent people with mental illness who openly discuss and reflect on their mental health issues and have developed successful careers include:</a:t>
            </a:r>
          </a:p>
          <a:p>
            <a:pPr marL="628650" lvl="1"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Dr Geoff Gallop – former WA </a:t>
            </a:r>
            <a:r>
              <a:rPr lang="en-AU" sz="1200" b="0" i="0" u="none" strike="noStrike" kern="1200" baseline="0" dirty="0" err="1" smtClean="0">
                <a:solidFill>
                  <a:schemeClr val="tx1"/>
                </a:solidFill>
                <a:latin typeface="+mn-lt"/>
                <a:ea typeface="+mn-ea"/>
                <a:cs typeface="+mn-cs"/>
              </a:rPr>
              <a:t>Labor</a:t>
            </a:r>
            <a:r>
              <a:rPr lang="en-AU" sz="1200" b="0" i="0" u="none" strike="noStrike" kern="1200" baseline="0" dirty="0" smtClean="0">
                <a:solidFill>
                  <a:schemeClr val="tx1"/>
                </a:solidFill>
                <a:latin typeface="+mn-lt"/>
                <a:ea typeface="+mn-ea"/>
                <a:cs typeface="+mn-cs"/>
              </a:rPr>
              <a:t> Premier</a:t>
            </a:r>
          </a:p>
          <a:p>
            <a:pPr marL="628650" lvl="1"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Craig Hamilton – ABC sports </a:t>
            </a:r>
            <a:r>
              <a:rPr lang="fr-FR" sz="1200" b="0" i="0" u="none" strike="noStrike" kern="1200" baseline="0" dirty="0" err="1" smtClean="0">
                <a:solidFill>
                  <a:schemeClr val="tx1"/>
                </a:solidFill>
                <a:latin typeface="+mn-lt"/>
                <a:ea typeface="+mn-ea"/>
                <a:cs typeface="+mn-cs"/>
              </a:rPr>
              <a:t>commentator</a:t>
            </a:r>
            <a:endParaRPr lang="fr-FR" sz="1200" b="0" i="0" u="none" strike="noStrike" kern="1200" baseline="0" dirty="0" smtClean="0">
              <a:solidFill>
                <a:schemeClr val="tx1"/>
              </a:solidFill>
              <a:latin typeface="+mn-lt"/>
              <a:ea typeface="+mn-ea"/>
              <a:cs typeface="+mn-cs"/>
            </a:endParaRPr>
          </a:p>
          <a:p>
            <a:pPr marL="628650" lvl="1"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Olivia Newton John – entertainer</a:t>
            </a:r>
          </a:p>
          <a:p>
            <a:pPr marL="628650" lvl="1"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Pat Cash – tennis player.</a:t>
            </a:r>
          </a:p>
          <a:p>
            <a:endParaRPr lang="en-AU" sz="1200" b="0" i="0" u="none" strike="noStrike" kern="1200" baseline="0" dirty="0" smtClean="0">
              <a:solidFill>
                <a:schemeClr val="tx1"/>
              </a:solidFill>
              <a:effectLst/>
              <a:latin typeface="+mn-lt"/>
              <a:ea typeface="+mn-ea"/>
              <a:cs typeface="+mn-cs"/>
            </a:endParaRPr>
          </a:p>
          <a:p>
            <a:r>
              <a:rPr lang="en-AU" sz="1200" b="0" i="0" u="none" strike="noStrike" kern="1200" baseline="0" dirty="0" smtClean="0">
                <a:solidFill>
                  <a:schemeClr val="tx1"/>
                </a:solidFill>
                <a:effectLst/>
                <a:latin typeface="+mn-lt"/>
                <a:ea typeface="+mn-ea"/>
                <a:cs typeface="+mn-cs"/>
              </a:rPr>
              <a:t>Source: https://www.humanrights.gov.au/sites/default/files/document/publication/workers_mental_illness_guide_0.pdf </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16</a:t>
            </a:fld>
            <a:endParaRPr lang="en-AU">
              <a:solidFill>
                <a:prstClr val="black"/>
              </a:solidFill>
            </a:endParaRPr>
          </a:p>
        </p:txBody>
      </p:sp>
    </p:spTree>
    <p:extLst>
      <p:ext uri="{BB962C8B-B14F-4D97-AF65-F5344CB8AC3E}">
        <p14:creationId xmlns:p14="http://schemas.microsoft.com/office/powerpoint/2010/main" val="2026312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i="1" dirty="0" smtClean="0"/>
              <a:t>Presenter note: slide animation - click through each example</a:t>
            </a:r>
            <a:r>
              <a:rPr lang="en-AU" b="1" i="1" baseline="0" dirty="0" smtClean="0"/>
              <a:t> </a:t>
            </a:r>
            <a:endParaRPr lang="en-AU" b="1" i="1" dirty="0" smtClean="0"/>
          </a:p>
          <a:p>
            <a:endParaRPr lang="en-AU" baseline="0" dirty="0" smtClean="0"/>
          </a:p>
          <a:p>
            <a:pPr fontAlgn="base"/>
            <a:r>
              <a:rPr lang="en-AU" sz="1200" b="1" kern="1200" dirty="0" smtClean="0">
                <a:solidFill>
                  <a:schemeClr val="tx1"/>
                </a:solidFill>
                <a:effectLst/>
                <a:latin typeface="+mn-lt"/>
                <a:ea typeface="+mn-ea"/>
                <a:cs typeface="+mn-cs"/>
              </a:rPr>
              <a:t>Simple ways to help include:</a:t>
            </a:r>
          </a:p>
          <a:p>
            <a:pPr marL="0" marR="0" indent="0" algn="l" defTabSz="914400" rtl="0" eaLnBrk="1" fontAlgn="auto" latinLnBrk="0" hangingPunct="1">
              <a:lnSpc>
                <a:spcPct val="100000"/>
              </a:lnSpc>
              <a:spcBef>
                <a:spcPts val="0"/>
              </a:spcBef>
              <a:spcAft>
                <a:spcPts val="600"/>
              </a:spcAft>
              <a:buClrTx/>
              <a:buSzTx/>
              <a:buFontTx/>
              <a:buNone/>
              <a:tabLst/>
              <a:defRPr/>
            </a:pPr>
            <a:r>
              <a:rPr lang="en-AU" dirty="0" smtClean="0">
                <a:solidFill>
                  <a:srgbClr val="4BACC6">
                    <a:lumMod val="25000"/>
                  </a:srgbClr>
                </a:solidFill>
              </a:rPr>
              <a:t>1. Talk openly about mental health in the workplace</a:t>
            </a:r>
            <a:r>
              <a:rPr lang="en-AU" baseline="0" dirty="0" smtClean="0">
                <a:solidFill>
                  <a:srgbClr val="4BACC6">
                    <a:lumMod val="25000"/>
                  </a:srgbClr>
                </a:solidFill>
              </a:rPr>
              <a:t> – G</a:t>
            </a:r>
            <a:r>
              <a:rPr lang="en-AU" sz="1200" kern="1200" dirty="0" smtClean="0">
                <a:solidFill>
                  <a:schemeClr val="tx1"/>
                </a:solidFill>
                <a:effectLst/>
                <a:latin typeface="+mn-lt"/>
                <a:ea typeface="+mn-ea"/>
                <a:cs typeface="+mn-cs"/>
              </a:rPr>
              <a:t>et to know people with personal experiences of mental illness </a:t>
            </a:r>
          </a:p>
          <a:p>
            <a:pPr marL="0" marR="0" indent="0" algn="l" defTabSz="914400" rtl="0" eaLnBrk="1" fontAlgn="auto" latinLnBrk="0" hangingPunct="1">
              <a:lnSpc>
                <a:spcPct val="100000"/>
              </a:lnSpc>
              <a:spcBef>
                <a:spcPts val="0"/>
              </a:spcBef>
              <a:spcAft>
                <a:spcPts val="60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AU" sz="1200" kern="1200" dirty="0" smtClean="0">
                <a:solidFill>
                  <a:schemeClr val="tx1"/>
                </a:solidFill>
                <a:effectLst/>
                <a:latin typeface="+mn-lt"/>
                <a:ea typeface="+mn-ea"/>
                <a:cs typeface="+mn-cs"/>
              </a:rPr>
              <a:t>2.</a:t>
            </a:r>
            <a:r>
              <a:rPr lang="en-AU" sz="1200" kern="1200" baseline="0" dirty="0" smtClean="0">
                <a:solidFill>
                  <a:schemeClr val="tx1"/>
                </a:solidFill>
                <a:effectLst/>
                <a:latin typeface="+mn-lt"/>
                <a:ea typeface="+mn-ea"/>
                <a:cs typeface="+mn-cs"/>
              </a:rPr>
              <a:t> </a:t>
            </a:r>
            <a:r>
              <a:rPr lang="en-AU" dirty="0" smtClean="0">
                <a:solidFill>
                  <a:srgbClr val="4BACC6">
                    <a:lumMod val="25000"/>
                  </a:srgbClr>
                </a:solidFill>
              </a:rPr>
              <a:t>Share your own personal experiences (if you feel comfortable) </a:t>
            </a:r>
            <a:r>
              <a:rPr lang="en-AU" baseline="0" dirty="0" smtClean="0">
                <a:solidFill>
                  <a:srgbClr val="4BACC6">
                    <a:lumMod val="25000"/>
                  </a:srgbClr>
                </a:solidFill>
              </a:rPr>
              <a:t>–</a:t>
            </a:r>
            <a:r>
              <a:rPr lang="en-AU" sz="1200" kern="1200" dirty="0" smtClean="0">
                <a:solidFill>
                  <a:schemeClr val="tx1"/>
                </a:solidFill>
                <a:effectLst/>
                <a:latin typeface="+mn-lt"/>
                <a:ea typeface="+mn-ea"/>
                <a:cs typeface="+mn-cs"/>
              </a:rPr>
              <a:t> The more hidden mental illness remains, the more people continue to believe that it is shameful and needs to be concealed</a:t>
            </a:r>
          </a:p>
          <a:p>
            <a:pPr marL="0" marR="0" indent="0" algn="l" defTabSz="914400" rtl="0" eaLnBrk="1" fontAlgn="auto" latinLnBrk="0" hangingPunct="1">
              <a:lnSpc>
                <a:spcPct val="100000"/>
              </a:lnSpc>
              <a:spcBef>
                <a:spcPts val="0"/>
              </a:spcBef>
              <a:spcAft>
                <a:spcPts val="60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AU" sz="1200" kern="1200" dirty="0" smtClean="0">
                <a:solidFill>
                  <a:schemeClr val="tx1"/>
                </a:solidFill>
                <a:effectLst/>
                <a:latin typeface="+mn-lt"/>
                <a:ea typeface="+mn-ea"/>
                <a:cs typeface="+mn-cs"/>
              </a:rPr>
              <a:t>3.</a:t>
            </a:r>
            <a:r>
              <a:rPr lang="en-AU" sz="1200" kern="1200" baseline="0" dirty="0" smtClean="0">
                <a:solidFill>
                  <a:schemeClr val="tx1"/>
                </a:solidFill>
                <a:effectLst/>
                <a:latin typeface="+mn-lt"/>
                <a:ea typeface="+mn-ea"/>
                <a:cs typeface="+mn-cs"/>
              </a:rPr>
              <a:t> </a:t>
            </a:r>
            <a:r>
              <a:rPr lang="en-AU" dirty="0" smtClean="0">
                <a:solidFill>
                  <a:srgbClr val="4BACC6">
                    <a:lumMod val="25000"/>
                  </a:srgbClr>
                </a:solidFill>
              </a:rPr>
              <a:t>Encourage </a:t>
            </a:r>
            <a:r>
              <a:rPr lang="en-AU" dirty="0" smtClean="0">
                <a:solidFill>
                  <a:srgbClr val="CF5E31"/>
                </a:solidFill>
              </a:rPr>
              <a:t>open communication </a:t>
            </a:r>
            <a:r>
              <a:rPr lang="en-AU" dirty="0" smtClean="0">
                <a:solidFill>
                  <a:srgbClr val="4BACC6">
                    <a:lumMod val="25000"/>
                  </a:srgbClr>
                </a:solidFill>
              </a:rPr>
              <a:t>when problems arise to help find solutions </a:t>
            </a:r>
            <a:r>
              <a:rPr lang="en-AU" baseline="0" dirty="0" smtClean="0">
                <a:solidFill>
                  <a:srgbClr val="4BACC6">
                    <a:lumMod val="25000"/>
                  </a:srgbClr>
                </a:solidFill>
              </a:rPr>
              <a:t>–</a:t>
            </a:r>
            <a:r>
              <a:rPr lang="en-AU" dirty="0" smtClean="0">
                <a:solidFill>
                  <a:srgbClr val="4BACC6">
                    <a:lumMod val="25000"/>
                  </a:srgbClr>
                </a:solidFill>
              </a:rPr>
              <a:t> O</a:t>
            </a:r>
            <a:r>
              <a:rPr lang="en-AU" sz="1200" kern="1200" dirty="0" smtClean="0">
                <a:solidFill>
                  <a:schemeClr val="tx1"/>
                </a:solidFill>
                <a:effectLst/>
                <a:latin typeface="+mn-lt"/>
                <a:ea typeface="+mn-ea"/>
                <a:cs typeface="+mn-cs"/>
              </a:rPr>
              <a:t>ffer the same support to people when they are physically or mentally unwell </a:t>
            </a:r>
          </a:p>
          <a:p>
            <a:pPr marL="0" marR="0" indent="0" algn="l" defTabSz="914400" rtl="0" eaLnBrk="1" fontAlgn="auto" latinLnBrk="0" hangingPunct="1">
              <a:lnSpc>
                <a:spcPct val="100000"/>
              </a:lnSpc>
              <a:spcBef>
                <a:spcPts val="0"/>
              </a:spcBef>
              <a:spcAft>
                <a:spcPts val="60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AU" dirty="0" smtClean="0">
                <a:solidFill>
                  <a:srgbClr val="4BACC6">
                    <a:lumMod val="25000"/>
                  </a:srgbClr>
                </a:solidFill>
              </a:rPr>
              <a:t>4. Respect other people and celebrate difference </a:t>
            </a:r>
          </a:p>
          <a:p>
            <a:pPr marL="0" marR="0" indent="0" algn="l" defTabSz="914400" rtl="0" eaLnBrk="1" fontAlgn="auto" latinLnBrk="0" hangingPunct="1">
              <a:lnSpc>
                <a:spcPct val="100000"/>
              </a:lnSpc>
              <a:spcBef>
                <a:spcPts val="0"/>
              </a:spcBef>
              <a:spcAft>
                <a:spcPts val="600"/>
              </a:spcAft>
              <a:buClrTx/>
              <a:buSzTx/>
              <a:buFontTx/>
              <a:buNone/>
              <a:tabLst/>
              <a:defRPr/>
            </a:pPr>
            <a:endParaRPr lang="en-AU" dirty="0" smtClean="0">
              <a:solidFill>
                <a:srgbClr val="4BACC6">
                  <a:lumMod val="25000"/>
                </a:srgbClr>
              </a:solidFill>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AU" dirty="0" smtClean="0">
                <a:solidFill>
                  <a:srgbClr val="4BACC6">
                    <a:lumMod val="25000"/>
                  </a:srgbClr>
                </a:solidFill>
              </a:rPr>
              <a:t>5. Be open to learning about mental health conditions and other people’s experiences </a:t>
            </a:r>
            <a:r>
              <a:rPr lang="en-AU" baseline="0" dirty="0" smtClean="0">
                <a:solidFill>
                  <a:srgbClr val="4BACC6">
                    <a:lumMod val="25000"/>
                  </a:srgbClr>
                </a:solidFill>
              </a:rPr>
              <a:t>–</a:t>
            </a:r>
            <a:r>
              <a:rPr lang="en-AU" dirty="0" smtClean="0">
                <a:solidFill>
                  <a:srgbClr val="4BACC6">
                    <a:lumMod val="25000"/>
                  </a:srgbClr>
                </a:solidFill>
              </a:rPr>
              <a:t> </a:t>
            </a:r>
            <a:r>
              <a:rPr lang="en-AU" sz="1200" kern="1200" dirty="0" smtClean="0">
                <a:solidFill>
                  <a:schemeClr val="tx1"/>
                </a:solidFill>
                <a:effectLst/>
                <a:latin typeface="+mn-lt"/>
                <a:ea typeface="+mn-ea"/>
                <a:cs typeface="+mn-cs"/>
              </a:rPr>
              <a:t>learn and share the facts about mental health and illness </a:t>
            </a:r>
          </a:p>
          <a:p>
            <a:pPr marL="0" marR="0" indent="0" algn="l" defTabSz="914400" rtl="0" eaLnBrk="1" fontAlgn="auto" latinLnBrk="0" hangingPunct="1">
              <a:lnSpc>
                <a:spcPct val="100000"/>
              </a:lnSpc>
              <a:spcBef>
                <a:spcPts val="0"/>
              </a:spcBef>
              <a:spcAft>
                <a:spcPts val="60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AU" dirty="0" smtClean="0">
                <a:solidFill>
                  <a:srgbClr val="4BACC6">
                    <a:lumMod val="25000"/>
                  </a:srgbClr>
                </a:solidFill>
              </a:rPr>
              <a:t>6. Respect the privacy of others </a:t>
            </a:r>
            <a:r>
              <a:rPr lang="en-AU" baseline="0" dirty="0" smtClean="0">
                <a:solidFill>
                  <a:srgbClr val="4BACC6">
                    <a:lumMod val="25000"/>
                  </a:srgbClr>
                </a:solidFill>
              </a:rPr>
              <a:t>–</a:t>
            </a:r>
            <a:r>
              <a:rPr lang="en-AU" dirty="0" smtClean="0">
                <a:solidFill>
                  <a:srgbClr val="4BACC6">
                    <a:lumMod val="25000"/>
                  </a:srgbClr>
                </a:solidFill>
              </a:rPr>
              <a:t> </a:t>
            </a:r>
            <a:r>
              <a:rPr lang="en-AU" sz="1200" kern="1200" dirty="0" smtClean="0">
                <a:solidFill>
                  <a:schemeClr val="tx1"/>
                </a:solidFill>
                <a:effectLst/>
                <a:latin typeface="+mn-lt"/>
                <a:ea typeface="+mn-ea"/>
                <a:cs typeface="+mn-cs"/>
              </a:rPr>
              <a:t>don't label or judge people with a mental illness, treat them with respect and dignity as you would anyone else </a:t>
            </a:r>
          </a:p>
          <a:p>
            <a:pPr marL="0" marR="0" indent="0" algn="l" defTabSz="914400" rtl="0" eaLnBrk="1" fontAlgn="auto" latinLnBrk="0" hangingPunct="1">
              <a:lnSpc>
                <a:spcPct val="100000"/>
              </a:lnSpc>
              <a:spcBef>
                <a:spcPts val="0"/>
              </a:spcBef>
              <a:spcAft>
                <a:spcPts val="600"/>
              </a:spcAft>
              <a:buClrTx/>
              <a:buSzTx/>
              <a:buFontTx/>
              <a:buNone/>
              <a:tabLst/>
              <a:defRPr/>
            </a:pPr>
            <a:endParaRPr lang="en-AU" sz="1200" kern="1200" dirty="0" smtClean="0">
              <a:solidFill>
                <a:schemeClr val="tx1"/>
              </a:solidFill>
              <a:effectLst/>
              <a:latin typeface="+mn-lt"/>
              <a:ea typeface="+mn-ea"/>
              <a:cs typeface="+mn-cs"/>
            </a:endParaRPr>
          </a:p>
          <a:p>
            <a:pPr marL="0" indent="0">
              <a:spcAft>
                <a:spcPts val="600"/>
              </a:spcAft>
              <a:buFontTx/>
              <a:buNone/>
            </a:pPr>
            <a:r>
              <a:rPr lang="en-AU" dirty="0" smtClean="0">
                <a:solidFill>
                  <a:srgbClr val="4BACC6">
                    <a:lumMod val="25000"/>
                  </a:srgbClr>
                </a:solidFill>
              </a:rPr>
              <a:t>7. Be a positive role model </a:t>
            </a:r>
          </a:p>
          <a:p>
            <a:pPr marL="0" indent="0">
              <a:spcAft>
                <a:spcPts val="600"/>
              </a:spcAft>
              <a:buFontTx/>
              <a:buNone/>
            </a:pPr>
            <a:endParaRPr lang="en-AU" dirty="0" smtClean="0">
              <a:solidFill>
                <a:srgbClr val="4BACC6">
                  <a:lumMod val="25000"/>
                </a:srgbClr>
              </a:solidFill>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AU" dirty="0" smtClean="0">
                <a:solidFill>
                  <a:srgbClr val="4BACC6">
                    <a:lumMod val="25000"/>
                  </a:srgbClr>
                </a:solidFill>
              </a:rPr>
              <a:t>8. Speak-up -</a:t>
            </a:r>
            <a:r>
              <a:rPr lang="en-AU" sz="1200" kern="1200" dirty="0" smtClean="0">
                <a:solidFill>
                  <a:schemeClr val="tx1"/>
                </a:solidFill>
                <a:effectLst/>
                <a:latin typeface="+mn-lt"/>
                <a:ea typeface="+mn-ea"/>
                <a:cs typeface="+mn-cs"/>
              </a:rPr>
              <a:t> in protest when friends, family, colleagues or the media display false beliefs and negative stereotypes </a:t>
            </a:r>
          </a:p>
          <a:p>
            <a:pPr marL="0" marR="0" indent="0" algn="l" defTabSz="914400" rtl="0" eaLnBrk="1" fontAlgn="auto" latinLnBrk="0" hangingPunct="1">
              <a:lnSpc>
                <a:spcPct val="100000"/>
              </a:lnSpc>
              <a:spcBef>
                <a:spcPts val="0"/>
              </a:spcBef>
              <a:spcAft>
                <a:spcPts val="600"/>
              </a:spcAft>
              <a:buClrTx/>
              <a:buSzTx/>
              <a:buFontTx/>
              <a:buNone/>
              <a:tabLst/>
              <a:defRPr/>
            </a:pPr>
            <a:endParaRPr lang="en-AU" sz="1200" kern="1200" dirty="0" smtClean="0">
              <a:solidFill>
                <a:schemeClr val="tx1"/>
              </a:solidFill>
              <a:effectLst/>
              <a:latin typeface="+mn-lt"/>
              <a:ea typeface="+mn-ea"/>
              <a:cs typeface="+mn-cs"/>
            </a:endParaRPr>
          </a:p>
          <a:p>
            <a:pPr marL="0" indent="0">
              <a:spcAft>
                <a:spcPts val="600"/>
              </a:spcAft>
              <a:buFontTx/>
              <a:buNone/>
            </a:pPr>
            <a:r>
              <a:rPr lang="en-AU" dirty="0" smtClean="0">
                <a:solidFill>
                  <a:srgbClr val="4BACC6">
                    <a:lumMod val="25000"/>
                  </a:srgbClr>
                </a:solidFill>
              </a:rPr>
              <a:t>9. Cooperate with workplace policies and procedures and support initiatives aimed at improving mental health</a:t>
            </a:r>
          </a:p>
          <a:p>
            <a:pPr marL="0" indent="0">
              <a:spcAft>
                <a:spcPts val="600"/>
              </a:spcAft>
              <a:buFontTx/>
              <a:buNone/>
            </a:pPr>
            <a:endParaRPr lang="en-AU" dirty="0" smtClean="0">
              <a:solidFill>
                <a:srgbClr val="4BACC6">
                  <a:lumMod val="25000"/>
                </a:srgbClr>
              </a:solidFill>
            </a:endParaRPr>
          </a:p>
          <a:p>
            <a:pPr marL="0" indent="0">
              <a:spcAft>
                <a:spcPts val="600"/>
              </a:spcAft>
              <a:buFontTx/>
              <a:buNone/>
            </a:pPr>
            <a:r>
              <a:rPr lang="en-AU" dirty="0" smtClean="0">
                <a:solidFill>
                  <a:srgbClr val="4BACC6">
                    <a:lumMod val="25000"/>
                  </a:srgbClr>
                </a:solidFill>
              </a:rPr>
              <a:t>10.</a:t>
            </a:r>
            <a:r>
              <a:rPr lang="en-AU" baseline="0" dirty="0" smtClean="0">
                <a:solidFill>
                  <a:srgbClr val="4BACC6">
                    <a:lumMod val="25000"/>
                  </a:srgbClr>
                </a:solidFill>
              </a:rPr>
              <a:t> </a:t>
            </a:r>
            <a:r>
              <a:rPr lang="en-AU" dirty="0" smtClean="0">
                <a:solidFill>
                  <a:srgbClr val="4BACC6">
                    <a:lumMod val="25000"/>
                  </a:srgbClr>
                </a:solidFill>
              </a:rPr>
              <a:t>Understand </a:t>
            </a:r>
            <a:r>
              <a:rPr lang="en-AU" dirty="0" smtClean="0">
                <a:solidFill>
                  <a:srgbClr val="CF5E31"/>
                </a:solidFill>
              </a:rPr>
              <a:t>how your workplace can support you </a:t>
            </a:r>
            <a:r>
              <a:rPr lang="en-AU" dirty="0" smtClean="0">
                <a:solidFill>
                  <a:srgbClr val="4BACC6">
                    <a:lumMod val="25000"/>
                  </a:srgbClr>
                </a:solidFill>
              </a:rPr>
              <a:t>and how you can access help if you need it</a:t>
            </a:r>
          </a:p>
          <a:p>
            <a:pPr fontAlgn="base"/>
            <a:endParaRPr lang="en-AU" sz="120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Source:</a:t>
            </a:r>
            <a:r>
              <a:rPr lang="en-AU" baseline="0" dirty="0" smtClean="0"/>
              <a:t> https://www.headsup.org.au/docs/default-source/resources/bl1247-booklet---taking-care-of-your-mental-health-in-the-workplace.pdf?sfvrsn=8 </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17</a:t>
            </a:fld>
            <a:endParaRPr lang="en-AU">
              <a:solidFill>
                <a:prstClr val="black"/>
              </a:solidFill>
            </a:endParaRPr>
          </a:p>
        </p:txBody>
      </p:sp>
    </p:spTree>
    <p:extLst>
      <p:ext uri="{BB962C8B-B14F-4D97-AF65-F5344CB8AC3E}">
        <p14:creationId xmlns:p14="http://schemas.microsoft.com/office/powerpoint/2010/main" val="279038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dirty="0" smtClean="0"/>
              <a:t>The Department of Mines and Petroleum (DMP)</a:t>
            </a:r>
            <a:r>
              <a:rPr lang="en-US" altLang="en-US" baseline="0" dirty="0" smtClean="0"/>
              <a:t> is committed to assisting industry drive positive cultural change within the workplace.</a:t>
            </a:r>
          </a:p>
          <a:p>
            <a:endParaRPr lang="en-US" altLang="en-US" baseline="0" dirty="0" smtClean="0"/>
          </a:p>
          <a:p>
            <a:r>
              <a:rPr lang="en-US" altLang="en-US" baseline="0" dirty="0" smtClean="0"/>
              <a:t>A suite of tools has been developed with industry consultation for use in the workplace</a:t>
            </a:r>
          </a:p>
          <a:p>
            <a:pPr marL="180000" marR="0" indent="-1800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AU" sz="1200" dirty="0" smtClean="0">
                <a:solidFill>
                  <a:srgbClr val="C0504D">
                    <a:lumMod val="50000"/>
                  </a:srgbClr>
                </a:solidFill>
              </a:rPr>
              <a:t>Dedicated web pages on fitness</a:t>
            </a:r>
            <a:r>
              <a:rPr lang="en-AU" sz="1200" baseline="0" dirty="0" smtClean="0">
                <a:solidFill>
                  <a:srgbClr val="C0504D">
                    <a:lumMod val="50000"/>
                  </a:srgbClr>
                </a:solidFill>
              </a:rPr>
              <a:t> for work,  </a:t>
            </a:r>
            <a:r>
              <a:rPr lang="en-AU" sz="1200" i="1" baseline="0" dirty="0" smtClean="0">
                <a:solidFill>
                  <a:srgbClr val="C0504D">
                    <a:lumMod val="50000"/>
                  </a:srgbClr>
                </a:solidFill>
              </a:rPr>
              <a:t>www.dmp.wa.gov.au/Safety/What-is-fitness-for-work-7018.aspx</a:t>
            </a:r>
            <a:endParaRPr lang="en-AU" sz="1200" i="1" dirty="0" smtClean="0">
              <a:solidFill>
                <a:srgbClr val="C0504D">
                  <a:lumMod val="50000"/>
                </a:srgbClr>
              </a:solidFill>
            </a:endParaRPr>
          </a:p>
          <a:p>
            <a:pPr marL="180000" indent="-180000" eaLnBrk="0" fontAlgn="base" hangingPunct="0">
              <a:spcBef>
                <a:spcPct val="0"/>
              </a:spcBef>
              <a:spcAft>
                <a:spcPts val="600"/>
              </a:spcAft>
              <a:buFont typeface="Arial" panose="020B0604020202020204" pitchFamily="34" charset="0"/>
              <a:buChar char="•"/>
            </a:pPr>
            <a:r>
              <a:rPr lang="en-AU" sz="1200" dirty="0" smtClean="0">
                <a:solidFill>
                  <a:srgbClr val="C0504D">
                    <a:lumMod val="50000"/>
                  </a:srgbClr>
                </a:solidFill>
              </a:rPr>
              <a:t>Psychosocial harm audit, </a:t>
            </a:r>
            <a:r>
              <a:rPr lang="en-AU" sz="1200" i="1" dirty="0" smtClean="0">
                <a:solidFill>
                  <a:srgbClr val="C0504D">
                    <a:lumMod val="50000"/>
                  </a:srgbClr>
                </a:solidFill>
              </a:rPr>
              <a:t>www.dmp.wa.gov.au/Safety/Audits-16148.aspx</a:t>
            </a:r>
          </a:p>
          <a:p>
            <a:pPr marL="180000" indent="-180000" eaLnBrk="0" fontAlgn="base" hangingPunct="0">
              <a:spcBef>
                <a:spcPct val="0"/>
              </a:spcBef>
              <a:spcAft>
                <a:spcPts val="600"/>
              </a:spcAft>
              <a:buFont typeface="Arial" panose="020B0604020202020204" pitchFamily="34" charset="0"/>
              <a:buChar char="•"/>
            </a:pPr>
            <a:r>
              <a:rPr lang="en-AU" sz="1200" dirty="0" smtClean="0">
                <a:solidFill>
                  <a:srgbClr val="C0504D">
                    <a:lumMod val="50000"/>
                  </a:srgbClr>
                </a:solidFill>
              </a:rPr>
              <a:t>Fatal accidents in the Western Australian mining industry 2000-2012 report, </a:t>
            </a:r>
            <a:r>
              <a:rPr lang="en-AU" sz="1200" i="1" dirty="0" smtClean="0">
                <a:solidFill>
                  <a:srgbClr val="C0504D">
                    <a:lumMod val="50000"/>
                  </a:srgbClr>
                </a:solidFill>
              </a:rPr>
              <a:t>www.dmp.wa.gov.au/Safety/Reports-16199.aspx</a:t>
            </a:r>
          </a:p>
          <a:p>
            <a:pPr marL="180000" indent="-180000" eaLnBrk="0" fontAlgn="base" hangingPunct="0">
              <a:spcBef>
                <a:spcPct val="0"/>
              </a:spcBef>
              <a:spcAft>
                <a:spcPts val="600"/>
              </a:spcAft>
              <a:buFont typeface="Arial" panose="020B0604020202020204" pitchFamily="34" charset="0"/>
              <a:buChar char="•"/>
            </a:pPr>
            <a:r>
              <a:rPr lang="en-AU" sz="1200" dirty="0" smtClean="0">
                <a:solidFill>
                  <a:srgbClr val="C0504D">
                    <a:lumMod val="50000"/>
                  </a:srgbClr>
                </a:solidFill>
              </a:rPr>
              <a:t>Workshop planner series on gender and safety, </a:t>
            </a:r>
            <a:r>
              <a:rPr lang="en-AU" sz="1200" i="1" dirty="0" smtClean="0">
                <a:solidFill>
                  <a:srgbClr val="C0504D">
                    <a:lumMod val="50000"/>
                  </a:srgbClr>
                </a:solidFill>
              </a:rPr>
              <a:t>www.dmp.wa.gov.au/Safety/Reports-16199.aspx</a:t>
            </a:r>
            <a:endParaRPr lang="en-AU" sz="1200" dirty="0" smtClean="0">
              <a:solidFill>
                <a:srgbClr val="C0504D">
                  <a:lumMod val="50000"/>
                </a:srgbClr>
              </a:solidFill>
            </a:endParaRPr>
          </a:p>
          <a:p>
            <a:pPr marL="180000" indent="-180000" eaLnBrk="0" fontAlgn="base" hangingPunct="0">
              <a:spcBef>
                <a:spcPct val="0"/>
              </a:spcBef>
              <a:spcAft>
                <a:spcPts val="600"/>
              </a:spcAft>
              <a:buFont typeface="Arial" panose="020B0604020202020204" pitchFamily="34" charset="0"/>
              <a:buChar char="•"/>
            </a:pPr>
            <a:r>
              <a:rPr lang="en-AU" sz="1200" dirty="0" smtClean="0">
                <a:solidFill>
                  <a:srgbClr val="C0504D">
                    <a:lumMod val="50000"/>
                  </a:srgbClr>
                </a:solidFill>
              </a:rPr>
              <a:t>Frequently asked questions on preventing and managing fatigue on Western Australian mining operations – information sheet, </a:t>
            </a:r>
            <a:r>
              <a:rPr lang="en-AU" sz="1200" i="1" dirty="0" smtClean="0">
                <a:solidFill>
                  <a:srgbClr val="C0504D">
                    <a:lumMod val="50000"/>
                  </a:srgbClr>
                </a:solidFill>
              </a:rPr>
              <a:t>www.dmp.wa.gov.au/Safety/Information-sheets-and-16176.aspx</a:t>
            </a:r>
          </a:p>
          <a:p>
            <a:pPr marL="180000" indent="-180000" eaLnBrk="0" fontAlgn="base" hangingPunct="0">
              <a:spcBef>
                <a:spcPct val="0"/>
              </a:spcBef>
              <a:spcAft>
                <a:spcPts val="600"/>
              </a:spcAft>
              <a:buFont typeface="Arial" panose="020B0604020202020204" pitchFamily="34" charset="0"/>
              <a:buChar char="•"/>
            </a:pPr>
            <a:r>
              <a:rPr lang="en-AU" sz="1200" dirty="0" smtClean="0">
                <a:solidFill>
                  <a:srgbClr val="C0504D">
                    <a:lumMod val="50000"/>
                  </a:srgbClr>
                </a:solidFill>
              </a:rPr>
              <a:t>Site checklist for the prevention of bullying – template, </a:t>
            </a:r>
            <a:r>
              <a:rPr lang="en-AU" sz="1200" i="1" dirty="0" smtClean="0">
                <a:solidFill>
                  <a:srgbClr val="C0504D">
                    <a:lumMod val="50000"/>
                  </a:srgbClr>
                </a:solidFill>
              </a:rPr>
              <a:t>www.dmp.wa.gov.au/Safety/Templates-and-checklists-16200.aspx</a:t>
            </a:r>
          </a:p>
          <a:p>
            <a:pPr marL="180000" indent="-180000" eaLnBrk="0" fontAlgn="base" hangingPunct="0">
              <a:spcBef>
                <a:spcPct val="0"/>
              </a:spcBef>
              <a:spcAft>
                <a:spcPts val="600"/>
              </a:spcAft>
              <a:buFont typeface="Arial" panose="020B0604020202020204" pitchFamily="34" charset="0"/>
              <a:buChar char="•"/>
            </a:pPr>
            <a:r>
              <a:rPr lang="en-AU" sz="1200" dirty="0" smtClean="0">
                <a:solidFill>
                  <a:srgbClr val="C0504D">
                    <a:lumMod val="50000"/>
                  </a:srgbClr>
                </a:solidFill>
              </a:rPr>
              <a:t>Safety alerts, </a:t>
            </a:r>
            <a:r>
              <a:rPr lang="en-AU" sz="1200" i="1" dirty="0" smtClean="0">
                <a:solidFill>
                  <a:srgbClr val="C0504D">
                    <a:lumMod val="50000"/>
                  </a:srgbClr>
                </a:solidFill>
              </a:rPr>
              <a:t>www.dmp.wa.gov.au/Safety/Mines-safety-alerts-13194.aspx</a:t>
            </a:r>
          </a:p>
          <a:p>
            <a:pPr marL="180000" indent="-180000" eaLnBrk="0" fontAlgn="base" hangingPunct="0">
              <a:spcBef>
                <a:spcPct val="0"/>
              </a:spcBef>
              <a:spcAft>
                <a:spcPts val="600"/>
              </a:spcAft>
              <a:buFont typeface="Arial" panose="020B0604020202020204" pitchFamily="34" charset="0"/>
              <a:buChar char="•"/>
            </a:pPr>
            <a:r>
              <a:rPr lang="en-AU" sz="1200" dirty="0" smtClean="0">
                <a:solidFill>
                  <a:srgbClr val="C0504D">
                    <a:lumMod val="50000"/>
                  </a:srgbClr>
                </a:solidFill>
              </a:rPr>
              <a:t>Resources Safety Matters Magazines articles, </a:t>
            </a:r>
            <a:r>
              <a:rPr lang="en-AU" sz="1200" i="1" dirty="0" smtClean="0">
                <a:solidFill>
                  <a:srgbClr val="C0504D">
                    <a:lumMod val="50000"/>
                  </a:srgbClr>
                </a:solidFill>
              </a:rPr>
              <a:t>www.dmp.wa.gov.au/Safety/Resource-Safety-publications-16440.aspx</a:t>
            </a:r>
          </a:p>
          <a:p>
            <a:pPr marL="180000" indent="-180000" eaLnBrk="0" fontAlgn="base" hangingPunct="0">
              <a:spcBef>
                <a:spcPct val="0"/>
              </a:spcBef>
              <a:spcAft>
                <a:spcPts val="600"/>
              </a:spcAft>
              <a:buFont typeface="Arial" panose="020B0604020202020204" pitchFamily="34" charset="0"/>
              <a:buChar char="•"/>
            </a:pPr>
            <a:r>
              <a:rPr lang="en-AU" sz="1200" dirty="0" smtClean="0">
                <a:solidFill>
                  <a:srgbClr val="C0504D">
                    <a:lumMod val="50000"/>
                  </a:srgbClr>
                </a:solidFill>
              </a:rPr>
              <a:t>Toolbox presentations, </a:t>
            </a:r>
            <a:r>
              <a:rPr lang="en-AU" sz="1200" i="1" dirty="0" smtClean="0">
                <a:solidFill>
                  <a:srgbClr val="C0504D">
                    <a:lumMod val="50000"/>
                  </a:srgbClr>
                </a:solidFill>
              </a:rPr>
              <a:t>www.dmp.wa.gov.au/Safety/Toolbox-presentations-16177.aspx</a:t>
            </a:r>
          </a:p>
          <a:p>
            <a:pPr marL="180000" marR="0" indent="-1800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AU" sz="1200" dirty="0" smtClean="0">
                <a:solidFill>
                  <a:srgbClr val="C0504D">
                    <a:lumMod val="50000"/>
                  </a:srgbClr>
                </a:solidFill>
              </a:rPr>
              <a:t>Industry forums (e.g. Mines Safety Roadshows)</a:t>
            </a:r>
          </a:p>
          <a:p>
            <a:pPr marL="180000" indent="-180000" eaLnBrk="0" fontAlgn="base" hangingPunct="0">
              <a:spcBef>
                <a:spcPct val="0"/>
              </a:spcBef>
              <a:spcAft>
                <a:spcPts val="600"/>
              </a:spcAft>
              <a:buFont typeface="Arial" panose="020B0604020202020204" pitchFamily="34" charset="0"/>
              <a:buChar char="•"/>
            </a:pPr>
            <a:r>
              <a:rPr lang="en-AU" sz="1200" dirty="0" smtClean="0">
                <a:solidFill>
                  <a:srgbClr val="C0504D">
                    <a:lumMod val="50000"/>
                  </a:srgbClr>
                </a:solidFill>
              </a:rPr>
              <a:t>Promotion of Mental Health Commission’s Working Away Alcohol and Drug Support Line</a:t>
            </a:r>
            <a:r>
              <a:rPr lang="en-AU" sz="1200" i="1" dirty="0" smtClean="0">
                <a:solidFill>
                  <a:srgbClr val="C0504D">
                    <a:lumMod val="50000"/>
                  </a:srgbClr>
                </a:solidFill>
              </a:rPr>
              <a:t>, www.dao.health.wa.gov.au/Gettinghelp/24HourAlcoholAndDrugSupportLines/WorkingAwayAlcoholAndDrugSupportLine.aspx</a:t>
            </a:r>
          </a:p>
          <a:p>
            <a:endParaRPr lang="en-US" altLang="en-US" dirty="0" smtClean="0"/>
          </a:p>
        </p:txBody>
      </p:sp>
      <p:sp>
        <p:nvSpPr>
          <p:cNvPr id="4" name="Slide Number Placeholder 3"/>
          <p:cNvSpPr>
            <a:spLocks noGrp="1"/>
          </p:cNvSpPr>
          <p:nvPr>
            <p:ph type="sldNum" sz="quarter" idx="5"/>
          </p:nvPr>
        </p:nvSpPr>
        <p:spPr/>
        <p:txBody>
          <a:bodyPr/>
          <a:lstStyle/>
          <a:p>
            <a:pPr>
              <a:defRPr/>
            </a:pPr>
            <a:fld id="{9ACC8714-DC89-45C6-8303-45EBFE3F2276}" type="slidenum">
              <a:rPr lang="en-AU" smtClean="0">
                <a:solidFill>
                  <a:prstClr val="black"/>
                </a:solidFill>
              </a:rPr>
              <a:pPr>
                <a:defRPr/>
              </a:pPr>
              <a:t>18</a:t>
            </a:fld>
            <a:endParaRPr lang="en-AU">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The psychosocial harm audit guide and template is designed to cover the standard related to the management of the risks associated with psychosocial harm in the workplace. The term “psychosocial harm” covers any risk that has the potential to negatively impact on the psychological and physical health of mine workers.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Following the release of the psychosocial harm audit and guide, DMP collected information from mining operations, petroleum and major hazard facilities over a ten-month period to October 2016. The objective was to establish a baseline against which to measure progress in mental health risk management in Western Australia’s resources sector.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report of this audit process will be available</a:t>
            </a:r>
            <a:r>
              <a:rPr lang="en-AU" sz="1200" kern="1200" baseline="0" dirty="0" smtClean="0">
                <a:solidFill>
                  <a:schemeClr val="tx1"/>
                </a:solidFill>
                <a:effectLst/>
                <a:latin typeface="+mn-lt"/>
                <a:ea typeface="+mn-ea"/>
                <a:cs typeface="+mn-cs"/>
              </a:rPr>
              <a:t> on the DMP website in late 2016 </a:t>
            </a:r>
            <a:r>
              <a:rPr lang="en-AU" sz="1200" dirty="0" smtClean="0">
                <a:solidFill>
                  <a:srgbClr val="C0504D">
                    <a:lumMod val="50000"/>
                  </a:srgbClr>
                </a:solidFill>
              </a:rPr>
              <a:t>–</a:t>
            </a:r>
            <a:r>
              <a:rPr lang="en-AU" sz="1200" kern="1200" baseline="0" dirty="0" smtClean="0">
                <a:solidFill>
                  <a:schemeClr val="tx1"/>
                </a:solidFill>
                <a:effectLst/>
                <a:latin typeface="+mn-lt"/>
                <a:ea typeface="+mn-ea"/>
                <a:cs typeface="+mn-cs"/>
              </a:rPr>
              <a:t> early 2017.</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19</a:t>
            </a:fld>
            <a:endParaRPr lang="en-AU">
              <a:solidFill>
                <a:prstClr val="black"/>
              </a:solidFill>
            </a:endParaRPr>
          </a:p>
        </p:txBody>
      </p:sp>
    </p:spTree>
    <p:extLst>
      <p:ext uri="{BB962C8B-B14F-4D97-AF65-F5344CB8AC3E}">
        <p14:creationId xmlns:p14="http://schemas.microsoft.com/office/powerpoint/2010/main" val="279038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85494" y="4342939"/>
            <a:ext cx="5487013" cy="4114587"/>
          </a:xfrm>
          <a:prstGeom prst="rect">
            <a:avLst/>
          </a:prstGeom>
          <a:noFill/>
        </p:spPr>
        <p:txBody>
          <a:bodyPr wrap="square" numCol="1" anchor="t" anchorCtr="0" compatLnSpc="1">
            <a:prstTxWarp prst="textNoShape">
              <a:avLst/>
            </a:prstTxWarp>
          </a:bodyPr>
          <a:lstStyle/>
          <a:p>
            <a:endParaRPr lang="en-AU"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20</a:t>
            </a:fld>
            <a:endParaRPr lang="en-AU">
              <a:solidFill>
                <a:prstClr val="black"/>
              </a:solidFill>
            </a:endParaRPr>
          </a:p>
        </p:txBody>
      </p:sp>
    </p:spTree>
    <p:extLst>
      <p:ext uri="{BB962C8B-B14F-4D97-AF65-F5344CB8AC3E}">
        <p14:creationId xmlns:p14="http://schemas.microsoft.com/office/powerpoint/2010/main" val="2393867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21</a:t>
            </a:fld>
            <a:endParaRPr lang="en-AU">
              <a:solidFill>
                <a:prstClr val="black"/>
              </a:solidFill>
            </a:endParaRPr>
          </a:p>
        </p:txBody>
      </p:sp>
    </p:spTree>
    <p:extLst>
      <p:ext uri="{BB962C8B-B14F-4D97-AF65-F5344CB8AC3E}">
        <p14:creationId xmlns:p14="http://schemas.microsoft.com/office/powerpoint/2010/main" val="2393867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D99D01D-4A25-406A-B487-266F9BE4F06D}"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3479896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99D01D-4A25-406A-B487-266F9BE4F06D}" type="slidenum">
              <a:rPr lang="en-AU" smtClean="0">
                <a:solidFill>
                  <a:prstClr val="black"/>
                </a:solidFill>
              </a:rPr>
              <a:pPr/>
              <a:t>23</a:t>
            </a:fld>
            <a:endParaRPr lang="en-AU">
              <a:solidFill>
                <a:prstClr val="black"/>
              </a:solidFill>
            </a:endParaRPr>
          </a:p>
        </p:txBody>
      </p:sp>
    </p:spTree>
    <p:extLst>
      <p:ext uri="{BB962C8B-B14F-4D97-AF65-F5344CB8AC3E}">
        <p14:creationId xmlns:p14="http://schemas.microsoft.com/office/powerpoint/2010/main" val="3479896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D99D01D-4A25-406A-B487-266F9BE4F06D}" type="slidenum">
              <a:rPr lang="en-AU" smtClean="0">
                <a:solidFill>
                  <a:prstClr val="black"/>
                </a:solidFill>
              </a:rPr>
              <a:pPr/>
              <a:t>24</a:t>
            </a:fld>
            <a:endParaRPr lang="en-AU">
              <a:solidFill>
                <a:prstClr val="black"/>
              </a:solidFill>
            </a:endParaRPr>
          </a:p>
        </p:txBody>
      </p:sp>
    </p:spTree>
    <p:extLst>
      <p:ext uri="{BB962C8B-B14F-4D97-AF65-F5344CB8AC3E}">
        <p14:creationId xmlns:p14="http://schemas.microsoft.com/office/powerpoint/2010/main" val="4188726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Subscribe to Resources Safety’s email alert service to receive invitations to provide input as well as the latest news about publications, safety alerts, events and safety reform progress. Safety news alerts are typically sent each Tuesday.</a:t>
            </a:r>
          </a:p>
          <a:p>
            <a:endParaRPr lang="en-AU" dirty="0" smtClean="0"/>
          </a:p>
          <a:p>
            <a:r>
              <a:rPr lang="en-AU" dirty="0" smtClean="0"/>
              <a:t>Follow us on LinkedIn </a:t>
            </a:r>
            <a:r>
              <a:rPr lang="en-AU" smtClean="0"/>
              <a:t>to receive </a:t>
            </a:r>
            <a:r>
              <a:rPr lang="en-AU" dirty="0" smtClean="0"/>
              <a:t>the latest resources safety news alerts and job opportunities at DMP.</a:t>
            </a:r>
          </a:p>
          <a:p>
            <a:endParaRPr lang="en-AU" dirty="0" smtClean="0"/>
          </a:p>
          <a:p>
            <a:r>
              <a:rPr lang="en-AU" dirty="0" smtClean="0"/>
              <a:t>Follow us on Twitter to stay up-to-date on a variety of the latest department news and information - from major project milestones and upcoming events, to updates regarding industry policies and guidelines.</a:t>
            </a:r>
          </a:p>
          <a:p>
            <a:endParaRPr lang="en-AU" altLang="en-US" dirty="0" smtClean="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25</a:t>
            </a:fld>
            <a:endParaRPr lang="en-AU" dirty="0">
              <a:solidFill>
                <a:prstClr val="black"/>
              </a:solidFill>
            </a:endParaRPr>
          </a:p>
        </p:txBody>
      </p:sp>
    </p:spTree>
    <p:extLst>
      <p:ext uri="{BB962C8B-B14F-4D97-AF65-F5344CB8AC3E}">
        <p14:creationId xmlns:p14="http://schemas.microsoft.com/office/powerpoint/2010/main" val="344240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Raise your hand if you know someone in your immediate family or circle of friends who suffers from some form of mental illness….??? (e.g. anxiety,</a:t>
            </a:r>
            <a:r>
              <a:rPr lang="en-AU" sz="1200" kern="1200" baseline="0" dirty="0" smtClean="0">
                <a:solidFill>
                  <a:schemeClr val="tx1"/>
                </a:solidFill>
                <a:effectLst/>
                <a:latin typeface="+mn-lt"/>
                <a:ea typeface="+mn-ea"/>
                <a:cs typeface="+mn-cs"/>
              </a:rPr>
              <a:t> depression, eating disorder)</a:t>
            </a:r>
            <a:endParaRPr lang="en-AU"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I thought so…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0" i="0" u="none" strike="noStrike" kern="1200" baseline="0" dirty="0" smtClean="0">
                <a:solidFill>
                  <a:schemeClr val="tx1"/>
                </a:solidFill>
                <a:latin typeface="+mn-lt"/>
                <a:ea typeface="+mn-ea"/>
                <a:cs typeface="+mn-cs"/>
              </a:rPr>
              <a:t>According to the Australian Bureau of Statistics (2009).</a:t>
            </a:r>
            <a:r>
              <a:rPr lang="en-AU" sz="1200" b="0" i="0" u="none" strike="noStrike" kern="1200" baseline="0" dirty="0" smtClean="0">
                <a:solidFill>
                  <a:schemeClr val="tx1"/>
                </a:solidFill>
                <a:effectLst/>
                <a:latin typeface="+mn-lt"/>
                <a:ea typeface="+mn-ea"/>
                <a:cs typeface="+mn-cs"/>
              </a:rPr>
              <a:t> </a:t>
            </a:r>
            <a:r>
              <a:rPr lang="en-AU" sz="1200" b="0" i="0" u="none" strike="noStrike" kern="1200" baseline="0" dirty="0" smtClean="0">
                <a:solidFill>
                  <a:schemeClr val="tx1"/>
                </a:solidFill>
                <a:latin typeface="+mn-lt"/>
                <a:ea typeface="+mn-ea"/>
                <a:cs typeface="+mn-cs"/>
              </a:rPr>
              <a:t>Almost half (45 per cent) Australians will experience a mental illness in their lifetime [1].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Now raise your</a:t>
            </a:r>
            <a:r>
              <a:rPr lang="en-AU" sz="1200" kern="1200" baseline="0" dirty="0" smtClean="0">
                <a:solidFill>
                  <a:schemeClr val="tx1"/>
                </a:solidFill>
                <a:effectLst/>
                <a:latin typeface="+mn-lt"/>
                <a:ea typeface="+mn-ea"/>
                <a:cs typeface="+mn-cs"/>
              </a:rPr>
              <a:t> hand if </a:t>
            </a:r>
            <a:r>
              <a:rPr lang="en-AU" sz="1200" kern="1200" dirty="0" smtClean="0">
                <a:solidFill>
                  <a:schemeClr val="tx1"/>
                </a:solidFill>
                <a:effectLst/>
                <a:latin typeface="+mn-lt"/>
                <a:ea typeface="+mn-ea"/>
                <a:cs typeface="+mn-cs"/>
              </a:rPr>
              <a:t>you believe you work for an organisation that provides</a:t>
            </a:r>
            <a:r>
              <a:rPr lang="en-AU" sz="1200" kern="1200" baseline="0" dirty="0" smtClean="0">
                <a:solidFill>
                  <a:schemeClr val="tx1"/>
                </a:solidFill>
                <a:effectLst/>
                <a:latin typeface="+mn-lt"/>
                <a:ea typeface="+mn-ea"/>
                <a:cs typeface="+mn-cs"/>
              </a:rPr>
              <a:t> appropriate support to employees </a:t>
            </a:r>
            <a:r>
              <a:rPr lang="en-AU" sz="1200" kern="1200" dirty="0" smtClean="0">
                <a:solidFill>
                  <a:schemeClr val="tx1"/>
                </a:solidFill>
                <a:effectLst/>
                <a:latin typeface="+mn-lt"/>
                <a:ea typeface="+mn-ea"/>
                <a:cs typeface="+mn-cs"/>
              </a:rPr>
              <a:t>who are dealing with these</a:t>
            </a:r>
            <a:r>
              <a:rPr lang="en-AU" sz="1200" kern="1200" baseline="0" dirty="0" smtClean="0">
                <a:solidFill>
                  <a:schemeClr val="tx1"/>
                </a:solidFill>
                <a:effectLst/>
                <a:latin typeface="+mn-lt"/>
                <a:ea typeface="+mn-ea"/>
                <a:cs typeface="+mn-cs"/>
              </a:rPr>
              <a:t> issues</a:t>
            </a:r>
            <a:r>
              <a:rPr lang="en-AU" sz="1200" kern="1200" dirty="0" smtClean="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I thought so too….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So</a:t>
            </a:r>
            <a:r>
              <a:rPr lang="en-AU" baseline="0" dirty="0" smtClean="0"/>
              <a:t> one could say that there is more work to be done in this space?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dirty="0" smtClean="0"/>
              <a:t>Reference: </a:t>
            </a:r>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AU" sz="1200" dirty="0" smtClean="0"/>
              <a:t>Australian Government, Institute of Health and Welfare – Mental Health Services (in Brief) http://www.aihw.gov.au/WorkArea/DownloadAsset.aspx?id=60129554634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1" baseline="0" dirty="0" smtClean="0"/>
              <a:t>Image retrieved from: http://dy0719.com/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3</a:t>
            </a:fld>
            <a:endParaRPr lang="en-AU">
              <a:solidFill>
                <a:prstClr val="black"/>
              </a:solidFill>
            </a:endParaRPr>
          </a:p>
        </p:txBody>
      </p:sp>
    </p:spTree>
    <p:extLst>
      <p:ext uri="{BB962C8B-B14F-4D97-AF65-F5344CB8AC3E}">
        <p14:creationId xmlns:p14="http://schemas.microsoft.com/office/powerpoint/2010/main" val="77648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Notice </a:t>
            </a:r>
            <a:r>
              <a:rPr lang="en-AU" baseline="0" dirty="0" smtClean="0"/>
              <a:t>the age group who reported the highest levels of depressive and anxiety symptoms of all age groups. A</a:t>
            </a:r>
            <a:r>
              <a:rPr lang="en-AU" b="0" baseline="0" dirty="0" smtClean="0"/>
              <a:t>re there workers at your workplace who are within this age group?</a:t>
            </a:r>
          </a:p>
          <a:p>
            <a:endParaRPr lang="en-AU" b="0" baseline="0" dirty="0" smtClean="0"/>
          </a:p>
          <a:p>
            <a:endParaRPr lang="en-AU"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dirty="0" smtClean="0"/>
              <a:t>Reference: </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dirty="0" smtClean="0"/>
              <a:t>Australian Government, Institute of Health and Welfare – Mental Health Services (in Brief) http://www.aihw.gov.au/WorkArea/DownloadAsset.aspx?id=60129554634 </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4</a:t>
            </a:fld>
            <a:endParaRPr lang="en-AU">
              <a:solidFill>
                <a:prstClr val="black"/>
              </a:solidFill>
            </a:endParaRPr>
          </a:p>
        </p:txBody>
      </p:sp>
    </p:spTree>
    <p:extLst>
      <p:ext uri="{BB962C8B-B14F-4D97-AF65-F5344CB8AC3E}">
        <p14:creationId xmlns:p14="http://schemas.microsoft.com/office/powerpoint/2010/main" val="180392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dirty="0" smtClean="0">
                <a:effectLst/>
              </a:rPr>
              <a:t>The World Health Organisation (WHO) stresses that health is a state of complete physical, mental and social wellbeing and not merely the absence of disease or illness.  </a:t>
            </a:r>
          </a:p>
          <a:p>
            <a:endParaRPr lang="en-AU" dirty="0" smtClean="0">
              <a:effectLst/>
            </a:endParaRPr>
          </a:p>
          <a:p>
            <a:r>
              <a:rPr lang="en-AU" dirty="0" smtClean="0">
                <a:effectLst/>
              </a:rPr>
              <a:t>It’s important to understand that wellbeing is distinct from happiness, which can come and go, whereas wellbeing is a consistent state of wellness, satisfaction and contentment. </a:t>
            </a:r>
          </a:p>
          <a:p>
            <a:endParaRPr lang="en-AU" dirty="0" smtClean="0">
              <a:effectLst/>
            </a:endParaRPr>
          </a:p>
          <a:p>
            <a:r>
              <a:rPr lang="en-AU" dirty="0" smtClean="0">
                <a:effectLst/>
              </a:rPr>
              <a:t>In Australia, many of us work and strive to improve our wellbeing and </a:t>
            </a:r>
            <a:r>
              <a:rPr lang="en-AU" dirty="0" smtClean="0">
                <a:effectLst/>
                <a:hlinkClick r:id="rId3"/>
              </a:rPr>
              <a:t>quality of life</a:t>
            </a:r>
            <a:r>
              <a:rPr lang="en-AU" dirty="0" smtClean="0">
                <a:effectLst/>
              </a:rPr>
              <a:t>, and that of our families. </a:t>
            </a:r>
          </a:p>
          <a:p>
            <a:endParaRPr lang="en-AU" dirty="0" smtClean="0">
              <a:effectLst/>
            </a:endParaRPr>
          </a:p>
          <a:p>
            <a:r>
              <a:rPr lang="en-AU" dirty="0" smtClean="0">
                <a:effectLst/>
              </a:rPr>
              <a:t>Elements that can contribute to a person’s wellbeing are:</a:t>
            </a:r>
          </a:p>
          <a:p>
            <a:pPr marL="171450" indent="-171450">
              <a:buFont typeface="Arial" panose="020B0604020202020204" pitchFamily="34" charset="0"/>
              <a:buChar char="•"/>
            </a:pPr>
            <a:r>
              <a:rPr lang="en-AU" dirty="0" smtClean="0">
                <a:effectLst/>
              </a:rPr>
              <a:t>health</a:t>
            </a:r>
          </a:p>
          <a:p>
            <a:pPr marL="171450" indent="-171450">
              <a:buFont typeface="Arial" panose="020B0604020202020204" pitchFamily="34" charset="0"/>
              <a:buChar char="•"/>
            </a:pPr>
            <a:r>
              <a:rPr lang="en-AU" b="0" dirty="0" smtClean="0">
                <a:effectLst/>
              </a:rPr>
              <a:t>personal relationships</a:t>
            </a:r>
          </a:p>
          <a:p>
            <a:pPr marL="171450" indent="-171450">
              <a:buFont typeface="Arial" panose="020B0604020202020204" pitchFamily="34" charset="0"/>
              <a:buChar char="•"/>
            </a:pPr>
            <a:r>
              <a:rPr lang="en-AU" dirty="0" smtClean="0">
                <a:effectLst/>
              </a:rPr>
              <a:t>feelings of safety</a:t>
            </a:r>
          </a:p>
          <a:p>
            <a:pPr marL="171450" indent="-171450">
              <a:buFont typeface="Arial" panose="020B0604020202020204" pitchFamily="34" charset="0"/>
              <a:buChar char="•"/>
            </a:pPr>
            <a:r>
              <a:rPr lang="en-AU" dirty="0" smtClean="0">
                <a:effectLst/>
              </a:rPr>
              <a:t>standard of living</a:t>
            </a:r>
          </a:p>
          <a:p>
            <a:pPr marL="171450" indent="-171450">
              <a:buFont typeface="Arial" panose="020B0604020202020204" pitchFamily="34" charset="0"/>
              <a:buChar char="•"/>
            </a:pPr>
            <a:r>
              <a:rPr lang="en-AU" dirty="0" smtClean="0">
                <a:effectLst/>
              </a:rPr>
              <a:t>sense of achievement and purpose </a:t>
            </a:r>
          </a:p>
          <a:p>
            <a:pPr marL="171450" indent="-171450">
              <a:buFont typeface="Arial" panose="020B0604020202020204" pitchFamily="34" charset="0"/>
              <a:buChar char="•"/>
            </a:pPr>
            <a:r>
              <a:rPr lang="en-AU" dirty="0" smtClean="0">
                <a:effectLst/>
              </a:rPr>
              <a:t>feeling part of the community</a:t>
            </a:r>
          </a:p>
          <a:p>
            <a:pPr marL="171450" indent="-171450">
              <a:buFont typeface="Arial" panose="020B0604020202020204" pitchFamily="34" charset="0"/>
              <a:buChar char="•"/>
            </a:pPr>
            <a:r>
              <a:rPr lang="en-AU" dirty="0" smtClean="0">
                <a:effectLst/>
              </a:rPr>
              <a:t>future security.</a:t>
            </a:r>
          </a:p>
          <a:p>
            <a:pPr marL="0" indent="0">
              <a:buFont typeface="Arial" panose="020B0604020202020204" pitchFamily="34" charset="0"/>
              <a:buNone/>
            </a:pPr>
            <a:endParaRPr lang="en-AU" dirty="0" smtClean="0">
              <a:effectLst/>
            </a:endParaRPr>
          </a:p>
          <a:p>
            <a:pPr marL="0" indent="0">
              <a:buFont typeface="Arial" panose="020B0604020202020204" pitchFamily="34" charset="0"/>
              <a:buNone/>
            </a:pPr>
            <a:r>
              <a:rPr lang="en-AU" dirty="0" smtClean="0">
                <a:effectLst/>
              </a:rPr>
              <a:t>So an individual’s wellbeing is an ecosystem of sorts, based not only on </a:t>
            </a:r>
            <a:r>
              <a:rPr lang="en-AU" dirty="0" smtClean="0">
                <a:effectLst/>
                <a:hlinkClick r:id="rId4"/>
              </a:rPr>
              <a:t>mental</a:t>
            </a:r>
            <a:r>
              <a:rPr lang="en-AU" dirty="0" smtClean="0">
                <a:effectLst/>
              </a:rPr>
              <a:t> and physical wellness, but also complex social factors and perceived security. </a:t>
            </a:r>
          </a:p>
          <a:p>
            <a:endParaRPr lang="en-AU" dirty="0" smtClean="0">
              <a:effectLst/>
            </a:endParaRPr>
          </a:p>
          <a:p>
            <a:r>
              <a:rPr lang="en-AU" dirty="0" smtClean="0">
                <a:effectLst/>
              </a:rPr>
              <a:t>http://www.mindhealthconnect.org.au/wellbeing </a:t>
            </a:r>
          </a:p>
          <a:p>
            <a:endParaRPr lang="en-AU" dirty="0" smtClean="0">
              <a:effectLst/>
            </a:endParaRPr>
          </a:p>
          <a:p>
            <a:endParaRPr lang="en-AU" dirty="0" smtClean="0">
              <a:effectLst/>
            </a:endParaRPr>
          </a:p>
          <a:p>
            <a:endParaRPr lang="en-AU" dirty="0" smtClean="0"/>
          </a:p>
          <a:p>
            <a:r>
              <a:rPr lang="en-AU" b="1" dirty="0" smtClean="0"/>
              <a:t>Image retrieved from:</a:t>
            </a:r>
            <a:r>
              <a:rPr lang="en-AU" b="1" baseline="0" dirty="0" smtClean="0"/>
              <a:t> https://s-media-cache-ak0.pinimg.com/564x/c4/cc/df/c4ccdf3a6bcf2206e5002b7dfd0c5df7.jpg </a:t>
            </a:r>
            <a:endParaRPr lang="en-AU" b="1"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5</a:t>
            </a:fld>
            <a:endParaRPr lang="en-AU">
              <a:solidFill>
                <a:prstClr val="black"/>
              </a:solidFill>
            </a:endParaRPr>
          </a:p>
        </p:txBody>
      </p:sp>
    </p:spTree>
    <p:extLst>
      <p:ext uri="{BB962C8B-B14F-4D97-AF65-F5344CB8AC3E}">
        <p14:creationId xmlns:p14="http://schemas.microsoft.com/office/powerpoint/2010/main" val="115513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Why should</a:t>
            </a:r>
            <a:r>
              <a:rPr lang="en-AU" b="0" baseline="0" dirty="0" smtClean="0"/>
              <a:t> we </a:t>
            </a:r>
            <a:r>
              <a:rPr lang="en-AU" b="0" dirty="0" smtClean="0"/>
              <a:t>worry about it?</a:t>
            </a:r>
          </a:p>
          <a:p>
            <a:endParaRPr lang="en-AU" b="0" dirty="0" smtClean="0"/>
          </a:p>
          <a:p>
            <a:r>
              <a:rPr lang="en-AU" b="0" dirty="0" smtClean="0"/>
              <a:t>Beyond</a:t>
            </a:r>
            <a:r>
              <a:rPr lang="en-AU" b="0" baseline="0" dirty="0" smtClean="0"/>
              <a:t>blue and a number of other organisations have researched this topic and it’s been identified that…</a:t>
            </a:r>
            <a:endParaRPr lang="en-AU" b="0" dirty="0" smtClean="0"/>
          </a:p>
          <a:p>
            <a:endParaRPr lang="en-AU" b="1" dirty="0" smtClean="0"/>
          </a:p>
          <a:p>
            <a:endParaRPr lang="en-AU" b="0" dirty="0" smtClean="0"/>
          </a:p>
          <a:p>
            <a:endParaRPr lang="en-AU" b="0" dirty="0" smtClean="0"/>
          </a:p>
          <a:p>
            <a:r>
              <a:rPr lang="en-AU" b="1" dirty="0" smtClean="0"/>
              <a:t>Images retrieved from:</a:t>
            </a:r>
            <a:r>
              <a:rPr lang="en-AU" b="1" baseline="0" dirty="0" smtClean="0"/>
              <a:t> </a:t>
            </a:r>
            <a:r>
              <a:rPr lang="en-AU" sz="1200" b="1" i="0" u="none" strike="noStrike" kern="1200" baseline="0" dirty="0" smtClean="0">
                <a:solidFill>
                  <a:schemeClr val="tx1"/>
                </a:solidFill>
                <a:latin typeface="+mn-lt"/>
                <a:ea typeface="+mn-ea"/>
                <a:cs typeface="+mn-cs"/>
              </a:rPr>
              <a:t>beyondblue ANNUAL REPORT 2014–2015 - http://resources.beyondblue.org.au/prism/file?token=BL/1647_A </a:t>
            </a:r>
            <a:endParaRPr lang="en-AU" b="1"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6</a:t>
            </a:fld>
            <a:endParaRPr lang="en-AU">
              <a:solidFill>
                <a:prstClr val="black"/>
              </a:solidFill>
            </a:endParaRPr>
          </a:p>
        </p:txBody>
      </p:sp>
    </p:spTree>
    <p:extLst>
      <p:ext uri="{BB962C8B-B14F-4D97-AF65-F5344CB8AC3E}">
        <p14:creationId xmlns:p14="http://schemas.microsoft.com/office/powerpoint/2010/main" val="5691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b="1" dirty="0" smtClean="0"/>
              <a:t>Mental Health Commission </a:t>
            </a:r>
            <a:r>
              <a:rPr lang="en-AU" sz="1200" dirty="0" smtClean="0"/>
              <a:t>- https://www.cmewa.com/images/safety-health-conference/2015-presentations/Addressing-Mental-Health-Tim-Marney.pdf</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7</a:t>
            </a:fld>
            <a:endParaRPr lang="en-AU">
              <a:solidFill>
                <a:prstClr val="black"/>
              </a:solidFill>
            </a:endParaRPr>
          </a:p>
        </p:txBody>
      </p:sp>
    </p:spTree>
    <p:extLst>
      <p:ext uri="{BB962C8B-B14F-4D97-AF65-F5344CB8AC3E}">
        <p14:creationId xmlns:p14="http://schemas.microsoft.com/office/powerpoint/2010/main" val="196176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CF5E31"/>
                </a:solidFill>
              </a:rPr>
              <a:t>What can we do to help make better decisions when addressing mental health in the workplace?</a:t>
            </a:r>
          </a:p>
          <a:p>
            <a:endParaRPr lang="en-AU" dirty="0"/>
          </a:p>
        </p:txBody>
      </p:sp>
      <p:sp>
        <p:nvSpPr>
          <p:cNvPr id="4" name="Slide Number Placeholder 3"/>
          <p:cNvSpPr>
            <a:spLocks noGrp="1"/>
          </p:cNvSpPr>
          <p:nvPr>
            <p:ph type="sldNum" sz="quarter" idx="10"/>
          </p:nvPr>
        </p:nvSpPr>
        <p:spPr/>
        <p:txBody>
          <a:bodyPr/>
          <a:lstStyle/>
          <a:p>
            <a:fld id="{4D99D01D-4A25-406A-B487-266F9BE4F06D}"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12938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are all responsible for creating a more mentally healthy workplace.</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9</a:t>
            </a:fld>
            <a:endParaRPr lang="en-AU">
              <a:solidFill>
                <a:prstClr val="black"/>
              </a:solidFill>
            </a:endParaRPr>
          </a:p>
        </p:txBody>
      </p:sp>
    </p:spTree>
    <p:extLst>
      <p:ext uri="{BB962C8B-B14F-4D97-AF65-F5344CB8AC3E}">
        <p14:creationId xmlns:p14="http://schemas.microsoft.com/office/powerpoint/2010/main" val="359032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423564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109489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349354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16422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10"/>
          </p:nvPr>
        </p:nvSpPr>
        <p:spPr>
          <a:xfrm>
            <a:off x="8712200" y="6500813"/>
            <a:ext cx="468312" cy="457200"/>
          </a:xfrm>
          <a:prstGeom prst="rect">
            <a:avLst/>
          </a:prstGeom>
        </p:spPr>
        <p:txBody>
          <a:bodyPr/>
          <a:lstStyle>
            <a:lvl1pPr>
              <a:defRPr sz="1600" b="0">
                <a:solidFill>
                  <a:srgbClr val="CF5E31"/>
                </a:solidFill>
              </a:defRPr>
            </a:lvl1pPr>
          </a:lstStyle>
          <a:p>
            <a:pPr fontAlgn="base">
              <a:spcBef>
                <a:spcPct val="0"/>
              </a:spcBef>
              <a:spcAft>
                <a:spcPct val="0"/>
              </a:spcAft>
              <a:defRPr/>
            </a:pPr>
            <a:fld id="{CB34EFFD-3D38-454F-BF4C-702427A67346}" type="slidenum">
              <a:rPr lang="en-US" smtClean="0"/>
              <a:pPr fontAlgn="base">
                <a:spcBef>
                  <a:spcPct val="0"/>
                </a:spcBef>
                <a:spcAft>
                  <a:spcPct val="0"/>
                </a:spcAft>
                <a:defRPr/>
              </a:pPr>
              <a:t>‹#›</a:t>
            </a:fld>
            <a:endParaRPr lang="en-US" dirty="0"/>
          </a:p>
        </p:txBody>
      </p:sp>
      <p:sp>
        <p:nvSpPr>
          <p:cNvPr id="5" name="Rectangle 4"/>
          <p:cNvSpPr/>
          <p:nvPr userDrawn="1"/>
        </p:nvSpPr>
        <p:spPr bwMode="auto">
          <a:xfrm>
            <a:off x="827584" y="980728"/>
            <a:ext cx="7704856"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a:solidFill>
                <a:prstClr val="black"/>
              </a:solidFill>
            </a:endParaRPr>
          </a:p>
        </p:txBody>
      </p:sp>
    </p:spTree>
    <p:extLst>
      <p:ext uri="{BB962C8B-B14F-4D97-AF65-F5344CB8AC3E}">
        <p14:creationId xmlns:p14="http://schemas.microsoft.com/office/powerpoint/2010/main" val="3787330206"/>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89543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98747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407566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204958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296123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209600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68066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345638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132815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77676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0ahUKEwjMx6mwpf_OAhWDkJQKHY0zChwQjRwIBw&amp;url=https://hoppbloggen.com/together/&amp;bvm=bv.131783435,d.dGo&amp;psig=AFQjCNGhiWdj1eDMIJr72v-lFNVdGrk8_A&amp;ust=147340763204469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UhEOapg24FI&amp;sns=e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0ahUKEwiErv7X_-_OAhXMkpQKHX82CGoQjRwIBw&amp;url=https://usa.mydario.com/social-stigma-surrounding-diabetes/&amp;psig=AFQjCNEi4-_tLAtcQHo8ofPmVLERO7n2dQ&amp;ust=147288174308646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commerce.wa.gov.au/publications/code-practice-working-hours" TargetMode="External"/><Relationship Id="rId3" Type="http://schemas.openxmlformats.org/officeDocument/2006/relationships/hyperlink" Target="http://www.dmp.wa.gov.au/Documents/Safety/MSH_AuditGuide_PsychosocialHarm.pdf" TargetMode="External"/><Relationship Id="rId7" Type="http://schemas.openxmlformats.org/officeDocument/2006/relationships/hyperlink" Target="http://www.safeworkaustralia.gov.au/sites/SWA/about/Publications/Documents/825/Managing-the-risk-of-fatigu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worksafe.wa.gov.au/" TargetMode="External"/><Relationship Id="rId5" Type="http://schemas.openxmlformats.org/officeDocument/2006/relationships/hyperlink" Target="http://www.eoc.wa.gov.au/" TargetMode="External"/><Relationship Id="rId10" Type="http://schemas.openxmlformats.org/officeDocument/2006/relationships/image" Target="../media/image20.jpeg"/><Relationship Id="rId4" Type="http://schemas.openxmlformats.org/officeDocument/2006/relationships/hyperlink" Target="http://www.safeworkaustralia.gov.au/sites/SWA/about/Publications/Documents/828/Workers-Guide-workplace-bullying.pdf" TargetMode="External"/><Relationship Id="rId9" Type="http://schemas.openxmlformats.org/officeDocument/2006/relationships/hyperlink" Target="http://www.commerce.wa.gov.au/sites/default/files/atoms/files/alcohol_and_drugs_0.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comcare.gov.au/" TargetMode="External"/><Relationship Id="rId3" Type="http://schemas.openxmlformats.org/officeDocument/2006/relationships/hyperlink" Target="http://www.eoc.wa.gov.au/" TargetMode="External"/><Relationship Id="rId7" Type="http://schemas.openxmlformats.org/officeDocument/2006/relationships/hyperlink" Target="http://www.mentalhealth.wa.gov.au/Homepage.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humanrights.gov.au/sites/default/files/document/publication/workers_mental_illness_guide_0.pdf" TargetMode="External"/><Relationship Id="rId11" Type="http://schemas.openxmlformats.org/officeDocument/2006/relationships/image" Target="../media/image20.jpeg"/><Relationship Id="rId5" Type="http://schemas.openxmlformats.org/officeDocument/2006/relationships/hyperlink" Target="http://www.commerce.wa.gov.au/sites/default/files/atoms/files/working_alone.pdf" TargetMode="External"/><Relationship Id="rId10" Type="http://schemas.openxmlformats.org/officeDocument/2006/relationships/hyperlink" Target="http://www.sstuwa.org.au/application/files/9214/4655/0945/psychologically-healthy-and-safe-workplace-risk-management-toolkit.pdf" TargetMode="External"/><Relationship Id="rId4" Type="http://schemas.openxmlformats.org/officeDocument/2006/relationships/hyperlink" Target="http://www.commerce.wa.gov.au/worksafe/toolkits-and-information-resources-bullying" TargetMode="External"/><Relationship Id="rId9" Type="http://schemas.openxmlformats.org/officeDocument/2006/relationships/hyperlink" Target="http://www.dmp.wa.gov.au/Safety/Is-there-a-relationship-between-5093.asp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safeworkaustralia.gov.au/sites/SWA/about/Publications/Documents/855/Preventing-Psychological-Injury-Under-WHS-Laws.pdf" TargetMode="External"/><Relationship Id="rId3" Type="http://schemas.openxmlformats.org/officeDocument/2006/relationships/hyperlink" Target="http://www.safeworkaustralia.gov.au/sites/swa/about/publications/documents/827/guide-preventing-responding-workplace-bullying.pdf" TargetMode="External"/><Relationship Id="rId7" Type="http://schemas.openxmlformats.org/officeDocument/2006/relationships/hyperlink" Target="http://www.safeworkaustralia.gov.au/sites/swa/media-events/media-releases/pages/mr16006201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cmewa.com/images/files/policy/people-and-communities/Mental-Health-Blueprint.pdf" TargetMode="External"/><Relationship Id="rId5" Type="http://schemas.openxmlformats.org/officeDocument/2006/relationships/hyperlink" Target="http://www.headsup.org.au/" TargetMode="External"/><Relationship Id="rId4" Type="http://schemas.openxmlformats.org/officeDocument/2006/relationships/hyperlink" Target="http://www.commerce.wa.gov.au/sites/default/files/atoms/files/code_violence.pdf" TargetMode="External"/><Relationship Id="rId9"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hyperlink" Target="http://www.suicidecallbackservice.org.au/" TargetMode="External"/><Relationship Id="rId13" Type="http://schemas.openxmlformats.org/officeDocument/2006/relationships/hyperlink" Target="http://www.fwc.gov.au/" TargetMode="External"/><Relationship Id="rId3" Type="http://schemas.openxmlformats.org/officeDocument/2006/relationships/hyperlink" Target="http://www.blackdoginstitute.org.au/" TargetMode="External"/><Relationship Id="rId7" Type="http://schemas.openxmlformats.org/officeDocument/2006/relationships/hyperlink" Target="http://www.matesinconstruction.com.au/" TargetMode="External"/><Relationship Id="rId12" Type="http://schemas.openxmlformats.org/officeDocument/2006/relationships/hyperlink" Target="http://www.fairwork.gov.a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mantherapy.org.au/" TargetMode="External"/><Relationship Id="rId11" Type="http://schemas.openxmlformats.org/officeDocument/2006/relationships/hyperlink" Target="http://www.safeworkaustralia.gov.au/" TargetMode="External"/><Relationship Id="rId5" Type="http://schemas.openxmlformats.org/officeDocument/2006/relationships/hyperlink" Target="http://www.beyondblue.org.au/" TargetMode="External"/><Relationship Id="rId10" Type="http://schemas.openxmlformats.org/officeDocument/2006/relationships/hyperlink" Target="http://www.lifeline.org.au/" TargetMode="External"/><Relationship Id="rId4" Type="http://schemas.openxmlformats.org/officeDocument/2006/relationships/hyperlink" Target="http://www.sane.org/" TargetMode="External"/><Relationship Id="rId9" Type="http://schemas.openxmlformats.org/officeDocument/2006/relationships/hyperlink" Target="http://www.mensline.org.au/" TargetMode="External"/><Relationship Id="rId1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iV8oWC5OrOAhXIJJQKHetEDCQQjRwIBw&amp;url=http://dy0719.com/&amp;psig=AFQjCNFYCWEETQa9q2MpD-DpNScxsuC0gA&amp;ust=14727028442633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who.i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google.com.au/url?sa=i&amp;rct=j&amp;q=&amp;esrc=s&amp;source=images&amp;cd=&amp;cad=rja&amp;uact=8&amp;ved=0ahUKEwi5pvWy9O_OAhVTv5QKHZTTA6QQjRwIBw&amp;url=https://www.pinterest.com/pin/474426141966254987/&amp;bvm=bv.131669213,d.dGo&amp;psig=AFQjCNGuGx_gXEp2OOMdCxAVSkPvDMDqOQ&amp;ust=147287905899196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jOvtDu9u_OAhVFi5QKHSiyDAsQjRwIBw&amp;url=http://plew.dvrlists.com/responsibility/&amp;psig=AFQjCNEvfvibEyi2kXEiI_28oe43EtF8uA&amp;ust=1472879752518477"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AU" altLang="en-US" smtClean="0">
                <a:solidFill>
                  <a:srgbClr val="CF5E31"/>
                </a:solidFill>
              </a:rPr>
              <a:t>Please read this before using presentation</a:t>
            </a:r>
            <a:endParaRPr lang="en-AU" altLang="en-US" smtClean="0"/>
          </a:p>
        </p:txBody>
      </p:sp>
      <p:sp>
        <p:nvSpPr>
          <p:cNvPr id="7" name="Content Placeholder 6"/>
          <p:cNvSpPr>
            <a:spLocks noGrp="1"/>
          </p:cNvSpPr>
          <p:nvPr>
            <p:ph idx="1"/>
          </p:nvPr>
        </p:nvSpPr>
        <p:spPr>
          <a:xfrm>
            <a:off x="107504" y="2036763"/>
            <a:ext cx="9036496" cy="4495800"/>
          </a:xfrm>
        </p:spPr>
        <p:txBody>
          <a:bodyPr/>
          <a:lstStyle/>
          <a:p>
            <a:pPr lvl="0">
              <a:defRPr/>
            </a:pPr>
            <a:r>
              <a:rPr lang="en-AU" sz="2000" dirty="0"/>
              <a:t>This presentation is based on content presented at </a:t>
            </a:r>
            <a:r>
              <a:rPr lang="en-AU" sz="2000" dirty="0" smtClean="0"/>
              <a:t>the </a:t>
            </a:r>
            <a:r>
              <a:rPr lang="en-AU" sz="2000" dirty="0"/>
              <a:t>Mines Safety Roadshow in </a:t>
            </a:r>
            <a:r>
              <a:rPr lang="en-AU" sz="2000" dirty="0" smtClean="0"/>
              <a:t>October and November 2016</a:t>
            </a:r>
            <a:endParaRPr lang="en-AU" sz="2000" dirty="0"/>
          </a:p>
          <a:p>
            <a:pPr>
              <a:defRPr/>
            </a:pPr>
            <a:r>
              <a:rPr lang="en-AU" sz="2000" dirty="0" smtClean="0"/>
              <a:t>The 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pPr>
              <a:defRPr/>
            </a:pPr>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r>
              <a:rPr lang="en-AU" sz="2000" b="1" dirty="0"/>
              <a:t> </a:t>
            </a:r>
            <a:endParaRPr lang="en-AU" sz="2000" b="1" dirty="0" smtClean="0"/>
          </a:p>
          <a:p>
            <a:pPr>
              <a:defRPr/>
            </a:pPr>
            <a:r>
              <a:rPr lang="en-AU" sz="2000" dirty="0" smtClean="0"/>
              <a:t>Please </a:t>
            </a:r>
            <a:r>
              <a:rPr lang="en-AU" sz="2000" dirty="0"/>
              <a:t>give attribution </a:t>
            </a:r>
            <a:r>
              <a:rPr lang="en-AU" sz="2000" dirty="0" smtClean="0"/>
              <a:t>to Department of Mines and Petroleum, 2016.</a:t>
            </a:r>
          </a:p>
          <a:p>
            <a:pPr>
              <a:defRPr/>
            </a:pPr>
            <a:r>
              <a:rPr lang="en-AU" altLang="en-US" sz="2000" dirty="0"/>
              <a:t>For resources, information or clarification, please contact:</a:t>
            </a:r>
          </a:p>
          <a:p>
            <a:pPr lvl="1" indent="242888">
              <a:buFontTx/>
              <a:buNone/>
              <a:defRPr/>
            </a:pPr>
            <a:r>
              <a:rPr lang="en-AU" altLang="en-US" sz="2000" b="1" dirty="0" smtClean="0">
                <a:solidFill>
                  <a:srgbClr val="C00000"/>
                </a:solidFill>
                <a:hlinkClick r:id="rId3"/>
              </a:rPr>
              <a:t>RSDComms@dmp.wa.gov.au</a:t>
            </a:r>
            <a:r>
              <a:rPr lang="en-AU" altLang="en-US" sz="2000" b="1" dirty="0" smtClean="0">
                <a:solidFill>
                  <a:srgbClr val="C00000"/>
                </a:solidFill>
              </a:rPr>
              <a:t> </a:t>
            </a:r>
            <a:r>
              <a:rPr lang="en-AU" altLang="en-US" sz="2000" dirty="0" smtClean="0"/>
              <a:t>or </a:t>
            </a:r>
            <a:r>
              <a:rPr lang="en-AU" altLang="en-US" sz="2000" dirty="0"/>
              <a:t>visit</a:t>
            </a:r>
          </a:p>
          <a:p>
            <a:pPr lvl="1" indent="242888">
              <a:buFontTx/>
              <a:buNone/>
              <a:defRPr/>
            </a:pPr>
            <a:r>
              <a:rPr lang="en-AU" altLang="en-US" sz="2000" b="1" dirty="0">
                <a:solidFill>
                  <a:srgbClr val="C00000"/>
                </a:solidFill>
                <a:hlinkClick r:id="rId4"/>
              </a:rPr>
              <a:t>www.dmp.wa.gov.au/ResourcesSafety</a:t>
            </a:r>
            <a:endParaRPr lang="en-AU" altLang="en-US" sz="2000" b="1" dirty="0">
              <a:solidFill>
                <a:srgbClr val="C00000"/>
              </a:solidFill>
            </a:endParaRPr>
          </a:p>
          <a:p>
            <a:pPr>
              <a:defRPr/>
            </a:pPr>
            <a:endParaRPr lang="en-AU" sz="2000" dirty="0"/>
          </a:p>
          <a:p>
            <a:pPr marL="0" indent="0">
              <a:buFontTx/>
              <a:buNone/>
              <a:defRPr/>
            </a:pPr>
            <a:endParaRPr lang="en-AU" sz="2000"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fld id="{ED21A707-80FC-4A1B-BCE3-E00B8FBF7EF2}" type="slidenum">
              <a:rPr lang="en-US" altLang="en-US" sz="1200" smtClean="0">
                <a:solidFill>
                  <a:srgbClr val="CF5E31"/>
                </a:solidFill>
              </a:rPr>
              <a:pPr/>
              <a:t>1</a:t>
            </a:fld>
            <a:endParaRPr lang="en-US" altLang="en-US" sz="1200" smtClean="0">
              <a:solidFill>
                <a:srgbClr val="CF5E31"/>
              </a:solidFill>
            </a:endParaRPr>
          </a:p>
        </p:txBody>
      </p:sp>
      <p:pic>
        <p:nvPicPr>
          <p:cNvPr id="23557"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12684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434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ogeth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484784"/>
            <a:ext cx="6984776" cy="4464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10</a:t>
            </a:fld>
            <a:endParaRPr lang="en-US" dirty="0"/>
          </a:p>
        </p:txBody>
      </p:sp>
      <p:sp>
        <p:nvSpPr>
          <p:cNvPr id="4" name="Title 3"/>
          <p:cNvSpPr>
            <a:spLocks noGrp="1"/>
          </p:cNvSpPr>
          <p:nvPr>
            <p:ph type="title"/>
          </p:nvPr>
        </p:nvSpPr>
        <p:spPr/>
        <p:txBody>
          <a:bodyPr/>
          <a:lstStyle/>
          <a:p>
            <a:r>
              <a:rPr lang="en-AU" dirty="0"/>
              <a:t>We can all work, but together we win…</a:t>
            </a:r>
          </a:p>
        </p:txBody>
      </p:sp>
    </p:spTree>
    <p:extLst>
      <p:ext uri="{BB962C8B-B14F-4D97-AF65-F5344CB8AC3E}">
        <p14:creationId xmlns:p14="http://schemas.microsoft.com/office/powerpoint/2010/main" val="2032364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65F01BBC-B154-426B-B193-7FA9844B8C65}" type="slidenum">
              <a:rPr lang="en-US" smtClean="0"/>
              <a:pPr>
                <a:defRPr/>
              </a:pPr>
              <a:t>11</a:t>
            </a:fld>
            <a:endParaRPr lang="en-US" dirty="0"/>
          </a:p>
        </p:txBody>
      </p:sp>
      <p:sp>
        <p:nvSpPr>
          <p:cNvPr id="2" name="Title 1"/>
          <p:cNvSpPr>
            <a:spLocks noGrp="1"/>
          </p:cNvSpPr>
          <p:nvPr>
            <p:ph type="title" idx="4294967295"/>
          </p:nvPr>
        </p:nvSpPr>
        <p:spPr>
          <a:xfrm>
            <a:off x="251520" y="-243408"/>
            <a:ext cx="7772400" cy="1143000"/>
          </a:xfrm>
        </p:spPr>
        <p:txBody>
          <a:bodyPr/>
          <a:lstStyle/>
          <a:p>
            <a:r>
              <a:rPr lang="en-AU" dirty="0" smtClean="0">
                <a:solidFill>
                  <a:schemeClr val="tx1"/>
                </a:solidFill>
              </a:rPr>
              <a:t>So who’s we?</a:t>
            </a:r>
            <a:endParaRPr lang="en-AU" dirty="0">
              <a:solidFill>
                <a:schemeClr val="tx1"/>
              </a:solidFill>
            </a:endParaRPr>
          </a:p>
        </p:txBody>
      </p:sp>
      <p:sp>
        <p:nvSpPr>
          <p:cNvPr id="3" name="Content Placeholder 2"/>
          <p:cNvSpPr>
            <a:spLocks noGrp="1"/>
          </p:cNvSpPr>
          <p:nvPr>
            <p:ph idx="4294967295"/>
          </p:nvPr>
        </p:nvSpPr>
        <p:spPr>
          <a:xfrm>
            <a:off x="0" y="1600200"/>
            <a:ext cx="7772400" cy="4495800"/>
          </a:xfrm>
        </p:spPr>
        <p:txBody>
          <a:bodyPr/>
          <a:lstStyle/>
          <a:p>
            <a:pPr marL="0" indent="0">
              <a:buNone/>
            </a:pPr>
            <a:endParaRPr lang="en-AU" dirty="0" smtClean="0"/>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429098179"/>
              </p:ext>
            </p:extLst>
          </p:nvPr>
        </p:nvGraphicFramePr>
        <p:xfrm>
          <a:off x="179512" y="620688"/>
          <a:ext cx="8856984" cy="5900503"/>
        </p:xfrm>
        <a:graphic>
          <a:graphicData uri="http://schemas.openxmlformats.org/drawingml/2006/table">
            <a:tbl>
              <a:tblPr firstRow="1" bandRow="1">
                <a:tableStyleId>{93296810-A885-4BE3-A3E7-6D5BEEA58F35}</a:tableStyleId>
              </a:tblPr>
              <a:tblGrid>
                <a:gridCol w="1584176"/>
                <a:gridCol w="7272808"/>
              </a:tblGrid>
              <a:tr h="414103">
                <a:tc>
                  <a:txBody>
                    <a:bodyPr/>
                    <a:lstStyle/>
                    <a:p>
                      <a:pPr algn="ctr"/>
                      <a:r>
                        <a:rPr lang="en-AU" sz="1400" b="1" dirty="0" smtClean="0">
                          <a:latin typeface="+mn-lt"/>
                        </a:rPr>
                        <a:t>WHO</a:t>
                      </a:r>
                      <a:endParaRPr lang="en-AU" sz="1400" b="1" dirty="0">
                        <a:latin typeface="+mn-lt"/>
                      </a:endParaRPr>
                    </a:p>
                  </a:txBody>
                  <a:tcPr/>
                </a:tc>
                <a:tc>
                  <a:txBody>
                    <a:bodyPr/>
                    <a:lstStyle/>
                    <a:p>
                      <a:r>
                        <a:rPr lang="en-AU" sz="1400" b="1" dirty="0" smtClean="0">
                          <a:latin typeface="+mn-lt"/>
                        </a:rPr>
                        <a:t>HOW (examples)</a:t>
                      </a:r>
                      <a:endParaRPr lang="en-AU" sz="1400" b="1" dirty="0">
                        <a:latin typeface="+mn-lt"/>
                      </a:endParaRPr>
                    </a:p>
                  </a:txBody>
                  <a:tcPr/>
                </a:tc>
              </a:tr>
              <a:tr h="1989889">
                <a:tc>
                  <a:txBody>
                    <a:bodyPr/>
                    <a:lstStyle/>
                    <a:p>
                      <a:pPr algn="ctr"/>
                      <a:r>
                        <a:rPr lang="en-AU" sz="1400" b="1" baseline="0" dirty="0" smtClean="0">
                          <a:latin typeface="+mn-lt"/>
                        </a:rPr>
                        <a:t>Employer and organisational leaders</a:t>
                      </a:r>
                      <a:endParaRPr lang="en-AU" sz="1400" b="1" dirty="0">
                        <a:latin typeface="+mn-lt"/>
                      </a:endParaRPr>
                    </a:p>
                  </a:txBody>
                  <a:tcPr/>
                </a:tc>
                <a:tc>
                  <a:txBody>
                    <a:bodyPr/>
                    <a:lstStyle/>
                    <a:p>
                      <a:pPr marL="285750" indent="-285750">
                        <a:buFont typeface="Arial" panose="020B0604020202020204" pitchFamily="34" charset="0"/>
                        <a:buChar char="•"/>
                      </a:pPr>
                      <a:r>
                        <a:rPr lang="en-AU" sz="1400" baseline="0" dirty="0" smtClean="0">
                          <a:latin typeface="+mn-lt"/>
                        </a:rPr>
                        <a:t>demonstrating a visible, active commitment to mental health in the workplace</a:t>
                      </a:r>
                    </a:p>
                    <a:p>
                      <a:pPr marL="285750" indent="-285750">
                        <a:buFont typeface="Arial" panose="020B0604020202020204" pitchFamily="34" charset="0"/>
                        <a:buChar char="•"/>
                      </a:pPr>
                      <a:r>
                        <a:rPr lang="en-AU" sz="1400" baseline="0" dirty="0" smtClean="0">
                          <a:latin typeface="+mn-lt"/>
                        </a:rPr>
                        <a:t>speaking openly about mental health in the workplace (including any personal experiences)</a:t>
                      </a:r>
                    </a:p>
                    <a:p>
                      <a:pPr marL="285750" indent="-285750">
                        <a:buFont typeface="Arial" panose="020B0604020202020204" pitchFamily="34" charset="0"/>
                        <a:buChar char="•"/>
                      </a:pPr>
                      <a:r>
                        <a:rPr lang="en-AU" sz="1400" baseline="0" dirty="0" smtClean="0">
                          <a:latin typeface="+mn-lt"/>
                        </a:rPr>
                        <a:t>making mental health an objective of the business</a:t>
                      </a:r>
                    </a:p>
                    <a:p>
                      <a:pPr marL="285750" indent="-285750">
                        <a:buFont typeface="Arial" panose="020B0604020202020204" pitchFamily="34" charset="0"/>
                        <a:buChar char="•"/>
                      </a:pPr>
                      <a:r>
                        <a:rPr lang="en-AU" sz="1400" baseline="0" dirty="0" smtClean="0">
                          <a:latin typeface="+mn-lt"/>
                        </a:rPr>
                        <a:t>integrating good health and safety management into all business decisions, policies and procedures</a:t>
                      </a:r>
                    </a:p>
                    <a:p>
                      <a:pPr marL="285750" indent="-285750">
                        <a:buFont typeface="Arial" panose="020B0604020202020204" pitchFamily="34" charset="0"/>
                        <a:buChar char="•"/>
                      </a:pPr>
                      <a:r>
                        <a:rPr lang="en-AU" sz="1400" baseline="0" dirty="0" smtClean="0">
                          <a:latin typeface="+mn-lt"/>
                        </a:rPr>
                        <a:t>rewarding managers for maintaining a mentally healthy workplace developing their own leadership and people management skills</a:t>
                      </a:r>
                    </a:p>
                    <a:p>
                      <a:pPr marL="285750" indent="-285750">
                        <a:buFont typeface="Arial" panose="020B0604020202020204" pitchFamily="34" charset="0"/>
                        <a:buChar char="•"/>
                      </a:pPr>
                      <a:r>
                        <a:rPr lang="en-AU" sz="1400" baseline="0" dirty="0" smtClean="0">
                          <a:latin typeface="+mn-lt"/>
                        </a:rPr>
                        <a:t>allocating necessary resources for change, and establishing performance measures</a:t>
                      </a:r>
                    </a:p>
                    <a:p>
                      <a:pPr marL="285750" indent="-285750">
                        <a:buFont typeface="Arial" panose="020B0604020202020204" pitchFamily="34" charset="0"/>
                        <a:buChar char="•"/>
                      </a:pPr>
                      <a:r>
                        <a:rPr lang="en-AU" sz="1400" baseline="0" dirty="0" smtClean="0">
                          <a:latin typeface="+mn-lt"/>
                        </a:rPr>
                        <a:t>communicating a zero-tolerance approach to bullying and discrimination</a:t>
                      </a:r>
                    </a:p>
                  </a:txBody>
                  <a:tcPr/>
                </a:tc>
              </a:tr>
              <a:tr h="1152041">
                <a:tc>
                  <a:txBody>
                    <a:bodyPr/>
                    <a:lstStyle/>
                    <a:p>
                      <a:pPr algn="ctr"/>
                      <a:r>
                        <a:rPr lang="en-AU" sz="1400" b="1" dirty="0" smtClean="0">
                          <a:latin typeface="+mn-lt"/>
                        </a:rPr>
                        <a:t>Managers</a:t>
                      </a:r>
                      <a:r>
                        <a:rPr lang="en-AU" sz="1400" b="1" baseline="0" dirty="0" smtClean="0">
                          <a:latin typeface="+mn-lt"/>
                        </a:rPr>
                        <a:t> and </a:t>
                      </a:r>
                      <a:r>
                        <a:rPr lang="en-AU" sz="1400" b="1" dirty="0" smtClean="0">
                          <a:latin typeface="+mn-lt"/>
                        </a:rPr>
                        <a:t>Supervisors</a:t>
                      </a:r>
                      <a:endParaRPr lang="en-AU" sz="1400" b="1" dirty="0">
                        <a:latin typeface="+mn-lt"/>
                      </a:endParaRPr>
                    </a:p>
                  </a:txBody>
                  <a:tcPr/>
                </a:tc>
                <a:tc>
                  <a:txBody>
                    <a:bodyPr/>
                    <a:lstStyle/>
                    <a:p>
                      <a:pPr marL="285750" indent="-285750">
                        <a:buFont typeface="Arial" panose="020B0604020202020204" pitchFamily="34" charset="0"/>
                        <a:buChar char="•"/>
                      </a:pPr>
                      <a:r>
                        <a:rPr lang="en-AU" sz="1400" dirty="0" smtClean="0">
                          <a:latin typeface="+mn-lt"/>
                        </a:rPr>
                        <a:t>identifying and eliminating health and safety risks, including those to mental health</a:t>
                      </a:r>
                    </a:p>
                    <a:p>
                      <a:pPr marL="285750" indent="-285750">
                        <a:buFont typeface="Arial" panose="020B0604020202020204" pitchFamily="34" charset="0"/>
                        <a:buChar char="•"/>
                      </a:pPr>
                      <a:r>
                        <a:rPr lang="en-AU" sz="1400" dirty="0" smtClean="0">
                          <a:latin typeface="+mn-lt"/>
                        </a:rPr>
                        <a:t>supporting employees with mental health conditions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smtClean="0">
                          <a:latin typeface="+mn-lt"/>
                        </a:rPr>
                        <a:t>communicating effectively to employees about mental health</a:t>
                      </a:r>
                    </a:p>
                    <a:p>
                      <a:pPr marL="285750" indent="-285750">
                        <a:buFont typeface="Arial" panose="020B0604020202020204" pitchFamily="34" charset="0"/>
                        <a:buChar char="•"/>
                      </a:pPr>
                      <a:r>
                        <a:rPr lang="en-AU" sz="1400" dirty="0" smtClean="0">
                          <a:latin typeface="+mn-lt"/>
                        </a:rPr>
                        <a:t>making reasonable adjustments to support employees with a mental health condition to do their job</a:t>
                      </a:r>
                    </a:p>
                  </a:txBody>
                  <a:tcPr/>
                </a:tc>
              </a:tr>
              <a:tr h="7331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dirty="0" smtClean="0">
                          <a:latin typeface="+mn-lt"/>
                        </a:rPr>
                        <a:t>Human Resources Professionals</a:t>
                      </a:r>
                    </a:p>
                  </a:txBody>
                  <a:tcPr/>
                </a:tc>
                <a:tc>
                  <a:txBody>
                    <a:bodyPr/>
                    <a:lstStyle/>
                    <a:p>
                      <a:pPr marL="285750" indent="-285750">
                        <a:buFont typeface="Arial" panose="020B0604020202020204" pitchFamily="34" charset="0"/>
                        <a:buChar char="•"/>
                      </a:pPr>
                      <a:r>
                        <a:rPr lang="en-AU" sz="1400" dirty="0" smtClean="0">
                          <a:latin typeface="+mn-lt"/>
                        </a:rPr>
                        <a:t>Implementing and reviewing policies and practices that have an impact on workplace mental health</a:t>
                      </a:r>
                    </a:p>
                    <a:p>
                      <a:pPr marL="285750" indent="-285750">
                        <a:buFont typeface="Arial" panose="020B0604020202020204" pitchFamily="34" charset="0"/>
                        <a:buChar char="•"/>
                      </a:pPr>
                      <a:r>
                        <a:rPr lang="en-AU" sz="1400" dirty="0" smtClean="0">
                          <a:latin typeface="+mn-lt"/>
                        </a:rPr>
                        <a:t>informing managers and employees about mental health, including training and support options.</a:t>
                      </a:r>
                      <a:endParaRPr lang="en-AU" sz="1400" dirty="0">
                        <a:latin typeface="+mn-lt"/>
                      </a:endParaRPr>
                    </a:p>
                  </a:txBody>
                  <a:tcPr/>
                </a:tc>
              </a:tr>
              <a:tr h="9795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dirty="0" smtClean="0">
                          <a:latin typeface="+mn-lt"/>
                        </a:rPr>
                        <a:t>Employees</a:t>
                      </a:r>
                    </a:p>
                  </a:txBody>
                  <a:tcPr/>
                </a:tc>
                <a:tc>
                  <a:txBody>
                    <a:bodyPr/>
                    <a:lstStyle/>
                    <a:p>
                      <a:pPr marL="171450" indent="-171450">
                        <a:buFont typeface="Arial" panose="020B0604020202020204" pitchFamily="34" charset="0"/>
                        <a:buChar char="•"/>
                      </a:pPr>
                      <a:r>
                        <a:rPr lang="en-AU" sz="1400" dirty="0" smtClean="0">
                          <a:latin typeface="+mn-lt"/>
                        </a:rPr>
                        <a:t>taking reasonable care of their own mental health and safety, and that of their colleagues</a:t>
                      </a:r>
                    </a:p>
                    <a:p>
                      <a:pPr marL="171450" indent="-171450">
                        <a:buFont typeface="Arial" panose="020B0604020202020204" pitchFamily="34" charset="0"/>
                        <a:buChar char="•"/>
                      </a:pPr>
                      <a:r>
                        <a:rPr lang="en-AU" sz="1400" dirty="0" smtClean="0">
                          <a:latin typeface="+mn-lt"/>
                        </a:rPr>
                        <a:t>educating themselves about mental health</a:t>
                      </a:r>
                    </a:p>
                    <a:p>
                      <a:pPr marL="171450" indent="-171450">
                        <a:buFont typeface="Arial" panose="020B0604020202020204" pitchFamily="34" charset="0"/>
                        <a:buChar char="•"/>
                      </a:pPr>
                      <a:r>
                        <a:rPr lang="en-AU" sz="1400" dirty="0" smtClean="0">
                          <a:latin typeface="+mn-lt"/>
                        </a:rPr>
                        <a:t>cooperating with workplace policies and procedures</a:t>
                      </a:r>
                    </a:p>
                    <a:p>
                      <a:pPr marL="171450" indent="-171450">
                        <a:buFont typeface="Arial" panose="020B0604020202020204" pitchFamily="34" charset="0"/>
                        <a:buChar char="•"/>
                      </a:pPr>
                      <a:r>
                        <a:rPr lang="en-AU" sz="1400" dirty="0" smtClean="0">
                          <a:latin typeface="+mn-lt"/>
                        </a:rPr>
                        <a:t>supporting initiatives aimed at improving mental health in the workplace.</a:t>
                      </a:r>
                      <a:endParaRPr lang="en-AU" sz="1400" dirty="0">
                        <a:latin typeface="+mn-lt"/>
                      </a:endParaRPr>
                    </a:p>
                  </a:txBody>
                  <a:tcPr/>
                </a:tc>
              </a:tr>
            </a:tbl>
          </a:graphicData>
        </a:graphic>
      </p:graphicFrame>
      <p:sp>
        <p:nvSpPr>
          <p:cNvPr id="7" name="Rounded Rectangle 6"/>
          <p:cNvSpPr/>
          <p:nvPr/>
        </p:nvSpPr>
        <p:spPr bwMode="auto">
          <a:xfrm>
            <a:off x="228824" y="653998"/>
            <a:ext cx="8784976" cy="5026970"/>
          </a:xfrm>
          <a:prstGeom prst="roundRect">
            <a:avLst/>
          </a:prstGeom>
          <a:solidFill>
            <a:schemeClr val="accent6">
              <a:lumMod val="40000"/>
              <a:lumOff val="60000"/>
            </a:schemeClr>
          </a:solidFill>
          <a:ln w="254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AU" sz="2400" b="1" dirty="0">
                <a:solidFill>
                  <a:prstClr val="black"/>
                </a:solidFill>
              </a:rPr>
              <a:t>Employer and organisational leaders</a:t>
            </a:r>
          </a:p>
          <a:p>
            <a:pPr marL="285750" indent="-285750">
              <a:buFont typeface="Arial" panose="020B0604020202020204" pitchFamily="34" charset="0"/>
              <a:buChar char="•"/>
            </a:pPr>
            <a:r>
              <a:rPr lang="en-AU" sz="2000" dirty="0">
                <a:solidFill>
                  <a:prstClr val="black"/>
                </a:solidFill>
              </a:rPr>
              <a:t>demonstrating a visible, active commitment to mental health in the workplace</a:t>
            </a:r>
          </a:p>
          <a:p>
            <a:pPr marL="285750" indent="-285750">
              <a:buFont typeface="Arial" panose="020B0604020202020204" pitchFamily="34" charset="0"/>
              <a:buChar char="•"/>
            </a:pPr>
            <a:r>
              <a:rPr lang="en-AU" sz="2000" dirty="0">
                <a:solidFill>
                  <a:prstClr val="black"/>
                </a:solidFill>
              </a:rPr>
              <a:t>speaking openly about mental health in the workplace (including any personal experiences)</a:t>
            </a:r>
          </a:p>
          <a:p>
            <a:pPr marL="285750" indent="-285750">
              <a:buFont typeface="Arial" panose="020B0604020202020204" pitchFamily="34" charset="0"/>
              <a:buChar char="•"/>
            </a:pPr>
            <a:r>
              <a:rPr lang="en-AU" sz="2000" dirty="0">
                <a:solidFill>
                  <a:prstClr val="black"/>
                </a:solidFill>
              </a:rPr>
              <a:t>making mental health an objective of the business</a:t>
            </a:r>
          </a:p>
          <a:p>
            <a:pPr marL="285750" indent="-285750">
              <a:buFont typeface="Arial" panose="020B0604020202020204" pitchFamily="34" charset="0"/>
              <a:buChar char="•"/>
            </a:pPr>
            <a:r>
              <a:rPr lang="en-AU" sz="2000" dirty="0">
                <a:solidFill>
                  <a:prstClr val="black"/>
                </a:solidFill>
              </a:rPr>
              <a:t>integrating good health and safety management into all business decisions, policies and procedures</a:t>
            </a:r>
          </a:p>
          <a:p>
            <a:pPr marL="285750" indent="-285750">
              <a:buFont typeface="Arial" panose="020B0604020202020204" pitchFamily="34" charset="0"/>
              <a:buChar char="•"/>
            </a:pPr>
            <a:r>
              <a:rPr lang="en-AU" sz="2000" dirty="0">
                <a:solidFill>
                  <a:prstClr val="black"/>
                </a:solidFill>
              </a:rPr>
              <a:t>rewarding managers for maintaining a mentally healthy workplace developing their own leadership and people management skills</a:t>
            </a:r>
          </a:p>
          <a:p>
            <a:pPr marL="285750" indent="-285750">
              <a:buFont typeface="Arial" panose="020B0604020202020204" pitchFamily="34" charset="0"/>
              <a:buChar char="•"/>
            </a:pPr>
            <a:r>
              <a:rPr lang="en-AU" sz="2000" dirty="0">
                <a:solidFill>
                  <a:prstClr val="black"/>
                </a:solidFill>
              </a:rPr>
              <a:t>allocating necessary resources for change, and establishing performance measures</a:t>
            </a:r>
          </a:p>
          <a:p>
            <a:pPr marL="285750" indent="-285750">
              <a:buFont typeface="Arial" panose="020B0604020202020204" pitchFamily="34" charset="0"/>
              <a:buChar char="•"/>
            </a:pPr>
            <a:r>
              <a:rPr lang="en-AU" sz="2000" dirty="0">
                <a:solidFill>
                  <a:prstClr val="black"/>
                </a:solidFill>
              </a:rPr>
              <a:t>communicating a zero-tolerance approach to bullying and discrimination</a:t>
            </a:r>
          </a:p>
          <a:p>
            <a:pPr eaLnBrk="0" fontAlgn="base" hangingPunct="0">
              <a:spcBef>
                <a:spcPct val="0"/>
              </a:spcBef>
              <a:spcAft>
                <a:spcPct val="0"/>
              </a:spcAft>
            </a:pPr>
            <a:endParaRPr lang="en-AU" sz="2400" b="1" dirty="0">
              <a:solidFill>
                <a:prstClr val="black"/>
              </a:solidFill>
            </a:endParaRPr>
          </a:p>
          <a:p>
            <a:pPr eaLnBrk="0" fontAlgn="base" hangingPunct="0">
              <a:spcBef>
                <a:spcPct val="0"/>
              </a:spcBef>
              <a:spcAft>
                <a:spcPct val="0"/>
              </a:spcAft>
            </a:pPr>
            <a:endParaRPr lang="en-AU" sz="2400" dirty="0">
              <a:solidFill>
                <a:prstClr val="black"/>
              </a:solidFill>
            </a:endParaRPr>
          </a:p>
        </p:txBody>
      </p:sp>
      <p:sp>
        <p:nvSpPr>
          <p:cNvPr id="8" name="Rounded Rectangle 7"/>
          <p:cNvSpPr/>
          <p:nvPr/>
        </p:nvSpPr>
        <p:spPr bwMode="auto">
          <a:xfrm>
            <a:off x="251520" y="1561009"/>
            <a:ext cx="8784976" cy="4752528"/>
          </a:xfrm>
          <a:prstGeom prst="roundRect">
            <a:avLst/>
          </a:prstGeom>
          <a:solidFill>
            <a:schemeClr val="bg1"/>
          </a:solidFill>
          <a:ln w="254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AU" sz="2400" b="1" dirty="0">
                <a:solidFill>
                  <a:prstClr val="black"/>
                </a:solidFill>
              </a:rPr>
              <a:t>Managers and Supervisors</a:t>
            </a:r>
          </a:p>
          <a:p>
            <a:pPr marL="285750" indent="-285750">
              <a:buFont typeface="Arial" panose="020B0604020202020204" pitchFamily="34" charset="0"/>
              <a:buChar char="•"/>
            </a:pPr>
            <a:r>
              <a:rPr lang="en-AU" sz="2800" dirty="0">
                <a:solidFill>
                  <a:prstClr val="black"/>
                </a:solidFill>
              </a:rPr>
              <a:t>identifying and eliminating health and safety risks, including those to mental health</a:t>
            </a:r>
          </a:p>
          <a:p>
            <a:pPr marL="285750" indent="-285750">
              <a:buFont typeface="Arial" panose="020B0604020202020204" pitchFamily="34" charset="0"/>
              <a:buChar char="•"/>
            </a:pPr>
            <a:r>
              <a:rPr lang="en-AU" sz="2800" dirty="0">
                <a:solidFill>
                  <a:prstClr val="black"/>
                </a:solidFill>
              </a:rPr>
              <a:t>supporting employees with mental health conditions</a:t>
            </a:r>
          </a:p>
          <a:p>
            <a:pPr marL="285750" indent="-285750">
              <a:buFont typeface="Arial" panose="020B0604020202020204" pitchFamily="34" charset="0"/>
              <a:buChar char="•"/>
              <a:defRPr/>
            </a:pPr>
            <a:r>
              <a:rPr lang="en-AU" sz="2800" dirty="0">
                <a:solidFill>
                  <a:prstClr val="black"/>
                </a:solidFill>
              </a:rPr>
              <a:t>communicating effectively to employees about mental health</a:t>
            </a:r>
          </a:p>
          <a:p>
            <a:pPr marL="285750" indent="-285750">
              <a:buFont typeface="Arial" panose="020B0604020202020204" pitchFamily="34" charset="0"/>
              <a:buChar char="•"/>
            </a:pPr>
            <a:r>
              <a:rPr lang="en-AU" sz="2800" dirty="0">
                <a:solidFill>
                  <a:prstClr val="black"/>
                </a:solidFill>
              </a:rPr>
              <a:t>making reasonable adjustments to support employees with a mental health condition to do their job</a:t>
            </a:r>
          </a:p>
          <a:p>
            <a:pPr eaLnBrk="0" fontAlgn="base" hangingPunct="0">
              <a:spcBef>
                <a:spcPct val="0"/>
              </a:spcBef>
              <a:spcAft>
                <a:spcPct val="0"/>
              </a:spcAft>
            </a:pPr>
            <a:endParaRPr lang="en-AU" sz="2400" b="1" dirty="0">
              <a:solidFill>
                <a:prstClr val="black"/>
              </a:solidFill>
            </a:endParaRPr>
          </a:p>
          <a:p>
            <a:pPr eaLnBrk="0" fontAlgn="base" hangingPunct="0">
              <a:spcBef>
                <a:spcPct val="0"/>
              </a:spcBef>
              <a:spcAft>
                <a:spcPct val="0"/>
              </a:spcAft>
            </a:pPr>
            <a:endParaRPr lang="en-AU" sz="2400" dirty="0">
              <a:solidFill>
                <a:prstClr val="black"/>
              </a:solidFill>
            </a:endParaRPr>
          </a:p>
        </p:txBody>
      </p:sp>
      <p:sp>
        <p:nvSpPr>
          <p:cNvPr id="9" name="Rounded Rectangle 8"/>
          <p:cNvSpPr/>
          <p:nvPr/>
        </p:nvSpPr>
        <p:spPr bwMode="auto">
          <a:xfrm>
            <a:off x="251520" y="2209056"/>
            <a:ext cx="8784976" cy="3448000"/>
          </a:xfrm>
          <a:prstGeom prst="roundRect">
            <a:avLst/>
          </a:prstGeom>
          <a:solidFill>
            <a:schemeClr val="accent6">
              <a:lumMod val="40000"/>
              <a:lumOff val="60000"/>
            </a:schemeClr>
          </a:solidFill>
          <a:ln w="254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en-AU" sz="2400" b="1" dirty="0">
                <a:solidFill>
                  <a:prstClr val="black"/>
                </a:solidFill>
              </a:rPr>
              <a:t>Human Resources Professionals</a:t>
            </a:r>
          </a:p>
          <a:p>
            <a:pPr marL="285750" indent="-285750">
              <a:buFont typeface="Arial" panose="020B0604020202020204" pitchFamily="34" charset="0"/>
              <a:buChar char="•"/>
            </a:pPr>
            <a:r>
              <a:rPr lang="en-AU" sz="2800" dirty="0">
                <a:solidFill>
                  <a:prstClr val="black"/>
                </a:solidFill>
              </a:rPr>
              <a:t>Implementing and reviewing policies and practices that have an impact on workplace mental health</a:t>
            </a:r>
          </a:p>
          <a:p>
            <a:pPr marL="285750" indent="-285750">
              <a:buFont typeface="Arial" panose="020B0604020202020204" pitchFamily="34" charset="0"/>
              <a:buChar char="•"/>
            </a:pPr>
            <a:r>
              <a:rPr lang="en-AU" sz="2800" dirty="0">
                <a:solidFill>
                  <a:prstClr val="black"/>
                </a:solidFill>
              </a:rPr>
              <a:t>informing managers and employees about mental health, including training and support options.</a:t>
            </a:r>
          </a:p>
          <a:p>
            <a:pPr eaLnBrk="0" fontAlgn="base" hangingPunct="0">
              <a:spcBef>
                <a:spcPct val="0"/>
              </a:spcBef>
              <a:spcAft>
                <a:spcPct val="0"/>
              </a:spcAft>
            </a:pPr>
            <a:endParaRPr lang="en-AU" sz="2400" b="1" dirty="0">
              <a:solidFill>
                <a:prstClr val="black"/>
              </a:solidFill>
            </a:endParaRPr>
          </a:p>
          <a:p>
            <a:pPr eaLnBrk="0" fontAlgn="base" hangingPunct="0">
              <a:spcBef>
                <a:spcPct val="0"/>
              </a:spcBef>
              <a:spcAft>
                <a:spcPct val="0"/>
              </a:spcAft>
            </a:pPr>
            <a:endParaRPr lang="en-AU" sz="2400" dirty="0">
              <a:solidFill>
                <a:prstClr val="black"/>
              </a:solidFill>
            </a:endParaRPr>
          </a:p>
        </p:txBody>
      </p:sp>
      <p:sp>
        <p:nvSpPr>
          <p:cNvPr id="10" name="Rounded Rectangle 9"/>
          <p:cNvSpPr/>
          <p:nvPr/>
        </p:nvSpPr>
        <p:spPr bwMode="auto">
          <a:xfrm>
            <a:off x="251520" y="2852935"/>
            <a:ext cx="8784976" cy="3744417"/>
          </a:xfrm>
          <a:prstGeom prst="roundRect">
            <a:avLst/>
          </a:prstGeom>
          <a:solidFill>
            <a:schemeClr val="bg1"/>
          </a:solidFill>
          <a:ln w="254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en-AU" sz="2400" b="1" dirty="0">
                <a:solidFill>
                  <a:prstClr val="black"/>
                </a:solidFill>
              </a:rPr>
              <a:t>Employees</a:t>
            </a:r>
          </a:p>
          <a:p>
            <a:pPr marL="171450" indent="-171450">
              <a:buFont typeface="Arial" panose="020B0604020202020204" pitchFamily="34" charset="0"/>
              <a:buChar char="•"/>
            </a:pPr>
            <a:r>
              <a:rPr lang="en-AU" sz="2800" dirty="0">
                <a:solidFill>
                  <a:prstClr val="black"/>
                </a:solidFill>
              </a:rPr>
              <a:t>taking reasonable care of their own mental health and safety, and that of their colleagues</a:t>
            </a:r>
          </a:p>
          <a:p>
            <a:pPr marL="171450" indent="-171450">
              <a:buFont typeface="Arial" panose="020B0604020202020204" pitchFamily="34" charset="0"/>
              <a:buChar char="•"/>
            </a:pPr>
            <a:r>
              <a:rPr lang="en-AU" sz="2800" dirty="0">
                <a:solidFill>
                  <a:prstClr val="black"/>
                </a:solidFill>
              </a:rPr>
              <a:t>educating themselves about mental health</a:t>
            </a:r>
          </a:p>
          <a:p>
            <a:pPr marL="171450" indent="-171450">
              <a:buFont typeface="Arial" panose="020B0604020202020204" pitchFamily="34" charset="0"/>
              <a:buChar char="•"/>
            </a:pPr>
            <a:r>
              <a:rPr lang="en-AU" sz="2800" dirty="0">
                <a:solidFill>
                  <a:prstClr val="black"/>
                </a:solidFill>
              </a:rPr>
              <a:t>cooperating with workplace policies and procedures</a:t>
            </a:r>
          </a:p>
          <a:p>
            <a:pPr marL="171450" indent="-171450">
              <a:buFont typeface="Arial" panose="020B0604020202020204" pitchFamily="34" charset="0"/>
              <a:buChar char="•"/>
            </a:pPr>
            <a:r>
              <a:rPr lang="en-AU" sz="2800" dirty="0">
                <a:solidFill>
                  <a:prstClr val="black"/>
                </a:solidFill>
              </a:rPr>
              <a:t>supporting initiatives aimed at improving mental health in the workplace.</a:t>
            </a:r>
          </a:p>
          <a:p>
            <a:pPr eaLnBrk="0" fontAlgn="base" hangingPunct="0">
              <a:spcBef>
                <a:spcPct val="0"/>
              </a:spcBef>
              <a:spcAft>
                <a:spcPct val="0"/>
              </a:spcAft>
            </a:pPr>
            <a:endParaRPr lang="en-AU" sz="2400" b="1" dirty="0">
              <a:solidFill>
                <a:prstClr val="black"/>
              </a:solidFill>
            </a:endParaRPr>
          </a:p>
          <a:p>
            <a:pPr eaLnBrk="0" fontAlgn="base" hangingPunct="0">
              <a:spcBef>
                <a:spcPct val="0"/>
              </a:spcBef>
              <a:spcAft>
                <a:spcPct val="0"/>
              </a:spcAft>
            </a:pPr>
            <a:endParaRPr lang="en-AU" sz="2400" dirty="0">
              <a:solidFill>
                <a:prstClr val="black"/>
              </a:solidFill>
            </a:endParaRPr>
          </a:p>
        </p:txBody>
      </p:sp>
    </p:spTree>
    <p:extLst>
      <p:ext uri="{BB962C8B-B14F-4D97-AF65-F5344CB8AC3E}">
        <p14:creationId xmlns:p14="http://schemas.microsoft.com/office/powerpoint/2010/main" val="276558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next?</a:t>
            </a:r>
            <a:endParaRPr lang="en-AU" dirty="0"/>
          </a:p>
        </p:txBody>
      </p:sp>
      <p:sp>
        <p:nvSpPr>
          <p:cNvPr id="3" name="Content Placeholder 2"/>
          <p:cNvSpPr>
            <a:spLocks noGrp="1"/>
          </p:cNvSpPr>
          <p:nvPr>
            <p:ph idx="1"/>
          </p:nvPr>
        </p:nvSpPr>
        <p:spPr/>
        <p:txBody>
          <a:bodyPr/>
          <a:lstStyle/>
          <a:p>
            <a:pPr marL="0" indent="0">
              <a:spcAft>
                <a:spcPts val="600"/>
              </a:spcAft>
              <a:buNone/>
            </a:pPr>
            <a:r>
              <a:rPr lang="en-AU" dirty="0" smtClean="0"/>
              <a:t>What is good practice?</a:t>
            </a:r>
          </a:p>
          <a:p>
            <a:pPr marL="0" indent="0">
              <a:spcAft>
                <a:spcPts val="600"/>
              </a:spcAft>
              <a:buNone/>
            </a:pPr>
            <a:endParaRPr lang="en-AU" i="1" dirty="0"/>
          </a:p>
          <a:p>
            <a:pPr marL="0" indent="0">
              <a:spcAft>
                <a:spcPts val="600"/>
              </a:spcAft>
              <a:buNone/>
            </a:pPr>
            <a:r>
              <a:rPr lang="en-AU" dirty="0" smtClean="0"/>
              <a:t>How do we share this?</a:t>
            </a:r>
          </a:p>
          <a:p>
            <a:pPr marL="800100" lvl="1">
              <a:spcAft>
                <a:spcPts val="600"/>
              </a:spcAft>
            </a:pPr>
            <a:r>
              <a:rPr lang="en-AU" dirty="0" smtClean="0"/>
              <a:t>Toolbox topics?</a:t>
            </a:r>
          </a:p>
          <a:p>
            <a:pPr marL="800100" lvl="1">
              <a:spcAft>
                <a:spcPts val="600"/>
              </a:spcAft>
            </a:pPr>
            <a:r>
              <a:rPr lang="en-AU" dirty="0" smtClean="0"/>
              <a:t>Pre-start meetings?</a:t>
            </a:r>
          </a:p>
          <a:p>
            <a:pPr marL="800100" lvl="1">
              <a:spcAft>
                <a:spcPts val="600"/>
              </a:spcAft>
            </a:pPr>
            <a:r>
              <a:rPr lang="en-AU" dirty="0" smtClean="0"/>
              <a:t>Awareness campaigns?</a:t>
            </a:r>
          </a:p>
          <a:p>
            <a:pPr marL="800100" lvl="1">
              <a:spcAft>
                <a:spcPts val="600"/>
              </a:spcAft>
            </a:pPr>
            <a:r>
              <a:rPr lang="en-AU" dirty="0" smtClean="0"/>
              <a:t>Training?</a:t>
            </a:r>
          </a:p>
          <a:p>
            <a:endParaRPr lang="en-AU" dirty="0"/>
          </a:p>
        </p:txBody>
      </p:sp>
      <p:pic>
        <p:nvPicPr>
          <p:cNvPr id="2051" name="Picture 3" descr="C:\Users\MIDMPJW\AppData\Local\Microsoft\Windows\Temporary Internet Files\Content.IE5\FBWDO1L0\quest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636912"/>
            <a:ext cx="3801867" cy="23191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12</a:t>
            </a:fld>
            <a:endParaRPr lang="en-US" dirty="0"/>
          </a:p>
        </p:txBody>
      </p:sp>
    </p:spTree>
    <p:extLst>
      <p:ext uri="{BB962C8B-B14F-4D97-AF65-F5344CB8AC3E}">
        <p14:creationId xmlns:p14="http://schemas.microsoft.com/office/powerpoint/2010/main" val="2042845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928992" cy="1143000"/>
          </a:xfrm>
        </p:spPr>
        <p:txBody>
          <a:bodyPr/>
          <a:lstStyle/>
          <a:p>
            <a:r>
              <a:rPr lang="en-AU" dirty="0" smtClean="0">
                <a:solidFill>
                  <a:schemeClr val="tx1"/>
                </a:solidFill>
              </a:rPr>
              <a:t>What does good practice look like?</a:t>
            </a:r>
            <a:endParaRPr lang="en-AU" dirty="0">
              <a:solidFill>
                <a:schemeClr val="tx1"/>
              </a:solidFill>
            </a:endParaRPr>
          </a:p>
        </p:txBody>
      </p:sp>
      <p:pic>
        <p:nvPicPr>
          <p:cNvPr id="10242" name="Picture 2" descr="http://utopiainfourmovements.com/wp-content/uploads/2015/02/utopia_in_four_movements_filmstill5_utopia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492287"/>
            <a:ext cx="5976664" cy="3804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395536" y="1492287"/>
            <a:ext cx="3312368" cy="646331"/>
          </a:xfrm>
          <a:prstGeom prst="rect">
            <a:avLst/>
          </a:prstGeom>
          <a:noFill/>
        </p:spPr>
        <p:txBody>
          <a:bodyPr wrap="square" rtlCol="0">
            <a:spAutoFit/>
          </a:bodyPr>
          <a:lstStyle/>
          <a:p>
            <a:r>
              <a:rPr lang="en-AU" b="1" dirty="0">
                <a:solidFill>
                  <a:prstClr val="black"/>
                </a:solidFill>
              </a:rPr>
              <a:t>Encouragement of speaking openly about mental health</a:t>
            </a:r>
          </a:p>
        </p:txBody>
      </p:sp>
      <p:sp>
        <p:nvSpPr>
          <p:cNvPr id="6" name="TextBox 5"/>
          <p:cNvSpPr txBox="1"/>
          <p:nvPr/>
        </p:nvSpPr>
        <p:spPr>
          <a:xfrm>
            <a:off x="3923928" y="1353787"/>
            <a:ext cx="4896544" cy="646331"/>
          </a:xfrm>
          <a:prstGeom prst="rect">
            <a:avLst/>
          </a:prstGeom>
          <a:noFill/>
        </p:spPr>
        <p:txBody>
          <a:bodyPr wrap="square" rtlCol="0">
            <a:spAutoFit/>
          </a:bodyPr>
          <a:lstStyle/>
          <a:p>
            <a:r>
              <a:rPr lang="en-AU" b="1" dirty="0">
                <a:solidFill>
                  <a:prstClr val="black"/>
                </a:solidFill>
              </a:rPr>
              <a:t>Identify and reduce (where practicable) risks to employee mental health</a:t>
            </a:r>
          </a:p>
        </p:txBody>
      </p:sp>
      <p:sp>
        <p:nvSpPr>
          <p:cNvPr id="7" name="TextBox 6"/>
          <p:cNvSpPr txBox="1"/>
          <p:nvPr/>
        </p:nvSpPr>
        <p:spPr>
          <a:xfrm>
            <a:off x="179511" y="4077072"/>
            <a:ext cx="3096345" cy="646331"/>
          </a:xfrm>
          <a:prstGeom prst="rect">
            <a:avLst/>
          </a:prstGeom>
          <a:noFill/>
        </p:spPr>
        <p:txBody>
          <a:bodyPr wrap="square" rtlCol="0">
            <a:spAutoFit/>
          </a:bodyPr>
          <a:lstStyle/>
          <a:p>
            <a:r>
              <a:rPr lang="en-AU" b="1" dirty="0">
                <a:solidFill>
                  <a:prstClr val="black"/>
                </a:solidFill>
              </a:rPr>
              <a:t>Low staff turnover and sick/stress leave</a:t>
            </a:r>
          </a:p>
        </p:txBody>
      </p:sp>
      <p:sp>
        <p:nvSpPr>
          <p:cNvPr id="8" name="TextBox 7"/>
          <p:cNvSpPr txBox="1"/>
          <p:nvPr/>
        </p:nvSpPr>
        <p:spPr>
          <a:xfrm>
            <a:off x="5631417" y="3938572"/>
            <a:ext cx="3312368" cy="923330"/>
          </a:xfrm>
          <a:prstGeom prst="rect">
            <a:avLst/>
          </a:prstGeom>
          <a:noFill/>
        </p:spPr>
        <p:txBody>
          <a:bodyPr wrap="square" rtlCol="0">
            <a:spAutoFit/>
          </a:bodyPr>
          <a:lstStyle/>
          <a:p>
            <a:r>
              <a:rPr lang="en-AU" b="1" dirty="0">
                <a:solidFill>
                  <a:prstClr val="black"/>
                </a:solidFill>
              </a:rPr>
              <a:t>Supports all employees, including those with mental health conditions </a:t>
            </a:r>
          </a:p>
        </p:txBody>
      </p:sp>
      <p:sp>
        <p:nvSpPr>
          <p:cNvPr id="9" name="TextBox 8"/>
          <p:cNvSpPr txBox="1"/>
          <p:nvPr/>
        </p:nvSpPr>
        <p:spPr>
          <a:xfrm>
            <a:off x="6766778" y="2171001"/>
            <a:ext cx="2667227" cy="923330"/>
          </a:xfrm>
          <a:prstGeom prst="rect">
            <a:avLst/>
          </a:prstGeom>
          <a:noFill/>
        </p:spPr>
        <p:txBody>
          <a:bodyPr wrap="square" rtlCol="0">
            <a:spAutoFit/>
          </a:bodyPr>
          <a:lstStyle/>
          <a:p>
            <a:r>
              <a:rPr lang="en-AU" b="1" dirty="0">
                <a:solidFill>
                  <a:prstClr val="black"/>
                </a:solidFill>
              </a:rPr>
              <a:t>Encourages career and personal development</a:t>
            </a:r>
          </a:p>
        </p:txBody>
      </p:sp>
      <p:sp>
        <p:nvSpPr>
          <p:cNvPr id="10" name="TextBox 9"/>
          <p:cNvSpPr txBox="1"/>
          <p:nvPr/>
        </p:nvSpPr>
        <p:spPr>
          <a:xfrm>
            <a:off x="179506" y="2465972"/>
            <a:ext cx="3312368" cy="369332"/>
          </a:xfrm>
          <a:prstGeom prst="rect">
            <a:avLst/>
          </a:prstGeom>
          <a:noFill/>
        </p:spPr>
        <p:txBody>
          <a:bodyPr wrap="square" rtlCol="0">
            <a:spAutoFit/>
          </a:bodyPr>
          <a:lstStyle/>
          <a:p>
            <a:r>
              <a:rPr lang="en-AU" b="1" dirty="0">
                <a:solidFill>
                  <a:prstClr val="black"/>
                </a:solidFill>
              </a:rPr>
              <a:t>Enjoys high staff loyalty</a:t>
            </a:r>
          </a:p>
        </p:txBody>
      </p:sp>
      <p:sp>
        <p:nvSpPr>
          <p:cNvPr id="11" name="TextBox 10"/>
          <p:cNvSpPr txBox="1"/>
          <p:nvPr/>
        </p:nvSpPr>
        <p:spPr>
          <a:xfrm>
            <a:off x="1043608" y="5444572"/>
            <a:ext cx="3312368" cy="646331"/>
          </a:xfrm>
          <a:prstGeom prst="rect">
            <a:avLst/>
          </a:prstGeom>
          <a:noFill/>
        </p:spPr>
        <p:txBody>
          <a:bodyPr wrap="square" rtlCol="0">
            <a:spAutoFit/>
          </a:bodyPr>
          <a:lstStyle/>
          <a:p>
            <a:r>
              <a:rPr lang="en-AU" b="1" dirty="0">
                <a:solidFill>
                  <a:prstClr val="black"/>
                </a:solidFill>
              </a:rPr>
              <a:t>Views diversity as an organisational advantage</a:t>
            </a:r>
          </a:p>
        </p:txBody>
      </p:sp>
      <p:sp>
        <p:nvSpPr>
          <p:cNvPr id="12" name="TextBox 11"/>
          <p:cNvSpPr txBox="1"/>
          <p:nvPr/>
        </p:nvSpPr>
        <p:spPr>
          <a:xfrm>
            <a:off x="5096759" y="5373216"/>
            <a:ext cx="3723713" cy="1077218"/>
          </a:xfrm>
          <a:prstGeom prst="rect">
            <a:avLst/>
          </a:prstGeom>
          <a:noFill/>
        </p:spPr>
        <p:txBody>
          <a:bodyPr wrap="square" rtlCol="0">
            <a:spAutoFit/>
          </a:bodyPr>
          <a:lstStyle/>
          <a:p>
            <a:r>
              <a:rPr lang="en-AU" sz="1600" b="1" dirty="0">
                <a:solidFill>
                  <a:prstClr val="black"/>
                </a:solidFill>
              </a:rPr>
              <a:t>Workforce consulted through their representatives during development of policies and procedures relating to mental wellbeing</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13</a:t>
            </a:fld>
            <a:endParaRPr lang="en-US" dirty="0"/>
          </a:p>
        </p:txBody>
      </p:sp>
    </p:spTree>
    <p:extLst>
      <p:ext uri="{BB962C8B-B14F-4D97-AF65-F5344CB8AC3E}">
        <p14:creationId xmlns:p14="http://schemas.microsoft.com/office/powerpoint/2010/main" val="2520857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Scott's </a:t>
            </a:r>
            <a:r>
              <a:rPr lang="en-AU" dirty="0" smtClean="0"/>
              <a:t>story – </a:t>
            </a:r>
            <a:r>
              <a:rPr lang="en-AU" dirty="0"/>
              <a:t>b</a:t>
            </a:r>
            <a:r>
              <a:rPr lang="en-AU" dirty="0" smtClean="0"/>
              <a:t>eyondblue </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14</a:t>
            </a:fld>
            <a:endParaRPr lang="en-US"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48" y="1306116"/>
            <a:ext cx="900112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836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691" y="1729841"/>
            <a:ext cx="4248472" cy="4462760"/>
          </a:xfrm>
          <a:prstGeom prst="rect">
            <a:avLst/>
          </a:prstGeom>
        </p:spPr>
        <p:txBody>
          <a:bodyPr wrap="square">
            <a:spAutoFit/>
          </a:bodyPr>
          <a:lstStyle/>
          <a:p>
            <a:pPr marL="342900" indent="-342900">
              <a:spcAft>
                <a:spcPts val="600"/>
              </a:spcAft>
              <a:buFont typeface="Arial" panose="020B0604020202020204" pitchFamily="34" charset="0"/>
              <a:buChar char="•"/>
            </a:pPr>
            <a:r>
              <a:rPr lang="en-AU" sz="2400" dirty="0">
                <a:solidFill>
                  <a:prstClr val="black"/>
                </a:solidFill>
              </a:rPr>
              <a:t>Widespread </a:t>
            </a:r>
            <a:r>
              <a:rPr lang="en-AU" sz="2400" dirty="0">
                <a:solidFill>
                  <a:srgbClr val="CF5E31"/>
                </a:solidFill>
              </a:rPr>
              <a:t>reluctance to disclose </a:t>
            </a:r>
            <a:r>
              <a:rPr lang="en-AU" sz="2400" dirty="0">
                <a:solidFill>
                  <a:prstClr val="black"/>
                </a:solidFill>
              </a:rPr>
              <a:t>mental health problems</a:t>
            </a:r>
          </a:p>
          <a:p>
            <a:pPr>
              <a:spcAft>
                <a:spcPts val="600"/>
              </a:spcAft>
            </a:pPr>
            <a:endParaRPr lang="en-AU" sz="2400" dirty="0">
              <a:solidFill>
                <a:prstClr val="black"/>
              </a:solidFill>
            </a:endParaRPr>
          </a:p>
          <a:p>
            <a:pPr marL="342900" indent="-342900">
              <a:spcAft>
                <a:spcPts val="600"/>
              </a:spcAft>
              <a:buFont typeface="Arial" panose="020B0604020202020204" pitchFamily="34" charset="0"/>
              <a:buChar char="•"/>
            </a:pPr>
            <a:r>
              <a:rPr lang="en-AU" sz="2400" dirty="0">
                <a:solidFill>
                  <a:prstClr val="black"/>
                </a:solidFill>
              </a:rPr>
              <a:t>Workers </a:t>
            </a:r>
            <a:r>
              <a:rPr lang="en-AU" sz="2400" dirty="0">
                <a:solidFill>
                  <a:srgbClr val="CF5E31"/>
                </a:solidFill>
              </a:rPr>
              <a:t>fear stigma </a:t>
            </a:r>
            <a:r>
              <a:rPr lang="en-AU" sz="2400" dirty="0">
                <a:solidFill>
                  <a:prstClr val="black"/>
                </a:solidFill>
              </a:rPr>
              <a:t>and negative impacts on their career</a:t>
            </a:r>
          </a:p>
          <a:p>
            <a:pPr>
              <a:spcAft>
                <a:spcPts val="600"/>
              </a:spcAft>
            </a:pPr>
            <a:endParaRPr lang="en-AU" sz="2400" dirty="0">
              <a:solidFill>
                <a:prstClr val="black"/>
              </a:solidFill>
            </a:endParaRPr>
          </a:p>
          <a:p>
            <a:pPr marL="342900" indent="-342900">
              <a:spcAft>
                <a:spcPts val="600"/>
              </a:spcAft>
              <a:buFont typeface="Arial" panose="020B0604020202020204" pitchFamily="34" charset="0"/>
              <a:buChar char="•"/>
            </a:pPr>
            <a:r>
              <a:rPr lang="en-AU" sz="2400" dirty="0">
                <a:solidFill>
                  <a:prstClr val="black"/>
                </a:solidFill>
              </a:rPr>
              <a:t>Aim for mental health issues to be </a:t>
            </a:r>
            <a:r>
              <a:rPr lang="en-AU" sz="2400" dirty="0">
                <a:solidFill>
                  <a:srgbClr val="CF5E31"/>
                </a:solidFill>
              </a:rPr>
              <a:t>discussed </a:t>
            </a:r>
            <a:r>
              <a:rPr lang="en-AU" sz="2400" dirty="0">
                <a:solidFill>
                  <a:prstClr val="black"/>
                </a:solidFill>
              </a:rPr>
              <a:t>as </a:t>
            </a:r>
            <a:r>
              <a:rPr lang="en-AU" sz="2400" dirty="0">
                <a:solidFill>
                  <a:srgbClr val="CF5E31"/>
                </a:solidFill>
              </a:rPr>
              <a:t>freely</a:t>
            </a:r>
            <a:r>
              <a:rPr lang="en-AU" sz="2400" dirty="0">
                <a:solidFill>
                  <a:prstClr val="black"/>
                </a:solidFill>
              </a:rPr>
              <a:t> as physical issues</a:t>
            </a:r>
          </a:p>
        </p:txBody>
      </p:sp>
      <p:pic>
        <p:nvPicPr>
          <p:cNvPr id="3076" name="Picture 4" descr="Image result for stigm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230" y="1729841"/>
            <a:ext cx="3557953" cy="31700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85800" y="228600"/>
            <a:ext cx="7772400" cy="1143000"/>
          </a:xfrm>
        </p:spPr>
        <p:txBody>
          <a:bodyPr/>
          <a:lstStyle/>
          <a:p>
            <a:r>
              <a:rPr lang="en-AU" dirty="0" smtClean="0"/>
              <a:t>Stigma</a:t>
            </a:r>
            <a:endParaRPr lang="en-AU" dirty="0"/>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15</a:t>
            </a:fld>
            <a:endParaRPr lang="en-US" dirty="0"/>
          </a:p>
        </p:txBody>
      </p:sp>
    </p:spTree>
    <p:extLst>
      <p:ext uri="{BB962C8B-B14F-4D97-AF65-F5344CB8AC3E}">
        <p14:creationId xmlns:p14="http://schemas.microsoft.com/office/powerpoint/2010/main" val="118231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78688" cy="1143000"/>
          </a:xfrm>
        </p:spPr>
        <p:txBody>
          <a:bodyPr/>
          <a:lstStyle/>
          <a:p>
            <a:r>
              <a:rPr lang="en-AU" dirty="0" smtClean="0">
                <a:solidFill>
                  <a:schemeClr val="tx1"/>
                </a:solidFill>
              </a:rPr>
              <a:t>Why is it important that we help to reduce stigma?</a:t>
            </a:r>
            <a:endParaRPr lang="en-AU" dirty="0">
              <a:solidFill>
                <a:schemeClr val="tx1"/>
              </a:solidFill>
            </a:endParaRPr>
          </a:p>
        </p:txBody>
      </p:sp>
      <p:graphicFrame>
        <p:nvGraphicFramePr>
          <p:cNvPr id="4" name="Diagram 3"/>
          <p:cNvGraphicFramePr/>
          <p:nvPr>
            <p:extLst>
              <p:ext uri="{D42A27DB-BD31-4B8C-83A1-F6EECF244321}">
                <p14:modId xmlns:p14="http://schemas.microsoft.com/office/powerpoint/2010/main" val="3398655794"/>
              </p:ext>
            </p:extLst>
          </p:nvPr>
        </p:nvGraphicFramePr>
        <p:xfrm>
          <a:off x="899592" y="1628800"/>
          <a:ext cx="756084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835696" y="6237312"/>
            <a:ext cx="6336704" cy="246221"/>
          </a:xfrm>
          <a:prstGeom prst="rect">
            <a:avLst/>
          </a:prstGeom>
          <a:noFill/>
        </p:spPr>
        <p:txBody>
          <a:bodyPr wrap="square" rtlCol="0">
            <a:spAutoFit/>
          </a:bodyPr>
          <a:lstStyle/>
          <a:p>
            <a:r>
              <a:rPr lang="en-AU" sz="1000" dirty="0">
                <a:solidFill>
                  <a:prstClr val="black"/>
                </a:solidFill>
              </a:rPr>
              <a:t>Source: http://www.mentalhealth.wa.gov.au/mental_illness_and_health/mh_stigma.aspx</a:t>
            </a:r>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16</a:t>
            </a:fld>
            <a:endParaRPr lang="en-US" dirty="0"/>
          </a:p>
        </p:txBody>
      </p:sp>
    </p:spTree>
    <p:extLst>
      <p:ext uri="{BB962C8B-B14F-4D97-AF65-F5344CB8AC3E}">
        <p14:creationId xmlns:p14="http://schemas.microsoft.com/office/powerpoint/2010/main" val="311985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Ten things you can do to make a difference in the workplace</a:t>
            </a:r>
            <a:endParaRPr lang="en-AU" dirty="0"/>
          </a:p>
        </p:txBody>
      </p:sp>
      <p:sp>
        <p:nvSpPr>
          <p:cNvPr id="3" name="TextBox 2"/>
          <p:cNvSpPr txBox="1"/>
          <p:nvPr/>
        </p:nvSpPr>
        <p:spPr>
          <a:xfrm>
            <a:off x="827584" y="1268760"/>
            <a:ext cx="7992888" cy="5016758"/>
          </a:xfrm>
          <a:prstGeom prst="rect">
            <a:avLst/>
          </a:prstGeom>
          <a:noFill/>
        </p:spPr>
        <p:txBody>
          <a:bodyPr wrap="square" rtlCol="0">
            <a:spAutoFit/>
          </a:bodyPr>
          <a:lstStyle/>
          <a:p>
            <a:pPr marL="457200" indent="-457200">
              <a:spcAft>
                <a:spcPts val="600"/>
              </a:spcAft>
              <a:buFontTx/>
              <a:buAutoNum type="arabicPeriod"/>
            </a:pPr>
            <a:r>
              <a:rPr lang="en-AU" dirty="0">
                <a:solidFill>
                  <a:srgbClr val="4BACC6">
                    <a:lumMod val="25000"/>
                  </a:srgbClr>
                </a:solidFill>
              </a:rPr>
              <a:t>Talk openly about mental health in the workplace</a:t>
            </a:r>
          </a:p>
          <a:p>
            <a:pPr marL="457200" indent="-457200">
              <a:spcAft>
                <a:spcPts val="600"/>
              </a:spcAft>
              <a:buFontTx/>
              <a:buAutoNum type="arabicPeriod"/>
            </a:pPr>
            <a:r>
              <a:rPr lang="en-AU" dirty="0">
                <a:solidFill>
                  <a:srgbClr val="4BACC6">
                    <a:lumMod val="25000"/>
                  </a:srgbClr>
                </a:solidFill>
              </a:rPr>
              <a:t>Share your own personal experiences (if you feel comfortable)</a:t>
            </a:r>
          </a:p>
          <a:p>
            <a:pPr marL="457200" indent="-457200">
              <a:spcAft>
                <a:spcPts val="600"/>
              </a:spcAft>
              <a:buFontTx/>
              <a:buAutoNum type="arabicPeriod"/>
            </a:pPr>
            <a:r>
              <a:rPr lang="en-AU" dirty="0">
                <a:solidFill>
                  <a:srgbClr val="4BACC6">
                    <a:lumMod val="25000"/>
                  </a:srgbClr>
                </a:solidFill>
              </a:rPr>
              <a:t>Encourage </a:t>
            </a:r>
            <a:r>
              <a:rPr lang="en-AU" dirty="0">
                <a:solidFill>
                  <a:srgbClr val="CF5E31"/>
                </a:solidFill>
              </a:rPr>
              <a:t>open communication </a:t>
            </a:r>
            <a:r>
              <a:rPr lang="en-AU" dirty="0">
                <a:solidFill>
                  <a:srgbClr val="4BACC6">
                    <a:lumMod val="25000"/>
                  </a:srgbClr>
                </a:solidFill>
              </a:rPr>
              <a:t>when problems arise to help find solutions </a:t>
            </a:r>
          </a:p>
          <a:p>
            <a:pPr marL="457200" indent="-457200">
              <a:spcAft>
                <a:spcPts val="600"/>
              </a:spcAft>
              <a:buFontTx/>
              <a:buAutoNum type="arabicPeriod"/>
            </a:pPr>
            <a:r>
              <a:rPr lang="en-AU" dirty="0">
                <a:solidFill>
                  <a:srgbClr val="4BACC6">
                    <a:lumMod val="25000"/>
                  </a:srgbClr>
                </a:solidFill>
              </a:rPr>
              <a:t>Respect other people and celebrate difference </a:t>
            </a:r>
          </a:p>
          <a:p>
            <a:pPr marL="457200" indent="-457200">
              <a:spcAft>
                <a:spcPts val="600"/>
              </a:spcAft>
              <a:buFontTx/>
              <a:buAutoNum type="arabicPeriod"/>
            </a:pPr>
            <a:r>
              <a:rPr lang="en-AU" dirty="0">
                <a:solidFill>
                  <a:srgbClr val="4BACC6">
                    <a:lumMod val="25000"/>
                  </a:srgbClr>
                </a:solidFill>
              </a:rPr>
              <a:t>Be open to learning about mental health conditions and other people’s experiences </a:t>
            </a:r>
          </a:p>
          <a:p>
            <a:pPr marL="457200" indent="-457200">
              <a:spcAft>
                <a:spcPts val="600"/>
              </a:spcAft>
              <a:buFontTx/>
              <a:buAutoNum type="arabicPeriod"/>
            </a:pPr>
            <a:r>
              <a:rPr lang="en-AU" dirty="0">
                <a:solidFill>
                  <a:srgbClr val="4BACC6">
                    <a:lumMod val="25000"/>
                  </a:srgbClr>
                </a:solidFill>
              </a:rPr>
              <a:t>Respect the privacy of others </a:t>
            </a:r>
          </a:p>
          <a:p>
            <a:pPr marL="457200" indent="-457200">
              <a:spcAft>
                <a:spcPts val="600"/>
              </a:spcAft>
              <a:buFontTx/>
              <a:buAutoNum type="arabicPeriod"/>
            </a:pPr>
            <a:r>
              <a:rPr lang="en-AU" dirty="0">
                <a:solidFill>
                  <a:srgbClr val="4BACC6">
                    <a:lumMod val="25000"/>
                  </a:srgbClr>
                </a:solidFill>
              </a:rPr>
              <a:t>Be a positive role model </a:t>
            </a:r>
          </a:p>
          <a:p>
            <a:pPr marL="457200" indent="-457200">
              <a:spcAft>
                <a:spcPts val="600"/>
              </a:spcAft>
              <a:buFontTx/>
              <a:buAutoNum type="arabicPeriod"/>
            </a:pPr>
            <a:r>
              <a:rPr lang="en-AU" dirty="0">
                <a:solidFill>
                  <a:srgbClr val="4BACC6">
                    <a:lumMod val="25000"/>
                  </a:srgbClr>
                </a:solidFill>
              </a:rPr>
              <a:t>Speak-up </a:t>
            </a:r>
          </a:p>
          <a:p>
            <a:pPr marL="457200" indent="-457200">
              <a:spcAft>
                <a:spcPts val="600"/>
              </a:spcAft>
              <a:buFontTx/>
              <a:buAutoNum type="arabicPeriod"/>
            </a:pPr>
            <a:r>
              <a:rPr lang="en-AU" dirty="0">
                <a:solidFill>
                  <a:srgbClr val="4BACC6">
                    <a:lumMod val="25000"/>
                  </a:srgbClr>
                </a:solidFill>
              </a:rPr>
              <a:t>Cooperate with workplace policies and procedures and support initiatives aimed at improving mental health</a:t>
            </a:r>
          </a:p>
          <a:p>
            <a:pPr marL="457200" indent="-457200">
              <a:spcAft>
                <a:spcPts val="600"/>
              </a:spcAft>
              <a:buFontTx/>
              <a:buAutoNum type="arabicPeriod"/>
            </a:pPr>
            <a:r>
              <a:rPr lang="en-AU" dirty="0">
                <a:solidFill>
                  <a:srgbClr val="4BACC6">
                    <a:lumMod val="25000"/>
                  </a:srgbClr>
                </a:solidFill>
              </a:rPr>
              <a:t>Understand </a:t>
            </a:r>
            <a:r>
              <a:rPr lang="en-AU" dirty="0">
                <a:solidFill>
                  <a:srgbClr val="CF5E31"/>
                </a:solidFill>
              </a:rPr>
              <a:t>how your workplace can support you </a:t>
            </a:r>
            <a:r>
              <a:rPr lang="en-AU" dirty="0">
                <a:solidFill>
                  <a:srgbClr val="4BACC6">
                    <a:lumMod val="25000"/>
                  </a:srgbClr>
                </a:solidFill>
              </a:rPr>
              <a:t>and how you can access help if you need it</a:t>
            </a:r>
          </a:p>
          <a:p>
            <a:pPr lvl="5">
              <a:spcAft>
                <a:spcPts val="600"/>
              </a:spcAft>
            </a:pPr>
            <a:r>
              <a:rPr lang="en-AU" dirty="0">
                <a:solidFill>
                  <a:srgbClr val="00B0F0"/>
                </a:solidFill>
              </a:rPr>
              <a:t>	</a:t>
            </a:r>
            <a:endParaRPr lang="en-AU" b="1" dirty="0">
              <a:solidFill>
                <a:srgbClr val="FF0000"/>
              </a:solidFill>
            </a:endParaRPr>
          </a:p>
        </p:txBody>
      </p:sp>
      <p:sp>
        <p:nvSpPr>
          <p:cNvPr id="4" name="Rectangle 3"/>
          <p:cNvSpPr/>
          <p:nvPr/>
        </p:nvSpPr>
        <p:spPr>
          <a:xfrm>
            <a:off x="5436096" y="6123143"/>
            <a:ext cx="3384376" cy="261610"/>
          </a:xfrm>
          <a:prstGeom prst="rect">
            <a:avLst/>
          </a:prstGeom>
        </p:spPr>
        <p:txBody>
          <a:bodyPr wrap="square">
            <a:spAutoFit/>
          </a:bodyPr>
          <a:lstStyle/>
          <a:p>
            <a:r>
              <a:rPr lang="en-AU" sz="1100" i="1" dirty="0">
                <a:solidFill>
                  <a:prstClr val="black"/>
                </a:solidFill>
              </a:rPr>
              <a:t>- Beyondblue “Heads Up” - www.headsup.org.au   </a:t>
            </a:r>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17</a:t>
            </a:fld>
            <a:endParaRPr lang="en-US" dirty="0"/>
          </a:p>
        </p:txBody>
      </p:sp>
    </p:spTree>
    <p:extLst>
      <p:ext uri="{BB962C8B-B14F-4D97-AF65-F5344CB8AC3E}">
        <p14:creationId xmlns:p14="http://schemas.microsoft.com/office/powerpoint/2010/main" val="225555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p:cNvPicPr>
          <p:nvPr/>
        </p:nvPicPr>
        <p:blipFill rotWithShape="1">
          <a:blip r:embed="rId3">
            <a:extLst>
              <a:ext uri="{28A0092B-C50C-407E-A947-70E740481C1C}">
                <a14:useLocalDpi xmlns:a14="http://schemas.microsoft.com/office/drawing/2010/main" val="0"/>
              </a:ext>
            </a:extLst>
          </a:blip>
          <a:srcRect l="62245" t="31828" r="14378" b="32903"/>
          <a:stretch/>
        </p:blipFill>
        <p:spPr bwMode="auto">
          <a:xfrm>
            <a:off x="755576" y="784225"/>
            <a:ext cx="287699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CDAEFAE2-4582-4198-A102-6533B020D457}" type="slidenum">
              <a:rPr lang="en-US" altLang="en-US" sz="1200" smtClean="0">
                <a:solidFill>
                  <a:srgbClr val="CF5E31"/>
                </a:solidFill>
              </a:rPr>
              <a:pPr>
                <a:spcBef>
                  <a:spcPct val="0"/>
                </a:spcBef>
                <a:buFontTx/>
                <a:buNone/>
              </a:pPr>
              <a:t>18</a:t>
            </a:fld>
            <a:endParaRPr lang="en-US" altLang="en-US" sz="1200" smtClean="0">
              <a:solidFill>
                <a:srgbClr val="CF5E31"/>
              </a:solidFill>
            </a:endParaRPr>
          </a:p>
        </p:txBody>
      </p:sp>
      <p:sp>
        <p:nvSpPr>
          <p:cNvPr id="7" name="TextBox 6"/>
          <p:cNvSpPr txBox="1"/>
          <p:nvPr/>
        </p:nvSpPr>
        <p:spPr>
          <a:xfrm>
            <a:off x="946945" y="4144238"/>
            <a:ext cx="2448272" cy="1615827"/>
          </a:xfrm>
          <a:prstGeom prst="rect">
            <a:avLst/>
          </a:prstGeom>
          <a:solidFill>
            <a:schemeClr val="bg1"/>
          </a:solidFill>
          <a:ln>
            <a:noFill/>
          </a:ln>
        </p:spPr>
        <p:txBody>
          <a:bodyPr wrap="square" rtlCol="0">
            <a:spAutoFit/>
          </a:bodyPr>
          <a:lstStyle/>
          <a:p>
            <a:pPr marL="180000" indent="-180000" fontAlgn="base">
              <a:spcBef>
                <a:spcPct val="0"/>
              </a:spcBef>
              <a:spcAft>
                <a:spcPts val="600"/>
              </a:spcAft>
              <a:buFont typeface="Arial" panose="020B0604020202020204" pitchFamily="34" charset="0"/>
              <a:buChar char="•"/>
            </a:pPr>
            <a:r>
              <a:rPr lang="en-AU" sz="1400" dirty="0">
                <a:solidFill>
                  <a:srgbClr val="CF5E31"/>
                </a:solidFill>
              </a:rPr>
              <a:t>Fitness for work</a:t>
            </a:r>
          </a:p>
          <a:p>
            <a:pPr marL="180000" indent="-180000" fontAlgn="base">
              <a:spcBef>
                <a:spcPct val="0"/>
              </a:spcBef>
              <a:spcAft>
                <a:spcPts val="600"/>
              </a:spcAft>
              <a:buFont typeface="Arial" panose="020B0604020202020204" pitchFamily="34" charset="0"/>
              <a:buChar char="•"/>
            </a:pPr>
            <a:r>
              <a:rPr lang="en-AU" sz="1400" dirty="0">
                <a:solidFill>
                  <a:prstClr val="black"/>
                </a:solidFill>
              </a:rPr>
              <a:t>Management and supervision</a:t>
            </a:r>
          </a:p>
          <a:p>
            <a:pPr marL="180000" indent="-180000" fontAlgn="base">
              <a:spcBef>
                <a:spcPct val="0"/>
              </a:spcBef>
              <a:spcAft>
                <a:spcPts val="600"/>
              </a:spcAft>
              <a:buFont typeface="Arial" panose="020B0604020202020204" pitchFamily="34" charset="0"/>
              <a:buChar char="•"/>
            </a:pPr>
            <a:r>
              <a:rPr lang="en-AU" sz="1400" dirty="0">
                <a:solidFill>
                  <a:prstClr val="black"/>
                </a:solidFill>
              </a:rPr>
              <a:t>Safety and health representatives</a:t>
            </a:r>
          </a:p>
          <a:p>
            <a:pPr marL="180000" indent="-180000" fontAlgn="base">
              <a:spcBef>
                <a:spcPct val="0"/>
              </a:spcBef>
              <a:spcAft>
                <a:spcPts val="600"/>
              </a:spcAft>
              <a:buFont typeface="Arial" panose="020B0604020202020204" pitchFamily="34" charset="0"/>
              <a:buChar char="•"/>
            </a:pPr>
            <a:endParaRPr lang="en-AU" sz="1400" dirty="0">
              <a:solidFill>
                <a:prstClr val="black"/>
              </a:solidFill>
            </a:endParaRPr>
          </a:p>
        </p:txBody>
      </p:sp>
      <p:sp>
        <p:nvSpPr>
          <p:cNvPr id="4" name="Round Same Side Corner Rectangle 3"/>
          <p:cNvSpPr/>
          <p:nvPr/>
        </p:nvSpPr>
        <p:spPr bwMode="auto">
          <a:xfrm>
            <a:off x="3758877" y="1556792"/>
            <a:ext cx="5040000" cy="4684845"/>
          </a:xfrm>
          <a:prstGeom prst="round2SameRect">
            <a:avLst/>
          </a:prstGeom>
          <a:solidFill>
            <a:srgbClr val="F8D7AA"/>
          </a:solidFill>
          <a:ln w="5715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000" indent="-180000" eaLnBrk="0" fontAlgn="base" hangingPunct="0">
              <a:spcBef>
                <a:spcPct val="0"/>
              </a:spcBef>
              <a:spcAft>
                <a:spcPts val="600"/>
              </a:spcAft>
              <a:buFont typeface="Arial" panose="020B0604020202020204" pitchFamily="34" charset="0"/>
              <a:buChar char="•"/>
            </a:pPr>
            <a:r>
              <a:rPr lang="en-AU" sz="1600" dirty="0">
                <a:solidFill>
                  <a:srgbClr val="C0504D">
                    <a:lumMod val="50000"/>
                  </a:srgbClr>
                </a:solidFill>
              </a:rPr>
              <a:t>Mental health checklist developed into psychosocial harm audit</a:t>
            </a:r>
          </a:p>
          <a:p>
            <a:pPr marL="180000" indent="-180000" eaLnBrk="0" fontAlgn="base" hangingPunct="0">
              <a:spcBef>
                <a:spcPct val="0"/>
              </a:spcBef>
              <a:spcAft>
                <a:spcPts val="600"/>
              </a:spcAft>
              <a:buFont typeface="Arial" panose="020B0604020202020204" pitchFamily="34" charset="0"/>
              <a:buChar char="•"/>
            </a:pPr>
            <a:r>
              <a:rPr lang="en-AU" sz="1600" dirty="0">
                <a:solidFill>
                  <a:srgbClr val="C0504D">
                    <a:lumMod val="50000"/>
                  </a:srgbClr>
                </a:solidFill>
              </a:rPr>
              <a:t>Fatalities report</a:t>
            </a:r>
          </a:p>
          <a:p>
            <a:pPr marL="180000" indent="-180000" eaLnBrk="0" fontAlgn="base" hangingPunct="0">
              <a:spcBef>
                <a:spcPct val="0"/>
              </a:spcBef>
              <a:spcAft>
                <a:spcPts val="600"/>
              </a:spcAft>
              <a:buFont typeface="Arial" panose="020B0604020202020204" pitchFamily="34" charset="0"/>
              <a:buChar char="•"/>
            </a:pPr>
            <a:r>
              <a:rPr lang="en-AU" sz="1600" dirty="0">
                <a:solidFill>
                  <a:srgbClr val="C0504D">
                    <a:lumMod val="50000"/>
                  </a:srgbClr>
                </a:solidFill>
              </a:rPr>
              <a:t>Dedicated web pages</a:t>
            </a:r>
          </a:p>
          <a:p>
            <a:pPr marL="180000" indent="-180000" eaLnBrk="0" fontAlgn="base" hangingPunct="0">
              <a:spcBef>
                <a:spcPct val="0"/>
              </a:spcBef>
              <a:spcAft>
                <a:spcPts val="600"/>
              </a:spcAft>
              <a:buFont typeface="Arial" panose="020B0604020202020204" pitchFamily="34" charset="0"/>
              <a:buChar char="•"/>
            </a:pPr>
            <a:r>
              <a:rPr lang="en-AU" sz="1600" dirty="0">
                <a:solidFill>
                  <a:srgbClr val="C0504D">
                    <a:lumMod val="50000"/>
                  </a:srgbClr>
                </a:solidFill>
              </a:rPr>
              <a:t>Workshop planner series on gender and safety</a:t>
            </a:r>
          </a:p>
          <a:p>
            <a:pPr marL="180000" indent="-180000" eaLnBrk="0" fontAlgn="base" hangingPunct="0">
              <a:spcBef>
                <a:spcPct val="0"/>
              </a:spcBef>
              <a:spcAft>
                <a:spcPts val="600"/>
              </a:spcAft>
              <a:buFont typeface="Arial" panose="020B0604020202020204" pitchFamily="34" charset="0"/>
              <a:buChar char="•"/>
            </a:pPr>
            <a:r>
              <a:rPr lang="en-AU" sz="1600" dirty="0">
                <a:solidFill>
                  <a:srgbClr val="C0504D">
                    <a:lumMod val="50000"/>
                  </a:srgbClr>
                </a:solidFill>
              </a:rPr>
              <a:t>FAQs information sheet on fatigue</a:t>
            </a:r>
          </a:p>
          <a:p>
            <a:pPr marL="180000" indent="-180000" eaLnBrk="0" fontAlgn="base" hangingPunct="0">
              <a:spcBef>
                <a:spcPct val="0"/>
              </a:spcBef>
              <a:spcAft>
                <a:spcPts val="600"/>
              </a:spcAft>
              <a:buFont typeface="Arial" panose="020B0604020202020204" pitchFamily="34" charset="0"/>
              <a:buChar char="•"/>
            </a:pPr>
            <a:r>
              <a:rPr lang="en-AU" sz="1600" dirty="0">
                <a:solidFill>
                  <a:srgbClr val="C0504D">
                    <a:lumMod val="50000"/>
                  </a:srgbClr>
                </a:solidFill>
              </a:rPr>
              <a:t>Checklist for prevention of bullying </a:t>
            </a:r>
          </a:p>
          <a:p>
            <a:pPr marL="180000" indent="-180000" eaLnBrk="0" fontAlgn="base" hangingPunct="0">
              <a:spcBef>
                <a:spcPct val="0"/>
              </a:spcBef>
              <a:spcAft>
                <a:spcPts val="600"/>
              </a:spcAft>
              <a:buFont typeface="Arial" panose="020B0604020202020204" pitchFamily="34" charset="0"/>
              <a:buChar char="•"/>
            </a:pPr>
            <a:r>
              <a:rPr lang="en-AU" sz="1600" dirty="0">
                <a:solidFill>
                  <a:srgbClr val="C0504D">
                    <a:lumMod val="50000"/>
                  </a:srgbClr>
                </a:solidFill>
              </a:rPr>
              <a:t>Safety alerts</a:t>
            </a:r>
          </a:p>
          <a:p>
            <a:pPr marL="180000" indent="-180000" eaLnBrk="0" fontAlgn="base" hangingPunct="0">
              <a:spcBef>
                <a:spcPct val="0"/>
              </a:spcBef>
              <a:spcAft>
                <a:spcPts val="600"/>
              </a:spcAft>
              <a:buFont typeface="Arial" panose="020B0604020202020204" pitchFamily="34" charset="0"/>
              <a:buChar char="•"/>
            </a:pPr>
            <a:r>
              <a:rPr lang="en-AU" sz="1600" dirty="0">
                <a:solidFill>
                  <a:srgbClr val="C0504D">
                    <a:lumMod val="50000"/>
                  </a:srgbClr>
                </a:solidFill>
              </a:rPr>
              <a:t>RSM articles</a:t>
            </a:r>
          </a:p>
          <a:p>
            <a:pPr marL="180000" indent="-180000" eaLnBrk="0" fontAlgn="base" hangingPunct="0">
              <a:spcBef>
                <a:spcPct val="0"/>
              </a:spcBef>
              <a:spcAft>
                <a:spcPts val="600"/>
              </a:spcAft>
              <a:buFont typeface="Arial" panose="020B0604020202020204" pitchFamily="34" charset="0"/>
              <a:buChar char="•"/>
            </a:pPr>
            <a:r>
              <a:rPr lang="en-AU" sz="1600" dirty="0">
                <a:solidFill>
                  <a:srgbClr val="C0504D">
                    <a:lumMod val="50000"/>
                  </a:srgbClr>
                </a:solidFill>
              </a:rPr>
              <a:t>Mines Safety Roadshows</a:t>
            </a:r>
          </a:p>
          <a:p>
            <a:pPr marL="180000" indent="-180000" eaLnBrk="0" fontAlgn="base" hangingPunct="0">
              <a:spcBef>
                <a:spcPct val="0"/>
              </a:spcBef>
              <a:spcAft>
                <a:spcPts val="600"/>
              </a:spcAft>
              <a:buFont typeface="Arial" panose="020B0604020202020204" pitchFamily="34" charset="0"/>
              <a:buChar char="•"/>
            </a:pPr>
            <a:r>
              <a:rPr lang="en-AU" sz="1600" dirty="0">
                <a:solidFill>
                  <a:srgbClr val="C0504D">
                    <a:lumMod val="50000"/>
                  </a:srgbClr>
                </a:solidFill>
              </a:rPr>
              <a:t>Toolbox presentations</a:t>
            </a:r>
          </a:p>
          <a:p>
            <a:pPr marL="180000" indent="-180000" eaLnBrk="0" fontAlgn="base" hangingPunct="0">
              <a:spcBef>
                <a:spcPct val="0"/>
              </a:spcBef>
              <a:spcAft>
                <a:spcPts val="600"/>
              </a:spcAft>
              <a:buFont typeface="Arial" panose="020B0604020202020204" pitchFamily="34" charset="0"/>
              <a:buChar char="•"/>
            </a:pPr>
            <a:r>
              <a:rPr lang="en-AU" sz="1600" dirty="0">
                <a:solidFill>
                  <a:srgbClr val="C0504D">
                    <a:lumMod val="50000"/>
                  </a:srgbClr>
                </a:solidFill>
              </a:rPr>
              <a:t>Promotion of Mental Health Commission’s Working Away Alcohol and Drug Support Line</a:t>
            </a:r>
          </a:p>
        </p:txBody>
      </p:sp>
      <p:sp>
        <p:nvSpPr>
          <p:cNvPr id="2" name="Rectangle 1"/>
          <p:cNvSpPr/>
          <p:nvPr/>
        </p:nvSpPr>
        <p:spPr>
          <a:xfrm>
            <a:off x="3597212" y="666274"/>
            <a:ext cx="5835971" cy="523220"/>
          </a:xfrm>
          <a:prstGeom prst="rect">
            <a:avLst/>
          </a:prstGeom>
        </p:spPr>
        <p:txBody>
          <a:bodyPr wrap="square">
            <a:spAutoFit/>
          </a:bodyPr>
          <a:lstStyle/>
          <a:p>
            <a:r>
              <a:rPr lang="en-AU" sz="2800" dirty="0">
                <a:solidFill>
                  <a:prstClr val="black"/>
                </a:solidFill>
              </a:rPr>
              <a:t>What is DMP doing in this space?</a:t>
            </a:r>
          </a:p>
        </p:txBody>
      </p:sp>
    </p:spTree>
    <p:extLst>
      <p:ext uri="{BB962C8B-B14F-4D97-AF65-F5344CB8AC3E}">
        <p14:creationId xmlns:p14="http://schemas.microsoft.com/office/powerpoint/2010/main" val="2521433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Psychosocial harm </a:t>
            </a:r>
            <a:r>
              <a:rPr lang="en-AU" dirty="0"/>
              <a:t>a</a:t>
            </a:r>
            <a:r>
              <a:rPr lang="en-AU" dirty="0" smtClean="0">
                <a:solidFill>
                  <a:schemeClr val="tx1"/>
                </a:solidFill>
              </a:rPr>
              <a:t>udit</a:t>
            </a:r>
            <a:endParaRPr lang="en-AU" dirty="0">
              <a:solidFill>
                <a:schemeClr val="tx1"/>
              </a:solidFill>
            </a:endParaRPr>
          </a:p>
        </p:txBody>
      </p:sp>
      <p:sp>
        <p:nvSpPr>
          <p:cNvPr id="3" name="Content Placeholder 2"/>
          <p:cNvSpPr>
            <a:spLocks noGrp="1"/>
          </p:cNvSpPr>
          <p:nvPr>
            <p:ph idx="1"/>
          </p:nvPr>
        </p:nvSpPr>
        <p:spPr/>
        <p:txBody>
          <a:bodyPr/>
          <a:lstStyle/>
          <a:p>
            <a:pPr marL="0" indent="0">
              <a:buNone/>
            </a:pPr>
            <a:r>
              <a:rPr lang="en-AU" dirty="0"/>
              <a:t>R</a:t>
            </a:r>
            <a:r>
              <a:rPr lang="en-AU" dirty="0" smtClean="0"/>
              <a:t>eleased </a:t>
            </a:r>
            <a:r>
              <a:rPr lang="en-AU" dirty="0"/>
              <a:t>in February 2016</a:t>
            </a:r>
          </a:p>
          <a:p>
            <a:pPr marL="457200" lvl="1" indent="0">
              <a:buNone/>
            </a:pPr>
            <a:endParaRPr lang="en-AU" dirty="0"/>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89" t="10225" r="66458" b="13345"/>
          <a:stretch/>
        </p:blipFill>
        <p:spPr bwMode="auto">
          <a:xfrm rot="435453">
            <a:off x="5799722" y="1496209"/>
            <a:ext cx="2692194" cy="3647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5575" y="2474312"/>
            <a:ext cx="4896545" cy="2092881"/>
          </a:xfrm>
          <a:prstGeom prst="rect">
            <a:avLst/>
          </a:prstGeom>
        </p:spPr>
        <p:txBody>
          <a:bodyPr wrap="square">
            <a:spAutoFit/>
          </a:bodyPr>
          <a:lstStyle/>
          <a:p>
            <a:pPr>
              <a:spcAft>
                <a:spcPts val="1200"/>
              </a:spcAft>
            </a:pPr>
            <a:r>
              <a:rPr lang="en-AU" sz="2400" dirty="0">
                <a:solidFill>
                  <a:prstClr val="black"/>
                </a:solidFill>
              </a:rPr>
              <a:t>Key focus area:</a:t>
            </a:r>
          </a:p>
          <a:p>
            <a:pPr marL="342900" indent="-342900">
              <a:buFont typeface="Arial" panose="020B0604020202020204" pitchFamily="34" charset="0"/>
              <a:buChar char="•"/>
            </a:pPr>
            <a:r>
              <a:rPr lang="en-AU" sz="2400" dirty="0">
                <a:solidFill>
                  <a:prstClr val="black"/>
                </a:solidFill>
              </a:rPr>
              <a:t>engaging representatives of the workforce when developing or reviewing mental wellbeing strategies</a:t>
            </a:r>
          </a:p>
        </p:txBody>
      </p:sp>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19</a:t>
            </a:fld>
            <a:endParaRPr lang="en-US" dirty="0"/>
          </a:p>
        </p:txBody>
      </p:sp>
      <p:sp>
        <p:nvSpPr>
          <p:cNvPr id="6" name="Rectangle 5"/>
          <p:cNvSpPr/>
          <p:nvPr/>
        </p:nvSpPr>
        <p:spPr>
          <a:xfrm>
            <a:off x="2549459" y="5606167"/>
            <a:ext cx="3618683" cy="400110"/>
          </a:xfrm>
          <a:prstGeom prst="rect">
            <a:avLst/>
          </a:prstGeom>
        </p:spPr>
        <p:txBody>
          <a:bodyPr wrap="none" anchor="ctr">
            <a:spAutoFit/>
          </a:bodyPr>
          <a:lstStyle/>
          <a:p>
            <a:pPr lvl="1"/>
            <a:r>
              <a:rPr lang="en-AU" sz="2000" dirty="0">
                <a:solidFill>
                  <a:prstClr val="black"/>
                </a:solidFill>
              </a:rPr>
              <a:t>Available on DMP website</a:t>
            </a:r>
          </a:p>
        </p:txBody>
      </p:sp>
    </p:spTree>
    <p:extLst>
      <p:ext uri="{BB962C8B-B14F-4D97-AF65-F5344CB8AC3E}">
        <p14:creationId xmlns:p14="http://schemas.microsoft.com/office/powerpoint/2010/main" val="147269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16632"/>
            <a:ext cx="7772400" cy="1143000"/>
          </a:xfrm>
        </p:spPr>
        <p:txBody>
          <a:bodyPr/>
          <a:lstStyle/>
          <a:p>
            <a:r>
              <a:rPr lang="en-AU" dirty="0">
                <a:solidFill>
                  <a:srgbClr val="CF5E31"/>
                </a:solidFill>
              </a:rPr>
              <a:t>What are the key factors supporting mental wellbeing?</a:t>
            </a:r>
          </a:p>
        </p:txBody>
      </p:sp>
      <p:sp>
        <p:nvSpPr>
          <p:cNvPr id="60419" name="Subtitle 4"/>
          <p:cNvSpPr>
            <a:spLocks noGrp="1"/>
          </p:cNvSpPr>
          <p:nvPr>
            <p:ph idx="1"/>
          </p:nvPr>
        </p:nvSpPr>
        <p:spPr>
          <a:xfrm>
            <a:off x="685800" y="1600200"/>
            <a:ext cx="8134672" cy="4495800"/>
          </a:xfrm>
        </p:spPr>
        <p:txBody>
          <a:bodyPr/>
          <a:lstStyle/>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spcBef>
                <a:spcPts val="0"/>
              </a:spcBef>
              <a:buNone/>
            </a:pPr>
            <a:endParaRPr lang="en-AU" sz="2000" dirty="0" smtClean="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1362756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endParaRPr lang="en-AU" dirty="0"/>
          </a:p>
        </p:txBody>
      </p:sp>
      <p:sp>
        <p:nvSpPr>
          <p:cNvPr id="3" name="Content Placeholder 2"/>
          <p:cNvSpPr>
            <a:spLocks noGrp="1"/>
          </p:cNvSpPr>
          <p:nvPr>
            <p:ph idx="1"/>
          </p:nvPr>
        </p:nvSpPr>
        <p:spPr>
          <a:xfrm>
            <a:off x="827584" y="1381472"/>
            <a:ext cx="7776864" cy="4567808"/>
          </a:xfrm>
        </p:spPr>
        <p:txBody>
          <a:bodyPr/>
          <a:lstStyle/>
          <a:p>
            <a:pPr>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Psychosocial harm audit – guide </a:t>
            </a:r>
            <a:r>
              <a:rPr lang="en-AU" sz="1600" b="1" i="1" kern="1200" dirty="0" smtClean="0">
                <a:solidFill>
                  <a:srgbClr val="000000"/>
                </a:solidFill>
                <a:latin typeface="Calibri" panose="020F0502020204030204" pitchFamily="34" charset="0"/>
                <a:ea typeface="ＭＳ Ｐゴシック" pitchFamily="-124" charset="-128"/>
                <a:hlinkClick r:id="rId3"/>
              </a:rPr>
              <a:t>http</a:t>
            </a:r>
            <a:r>
              <a:rPr lang="en-AU" sz="1600" b="1" i="1" kern="1200" dirty="0">
                <a:solidFill>
                  <a:srgbClr val="000000"/>
                </a:solidFill>
                <a:latin typeface="Calibri" panose="020F0502020204030204" pitchFamily="34" charset="0"/>
                <a:ea typeface="ＭＳ Ｐゴシック" pitchFamily="-124" charset="-128"/>
                <a:hlinkClick r:id="rId3"/>
              </a:rPr>
              <a:t>://</a:t>
            </a:r>
            <a:r>
              <a:rPr lang="en-AU" sz="1600" b="1" i="1" kern="1200" dirty="0" smtClean="0">
                <a:solidFill>
                  <a:srgbClr val="000000"/>
                </a:solidFill>
                <a:latin typeface="Calibri" panose="020F0502020204030204" pitchFamily="34" charset="0"/>
                <a:ea typeface="ＭＳ Ｐゴシック" pitchFamily="-124" charset="-128"/>
                <a:hlinkClick r:id="rId3"/>
              </a:rPr>
              <a:t>www.dmp.wa.gov.au/Documents/Safety/MSH_AuditGuide_PsychosocialHarm.pdf</a:t>
            </a:r>
            <a:endParaRPr lang="en-AU" sz="1600" b="1" i="1" kern="1200" dirty="0" smtClean="0">
              <a:solidFill>
                <a:srgbClr val="000000"/>
              </a:solidFill>
              <a:latin typeface="Calibri" panose="020F0502020204030204" pitchFamily="34" charset="0"/>
              <a:ea typeface="ＭＳ Ｐゴシック" pitchFamily="-124" charset="-128"/>
            </a:endParaRPr>
          </a:p>
          <a:p>
            <a:pPr>
              <a:spcAft>
                <a:spcPts val="1200"/>
              </a:spcAft>
              <a:buFont typeface="Wingdings" panose="05000000000000000000" pitchFamily="2" charset="2"/>
              <a:buChar char="v"/>
            </a:pPr>
            <a:r>
              <a:rPr lang="en-AU" sz="1600" b="1" i="1" dirty="0">
                <a:solidFill>
                  <a:srgbClr val="000000"/>
                </a:solidFill>
                <a:latin typeface="Calibri" panose="020F0502020204030204" pitchFamily="34" charset="0"/>
              </a:rPr>
              <a:t>Dealing with workplace bullying – a worker’s guide </a:t>
            </a:r>
            <a:r>
              <a:rPr lang="en-AU" sz="1600" b="1" i="1" dirty="0">
                <a:solidFill>
                  <a:srgbClr val="000000"/>
                </a:solidFill>
                <a:latin typeface="Calibri" panose="020F0502020204030204" pitchFamily="34" charset="0"/>
                <a:hlinkClick r:id="rId4"/>
              </a:rPr>
              <a:t>www.safeworkaustralia.gov.au/sites/SWA/about/Publications/Documents/828/Workers-Guide-workplace-bullying.pdf</a:t>
            </a:r>
            <a:r>
              <a:rPr lang="en-AU" sz="1600" b="1" i="1" dirty="0">
                <a:solidFill>
                  <a:srgbClr val="000000"/>
                </a:solidFill>
                <a:latin typeface="Calibri" panose="020F0502020204030204" pitchFamily="34" charset="0"/>
              </a:rPr>
              <a:t> </a:t>
            </a:r>
          </a:p>
          <a:p>
            <a:pPr>
              <a:spcBef>
                <a:spcPct val="0"/>
              </a:spcBef>
              <a:spcAft>
                <a:spcPts val="1200"/>
              </a:spcAft>
              <a:buFont typeface="Wingdings" panose="05000000000000000000" pitchFamily="2" charset="2"/>
              <a:buChar char="v"/>
            </a:pPr>
            <a:r>
              <a:rPr lang="en-AU" sz="1600" b="1" i="1" kern="1200" dirty="0" smtClean="0">
                <a:solidFill>
                  <a:srgbClr val="000000"/>
                </a:solidFill>
                <a:latin typeface="Calibri" panose="020F0502020204030204" pitchFamily="34" charset="0"/>
                <a:ea typeface="ＭＳ Ｐゴシック" pitchFamily="-124" charset="-128"/>
              </a:rPr>
              <a:t>Western </a:t>
            </a:r>
            <a:r>
              <a:rPr lang="en-AU" sz="1600" b="1" i="1" kern="1200" dirty="0">
                <a:solidFill>
                  <a:srgbClr val="000000"/>
                </a:solidFill>
                <a:latin typeface="Calibri" panose="020F0502020204030204" pitchFamily="34" charset="0"/>
                <a:ea typeface="ＭＳ Ｐゴシック" pitchFamily="-124" charset="-128"/>
              </a:rPr>
              <a:t>Australian Equal Opportunity Commission - </a:t>
            </a:r>
            <a:r>
              <a:rPr lang="en-AU" sz="1600" b="1" i="1" kern="1200" dirty="0">
                <a:solidFill>
                  <a:srgbClr val="000000"/>
                </a:solidFill>
                <a:latin typeface="Calibri" panose="020F0502020204030204" pitchFamily="34" charset="0"/>
                <a:ea typeface="ＭＳ Ｐゴシック" pitchFamily="-124" charset="-128"/>
                <a:hlinkClick r:id="rId5"/>
              </a:rPr>
              <a:t>www.eoc.wa.gov.au</a:t>
            </a:r>
            <a:r>
              <a:rPr lang="en-AU" sz="1600" b="1" i="1" kern="1200" dirty="0">
                <a:solidFill>
                  <a:srgbClr val="000000"/>
                </a:solidFill>
                <a:latin typeface="Calibri" panose="020F0502020204030204" pitchFamily="34" charset="0"/>
                <a:ea typeface="ＭＳ Ｐゴシック" pitchFamily="-124" charset="-128"/>
              </a:rPr>
              <a:t> </a:t>
            </a:r>
          </a:p>
          <a:p>
            <a:pPr>
              <a:spcAft>
                <a:spcPts val="1200"/>
              </a:spcAft>
              <a:buFont typeface="Wingdings" panose="05000000000000000000" pitchFamily="2" charset="2"/>
              <a:buChar char="v"/>
            </a:pPr>
            <a:r>
              <a:rPr lang="en-AU" sz="1600" b="1" i="1" dirty="0" err="1" smtClean="0">
                <a:solidFill>
                  <a:srgbClr val="000000"/>
                </a:solidFill>
                <a:latin typeface="Calibri" panose="020F0502020204030204" pitchFamily="34" charset="0"/>
              </a:rPr>
              <a:t>WorkSafe</a:t>
            </a:r>
            <a:r>
              <a:rPr lang="en-AU" sz="1600" b="1" i="1" dirty="0" smtClean="0">
                <a:solidFill>
                  <a:srgbClr val="000000"/>
                </a:solidFill>
                <a:latin typeface="Calibri" panose="020F0502020204030204" pitchFamily="34" charset="0"/>
              </a:rPr>
              <a:t> </a:t>
            </a:r>
            <a:r>
              <a:rPr lang="en-AU" sz="1600" b="1" i="1" dirty="0">
                <a:solidFill>
                  <a:srgbClr val="000000"/>
                </a:solidFill>
                <a:latin typeface="Calibri" panose="020F0502020204030204" pitchFamily="34" charset="0"/>
              </a:rPr>
              <a:t>WA - </a:t>
            </a:r>
            <a:r>
              <a:rPr lang="en-AU" sz="1600" b="1" i="1" dirty="0">
                <a:solidFill>
                  <a:srgbClr val="000000"/>
                </a:solidFill>
                <a:latin typeface="Calibri" panose="020F0502020204030204" pitchFamily="34" charset="0"/>
                <a:hlinkClick r:id="rId6"/>
              </a:rPr>
              <a:t>www.worksafe.wa.gov.au</a:t>
            </a:r>
            <a:r>
              <a:rPr lang="en-AU" sz="1600" b="1" i="1" dirty="0">
                <a:solidFill>
                  <a:srgbClr val="000000"/>
                </a:solidFill>
                <a:latin typeface="Calibri" panose="020F0502020204030204" pitchFamily="34" charset="0"/>
              </a:rPr>
              <a:t> </a:t>
            </a:r>
          </a:p>
          <a:p>
            <a:pPr>
              <a:spcAft>
                <a:spcPts val="1200"/>
              </a:spcAft>
              <a:buFont typeface="Wingdings" panose="05000000000000000000" pitchFamily="2" charset="2"/>
              <a:buChar char="v"/>
            </a:pPr>
            <a:r>
              <a:rPr lang="en-AU" sz="1600" b="1" i="1" dirty="0">
                <a:solidFill>
                  <a:srgbClr val="000000"/>
                </a:solidFill>
                <a:latin typeface="Calibri" panose="020F0502020204030204" pitchFamily="34" charset="0"/>
              </a:rPr>
              <a:t>Guide for </a:t>
            </a:r>
            <a:r>
              <a:rPr lang="en-AU" sz="1600" b="1" i="1" dirty="0" smtClean="0">
                <a:solidFill>
                  <a:srgbClr val="000000"/>
                </a:solidFill>
                <a:latin typeface="Calibri" panose="020F0502020204030204" pitchFamily="34" charset="0"/>
              </a:rPr>
              <a:t>managing </a:t>
            </a:r>
            <a:r>
              <a:rPr lang="en-AU" sz="1600" b="1" i="1" dirty="0">
                <a:solidFill>
                  <a:srgbClr val="000000"/>
                </a:solidFill>
                <a:latin typeface="Calibri" panose="020F0502020204030204" pitchFamily="34" charset="0"/>
              </a:rPr>
              <a:t>the </a:t>
            </a:r>
            <a:r>
              <a:rPr lang="en-AU" sz="1600" b="1" i="1" dirty="0" smtClean="0">
                <a:solidFill>
                  <a:srgbClr val="000000"/>
                </a:solidFill>
                <a:latin typeface="Calibri" panose="020F0502020204030204" pitchFamily="34" charset="0"/>
              </a:rPr>
              <a:t>risk </a:t>
            </a:r>
            <a:r>
              <a:rPr lang="en-AU" sz="1600" b="1" i="1" dirty="0">
                <a:solidFill>
                  <a:srgbClr val="000000"/>
                </a:solidFill>
                <a:latin typeface="Calibri" panose="020F0502020204030204" pitchFamily="34" charset="0"/>
              </a:rPr>
              <a:t>of </a:t>
            </a:r>
            <a:r>
              <a:rPr lang="en-AU" sz="1600" b="1" i="1" dirty="0" smtClean="0">
                <a:solidFill>
                  <a:srgbClr val="000000"/>
                </a:solidFill>
                <a:latin typeface="Calibri" panose="020F0502020204030204" pitchFamily="34" charset="0"/>
              </a:rPr>
              <a:t>fatigue </a:t>
            </a:r>
            <a:r>
              <a:rPr lang="en-AU" sz="1600" b="1" i="1" dirty="0">
                <a:solidFill>
                  <a:srgbClr val="000000"/>
                </a:solidFill>
                <a:latin typeface="Calibri" panose="020F0502020204030204" pitchFamily="34" charset="0"/>
              </a:rPr>
              <a:t>at </a:t>
            </a:r>
            <a:r>
              <a:rPr lang="en-AU" sz="1600" b="1" i="1" dirty="0" smtClean="0">
                <a:solidFill>
                  <a:srgbClr val="000000"/>
                </a:solidFill>
                <a:latin typeface="Calibri" panose="020F0502020204030204" pitchFamily="34" charset="0"/>
              </a:rPr>
              <a:t>work </a:t>
            </a:r>
            <a:r>
              <a:rPr lang="en-AU" sz="1600" b="1" i="1" dirty="0" smtClean="0">
                <a:solidFill>
                  <a:srgbClr val="000000"/>
                </a:solidFill>
                <a:latin typeface="Calibri" panose="020F0502020204030204" pitchFamily="34" charset="0"/>
                <a:hlinkClick r:id="rId7"/>
              </a:rPr>
              <a:t>www.safeworkaustralia.gov.au/sites/SWA/about/Publications/Documents/825/Managing-the-risk-of-fatigue.pdf</a:t>
            </a:r>
            <a:r>
              <a:rPr lang="en-AU" sz="1600" b="1" i="1" dirty="0" smtClean="0">
                <a:solidFill>
                  <a:srgbClr val="000000"/>
                </a:solidFill>
                <a:latin typeface="Calibri" panose="020F0502020204030204" pitchFamily="34" charset="0"/>
              </a:rPr>
              <a:t>   </a:t>
            </a:r>
            <a:endParaRPr lang="en-AU" sz="1600" b="1" i="1" dirty="0">
              <a:solidFill>
                <a:srgbClr val="000000"/>
              </a:solidFill>
              <a:latin typeface="Calibri" panose="020F0502020204030204" pitchFamily="34" charset="0"/>
            </a:endParaRPr>
          </a:p>
          <a:p>
            <a:pPr>
              <a:spcAft>
                <a:spcPts val="1200"/>
              </a:spcAft>
              <a:buFont typeface="Wingdings" panose="05000000000000000000" pitchFamily="2" charset="2"/>
              <a:buChar char="v"/>
            </a:pPr>
            <a:r>
              <a:rPr lang="en-AU" sz="1600" b="1" i="1" dirty="0">
                <a:solidFill>
                  <a:srgbClr val="000000"/>
                </a:solidFill>
                <a:latin typeface="Calibri" panose="020F0502020204030204" pitchFamily="34" charset="0"/>
              </a:rPr>
              <a:t>Working hours – code of practice </a:t>
            </a:r>
            <a:r>
              <a:rPr lang="en-AU" sz="1600" b="1" i="1" dirty="0">
                <a:solidFill>
                  <a:srgbClr val="000000"/>
                </a:solidFill>
                <a:latin typeface="Calibri" panose="020F0502020204030204" pitchFamily="34" charset="0"/>
                <a:hlinkClick r:id="rId8"/>
              </a:rPr>
              <a:t>https://www.commerce.wa.gov.au/publications/code-practice-working-hours</a:t>
            </a:r>
            <a:r>
              <a:rPr lang="en-AU" sz="1600" b="1" i="1" dirty="0">
                <a:solidFill>
                  <a:srgbClr val="000000"/>
                </a:solidFill>
                <a:latin typeface="Calibri" panose="020F0502020204030204" pitchFamily="34" charset="0"/>
              </a:rPr>
              <a:t> </a:t>
            </a:r>
          </a:p>
          <a:p>
            <a:pPr>
              <a:spcAft>
                <a:spcPts val="1200"/>
              </a:spcAft>
              <a:buFont typeface="Wingdings" panose="05000000000000000000" pitchFamily="2" charset="2"/>
              <a:buChar char="v"/>
            </a:pPr>
            <a:r>
              <a:rPr lang="en-AU" sz="1600" b="1" i="1" dirty="0">
                <a:solidFill>
                  <a:srgbClr val="000000"/>
                </a:solidFill>
                <a:latin typeface="Calibri" panose="020F0502020204030204" pitchFamily="34" charset="0"/>
              </a:rPr>
              <a:t>Alcohol and other </a:t>
            </a:r>
            <a:r>
              <a:rPr lang="en-AU" sz="1600" b="1" i="1" dirty="0" smtClean="0">
                <a:solidFill>
                  <a:srgbClr val="000000"/>
                </a:solidFill>
                <a:latin typeface="Calibri" panose="020F0502020204030204" pitchFamily="34" charset="0"/>
              </a:rPr>
              <a:t>drugs </a:t>
            </a:r>
            <a:r>
              <a:rPr lang="en-AU" sz="1600" b="1" i="1" dirty="0">
                <a:solidFill>
                  <a:srgbClr val="000000"/>
                </a:solidFill>
                <a:latin typeface="Calibri" panose="020F0502020204030204" pitchFamily="34" charset="0"/>
              </a:rPr>
              <a:t>at the workplace – guidance note </a:t>
            </a:r>
            <a:r>
              <a:rPr lang="en-AU" sz="1600" b="1" i="1" dirty="0">
                <a:solidFill>
                  <a:srgbClr val="000000"/>
                </a:solidFill>
                <a:latin typeface="Calibri" panose="020F0502020204030204" pitchFamily="34" charset="0"/>
                <a:hlinkClick r:id="rId9"/>
              </a:rPr>
              <a:t>www.commerce.wa.gov.au/sites/default/files/atoms/files/alcohol_and_drugs_0.pdf</a:t>
            </a:r>
            <a:r>
              <a:rPr lang="en-AU" sz="1600" b="1" i="1" dirty="0">
                <a:solidFill>
                  <a:srgbClr val="000000"/>
                </a:solidFill>
                <a:latin typeface="Calibri" panose="020F0502020204030204" pitchFamily="34" charset="0"/>
              </a:rPr>
              <a:t> </a:t>
            </a:r>
          </a:p>
          <a:p>
            <a:pPr marL="0" indent="0">
              <a:buNone/>
            </a:pPr>
            <a:endParaRPr lang="en-AU" dirty="0"/>
          </a:p>
        </p:txBody>
      </p:sp>
      <p:pic>
        <p:nvPicPr>
          <p:cNvPr id="2051" name="Picture 3" descr="C:\Users\MIDMPJW\AppData\Local\Microsoft\Windows\Temporary Internet Files\Content.IE5\AN4W8K3I\hr1[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0421" y="67174"/>
            <a:ext cx="3240360" cy="1052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20</a:t>
            </a:fld>
            <a:endParaRPr lang="en-US" dirty="0"/>
          </a:p>
        </p:txBody>
      </p:sp>
    </p:spTree>
    <p:extLst>
      <p:ext uri="{BB962C8B-B14F-4D97-AF65-F5344CB8AC3E}">
        <p14:creationId xmlns:p14="http://schemas.microsoft.com/office/powerpoint/2010/main" val="3862981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endParaRPr lang="en-AU" dirty="0"/>
          </a:p>
        </p:txBody>
      </p:sp>
      <p:sp>
        <p:nvSpPr>
          <p:cNvPr id="3" name="Content Placeholder 2"/>
          <p:cNvSpPr>
            <a:spLocks noGrp="1"/>
          </p:cNvSpPr>
          <p:nvPr>
            <p:ph idx="1"/>
          </p:nvPr>
        </p:nvSpPr>
        <p:spPr>
          <a:xfrm>
            <a:off x="827584" y="1381472"/>
            <a:ext cx="7776864" cy="4495800"/>
          </a:xfrm>
        </p:spPr>
        <p:txBody>
          <a:bodyPr/>
          <a:lstStyle/>
          <a:p>
            <a:pPr>
              <a:spcAft>
                <a:spcPts val="1200"/>
              </a:spcAft>
              <a:buFont typeface="Wingdings" panose="05000000000000000000" pitchFamily="2" charset="2"/>
              <a:buChar char="v"/>
            </a:pPr>
            <a:r>
              <a:rPr lang="en-AU" sz="1600" b="1" i="1" dirty="0" smtClean="0">
                <a:solidFill>
                  <a:srgbClr val="000000"/>
                </a:solidFill>
                <a:latin typeface="Calibri" panose="020F0502020204030204" pitchFamily="34" charset="0"/>
              </a:rPr>
              <a:t>Equal </a:t>
            </a:r>
            <a:r>
              <a:rPr lang="en-AU" sz="1600" b="1" i="1" dirty="0">
                <a:solidFill>
                  <a:srgbClr val="000000"/>
                </a:solidFill>
                <a:latin typeface="Calibri" panose="020F0502020204030204" pitchFamily="34" charset="0"/>
              </a:rPr>
              <a:t>Opportunity Commission - </a:t>
            </a:r>
            <a:r>
              <a:rPr lang="en-AU" sz="1600" b="1" i="1" dirty="0">
                <a:solidFill>
                  <a:srgbClr val="000000"/>
                </a:solidFill>
                <a:latin typeface="Calibri" panose="020F0502020204030204" pitchFamily="34" charset="0"/>
                <a:hlinkClick r:id="rId3"/>
              </a:rPr>
              <a:t>http://www.eoc.wa.gov.au</a:t>
            </a:r>
            <a:r>
              <a:rPr lang="en-AU" sz="1600" b="1" i="1" dirty="0" smtClean="0">
                <a:solidFill>
                  <a:srgbClr val="000000"/>
                </a:solidFill>
                <a:latin typeface="Calibri" panose="020F0502020204030204" pitchFamily="34" charset="0"/>
                <a:hlinkClick r:id="rId3"/>
              </a:rPr>
              <a:t>/</a:t>
            </a:r>
            <a:r>
              <a:rPr lang="en-AU" sz="1600" b="1" i="1" dirty="0" smtClean="0">
                <a:solidFill>
                  <a:srgbClr val="000000"/>
                </a:solidFill>
                <a:latin typeface="Calibri" panose="020F0502020204030204" pitchFamily="34" charset="0"/>
              </a:rPr>
              <a:t> </a:t>
            </a:r>
            <a:endParaRPr lang="en-AU" sz="1600" b="1" i="1" dirty="0">
              <a:solidFill>
                <a:srgbClr val="000000"/>
              </a:solidFill>
              <a:latin typeface="Calibri" panose="020F0502020204030204" pitchFamily="34" charset="0"/>
            </a:endParaRPr>
          </a:p>
          <a:p>
            <a:pPr>
              <a:spcAft>
                <a:spcPts val="1200"/>
              </a:spcAft>
              <a:buFont typeface="Wingdings" panose="05000000000000000000" pitchFamily="2" charset="2"/>
              <a:buChar char="v"/>
            </a:pPr>
            <a:r>
              <a:rPr lang="en-AU" sz="1600" b="1" i="1" dirty="0" err="1">
                <a:solidFill>
                  <a:srgbClr val="000000"/>
                </a:solidFill>
                <a:latin typeface="Calibri" panose="020F0502020204030204" pitchFamily="34" charset="0"/>
              </a:rPr>
              <a:t>WorkSafe</a:t>
            </a:r>
            <a:r>
              <a:rPr lang="en-AU" sz="1600" b="1" i="1" dirty="0">
                <a:solidFill>
                  <a:srgbClr val="000000"/>
                </a:solidFill>
                <a:latin typeface="Calibri" panose="020F0502020204030204" pitchFamily="34" charset="0"/>
              </a:rPr>
              <a:t> WA – Toolkits and information resources – bullying </a:t>
            </a:r>
            <a:r>
              <a:rPr lang="en-AU" sz="1600" b="1" i="1" dirty="0">
                <a:solidFill>
                  <a:srgbClr val="000000"/>
                </a:solidFill>
                <a:latin typeface="Calibri" panose="020F0502020204030204" pitchFamily="34" charset="0"/>
                <a:hlinkClick r:id="rId4"/>
              </a:rPr>
              <a:t>www.commerce.wa.gov.au/worksafe/toolkits-and-information-resources-bullying</a:t>
            </a:r>
            <a:r>
              <a:rPr lang="en-AU" sz="1600" b="1" i="1" dirty="0">
                <a:solidFill>
                  <a:srgbClr val="000000"/>
                </a:solidFill>
                <a:latin typeface="Calibri" panose="020F0502020204030204" pitchFamily="34" charset="0"/>
              </a:rPr>
              <a:t> </a:t>
            </a:r>
          </a:p>
          <a:p>
            <a:pPr>
              <a:spcAft>
                <a:spcPts val="1200"/>
              </a:spcAft>
              <a:buFont typeface="Wingdings" panose="05000000000000000000" pitchFamily="2" charset="2"/>
              <a:buChar char="v"/>
            </a:pPr>
            <a:r>
              <a:rPr lang="en-AU" sz="1600" b="1" i="1" dirty="0" smtClean="0">
                <a:solidFill>
                  <a:srgbClr val="000000"/>
                </a:solidFill>
                <a:latin typeface="Calibri" panose="020F0502020204030204" pitchFamily="34" charset="0"/>
              </a:rPr>
              <a:t>Working </a:t>
            </a:r>
            <a:r>
              <a:rPr lang="en-AU" sz="1600" b="1" i="1" dirty="0">
                <a:solidFill>
                  <a:srgbClr val="000000"/>
                </a:solidFill>
                <a:latin typeface="Calibri" panose="020F0502020204030204" pitchFamily="34" charset="0"/>
              </a:rPr>
              <a:t>a</a:t>
            </a:r>
            <a:r>
              <a:rPr lang="en-AU" sz="1600" b="1" i="1" dirty="0" smtClean="0">
                <a:solidFill>
                  <a:srgbClr val="000000"/>
                </a:solidFill>
                <a:latin typeface="Calibri" panose="020F0502020204030204" pitchFamily="34" charset="0"/>
              </a:rPr>
              <a:t>lone </a:t>
            </a:r>
            <a:r>
              <a:rPr lang="en-AU" sz="1600" b="1" i="1" dirty="0">
                <a:solidFill>
                  <a:srgbClr val="000000"/>
                </a:solidFill>
                <a:latin typeface="Calibri" panose="020F0502020204030204" pitchFamily="34" charset="0"/>
              </a:rPr>
              <a:t>– </a:t>
            </a:r>
            <a:r>
              <a:rPr lang="en-AU" sz="1600" b="1" i="1" dirty="0" smtClean="0">
                <a:solidFill>
                  <a:srgbClr val="000000"/>
                </a:solidFill>
                <a:latin typeface="Calibri" panose="020F0502020204030204" pitchFamily="34" charset="0"/>
              </a:rPr>
              <a:t>guidance note </a:t>
            </a:r>
            <a:r>
              <a:rPr lang="en-AU" sz="1600" b="1" i="1" dirty="0" smtClean="0">
                <a:solidFill>
                  <a:srgbClr val="000000"/>
                </a:solidFill>
                <a:latin typeface="Calibri" panose="020F0502020204030204" pitchFamily="34" charset="0"/>
                <a:hlinkClick r:id="rId5"/>
              </a:rPr>
              <a:t>www.commerce.wa.gov.au/sites/default/files/atoms/files/working_alone.pdf</a:t>
            </a:r>
            <a:r>
              <a:rPr lang="en-AU" sz="1600" b="1" i="1" dirty="0" smtClean="0">
                <a:solidFill>
                  <a:srgbClr val="000000"/>
                </a:solidFill>
                <a:latin typeface="Calibri" panose="020F0502020204030204" pitchFamily="34" charset="0"/>
              </a:rPr>
              <a:t> </a:t>
            </a:r>
            <a:endParaRPr lang="en-AU" sz="1600" b="1" i="1" dirty="0">
              <a:solidFill>
                <a:srgbClr val="000000"/>
              </a:solidFill>
              <a:latin typeface="Calibri" panose="020F0502020204030204" pitchFamily="34" charset="0"/>
            </a:endParaRPr>
          </a:p>
          <a:p>
            <a:pPr>
              <a:spcAft>
                <a:spcPts val="1200"/>
              </a:spcAft>
              <a:buFont typeface="Wingdings" panose="05000000000000000000" pitchFamily="2" charset="2"/>
              <a:buChar char="v"/>
            </a:pPr>
            <a:r>
              <a:rPr lang="en-AU" sz="1600" b="1" i="1" dirty="0" smtClean="0">
                <a:solidFill>
                  <a:srgbClr val="000000"/>
                </a:solidFill>
                <a:latin typeface="Calibri" panose="020F0502020204030204" pitchFamily="34" charset="0"/>
              </a:rPr>
              <a:t>Workers </a:t>
            </a:r>
            <a:r>
              <a:rPr lang="en-AU" sz="1600" b="1" i="1" dirty="0">
                <a:solidFill>
                  <a:srgbClr val="000000"/>
                </a:solidFill>
                <a:latin typeface="Calibri" panose="020F0502020204030204" pitchFamily="34" charset="0"/>
              </a:rPr>
              <a:t>with </a:t>
            </a:r>
            <a:r>
              <a:rPr lang="en-AU" sz="1600" b="1" i="1" dirty="0" smtClean="0">
                <a:solidFill>
                  <a:srgbClr val="000000"/>
                </a:solidFill>
                <a:latin typeface="Calibri" panose="020F0502020204030204" pitchFamily="34" charset="0"/>
              </a:rPr>
              <a:t>mental </a:t>
            </a:r>
            <a:r>
              <a:rPr lang="en-AU" sz="1600" b="1" i="1" dirty="0">
                <a:solidFill>
                  <a:srgbClr val="000000"/>
                </a:solidFill>
                <a:latin typeface="Calibri" panose="020F0502020204030204" pitchFamily="34" charset="0"/>
              </a:rPr>
              <a:t>Illness: a </a:t>
            </a:r>
            <a:r>
              <a:rPr lang="en-AU" sz="1600" b="1" i="1" dirty="0" smtClean="0">
                <a:solidFill>
                  <a:srgbClr val="000000"/>
                </a:solidFill>
                <a:latin typeface="Calibri" panose="020F0502020204030204" pitchFamily="34" charset="0"/>
              </a:rPr>
              <a:t>practical </a:t>
            </a:r>
            <a:r>
              <a:rPr lang="en-AU" sz="1600" b="1" i="1" dirty="0">
                <a:solidFill>
                  <a:srgbClr val="000000"/>
                </a:solidFill>
                <a:latin typeface="Calibri" panose="020F0502020204030204" pitchFamily="34" charset="0"/>
              </a:rPr>
              <a:t>g</a:t>
            </a:r>
            <a:r>
              <a:rPr lang="en-AU" sz="1600" b="1" i="1" dirty="0" smtClean="0">
                <a:solidFill>
                  <a:srgbClr val="000000"/>
                </a:solidFill>
                <a:latin typeface="Calibri" panose="020F0502020204030204" pitchFamily="34" charset="0"/>
              </a:rPr>
              <a:t>uide </a:t>
            </a:r>
            <a:r>
              <a:rPr lang="en-AU" sz="1600" b="1" i="1" dirty="0">
                <a:solidFill>
                  <a:srgbClr val="000000"/>
                </a:solidFill>
                <a:latin typeface="Calibri" panose="020F0502020204030204" pitchFamily="34" charset="0"/>
              </a:rPr>
              <a:t>for </a:t>
            </a:r>
            <a:r>
              <a:rPr lang="en-AU" sz="1600" b="1" i="1" dirty="0" smtClean="0">
                <a:solidFill>
                  <a:srgbClr val="000000"/>
                </a:solidFill>
                <a:latin typeface="Calibri" panose="020F0502020204030204" pitchFamily="34" charset="0"/>
              </a:rPr>
              <a:t>managers </a:t>
            </a:r>
            <a:r>
              <a:rPr lang="en-AU" sz="1600" b="1" i="1" dirty="0">
                <a:solidFill>
                  <a:srgbClr val="000000"/>
                </a:solidFill>
                <a:latin typeface="Calibri" panose="020F0502020204030204" pitchFamily="34" charset="0"/>
                <a:hlinkClick r:id="rId6"/>
              </a:rPr>
              <a:t>www.humanrights.gov.au/sites/default/files/document/publication/workers_mental_illness_guide_0.pdf</a:t>
            </a:r>
            <a:r>
              <a:rPr lang="en-AU" sz="1600" b="1" i="1" dirty="0">
                <a:solidFill>
                  <a:srgbClr val="000000"/>
                </a:solidFill>
                <a:latin typeface="Calibri" panose="020F0502020204030204" pitchFamily="34" charset="0"/>
              </a:rPr>
              <a:t> </a:t>
            </a:r>
          </a:p>
          <a:p>
            <a:pPr>
              <a:spcAft>
                <a:spcPts val="1200"/>
              </a:spcAft>
              <a:buFont typeface="Wingdings" panose="05000000000000000000" pitchFamily="2" charset="2"/>
              <a:buChar char="v"/>
            </a:pPr>
            <a:r>
              <a:rPr lang="en-AU" sz="1600" b="1" i="1" dirty="0">
                <a:solidFill>
                  <a:srgbClr val="000000"/>
                </a:solidFill>
                <a:latin typeface="Calibri" panose="020F0502020204030204" pitchFamily="34" charset="0"/>
              </a:rPr>
              <a:t>Mental Health Commission - </a:t>
            </a:r>
            <a:r>
              <a:rPr lang="en-AU" sz="1600" b="1" i="1" dirty="0">
                <a:solidFill>
                  <a:srgbClr val="000000"/>
                </a:solidFill>
                <a:latin typeface="Calibri" panose="020F0502020204030204" pitchFamily="34" charset="0"/>
                <a:hlinkClick r:id="rId7"/>
              </a:rPr>
              <a:t>http://www.mentalhealth.wa.gov.au/Homepage.aspx</a:t>
            </a:r>
            <a:r>
              <a:rPr lang="en-AU" sz="1600" b="1" i="1" dirty="0">
                <a:solidFill>
                  <a:srgbClr val="000000"/>
                </a:solidFill>
                <a:latin typeface="Calibri" panose="020F0502020204030204" pitchFamily="34" charset="0"/>
              </a:rPr>
              <a:t> </a:t>
            </a:r>
          </a:p>
          <a:p>
            <a:pPr>
              <a:spcAft>
                <a:spcPts val="1200"/>
              </a:spcAft>
              <a:buFont typeface="Wingdings" panose="05000000000000000000" pitchFamily="2" charset="2"/>
              <a:buChar char="v"/>
            </a:pPr>
            <a:r>
              <a:rPr lang="en-AU" sz="1600" b="1" i="1" dirty="0" err="1">
                <a:solidFill>
                  <a:srgbClr val="000000"/>
                </a:solidFill>
                <a:latin typeface="Calibri" panose="020F0502020204030204" pitchFamily="34" charset="0"/>
              </a:rPr>
              <a:t>Comcare</a:t>
            </a:r>
            <a:r>
              <a:rPr lang="en-AU" sz="1600" b="1" i="1" dirty="0">
                <a:solidFill>
                  <a:srgbClr val="000000"/>
                </a:solidFill>
                <a:latin typeface="Calibri" panose="020F0502020204030204" pitchFamily="34" charset="0"/>
              </a:rPr>
              <a:t> - </a:t>
            </a:r>
            <a:r>
              <a:rPr lang="en-AU" sz="1600" b="1" i="1" dirty="0">
                <a:solidFill>
                  <a:srgbClr val="000000"/>
                </a:solidFill>
                <a:latin typeface="Calibri" panose="020F0502020204030204" pitchFamily="34" charset="0"/>
                <a:hlinkClick r:id="rId8"/>
              </a:rPr>
              <a:t>http://www.comcare.gov.au</a:t>
            </a:r>
            <a:r>
              <a:rPr lang="en-AU" sz="1600" b="1" i="1" dirty="0">
                <a:solidFill>
                  <a:srgbClr val="000000"/>
                </a:solidFill>
                <a:latin typeface="Calibri" panose="020F0502020204030204" pitchFamily="34" charset="0"/>
              </a:rPr>
              <a:t> </a:t>
            </a:r>
          </a:p>
          <a:p>
            <a:pPr>
              <a:spcAft>
                <a:spcPts val="1200"/>
              </a:spcAft>
              <a:buFont typeface="Wingdings" panose="05000000000000000000" pitchFamily="2" charset="2"/>
              <a:buChar char="v"/>
            </a:pPr>
            <a:r>
              <a:rPr lang="en-AU" sz="1600" b="1" i="1" dirty="0">
                <a:solidFill>
                  <a:srgbClr val="000000"/>
                </a:solidFill>
                <a:latin typeface="Calibri" panose="020F0502020204030204" pitchFamily="34" charset="0"/>
              </a:rPr>
              <a:t>Gender and </a:t>
            </a:r>
            <a:r>
              <a:rPr lang="en-AU" sz="1600" b="1" i="1" dirty="0" smtClean="0">
                <a:solidFill>
                  <a:srgbClr val="000000"/>
                </a:solidFill>
                <a:latin typeface="Calibri" panose="020F0502020204030204" pitchFamily="34" charset="0"/>
              </a:rPr>
              <a:t>safety </a:t>
            </a:r>
            <a:r>
              <a:rPr lang="en-AU" sz="1600" b="1" i="1" dirty="0">
                <a:solidFill>
                  <a:srgbClr val="000000"/>
                </a:solidFill>
                <a:latin typeface="Calibri" panose="020F0502020204030204" pitchFamily="34" charset="0"/>
              </a:rPr>
              <a:t>in mining – workshop </a:t>
            </a:r>
            <a:r>
              <a:rPr lang="en-AU" sz="1600" b="1" i="1" dirty="0" smtClean="0">
                <a:solidFill>
                  <a:srgbClr val="000000"/>
                </a:solidFill>
                <a:latin typeface="Calibri" panose="020F0502020204030204" pitchFamily="34" charset="0"/>
              </a:rPr>
              <a:t>planner series </a:t>
            </a:r>
            <a:r>
              <a:rPr lang="en-AU" sz="1600" b="1" i="1" dirty="0">
                <a:solidFill>
                  <a:srgbClr val="000000"/>
                </a:solidFill>
                <a:latin typeface="Calibri" panose="020F0502020204030204" pitchFamily="34" charset="0"/>
                <a:hlinkClick r:id="rId9"/>
              </a:rPr>
              <a:t>www.dmp.wa.gov.au/Safety/Is-there-a-relationship-between-5093.aspx</a:t>
            </a:r>
            <a:r>
              <a:rPr lang="en-AU" sz="1600" b="1" i="1" dirty="0">
                <a:solidFill>
                  <a:srgbClr val="000000"/>
                </a:solidFill>
                <a:latin typeface="Calibri" panose="020F0502020204030204" pitchFamily="34" charset="0"/>
              </a:rPr>
              <a:t> </a:t>
            </a:r>
            <a:endParaRPr lang="en-AU" sz="1600" b="1" i="1" dirty="0" smtClean="0">
              <a:solidFill>
                <a:srgbClr val="000000"/>
              </a:solidFill>
              <a:latin typeface="Calibri" panose="020F0502020204030204" pitchFamily="34" charset="0"/>
            </a:endParaRPr>
          </a:p>
          <a:p>
            <a:pPr>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Psychologically safe and healthy workplaces: risk management approach toolkit </a:t>
            </a:r>
            <a:r>
              <a:rPr lang="en-AU" sz="1600" b="1" i="1" kern="1200" dirty="0">
                <a:solidFill>
                  <a:srgbClr val="000000"/>
                </a:solidFill>
                <a:latin typeface="Calibri" panose="020F0502020204030204" pitchFamily="34" charset="0"/>
                <a:ea typeface="ＭＳ Ｐゴシック" pitchFamily="-124" charset="-128"/>
                <a:hlinkClick r:id="rId10"/>
              </a:rPr>
              <a:t>www.sstuwa.org.au/application/files/9214/4655/0945/psychologically-healthy-and-safe-workplace-risk-management-toolkit.pdf</a:t>
            </a:r>
            <a:r>
              <a:rPr lang="en-AU" sz="1600" b="1" i="1" kern="1200" dirty="0">
                <a:solidFill>
                  <a:srgbClr val="000000"/>
                </a:solidFill>
                <a:latin typeface="Calibri" panose="020F0502020204030204" pitchFamily="34" charset="0"/>
                <a:ea typeface="ＭＳ Ｐゴシック" pitchFamily="-124" charset="-128"/>
              </a:rPr>
              <a:t> </a:t>
            </a:r>
          </a:p>
          <a:p>
            <a:pPr>
              <a:spcAft>
                <a:spcPts val="1200"/>
              </a:spcAft>
              <a:buFont typeface="Wingdings" panose="05000000000000000000" pitchFamily="2" charset="2"/>
              <a:buChar char="v"/>
            </a:pPr>
            <a:endParaRPr lang="en-AU" sz="1600" b="1" i="1" dirty="0">
              <a:solidFill>
                <a:srgbClr val="000000"/>
              </a:solidFill>
              <a:latin typeface="Calibri" panose="020F0502020204030204" pitchFamily="34" charset="0"/>
            </a:endParaRPr>
          </a:p>
          <a:p>
            <a:pPr marL="0" indent="0">
              <a:buNone/>
            </a:pPr>
            <a:endParaRPr lang="en-AU" dirty="0"/>
          </a:p>
        </p:txBody>
      </p:sp>
      <p:pic>
        <p:nvPicPr>
          <p:cNvPr id="2051" name="Picture 3" descr="C:\Users\MIDMPJW\AppData\Local\Microsoft\Windows\Temporary Internet Files\Content.IE5\AN4W8K3I\hr1[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6056" y="67174"/>
            <a:ext cx="3240360" cy="1052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21</a:t>
            </a:fld>
            <a:endParaRPr lang="en-US" dirty="0"/>
          </a:p>
        </p:txBody>
      </p:sp>
    </p:spTree>
    <p:extLst>
      <p:ext uri="{BB962C8B-B14F-4D97-AF65-F5344CB8AC3E}">
        <p14:creationId xmlns:p14="http://schemas.microsoft.com/office/powerpoint/2010/main" val="1342929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 continued…</a:t>
            </a:r>
            <a:endParaRPr lang="en-AU" dirty="0"/>
          </a:p>
        </p:txBody>
      </p:sp>
      <p:sp>
        <p:nvSpPr>
          <p:cNvPr id="3" name="Content Placeholder 2"/>
          <p:cNvSpPr>
            <a:spLocks noGrp="1"/>
          </p:cNvSpPr>
          <p:nvPr>
            <p:ph idx="1"/>
          </p:nvPr>
        </p:nvSpPr>
        <p:spPr>
          <a:xfrm>
            <a:off x="827584" y="1381472"/>
            <a:ext cx="7772400" cy="4495800"/>
          </a:xfrm>
        </p:spPr>
        <p:txBody>
          <a:bodyPr/>
          <a:lstStyle/>
          <a:p>
            <a:pPr>
              <a:spcBef>
                <a:spcPct val="0"/>
              </a:spcBef>
              <a:spcAft>
                <a:spcPts val="1200"/>
              </a:spcAft>
              <a:buFont typeface="Wingdings" panose="05000000000000000000" pitchFamily="2" charset="2"/>
              <a:buChar char="v"/>
            </a:pPr>
            <a:r>
              <a:rPr lang="en-AU" sz="1600" b="1" i="1" kern="1200" dirty="0" smtClean="0">
                <a:solidFill>
                  <a:srgbClr val="000000"/>
                </a:solidFill>
                <a:latin typeface="Calibri" panose="020F0502020204030204" pitchFamily="34" charset="0"/>
                <a:ea typeface="ＭＳ Ｐゴシック" pitchFamily="-124" charset="-128"/>
              </a:rPr>
              <a:t>Guide </a:t>
            </a:r>
            <a:r>
              <a:rPr lang="en-AU" sz="1600" b="1" i="1" kern="1200" dirty="0">
                <a:solidFill>
                  <a:srgbClr val="000000"/>
                </a:solidFill>
                <a:latin typeface="Calibri" panose="020F0502020204030204" pitchFamily="34" charset="0"/>
                <a:ea typeface="ＭＳ Ｐゴシック" pitchFamily="-124" charset="-128"/>
              </a:rPr>
              <a:t>for preventing and responding to workplace bullying </a:t>
            </a:r>
            <a:r>
              <a:rPr lang="en-AU" sz="1600" b="1" i="1" kern="1200" dirty="0" smtClean="0">
                <a:solidFill>
                  <a:srgbClr val="000000"/>
                </a:solidFill>
                <a:latin typeface="Calibri" panose="020F0502020204030204" pitchFamily="34" charset="0"/>
                <a:ea typeface="ＭＳ Ｐゴシック" pitchFamily="-124" charset="-128"/>
                <a:hlinkClick r:id="rId3"/>
              </a:rPr>
              <a:t>www.safeworkaustralia.gov.au/sites/swa/about/publications/documents/827/guide-preventing-responding-workplace-bullying.pdf</a:t>
            </a:r>
            <a:r>
              <a:rPr lang="en-AU" sz="1600" b="1" i="1" kern="1200" dirty="0" smtClean="0">
                <a:solidFill>
                  <a:srgbClr val="000000"/>
                </a:solidFill>
                <a:latin typeface="Calibri" panose="020F0502020204030204" pitchFamily="34" charset="0"/>
                <a:ea typeface="ＭＳ Ｐゴシック" pitchFamily="-124" charset="-128"/>
              </a:rPr>
              <a:t> </a:t>
            </a:r>
            <a:endParaRPr lang="en-AU" sz="1600" b="1" i="1" kern="1200" dirty="0">
              <a:solidFill>
                <a:srgbClr val="000000"/>
              </a:solidFill>
              <a:latin typeface="Calibri" panose="020F0502020204030204" pitchFamily="34" charset="0"/>
              <a:ea typeface="ＭＳ Ｐゴシック" pitchFamily="-124" charset="-128"/>
            </a:endParaRPr>
          </a:p>
          <a:p>
            <a:pPr>
              <a:spcBef>
                <a:spcPct val="0"/>
              </a:spcBef>
              <a:spcAft>
                <a:spcPts val="1200"/>
              </a:spcAft>
              <a:buFont typeface="Wingdings" panose="05000000000000000000" pitchFamily="2" charset="2"/>
              <a:buChar char="v"/>
            </a:pPr>
            <a:r>
              <a:rPr lang="en-AU" sz="1600" b="1" i="1" kern="1200" dirty="0" smtClean="0">
                <a:solidFill>
                  <a:srgbClr val="000000"/>
                </a:solidFill>
                <a:latin typeface="Calibri" panose="020F0502020204030204" pitchFamily="34" charset="0"/>
                <a:ea typeface="ＭＳ Ｐゴシック" pitchFamily="-124" charset="-128"/>
              </a:rPr>
              <a:t>Violence</a:t>
            </a:r>
            <a:r>
              <a:rPr lang="en-AU" sz="1600" b="1" i="1" kern="1200" dirty="0">
                <a:solidFill>
                  <a:srgbClr val="000000"/>
                </a:solidFill>
                <a:latin typeface="Calibri" panose="020F0502020204030204" pitchFamily="34" charset="0"/>
                <a:ea typeface="ＭＳ Ｐゴシック" pitchFamily="-124" charset="-128"/>
              </a:rPr>
              <a:t>, aggression and bullying at work – c</a:t>
            </a:r>
            <a:r>
              <a:rPr lang="en-AU" sz="1600" b="1" i="1" kern="1200" dirty="0" smtClean="0">
                <a:solidFill>
                  <a:srgbClr val="000000"/>
                </a:solidFill>
                <a:latin typeface="Calibri" panose="020F0502020204030204" pitchFamily="34" charset="0"/>
                <a:ea typeface="ＭＳ Ｐゴシック" pitchFamily="-124" charset="-128"/>
              </a:rPr>
              <a:t>ode </a:t>
            </a:r>
            <a:r>
              <a:rPr lang="en-AU" sz="1600" b="1" i="1" kern="1200" dirty="0">
                <a:solidFill>
                  <a:srgbClr val="000000"/>
                </a:solidFill>
                <a:latin typeface="Calibri" panose="020F0502020204030204" pitchFamily="34" charset="0"/>
                <a:ea typeface="ＭＳ Ｐゴシック" pitchFamily="-124" charset="-128"/>
              </a:rPr>
              <a:t>of </a:t>
            </a:r>
            <a:r>
              <a:rPr lang="en-AU" sz="1600" b="1" i="1" kern="1200" dirty="0" smtClean="0">
                <a:solidFill>
                  <a:srgbClr val="000000"/>
                </a:solidFill>
                <a:latin typeface="Calibri" panose="020F0502020204030204" pitchFamily="34" charset="0"/>
                <a:ea typeface="ＭＳ Ｐゴシック" pitchFamily="-124" charset="-128"/>
              </a:rPr>
              <a:t>practice </a:t>
            </a:r>
            <a:r>
              <a:rPr lang="en-AU" sz="1600" b="1" i="1" kern="1200" dirty="0" smtClean="0">
                <a:solidFill>
                  <a:srgbClr val="000000"/>
                </a:solidFill>
                <a:latin typeface="Calibri" panose="020F0502020204030204" pitchFamily="34" charset="0"/>
                <a:ea typeface="ＭＳ Ｐゴシック" pitchFamily="-124" charset="-128"/>
                <a:hlinkClick r:id="rId4"/>
              </a:rPr>
              <a:t>www.commerce.wa.gov.au/publications/code-practice-violence-aggression-and-bullying-work </a:t>
            </a:r>
            <a:endParaRPr lang="en-AU" sz="1600" b="1" i="1" kern="1200" dirty="0" smtClean="0">
              <a:solidFill>
                <a:srgbClr val="000000"/>
              </a:solidFill>
              <a:latin typeface="Calibri" panose="020F0502020204030204" pitchFamily="34" charset="0"/>
              <a:ea typeface="ＭＳ Ｐゴシック" pitchFamily="-124" charset="-128"/>
            </a:endParaRPr>
          </a:p>
          <a:p>
            <a:pPr>
              <a:spcBef>
                <a:spcPct val="0"/>
              </a:spcBef>
              <a:spcAft>
                <a:spcPts val="1200"/>
              </a:spcAft>
              <a:buFont typeface="Wingdings" panose="05000000000000000000" pitchFamily="2" charset="2"/>
              <a:buChar char="v"/>
            </a:pPr>
            <a:r>
              <a:rPr lang="en-AU" sz="1600" b="1" i="1" kern="1200" dirty="0" smtClean="0">
                <a:solidFill>
                  <a:srgbClr val="000000"/>
                </a:solidFill>
                <a:latin typeface="Calibri" panose="020F0502020204030204" pitchFamily="34" charset="0"/>
                <a:ea typeface="ＭＳ Ｐゴシック" pitchFamily="-124" charset="-128"/>
              </a:rPr>
              <a:t>beyondblue ‘Heads up’ </a:t>
            </a:r>
            <a:r>
              <a:rPr lang="en-AU" sz="1600" b="1" i="1" kern="1200" dirty="0" smtClean="0">
                <a:solidFill>
                  <a:srgbClr val="000000"/>
                </a:solidFill>
                <a:latin typeface="Calibri" panose="020F0502020204030204" pitchFamily="34" charset="0"/>
                <a:ea typeface="ＭＳ Ｐゴシック" pitchFamily="-124" charset="-128"/>
                <a:hlinkClick r:id="rId5"/>
              </a:rPr>
              <a:t>www.headsup.org.au</a:t>
            </a:r>
            <a:r>
              <a:rPr lang="en-AU" sz="1600" b="1" i="1" kern="1200" dirty="0">
                <a:solidFill>
                  <a:srgbClr val="000000"/>
                </a:solidFill>
                <a:latin typeface="Calibri" panose="020F0502020204030204" pitchFamily="34" charset="0"/>
                <a:ea typeface="ＭＳ Ｐゴシック" pitchFamily="-124" charset="-128"/>
                <a:hlinkClick r:id="rId5"/>
              </a:rPr>
              <a:t>/</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Blueprint for mental health and </a:t>
            </a:r>
            <a:r>
              <a:rPr lang="en-AU" sz="1600" b="1" i="1" kern="1200" dirty="0" smtClean="0">
                <a:solidFill>
                  <a:srgbClr val="000000"/>
                </a:solidFill>
                <a:latin typeface="Calibri" panose="020F0502020204030204" pitchFamily="34" charset="0"/>
                <a:ea typeface="ＭＳ Ｐゴシック" pitchFamily="-124" charset="-128"/>
              </a:rPr>
              <a:t>wellbeing</a:t>
            </a:r>
            <a:r>
              <a:rPr lang="en-AU" sz="1600" b="1" i="1" kern="1200" dirty="0">
                <a:solidFill>
                  <a:srgbClr val="000000"/>
                </a:solidFill>
                <a:latin typeface="Calibri" panose="020F0502020204030204" pitchFamily="34" charset="0"/>
                <a:ea typeface="ＭＳ Ｐゴシック" pitchFamily="-124" charset="-128"/>
              </a:rPr>
              <a:t/>
            </a:r>
            <a:br>
              <a:rPr lang="en-AU" sz="1600" b="1" i="1" kern="1200" dirty="0">
                <a:solidFill>
                  <a:srgbClr val="000000"/>
                </a:solidFill>
                <a:latin typeface="Calibri" panose="020F0502020204030204" pitchFamily="34" charset="0"/>
                <a:ea typeface="ＭＳ Ｐゴシック" pitchFamily="-124" charset="-128"/>
              </a:rPr>
            </a:br>
            <a:r>
              <a:rPr lang="en-AU" sz="1600" b="1" i="1" kern="1200" dirty="0" smtClean="0">
                <a:solidFill>
                  <a:srgbClr val="000000"/>
                </a:solidFill>
                <a:latin typeface="Calibri" panose="020F0502020204030204" pitchFamily="34" charset="0"/>
                <a:ea typeface="ＭＳ Ｐゴシック" pitchFamily="-124" charset="-128"/>
                <a:hlinkClick r:id="rId6"/>
              </a:rPr>
              <a:t>www.cmewa.com/images/files/policy/people-and-communities/Mental-Health-Blueprint.pdf</a:t>
            </a:r>
            <a:r>
              <a:rPr lang="en-AU" sz="1600" b="1" i="1" kern="1200" dirty="0" smtClean="0">
                <a:solidFill>
                  <a:srgbClr val="000000"/>
                </a:solidFill>
                <a:latin typeface="Calibri" panose="020F0502020204030204" pitchFamily="34" charset="0"/>
                <a:ea typeface="ＭＳ Ｐゴシック" pitchFamily="-124" charset="-128"/>
              </a:rPr>
              <a:t> </a:t>
            </a:r>
            <a:endParaRPr lang="en-AU" sz="1600" b="1" i="1" kern="1200" dirty="0">
              <a:solidFill>
                <a:srgbClr val="000000"/>
              </a:solidFill>
              <a:latin typeface="Calibri" panose="020F0502020204030204" pitchFamily="34" charset="0"/>
              <a:ea typeface="ＭＳ Ｐゴシック" pitchFamily="-124" charset="-128"/>
            </a:endParaRPr>
          </a:p>
          <a:p>
            <a:pPr>
              <a:spcBef>
                <a:spcPct val="0"/>
              </a:spcBef>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Get a Heads Up on </a:t>
            </a:r>
            <a:r>
              <a:rPr lang="en-AU" sz="1600" b="1" i="1" kern="1200" dirty="0" smtClean="0">
                <a:solidFill>
                  <a:srgbClr val="000000"/>
                </a:solidFill>
                <a:latin typeface="Calibri" panose="020F0502020204030204" pitchFamily="34" charset="0"/>
                <a:ea typeface="ＭＳ Ｐゴシック" pitchFamily="-124" charset="-128"/>
              </a:rPr>
              <a:t>mental health</a:t>
            </a:r>
            <a:br>
              <a:rPr lang="en-AU" sz="1600" b="1" i="1" kern="1200" dirty="0" smtClean="0">
                <a:solidFill>
                  <a:srgbClr val="000000"/>
                </a:solidFill>
                <a:latin typeface="Calibri" panose="020F0502020204030204" pitchFamily="34" charset="0"/>
                <a:ea typeface="ＭＳ Ｐゴシック" pitchFamily="-124" charset="-128"/>
              </a:rPr>
            </a:br>
            <a:r>
              <a:rPr lang="en-AU" sz="1600" b="1" i="1" kern="1200" dirty="0" smtClean="0">
                <a:solidFill>
                  <a:srgbClr val="000000"/>
                </a:solidFill>
                <a:latin typeface="Calibri" panose="020F0502020204030204" pitchFamily="34" charset="0"/>
                <a:ea typeface="ＭＳ Ｐゴシック" pitchFamily="-124" charset="-128"/>
              </a:rPr>
              <a:t> </a:t>
            </a:r>
            <a:r>
              <a:rPr lang="en-AU" sz="1600" b="1" i="1" kern="1200" dirty="0" smtClean="0">
                <a:solidFill>
                  <a:srgbClr val="000000"/>
                </a:solidFill>
                <a:latin typeface="Calibri" panose="020F0502020204030204" pitchFamily="34" charset="0"/>
                <a:ea typeface="ＭＳ Ｐゴシック" pitchFamily="-124" charset="-128"/>
                <a:hlinkClick r:id="rId7"/>
              </a:rPr>
              <a:t>www.safeworkaustralia.gov.au/sites/swa/media-events/media-releases/pages/mr160062014</a:t>
            </a:r>
            <a:r>
              <a:rPr lang="en-AU" sz="1600" b="1" i="1" kern="1200" dirty="0" smtClean="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Preventing psychological injury under work health and safety laws – fact sheet </a:t>
            </a:r>
            <a:r>
              <a:rPr lang="en-AU" sz="1600" b="1" i="1" kern="1200" dirty="0">
                <a:solidFill>
                  <a:srgbClr val="000000"/>
                </a:solidFill>
                <a:latin typeface="Calibri" panose="020F0502020204030204" pitchFamily="34" charset="0"/>
                <a:ea typeface="ＭＳ Ｐゴシック" pitchFamily="-124" charset="-128"/>
                <a:hlinkClick r:id="rId8"/>
              </a:rPr>
              <a:t>www.safeworkaustralia.gov.au/sites/SWA/about/Publications/Documents/855/Preventing-Psychological-Injury-Under-WHS-Laws.pdf</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endParaRPr lang="en-AU" sz="1600" b="1" i="1" kern="1200" dirty="0">
              <a:solidFill>
                <a:srgbClr val="000000"/>
              </a:solidFill>
              <a:latin typeface="Calibri" panose="020F0502020204030204" pitchFamily="34" charset="0"/>
              <a:ea typeface="ＭＳ Ｐゴシック" pitchFamily="-124" charset="-128"/>
            </a:endParaRPr>
          </a:p>
        </p:txBody>
      </p:sp>
      <p:pic>
        <p:nvPicPr>
          <p:cNvPr id="4" name="Picture 3" descr="C:\Users\MIDMPJW\AppData\Local\Microsoft\Windows\Temporary Internet Files\Content.IE5\AN4W8K3I\hr1[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67174"/>
            <a:ext cx="3240360" cy="1052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22</a:t>
            </a:fld>
            <a:endParaRPr lang="en-US" dirty="0"/>
          </a:p>
        </p:txBody>
      </p:sp>
    </p:spTree>
    <p:extLst>
      <p:ext uri="{BB962C8B-B14F-4D97-AF65-F5344CB8AC3E}">
        <p14:creationId xmlns:p14="http://schemas.microsoft.com/office/powerpoint/2010/main" val="828260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 continued…</a:t>
            </a:r>
            <a:endParaRPr lang="en-AU" dirty="0"/>
          </a:p>
        </p:txBody>
      </p:sp>
      <p:sp>
        <p:nvSpPr>
          <p:cNvPr id="3" name="Content Placeholder 2"/>
          <p:cNvSpPr>
            <a:spLocks noGrp="1"/>
          </p:cNvSpPr>
          <p:nvPr>
            <p:ph idx="1"/>
          </p:nvPr>
        </p:nvSpPr>
        <p:spPr>
          <a:xfrm>
            <a:off x="899592" y="1381472"/>
            <a:ext cx="7772400" cy="4495800"/>
          </a:xfrm>
        </p:spPr>
        <p:txBody>
          <a:bodyPr/>
          <a:lstStyle/>
          <a:p>
            <a:pPr>
              <a:spcBef>
                <a:spcPct val="0"/>
              </a:spcBef>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Black Dog Institute -  </a:t>
            </a:r>
            <a:r>
              <a:rPr lang="en-AU" sz="1600" b="1" i="1" kern="1200" dirty="0">
                <a:solidFill>
                  <a:srgbClr val="000000"/>
                </a:solidFill>
                <a:latin typeface="Calibri" panose="020F0502020204030204" pitchFamily="34" charset="0"/>
                <a:ea typeface="ＭＳ Ｐゴシック" pitchFamily="-124" charset="-128"/>
                <a:hlinkClick r:id="rId3"/>
              </a:rPr>
              <a:t>www.blackdoginstitute.org.au</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SANE Australia – </a:t>
            </a:r>
            <a:r>
              <a:rPr lang="en-AU" sz="1600" b="1" i="1" kern="1200" dirty="0">
                <a:solidFill>
                  <a:srgbClr val="000000"/>
                </a:solidFill>
                <a:latin typeface="Calibri" panose="020F0502020204030204" pitchFamily="34" charset="0"/>
                <a:ea typeface="ＭＳ Ｐゴシック" pitchFamily="-124" charset="-128"/>
                <a:hlinkClick r:id="rId4"/>
              </a:rPr>
              <a:t>www.sane.org</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beyondblue – </a:t>
            </a:r>
            <a:r>
              <a:rPr lang="en-AU" sz="1600" b="1" i="1" kern="1200" dirty="0">
                <a:solidFill>
                  <a:srgbClr val="000000"/>
                </a:solidFill>
                <a:latin typeface="Calibri" panose="020F0502020204030204" pitchFamily="34" charset="0"/>
                <a:ea typeface="ＭＳ Ｐゴシック" pitchFamily="-124" charset="-128"/>
                <a:hlinkClick r:id="rId5"/>
              </a:rPr>
              <a:t>www.beyondblue.org.au</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b</a:t>
            </a:r>
            <a:r>
              <a:rPr lang="en-AU" sz="1600" b="1" i="1" kern="1200" dirty="0" smtClean="0">
                <a:solidFill>
                  <a:srgbClr val="000000"/>
                </a:solidFill>
                <a:latin typeface="Calibri" panose="020F0502020204030204" pitchFamily="34" charset="0"/>
                <a:ea typeface="ＭＳ Ｐゴシック" pitchFamily="-124" charset="-128"/>
              </a:rPr>
              <a:t>eyondblue ‘Man Therapy’ </a:t>
            </a:r>
            <a:r>
              <a:rPr lang="en-AU" sz="1600" b="1" i="1" kern="1200" dirty="0">
                <a:solidFill>
                  <a:srgbClr val="000000"/>
                </a:solidFill>
                <a:latin typeface="Calibri" panose="020F0502020204030204" pitchFamily="34" charset="0"/>
                <a:ea typeface="ＭＳ Ｐゴシック" pitchFamily="-124" charset="-128"/>
              </a:rPr>
              <a:t>– </a:t>
            </a:r>
            <a:r>
              <a:rPr lang="en-AU" sz="1600" b="1" i="1" kern="1200" dirty="0">
                <a:solidFill>
                  <a:srgbClr val="000000"/>
                </a:solidFill>
                <a:latin typeface="Calibri" panose="020F0502020204030204" pitchFamily="34" charset="0"/>
                <a:ea typeface="ＭＳ Ｐゴシック" pitchFamily="-124" charset="-128"/>
                <a:hlinkClick r:id="rId6"/>
              </a:rPr>
              <a:t>www.mantherapy.org.au</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r>
              <a:rPr lang="en-AU" sz="1600" b="1" i="1" kern="1200" dirty="0" smtClean="0">
                <a:solidFill>
                  <a:srgbClr val="000000"/>
                </a:solidFill>
                <a:latin typeface="Calibri" panose="020F0502020204030204" pitchFamily="34" charset="0"/>
                <a:ea typeface="ＭＳ Ｐゴシック" pitchFamily="-124" charset="-128"/>
              </a:rPr>
              <a:t>MATES </a:t>
            </a:r>
            <a:r>
              <a:rPr lang="en-AU" sz="1600" b="1" i="1" kern="1200" dirty="0">
                <a:solidFill>
                  <a:srgbClr val="000000"/>
                </a:solidFill>
                <a:latin typeface="Calibri" panose="020F0502020204030204" pitchFamily="34" charset="0"/>
                <a:ea typeface="ＭＳ Ｐゴシック" pitchFamily="-124" charset="-128"/>
              </a:rPr>
              <a:t>in Construction - </a:t>
            </a:r>
            <a:r>
              <a:rPr lang="en-AU" sz="1600" b="1" i="1" kern="1200" dirty="0">
                <a:solidFill>
                  <a:srgbClr val="000000"/>
                </a:solidFill>
                <a:latin typeface="Calibri" panose="020F0502020204030204" pitchFamily="34" charset="0"/>
                <a:ea typeface="ＭＳ Ｐゴシック" pitchFamily="-124" charset="-128"/>
                <a:hlinkClick r:id="rId7"/>
              </a:rPr>
              <a:t>www.matesinconstruction.com.au</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Suicide Call Back Service -  </a:t>
            </a:r>
            <a:r>
              <a:rPr lang="en-AU" sz="1600" b="1" i="1" kern="1200" dirty="0">
                <a:solidFill>
                  <a:srgbClr val="000000"/>
                </a:solidFill>
                <a:latin typeface="Calibri" panose="020F0502020204030204" pitchFamily="34" charset="0"/>
                <a:ea typeface="ＭＳ Ｐゴシック" pitchFamily="-124" charset="-128"/>
                <a:hlinkClick r:id="rId8"/>
              </a:rPr>
              <a:t>www.suicidecallbackservice.org.au</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r>
              <a:rPr lang="en-AU" sz="1600" b="1" i="1" kern="1200" dirty="0" err="1">
                <a:solidFill>
                  <a:srgbClr val="000000"/>
                </a:solidFill>
                <a:latin typeface="Calibri" panose="020F0502020204030204" pitchFamily="34" charset="0"/>
                <a:ea typeface="ＭＳ Ｐゴシック" pitchFamily="-124" charset="-128"/>
              </a:rPr>
              <a:t>MensLine</a:t>
            </a:r>
            <a:r>
              <a:rPr lang="en-AU" sz="1600" b="1" i="1" kern="1200" dirty="0">
                <a:solidFill>
                  <a:srgbClr val="000000"/>
                </a:solidFill>
                <a:latin typeface="Calibri" panose="020F0502020204030204" pitchFamily="34" charset="0"/>
                <a:ea typeface="ＭＳ Ｐゴシック" pitchFamily="-124" charset="-128"/>
              </a:rPr>
              <a:t> Australia – </a:t>
            </a:r>
            <a:r>
              <a:rPr lang="en-AU" sz="1600" b="1" i="1" kern="1200" dirty="0">
                <a:solidFill>
                  <a:srgbClr val="000000"/>
                </a:solidFill>
                <a:latin typeface="Calibri" panose="020F0502020204030204" pitchFamily="34" charset="0"/>
                <a:ea typeface="ＭＳ Ｐゴシック" pitchFamily="-124" charset="-128"/>
                <a:hlinkClick r:id="rId9"/>
              </a:rPr>
              <a:t>www.mensline.org.au</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Lifeline -  </a:t>
            </a:r>
            <a:r>
              <a:rPr lang="en-AU" sz="1600" b="1" i="1" kern="1200" dirty="0">
                <a:solidFill>
                  <a:srgbClr val="000000"/>
                </a:solidFill>
                <a:latin typeface="Calibri" panose="020F0502020204030204" pitchFamily="34" charset="0"/>
                <a:ea typeface="ＭＳ Ｐゴシック" pitchFamily="-124" charset="-128"/>
                <a:hlinkClick r:id="rId10"/>
              </a:rPr>
              <a:t>www.lifeline.org.au</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Safe Work Australia - </a:t>
            </a:r>
            <a:r>
              <a:rPr lang="en-AU" sz="1600" b="1" i="1" kern="1200" dirty="0">
                <a:solidFill>
                  <a:srgbClr val="000000"/>
                </a:solidFill>
                <a:latin typeface="Calibri" panose="020F0502020204030204" pitchFamily="34" charset="0"/>
                <a:ea typeface="ＭＳ Ｐゴシック" pitchFamily="-124" charset="-128"/>
                <a:hlinkClick r:id="rId11"/>
              </a:rPr>
              <a:t>www.safeworkaustralia.gov.au</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spcAft>
                <a:spcPts val="1200"/>
              </a:spcAft>
              <a:buFont typeface="Wingdings" panose="05000000000000000000" pitchFamily="2" charset="2"/>
              <a:buChar char="v"/>
            </a:pPr>
            <a:r>
              <a:rPr lang="en-AU" sz="1600" b="1" i="1" kern="1200" dirty="0" smtClean="0">
                <a:solidFill>
                  <a:srgbClr val="000000"/>
                </a:solidFill>
                <a:latin typeface="Calibri" panose="020F0502020204030204" pitchFamily="34" charset="0"/>
                <a:ea typeface="ＭＳ Ｐゴシック" pitchFamily="-124" charset="-128"/>
              </a:rPr>
              <a:t>Fair </a:t>
            </a:r>
            <a:r>
              <a:rPr lang="en-AU" sz="1600" b="1" i="1" kern="1200" dirty="0">
                <a:solidFill>
                  <a:srgbClr val="000000"/>
                </a:solidFill>
                <a:latin typeface="Calibri" panose="020F0502020204030204" pitchFamily="34" charset="0"/>
                <a:ea typeface="ＭＳ Ｐゴシック" pitchFamily="-124" charset="-128"/>
              </a:rPr>
              <a:t>Work Ombudsman </a:t>
            </a:r>
            <a:r>
              <a:rPr lang="en-AU" sz="1600" b="1" i="1" kern="1200" dirty="0" smtClean="0">
                <a:solidFill>
                  <a:srgbClr val="000000"/>
                </a:solidFill>
                <a:latin typeface="Calibri" panose="020F0502020204030204" pitchFamily="34" charset="0"/>
                <a:ea typeface="ＭＳ Ｐゴシック" pitchFamily="-124" charset="-128"/>
              </a:rPr>
              <a:t>- </a:t>
            </a:r>
            <a:r>
              <a:rPr lang="en-AU" sz="1600" b="1" i="1" kern="1200" dirty="0" smtClean="0">
                <a:solidFill>
                  <a:srgbClr val="000000"/>
                </a:solidFill>
                <a:latin typeface="Calibri" panose="020F0502020204030204" pitchFamily="34" charset="0"/>
                <a:ea typeface="ＭＳ Ｐゴシック" pitchFamily="-124" charset="-128"/>
                <a:hlinkClick r:id="rId12"/>
              </a:rPr>
              <a:t>www.fairwork.gov.au</a:t>
            </a:r>
            <a:r>
              <a:rPr lang="en-AU" sz="1600" b="1" i="1" kern="1200" dirty="0" smtClean="0">
                <a:solidFill>
                  <a:srgbClr val="000000"/>
                </a:solidFill>
                <a:latin typeface="Calibri" panose="020F0502020204030204" pitchFamily="34" charset="0"/>
                <a:ea typeface="ＭＳ Ｐゴシック" pitchFamily="-124" charset="-128"/>
              </a:rPr>
              <a:t> </a:t>
            </a:r>
            <a:endParaRPr lang="en-AU" sz="1600" b="1" i="1" kern="1200" dirty="0">
              <a:solidFill>
                <a:srgbClr val="000000"/>
              </a:solidFill>
              <a:latin typeface="Calibri" panose="020F0502020204030204" pitchFamily="34" charset="0"/>
              <a:ea typeface="ＭＳ Ｐゴシック" pitchFamily="-124" charset="-128"/>
            </a:endParaRPr>
          </a:p>
          <a:p>
            <a:pPr>
              <a:spcBef>
                <a:spcPct val="0"/>
              </a:spcBef>
              <a:spcAft>
                <a:spcPts val="1200"/>
              </a:spcAft>
              <a:buFont typeface="Wingdings" panose="05000000000000000000" pitchFamily="2" charset="2"/>
              <a:buChar char="v"/>
            </a:pPr>
            <a:r>
              <a:rPr lang="en-AU" sz="1600" b="1" i="1" kern="1200" dirty="0">
                <a:solidFill>
                  <a:srgbClr val="000000"/>
                </a:solidFill>
                <a:latin typeface="Calibri" panose="020F0502020204030204" pitchFamily="34" charset="0"/>
                <a:ea typeface="ＭＳ Ｐゴシック" pitchFamily="-124" charset="-128"/>
              </a:rPr>
              <a:t>Fair Work </a:t>
            </a:r>
            <a:r>
              <a:rPr lang="en-AU" sz="1600" b="1" i="1" kern="1200" dirty="0" smtClean="0">
                <a:solidFill>
                  <a:srgbClr val="000000"/>
                </a:solidFill>
                <a:latin typeface="Calibri" panose="020F0502020204030204" pitchFamily="34" charset="0"/>
                <a:ea typeface="ＭＳ Ｐゴシック" pitchFamily="-124" charset="-128"/>
              </a:rPr>
              <a:t>Commission - </a:t>
            </a:r>
            <a:r>
              <a:rPr lang="en-AU" sz="1600" b="1" i="1" kern="1200" dirty="0">
                <a:solidFill>
                  <a:srgbClr val="000000"/>
                </a:solidFill>
                <a:latin typeface="Calibri" panose="020F0502020204030204" pitchFamily="34" charset="0"/>
                <a:ea typeface="ＭＳ Ｐゴシック" pitchFamily="-124" charset="-128"/>
                <a:hlinkClick r:id="rId13"/>
              </a:rPr>
              <a:t>www.fwc.gov.au</a:t>
            </a:r>
            <a:r>
              <a:rPr lang="en-AU" sz="1600" b="1" i="1" kern="1200" dirty="0">
                <a:solidFill>
                  <a:srgbClr val="000000"/>
                </a:solidFill>
                <a:latin typeface="Calibri" panose="020F0502020204030204" pitchFamily="34" charset="0"/>
                <a:ea typeface="ＭＳ Ｐゴシック" pitchFamily="-124" charset="-128"/>
              </a:rPr>
              <a:t> </a:t>
            </a:r>
          </a:p>
          <a:p>
            <a:pPr>
              <a:spcBef>
                <a:spcPct val="0"/>
              </a:spcBef>
              <a:buFont typeface="Wingdings" panose="05000000000000000000" pitchFamily="2" charset="2"/>
              <a:buChar char="v"/>
            </a:pPr>
            <a:endParaRPr lang="en-AU" sz="1600" b="1" i="1" kern="1200" dirty="0">
              <a:solidFill>
                <a:srgbClr val="000000"/>
              </a:solidFill>
              <a:latin typeface="Calibri" panose="020F0502020204030204" pitchFamily="34" charset="0"/>
              <a:ea typeface="ＭＳ Ｐゴシック" pitchFamily="-124" charset="-128"/>
            </a:endParaRPr>
          </a:p>
        </p:txBody>
      </p:sp>
      <p:pic>
        <p:nvPicPr>
          <p:cNvPr id="4" name="Picture 3" descr="C:\Users\MIDMPJW\AppData\Local\Microsoft\Windows\Temporary Internet Files\Content.IE5\AN4W8K3I\hr1[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6056" y="67174"/>
            <a:ext cx="3240360" cy="1052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Slide Number Placeholder 4"/>
          <p:cNvSpPr>
            <a:spLocks noGrp="1"/>
          </p:cNvSpPr>
          <p:nvPr>
            <p:ph type="sldNum" sz="quarter" idx="10"/>
          </p:nvPr>
        </p:nvSpPr>
        <p:spPr/>
        <p:txBody>
          <a:bodyPr/>
          <a:lstStyle/>
          <a:p>
            <a:pPr>
              <a:defRPr/>
            </a:pPr>
            <a:fld id="{65F01BBC-B154-426B-B193-7FA9844B8C65}" type="slidenum">
              <a:rPr lang="en-US" smtClean="0"/>
              <a:pPr>
                <a:defRPr/>
              </a:pPr>
              <a:t>23</a:t>
            </a:fld>
            <a:endParaRPr lang="en-US" dirty="0"/>
          </a:p>
        </p:txBody>
      </p:sp>
    </p:spTree>
    <p:extLst>
      <p:ext uri="{BB962C8B-B14F-4D97-AF65-F5344CB8AC3E}">
        <p14:creationId xmlns:p14="http://schemas.microsoft.com/office/powerpoint/2010/main" val="4119184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Challenge </a:t>
            </a:r>
            <a:endParaRPr lang="en-AU" dirty="0"/>
          </a:p>
        </p:txBody>
      </p:sp>
      <p:sp>
        <p:nvSpPr>
          <p:cNvPr id="3" name="Content Placeholder 2"/>
          <p:cNvSpPr>
            <a:spLocks noGrp="1"/>
          </p:cNvSpPr>
          <p:nvPr>
            <p:ph idx="1"/>
          </p:nvPr>
        </p:nvSpPr>
        <p:spPr>
          <a:xfrm>
            <a:off x="755576" y="1556792"/>
            <a:ext cx="7772400" cy="4495800"/>
          </a:xfrm>
        </p:spPr>
        <p:txBody>
          <a:bodyPr/>
          <a:lstStyle/>
          <a:p>
            <a:endParaRPr lang="en-AU" dirty="0" smtClean="0"/>
          </a:p>
          <a:p>
            <a:pPr marL="0" indent="0">
              <a:buNone/>
            </a:pPr>
            <a:r>
              <a:rPr lang="en-AU" dirty="0" smtClean="0"/>
              <a:t>How will you:</a:t>
            </a:r>
          </a:p>
          <a:p>
            <a:pPr marL="0" indent="0">
              <a:buNone/>
            </a:pPr>
            <a:endParaRPr lang="en-AU" dirty="0"/>
          </a:p>
          <a:p>
            <a:pPr marL="457200" indent="-457200">
              <a:spcAft>
                <a:spcPts val="600"/>
              </a:spcAft>
              <a:buFont typeface="+mj-lt"/>
              <a:buAutoNum type="arabicPeriod"/>
            </a:pPr>
            <a:r>
              <a:rPr lang="en-AU" dirty="0" smtClean="0"/>
              <a:t>Embed </a:t>
            </a:r>
            <a:r>
              <a:rPr lang="en-AU" dirty="0"/>
              <a:t>mental wellbeing into workplace </a:t>
            </a:r>
            <a:r>
              <a:rPr lang="en-AU" dirty="0" smtClean="0"/>
              <a:t>practices? </a:t>
            </a:r>
            <a:endParaRPr lang="en-AU" dirty="0"/>
          </a:p>
          <a:p>
            <a:pPr marL="457200" indent="-457200">
              <a:spcAft>
                <a:spcPts val="600"/>
              </a:spcAft>
              <a:buFont typeface="+mj-lt"/>
              <a:buAutoNum type="arabicPeriod"/>
            </a:pPr>
            <a:r>
              <a:rPr lang="en-AU" dirty="0"/>
              <a:t>Lift the stigma of mental </a:t>
            </a:r>
            <a:r>
              <a:rPr lang="en-AU" dirty="0" smtClean="0"/>
              <a:t>health?</a:t>
            </a:r>
            <a:endParaRPr lang="en-AU" dirty="0"/>
          </a:p>
          <a:p>
            <a:pPr marL="457200" indent="-457200">
              <a:spcAft>
                <a:spcPts val="600"/>
              </a:spcAft>
              <a:buFont typeface="+mj-lt"/>
              <a:buAutoNum type="arabicPeriod"/>
            </a:pPr>
            <a:r>
              <a:rPr lang="en-AU" dirty="0"/>
              <a:t>Improve </a:t>
            </a:r>
            <a:r>
              <a:rPr lang="en-AU" dirty="0" smtClean="0"/>
              <a:t>equity? </a:t>
            </a:r>
            <a:endParaRPr lang="en-AU" dirty="0"/>
          </a:p>
          <a:p>
            <a:pPr marL="0" indent="0">
              <a:buNone/>
            </a:pPr>
            <a:r>
              <a:rPr lang="en-AU" dirty="0" smtClean="0"/>
              <a:t> </a:t>
            </a:r>
          </a:p>
          <a:p>
            <a:pPr marL="0" indent="0">
              <a:buNone/>
            </a:pPr>
            <a:endParaRPr lang="en-AU" dirty="0"/>
          </a:p>
          <a:p>
            <a:pPr marL="0" indent="0">
              <a:buNone/>
            </a:pPr>
            <a:endParaRPr lang="en-AU" dirty="0" smtClean="0"/>
          </a:p>
        </p:txBody>
      </p:sp>
      <p:pic>
        <p:nvPicPr>
          <p:cNvPr id="3080" name="Picture 8" descr="C:\Users\MIDMPJW\AppData\Local\Microsoft\Windows\Temporary Internet Files\Content.IE5\AN4W8K3I\3338_4642108555_fd3f75e8e3_z_by_ImageRak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293096"/>
            <a:ext cx="2589224" cy="18722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24</a:t>
            </a:fld>
            <a:endParaRPr lang="en-US" dirty="0"/>
          </a:p>
        </p:txBody>
      </p:sp>
    </p:spTree>
    <p:extLst>
      <p:ext uri="{BB962C8B-B14F-4D97-AF65-F5344CB8AC3E}">
        <p14:creationId xmlns:p14="http://schemas.microsoft.com/office/powerpoint/2010/main" val="4016721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AU" dirty="0" smtClean="0"/>
              <a:t>Stay informed</a:t>
            </a:r>
            <a:endParaRPr lang="en-AU" dirty="0"/>
          </a:p>
        </p:txBody>
      </p:sp>
      <p:sp>
        <p:nvSpPr>
          <p:cNvPr id="6" name="Rectangle 5"/>
          <p:cNvSpPr/>
          <p:nvPr/>
        </p:nvSpPr>
        <p:spPr>
          <a:xfrm>
            <a:off x="704398" y="1424965"/>
            <a:ext cx="7251978" cy="5386090"/>
          </a:xfrm>
          <a:prstGeom prst="rect">
            <a:avLst/>
          </a:prstGeom>
        </p:spPr>
        <p:txBody>
          <a:bodyPr wrap="square">
            <a:spAutoFit/>
          </a:bodyPr>
          <a:lstStyle/>
          <a:p>
            <a:pPr fontAlgn="base">
              <a:spcBef>
                <a:spcPct val="0"/>
              </a:spcBef>
              <a:spcAft>
                <a:spcPts val="1200"/>
              </a:spcAft>
            </a:pPr>
            <a:r>
              <a:rPr lang="en-AU" sz="2400" dirty="0">
                <a:solidFill>
                  <a:srgbClr val="CF5E31"/>
                </a:solidFill>
                <a:sym typeface="Wingdings" panose="05000000000000000000" pitchFamily="2" charset="2"/>
              </a:rPr>
              <a:t>Remember: </a:t>
            </a:r>
            <a:r>
              <a:rPr lang="en-AU" sz="2400" dirty="0">
                <a:solidFill>
                  <a:prstClr val="black"/>
                </a:solidFill>
              </a:rPr>
              <a:t>Subscribe to our weekly email alert service to receive the latest news about what’s happening at Resources Safety</a:t>
            </a:r>
          </a:p>
          <a:p>
            <a:pPr fontAlgn="base">
              <a:spcBef>
                <a:spcPct val="0"/>
              </a:spcBef>
              <a:spcAft>
                <a:spcPts val="1200"/>
              </a:spcAft>
            </a:pPr>
            <a:r>
              <a:rPr lang="en-AU" sz="2400" dirty="0">
                <a:solidFill>
                  <a:prstClr val="black"/>
                </a:solidFill>
                <a:sym typeface="Wingdings" panose="05000000000000000000" pitchFamily="2" charset="2"/>
              </a:rPr>
              <a:t> @ </a:t>
            </a:r>
            <a:r>
              <a:rPr lang="en-AU" sz="2400" dirty="0">
                <a:solidFill>
                  <a:srgbClr val="CF5E31"/>
                </a:solidFill>
                <a:sym typeface="Wingdings" panose="05000000000000000000" pitchFamily="2" charset="2"/>
              </a:rPr>
              <a:t>www.dmp.wa.gov.au/subscriptions</a:t>
            </a:r>
            <a:r>
              <a:rPr lang="en-AU" sz="2400" dirty="0">
                <a:solidFill>
                  <a:prstClr val="black"/>
                </a:solidFill>
                <a:sym typeface="Wingdings" panose="05000000000000000000" pitchFamily="2" charset="2"/>
              </a:rPr>
              <a:t> </a:t>
            </a:r>
          </a:p>
          <a:p>
            <a:pPr fontAlgn="base">
              <a:spcBef>
                <a:spcPct val="0"/>
              </a:spcBef>
              <a:spcAft>
                <a:spcPts val="1200"/>
              </a:spcAft>
            </a:pPr>
            <a:endParaRPr lang="en-AU" sz="2400" dirty="0">
              <a:solidFill>
                <a:prstClr val="black"/>
              </a:solidFill>
              <a:sym typeface="Wingdings" panose="05000000000000000000" pitchFamily="2" charset="2"/>
            </a:endParaRPr>
          </a:p>
          <a:p>
            <a:pPr fontAlgn="base">
              <a:spcBef>
                <a:spcPct val="0"/>
              </a:spcBef>
              <a:spcAft>
                <a:spcPts val="1200"/>
              </a:spcAft>
            </a:pPr>
            <a:r>
              <a:rPr lang="en-AU" sz="2400" dirty="0">
                <a:solidFill>
                  <a:srgbClr val="CF5E31"/>
                </a:solidFill>
                <a:sym typeface="Wingdings" panose="05000000000000000000" pitchFamily="2" charset="2"/>
              </a:rPr>
              <a:t>Follow us on social media:</a:t>
            </a:r>
          </a:p>
          <a:p>
            <a:pPr fontAlgn="base">
              <a:spcBef>
                <a:spcPct val="0"/>
              </a:spcBef>
              <a:spcAft>
                <a:spcPts val="1200"/>
              </a:spcAft>
            </a:pPr>
            <a:endParaRPr lang="en-AU" sz="2400" dirty="0">
              <a:solidFill>
                <a:srgbClr val="CF5E31"/>
              </a:solidFill>
              <a:sym typeface="Wingdings" panose="05000000000000000000" pitchFamily="2" charset="2"/>
            </a:endParaRPr>
          </a:p>
          <a:p>
            <a:pPr fontAlgn="base">
              <a:spcBef>
                <a:spcPct val="0"/>
              </a:spcBef>
              <a:spcAft>
                <a:spcPts val="1200"/>
              </a:spcAft>
            </a:pPr>
            <a:endParaRPr lang="en-AU" sz="2400" dirty="0">
              <a:solidFill>
                <a:srgbClr val="CF5E31"/>
              </a:solidFill>
              <a:sym typeface="Wingdings" panose="05000000000000000000" pitchFamily="2" charset="2"/>
            </a:endParaRPr>
          </a:p>
          <a:p>
            <a:pPr fontAlgn="base">
              <a:spcBef>
                <a:spcPct val="0"/>
              </a:spcBef>
              <a:spcAft>
                <a:spcPts val="1200"/>
              </a:spcAft>
            </a:pPr>
            <a:endParaRPr lang="en-AU" sz="2400" dirty="0">
              <a:solidFill>
                <a:prstClr val="black"/>
              </a:solidFill>
              <a:sym typeface="Wingdings" panose="05000000000000000000" pitchFamily="2" charset="2"/>
            </a:endParaRPr>
          </a:p>
          <a:p>
            <a:pPr fontAlgn="base">
              <a:spcBef>
                <a:spcPct val="0"/>
              </a:spcBef>
              <a:spcAft>
                <a:spcPts val="1200"/>
              </a:spcAft>
            </a:pPr>
            <a:endParaRPr lang="en-AU" sz="2400" dirty="0">
              <a:solidFill>
                <a:srgbClr val="CF5E31"/>
              </a:solidFill>
            </a:endParaRPr>
          </a:p>
          <a:p>
            <a:pPr fontAlgn="base">
              <a:spcBef>
                <a:spcPct val="0"/>
              </a:spcBef>
              <a:spcAft>
                <a:spcPts val="1200"/>
              </a:spcAft>
            </a:pPr>
            <a:endParaRPr lang="en-AU" sz="2400" dirty="0">
              <a:solidFill>
                <a:srgbClr val="CF5E31"/>
              </a:solidFill>
            </a:endParaRPr>
          </a:p>
        </p:txBody>
      </p:sp>
      <p:pic>
        <p:nvPicPr>
          <p:cNvPr id="7" name="Picture 3" descr="W:\TRANSFER\Social Media\News-Twitter_D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2" y="4365104"/>
            <a:ext cx="1385313" cy="1385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Image result for linked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437112"/>
            <a:ext cx="1386488" cy="1385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67944" y="5817458"/>
            <a:ext cx="5184576" cy="707886"/>
          </a:xfrm>
          <a:prstGeom prst="rect">
            <a:avLst/>
          </a:prstGeom>
        </p:spPr>
        <p:txBody>
          <a:bodyPr wrap="square">
            <a:spAutoFit/>
          </a:bodyPr>
          <a:lstStyle/>
          <a:p>
            <a:pPr algn="ctr" fontAlgn="base">
              <a:spcBef>
                <a:spcPct val="0"/>
              </a:spcBef>
            </a:pPr>
            <a:r>
              <a:rPr lang="en-AU" sz="2000" dirty="0">
                <a:solidFill>
                  <a:prstClr val="black"/>
                </a:solidFill>
                <a:sym typeface="Wingdings" panose="05000000000000000000" pitchFamily="2" charset="2"/>
              </a:rPr>
              <a:t>LinkedIn at </a:t>
            </a:r>
            <a:r>
              <a:rPr lang="en-AU" altLang="en-US" sz="2000" b="1" dirty="0">
                <a:solidFill>
                  <a:prstClr val="black"/>
                </a:solidFill>
              </a:rPr>
              <a:t>Department of </a:t>
            </a:r>
          </a:p>
          <a:p>
            <a:pPr algn="ctr" fontAlgn="base">
              <a:spcBef>
                <a:spcPct val="0"/>
              </a:spcBef>
            </a:pPr>
            <a:r>
              <a:rPr lang="en-AU" altLang="en-US" sz="2000" b="1" dirty="0">
                <a:solidFill>
                  <a:prstClr val="black"/>
                </a:solidFill>
              </a:rPr>
              <a:t>Mines and Petroleum</a:t>
            </a:r>
            <a:endParaRPr lang="en-AU" sz="2000" dirty="0">
              <a:solidFill>
                <a:prstClr val="black"/>
              </a:solidFill>
              <a:sym typeface="Wingdings" panose="05000000000000000000" pitchFamily="2" charset="2"/>
            </a:endParaRPr>
          </a:p>
        </p:txBody>
      </p:sp>
      <p:sp>
        <p:nvSpPr>
          <p:cNvPr id="5" name="Rectangle 4"/>
          <p:cNvSpPr/>
          <p:nvPr/>
        </p:nvSpPr>
        <p:spPr>
          <a:xfrm>
            <a:off x="1785962" y="5805264"/>
            <a:ext cx="1561902" cy="707886"/>
          </a:xfrm>
          <a:prstGeom prst="rect">
            <a:avLst/>
          </a:prstGeom>
        </p:spPr>
        <p:txBody>
          <a:bodyPr wrap="none">
            <a:spAutoFit/>
          </a:bodyPr>
          <a:lstStyle/>
          <a:p>
            <a:pPr algn="ctr" fontAlgn="base">
              <a:spcBef>
                <a:spcPct val="0"/>
              </a:spcBef>
            </a:pPr>
            <a:r>
              <a:rPr lang="en-AU" sz="2000" dirty="0">
                <a:solidFill>
                  <a:prstClr val="black"/>
                </a:solidFill>
                <a:sym typeface="Wingdings" panose="05000000000000000000" pitchFamily="2" charset="2"/>
              </a:rPr>
              <a:t>Twitter </a:t>
            </a:r>
          </a:p>
          <a:p>
            <a:pPr algn="ctr" fontAlgn="base">
              <a:spcBef>
                <a:spcPct val="0"/>
              </a:spcBef>
            </a:pPr>
            <a:r>
              <a:rPr lang="en-AU" altLang="en-US" sz="2000" b="1" dirty="0">
                <a:solidFill>
                  <a:prstClr val="black"/>
                </a:solidFill>
              </a:rPr>
              <a:t>@DMP_WA</a:t>
            </a:r>
          </a:p>
        </p:txBody>
      </p:sp>
      <p:pic>
        <p:nvPicPr>
          <p:cNvPr id="10"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5706" y="188912"/>
            <a:ext cx="1372244" cy="14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95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Question…</a:t>
            </a:r>
          </a:p>
        </p:txBody>
      </p:sp>
      <p:pic>
        <p:nvPicPr>
          <p:cNvPr id="2052" name="Picture 4" descr="Image result for mental illne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628800"/>
            <a:ext cx="7344816" cy="4406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3</a:t>
            </a:fld>
            <a:endParaRPr lang="en-US" dirty="0"/>
          </a:p>
        </p:txBody>
      </p:sp>
    </p:spTree>
    <p:extLst>
      <p:ext uri="{BB962C8B-B14F-4D97-AF65-F5344CB8AC3E}">
        <p14:creationId xmlns:p14="http://schemas.microsoft.com/office/powerpoint/2010/main" val="1068684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68856" t="29278" r="22369" b="13342"/>
          <a:stretch/>
        </p:blipFill>
        <p:spPr bwMode="auto">
          <a:xfrm>
            <a:off x="5453633" y="514499"/>
            <a:ext cx="2989262" cy="5724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MIDMPJW\AppData\Local\Microsoft\Windows\Temporary Internet Files\Content.IE5\JDAF6X3H\question-mar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920" y="1915120"/>
            <a:ext cx="3674120" cy="36741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548680"/>
            <a:ext cx="2504212" cy="523220"/>
          </a:xfrm>
          <a:prstGeom prst="rect">
            <a:avLst/>
          </a:prstGeom>
        </p:spPr>
        <p:txBody>
          <a:bodyPr wrap="none">
            <a:spAutoFit/>
          </a:bodyPr>
          <a:lstStyle/>
          <a:p>
            <a:r>
              <a:rPr lang="en-AU" sz="2800" dirty="0">
                <a:solidFill>
                  <a:prstClr val="black"/>
                </a:solidFill>
              </a:rPr>
              <a:t>Data snapshot</a:t>
            </a:r>
          </a:p>
        </p:txBody>
      </p:sp>
      <p:sp>
        <p:nvSpPr>
          <p:cNvPr id="3" name="Slide Number Placeholder 2"/>
          <p:cNvSpPr>
            <a:spLocks noGrp="1"/>
          </p:cNvSpPr>
          <p:nvPr>
            <p:ph type="sldNum" sz="quarter" idx="10"/>
          </p:nvPr>
        </p:nvSpPr>
        <p:spPr/>
        <p:txBody>
          <a:bodyPr/>
          <a:lstStyle/>
          <a:p>
            <a:pPr>
              <a:defRPr/>
            </a:pPr>
            <a:fld id="{9D30122D-1597-4234-B249-780DB57BB217}" type="slidenum">
              <a:rPr lang="en-US" smtClean="0"/>
              <a:pPr>
                <a:defRPr/>
              </a:pPr>
              <a:t>4</a:t>
            </a:fld>
            <a:endParaRPr lang="en-US"/>
          </a:p>
        </p:txBody>
      </p:sp>
      <p:sp>
        <p:nvSpPr>
          <p:cNvPr id="5" name="Rectangle 4"/>
          <p:cNvSpPr/>
          <p:nvPr/>
        </p:nvSpPr>
        <p:spPr>
          <a:xfrm>
            <a:off x="792088" y="5858108"/>
            <a:ext cx="4572000" cy="461665"/>
          </a:xfrm>
          <a:prstGeom prst="rect">
            <a:avLst/>
          </a:prstGeom>
        </p:spPr>
        <p:txBody>
          <a:bodyPr>
            <a:spAutoFit/>
          </a:bodyPr>
          <a:lstStyle/>
          <a:p>
            <a:r>
              <a:rPr lang="en-AU" sz="1200" dirty="0">
                <a:solidFill>
                  <a:prstClr val="black"/>
                </a:solidFill>
              </a:rPr>
              <a:t>Australian Government, Institute of Health and Welfare – </a:t>
            </a:r>
            <a:br>
              <a:rPr lang="en-AU" sz="1200" dirty="0">
                <a:solidFill>
                  <a:prstClr val="black"/>
                </a:solidFill>
              </a:rPr>
            </a:br>
            <a:r>
              <a:rPr lang="en-AU" sz="1200" dirty="0">
                <a:solidFill>
                  <a:prstClr val="black"/>
                </a:solidFill>
              </a:rPr>
              <a:t>Mental Health Services </a:t>
            </a:r>
          </a:p>
        </p:txBody>
      </p:sp>
    </p:spTree>
    <p:extLst>
      <p:ext uri="{BB962C8B-B14F-4D97-AF65-F5344CB8AC3E}">
        <p14:creationId xmlns:p14="http://schemas.microsoft.com/office/powerpoint/2010/main" val="1242093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is mental </a:t>
            </a:r>
            <a:r>
              <a:rPr lang="en-US" dirty="0" smtClean="0">
                <a:solidFill>
                  <a:schemeClr val="tx1"/>
                </a:solidFill>
              </a:rPr>
              <a:t>wellbeing?</a:t>
            </a:r>
            <a:endParaRPr lang="en-AU" dirty="0">
              <a:solidFill>
                <a:schemeClr val="tx1"/>
              </a:solidFill>
            </a:endParaRPr>
          </a:p>
        </p:txBody>
      </p:sp>
      <p:sp>
        <p:nvSpPr>
          <p:cNvPr id="3" name="Content Placeholder 2"/>
          <p:cNvSpPr>
            <a:spLocks noGrp="1"/>
          </p:cNvSpPr>
          <p:nvPr>
            <p:ph idx="1"/>
          </p:nvPr>
        </p:nvSpPr>
        <p:spPr>
          <a:xfrm>
            <a:off x="4283968" y="1520856"/>
            <a:ext cx="4534272" cy="4063752"/>
          </a:xfrm>
        </p:spPr>
        <p:txBody>
          <a:bodyPr/>
          <a:lstStyle/>
          <a:p>
            <a:pPr marL="0" indent="0" algn="ctr">
              <a:lnSpc>
                <a:spcPct val="150000"/>
              </a:lnSpc>
              <a:buNone/>
            </a:pPr>
            <a:r>
              <a:rPr lang="en-AU" dirty="0" smtClean="0"/>
              <a:t>“The </a:t>
            </a:r>
            <a:r>
              <a:rPr lang="en-AU" dirty="0"/>
              <a:t>state in which the individual realises his or her own abilities, can cope with normal </a:t>
            </a:r>
            <a:r>
              <a:rPr lang="en-AU" dirty="0" smtClean="0"/>
              <a:t>stresses </a:t>
            </a:r>
            <a:r>
              <a:rPr lang="en-AU" dirty="0"/>
              <a:t>of life, can work productively, and is able to make a contribution to his or her community</a:t>
            </a:r>
            <a:r>
              <a:rPr lang="en-AU" dirty="0" smtClean="0"/>
              <a:t>.”</a:t>
            </a:r>
            <a:endParaRPr lang="en-AU" dirty="0"/>
          </a:p>
          <a:p>
            <a:pPr marL="0" indent="0" algn="ctr">
              <a:lnSpc>
                <a:spcPct val="150000"/>
              </a:lnSpc>
              <a:buNone/>
            </a:pPr>
            <a:r>
              <a:rPr lang="en-AU" sz="1400" dirty="0" smtClean="0">
                <a:hlinkClick r:id="rId3"/>
              </a:rPr>
              <a:t>World </a:t>
            </a:r>
            <a:r>
              <a:rPr lang="en-AU" sz="1400" dirty="0">
                <a:hlinkClick r:id="rId3"/>
              </a:rPr>
              <a:t>Health Organisation (WHO)</a:t>
            </a:r>
            <a:r>
              <a:rPr lang="en-AU" sz="1400" dirty="0"/>
              <a:t> </a:t>
            </a:r>
          </a:p>
          <a:p>
            <a:endParaRPr lang="en-AU" dirty="0"/>
          </a:p>
        </p:txBody>
      </p:sp>
      <p:pic>
        <p:nvPicPr>
          <p:cNvPr id="1028" name="Picture 4" descr="Image result for laughing animal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484784"/>
            <a:ext cx="3803677" cy="4248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5</a:t>
            </a:fld>
            <a:endParaRPr lang="en-US" dirty="0"/>
          </a:p>
        </p:txBody>
      </p:sp>
    </p:spTree>
    <p:extLst>
      <p:ext uri="{BB962C8B-B14F-4D97-AF65-F5344CB8AC3E}">
        <p14:creationId xmlns:p14="http://schemas.microsoft.com/office/powerpoint/2010/main" val="221491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1 in 5 adults in Australia experience mental health problems </a:t>
            </a:r>
            <a:br>
              <a:rPr lang="en-AU" dirty="0"/>
            </a:br>
            <a:endParaRPr lang="en-AU"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43" t="35356" r="78189" b="42071"/>
          <a:stretch/>
        </p:blipFill>
        <p:spPr bwMode="auto">
          <a:xfrm>
            <a:off x="457590" y="1412776"/>
            <a:ext cx="4176464"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273" t="33193" r="52946" b="29657"/>
          <a:stretch/>
        </p:blipFill>
        <p:spPr bwMode="auto">
          <a:xfrm>
            <a:off x="5004048" y="1412776"/>
            <a:ext cx="3816424" cy="4608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87824" y="6237312"/>
            <a:ext cx="6039544" cy="230832"/>
          </a:xfrm>
          <a:prstGeom prst="rect">
            <a:avLst/>
          </a:prstGeom>
        </p:spPr>
        <p:txBody>
          <a:bodyPr wrap="square">
            <a:spAutoFit/>
          </a:bodyPr>
          <a:lstStyle/>
          <a:p>
            <a:r>
              <a:rPr lang="en-AU" sz="900" dirty="0">
                <a:solidFill>
                  <a:prstClr val="black"/>
                </a:solidFill>
              </a:rPr>
              <a:t>Beyondblue ANNUAL REPORT 2014–2015 - http://resources.beyondblue.org.au/prism/file?token=BL/1647_A </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6</a:t>
            </a:fld>
            <a:endParaRPr lang="en-US" dirty="0"/>
          </a:p>
        </p:txBody>
      </p:sp>
    </p:spTree>
    <p:extLst>
      <p:ext uri="{BB962C8B-B14F-4D97-AF65-F5344CB8AC3E}">
        <p14:creationId xmlns:p14="http://schemas.microsoft.com/office/powerpoint/2010/main" val="3483125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Mental health reform in the workplace</a:t>
            </a:r>
            <a:endParaRPr lang="en-AU" dirty="0"/>
          </a:p>
        </p:txBody>
      </p:sp>
      <p:sp>
        <p:nvSpPr>
          <p:cNvPr id="3" name="Content Placeholder 2"/>
          <p:cNvSpPr>
            <a:spLocks noGrp="1"/>
          </p:cNvSpPr>
          <p:nvPr>
            <p:ph idx="1"/>
          </p:nvPr>
        </p:nvSpPr>
        <p:spPr>
          <a:xfrm>
            <a:off x="611560" y="1600200"/>
            <a:ext cx="8424936" cy="4495800"/>
          </a:xfrm>
        </p:spPr>
        <p:txBody>
          <a:bodyPr/>
          <a:lstStyle/>
          <a:p>
            <a:pPr marL="0" indent="0">
              <a:buNone/>
            </a:pPr>
            <a:r>
              <a:rPr lang="en-AU" dirty="0" smtClean="0"/>
              <a:t>According to the Mental Health Commission of Western Australia, challenges are to:</a:t>
            </a:r>
          </a:p>
          <a:p>
            <a:endParaRPr lang="en-AU" dirty="0" smtClean="0"/>
          </a:p>
          <a:p>
            <a:pPr>
              <a:spcAft>
                <a:spcPts val="600"/>
              </a:spcAft>
            </a:pPr>
            <a:r>
              <a:rPr lang="en-AU" dirty="0" smtClean="0"/>
              <a:t>Embed mental wellbeing into workplace practices </a:t>
            </a:r>
          </a:p>
          <a:p>
            <a:pPr>
              <a:spcAft>
                <a:spcPts val="600"/>
              </a:spcAft>
            </a:pPr>
            <a:r>
              <a:rPr lang="en-AU" dirty="0" smtClean="0"/>
              <a:t>Lift the stigma of mental health</a:t>
            </a:r>
          </a:p>
          <a:p>
            <a:pPr>
              <a:spcAft>
                <a:spcPts val="600"/>
              </a:spcAft>
            </a:pPr>
            <a:r>
              <a:rPr lang="en-AU" dirty="0" smtClean="0"/>
              <a:t>Improve equity </a:t>
            </a:r>
          </a:p>
          <a:p>
            <a:endParaRPr lang="en-AU" dirty="0" smtClean="0"/>
          </a:p>
          <a:p>
            <a:endParaRPr lang="en-AU" dirty="0" smtClean="0"/>
          </a:p>
          <a:p>
            <a:pPr marL="0" indent="0">
              <a:buNone/>
            </a:pPr>
            <a:endParaRPr lang="en-AU" dirty="0" smtClean="0"/>
          </a:p>
          <a:p>
            <a:pPr marL="0" indent="0">
              <a:buNone/>
            </a:pPr>
            <a:endParaRPr lang="en-AU" dirty="0" smtClean="0"/>
          </a:p>
        </p:txBody>
      </p:sp>
      <p:pic>
        <p:nvPicPr>
          <p:cNvPr id="2054" name="Picture 6" descr="C:\Users\MIDMPJW\AppData\Local\Microsoft\Windows\Temporary Internet Files\Content.IE5\FBWDO1L0\relatedne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639" y="3424808"/>
            <a:ext cx="3096344" cy="22322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7</a:t>
            </a:fld>
            <a:endParaRPr lang="en-US" dirty="0"/>
          </a:p>
        </p:txBody>
      </p:sp>
      <p:sp>
        <p:nvSpPr>
          <p:cNvPr id="5" name="Rectangle 4"/>
          <p:cNvSpPr/>
          <p:nvPr/>
        </p:nvSpPr>
        <p:spPr>
          <a:xfrm>
            <a:off x="1475656" y="5733256"/>
            <a:ext cx="6840760" cy="738664"/>
          </a:xfrm>
          <a:prstGeom prst="rect">
            <a:avLst/>
          </a:prstGeom>
        </p:spPr>
        <p:txBody>
          <a:bodyPr wrap="square">
            <a:spAutoFit/>
          </a:bodyPr>
          <a:lstStyle/>
          <a:p>
            <a:endParaRPr lang="en-AU" dirty="0">
              <a:solidFill>
                <a:prstClr val="black"/>
              </a:solidFill>
            </a:endParaRPr>
          </a:p>
          <a:p>
            <a:r>
              <a:rPr lang="en-AU" sz="1200" dirty="0">
                <a:solidFill>
                  <a:prstClr val="black"/>
                </a:solidFill>
              </a:rPr>
              <a:t>Retrieved from: Mental Health Commission - https://www.cmewa.com/images/safety-health-conference/2015-presentations/Addressing-Mental-Health-Tim-Marney.pdf</a:t>
            </a:r>
          </a:p>
        </p:txBody>
      </p:sp>
    </p:spTree>
    <p:extLst>
      <p:ext uri="{BB962C8B-B14F-4D97-AF65-F5344CB8AC3E}">
        <p14:creationId xmlns:p14="http://schemas.microsoft.com/office/powerpoint/2010/main" val="3340950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are we still making bad decisions?</a:t>
            </a:r>
            <a:endParaRPr lang="en-AU" dirty="0"/>
          </a:p>
        </p:txBody>
      </p:sp>
      <p:sp>
        <p:nvSpPr>
          <p:cNvPr id="3" name="Content Placeholder 2"/>
          <p:cNvSpPr>
            <a:spLocks noGrp="1"/>
          </p:cNvSpPr>
          <p:nvPr>
            <p:ph idx="1"/>
          </p:nvPr>
        </p:nvSpPr>
        <p:spPr/>
        <p:txBody>
          <a:bodyPr/>
          <a:lstStyle/>
          <a:p>
            <a:pPr marL="0" indent="0" algn="ctr">
              <a:buNone/>
            </a:pPr>
            <a:r>
              <a:rPr lang="en-AU" dirty="0" smtClean="0"/>
              <a:t>OR</a:t>
            </a:r>
            <a:r>
              <a:rPr lang="en-AU" b="1" dirty="0" smtClean="0"/>
              <a:t> </a:t>
            </a:r>
          </a:p>
          <a:p>
            <a:pPr marL="0" indent="0" algn="ctr">
              <a:buNone/>
            </a:pPr>
            <a:endParaRPr lang="en-AU" dirty="0"/>
          </a:p>
          <a:p>
            <a:pPr marL="0" indent="0" algn="ctr">
              <a:buNone/>
            </a:pPr>
            <a:r>
              <a:rPr lang="en-AU" dirty="0" smtClean="0">
                <a:solidFill>
                  <a:srgbClr val="CF5E31"/>
                </a:solidFill>
              </a:rPr>
              <a:t>What can we do to help make better decisions when addressing mental health in the workplace?</a:t>
            </a:r>
            <a:endParaRPr lang="en-AU" dirty="0">
              <a:solidFill>
                <a:srgbClr val="CF5E31"/>
              </a:solidFill>
            </a:endParaRPr>
          </a:p>
        </p:txBody>
      </p:sp>
      <p:pic>
        <p:nvPicPr>
          <p:cNvPr id="2055" name="Picture 7" descr="C:\Users\MIDMPJW\AppData\Local\Microsoft\Windows\Temporary Internet Files\Content.IE5\JDAF6X3H\home_imgTop[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05064"/>
            <a:ext cx="596265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8</a:t>
            </a:fld>
            <a:endParaRPr lang="en-US" dirty="0"/>
          </a:p>
        </p:txBody>
      </p:sp>
    </p:spTree>
    <p:extLst>
      <p:ext uri="{BB962C8B-B14F-4D97-AF65-F5344CB8AC3E}">
        <p14:creationId xmlns:p14="http://schemas.microsoft.com/office/powerpoint/2010/main" val="3026638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sponsibilit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552972"/>
            <a:ext cx="3672408" cy="3076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194" name="Picture 2"/>
          <p:cNvPicPr>
            <a:picLocks noGrp="1" noChangeAspect="1" noChangeArrowheads="1"/>
          </p:cNvPicPr>
          <p:nvPr>
            <p:ph idx="4294967295"/>
          </p:nvPr>
        </p:nvPicPr>
        <p:blipFill rotWithShape="1">
          <a:blip r:embed="rId5">
            <a:extLst>
              <a:ext uri="{28A0092B-C50C-407E-A947-70E740481C1C}">
                <a14:useLocalDpi xmlns:a14="http://schemas.microsoft.com/office/drawing/2010/main" val="0"/>
              </a:ext>
            </a:extLst>
          </a:blip>
          <a:srcRect l="25991" t="33855" r="55762" b="19807"/>
          <a:stretch/>
        </p:blipFill>
        <p:spPr bwMode="auto">
          <a:xfrm>
            <a:off x="4355976" y="1552974"/>
            <a:ext cx="4320480" cy="3100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685800" y="228600"/>
            <a:ext cx="7772400" cy="1143000"/>
          </a:xfrm>
        </p:spPr>
        <p:txBody>
          <a:bodyPr/>
          <a:lstStyle/>
          <a:p>
            <a:r>
              <a:rPr lang="en-AU" dirty="0" smtClean="0">
                <a:solidFill>
                  <a:schemeClr val="tx1"/>
                </a:solidFill>
              </a:rPr>
              <a:t>Who is responsible?</a:t>
            </a:r>
            <a:endParaRPr lang="en-AU" dirty="0">
              <a:solidFill>
                <a:schemeClr val="tx1"/>
              </a:solidFill>
            </a:endParaRPr>
          </a:p>
        </p:txBody>
      </p:sp>
      <p:sp>
        <p:nvSpPr>
          <p:cNvPr id="2" name="Rectangle 1"/>
          <p:cNvSpPr/>
          <p:nvPr/>
        </p:nvSpPr>
        <p:spPr>
          <a:xfrm>
            <a:off x="1691680" y="6165304"/>
            <a:ext cx="7128792" cy="400110"/>
          </a:xfrm>
          <a:prstGeom prst="rect">
            <a:avLst/>
          </a:prstGeom>
        </p:spPr>
        <p:txBody>
          <a:bodyPr wrap="square">
            <a:spAutoFit/>
          </a:bodyPr>
          <a:lstStyle/>
          <a:p>
            <a:r>
              <a:rPr lang="en-AU" sz="1000" dirty="0">
                <a:solidFill>
                  <a:prstClr val="black"/>
                </a:solidFill>
              </a:rPr>
              <a:t>Beyond Blue “Heads Up” - https://www.headsup.org.au/docs/default-source/resources/bl1247-booklet---taking-care-of-your-mental-health-in-the-workplace.pdf?sfvrsn=8</a:t>
            </a:r>
          </a:p>
        </p:txBody>
      </p:sp>
      <p:sp>
        <p:nvSpPr>
          <p:cNvPr id="3" name="Slide Number Placeholder 2"/>
          <p:cNvSpPr>
            <a:spLocks noGrp="1"/>
          </p:cNvSpPr>
          <p:nvPr>
            <p:ph type="sldNum" sz="quarter" idx="10"/>
          </p:nvPr>
        </p:nvSpPr>
        <p:spPr/>
        <p:txBody>
          <a:bodyPr/>
          <a:lstStyle/>
          <a:p>
            <a:pPr>
              <a:defRPr/>
            </a:pPr>
            <a:fld id="{99A53646-FB96-47C5-897D-3331B35CF1B8}" type="slidenum">
              <a:rPr lang="en-US" smtClean="0"/>
              <a:pPr>
                <a:defRPr/>
              </a:pPr>
              <a:t>9</a:t>
            </a:fld>
            <a:endParaRPr lang="en-US" dirty="0"/>
          </a:p>
        </p:txBody>
      </p:sp>
    </p:spTree>
    <p:extLst>
      <p:ext uri="{BB962C8B-B14F-4D97-AF65-F5344CB8AC3E}">
        <p14:creationId xmlns:p14="http://schemas.microsoft.com/office/powerpoint/2010/main" val="1834471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FF0000"/>
          </a:solidFill>
          <a:prstDash val="sysDash"/>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60" ma:contentTypeDescription="Create a new document." ma:contentTypeScope="" ma:versionID="261b97351e07a5da7d5decec417138a7">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2016-11-22T06:24:36+00:00</OurDocsVersionCreatedAt>
    <OurDocsDocId xmlns="dce3ed02-b0cd-470d-9119-e5f1a2533a21">004079.Safety.Coms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Toolbox Presentation - 2016 - What are the key factors supporting mental wellbeing?</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2016-11-21T16:00:00+00:00</OurDocsDocumentDate>
    <OurDocsLockedBy xmlns="dce3ed02-b0cd-470d-9119-e5f1a2533a21" xsi:nil="true"/>
    <OurDocsFileNumbers xmlns="dce3ed02-b0cd-470d-9119-e5f1a2533a21" xsi:nil="true"/>
    <OurDocsLockedOn xmlns="dce3ed02-b0cd-470d-9119-e5f1a2533a21"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CC8754-251D-421E-8102-E02CD83ED028}">
  <ds:schemaRefs>
    <ds:schemaRef ds:uri="Microsoft.SharePoint.Taxonomy.ContentTypeSync"/>
  </ds:schemaRefs>
</ds:datastoreItem>
</file>

<file path=customXml/itemProps2.xml><?xml version="1.0" encoding="utf-8"?>
<ds:datastoreItem xmlns:ds="http://schemas.openxmlformats.org/officeDocument/2006/customXml" ds:itemID="{8938BDCA-BFC0-472C-8D15-7202E81B5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4A8AE1-3BAD-4710-8480-B6E1A9E950C2}">
  <ds:schemaRef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dce3ed02-b0cd-470d-9119-e5f1a2533a21"/>
    <ds:schemaRef ds:uri="http://purl.org/dc/dcmitype/"/>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78256C1F-4BD1-476B-9E28-75A4A3E9D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TotalTime>
  <Words>2742</Words>
  <Application>Microsoft Office PowerPoint</Application>
  <PresentationFormat>On-screen Show (4:3)</PresentationFormat>
  <Paragraphs>419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4_Blank Presentation</vt:lpstr>
      <vt:lpstr>Please read this before using presentation</vt:lpstr>
      <vt:lpstr>What are the key factors supporting mental wellbeing?</vt:lpstr>
      <vt:lpstr>Question…</vt:lpstr>
      <vt:lpstr>PowerPoint Presentation</vt:lpstr>
      <vt:lpstr>What is mental wellbeing?</vt:lpstr>
      <vt:lpstr>1 in 5 adults in Australia experience mental health problems  </vt:lpstr>
      <vt:lpstr>Mental health reform in the workplace</vt:lpstr>
      <vt:lpstr>Why are we still making bad decisions?</vt:lpstr>
      <vt:lpstr>Who is responsible?</vt:lpstr>
      <vt:lpstr>We can all work, but together we win…</vt:lpstr>
      <vt:lpstr>So who’s we?</vt:lpstr>
      <vt:lpstr>What next?</vt:lpstr>
      <vt:lpstr>What does good practice look like?</vt:lpstr>
      <vt:lpstr>Scott's story – beyondblue </vt:lpstr>
      <vt:lpstr>Stigma</vt:lpstr>
      <vt:lpstr>Why is it important that we help to reduce stigma?</vt:lpstr>
      <vt:lpstr>Ten things you can do to make a difference in the workplace</vt:lpstr>
      <vt:lpstr>PowerPoint Presentation</vt:lpstr>
      <vt:lpstr>Psychosocial harm audit</vt:lpstr>
      <vt:lpstr>Resources</vt:lpstr>
      <vt:lpstr>Resources</vt:lpstr>
      <vt:lpstr>Resources continued…</vt:lpstr>
      <vt:lpstr>Resources continued…</vt:lpstr>
      <vt:lpstr>Challenge </vt:lpstr>
      <vt:lpstr>Stay informed</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- 2016 - What are the key factors supporting mental wellbeing?</dc:title>
  <dc:creator>MOORE, Bec</dc:creator>
  <cp:lastModifiedBy>MOORE, Bec</cp:lastModifiedBy>
  <cp:revision>33</cp:revision>
  <dcterms:created xsi:type="dcterms:W3CDTF">2016-11-22T06:06:02Z</dcterms:created>
  <dcterms:modified xsi:type="dcterms:W3CDTF">2016-12-22T02:16:17Z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