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47"/>
  </p:notesMasterIdLst>
  <p:sldIdLst>
    <p:sldId id="383" r:id="rId6"/>
    <p:sldId id="257" r:id="rId7"/>
    <p:sldId id="327" r:id="rId8"/>
    <p:sldId id="329" r:id="rId9"/>
    <p:sldId id="330" r:id="rId10"/>
    <p:sldId id="331" r:id="rId11"/>
    <p:sldId id="332" r:id="rId12"/>
    <p:sldId id="382" r:id="rId13"/>
    <p:sldId id="334" r:id="rId14"/>
    <p:sldId id="333"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36" r:id="rId32"/>
    <p:sldId id="338" r:id="rId33"/>
    <p:sldId id="339" r:id="rId34"/>
    <p:sldId id="340" r:id="rId35"/>
    <p:sldId id="343" r:id="rId36"/>
    <p:sldId id="341" r:id="rId37"/>
    <p:sldId id="342" r:id="rId38"/>
    <p:sldId id="344" r:id="rId39"/>
    <p:sldId id="345" r:id="rId40"/>
    <p:sldId id="346" r:id="rId41"/>
    <p:sldId id="347" r:id="rId42"/>
    <p:sldId id="348" r:id="rId43"/>
    <p:sldId id="381" r:id="rId44"/>
    <p:sldId id="362" r:id="rId45"/>
    <p:sldId id="350" r:id="rId4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D7F"/>
    <a:srgbClr val="574D66"/>
    <a:srgbClr val="A50021"/>
    <a:srgbClr val="008080"/>
    <a:srgbClr val="4F81BD"/>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86" autoAdjust="0"/>
  </p:normalViewPr>
  <p:slideViewPr>
    <p:cSldViewPr snapToGrid="0">
      <p:cViewPr varScale="1">
        <p:scale>
          <a:sx n="111" d="100"/>
          <a:sy n="111" d="100"/>
        </p:scale>
        <p:origin x="1642" y="82"/>
      </p:cViewPr>
      <p:guideLst>
        <p:guide orient="horz" pos="2160"/>
        <p:guide pos="2880"/>
      </p:guideLst>
    </p:cSldViewPr>
  </p:slideViewPr>
  <p:notesTextViewPr>
    <p:cViewPr>
      <p:scale>
        <a:sx n="3" d="2"/>
        <a:sy n="3" d="2"/>
      </p:scale>
      <p:origin x="0" y="0"/>
    </p:cViewPr>
  </p:notesTextViewPr>
  <p:sorterViewPr>
    <p:cViewPr>
      <p:scale>
        <a:sx n="120" d="100"/>
        <a:sy n="120" d="100"/>
      </p:scale>
      <p:origin x="0" y="-5730"/>
    </p:cViewPr>
  </p:sorterViewPr>
  <p:notesViewPr>
    <p:cSldViewPr snapToGrid="0">
      <p:cViewPr varScale="1">
        <p:scale>
          <a:sx n="88" d="100"/>
          <a:sy n="88" d="100"/>
        </p:scale>
        <p:origin x="301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Sheet1!$I$1</c:f>
              <c:strCache>
                <c:ptCount val="1"/>
                <c:pt idx="0">
                  <c:v>Assessment Days</c:v>
                </c:pt>
              </c:strCache>
            </c:strRef>
          </c:tx>
          <c:marker>
            <c:symbol val="none"/>
          </c:marker>
          <c:val>
            <c:numRef>
              <c:f>Sheet1!$I$2:$I$206</c:f>
              <c:numCache>
                <c:formatCode>General</c:formatCode>
                <c:ptCount val="205"/>
                <c:pt idx="0">
                  <c:v>1</c:v>
                </c:pt>
                <c:pt idx="1">
                  <c:v>1</c:v>
                </c:pt>
                <c:pt idx="2">
                  <c:v>2</c:v>
                </c:pt>
                <c:pt idx="3">
                  <c:v>2</c:v>
                </c:pt>
                <c:pt idx="4">
                  <c:v>2</c:v>
                </c:pt>
                <c:pt idx="5">
                  <c:v>2</c:v>
                </c:pt>
                <c:pt idx="6">
                  <c:v>2</c:v>
                </c:pt>
                <c:pt idx="7">
                  <c:v>2</c:v>
                </c:pt>
                <c:pt idx="8">
                  <c:v>3</c:v>
                </c:pt>
                <c:pt idx="9">
                  <c:v>3</c:v>
                </c:pt>
                <c:pt idx="10">
                  <c:v>3</c:v>
                </c:pt>
                <c:pt idx="11">
                  <c:v>3</c:v>
                </c:pt>
                <c:pt idx="12">
                  <c:v>3</c:v>
                </c:pt>
                <c:pt idx="13">
                  <c:v>3</c:v>
                </c:pt>
                <c:pt idx="14">
                  <c:v>3</c:v>
                </c:pt>
                <c:pt idx="15">
                  <c:v>4</c:v>
                </c:pt>
                <c:pt idx="16">
                  <c:v>4</c:v>
                </c:pt>
                <c:pt idx="17">
                  <c:v>4</c:v>
                </c:pt>
                <c:pt idx="18">
                  <c:v>4</c:v>
                </c:pt>
                <c:pt idx="19">
                  <c:v>4</c:v>
                </c:pt>
                <c:pt idx="20">
                  <c:v>4</c:v>
                </c:pt>
                <c:pt idx="21">
                  <c:v>5</c:v>
                </c:pt>
                <c:pt idx="22">
                  <c:v>5</c:v>
                </c:pt>
                <c:pt idx="23">
                  <c:v>5</c:v>
                </c:pt>
                <c:pt idx="24">
                  <c:v>5</c:v>
                </c:pt>
                <c:pt idx="25">
                  <c:v>5</c:v>
                </c:pt>
                <c:pt idx="26">
                  <c:v>5</c:v>
                </c:pt>
                <c:pt idx="27">
                  <c:v>5</c:v>
                </c:pt>
                <c:pt idx="28">
                  <c:v>6</c:v>
                </c:pt>
                <c:pt idx="29">
                  <c:v>6</c:v>
                </c:pt>
                <c:pt idx="30">
                  <c:v>6</c:v>
                </c:pt>
                <c:pt idx="31">
                  <c:v>6</c:v>
                </c:pt>
                <c:pt idx="32">
                  <c:v>6</c:v>
                </c:pt>
                <c:pt idx="33">
                  <c:v>6</c:v>
                </c:pt>
                <c:pt idx="34">
                  <c:v>6</c:v>
                </c:pt>
                <c:pt idx="35">
                  <c:v>6</c:v>
                </c:pt>
                <c:pt idx="36">
                  <c:v>7</c:v>
                </c:pt>
                <c:pt idx="37">
                  <c:v>7</c:v>
                </c:pt>
                <c:pt idx="38">
                  <c:v>7</c:v>
                </c:pt>
                <c:pt idx="39">
                  <c:v>7</c:v>
                </c:pt>
                <c:pt idx="40">
                  <c:v>7</c:v>
                </c:pt>
                <c:pt idx="41">
                  <c:v>7</c:v>
                </c:pt>
                <c:pt idx="42">
                  <c:v>7</c:v>
                </c:pt>
                <c:pt idx="43">
                  <c:v>8</c:v>
                </c:pt>
                <c:pt idx="44">
                  <c:v>8</c:v>
                </c:pt>
                <c:pt idx="45">
                  <c:v>8</c:v>
                </c:pt>
                <c:pt idx="46">
                  <c:v>8</c:v>
                </c:pt>
                <c:pt idx="47">
                  <c:v>8</c:v>
                </c:pt>
                <c:pt idx="48">
                  <c:v>8</c:v>
                </c:pt>
                <c:pt idx="49">
                  <c:v>8</c:v>
                </c:pt>
                <c:pt idx="50">
                  <c:v>8</c:v>
                </c:pt>
                <c:pt idx="51">
                  <c:v>8</c:v>
                </c:pt>
                <c:pt idx="52">
                  <c:v>8</c:v>
                </c:pt>
                <c:pt idx="53">
                  <c:v>8</c:v>
                </c:pt>
                <c:pt idx="54">
                  <c:v>8</c:v>
                </c:pt>
                <c:pt idx="55">
                  <c:v>9</c:v>
                </c:pt>
                <c:pt idx="56">
                  <c:v>9</c:v>
                </c:pt>
                <c:pt idx="57">
                  <c:v>9</c:v>
                </c:pt>
                <c:pt idx="58">
                  <c:v>9</c:v>
                </c:pt>
                <c:pt idx="59">
                  <c:v>9</c:v>
                </c:pt>
                <c:pt idx="60">
                  <c:v>9</c:v>
                </c:pt>
                <c:pt idx="61">
                  <c:v>9</c:v>
                </c:pt>
                <c:pt idx="62">
                  <c:v>9</c:v>
                </c:pt>
                <c:pt idx="63">
                  <c:v>9</c:v>
                </c:pt>
                <c:pt idx="64">
                  <c:v>9</c:v>
                </c:pt>
                <c:pt idx="65">
                  <c:v>9</c:v>
                </c:pt>
                <c:pt idx="66">
                  <c:v>9</c:v>
                </c:pt>
                <c:pt idx="67">
                  <c:v>9</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11</c:v>
                </c:pt>
                <c:pt idx="85">
                  <c:v>11</c:v>
                </c:pt>
                <c:pt idx="86">
                  <c:v>11</c:v>
                </c:pt>
                <c:pt idx="87">
                  <c:v>11</c:v>
                </c:pt>
                <c:pt idx="88">
                  <c:v>11</c:v>
                </c:pt>
                <c:pt idx="89">
                  <c:v>11</c:v>
                </c:pt>
                <c:pt idx="90">
                  <c:v>11</c:v>
                </c:pt>
                <c:pt idx="91">
                  <c:v>11</c:v>
                </c:pt>
                <c:pt idx="92">
                  <c:v>11</c:v>
                </c:pt>
                <c:pt idx="93">
                  <c:v>11</c:v>
                </c:pt>
                <c:pt idx="94">
                  <c:v>12</c:v>
                </c:pt>
                <c:pt idx="95">
                  <c:v>12</c:v>
                </c:pt>
                <c:pt idx="96">
                  <c:v>12</c:v>
                </c:pt>
                <c:pt idx="97">
                  <c:v>12</c:v>
                </c:pt>
                <c:pt idx="98">
                  <c:v>12</c:v>
                </c:pt>
                <c:pt idx="99">
                  <c:v>12</c:v>
                </c:pt>
                <c:pt idx="100">
                  <c:v>12</c:v>
                </c:pt>
                <c:pt idx="101">
                  <c:v>12</c:v>
                </c:pt>
                <c:pt idx="102">
                  <c:v>13</c:v>
                </c:pt>
                <c:pt idx="103">
                  <c:v>13</c:v>
                </c:pt>
                <c:pt idx="104">
                  <c:v>13</c:v>
                </c:pt>
                <c:pt idx="105">
                  <c:v>13</c:v>
                </c:pt>
                <c:pt idx="106">
                  <c:v>13</c:v>
                </c:pt>
                <c:pt idx="107">
                  <c:v>13</c:v>
                </c:pt>
                <c:pt idx="108">
                  <c:v>13</c:v>
                </c:pt>
                <c:pt idx="109">
                  <c:v>13</c:v>
                </c:pt>
                <c:pt idx="110">
                  <c:v>13</c:v>
                </c:pt>
                <c:pt idx="111">
                  <c:v>13</c:v>
                </c:pt>
                <c:pt idx="112">
                  <c:v>13</c:v>
                </c:pt>
                <c:pt idx="113">
                  <c:v>13</c:v>
                </c:pt>
                <c:pt idx="114">
                  <c:v>13</c:v>
                </c:pt>
                <c:pt idx="115">
                  <c:v>13</c:v>
                </c:pt>
                <c:pt idx="116">
                  <c:v>13</c:v>
                </c:pt>
                <c:pt idx="117">
                  <c:v>13</c:v>
                </c:pt>
                <c:pt idx="118">
                  <c:v>13</c:v>
                </c:pt>
                <c:pt idx="119">
                  <c:v>14</c:v>
                </c:pt>
                <c:pt idx="120">
                  <c:v>14</c:v>
                </c:pt>
                <c:pt idx="121">
                  <c:v>14</c:v>
                </c:pt>
                <c:pt idx="122">
                  <c:v>14</c:v>
                </c:pt>
                <c:pt idx="123">
                  <c:v>14</c:v>
                </c:pt>
                <c:pt idx="124">
                  <c:v>14</c:v>
                </c:pt>
                <c:pt idx="125">
                  <c:v>14</c:v>
                </c:pt>
                <c:pt idx="126">
                  <c:v>14</c:v>
                </c:pt>
                <c:pt idx="127">
                  <c:v>14</c:v>
                </c:pt>
                <c:pt idx="128">
                  <c:v>14</c:v>
                </c:pt>
                <c:pt idx="129">
                  <c:v>14</c:v>
                </c:pt>
                <c:pt idx="130">
                  <c:v>15</c:v>
                </c:pt>
                <c:pt idx="131">
                  <c:v>15</c:v>
                </c:pt>
                <c:pt idx="132">
                  <c:v>15</c:v>
                </c:pt>
                <c:pt idx="133">
                  <c:v>15</c:v>
                </c:pt>
                <c:pt idx="134">
                  <c:v>15</c:v>
                </c:pt>
                <c:pt idx="135">
                  <c:v>15</c:v>
                </c:pt>
                <c:pt idx="136">
                  <c:v>15</c:v>
                </c:pt>
                <c:pt idx="137">
                  <c:v>15</c:v>
                </c:pt>
                <c:pt idx="138">
                  <c:v>15</c:v>
                </c:pt>
                <c:pt idx="139">
                  <c:v>16</c:v>
                </c:pt>
                <c:pt idx="140">
                  <c:v>16</c:v>
                </c:pt>
                <c:pt idx="141">
                  <c:v>16</c:v>
                </c:pt>
                <c:pt idx="142">
                  <c:v>16</c:v>
                </c:pt>
                <c:pt idx="143">
                  <c:v>16</c:v>
                </c:pt>
                <c:pt idx="144">
                  <c:v>16</c:v>
                </c:pt>
                <c:pt idx="145">
                  <c:v>16</c:v>
                </c:pt>
                <c:pt idx="146">
                  <c:v>17</c:v>
                </c:pt>
                <c:pt idx="147">
                  <c:v>17</c:v>
                </c:pt>
                <c:pt idx="148">
                  <c:v>17</c:v>
                </c:pt>
                <c:pt idx="149">
                  <c:v>17</c:v>
                </c:pt>
                <c:pt idx="150">
                  <c:v>17</c:v>
                </c:pt>
                <c:pt idx="151">
                  <c:v>17</c:v>
                </c:pt>
                <c:pt idx="152">
                  <c:v>18</c:v>
                </c:pt>
                <c:pt idx="153">
                  <c:v>18</c:v>
                </c:pt>
                <c:pt idx="154">
                  <c:v>18</c:v>
                </c:pt>
                <c:pt idx="155">
                  <c:v>18</c:v>
                </c:pt>
                <c:pt idx="156">
                  <c:v>18</c:v>
                </c:pt>
                <c:pt idx="157">
                  <c:v>18</c:v>
                </c:pt>
                <c:pt idx="158">
                  <c:v>18</c:v>
                </c:pt>
                <c:pt idx="159">
                  <c:v>18</c:v>
                </c:pt>
                <c:pt idx="160">
                  <c:v>18</c:v>
                </c:pt>
                <c:pt idx="161">
                  <c:v>18</c:v>
                </c:pt>
                <c:pt idx="162">
                  <c:v>19</c:v>
                </c:pt>
                <c:pt idx="163">
                  <c:v>19</c:v>
                </c:pt>
                <c:pt idx="164">
                  <c:v>19</c:v>
                </c:pt>
                <c:pt idx="165">
                  <c:v>19</c:v>
                </c:pt>
                <c:pt idx="166">
                  <c:v>19</c:v>
                </c:pt>
                <c:pt idx="167">
                  <c:v>19</c:v>
                </c:pt>
                <c:pt idx="168">
                  <c:v>19</c:v>
                </c:pt>
                <c:pt idx="169">
                  <c:v>20</c:v>
                </c:pt>
                <c:pt idx="170">
                  <c:v>20</c:v>
                </c:pt>
                <c:pt idx="171">
                  <c:v>20</c:v>
                </c:pt>
                <c:pt idx="172">
                  <c:v>20</c:v>
                </c:pt>
                <c:pt idx="173">
                  <c:v>20</c:v>
                </c:pt>
                <c:pt idx="174">
                  <c:v>21</c:v>
                </c:pt>
                <c:pt idx="175">
                  <c:v>21</c:v>
                </c:pt>
                <c:pt idx="176">
                  <c:v>21</c:v>
                </c:pt>
                <c:pt idx="177">
                  <c:v>21</c:v>
                </c:pt>
                <c:pt idx="178">
                  <c:v>21</c:v>
                </c:pt>
                <c:pt idx="179">
                  <c:v>21</c:v>
                </c:pt>
                <c:pt idx="180">
                  <c:v>21</c:v>
                </c:pt>
                <c:pt idx="181">
                  <c:v>21</c:v>
                </c:pt>
                <c:pt idx="182">
                  <c:v>21</c:v>
                </c:pt>
                <c:pt idx="183">
                  <c:v>22</c:v>
                </c:pt>
                <c:pt idx="184">
                  <c:v>22</c:v>
                </c:pt>
                <c:pt idx="185">
                  <c:v>22</c:v>
                </c:pt>
                <c:pt idx="186">
                  <c:v>22</c:v>
                </c:pt>
                <c:pt idx="187">
                  <c:v>22</c:v>
                </c:pt>
                <c:pt idx="188">
                  <c:v>22</c:v>
                </c:pt>
                <c:pt idx="189">
                  <c:v>22</c:v>
                </c:pt>
                <c:pt idx="190">
                  <c:v>22</c:v>
                </c:pt>
                <c:pt idx="191">
                  <c:v>22</c:v>
                </c:pt>
                <c:pt idx="192">
                  <c:v>23</c:v>
                </c:pt>
                <c:pt idx="193">
                  <c:v>23</c:v>
                </c:pt>
                <c:pt idx="194">
                  <c:v>23</c:v>
                </c:pt>
                <c:pt idx="195">
                  <c:v>24</c:v>
                </c:pt>
                <c:pt idx="196">
                  <c:v>24</c:v>
                </c:pt>
                <c:pt idx="197">
                  <c:v>24</c:v>
                </c:pt>
                <c:pt idx="198">
                  <c:v>26</c:v>
                </c:pt>
                <c:pt idx="199">
                  <c:v>26</c:v>
                </c:pt>
                <c:pt idx="200">
                  <c:v>26</c:v>
                </c:pt>
                <c:pt idx="201">
                  <c:v>27</c:v>
                </c:pt>
                <c:pt idx="202">
                  <c:v>29</c:v>
                </c:pt>
                <c:pt idx="203">
                  <c:v>29</c:v>
                </c:pt>
                <c:pt idx="204">
                  <c:v>33</c:v>
                </c:pt>
              </c:numCache>
            </c:numRef>
          </c:val>
          <c:smooth val="0"/>
          <c:extLst>
            <c:ext xmlns:c16="http://schemas.microsoft.com/office/drawing/2014/chart" uri="{C3380CC4-5D6E-409C-BE32-E72D297353CC}">
              <c16:uniqueId val="{00000000-526F-48BF-B0C1-4017158F6416}"/>
            </c:ext>
          </c:extLst>
        </c:ser>
        <c:ser>
          <c:idx val="1"/>
          <c:order val="1"/>
          <c:tx>
            <c:strRef>
              <c:f>Sheet1!$J$1</c:f>
              <c:strCache>
                <c:ptCount val="1"/>
                <c:pt idx="0">
                  <c:v>Duration Days</c:v>
                </c:pt>
              </c:strCache>
            </c:strRef>
          </c:tx>
          <c:marker>
            <c:symbol val="none"/>
          </c:marker>
          <c:val>
            <c:numRef>
              <c:f>Sheet1!$J$2:$J$206</c:f>
              <c:numCache>
                <c:formatCode>General</c:formatCode>
                <c:ptCount val="205"/>
                <c:pt idx="0">
                  <c:v>2</c:v>
                </c:pt>
                <c:pt idx="1">
                  <c:v>30</c:v>
                </c:pt>
                <c:pt idx="2">
                  <c:v>30</c:v>
                </c:pt>
                <c:pt idx="3">
                  <c:v>3</c:v>
                </c:pt>
                <c:pt idx="4">
                  <c:v>2</c:v>
                </c:pt>
                <c:pt idx="5">
                  <c:v>28</c:v>
                </c:pt>
                <c:pt idx="6">
                  <c:v>5</c:v>
                </c:pt>
                <c:pt idx="7">
                  <c:v>96</c:v>
                </c:pt>
                <c:pt idx="8">
                  <c:v>15</c:v>
                </c:pt>
                <c:pt idx="9">
                  <c:v>161</c:v>
                </c:pt>
                <c:pt idx="10">
                  <c:v>17</c:v>
                </c:pt>
                <c:pt idx="11">
                  <c:v>20</c:v>
                </c:pt>
                <c:pt idx="12">
                  <c:v>62</c:v>
                </c:pt>
                <c:pt idx="13">
                  <c:v>63</c:v>
                </c:pt>
                <c:pt idx="14">
                  <c:v>30</c:v>
                </c:pt>
                <c:pt idx="15">
                  <c:v>6</c:v>
                </c:pt>
                <c:pt idx="16">
                  <c:v>10</c:v>
                </c:pt>
                <c:pt idx="17">
                  <c:v>4</c:v>
                </c:pt>
                <c:pt idx="18">
                  <c:v>5</c:v>
                </c:pt>
                <c:pt idx="19">
                  <c:v>42</c:v>
                </c:pt>
                <c:pt idx="20">
                  <c:v>81</c:v>
                </c:pt>
                <c:pt idx="21">
                  <c:v>17</c:v>
                </c:pt>
                <c:pt idx="22">
                  <c:v>28</c:v>
                </c:pt>
                <c:pt idx="23">
                  <c:v>22</c:v>
                </c:pt>
                <c:pt idx="24">
                  <c:v>10</c:v>
                </c:pt>
                <c:pt idx="25">
                  <c:v>9</c:v>
                </c:pt>
                <c:pt idx="26">
                  <c:v>12</c:v>
                </c:pt>
                <c:pt idx="27">
                  <c:v>16</c:v>
                </c:pt>
                <c:pt idx="28">
                  <c:v>6</c:v>
                </c:pt>
                <c:pt idx="29">
                  <c:v>9</c:v>
                </c:pt>
                <c:pt idx="30">
                  <c:v>35</c:v>
                </c:pt>
                <c:pt idx="31">
                  <c:v>9</c:v>
                </c:pt>
                <c:pt idx="32">
                  <c:v>9</c:v>
                </c:pt>
                <c:pt idx="33">
                  <c:v>26</c:v>
                </c:pt>
                <c:pt idx="34">
                  <c:v>148</c:v>
                </c:pt>
                <c:pt idx="35">
                  <c:v>6</c:v>
                </c:pt>
                <c:pt idx="36">
                  <c:v>15</c:v>
                </c:pt>
                <c:pt idx="37">
                  <c:v>44</c:v>
                </c:pt>
                <c:pt idx="38">
                  <c:v>13</c:v>
                </c:pt>
                <c:pt idx="39">
                  <c:v>15</c:v>
                </c:pt>
                <c:pt idx="40">
                  <c:v>73</c:v>
                </c:pt>
                <c:pt idx="41">
                  <c:v>26</c:v>
                </c:pt>
                <c:pt idx="42">
                  <c:v>36</c:v>
                </c:pt>
                <c:pt idx="43">
                  <c:v>19</c:v>
                </c:pt>
                <c:pt idx="44">
                  <c:v>19</c:v>
                </c:pt>
                <c:pt idx="45">
                  <c:v>20</c:v>
                </c:pt>
                <c:pt idx="46">
                  <c:v>40</c:v>
                </c:pt>
                <c:pt idx="47">
                  <c:v>17</c:v>
                </c:pt>
                <c:pt idx="48">
                  <c:v>33</c:v>
                </c:pt>
                <c:pt idx="49">
                  <c:v>8</c:v>
                </c:pt>
                <c:pt idx="50">
                  <c:v>13</c:v>
                </c:pt>
                <c:pt idx="51">
                  <c:v>45</c:v>
                </c:pt>
                <c:pt idx="52">
                  <c:v>20</c:v>
                </c:pt>
                <c:pt idx="53">
                  <c:v>13</c:v>
                </c:pt>
                <c:pt idx="54">
                  <c:v>289</c:v>
                </c:pt>
                <c:pt idx="55">
                  <c:v>21</c:v>
                </c:pt>
                <c:pt idx="56">
                  <c:v>38</c:v>
                </c:pt>
                <c:pt idx="57">
                  <c:v>33</c:v>
                </c:pt>
                <c:pt idx="58">
                  <c:v>11</c:v>
                </c:pt>
                <c:pt idx="59">
                  <c:v>19</c:v>
                </c:pt>
                <c:pt idx="60">
                  <c:v>9</c:v>
                </c:pt>
                <c:pt idx="61">
                  <c:v>10</c:v>
                </c:pt>
                <c:pt idx="62">
                  <c:v>25</c:v>
                </c:pt>
                <c:pt idx="63">
                  <c:v>28</c:v>
                </c:pt>
                <c:pt idx="64">
                  <c:v>14</c:v>
                </c:pt>
                <c:pt idx="65">
                  <c:v>9</c:v>
                </c:pt>
                <c:pt idx="66">
                  <c:v>24</c:v>
                </c:pt>
                <c:pt idx="67">
                  <c:v>14</c:v>
                </c:pt>
                <c:pt idx="68">
                  <c:v>14</c:v>
                </c:pt>
                <c:pt idx="69">
                  <c:v>24</c:v>
                </c:pt>
                <c:pt idx="70">
                  <c:v>16</c:v>
                </c:pt>
                <c:pt idx="71">
                  <c:v>16</c:v>
                </c:pt>
                <c:pt idx="72">
                  <c:v>40</c:v>
                </c:pt>
                <c:pt idx="73">
                  <c:v>24</c:v>
                </c:pt>
                <c:pt idx="74">
                  <c:v>15</c:v>
                </c:pt>
                <c:pt idx="75">
                  <c:v>16</c:v>
                </c:pt>
                <c:pt idx="76">
                  <c:v>23</c:v>
                </c:pt>
                <c:pt idx="77">
                  <c:v>16</c:v>
                </c:pt>
                <c:pt idx="78">
                  <c:v>39</c:v>
                </c:pt>
                <c:pt idx="79">
                  <c:v>45</c:v>
                </c:pt>
                <c:pt idx="80">
                  <c:v>131</c:v>
                </c:pt>
                <c:pt idx="81">
                  <c:v>38</c:v>
                </c:pt>
                <c:pt idx="82">
                  <c:v>19</c:v>
                </c:pt>
                <c:pt idx="83">
                  <c:v>36</c:v>
                </c:pt>
                <c:pt idx="84">
                  <c:v>21</c:v>
                </c:pt>
                <c:pt idx="85">
                  <c:v>11</c:v>
                </c:pt>
                <c:pt idx="86">
                  <c:v>11</c:v>
                </c:pt>
                <c:pt idx="87">
                  <c:v>16</c:v>
                </c:pt>
                <c:pt idx="88">
                  <c:v>131</c:v>
                </c:pt>
                <c:pt idx="89">
                  <c:v>66</c:v>
                </c:pt>
                <c:pt idx="90">
                  <c:v>18</c:v>
                </c:pt>
                <c:pt idx="91">
                  <c:v>11</c:v>
                </c:pt>
                <c:pt idx="92">
                  <c:v>11</c:v>
                </c:pt>
                <c:pt idx="93">
                  <c:v>55</c:v>
                </c:pt>
                <c:pt idx="94">
                  <c:v>23</c:v>
                </c:pt>
                <c:pt idx="95">
                  <c:v>15</c:v>
                </c:pt>
                <c:pt idx="96">
                  <c:v>12</c:v>
                </c:pt>
                <c:pt idx="97">
                  <c:v>31</c:v>
                </c:pt>
                <c:pt idx="98">
                  <c:v>12</c:v>
                </c:pt>
                <c:pt idx="99">
                  <c:v>35</c:v>
                </c:pt>
                <c:pt idx="100">
                  <c:v>75</c:v>
                </c:pt>
                <c:pt idx="101">
                  <c:v>65</c:v>
                </c:pt>
                <c:pt idx="102">
                  <c:v>20</c:v>
                </c:pt>
                <c:pt idx="103">
                  <c:v>15</c:v>
                </c:pt>
                <c:pt idx="104">
                  <c:v>18</c:v>
                </c:pt>
                <c:pt idx="105">
                  <c:v>14</c:v>
                </c:pt>
                <c:pt idx="106">
                  <c:v>14</c:v>
                </c:pt>
                <c:pt idx="107">
                  <c:v>34</c:v>
                </c:pt>
                <c:pt idx="108">
                  <c:v>28</c:v>
                </c:pt>
                <c:pt idx="109">
                  <c:v>52</c:v>
                </c:pt>
                <c:pt idx="110">
                  <c:v>59</c:v>
                </c:pt>
                <c:pt idx="111">
                  <c:v>20</c:v>
                </c:pt>
                <c:pt idx="112">
                  <c:v>16</c:v>
                </c:pt>
                <c:pt idx="113">
                  <c:v>25</c:v>
                </c:pt>
                <c:pt idx="114">
                  <c:v>23</c:v>
                </c:pt>
                <c:pt idx="115">
                  <c:v>41</c:v>
                </c:pt>
                <c:pt idx="116">
                  <c:v>37</c:v>
                </c:pt>
                <c:pt idx="117">
                  <c:v>13</c:v>
                </c:pt>
                <c:pt idx="118">
                  <c:v>13</c:v>
                </c:pt>
                <c:pt idx="119">
                  <c:v>44</c:v>
                </c:pt>
                <c:pt idx="120">
                  <c:v>62</c:v>
                </c:pt>
                <c:pt idx="121">
                  <c:v>22</c:v>
                </c:pt>
                <c:pt idx="122">
                  <c:v>24</c:v>
                </c:pt>
                <c:pt idx="123">
                  <c:v>33</c:v>
                </c:pt>
                <c:pt idx="124">
                  <c:v>32</c:v>
                </c:pt>
                <c:pt idx="125">
                  <c:v>28</c:v>
                </c:pt>
                <c:pt idx="126">
                  <c:v>40</c:v>
                </c:pt>
                <c:pt idx="127">
                  <c:v>38</c:v>
                </c:pt>
                <c:pt idx="128">
                  <c:v>19</c:v>
                </c:pt>
                <c:pt idx="129">
                  <c:v>30</c:v>
                </c:pt>
                <c:pt idx="130">
                  <c:v>58</c:v>
                </c:pt>
                <c:pt idx="131">
                  <c:v>30</c:v>
                </c:pt>
                <c:pt idx="132">
                  <c:v>41</c:v>
                </c:pt>
                <c:pt idx="133">
                  <c:v>24</c:v>
                </c:pt>
                <c:pt idx="134">
                  <c:v>25</c:v>
                </c:pt>
                <c:pt idx="135">
                  <c:v>45</c:v>
                </c:pt>
                <c:pt idx="136">
                  <c:v>77</c:v>
                </c:pt>
                <c:pt idx="137">
                  <c:v>23</c:v>
                </c:pt>
                <c:pt idx="138">
                  <c:v>19</c:v>
                </c:pt>
                <c:pt idx="139">
                  <c:v>16</c:v>
                </c:pt>
                <c:pt idx="140">
                  <c:v>28</c:v>
                </c:pt>
                <c:pt idx="141">
                  <c:v>26</c:v>
                </c:pt>
                <c:pt idx="142">
                  <c:v>47</c:v>
                </c:pt>
                <c:pt idx="143">
                  <c:v>23</c:v>
                </c:pt>
                <c:pt idx="144">
                  <c:v>16</c:v>
                </c:pt>
                <c:pt idx="145">
                  <c:v>35</c:v>
                </c:pt>
                <c:pt idx="146">
                  <c:v>34</c:v>
                </c:pt>
                <c:pt idx="147">
                  <c:v>28</c:v>
                </c:pt>
                <c:pt idx="148">
                  <c:v>35</c:v>
                </c:pt>
                <c:pt idx="149">
                  <c:v>32</c:v>
                </c:pt>
                <c:pt idx="150">
                  <c:v>39</c:v>
                </c:pt>
                <c:pt idx="151">
                  <c:v>101</c:v>
                </c:pt>
                <c:pt idx="152">
                  <c:v>42</c:v>
                </c:pt>
                <c:pt idx="153">
                  <c:v>22</c:v>
                </c:pt>
                <c:pt idx="154">
                  <c:v>52</c:v>
                </c:pt>
                <c:pt idx="155">
                  <c:v>33</c:v>
                </c:pt>
                <c:pt idx="156">
                  <c:v>61</c:v>
                </c:pt>
                <c:pt idx="157">
                  <c:v>21</c:v>
                </c:pt>
                <c:pt idx="158">
                  <c:v>47</c:v>
                </c:pt>
                <c:pt idx="159">
                  <c:v>28</c:v>
                </c:pt>
                <c:pt idx="160">
                  <c:v>25</c:v>
                </c:pt>
                <c:pt idx="161">
                  <c:v>52</c:v>
                </c:pt>
                <c:pt idx="162">
                  <c:v>76</c:v>
                </c:pt>
                <c:pt idx="163">
                  <c:v>31</c:v>
                </c:pt>
                <c:pt idx="164">
                  <c:v>49</c:v>
                </c:pt>
                <c:pt idx="165">
                  <c:v>32</c:v>
                </c:pt>
                <c:pt idx="166">
                  <c:v>19</c:v>
                </c:pt>
                <c:pt idx="167">
                  <c:v>19</c:v>
                </c:pt>
                <c:pt idx="168">
                  <c:v>38</c:v>
                </c:pt>
                <c:pt idx="169">
                  <c:v>34</c:v>
                </c:pt>
                <c:pt idx="170">
                  <c:v>33</c:v>
                </c:pt>
                <c:pt idx="171">
                  <c:v>144</c:v>
                </c:pt>
                <c:pt idx="172">
                  <c:v>33</c:v>
                </c:pt>
                <c:pt idx="173">
                  <c:v>40</c:v>
                </c:pt>
                <c:pt idx="174">
                  <c:v>27</c:v>
                </c:pt>
                <c:pt idx="175">
                  <c:v>68</c:v>
                </c:pt>
                <c:pt idx="176">
                  <c:v>27</c:v>
                </c:pt>
                <c:pt idx="177">
                  <c:v>32</c:v>
                </c:pt>
                <c:pt idx="178">
                  <c:v>21</c:v>
                </c:pt>
                <c:pt idx="179">
                  <c:v>35</c:v>
                </c:pt>
                <c:pt idx="180">
                  <c:v>55</c:v>
                </c:pt>
                <c:pt idx="181">
                  <c:v>24</c:v>
                </c:pt>
                <c:pt idx="182">
                  <c:v>43</c:v>
                </c:pt>
                <c:pt idx="183">
                  <c:v>34</c:v>
                </c:pt>
                <c:pt idx="184">
                  <c:v>46</c:v>
                </c:pt>
                <c:pt idx="185">
                  <c:v>30</c:v>
                </c:pt>
                <c:pt idx="186">
                  <c:v>25</c:v>
                </c:pt>
                <c:pt idx="187">
                  <c:v>93</c:v>
                </c:pt>
                <c:pt idx="188">
                  <c:v>44</c:v>
                </c:pt>
                <c:pt idx="189">
                  <c:v>22</c:v>
                </c:pt>
                <c:pt idx="190">
                  <c:v>28</c:v>
                </c:pt>
                <c:pt idx="191">
                  <c:v>38</c:v>
                </c:pt>
                <c:pt idx="192">
                  <c:v>32</c:v>
                </c:pt>
                <c:pt idx="193">
                  <c:v>29</c:v>
                </c:pt>
                <c:pt idx="194">
                  <c:v>32</c:v>
                </c:pt>
                <c:pt idx="195">
                  <c:v>44</c:v>
                </c:pt>
                <c:pt idx="196">
                  <c:v>34</c:v>
                </c:pt>
                <c:pt idx="197">
                  <c:v>38</c:v>
                </c:pt>
                <c:pt idx="198">
                  <c:v>159</c:v>
                </c:pt>
                <c:pt idx="199">
                  <c:v>37</c:v>
                </c:pt>
                <c:pt idx="200">
                  <c:v>31</c:v>
                </c:pt>
                <c:pt idx="201">
                  <c:v>31</c:v>
                </c:pt>
                <c:pt idx="202">
                  <c:v>50</c:v>
                </c:pt>
                <c:pt idx="203">
                  <c:v>50</c:v>
                </c:pt>
                <c:pt idx="204">
                  <c:v>367</c:v>
                </c:pt>
              </c:numCache>
            </c:numRef>
          </c:val>
          <c:smooth val="0"/>
          <c:extLst>
            <c:ext xmlns:c16="http://schemas.microsoft.com/office/drawing/2014/chart" uri="{C3380CC4-5D6E-409C-BE32-E72D297353CC}">
              <c16:uniqueId val="{00000001-526F-48BF-B0C1-4017158F6416}"/>
            </c:ext>
          </c:extLst>
        </c:ser>
        <c:dLbls>
          <c:showLegendKey val="0"/>
          <c:showVal val="0"/>
          <c:showCatName val="0"/>
          <c:showSerName val="0"/>
          <c:showPercent val="0"/>
          <c:showBubbleSize val="0"/>
        </c:dLbls>
        <c:smooth val="0"/>
        <c:axId val="138652672"/>
        <c:axId val="148669184"/>
      </c:lineChart>
      <c:catAx>
        <c:axId val="138652672"/>
        <c:scaling>
          <c:orientation val="minMax"/>
        </c:scaling>
        <c:delete val="0"/>
        <c:axPos val="b"/>
        <c:majorTickMark val="none"/>
        <c:minorTickMark val="none"/>
        <c:tickLblPos val="none"/>
        <c:crossAx val="148669184"/>
        <c:crosses val="autoZero"/>
        <c:auto val="1"/>
        <c:lblAlgn val="ctr"/>
        <c:lblOffset val="100"/>
        <c:noMultiLvlLbl val="0"/>
      </c:catAx>
      <c:valAx>
        <c:axId val="148669184"/>
        <c:scaling>
          <c:orientation val="minMax"/>
        </c:scaling>
        <c:delete val="0"/>
        <c:axPos val="l"/>
        <c:numFmt formatCode="General" sourceLinked="1"/>
        <c:majorTickMark val="none"/>
        <c:minorTickMark val="none"/>
        <c:tickLblPos val="nextTo"/>
        <c:txPr>
          <a:bodyPr/>
          <a:lstStyle/>
          <a:p>
            <a:pPr>
              <a:defRPr sz="1400"/>
            </a:pPr>
            <a:endParaRPr lang="en-US"/>
          </a:p>
        </c:txPr>
        <c:crossAx val="138652672"/>
        <c:crosses val="autoZero"/>
        <c:crossBetween val="between"/>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AAE99-03BB-4040-934E-AF407F5EBFC1}"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0A71B11E-BA58-4267-84CE-3F4718E53461}">
      <dgm:prSet phldrT="[Text]" custT="1"/>
      <dgm:spPr/>
      <dgm:t>
        <a:bodyPr/>
        <a:lstStyle/>
        <a:p>
          <a:pPr rtl="0"/>
          <a:r>
            <a:rPr lang="en-AU" sz="1800" dirty="0" smtClean="0"/>
            <a:t>PMP submitted</a:t>
          </a:r>
          <a:endParaRPr lang="en-US" sz="1800" dirty="0"/>
        </a:p>
      </dgm:t>
    </dgm:pt>
    <dgm:pt modelId="{2C2E0D9D-37F4-4D17-A0FC-01A84B71E3C2}" type="parTrans" cxnId="{AF5D73D2-ED0A-492E-8CB9-65349777CF54}">
      <dgm:prSet/>
      <dgm:spPr/>
      <dgm:t>
        <a:bodyPr/>
        <a:lstStyle/>
        <a:p>
          <a:endParaRPr lang="en-US" sz="1800"/>
        </a:p>
      </dgm:t>
    </dgm:pt>
    <dgm:pt modelId="{1AB01B7E-58F6-4D10-A578-C8A3A3AAA59B}" type="sibTrans" cxnId="{AF5D73D2-ED0A-492E-8CB9-65349777CF54}">
      <dgm:prSet/>
      <dgm:spPr/>
      <dgm:t>
        <a:bodyPr/>
        <a:lstStyle/>
        <a:p>
          <a:endParaRPr lang="en-US" sz="1800"/>
        </a:p>
      </dgm:t>
    </dgm:pt>
    <dgm:pt modelId="{392B03B0-0342-4723-AC5C-6D6BDF3B16E1}">
      <dgm:prSet phldrT="[Text]" custT="1"/>
      <dgm:spPr/>
      <dgm:t>
        <a:bodyPr/>
        <a:lstStyle/>
        <a:p>
          <a:pPr rtl="0"/>
          <a:r>
            <a:rPr lang="en-AU" sz="1800" dirty="0" smtClean="0"/>
            <a:t>PMP assessed</a:t>
          </a:r>
          <a:endParaRPr lang="en-US" sz="1800" dirty="0"/>
        </a:p>
      </dgm:t>
    </dgm:pt>
    <dgm:pt modelId="{CCAA3DF7-30EA-4ADF-AA10-A252577671D6}" type="parTrans" cxnId="{F909297C-7798-4865-944D-EBAE4EFDAB3A}">
      <dgm:prSet/>
      <dgm:spPr/>
      <dgm:t>
        <a:bodyPr/>
        <a:lstStyle/>
        <a:p>
          <a:endParaRPr lang="en-US" sz="1800"/>
        </a:p>
      </dgm:t>
    </dgm:pt>
    <dgm:pt modelId="{CC38FFE1-1A66-45B7-8F88-90D20E4235FF}" type="sibTrans" cxnId="{F909297C-7798-4865-944D-EBAE4EFDAB3A}">
      <dgm:prSet/>
      <dgm:spPr/>
      <dgm:t>
        <a:bodyPr/>
        <a:lstStyle/>
        <a:p>
          <a:endParaRPr lang="en-US" sz="1800"/>
        </a:p>
      </dgm:t>
    </dgm:pt>
    <dgm:pt modelId="{7EEEAC99-6F41-48EA-B96C-FCD2DE0C27BF}">
      <dgm:prSet phldrT="[Text]" custT="1"/>
      <dgm:spPr/>
      <dgm:t>
        <a:bodyPr/>
        <a:lstStyle/>
        <a:p>
          <a:pPr rtl="0"/>
          <a:r>
            <a:rPr lang="en-AU" sz="1800" dirty="0" smtClean="0"/>
            <a:t>30 working day assessment timeline</a:t>
          </a:r>
          <a:endParaRPr lang="en-US" sz="1800" dirty="0"/>
        </a:p>
      </dgm:t>
    </dgm:pt>
    <dgm:pt modelId="{41CB4F9E-4FAD-45E6-A4E2-A58BF46A7BBE}" type="parTrans" cxnId="{BDD14F82-F312-4EA3-A11E-344DBA32E815}">
      <dgm:prSet/>
      <dgm:spPr/>
      <dgm:t>
        <a:bodyPr/>
        <a:lstStyle/>
        <a:p>
          <a:endParaRPr lang="en-US" sz="1800"/>
        </a:p>
      </dgm:t>
    </dgm:pt>
    <dgm:pt modelId="{75EED78C-59B8-4139-8DB1-8275CB6B5F96}" type="sibTrans" cxnId="{BDD14F82-F312-4EA3-A11E-344DBA32E815}">
      <dgm:prSet/>
      <dgm:spPr/>
      <dgm:t>
        <a:bodyPr/>
        <a:lstStyle/>
        <a:p>
          <a:endParaRPr lang="en-US" sz="1800"/>
        </a:p>
      </dgm:t>
    </dgm:pt>
    <dgm:pt modelId="{025DA557-927C-4A6A-8B2B-1BA09D87DFAE}">
      <dgm:prSet phldrT="[Text]" custT="1"/>
      <dgm:spPr/>
      <dgm:t>
        <a:bodyPr/>
        <a:lstStyle/>
        <a:p>
          <a:pPr rtl="0"/>
          <a:r>
            <a:rPr lang="en-AU" sz="1800" dirty="0" smtClean="0"/>
            <a:t>All information </a:t>
          </a:r>
          <a:br>
            <a:rPr lang="en-AU" sz="1800" dirty="0" smtClean="0"/>
          </a:br>
          <a:r>
            <a:rPr lang="en-AU" sz="1800" dirty="0" smtClean="0"/>
            <a:t>received, recommendation made to State mining engineer</a:t>
          </a:r>
          <a:endParaRPr lang="en-US" sz="1800" dirty="0"/>
        </a:p>
      </dgm:t>
    </dgm:pt>
    <dgm:pt modelId="{D43494B5-EA2F-4EDD-B230-37F52AA7230C}" type="parTrans" cxnId="{DC65D862-93E9-460D-875C-5DD4678711FA}">
      <dgm:prSet/>
      <dgm:spPr/>
      <dgm:t>
        <a:bodyPr/>
        <a:lstStyle/>
        <a:p>
          <a:endParaRPr lang="en-US" sz="1800"/>
        </a:p>
      </dgm:t>
    </dgm:pt>
    <dgm:pt modelId="{A0E8D7AB-7CE0-4D2A-9F3B-459F8F5BF4F3}" type="sibTrans" cxnId="{DC65D862-93E9-460D-875C-5DD4678711FA}">
      <dgm:prSet/>
      <dgm:spPr/>
      <dgm:t>
        <a:bodyPr/>
        <a:lstStyle/>
        <a:p>
          <a:endParaRPr lang="en-US" sz="1800"/>
        </a:p>
      </dgm:t>
    </dgm:pt>
    <dgm:pt modelId="{8662BDBA-C35E-4047-ACD0-9C58EEAF152F}">
      <dgm:prSet phldrT="[Text]" custT="1"/>
      <dgm:spPr/>
      <dgm:t>
        <a:bodyPr/>
        <a:lstStyle/>
        <a:p>
          <a:r>
            <a:rPr lang="en-AU" sz="1800" dirty="0" smtClean="0"/>
            <a:t>Finalisation – letter signed by State mining engineer </a:t>
          </a:r>
          <a:endParaRPr lang="en-US" sz="1800" dirty="0"/>
        </a:p>
      </dgm:t>
    </dgm:pt>
    <dgm:pt modelId="{8EDEB0D1-83B7-453A-84B9-218FFEA57DFB}" type="parTrans" cxnId="{F8D3471E-441C-4174-B47C-DFA37065DE86}">
      <dgm:prSet/>
      <dgm:spPr/>
      <dgm:t>
        <a:bodyPr/>
        <a:lstStyle/>
        <a:p>
          <a:endParaRPr lang="en-US" sz="1800"/>
        </a:p>
      </dgm:t>
    </dgm:pt>
    <dgm:pt modelId="{DA34FE49-13E9-4CB6-A4B9-4DDFF064633D}" type="sibTrans" cxnId="{F8D3471E-441C-4174-B47C-DFA37065DE86}">
      <dgm:prSet/>
      <dgm:spPr/>
      <dgm:t>
        <a:bodyPr/>
        <a:lstStyle/>
        <a:p>
          <a:endParaRPr lang="en-US" sz="1800"/>
        </a:p>
      </dgm:t>
    </dgm:pt>
    <dgm:pt modelId="{F76B8AE1-F94A-48FF-AF9F-CB21540C4096}" type="pres">
      <dgm:prSet presAssocID="{720AAE99-03BB-4040-934E-AF407F5EBFC1}" presName="rootnode" presStyleCnt="0">
        <dgm:presLayoutVars>
          <dgm:chMax/>
          <dgm:chPref/>
          <dgm:dir/>
          <dgm:animLvl val="lvl"/>
        </dgm:presLayoutVars>
      </dgm:prSet>
      <dgm:spPr/>
      <dgm:t>
        <a:bodyPr/>
        <a:lstStyle/>
        <a:p>
          <a:endParaRPr lang="en-AU"/>
        </a:p>
      </dgm:t>
    </dgm:pt>
    <dgm:pt modelId="{2FC32F87-01BF-431A-BD9E-68C6E0B93584}" type="pres">
      <dgm:prSet presAssocID="{0A71B11E-BA58-4267-84CE-3F4718E53461}" presName="composite" presStyleCnt="0"/>
      <dgm:spPr/>
    </dgm:pt>
    <dgm:pt modelId="{711E8AE2-6EC2-40B5-B942-1E4FAF7E2A68}" type="pres">
      <dgm:prSet presAssocID="{0A71B11E-BA58-4267-84CE-3F4718E53461}" presName="LShape" presStyleLbl="alignNode1" presStyleIdx="0" presStyleCnt="9"/>
      <dgm:spPr/>
    </dgm:pt>
    <dgm:pt modelId="{9D73F101-C129-4738-92A8-6776479819F0}" type="pres">
      <dgm:prSet presAssocID="{0A71B11E-BA58-4267-84CE-3F4718E53461}" presName="ParentText" presStyleLbl="revTx" presStyleIdx="0" presStyleCnt="5">
        <dgm:presLayoutVars>
          <dgm:chMax val="0"/>
          <dgm:chPref val="0"/>
          <dgm:bulletEnabled val="1"/>
        </dgm:presLayoutVars>
      </dgm:prSet>
      <dgm:spPr/>
      <dgm:t>
        <a:bodyPr/>
        <a:lstStyle/>
        <a:p>
          <a:endParaRPr lang="en-AU"/>
        </a:p>
      </dgm:t>
    </dgm:pt>
    <dgm:pt modelId="{CC7543E9-BB12-4670-B45F-C96781C386E1}" type="pres">
      <dgm:prSet presAssocID="{0A71B11E-BA58-4267-84CE-3F4718E53461}" presName="Triangle" presStyleLbl="alignNode1" presStyleIdx="1" presStyleCnt="9"/>
      <dgm:spPr/>
    </dgm:pt>
    <dgm:pt modelId="{7BA2C28D-67B1-46D6-8BFA-1057377B042C}" type="pres">
      <dgm:prSet presAssocID="{1AB01B7E-58F6-4D10-A578-C8A3A3AAA59B}" presName="sibTrans" presStyleCnt="0"/>
      <dgm:spPr/>
    </dgm:pt>
    <dgm:pt modelId="{2CC95435-CC13-4C2E-B2B4-04DFE0C8225E}" type="pres">
      <dgm:prSet presAssocID="{1AB01B7E-58F6-4D10-A578-C8A3A3AAA59B}" presName="space" presStyleCnt="0"/>
      <dgm:spPr/>
    </dgm:pt>
    <dgm:pt modelId="{0A269E2D-8A40-4949-8441-58A4C95949AB}" type="pres">
      <dgm:prSet presAssocID="{392B03B0-0342-4723-AC5C-6D6BDF3B16E1}" presName="composite" presStyleCnt="0"/>
      <dgm:spPr/>
    </dgm:pt>
    <dgm:pt modelId="{B1E4C97B-A2C5-48D8-BDEA-A227C290925C}" type="pres">
      <dgm:prSet presAssocID="{392B03B0-0342-4723-AC5C-6D6BDF3B16E1}" presName="LShape" presStyleLbl="alignNode1" presStyleIdx="2" presStyleCnt="9"/>
      <dgm:spPr/>
    </dgm:pt>
    <dgm:pt modelId="{9B3CB6D3-8AE9-49C4-8B81-9799FF1FA9EA}" type="pres">
      <dgm:prSet presAssocID="{392B03B0-0342-4723-AC5C-6D6BDF3B16E1}" presName="ParentText" presStyleLbl="revTx" presStyleIdx="1" presStyleCnt="5">
        <dgm:presLayoutVars>
          <dgm:chMax val="0"/>
          <dgm:chPref val="0"/>
          <dgm:bulletEnabled val="1"/>
        </dgm:presLayoutVars>
      </dgm:prSet>
      <dgm:spPr/>
      <dgm:t>
        <a:bodyPr/>
        <a:lstStyle/>
        <a:p>
          <a:endParaRPr lang="en-AU"/>
        </a:p>
      </dgm:t>
    </dgm:pt>
    <dgm:pt modelId="{73E31478-2AE7-4084-B8D3-C9A8EEC1A97F}" type="pres">
      <dgm:prSet presAssocID="{392B03B0-0342-4723-AC5C-6D6BDF3B16E1}" presName="Triangle" presStyleLbl="alignNode1" presStyleIdx="3" presStyleCnt="9"/>
      <dgm:spPr/>
    </dgm:pt>
    <dgm:pt modelId="{69EA2ECB-C74F-4794-9279-D7979952BD91}" type="pres">
      <dgm:prSet presAssocID="{CC38FFE1-1A66-45B7-8F88-90D20E4235FF}" presName="sibTrans" presStyleCnt="0"/>
      <dgm:spPr/>
    </dgm:pt>
    <dgm:pt modelId="{DB130711-CE88-48A9-B838-79C33CE2B5B9}" type="pres">
      <dgm:prSet presAssocID="{CC38FFE1-1A66-45B7-8F88-90D20E4235FF}" presName="space" presStyleCnt="0"/>
      <dgm:spPr/>
    </dgm:pt>
    <dgm:pt modelId="{24D3846A-CEED-4806-A528-31FDDB7A0224}" type="pres">
      <dgm:prSet presAssocID="{7EEEAC99-6F41-48EA-B96C-FCD2DE0C27BF}" presName="composite" presStyleCnt="0"/>
      <dgm:spPr/>
    </dgm:pt>
    <dgm:pt modelId="{C1547C46-D5B5-41E1-9216-9BA340110D3D}" type="pres">
      <dgm:prSet presAssocID="{7EEEAC99-6F41-48EA-B96C-FCD2DE0C27BF}" presName="LShape" presStyleLbl="alignNode1" presStyleIdx="4" presStyleCnt="9"/>
      <dgm:spPr/>
    </dgm:pt>
    <dgm:pt modelId="{2065ECDA-F20B-4FF8-98AE-509B27ACCFBC}" type="pres">
      <dgm:prSet presAssocID="{7EEEAC99-6F41-48EA-B96C-FCD2DE0C27BF}" presName="ParentText" presStyleLbl="revTx" presStyleIdx="2" presStyleCnt="5">
        <dgm:presLayoutVars>
          <dgm:chMax val="0"/>
          <dgm:chPref val="0"/>
          <dgm:bulletEnabled val="1"/>
        </dgm:presLayoutVars>
      </dgm:prSet>
      <dgm:spPr/>
      <dgm:t>
        <a:bodyPr/>
        <a:lstStyle/>
        <a:p>
          <a:endParaRPr lang="en-AU"/>
        </a:p>
      </dgm:t>
    </dgm:pt>
    <dgm:pt modelId="{F7AA70B4-77E5-408E-B122-2D1F57497250}" type="pres">
      <dgm:prSet presAssocID="{7EEEAC99-6F41-48EA-B96C-FCD2DE0C27BF}" presName="Triangle" presStyleLbl="alignNode1" presStyleIdx="5" presStyleCnt="9"/>
      <dgm:spPr/>
    </dgm:pt>
    <dgm:pt modelId="{708D7BFC-5139-48E6-BF52-68B73BEF80E6}" type="pres">
      <dgm:prSet presAssocID="{75EED78C-59B8-4139-8DB1-8275CB6B5F96}" presName="sibTrans" presStyleCnt="0"/>
      <dgm:spPr/>
    </dgm:pt>
    <dgm:pt modelId="{9BA0EE19-40BA-4A9B-83FC-653501EB128E}" type="pres">
      <dgm:prSet presAssocID="{75EED78C-59B8-4139-8DB1-8275CB6B5F96}" presName="space" presStyleCnt="0"/>
      <dgm:spPr/>
    </dgm:pt>
    <dgm:pt modelId="{BEA84700-06CF-4B94-89F8-BD8322E94A24}" type="pres">
      <dgm:prSet presAssocID="{025DA557-927C-4A6A-8B2B-1BA09D87DFAE}" presName="composite" presStyleCnt="0"/>
      <dgm:spPr/>
    </dgm:pt>
    <dgm:pt modelId="{5ECC6771-70AD-468F-8911-7286D6321248}" type="pres">
      <dgm:prSet presAssocID="{025DA557-927C-4A6A-8B2B-1BA09D87DFAE}" presName="LShape" presStyleLbl="alignNode1" presStyleIdx="6" presStyleCnt="9" custLinFactNeighborX="-9503"/>
      <dgm:spPr/>
    </dgm:pt>
    <dgm:pt modelId="{9D3A0D77-2A1C-4CE4-9ED8-3B43E25E53D6}" type="pres">
      <dgm:prSet presAssocID="{025DA557-927C-4A6A-8B2B-1BA09D87DFAE}" presName="ParentText" presStyleLbl="revTx" presStyleIdx="3" presStyleCnt="5" custScaleX="134364" custLinFactNeighborX="4860" custLinFactNeighborY="3696">
        <dgm:presLayoutVars>
          <dgm:chMax val="0"/>
          <dgm:chPref val="0"/>
          <dgm:bulletEnabled val="1"/>
        </dgm:presLayoutVars>
      </dgm:prSet>
      <dgm:spPr/>
      <dgm:t>
        <a:bodyPr/>
        <a:lstStyle/>
        <a:p>
          <a:endParaRPr lang="en-AU"/>
        </a:p>
      </dgm:t>
    </dgm:pt>
    <dgm:pt modelId="{E91C7C48-3ABF-4AB4-8AD4-8D6406080061}" type="pres">
      <dgm:prSet presAssocID="{025DA557-927C-4A6A-8B2B-1BA09D87DFAE}" presName="Triangle" presStyleLbl="alignNode1" presStyleIdx="7" presStyleCnt="9" custLinFactNeighborX="-51492"/>
      <dgm:spPr/>
    </dgm:pt>
    <dgm:pt modelId="{C4B9DA02-8205-40E9-BF93-5158D67331AB}" type="pres">
      <dgm:prSet presAssocID="{A0E8D7AB-7CE0-4D2A-9F3B-459F8F5BF4F3}" presName="sibTrans" presStyleCnt="0"/>
      <dgm:spPr/>
    </dgm:pt>
    <dgm:pt modelId="{1E00B325-D490-4D1E-A1B6-B308EA032592}" type="pres">
      <dgm:prSet presAssocID="{A0E8D7AB-7CE0-4D2A-9F3B-459F8F5BF4F3}" presName="space" presStyleCnt="0"/>
      <dgm:spPr/>
    </dgm:pt>
    <dgm:pt modelId="{2F444F4B-EE52-49C0-BB2A-B27D392EE122}" type="pres">
      <dgm:prSet presAssocID="{8662BDBA-C35E-4047-ACD0-9C58EEAF152F}" presName="composite" presStyleCnt="0"/>
      <dgm:spPr/>
    </dgm:pt>
    <dgm:pt modelId="{00253F64-365E-481E-BE1F-2DBA3A0ABFF6}" type="pres">
      <dgm:prSet presAssocID="{8662BDBA-C35E-4047-ACD0-9C58EEAF152F}" presName="LShape" presStyleLbl="alignNode1" presStyleIdx="8" presStyleCnt="9" custLinFactNeighborX="-4386"/>
      <dgm:spPr/>
      <dgm:t>
        <a:bodyPr/>
        <a:lstStyle/>
        <a:p>
          <a:endParaRPr lang="en-US"/>
        </a:p>
      </dgm:t>
    </dgm:pt>
    <dgm:pt modelId="{6392E70A-B781-46F8-951C-6703D00FA7C7}" type="pres">
      <dgm:prSet presAssocID="{8662BDBA-C35E-4047-ACD0-9C58EEAF152F}" presName="ParentText" presStyleLbl="revTx" presStyleIdx="4" presStyleCnt="5" custLinFactNeighborX="-4860">
        <dgm:presLayoutVars>
          <dgm:chMax val="0"/>
          <dgm:chPref val="0"/>
          <dgm:bulletEnabled val="1"/>
        </dgm:presLayoutVars>
      </dgm:prSet>
      <dgm:spPr/>
      <dgm:t>
        <a:bodyPr/>
        <a:lstStyle/>
        <a:p>
          <a:endParaRPr lang="en-AU"/>
        </a:p>
      </dgm:t>
    </dgm:pt>
  </dgm:ptLst>
  <dgm:cxnLst>
    <dgm:cxn modelId="{D01B777F-7380-4CF4-9A15-D0512CE8A904}" type="presOf" srcId="{7EEEAC99-6F41-48EA-B96C-FCD2DE0C27BF}" destId="{2065ECDA-F20B-4FF8-98AE-509B27ACCFBC}" srcOrd="0" destOrd="0" presId="urn:microsoft.com/office/officeart/2009/3/layout/StepUpProcess"/>
    <dgm:cxn modelId="{A6F603EA-23B7-4BDA-8DD4-E22536B548F4}" type="presOf" srcId="{025DA557-927C-4A6A-8B2B-1BA09D87DFAE}" destId="{9D3A0D77-2A1C-4CE4-9ED8-3B43E25E53D6}" srcOrd="0" destOrd="0" presId="urn:microsoft.com/office/officeart/2009/3/layout/StepUpProcess"/>
    <dgm:cxn modelId="{F909297C-7798-4865-944D-EBAE4EFDAB3A}" srcId="{720AAE99-03BB-4040-934E-AF407F5EBFC1}" destId="{392B03B0-0342-4723-AC5C-6D6BDF3B16E1}" srcOrd="1" destOrd="0" parTransId="{CCAA3DF7-30EA-4ADF-AA10-A252577671D6}" sibTransId="{CC38FFE1-1A66-45B7-8F88-90D20E4235FF}"/>
    <dgm:cxn modelId="{AF5D73D2-ED0A-492E-8CB9-65349777CF54}" srcId="{720AAE99-03BB-4040-934E-AF407F5EBFC1}" destId="{0A71B11E-BA58-4267-84CE-3F4718E53461}" srcOrd="0" destOrd="0" parTransId="{2C2E0D9D-37F4-4D17-A0FC-01A84B71E3C2}" sibTransId="{1AB01B7E-58F6-4D10-A578-C8A3A3AAA59B}"/>
    <dgm:cxn modelId="{BDD14F82-F312-4EA3-A11E-344DBA32E815}" srcId="{720AAE99-03BB-4040-934E-AF407F5EBFC1}" destId="{7EEEAC99-6F41-48EA-B96C-FCD2DE0C27BF}" srcOrd="2" destOrd="0" parTransId="{41CB4F9E-4FAD-45E6-A4E2-A58BF46A7BBE}" sibTransId="{75EED78C-59B8-4139-8DB1-8275CB6B5F96}"/>
    <dgm:cxn modelId="{1564C76C-91CC-4F7A-8024-4F404307342F}" type="presOf" srcId="{720AAE99-03BB-4040-934E-AF407F5EBFC1}" destId="{F76B8AE1-F94A-48FF-AF9F-CB21540C4096}" srcOrd="0" destOrd="0" presId="urn:microsoft.com/office/officeart/2009/3/layout/StepUpProcess"/>
    <dgm:cxn modelId="{DC65D862-93E9-460D-875C-5DD4678711FA}" srcId="{720AAE99-03BB-4040-934E-AF407F5EBFC1}" destId="{025DA557-927C-4A6A-8B2B-1BA09D87DFAE}" srcOrd="3" destOrd="0" parTransId="{D43494B5-EA2F-4EDD-B230-37F52AA7230C}" sibTransId="{A0E8D7AB-7CE0-4D2A-9F3B-459F8F5BF4F3}"/>
    <dgm:cxn modelId="{6CC98DFA-6C8D-4BE3-BDB6-C81A70F1779A}" type="presOf" srcId="{8662BDBA-C35E-4047-ACD0-9C58EEAF152F}" destId="{6392E70A-B781-46F8-951C-6703D00FA7C7}" srcOrd="0" destOrd="0" presId="urn:microsoft.com/office/officeart/2009/3/layout/StepUpProcess"/>
    <dgm:cxn modelId="{F8D3471E-441C-4174-B47C-DFA37065DE86}" srcId="{720AAE99-03BB-4040-934E-AF407F5EBFC1}" destId="{8662BDBA-C35E-4047-ACD0-9C58EEAF152F}" srcOrd="4" destOrd="0" parTransId="{8EDEB0D1-83B7-453A-84B9-218FFEA57DFB}" sibTransId="{DA34FE49-13E9-4CB6-A4B9-4DDFF064633D}"/>
    <dgm:cxn modelId="{83AF0409-2AC4-446D-A2EB-CD3A949B74D5}" type="presOf" srcId="{0A71B11E-BA58-4267-84CE-3F4718E53461}" destId="{9D73F101-C129-4738-92A8-6776479819F0}" srcOrd="0" destOrd="0" presId="urn:microsoft.com/office/officeart/2009/3/layout/StepUpProcess"/>
    <dgm:cxn modelId="{602C5319-4664-4028-AA79-A08A53C34EF2}" type="presOf" srcId="{392B03B0-0342-4723-AC5C-6D6BDF3B16E1}" destId="{9B3CB6D3-8AE9-49C4-8B81-9799FF1FA9EA}" srcOrd="0" destOrd="0" presId="urn:microsoft.com/office/officeart/2009/3/layout/StepUpProcess"/>
    <dgm:cxn modelId="{12A8ABAE-D6C1-4CF5-B249-D6BD2EDF0390}" type="presParOf" srcId="{F76B8AE1-F94A-48FF-AF9F-CB21540C4096}" destId="{2FC32F87-01BF-431A-BD9E-68C6E0B93584}" srcOrd="0" destOrd="0" presId="urn:microsoft.com/office/officeart/2009/3/layout/StepUpProcess"/>
    <dgm:cxn modelId="{B8F668F0-117C-4C72-810A-BE7E4D2DBCF8}" type="presParOf" srcId="{2FC32F87-01BF-431A-BD9E-68C6E0B93584}" destId="{711E8AE2-6EC2-40B5-B942-1E4FAF7E2A68}" srcOrd="0" destOrd="0" presId="urn:microsoft.com/office/officeart/2009/3/layout/StepUpProcess"/>
    <dgm:cxn modelId="{E374DD81-B807-4292-AB92-E84694E02C42}" type="presParOf" srcId="{2FC32F87-01BF-431A-BD9E-68C6E0B93584}" destId="{9D73F101-C129-4738-92A8-6776479819F0}" srcOrd="1" destOrd="0" presId="urn:microsoft.com/office/officeart/2009/3/layout/StepUpProcess"/>
    <dgm:cxn modelId="{C48BB98D-DC64-485C-A63B-2282DA61AB9B}" type="presParOf" srcId="{2FC32F87-01BF-431A-BD9E-68C6E0B93584}" destId="{CC7543E9-BB12-4670-B45F-C96781C386E1}" srcOrd="2" destOrd="0" presId="urn:microsoft.com/office/officeart/2009/3/layout/StepUpProcess"/>
    <dgm:cxn modelId="{D905D51B-3731-4358-BE79-0CC3CFE40D5D}" type="presParOf" srcId="{F76B8AE1-F94A-48FF-AF9F-CB21540C4096}" destId="{7BA2C28D-67B1-46D6-8BFA-1057377B042C}" srcOrd="1" destOrd="0" presId="urn:microsoft.com/office/officeart/2009/3/layout/StepUpProcess"/>
    <dgm:cxn modelId="{55E12B12-79BB-48CF-B00C-29556E57D0B1}" type="presParOf" srcId="{7BA2C28D-67B1-46D6-8BFA-1057377B042C}" destId="{2CC95435-CC13-4C2E-B2B4-04DFE0C8225E}" srcOrd="0" destOrd="0" presId="urn:microsoft.com/office/officeart/2009/3/layout/StepUpProcess"/>
    <dgm:cxn modelId="{92603438-730E-4950-9833-C4006588046F}" type="presParOf" srcId="{F76B8AE1-F94A-48FF-AF9F-CB21540C4096}" destId="{0A269E2D-8A40-4949-8441-58A4C95949AB}" srcOrd="2" destOrd="0" presId="urn:microsoft.com/office/officeart/2009/3/layout/StepUpProcess"/>
    <dgm:cxn modelId="{05DB5D4B-8E93-429C-93CF-AE81C7E3D1FB}" type="presParOf" srcId="{0A269E2D-8A40-4949-8441-58A4C95949AB}" destId="{B1E4C97B-A2C5-48D8-BDEA-A227C290925C}" srcOrd="0" destOrd="0" presId="urn:microsoft.com/office/officeart/2009/3/layout/StepUpProcess"/>
    <dgm:cxn modelId="{7AF3F333-C957-486E-9338-E8FBFDACE654}" type="presParOf" srcId="{0A269E2D-8A40-4949-8441-58A4C95949AB}" destId="{9B3CB6D3-8AE9-49C4-8B81-9799FF1FA9EA}" srcOrd="1" destOrd="0" presId="urn:microsoft.com/office/officeart/2009/3/layout/StepUpProcess"/>
    <dgm:cxn modelId="{8A237B74-D96B-4E5E-90BC-4E0ED9EAB4B9}" type="presParOf" srcId="{0A269E2D-8A40-4949-8441-58A4C95949AB}" destId="{73E31478-2AE7-4084-B8D3-C9A8EEC1A97F}" srcOrd="2" destOrd="0" presId="urn:microsoft.com/office/officeart/2009/3/layout/StepUpProcess"/>
    <dgm:cxn modelId="{70E4F015-ABCF-410F-AA64-4EB10200E127}" type="presParOf" srcId="{F76B8AE1-F94A-48FF-AF9F-CB21540C4096}" destId="{69EA2ECB-C74F-4794-9279-D7979952BD91}" srcOrd="3" destOrd="0" presId="urn:microsoft.com/office/officeart/2009/3/layout/StepUpProcess"/>
    <dgm:cxn modelId="{0DB737BA-E0C8-4510-9EC9-3FE4D9921B2C}" type="presParOf" srcId="{69EA2ECB-C74F-4794-9279-D7979952BD91}" destId="{DB130711-CE88-48A9-B838-79C33CE2B5B9}" srcOrd="0" destOrd="0" presId="urn:microsoft.com/office/officeart/2009/3/layout/StepUpProcess"/>
    <dgm:cxn modelId="{E2DB53D3-845E-4862-B4A8-ACA03D31BB83}" type="presParOf" srcId="{F76B8AE1-F94A-48FF-AF9F-CB21540C4096}" destId="{24D3846A-CEED-4806-A528-31FDDB7A0224}" srcOrd="4" destOrd="0" presId="urn:microsoft.com/office/officeart/2009/3/layout/StepUpProcess"/>
    <dgm:cxn modelId="{4AE3FECD-83DE-4CA4-9760-1E4516B98D4C}" type="presParOf" srcId="{24D3846A-CEED-4806-A528-31FDDB7A0224}" destId="{C1547C46-D5B5-41E1-9216-9BA340110D3D}" srcOrd="0" destOrd="0" presId="urn:microsoft.com/office/officeart/2009/3/layout/StepUpProcess"/>
    <dgm:cxn modelId="{70FC45B9-47EA-4C9A-A179-BE798328BE79}" type="presParOf" srcId="{24D3846A-CEED-4806-A528-31FDDB7A0224}" destId="{2065ECDA-F20B-4FF8-98AE-509B27ACCFBC}" srcOrd="1" destOrd="0" presId="urn:microsoft.com/office/officeart/2009/3/layout/StepUpProcess"/>
    <dgm:cxn modelId="{1AAF2ED1-852C-4779-BF9F-CA7D94081787}" type="presParOf" srcId="{24D3846A-CEED-4806-A528-31FDDB7A0224}" destId="{F7AA70B4-77E5-408E-B122-2D1F57497250}" srcOrd="2" destOrd="0" presId="urn:microsoft.com/office/officeart/2009/3/layout/StepUpProcess"/>
    <dgm:cxn modelId="{D9A628C6-0260-4A5C-B95D-C265C884F4D2}" type="presParOf" srcId="{F76B8AE1-F94A-48FF-AF9F-CB21540C4096}" destId="{708D7BFC-5139-48E6-BF52-68B73BEF80E6}" srcOrd="5" destOrd="0" presId="urn:microsoft.com/office/officeart/2009/3/layout/StepUpProcess"/>
    <dgm:cxn modelId="{57AB3254-E055-47CC-95DA-07A738796681}" type="presParOf" srcId="{708D7BFC-5139-48E6-BF52-68B73BEF80E6}" destId="{9BA0EE19-40BA-4A9B-83FC-653501EB128E}" srcOrd="0" destOrd="0" presId="urn:microsoft.com/office/officeart/2009/3/layout/StepUpProcess"/>
    <dgm:cxn modelId="{1AF5410B-BCE4-41BD-A78B-0EF5DE7422A3}" type="presParOf" srcId="{F76B8AE1-F94A-48FF-AF9F-CB21540C4096}" destId="{BEA84700-06CF-4B94-89F8-BD8322E94A24}" srcOrd="6" destOrd="0" presId="urn:microsoft.com/office/officeart/2009/3/layout/StepUpProcess"/>
    <dgm:cxn modelId="{B3DE296F-B6D9-4650-A1EA-728D4116C0DE}" type="presParOf" srcId="{BEA84700-06CF-4B94-89F8-BD8322E94A24}" destId="{5ECC6771-70AD-468F-8911-7286D6321248}" srcOrd="0" destOrd="0" presId="urn:microsoft.com/office/officeart/2009/3/layout/StepUpProcess"/>
    <dgm:cxn modelId="{14CB86C2-94C6-4088-946E-AA7040C22F99}" type="presParOf" srcId="{BEA84700-06CF-4B94-89F8-BD8322E94A24}" destId="{9D3A0D77-2A1C-4CE4-9ED8-3B43E25E53D6}" srcOrd="1" destOrd="0" presId="urn:microsoft.com/office/officeart/2009/3/layout/StepUpProcess"/>
    <dgm:cxn modelId="{8873ECEA-0E1A-4EF5-9982-7AE05BDE5D06}" type="presParOf" srcId="{BEA84700-06CF-4B94-89F8-BD8322E94A24}" destId="{E91C7C48-3ABF-4AB4-8AD4-8D6406080061}" srcOrd="2" destOrd="0" presId="urn:microsoft.com/office/officeart/2009/3/layout/StepUpProcess"/>
    <dgm:cxn modelId="{EFF2814C-0334-4744-B48C-132F2C13BF23}" type="presParOf" srcId="{F76B8AE1-F94A-48FF-AF9F-CB21540C4096}" destId="{C4B9DA02-8205-40E9-BF93-5158D67331AB}" srcOrd="7" destOrd="0" presId="urn:microsoft.com/office/officeart/2009/3/layout/StepUpProcess"/>
    <dgm:cxn modelId="{34E591A1-738A-4B38-AD67-8DEED7B0CD09}" type="presParOf" srcId="{C4B9DA02-8205-40E9-BF93-5158D67331AB}" destId="{1E00B325-D490-4D1E-A1B6-B308EA032592}" srcOrd="0" destOrd="0" presId="urn:microsoft.com/office/officeart/2009/3/layout/StepUpProcess"/>
    <dgm:cxn modelId="{4CBC418D-B7D5-401E-B4D4-FE36D33D9599}" type="presParOf" srcId="{F76B8AE1-F94A-48FF-AF9F-CB21540C4096}" destId="{2F444F4B-EE52-49C0-BB2A-B27D392EE122}" srcOrd="8" destOrd="0" presId="urn:microsoft.com/office/officeart/2009/3/layout/StepUpProcess"/>
    <dgm:cxn modelId="{D0246608-2301-4A15-A4E4-A2AC6CAB9D07}" type="presParOf" srcId="{2F444F4B-EE52-49C0-BB2A-B27D392EE122}" destId="{00253F64-365E-481E-BE1F-2DBA3A0ABFF6}" srcOrd="0" destOrd="0" presId="urn:microsoft.com/office/officeart/2009/3/layout/StepUpProcess"/>
    <dgm:cxn modelId="{742630CE-CD71-45E5-AA56-56D6DB2877F2}" type="presParOf" srcId="{2F444F4B-EE52-49C0-BB2A-B27D392EE122}" destId="{6392E70A-B781-46F8-951C-6703D00FA7C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58711-B635-4F25-BB6E-D9D2CBF75C9B}" type="doc">
      <dgm:prSet loTypeId="urn:microsoft.com/office/officeart/2005/8/layout/chevron1" loCatId="process" qsTypeId="urn:microsoft.com/office/officeart/2005/8/quickstyle/simple1" qsCatId="simple" csTypeId="urn:microsoft.com/office/officeart/2005/8/colors/accent1_2" csCatId="accent1" phldr="1"/>
      <dgm:spPr/>
    </dgm:pt>
    <dgm:pt modelId="{1173AC61-6EBA-41B8-A4DE-79E075002FC9}">
      <dgm:prSet phldrT="[Text]" custT="1"/>
      <dgm:spPr>
        <a:xfrm>
          <a:off x="900513"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dirty="0">
              <a:solidFill>
                <a:sysClr val="window" lastClr="FFFFFF"/>
              </a:solidFill>
              <a:latin typeface="Arial"/>
              <a:ea typeface="+mn-ea"/>
              <a:cs typeface="+mn-cs"/>
            </a:rPr>
            <a:t>Identify</a:t>
          </a:r>
        </a:p>
        <a:p>
          <a:r>
            <a:rPr lang="en-AU" sz="1100" dirty="0">
              <a:solidFill>
                <a:sysClr val="window" lastClr="FFFFFF"/>
              </a:solidFill>
              <a:latin typeface="Arial"/>
              <a:ea typeface="+mn-ea"/>
              <a:cs typeface="+mn-cs"/>
            </a:rPr>
            <a:t>Hazards </a:t>
          </a:r>
        </a:p>
      </dgm:t>
    </dgm:pt>
    <dgm:pt modelId="{9CE1586A-DC8C-4B87-89C6-6A349D936662}" type="parTrans" cxnId="{8549C870-7D0B-466A-9BBE-81BF416FD87E}">
      <dgm:prSet/>
      <dgm:spPr/>
      <dgm:t>
        <a:bodyPr/>
        <a:lstStyle/>
        <a:p>
          <a:endParaRPr lang="en-AU" sz="1100"/>
        </a:p>
      </dgm:t>
    </dgm:pt>
    <dgm:pt modelId="{D8EE2997-FD55-4A4F-B5F7-A7F5D95E1F97}" type="sibTrans" cxnId="{8549C870-7D0B-466A-9BBE-81BF416FD87E}">
      <dgm:prSet/>
      <dgm:spPr/>
      <dgm:t>
        <a:bodyPr/>
        <a:lstStyle/>
        <a:p>
          <a:endParaRPr lang="en-AU" sz="1100"/>
        </a:p>
      </dgm:t>
    </dgm:pt>
    <dgm:pt modelId="{B38A4E74-42E4-4A8D-B97A-10241A857237}">
      <dgm:prSet phldrT="[Text]" custT="1"/>
      <dgm:spPr>
        <a:xfrm>
          <a:off x="1798345"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a:solidFill>
                <a:sysClr val="window" lastClr="FFFFFF"/>
              </a:solidFill>
              <a:latin typeface="Arial"/>
              <a:ea typeface="+mn-ea"/>
              <a:cs typeface="+mn-cs"/>
            </a:rPr>
            <a:t>Assessment of Risk</a:t>
          </a:r>
        </a:p>
      </dgm:t>
    </dgm:pt>
    <dgm:pt modelId="{018EA86F-395D-4F0F-826F-A634921DC6A6}" type="parTrans" cxnId="{3C4A94EB-39B9-4707-BFAC-EBAEBCD45187}">
      <dgm:prSet/>
      <dgm:spPr/>
      <dgm:t>
        <a:bodyPr/>
        <a:lstStyle/>
        <a:p>
          <a:endParaRPr lang="en-AU" sz="1100"/>
        </a:p>
      </dgm:t>
    </dgm:pt>
    <dgm:pt modelId="{48AC8212-F934-443D-947B-1DE1578BC144}" type="sibTrans" cxnId="{3C4A94EB-39B9-4707-BFAC-EBAEBCD45187}">
      <dgm:prSet/>
      <dgm:spPr/>
      <dgm:t>
        <a:bodyPr/>
        <a:lstStyle/>
        <a:p>
          <a:endParaRPr lang="en-AU" sz="1100"/>
        </a:p>
      </dgm:t>
    </dgm:pt>
    <dgm:pt modelId="{605411E6-60AF-4DA8-AA47-A37634A5508F}">
      <dgm:prSet phldrT="[Text]" custT="1"/>
      <dgm:spPr>
        <a:xfrm>
          <a:off x="3594010"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a:solidFill>
                <a:sysClr val="window" lastClr="FFFFFF"/>
              </a:solidFill>
              <a:latin typeface="Arial"/>
              <a:ea typeface="+mn-ea"/>
              <a:cs typeface="+mn-cs"/>
            </a:rPr>
            <a:t>Verification of Controls</a:t>
          </a:r>
        </a:p>
      </dgm:t>
    </dgm:pt>
    <dgm:pt modelId="{31C9916E-CD95-4261-ADAC-88EAF2E27DB2}" type="parTrans" cxnId="{F41FDA50-A4CE-4570-B3DA-D90CAEFB3894}">
      <dgm:prSet/>
      <dgm:spPr/>
      <dgm:t>
        <a:bodyPr/>
        <a:lstStyle/>
        <a:p>
          <a:endParaRPr lang="en-AU" sz="1100"/>
        </a:p>
      </dgm:t>
    </dgm:pt>
    <dgm:pt modelId="{F2D8426A-59B6-4BCD-AF62-B795A287C265}" type="sibTrans" cxnId="{F41FDA50-A4CE-4570-B3DA-D90CAEFB3894}">
      <dgm:prSet/>
      <dgm:spPr/>
      <dgm:t>
        <a:bodyPr/>
        <a:lstStyle/>
        <a:p>
          <a:endParaRPr lang="en-AU" sz="1100"/>
        </a:p>
      </dgm:t>
    </dgm:pt>
    <dgm:pt modelId="{F70A1E4E-C5C7-4FC7-AF3D-58D855120A80}">
      <dgm:prSet phldrT="[Text]" custT="1"/>
      <dgm:spPr>
        <a:xfrm>
          <a:off x="4491842"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a:solidFill>
                <a:sysClr val="window" lastClr="FFFFFF"/>
              </a:solidFill>
              <a:latin typeface="Arial"/>
              <a:ea typeface="+mn-ea"/>
              <a:cs typeface="+mn-cs"/>
            </a:rPr>
            <a:t>Improvements Identified</a:t>
          </a:r>
        </a:p>
      </dgm:t>
    </dgm:pt>
    <dgm:pt modelId="{3AA8D60B-825C-46F7-9722-A2B2404E0E97}" type="parTrans" cxnId="{33604F79-FAEA-407E-AEE3-D287D7A09330}">
      <dgm:prSet/>
      <dgm:spPr/>
      <dgm:t>
        <a:bodyPr/>
        <a:lstStyle/>
        <a:p>
          <a:endParaRPr lang="en-AU" sz="1100"/>
        </a:p>
      </dgm:t>
    </dgm:pt>
    <dgm:pt modelId="{63F37269-7B14-4475-8950-023F0AAFC9D7}" type="sibTrans" cxnId="{33604F79-FAEA-407E-AEE3-D287D7A09330}">
      <dgm:prSet/>
      <dgm:spPr/>
      <dgm:t>
        <a:bodyPr/>
        <a:lstStyle/>
        <a:p>
          <a:endParaRPr lang="en-AU" sz="1100"/>
        </a:p>
      </dgm:t>
    </dgm:pt>
    <dgm:pt modelId="{FD7B9AB6-B71C-4346-A9E1-CA32F9264B70}">
      <dgm:prSet phldrT="[Text]" custT="1"/>
      <dgm:spPr>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gm:spPr>
      <dgm:t>
        <a:bodyPr/>
        <a:lstStyle/>
        <a:p>
          <a:r>
            <a:rPr lang="en-AU" sz="1100" dirty="0">
              <a:solidFill>
                <a:sysClr val="window" lastClr="FFFFFF"/>
              </a:solidFill>
              <a:latin typeface="Arial"/>
              <a:ea typeface="+mn-ea"/>
              <a:cs typeface="+mn-cs"/>
            </a:rPr>
            <a:t>Describe Operation</a:t>
          </a:r>
        </a:p>
      </dgm:t>
    </dgm:pt>
    <dgm:pt modelId="{890829F8-8D90-4151-B298-FB3C09C6151B}" type="parTrans" cxnId="{87E329A9-3329-4917-8DEF-1C31C4D2D723}">
      <dgm:prSet/>
      <dgm:spPr/>
      <dgm:t>
        <a:bodyPr/>
        <a:lstStyle/>
        <a:p>
          <a:endParaRPr lang="en-AU" sz="1100"/>
        </a:p>
      </dgm:t>
    </dgm:pt>
    <dgm:pt modelId="{748F3EF2-4813-4E7A-9F50-8C8E7F3A44ED}" type="sibTrans" cxnId="{87E329A9-3329-4917-8DEF-1C31C4D2D723}">
      <dgm:prSet/>
      <dgm:spPr/>
      <dgm:t>
        <a:bodyPr/>
        <a:lstStyle/>
        <a:p>
          <a:endParaRPr lang="en-AU" sz="1100"/>
        </a:p>
      </dgm:t>
    </dgm:pt>
    <dgm:pt modelId="{8FBF6CCD-AAC9-40AF-BD6D-7287D05CC187}" type="pres">
      <dgm:prSet presAssocID="{BD658711-B635-4F25-BB6E-D9D2CBF75C9B}" presName="Name0" presStyleCnt="0">
        <dgm:presLayoutVars>
          <dgm:dir/>
          <dgm:animLvl val="lvl"/>
          <dgm:resizeHandles val="exact"/>
        </dgm:presLayoutVars>
      </dgm:prSet>
      <dgm:spPr/>
    </dgm:pt>
    <dgm:pt modelId="{EC86DCEB-A30C-48D0-814E-B504B86B432E}" type="pres">
      <dgm:prSet presAssocID="{FD7B9AB6-B71C-4346-A9E1-CA32F9264B70}" presName="parTxOnly" presStyleLbl="node1" presStyleIdx="0" presStyleCnt="5">
        <dgm:presLayoutVars>
          <dgm:chMax val="0"/>
          <dgm:chPref val="0"/>
          <dgm:bulletEnabled val="1"/>
        </dgm:presLayoutVars>
      </dgm:prSet>
      <dgm:spPr>
        <a:xfrm>
          <a:off x="2681" y="100201"/>
          <a:ext cx="997591" cy="399036"/>
        </a:xfrm>
        <a:prstGeom prst="chevron">
          <a:avLst/>
        </a:prstGeom>
      </dgm:spPr>
      <dgm:t>
        <a:bodyPr/>
        <a:lstStyle/>
        <a:p>
          <a:endParaRPr lang="en-AU"/>
        </a:p>
      </dgm:t>
    </dgm:pt>
    <dgm:pt modelId="{8B2F42D8-5483-4F4A-9938-ECE9755CAB09}" type="pres">
      <dgm:prSet presAssocID="{748F3EF2-4813-4E7A-9F50-8C8E7F3A44ED}" presName="parTxOnlySpace" presStyleCnt="0"/>
      <dgm:spPr/>
    </dgm:pt>
    <dgm:pt modelId="{8EE4BF57-89E2-4883-B6DA-767501B384F2}" type="pres">
      <dgm:prSet presAssocID="{1173AC61-6EBA-41B8-A4DE-79E075002FC9}" presName="parTxOnly" presStyleLbl="node1" presStyleIdx="1" presStyleCnt="5">
        <dgm:presLayoutVars>
          <dgm:chMax val="0"/>
          <dgm:chPref val="0"/>
          <dgm:bulletEnabled val="1"/>
        </dgm:presLayoutVars>
      </dgm:prSet>
      <dgm:spPr/>
      <dgm:t>
        <a:bodyPr/>
        <a:lstStyle/>
        <a:p>
          <a:endParaRPr lang="en-AU"/>
        </a:p>
      </dgm:t>
    </dgm:pt>
    <dgm:pt modelId="{5A41A8DB-0A42-48DB-B2C4-3425F84F0A92}" type="pres">
      <dgm:prSet presAssocID="{D8EE2997-FD55-4A4F-B5F7-A7F5D95E1F97}" presName="parTxOnlySpace" presStyleCnt="0"/>
      <dgm:spPr/>
    </dgm:pt>
    <dgm:pt modelId="{16C3B2C6-378B-43C0-BB85-9D8591876302}" type="pres">
      <dgm:prSet presAssocID="{B38A4E74-42E4-4A8D-B97A-10241A857237}" presName="parTxOnly" presStyleLbl="node1" presStyleIdx="2" presStyleCnt="5">
        <dgm:presLayoutVars>
          <dgm:chMax val="0"/>
          <dgm:chPref val="0"/>
          <dgm:bulletEnabled val="1"/>
        </dgm:presLayoutVars>
      </dgm:prSet>
      <dgm:spPr/>
      <dgm:t>
        <a:bodyPr/>
        <a:lstStyle/>
        <a:p>
          <a:endParaRPr lang="en-AU"/>
        </a:p>
      </dgm:t>
    </dgm:pt>
    <dgm:pt modelId="{4A857715-EAD7-45D2-BA75-403DE50B5A37}" type="pres">
      <dgm:prSet presAssocID="{48AC8212-F934-443D-947B-1DE1578BC144}" presName="parTxOnlySpace" presStyleCnt="0"/>
      <dgm:spPr/>
    </dgm:pt>
    <dgm:pt modelId="{ADA31389-0066-48A5-B01C-233196947813}" type="pres">
      <dgm:prSet presAssocID="{605411E6-60AF-4DA8-AA47-A37634A5508F}" presName="parTxOnly" presStyleLbl="node1" presStyleIdx="3" presStyleCnt="5">
        <dgm:presLayoutVars>
          <dgm:chMax val="0"/>
          <dgm:chPref val="0"/>
          <dgm:bulletEnabled val="1"/>
        </dgm:presLayoutVars>
      </dgm:prSet>
      <dgm:spPr/>
      <dgm:t>
        <a:bodyPr/>
        <a:lstStyle/>
        <a:p>
          <a:endParaRPr lang="en-AU"/>
        </a:p>
      </dgm:t>
    </dgm:pt>
    <dgm:pt modelId="{9687C1A9-407B-445D-99E4-0533869F80DC}" type="pres">
      <dgm:prSet presAssocID="{F2D8426A-59B6-4BCD-AF62-B795A287C265}" presName="parTxOnlySpace" presStyleCnt="0"/>
      <dgm:spPr/>
    </dgm:pt>
    <dgm:pt modelId="{B15F4706-17D6-40F1-AEA4-6A68E2CB2FC2}" type="pres">
      <dgm:prSet presAssocID="{F70A1E4E-C5C7-4FC7-AF3D-58D855120A80}" presName="parTxOnly" presStyleLbl="node1" presStyleIdx="4" presStyleCnt="5" custLinFactNeighborX="25699">
        <dgm:presLayoutVars>
          <dgm:chMax val="0"/>
          <dgm:chPref val="0"/>
          <dgm:bulletEnabled val="1"/>
        </dgm:presLayoutVars>
      </dgm:prSet>
      <dgm:spPr/>
      <dgm:t>
        <a:bodyPr/>
        <a:lstStyle/>
        <a:p>
          <a:endParaRPr lang="en-AU"/>
        </a:p>
      </dgm:t>
    </dgm:pt>
  </dgm:ptLst>
  <dgm:cxnLst>
    <dgm:cxn modelId="{87E329A9-3329-4917-8DEF-1C31C4D2D723}" srcId="{BD658711-B635-4F25-BB6E-D9D2CBF75C9B}" destId="{FD7B9AB6-B71C-4346-A9E1-CA32F9264B70}" srcOrd="0" destOrd="0" parTransId="{890829F8-8D90-4151-B298-FB3C09C6151B}" sibTransId="{748F3EF2-4813-4E7A-9F50-8C8E7F3A44ED}"/>
    <dgm:cxn modelId="{1FCEE5B8-3E27-4EBD-99BA-C4D289D821A7}" type="presOf" srcId="{605411E6-60AF-4DA8-AA47-A37634A5508F}" destId="{ADA31389-0066-48A5-B01C-233196947813}" srcOrd="0" destOrd="0" presId="urn:microsoft.com/office/officeart/2005/8/layout/chevron1"/>
    <dgm:cxn modelId="{4F0B0222-D76B-49F4-B89F-5A9F36B8757F}" type="presOf" srcId="{B38A4E74-42E4-4A8D-B97A-10241A857237}" destId="{16C3B2C6-378B-43C0-BB85-9D8591876302}" srcOrd="0" destOrd="0" presId="urn:microsoft.com/office/officeart/2005/8/layout/chevron1"/>
    <dgm:cxn modelId="{8943F84F-57FF-4AFE-82BE-E7D2F0E7A5DB}" type="presOf" srcId="{F70A1E4E-C5C7-4FC7-AF3D-58D855120A80}" destId="{B15F4706-17D6-40F1-AEA4-6A68E2CB2FC2}" srcOrd="0" destOrd="0" presId="urn:microsoft.com/office/officeart/2005/8/layout/chevron1"/>
    <dgm:cxn modelId="{F41FDA50-A4CE-4570-B3DA-D90CAEFB3894}" srcId="{BD658711-B635-4F25-BB6E-D9D2CBF75C9B}" destId="{605411E6-60AF-4DA8-AA47-A37634A5508F}" srcOrd="3" destOrd="0" parTransId="{31C9916E-CD95-4261-ADAC-88EAF2E27DB2}" sibTransId="{F2D8426A-59B6-4BCD-AF62-B795A287C265}"/>
    <dgm:cxn modelId="{3C4A94EB-39B9-4707-BFAC-EBAEBCD45187}" srcId="{BD658711-B635-4F25-BB6E-D9D2CBF75C9B}" destId="{B38A4E74-42E4-4A8D-B97A-10241A857237}" srcOrd="2" destOrd="0" parTransId="{018EA86F-395D-4F0F-826F-A634921DC6A6}" sibTransId="{48AC8212-F934-443D-947B-1DE1578BC144}"/>
    <dgm:cxn modelId="{259AF0AE-06F0-40C8-8975-EB3C8C339F21}" type="presOf" srcId="{1173AC61-6EBA-41B8-A4DE-79E075002FC9}" destId="{8EE4BF57-89E2-4883-B6DA-767501B384F2}" srcOrd="0" destOrd="0" presId="urn:microsoft.com/office/officeart/2005/8/layout/chevron1"/>
    <dgm:cxn modelId="{8549C870-7D0B-466A-9BBE-81BF416FD87E}" srcId="{BD658711-B635-4F25-BB6E-D9D2CBF75C9B}" destId="{1173AC61-6EBA-41B8-A4DE-79E075002FC9}" srcOrd="1" destOrd="0" parTransId="{9CE1586A-DC8C-4B87-89C6-6A349D936662}" sibTransId="{D8EE2997-FD55-4A4F-B5F7-A7F5D95E1F97}"/>
    <dgm:cxn modelId="{C1C0A0FB-DDD6-4E23-B87A-02ED72157986}" type="presOf" srcId="{BD658711-B635-4F25-BB6E-D9D2CBF75C9B}" destId="{8FBF6CCD-AAC9-40AF-BD6D-7287D05CC187}" srcOrd="0" destOrd="0" presId="urn:microsoft.com/office/officeart/2005/8/layout/chevron1"/>
    <dgm:cxn modelId="{686848C0-B4ED-4E25-A40D-9B58E8EFDEFE}" type="presOf" srcId="{FD7B9AB6-B71C-4346-A9E1-CA32F9264B70}" destId="{EC86DCEB-A30C-48D0-814E-B504B86B432E}" srcOrd="0" destOrd="0" presId="urn:microsoft.com/office/officeart/2005/8/layout/chevron1"/>
    <dgm:cxn modelId="{33604F79-FAEA-407E-AEE3-D287D7A09330}" srcId="{BD658711-B635-4F25-BB6E-D9D2CBF75C9B}" destId="{F70A1E4E-C5C7-4FC7-AF3D-58D855120A80}" srcOrd="4" destOrd="0" parTransId="{3AA8D60B-825C-46F7-9722-A2B2404E0E97}" sibTransId="{63F37269-7B14-4475-8950-023F0AAFC9D7}"/>
    <dgm:cxn modelId="{B8BD911D-B837-4B35-B9FF-9AFE879C7F10}" type="presParOf" srcId="{8FBF6CCD-AAC9-40AF-BD6D-7287D05CC187}" destId="{EC86DCEB-A30C-48D0-814E-B504B86B432E}" srcOrd="0" destOrd="0" presId="urn:microsoft.com/office/officeart/2005/8/layout/chevron1"/>
    <dgm:cxn modelId="{1F797D59-CBA0-4CBC-8DD5-E8877C4807E7}" type="presParOf" srcId="{8FBF6CCD-AAC9-40AF-BD6D-7287D05CC187}" destId="{8B2F42D8-5483-4F4A-9938-ECE9755CAB09}" srcOrd="1" destOrd="0" presId="urn:microsoft.com/office/officeart/2005/8/layout/chevron1"/>
    <dgm:cxn modelId="{FB74B585-5C63-4365-97EB-82CCAC624968}" type="presParOf" srcId="{8FBF6CCD-AAC9-40AF-BD6D-7287D05CC187}" destId="{8EE4BF57-89E2-4883-B6DA-767501B384F2}" srcOrd="2" destOrd="0" presId="urn:microsoft.com/office/officeart/2005/8/layout/chevron1"/>
    <dgm:cxn modelId="{9529354D-C972-413F-B0C0-E675F817ED5A}" type="presParOf" srcId="{8FBF6CCD-AAC9-40AF-BD6D-7287D05CC187}" destId="{5A41A8DB-0A42-48DB-B2C4-3425F84F0A92}" srcOrd="3" destOrd="0" presId="urn:microsoft.com/office/officeart/2005/8/layout/chevron1"/>
    <dgm:cxn modelId="{7F556AF7-287B-4B60-93F4-5E148DFE03F3}" type="presParOf" srcId="{8FBF6CCD-AAC9-40AF-BD6D-7287D05CC187}" destId="{16C3B2C6-378B-43C0-BB85-9D8591876302}" srcOrd="4" destOrd="0" presId="urn:microsoft.com/office/officeart/2005/8/layout/chevron1"/>
    <dgm:cxn modelId="{F334362F-2EE9-4A77-B745-34A24FCEA351}" type="presParOf" srcId="{8FBF6CCD-AAC9-40AF-BD6D-7287D05CC187}" destId="{4A857715-EAD7-45D2-BA75-403DE50B5A37}" srcOrd="5" destOrd="0" presId="urn:microsoft.com/office/officeart/2005/8/layout/chevron1"/>
    <dgm:cxn modelId="{6522A13C-8E46-493C-9878-5E558176CAD2}" type="presParOf" srcId="{8FBF6CCD-AAC9-40AF-BD6D-7287D05CC187}" destId="{ADA31389-0066-48A5-B01C-233196947813}" srcOrd="6" destOrd="0" presId="urn:microsoft.com/office/officeart/2005/8/layout/chevron1"/>
    <dgm:cxn modelId="{0B4E63D8-0141-4888-BF5A-8184A3AD0446}" type="presParOf" srcId="{8FBF6CCD-AAC9-40AF-BD6D-7287D05CC187}" destId="{9687C1A9-407B-445D-99E4-0533869F80DC}" srcOrd="7" destOrd="0" presId="urn:microsoft.com/office/officeart/2005/8/layout/chevron1"/>
    <dgm:cxn modelId="{1AF39FC4-5E25-4E96-8B05-B2A3D04FABFE}" type="presParOf" srcId="{8FBF6CCD-AAC9-40AF-BD6D-7287D05CC187}" destId="{B15F4706-17D6-40F1-AEA4-6A68E2CB2FC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58711-B635-4F25-BB6E-D9D2CBF75C9B}" type="doc">
      <dgm:prSet loTypeId="urn:microsoft.com/office/officeart/2005/8/layout/chevron1" loCatId="process" qsTypeId="urn:microsoft.com/office/officeart/2005/8/quickstyle/simple1" qsCatId="simple" csTypeId="urn:microsoft.com/office/officeart/2005/8/colors/accent1_2" csCatId="accent1" phldr="1"/>
      <dgm:spPr/>
    </dgm:pt>
    <dgm:pt modelId="{1173AC61-6EBA-41B8-A4DE-79E075002FC9}">
      <dgm:prSet phldrT="[Text]" custT="1"/>
      <dgm:spPr>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gm:spPr>
      <dgm:t>
        <a:bodyPr/>
        <a:lstStyle/>
        <a:p>
          <a:r>
            <a:rPr lang="en-AU" sz="1100" dirty="0">
              <a:solidFill>
                <a:sysClr val="window" lastClr="FFFFFF"/>
              </a:solidFill>
              <a:latin typeface="Arial"/>
              <a:ea typeface="+mn-ea"/>
              <a:cs typeface="+mn-cs"/>
            </a:rPr>
            <a:t>Identify</a:t>
          </a:r>
        </a:p>
        <a:p>
          <a:r>
            <a:rPr lang="en-AU" sz="1100" dirty="0">
              <a:solidFill>
                <a:sysClr val="window" lastClr="FFFFFF"/>
              </a:solidFill>
              <a:latin typeface="Arial"/>
              <a:ea typeface="+mn-ea"/>
              <a:cs typeface="+mn-cs"/>
            </a:rPr>
            <a:t>Hazards </a:t>
          </a:r>
        </a:p>
      </dgm:t>
    </dgm:pt>
    <dgm:pt modelId="{9CE1586A-DC8C-4B87-89C6-6A349D936662}" type="parTrans" cxnId="{8549C870-7D0B-466A-9BBE-81BF416FD87E}">
      <dgm:prSet/>
      <dgm:spPr/>
      <dgm:t>
        <a:bodyPr/>
        <a:lstStyle/>
        <a:p>
          <a:endParaRPr lang="en-AU" sz="1100"/>
        </a:p>
      </dgm:t>
    </dgm:pt>
    <dgm:pt modelId="{D8EE2997-FD55-4A4F-B5F7-A7F5D95E1F97}" type="sibTrans" cxnId="{8549C870-7D0B-466A-9BBE-81BF416FD87E}">
      <dgm:prSet/>
      <dgm:spPr/>
      <dgm:t>
        <a:bodyPr/>
        <a:lstStyle/>
        <a:p>
          <a:endParaRPr lang="en-AU" sz="1100"/>
        </a:p>
      </dgm:t>
    </dgm:pt>
    <dgm:pt modelId="{B38A4E74-42E4-4A8D-B97A-10241A857237}">
      <dgm:prSet phldrT="[Text]" custT="1"/>
      <dgm:spPr>
        <a:xfrm>
          <a:off x="1798345"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dirty="0">
              <a:solidFill>
                <a:sysClr val="window" lastClr="FFFFFF"/>
              </a:solidFill>
              <a:latin typeface="Arial"/>
              <a:ea typeface="+mn-ea"/>
              <a:cs typeface="+mn-cs"/>
            </a:rPr>
            <a:t>Assessment of Risk</a:t>
          </a:r>
        </a:p>
      </dgm:t>
    </dgm:pt>
    <dgm:pt modelId="{018EA86F-395D-4F0F-826F-A634921DC6A6}" type="parTrans" cxnId="{3C4A94EB-39B9-4707-BFAC-EBAEBCD45187}">
      <dgm:prSet/>
      <dgm:spPr/>
      <dgm:t>
        <a:bodyPr/>
        <a:lstStyle/>
        <a:p>
          <a:endParaRPr lang="en-AU" sz="1100"/>
        </a:p>
      </dgm:t>
    </dgm:pt>
    <dgm:pt modelId="{48AC8212-F934-443D-947B-1DE1578BC144}" type="sibTrans" cxnId="{3C4A94EB-39B9-4707-BFAC-EBAEBCD45187}">
      <dgm:prSet/>
      <dgm:spPr/>
      <dgm:t>
        <a:bodyPr/>
        <a:lstStyle/>
        <a:p>
          <a:endParaRPr lang="en-AU" sz="1100"/>
        </a:p>
      </dgm:t>
    </dgm:pt>
    <dgm:pt modelId="{605411E6-60AF-4DA8-AA47-A37634A5508F}">
      <dgm:prSet phldrT="[Text]" custT="1"/>
      <dgm:spPr>
        <a:xfrm>
          <a:off x="3594010"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a:solidFill>
                <a:sysClr val="window" lastClr="FFFFFF"/>
              </a:solidFill>
              <a:latin typeface="Arial"/>
              <a:ea typeface="+mn-ea"/>
              <a:cs typeface="+mn-cs"/>
            </a:rPr>
            <a:t>Verification of Controls</a:t>
          </a:r>
        </a:p>
      </dgm:t>
    </dgm:pt>
    <dgm:pt modelId="{31C9916E-CD95-4261-ADAC-88EAF2E27DB2}" type="parTrans" cxnId="{F41FDA50-A4CE-4570-B3DA-D90CAEFB3894}">
      <dgm:prSet/>
      <dgm:spPr/>
      <dgm:t>
        <a:bodyPr/>
        <a:lstStyle/>
        <a:p>
          <a:endParaRPr lang="en-AU" sz="1100"/>
        </a:p>
      </dgm:t>
    </dgm:pt>
    <dgm:pt modelId="{F2D8426A-59B6-4BCD-AF62-B795A287C265}" type="sibTrans" cxnId="{F41FDA50-A4CE-4570-B3DA-D90CAEFB3894}">
      <dgm:prSet/>
      <dgm:spPr/>
      <dgm:t>
        <a:bodyPr/>
        <a:lstStyle/>
        <a:p>
          <a:endParaRPr lang="en-AU" sz="1100"/>
        </a:p>
      </dgm:t>
    </dgm:pt>
    <dgm:pt modelId="{F70A1E4E-C5C7-4FC7-AF3D-58D855120A80}">
      <dgm:prSet phldrT="[Text]" custT="1"/>
      <dgm:spPr>
        <a:xfrm>
          <a:off x="4491842"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a:solidFill>
                <a:sysClr val="window" lastClr="FFFFFF"/>
              </a:solidFill>
              <a:latin typeface="Arial"/>
              <a:ea typeface="+mn-ea"/>
              <a:cs typeface="+mn-cs"/>
            </a:rPr>
            <a:t>Improvements Identified</a:t>
          </a:r>
        </a:p>
      </dgm:t>
    </dgm:pt>
    <dgm:pt modelId="{3AA8D60B-825C-46F7-9722-A2B2404E0E97}" type="parTrans" cxnId="{33604F79-FAEA-407E-AEE3-D287D7A09330}">
      <dgm:prSet/>
      <dgm:spPr/>
      <dgm:t>
        <a:bodyPr/>
        <a:lstStyle/>
        <a:p>
          <a:endParaRPr lang="en-AU" sz="1100"/>
        </a:p>
      </dgm:t>
    </dgm:pt>
    <dgm:pt modelId="{63F37269-7B14-4475-8950-023F0AAFC9D7}" type="sibTrans" cxnId="{33604F79-FAEA-407E-AEE3-D287D7A09330}">
      <dgm:prSet/>
      <dgm:spPr/>
      <dgm:t>
        <a:bodyPr/>
        <a:lstStyle/>
        <a:p>
          <a:endParaRPr lang="en-AU" sz="1100"/>
        </a:p>
      </dgm:t>
    </dgm:pt>
    <dgm:pt modelId="{FD7B9AB6-B71C-4346-A9E1-CA32F9264B70}">
      <dgm:prSet phldrT="[Text]" custT="1"/>
      <dgm:spPr>
        <a:xfrm>
          <a:off x="2681"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dirty="0">
              <a:solidFill>
                <a:sysClr val="window" lastClr="FFFFFF"/>
              </a:solidFill>
              <a:latin typeface="Arial"/>
              <a:ea typeface="+mn-ea"/>
              <a:cs typeface="+mn-cs"/>
            </a:rPr>
            <a:t>Describe Operation</a:t>
          </a:r>
        </a:p>
      </dgm:t>
    </dgm:pt>
    <dgm:pt modelId="{890829F8-8D90-4151-B298-FB3C09C6151B}" type="parTrans" cxnId="{87E329A9-3329-4917-8DEF-1C31C4D2D723}">
      <dgm:prSet/>
      <dgm:spPr/>
      <dgm:t>
        <a:bodyPr/>
        <a:lstStyle/>
        <a:p>
          <a:endParaRPr lang="en-AU" sz="1100"/>
        </a:p>
      </dgm:t>
    </dgm:pt>
    <dgm:pt modelId="{748F3EF2-4813-4E7A-9F50-8C8E7F3A44ED}" type="sibTrans" cxnId="{87E329A9-3329-4917-8DEF-1C31C4D2D723}">
      <dgm:prSet/>
      <dgm:spPr/>
      <dgm:t>
        <a:bodyPr/>
        <a:lstStyle/>
        <a:p>
          <a:endParaRPr lang="en-AU" sz="1100"/>
        </a:p>
      </dgm:t>
    </dgm:pt>
    <dgm:pt modelId="{8FBF6CCD-AAC9-40AF-BD6D-7287D05CC187}" type="pres">
      <dgm:prSet presAssocID="{BD658711-B635-4F25-BB6E-D9D2CBF75C9B}" presName="Name0" presStyleCnt="0">
        <dgm:presLayoutVars>
          <dgm:dir/>
          <dgm:animLvl val="lvl"/>
          <dgm:resizeHandles val="exact"/>
        </dgm:presLayoutVars>
      </dgm:prSet>
      <dgm:spPr/>
    </dgm:pt>
    <dgm:pt modelId="{EC86DCEB-A30C-48D0-814E-B504B86B432E}" type="pres">
      <dgm:prSet presAssocID="{FD7B9AB6-B71C-4346-A9E1-CA32F9264B70}" presName="parTxOnly" presStyleLbl="node1" presStyleIdx="0" presStyleCnt="5">
        <dgm:presLayoutVars>
          <dgm:chMax val="0"/>
          <dgm:chPref val="0"/>
          <dgm:bulletEnabled val="1"/>
        </dgm:presLayoutVars>
      </dgm:prSet>
      <dgm:spPr/>
      <dgm:t>
        <a:bodyPr/>
        <a:lstStyle/>
        <a:p>
          <a:endParaRPr lang="en-AU"/>
        </a:p>
      </dgm:t>
    </dgm:pt>
    <dgm:pt modelId="{8B2F42D8-5483-4F4A-9938-ECE9755CAB09}" type="pres">
      <dgm:prSet presAssocID="{748F3EF2-4813-4E7A-9F50-8C8E7F3A44ED}" presName="parTxOnlySpace" presStyleCnt="0"/>
      <dgm:spPr/>
    </dgm:pt>
    <dgm:pt modelId="{8EE4BF57-89E2-4883-B6DA-767501B384F2}" type="pres">
      <dgm:prSet presAssocID="{1173AC61-6EBA-41B8-A4DE-79E075002FC9}" presName="parTxOnly" presStyleLbl="node1" presStyleIdx="1" presStyleCnt="5">
        <dgm:presLayoutVars>
          <dgm:chMax val="0"/>
          <dgm:chPref val="0"/>
          <dgm:bulletEnabled val="1"/>
        </dgm:presLayoutVars>
      </dgm:prSet>
      <dgm:spPr>
        <a:xfrm>
          <a:off x="900513" y="100201"/>
          <a:ext cx="997591" cy="399036"/>
        </a:xfrm>
        <a:prstGeom prst="chevron">
          <a:avLst/>
        </a:prstGeom>
      </dgm:spPr>
      <dgm:t>
        <a:bodyPr/>
        <a:lstStyle/>
        <a:p>
          <a:endParaRPr lang="en-AU"/>
        </a:p>
      </dgm:t>
    </dgm:pt>
    <dgm:pt modelId="{5A41A8DB-0A42-48DB-B2C4-3425F84F0A92}" type="pres">
      <dgm:prSet presAssocID="{D8EE2997-FD55-4A4F-B5F7-A7F5D95E1F97}" presName="parTxOnlySpace" presStyleCnt="0"/>
      <dgm:spPr/>
    </dgm:pt>
    <dgm:pt modelId="{16C3B2C6-378B-43C0-BB85-9D8591876302}" type="pres">
      <dgm:prSet presAssocID="{B38A4E74-42E4-4A8D-B97A-10241A857237}" presName="parTxOnly" presStyleLbl="node1" presStyleIdx="2" presStyleCnt="5">
        <dgm:presLayoutVars>
          <dgm:chMax val="0"/>
          <dgm:chPref val="0"/>
          <dgm:bulletEnabled val="1"/>
        </dgm:presLayoutVars>
      </dgm:prSet>
      <dgm:spPr/>
      <dgm:t>
        <a:bodyPr/>
        <a:lstStyle/>
        <a:p>
          <a:endParaRPr lang="en-AU"/>
        </a:p>
      </dgm:t>
    </dgm:pt>
    <dgm:pt modelId="{4A857715-EAD7-45D2-BA75-403DE50B5A37}" type="pres">
      <dgm:prSet presAssocID="{48AC8212-F934-443D-947B-1DE1578BC144}" presName="parTxOnlySpace" presStyleCnt="0"/>
      <dgm:spPr/>
    </dgm:pt>
    <dgm:pt modelId="{ADA31389-0066-48A5-B01C-233196947813}" type="pres">
      <dgm:prSet presAssocID="{605411E6-60AF-4DA8-AA47-A37634A5508F}" presName="parTxOnly" presStyleLbl="node1" presStyleIdx="3" presStyleCnt="5">
        <dgm:presLayoutVars>
          <dgm:chMax val="0"/>
          <dgm:chPref val="0"/>
          <dgm:bulletEnabled val="1"/>
        </dgm:presLayoutVars>
      </dgm:prSet>
      <dgm:spPr/>
      <dgm:t>
        <a:bodyPr/>
        <a:lstStyle/>
        <a:p>
          <a:endParaRPr lang="en-AU"/>
        </a:p>
      </dgm:t>
    </dgm:pt>
    <dgm:pt modelId="{9687C1A9-407B-445D-99E4-0533869F80DC}" type="pres">
      <dgm:prSet presAssocID="{F2D8426A-59B6-4BCD-AF62-B795A287C265}" presName="parTxOnlySpace" presStyleCnt="0"/>
      <dgm:spPr/>
    </dgm:pt>
    <dgm:pt modelId="{B15F4706-17D6-40F1-AEA4-6A68E2CB2FC2}" type="pres">
      <dgm:prSet presAssocID="{F70A1E4E-C5C7-4FC7-AF3D-58D855120A80}" presName="parTxOnly" presStyleLbl="node1" presStyleIdx="4" presStyleCnt="5">
        <dgm:presLayoutVars>
          <dgm:chMax val="0"/>
          <dgm:chPref val="0"/>
          <dgm:bulletEnabled val="1"/>
        </dgm:presLayoutVars>
      </dgm:prSet>
      <dgm:spPr/>
      <dgm:t>
        <a:bodyPr/>
        <a:lstStyle/>
        <a:p>
          <a:endParaRPr lang="en-AU"/>
        </a:p>
      </dgm:t>
    </dgm:pt>
  </dgm:ptLst>
  <dgm:cxnLst>
    <dgm:cxn modelId="{87E329A9-3329-4917-8DEF-1C31C4D2D723}" srcId="{BD658711-B635-4F25-BB6E-D9D2CBF75C9B}" destId="{FD7B9AB6-B71C-4346-A9E1-CA32F9264B70}" srcOrd="0" destOrd="0" parTransId="{890829F8-8D90-4151-B298-FB3C09C6151B}" sibTransId="{748F3EF2-4813-4E7A-9F50-8C8E7F3A44ED}"/>
    <dgm:cxn modelId="{F41FDA50-A4CE-4570-B3DA-D90CAEFB3894}" srcId="{BD658711-B635-4F25-BB6E-D9D2CBF75C9B}" destId="{605411E6-60AF-4DA8-AA47-A37634A5508F}" srcOrd="3" destOrd="0" parTransId="{31C9916E-CD95-4261-ADAC-88EAF2E27DB2}" sibTransId="{F2D8426A-59B6-4BCD-AF62-B795A287C265}"/>
    <dgm:cxn modelId="{3C4A94EB-39B9-4707-BFAC-EBAEBCD45187}" srcId="{BD658711-B635-4F25-BB6E-D9D2CBF75C9B}" destId="{B38A4E74-42E4-4A8D-B97A-10241A857237}" srcOrd="2" destOrd="0" parTransId="{018EA86F-395D-4F0F-826F-A634921DC6A6}" sibTransId="{48AC8212-F934-443D-947B-1DE1578BC144}"/>
    <dgm:cxn modelId="{8549C870-7D0B-466A-9BBE-81BF416FD87E}" srcId="{BD658711-B635-4F25-BB6E-D9D2CBF75C9B}" destId="{1173AC61-6EBA-41B8-A4DE-79E075002FC9}" srcOrd="1" destOrd="0" parTransId="{9CE1586A-DC8C-4B87-89C6-6A349D936662}" sibTransId="{D8EE2997-FD55-4A4F-B5F7-A7F5D95E1F97}"/>
    <dgm:cxn modelId="{ABEFA9FB-B8B7-418F-9630-8C94CDAD06DB}" type="presOf" srcId="{F70A1E4E-C5C7-4FC7-AF3D-58D855120A80}" destId="{B15F4706-17D6-40F1-AEA4-6A68E2CB2FC2}" srcOrd="0" destOrd="0" presId="urn:microsoft.com/office/officeart/2005/8/layout/chevron1"/>
    <dgm:cxn modelId="{29C5E91B-806C-4136-96E2-4898D5BC5C6E}" type="presOf" srcId="{BD658711-B635-4F25-BB6E-D9D2CBF75C9B}" destId="{8FBF6CCD-AAC9-40AF-BD6D-7287D05CC187}" srcOrd="0" destOrd="0" presId="urn:microsoft.com/office/officeart/2005/8/layout/chevron1"/>
    <dgm:cxn modelId="{CC543D6B-8322-4260-B8A5-53468513DB2F}" type="presOf" srcId="{FD7B9AB6-B71C-4346-A9E1-CA32F9264B70}" destId="{EC86DCEB-A30C-48D0-814E-B504B86B432E}" srcOrd="0" destOrd="0" presId="urn:microsoft.com/office/officeart/2005/8/layout/chevron1"/>
    <dgm:cxn modelId="{33EB4338-DB86-43F5-B507-2BC457E88328}" type="presOf" srcId="{605411E6-60AF-4DA8-AA47-A37634A5508F}" destId="{ADA31389-0066-48A5-B01C-233196947813}" srcOrd="0" destOrd="0" presId="urn:microsoft.com/office/officeart/2005/8/layout/chevron1"/>
    <dgm:cxn modelId="{33604F79-FAEA-407E-AEE3-D287D7A09330}" srcId="{BD658711-B635-4F25-BB6E-D9D2CBF75C9B}" destId="{F70A1E4E-C5C7-4FC7-AF3D-58D855120A80}" srcOrd="4" destOrd="0" parTransId="{3AA8D60B-825C-46F7-9722-A2B2404E0E97}" sibTransId="{63F37269-7B14-4475-8950-023F0AAFC9D7}"/>
    <dgm:cxn modelId="{02580808-70CE-45F9-BF68-B2C759E65014}" type="presOf" srcId="{B38A4E74-42E4-4A8D-B97A-10241A857237}" destId="{16C3B2C6-378B-43C0-BB85-9D8591876302}" srcOrd="0" destOrd="0" presId="urn:microsoft.com/office/officeart/2005/8/layout/chevron1"/>
    <dgm:cxn modelId="{4E99BAC5-B7FD-4726-9F43-6EF88B6BFBF1}" type="presOf" srcId="{1173AC61-6EBA-41B8-A4DE-79E075002FC9}" destId="{8EE4BF57-89E2-4883-B6DA-767501B384F2}" srcOrd="0" destOrd="0" presId="urn:microsoft.com/office/officeart/2005/8/layout/chevron1"/>
    <dgm:cxn modelId="{BDE515E1-BE76-4476-AC39-947EFDAA6268}" type="presParOf" srcId="{8FBF6CCD-AAC9-40AF-BD6D-7287D05CC187}" destId="{EC86DCEB-A30C-48D0-814E-B504B86B432E}" srcOrd="0" destOrd="0" presId="urn:microsoft.com/office/officeart/2005/8/layout/chevron1"/>
    <dgm:cxn modelId="{88E8F65F-8262-454C-B601-CB7F4C85CA5C}" type="presParOf" srcId="{8FBF6CCD-AAC9-40AF-BD6D-7287D05CC187}" destId="{8B2F42D8-5483-4F4A-9938-ECE9755CAB09}" srcOrd="1" destOrd="0" presId="urn:microsoft.com/office/officeart/2005/8/layout/chevron1"/>
    <dgm:cxn modelId="{DF227281-E301-406D-A438-5ABFE6261189}" type="presParOf" srcId="{8FBF6CCD-AAC9-40AF-BD6D-7287D05CC187}" destId="{8EE4BF57-89E2-4883-B6DA-767501B384F2}" srcOrd="2" destOrd="0" presId="urn:microsoft.com/office/officeart/2005/8/layout/chevron1"/>
    <dgm:cxn modelId="{BE4B0645-94B8-4C57-8904-4E8C7FAA494E}" type="presParOf" srcId="{8FBF6CCD-AAC9-40AF-BD6D-7287D05CC187}" destId="{5A41A8DB-0A42-48DB-B2C4-3425F84F0A92}" srcOrd="3" destOrd="0" presId="urn:microsoft.com/office/officeart/2005/8/layout/chevron1"/>
    <dgm:cxn modelId="{9882152B-D449-4703-880E-60F1A2F66898}" type="presParOf" srcId="{8FBF6CCD-AAC9-40AF-BD6D-7287D05CC187}" destId="{16C3B2C6-378B-43C0-BB85-9D8591876302}" srcOrd="4" destOrd="0" presId="urn:microsoft.com/office/officeart/2005/8/layout/chevron1"/>
    <dgm:cxn modelId="{098F2899-FD18-4A41-9BE0-3D8581DDC62A}" type="presParOf" srcId="{8FBF6CCD-AAC9-40AF-BD6D-7287D05CC187}" destId="{4A857715-EAD7-45D2-BA75-403DE50B5A37}" srcOrd="5" destOrd="0" presId="urn:microsoft.com/office/officeart/2005/8/layout/chevron1"/>
    <dgm:cxn modelId="{9AFD3A16-8039-4D90-AAC9-43924E07562D}" type="presParOf" srcId="{8FBF6CCD-AAC9-40AF-BD6D-7287D05CC187}" destId="{ADA31389-0066-48A5-B01C-233196947813}" srcOrd="6" destOrd="0" presId="urn:microsoft.com/office/officeart/2005/8/layout/chevron1"/>
    <dgm:cxn modelId="{7AD1B691-8AE4-4908-9191-48F731CFC610}" type="presParOf" srcId="{8FBF6CCD-AAC9-40AF-BD6D-7287D05CC187}" destId="{9687C1A9-407B-445D-99E4-0533869F80DC}" srcOrd="7" destOrd="0" presId="urn:microsoft.com/office/officeart/2005/8/layout/chevron1"/>
    <dgm:cxn modelId="{737FBC4B-6799-47A7-B3B6-BE715DE7AF33}" type="presParOf" srcId="{8FBF6CCD-AAC9-40AF-BD6D-7287D05CC187}" destId="{B15F4706-17D6-40F1-AEA4-6A68E2CB2FC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58711-B635-4F25-BB6E-D9D2CBF75C9B}" type="doc">
      <dgm:prSet loTypeId="urn:microsoft.com/office/officeart/2005/8/layout/chevron1" loCatId="process" qsTypeId="urn:microsoft.com/office/officeart/2005/8/quickstyle/simple1" qsCatId="simple" csTypeId="urn:microsoft.com/office/officeart/2005/8/colors/accent1_2" csCatId="accent1" phldr="1"/>
      <dgm:spPr/>
    </dgm:pt>
    <dgm:pt modelId="{1173AC61-6EBA-41B8-A4DE-79E075002FC9}">
      <dgm:prSet phldrT="[Text]" custT="1"/>
      <dgm:spPr>
        <a:xfrm>
          <a:off x="900513"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a:solidFill>
                <a:sysClr val="window" lastClr="FFFFFF"/>
              </a:solidFill>
              <a:latin typeface="Arial"/>
              <a:ea typeface="+mn-ea"/>
              <a:cs typeface="+mn-cs"/>
            </a:rPr>
            <a:t>Identify</a:t>
          </a:r>
        </a:p>
        <a:p>
          <a:r>
            <a:rPr lang="en-AU" sz="1100">
              <a:solidFill>
                <a:sysClr val="window" lastClr="FFFFFF"/>
              </a:solidFill>
              <a:latin typeface="Arial"/>
              <a:ea typeface="+mn-ea"/>
              <a:cs typeface="+mn-cs"/>
            </a:rPr>
            <a:t>Hazards </a:t>
          </a:r>
        </a:p>
      </dgm:t>
    </dgm:pt>
    <dgm:pt modelId="{9CE1586A-DC8C-4B87-89C6-6A349D936662}" type="parTrans" cxnId="{8549C870-7D0B-466A-9BBE-81BF416FD87E}">
      <dgm:prSet/>
      <dgm:spPr/>
      <dgm:t>
        <a:bodyPr/>
        <a:lstStyle/>
        <a:p>
          <a:endParaRPr lang="en-AU" sz="1100"/>
        </a:p>
      </dgm:t>
    </dgm:pt>
    <dgm:pt modelId="{D8EE2997-FD55-4A4F-B5F7-A7F5D95E1F97}" type="sibTrans" cxnId="{8549C870-7D0B-466A-9BBE-81BF416FD87E}">
      <dgm:prSet/>
      <dgm:spPr/>
      <dgm:t>
        <a:bodyPr/>
        <a:lstStyle/>
        <a:p>
          <a:endParaRPr lang="en-AU" sz="1100"/>
        </a:p>
      </dgm:t>
    </dgm:pt>
    <dgm:pt modelId="{B38A4E74-42E4-4A8D-B97A-10241A857237}">
      <dgm:prSet phldrT="[Text]" custT="1"/>
      <dgm:spPr>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gm:spPr>
      <dgm:t>
        <a:bodyPr/>
        <a:lstStyle/>
        <a:p>
          <a:r>
            <a:rPr lang="en-AU" sz="1100" dirty="0">
              <a:solidFill>
                <a:sysClr val="window" lastClr="FFFFFF"/>
              </a:solidFill>
              <a:latin typeface="Arial"/>
              <a:ea typeface="+mn-ea"/>
              <a:cs typeface="+mn-cs"/>
            </a:rPr>
            <a:t>Assessment of Risk</a:t>
          </a:r>
        </a:p>
      </dgm:t>
    </dgm:pt>
    <dgm:pt modelId="{018EA86F-395D-4F0F-826F-A634921DC6A6}" type="parTrans" cxnId="{3C4A94EB-39B9-4707-BFAC-EBAEBCD45187}">
      <dgm:prSet/>
      <dgm:spPr/>
      <dgm:t>
        <a:bodyPr/>
        <a:lstStyle/>
        <a:p>
          <a:endParaRPr lang="en-AU" sz="1100"/>
        </a:p>
      </dgm:t>
    </dgm:pt>
    <dgm:pt modelId="{48AC8212-F934-443D-947B-1DE1578BC144}" type="sibTrans" cxnId="{3C4A94EB-39B9-4707-BFAC-EBAEBCD45187}">
      <dgm:prSet/>
      <dgm:spPr/>
      <dgm:t>
        <a:bodyPr/>
        <a:lstStyle/>
        <a:p>
          <a:endParaRPr lang="en-AU" sz="1100"/>
        </a:p>
      </dgm:t>
    </dgm:pt>
    <dgm:pt modelId="{605411E6-60AF-4DA8-AA47-A37634A5508F}">
      <dgm:prSet phldrT="[Text]" custT="1"/>
      <dgm:spPr>
        <a:xfrm>
          <a:off x="3594010"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a:solidFill>
                <a:sysClr val="window" lastClr="FFFFFF"/>
              </a:solidFill>
              <a:latin typeface="Arial"/>
              <a:ea typeface="+mn-ea"/>
              <a:cs typeface="+mn-cs"/>
            </a:rPr>
            <a:t>Verification of Controls</a:t>
          </a:r>
        </a:p>
      </dgm:t>
    </dgm:pt>
    <dgm:pt modelId="{31C9916E-CD95-4261-ADAC-88EAF2E27DB2}" type="parTrans" cxnId="{F41FDA50-A4CE-4570-B3DA-D90CAEFB3894}">
      <dgm:prSet/>
      <dgm:spPr/>
      <dgm:t>
        <a:bodyPr/>
        <a:lstStyle/>
        <a:p>
          <a:endParaRPr lang="en-AU" sz="1100"/>
        </a:p>
      </dgm:t>
    </dgm:pt>
    <dgm:pt modelId="{F2D8426A-59B6-4BCD-AF62-B795A287C265}" type="sibTrans" cxnId="{F41FDA50-A4CE-4570-B3DA-D90CAEFB3894}">
      <dgm:prSet/>
      <dgm:spPr/>
      <dgm:t>
        <a:bodyPr/>
        <a:lstStyle/>
        <a:p>
          <a:endParaRPr lang="en-AU" sz="1100"/>
        </a:p>
      </dgm:t>
    </dgm:pt>
    <dgm:pt modelId="{F70A1E4E-C5C7-4FC7-AF3D-58D855120A80}">
      <dgm:prSet phldrT="[Text]" custT="1"/>
      <dgm:spPr>
        <a:xfrm>
          <a:off x="4491842"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a:solidFill>
                <a:sysClr val="window" lastClr="FFFFFF"/>
              </a:solidFill>
              <a:latin typeface="Arial"/>
              <a:ea typeface="+mn-ea"/>
              <a:cs typeface="+mn-cs"/>
            </a:rPr>
            <a:t>Improvements Identified</a:t>
          </a:r>
        </a:p>
      </dgm:t>
    </dgm:pt>
    <dgm:pt modelId="{3AA8D60B-825C-46F7-9722-A2B2404E0E97}" type="parTrans" cxnId="{33604F79-FAEA-407E-AEE3-D287D7A09330}">
      <dgm:prSet/>
      <dgm:spPr/>
      <dgm:t>
        <a:bodyPr/>
        <a:lstStyle/>
        <a:p>
          <a:endParaRPr lang="en-AU" sz="1100"/>
        </a:p>
      </dgm:t>
    </dgm:pt>
    <dgm:pt modelId="{63F37269-7B14-4475-8950-023F0AAFC9D7}" type="sibTrans" cxnId="{33604F79-FAEA-407E-AEE3-D287D7A09330}">
      <dgm:prSet/>
      <dgm:spPr/>
      <dgm:t>
        <a:bodyPr/>
        <a:lstStyle/>
        <a:p>
          <a:endParaRPr lang="en-AU" sz="1100"/>
        </a:p>
      </dgm:t>
    </dgm:pt>
    <dgm:pt modelId="{FD7B9AB6-B71C-4346-A9E1-CA32F9264B70}">
      <dgm:prSet phldrT="[Text]" custT="1"/>
      <dgm:spPr>
        <a:xfrm>
          <a:off x="2681" y="100201"/>
          <a:ext cx="997591" cy="399036"/>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sz="1100">
              <a:solidFill>
                <a:sysClr val="window" lastClr="FFFFFF"/>
              </a:solidFill>
              <a:latin typeface="Arial"/>
              <a:ea typeface="+mn-ea"/>
              <a:cs typeface="+mn-cs"/>
            </a:rPr>
            <a:t>Describe Operation</a:t>
          </a:r>
        </a:p>
      </dgm:t>
    </dgm:pt>
    <dgm:pt modelId="{890829F8-8D90-4151-B298-FB3C09C6151B}" type="parTrans" cxnId="{87E329A9-3329-4917-8DEF-1C31C4D2D723}">
      <dgm:prSet/>
      <dgm:spPr/>
      <dgm:t>
        <a:bodyPr/>
        <a:lstStyle/>
        <a:p>
          <a:endParaRPr lang="en-AU" sz="1100"/>
        </a:p>
      </dgm:t>
    </dgm:pt>
    <dgm:pt modelId="{748F3EF2-4813-4E7A-9F50-8C8E7F3A44ED}" type="sibTrans" cxnId="{87E329A9-3329-4917-8DEF-1C31C4D2D723}">
      <dgm:prSet/>
      <dgm:spPr/>
      <dgm:t>
        <a:bodyPr/>
        <a:lstStyle/>
        <a:p>
          <a:endParaRPr lang="en-AU" sz="1100"/>
        </a:p>
      </dgm:t>
    </dgm:pt>
    <dgm:pt modelId="{8FBF6CCD-AAC9-40AF-BD6D-7287D05CC187}" type="pres">
      <dgm:prSet presAssocID="{BD658711-B635-4F25-BB6E-D9D2CBF75C9B}" presName="Name0" presStyleCnt="0">
        <dgm:presLayoutVars>
          <dgm:dir/>
          <dgm:animLvl val="lvl"/>
          <dgm:resizeHandles val="exact"/>
        </dgm:presLayoutVars>
      </dgm:prSet>
      <dgm:spPr/>
    </dgm:pt>
    <dgm:pt modelId="{EC86DCEB-A30C-48D0-814E-B504B86B432E}" type="pres">
      <dgm:prSet presAssocID="{FD7B9AB6-B71C-4346-A9E1-CA32F9264B70}" presName="parTxOnly" presStyleLbl="node1" presStyleIdx="0" presStyleCnt="5">
        <dgm:presLayoutVars>
          <dgm:chMax val="0"/>
          <dgm:chPref val="0"/>
          <dgm:bulletEnabled val="1"/>
        </dgm:presLayoutVars>
      </dgm:prSet>
      <dgm:spPr/>
      <dgm:t>
        <a:bodyPr/>
        <a:lstStyle/>
        <a:p>
          <a:endParaRPr lang="en-AU"/>
        </a:p>
      </dgm:t>
    </dgm:pt>
    <dgm:pt modelId="{8B2F42D8-5483-4F4A-9938-ECE9755CAB09}" type="pres">
      <dgm:prSet presAssocID="{748F3EF2-4813-4E7A-9F50-8C8E7F3A44ED}" presName="parTxOnlySpace" presStyleCnt="0"/>
      <dgm:spPr/>
    </dgm:pt>
    <dgm:pt modelId="{8EE4BF57-89E2-4883-B6DA-767501B384F2}" type="pres">
      <dgm:prSet presAssocID="{1173AC61-6EBA-41B8-A4DE-79E075002FC9}" presName="parTxOnly" presStyleLbl="node1" presStyleIdx="1" presStyleCnt="5">
        <dgm:presLayoutVars>
          <dgm:chMax val="0"/>
          <dgm:chPref val="0"/>
          <dgm:bulletEnabled val="1"/>
        </dgm:presLayoutVars>
      </dgm:prSet>
      <dgm:spPr/>
      <dgm:t>
        <a:bodyPr/>
        <a:lstStyle/>
        <a:p>
          <a:endParaRPr lang="en-AU"/>
        </a:p>
      </dgm:t>
    </dgm:pt>
    <dgm:pt modelId="{5A41A8DB-0A42-48DB-B2C4-3425F84F0A92}" type="pres">
      <dgm:prSet presAssocID="{D8EE2997-FD55-4A4F-B5F7-A7F5D95E1F97}" presName="parTxOnlySpace" presStyleCnt="0"/>
      <dgm:spPr/>
    </dgm:pt>
    <dgm:pt modelId="{16C3B2C6-378B-43C0-BB85-9D8591876302}" type="pres">
      <dgm:prSet presAssocID="{B38A4E74-42E4-4A8D-B97A-10241A857237}" presName="parTxOnly" presStyleLbl="node1" presStyleIdx="2" presStyleCnt="5">
        <dgm:presLayoutVars>
          <dgm:chMax val="0"/>
          <dgm:chPref val="0"/>
          <dgm:bulletEnabled val="1"/>
        </dgm:presLayoutVars>
      </dgm:prSet>
      <dgm:spPr>
        <a:xfrm>
          <a:off x="1798345" y="100201"/>
          <a:ext cx="997591" cy="399036"/>
        </a:xfrm>
        <a:prstGeom prst="chevron">
          <a:avLst/>
        </a:prstGeom>
      </dgm:spPr>
      <dgm:t>
        <a:bodyPr/>
        <a:lstStyle/>
        <a:p>
          <a:endParaRPr lang="en-AU"/>
        </a:p>
      </dgm:t>
    </dgm:pt>
    <dgm:pt modelId="{4A857715-EAD7-45D2-BA75-403DE50B5A37}" type="pres">
      <dgm:prSet presAssocID="{48AC8212-F934-443D-947B-1DE1578BC144}" presName="parTxOnlySpace" presStyleCnt="0"/>
      <dgm:spPr/>
    </dgm:pt>
    <dgm:pt modelId="{ADA31389-0066-48A5-B01C-233196947813}" type="pres">
      <dgm:prSet presAssocID="{605411E6-60AF-4DA8-AA47-A37634A5508F}" presName="parTxOnly" presStyleLbl="node1" presStyleIdx="3" presStyleCnt="5">
        <dgm:presLayoutVars>
          <dgm:chMax val="0"/>
          <dgm:chPref val="0"/>
          <dgm:bulletEnabled val="1"/>
        </dgm:presLayoutVars>
      </dgm:prSet>
      <dgm:spPr/>
      <dgm:t>
        <a:bodyPr/>
        <a:lstStyle/>
        <a:p>
          <a:endParaRPr lang="en-AU"/>
        </a:p>
      </dgm:t>
    </dgm:pt>
    <dgm:pt modelId="{9687C1A9-407B-445D-99E4-0533869F80DC}" type="pres">
      <dgm:prSet presAssocID="{F2D8426A-59B6-4BCD-AF62-B795A287C265}" presName="parTxOnlySpace" presStyleCnt="0"/>
      <dgm:spPr/>
    </dgm:pt>
    <dgm:pt modelId="{B15F4706-17D6-40F1-AEA4-6A68E2CB2FC2}" type="pres">
      <dgm:prSet presAssocID="{F70A1E4E-C5C7-4FC7-AF3D-58D855120A80}" presName="parTxOnly" presStyleLbl="node1" presStyleIdx="4" presStyleCnt="5">
        <dgm:presLayoutVars>
          <dgm:chMax val="0"/>
          <dgm:chPref val="0"/>
          <dgm:bulletEnabled val="1"/>
        </dgm:presLayoutVars>
      </dgm:prSet>
      <dgm:spPr/>
      <dgm:t>
        <a:bodyPr/>
        <a:lstStyle/>
        <a:p>
          <a:endParaRPr lang="en-AU"/>
        </a:p>
      </dgm:t>
    </dgm:pt>
  </dgm:ptLst>
  <dgm:cxnLst>
    <dgm:cxn modelId="{87E329A9-3329-4917-8DEF-1C31C4D2D723}" srcId="{BD658711-B635-4F25-BB6E-D9D2CBF75C9B}" destId="{FD7B9AB6-B71C-4346-A9E1-CA32F9264B70}" srcOrd="0" destOrd="0" parTransId="{890829F8-8D90-4151-B298-FB3C09C6151B}" sibTransId="{748F3EF2-4813-4E7A-9F50-8C8E7F3A44ED}"/>
    <dgm:cxn modelId="{47DDC857-C55A-4B92-9642-AC9F8CB42037}" type="presOf" srcId="{BD658711-B635-4F25-BB6E-D9D2CBF75C9B}" destId="{8FBF6CCD-AAC9-40AF-BD6D-7287D05CC187}" srcOrd="0" destOrd="0" presId="urn:microsoft.com/office/officeart/2005/8/layout/chevron1"/>
    <dgm:cxn modelId="{1A32583B-044C-44E9-97BA-F91945259B5A}" type="presOf" srcId="{605411E6-60AF-4DA8-AA47-A37634A5508F}" destId="{ADA31389-0066-48A5-B01C-233196947813}" srcOrd="0" destOrd="0" presId="urn:microsoft.com/office/officeart/2005/8/layout/chevron1"/>
    <dgm:cxn modelId="{808C3F7B-04B2-46E4-BCFA-DA952C35D679}" type="presOf" srcId="{B38A4E74-42E4-4A8D-B97A-10241A857237}" destId="{16C3B2C6-378B-43C0-BB85-9D8591876302}" srcOrd="0" destOrd="0" presId="urn:microsoft.com/office/officeart/2005/8/layout/chevron1"/>
    <dgm:cxn modelId="{F41FDA50-A4CE-4570-B3DA-D90CAEFB3894}" srcId="{BD658711-B635-4F25-BB6E-D9D2CBF75C9B}" destId="{605411E6-60AF-4DA8-AA47-A37634A5508F}" srcOrd="3" destOrd="0" parTransId="{31C9916E-CD95-4261-ADAC-88EAF2E27DB2}" sibTransId="{F2D8426A-59B6-4BCD-AF62-B795A287C265}"/>
    <dgm:cxn modelId="{3C4A94EB-39B9-4707-BFAC-EBAEBCD45187}" srcId="{BD658711-B635-4F25-BB6E-D9D2CBF75C9B}" destId="{B38A4E74-42E4-4A8D-B97A-10241A857237}" srcOrd="2" destOrd="0" parTransId="{018EA86F-395D-4F0F-826F-A634921DC6A6}" sibTransId="{48AC8212-F934-443D-947B-1DE1578BC144}"/>
    <dgm:cxn modelId="{8549C870-7D0B-466A-9BBE-81BF416FD87E}" srcId="{BD658711-B635-4F25-BB6E-D9D2CBF75C9B}" destId="{1173AC61-6EBA-41B8-A4DE-79E075002FC9}" srcOrd="1" destOrd="0" parTransId="{9CE1586A-DC8C-4B87-89C6-6A349D936662}" sibTransId="{D8EE2997-FD55-4A4F-B5F7-A7F5D95E1F97}"/>
    <dgm:cxn modelId="{ABF8D735-21FA-4D0E-90D3-85A2FFB67D46}" type="presOf" srcId="{F70A1E4E-C5C7-4FC7-AF3D-58D855120A80}" destId="{B15F4706-17D6-40F1-AEA4-6A68E2CB2FC2}" srcOrd="0" destOrd="0" presId="urn:microsoft.com/office/officeart/2005/8/layout/chevron1"/>
    <dgm:cxn modelId="{33604F79-FAEA-407E-AEE3-D287D7A09330}" srcId="{BD658711-B635-4F25-BB6E-D9D2CBF75C9B}" destId="{F70A1E4E-C5C7-4FC7-AF3D-58D855120A80}" srcOrd="4" destOrd="0" parTransId="{3AA8D60B-825C-46F7-9722-A2B2404E0E97}" sibTransId="{63F37269-7B14-4475-8950-023F0AAFC9D7}"/>
    <dgm:cxn modelId="{BBA21B9F-854A-48AA-98A3-2AE236A6AF79}" type="presOf" srcId="{FD7B9AB6-B71C-4346-A9E1-CA32F9264B70}" destId="{EC86DCEB-A30C-48D0-814E-B504B86B432E}" srcOrd="0" destOrd="0" presId="urn:microsoft.com/office/officeart/2005/8/layout/chevron1"/>
    <dgm:cxn modelId="{916E70CF-AD28-4410-A27F-909225586FE1}" type="presOf" srcId="{1173AC61-6EBA-41B8-A4DE-79E075002FC9}" destId="{8EE4BF57-89E2-4883-B6DA-767501B384F2}" srcOrd="0" destOrd="0" presId="urn:microsoft.com/office/officeart/2005/8/layout/chevron1"/>
    <dgm:cxn modelId="{F5E2EA11-6EB0-43FC-A201-936558E647C1}" type="presParOf" srcId="{8FBF6CCD-AAC9-40AF-BD6D-7287D05CC187}" destId="{EC86DCEB-A30C-48D0-814E-B504B86B432E}" srcOrd="0" destOrd="0" presId="urn:microsoft.com/office/officeart/2005/8/layout/chevron1"/>
    <dgm:cxn modelId="{DE28BA2F-2593-4C8F-9A30-4FC242ACDF84}" type="presParOf" srcId="{8FBF6CCD-AAC9-40AF-BD6D-7287D05CC187}" destId="{8B2F42D8-5483-4F4A-9938-ECE9755CAB09}" srcOrd="1" destOrd="0" presId="urn:microsoft.com/office/officeart/2005/8/layout/chevron1"/>
    <dgm:cxn modelId="{74BAB87A-CE92-48B7-8748-FB719BB6D03F}" type="presParOf" srcId="{8FBF6CCD-AAC9-40AF-BD6D-7287D05CC187}" destId="{8EE4BF57-89E2-4883-B6DA-767501B384F2}" srcOrd="2" destOrd="0" presId="urn:microsoft.com/office/officeart/2005/8/layout/chevron1"/>
    <dgm:cxn modelId="{FD80521A-CD95-4424-99FB-1A0D373A6A77}" type="presParOf" srcId="{8FBF6CCD-AAC9-40AF-BD6D-7287D05CC187}" destId="{5A41A8DB-0A42-48DB-B2C4-3425F84F0A92}" srcOrd="3" destOrd="0" presId="urn:microsoft.com/office/officeart/2005/8/layout/chevron1"/>
    <dgm:cxn modelId="{6394938C-CC49-479A-BF6B-12BA7147A62A}" type="presParOf" srcId="{8FBF6CCD-AAC9-40AF-BD6D-7287D05CC187}" destId="{16C3B2C6-378B-43C0-BB85-9D8591876302}" srcOrd="4" destOrd="0" presId="urn:microsoft.com/office/officeart/2005/8/layout/chevron1"/>
    <dgm:cxn modelId="{17421E42-C3B0-4314-9380-203DD843320A}" type="presParOf" srcId="{8FBF6CCD-AAC9-40AF-BD6D-7287D05CC187}" destId="{4A857715-EAD7-45D2-BA75-403DE50B5A37}" srcOrd="5" destOrd="0" presId="urn:microsoft.com/office/officeart/2005/8/layout/chevron1"/>
    <dgm:cxn modelId="{C2B557CF-15A5-4B47-B95E-60866D0B1531}" type="presParOf" srcId="{8FBF6CCD-AAC9-40AF-BD6D-7287D05CC187}" destId="{ADA31389-0066-48A5-B01C-233196947813}" srcOrd="6" destOrd="0" presId="urn:microsoft.com/office/officeart/2005/8/layout/chevron1"/>
    <dgm:cxn modelId="{A6D5A059-84B2-479C-A018-CE442AD97C30}" type="presParOf" srcId="{8FBF6CCD-AAC9-40AF-BD6D-7287D05CC187}" destId="{9687C1A9-407B-445D-99E4-0533869F80DC}" srcOrd="7" destOrd="0" presId="urn:microsoft.com/office/officeart/2005/8/layout/chevron1"/>
    <dgm:cxn modelId="{C0DF04FA-8E9E-4D14-A651-2576BC389AFB}" type="presParOf" srcId="{8FBF6CCD-AAC9-40AF-BD6D-7287D05CC187}" destId="{B15F4706-17D6-40F1-AEA4-6A68E2CB2FC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58711-B635-4F25-BB6E-D9D2CBF75C9B}" type="doc">
      <dgm:prSet loTypeId="urn:microsoft.com/office/officeart/2005/8/layout/chevron1" loCatId="process" qsTypeId="urn:microsoft.com/office/officeart/2005/8/quickstyle/simple1" qsCatId="simple" csTypeId="urn:microsoft.com/office/officeart/2005/8/colors/accent1_2" csCatId="accent1" phldr="1"/>
      <dgm:spPr/>
    </dgm:pt>
    <dgm:pt modelId="{1173AC61-6EBA-41B8-A4DE-79E075002FC9}">
      <dgm:prSet phldrT="[Text]"/>
      <dgm:spPr>
        <a:xfrm>
          <a:off x="900513" y="100201"/>
          <a:ext cx="997591" cy="399036"/>
        </a:xfrm>
        <a:solidFill>
          <a:srgbClr val="4F81BD"/>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Arial"/>
              <a:ea typeface="+mn-ea"/>
              <a:cs typeface="+mn-cs"/>
            </a:rPr>
            <a:t>Identify</a:t>
          </a:r>
        </a:p>
        <a:p>
          <a:r>
            <a:rPr lang="en-AU">
              <a:solidFill>
                <a:sysClr val="window" lastClr="FFFFFF"/>
              </a:solidFill>
              <a:latin typeface="Arial"/>
              <a:ea typeface="+mn-ea"/>
              <a:cs typeface="+mn-cs"/>
            </a:rPr>
            <a:t>Hazards </a:t>
          </a:r>
        </a:p>
      </dgm:t>
    </dgm:pt>
    <dgm:pt modelId="{9CE1586A-DC8C-4B87-89C6-6A349D936662}" type="parTrans" cxnId="{8549C870-7D0B-466A-9BBE-81BF416FD87E}">
      <dgm:prSet/>
      <dgm:spPr/>
      <dgm:t>
        <a:bodyPr/>
        <a:lstStyle/>
        <a:p>
          <a:endParaRPr lang="en-AU"/>
        </a:p>
      </dgm:t>
    </dgm:pt>
    <dgm:pt modelId="{D8EE2997-FD55-4A4F-B5F7-A7F5D95E1F97}" type="sibTrans" cxnId="{8549C870-7D0B-466A-9BBE-81BF416FD87E}">
      <dgm:prSet/>
      <dgm:spPr/>
      <dgm:t>
        <a:bodyPr/>
        <a:lstStyle/>
        <a:p>
          <a:endParaRPr lang="en-AU"/>
        </a:p>
      </dgm:t>
    </dgm:pt>
    <dgm:pt modelId="{B38A4E74-42E4-4A8D-B97A-10241A857237}">
      <dgm:prSet phldrT="[Text]"/>
      <dgm:spPr>
        <a:solidFill>
          <a:srgbClr val="4F81BD"/>
        </a:solidFill>
        <a:ln w="25400" cap="flat" cmpd="sng" algn="ctr">
          <a:solidFill>
            <a:sysClr val="window" lastClr="FFFFFF">
              <a:hueOff val="0"/>
              <a:satOff val="0"/>
              <a:lumOff val="0"/>
              <a:alphaOff val="0"/>
            </a:sysClr>
          </a:solidFill>
          <a:prstDash val="solid"/>
        </a:ln>
        <a:effectLst/>
      </dgm:spPr>
      <dgm:t>
        <a:bodyPr/>
        <a:lstStyle/>
        <a:p>
          <a:r>
            <a:rPr lang="en-AU" dirty="0">
              <a:solidFill>
                <a:sysClr val="window" lastClr="FFFFFF"/>
              </a:solidFill>
              <a:latin typeface="Arial"/>
              <a:ea typeface="+mn-ea"/>
              <a:cs typeface="+mn-cs"/>
            </a:rPr>
            <a:t>Assessment of Risk</a:t>
          </a:r>
        </a:p>
      </dgm:t>
    </dgm:pt>
    <dgm:pt modelId="{018EA86F-395D-4F0F-826F-A634921DC6A6}" type="parTrans" cxnId="{3C4A94EB-39B9-4707-BFAC-EBAEBCD45187}">
      <dgm:prSet/>
      <dgm:spPr/>
      <dgm:t>
        <a:bodyPr/>
        <a:lstStyle/>
        <a:p>
          <a:endParaRPr lang="en-AU"/>
        </a:p>
      </dgm:t>
    </dgm:pt>
    <dgm:pt modelId="{48AC8212-F934-443D-947B-1DE1578BC144}" type="sibTrans" cxnId="{3C4A94EB-39B9-4707-BFAC-EBAEBCD45187}">
      <dgm:prSet/>
      <dgm:spPr/>
      <dgm:t>
        <a:bodyPr/>
        <a:lstStyle/>
        <a:p>
          <a:endParaRPr lang="en-AU"/>
        </a:p>
      </dgm:t>
    </dgm:pt>
    <dgm:pt modelId="{605411E6-60AF-4DA8-AA47-A37634A5508F}">
      <dgm:prSet phldrT="[Text]"/>
      <dgm:spPr>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gm:spPr>
      <dgm:t>
        <a:bodyPr/>
        <a:lstStyle/>
        <a:p>
          <a:r>
            <a:rPr lang="en-AU">
              <a:solidFill>
                <a:sysClr val="window" lastClr="FFFFFF"/>
              </a:solidFill>
              <a:latin typeface="Arial"/>
              <a:ea typeface="+mn-ea"/>
              <a:cs typeface="+mn-cs"/>
            </a:rPr>
            <a:t>Verification of Controls</a:t>
          </a:r>
        </a:p>
      </dgm:t>
    </dgm:pt>
    <dgm:pt modelId="{31C9916E-CD95-4261-ADAC-88EAF2E27DB2}" type="parTrans" cxnId="{F41FDA50-A4CE-4570-B3DA-D90CAEFB3894}">
      <dgm:prSet/>
      <dgm:spPr/>
      <dgm:t>
        <a:bodyPr/>
        <a:lstStyle/>
        <a:p>
          <a:endParaRPr lang="en-AU"/>
        </a:p>
      </dgm:t>
    </dgm:pt>
    <dgm:pt modelId="{F2D8426A-59B6-4BCD-AF62-B795A287C265}" type="sibTrans" cxnId="{F41FDA50-A4CE-4570-B3DA-D90CAEFB3894}">
      <dgm:prSet/>
      <dgm:spPr/>
      <dgm:t>
        <a:bodyPr/>
        <a:lstStyle/>
        <a:p>
          <a:endParaRPr lang="en-AU"/>
        </a:p>
      </dgm:t>
    </dgm:pt>
    <dgm:pt modelId="{F70A1E4E-C5C7-4FC7-AF3D-58D855120A80}">
      <dgm:prSet phldrT="[Text]"/>
      <dgm:spPr>
        <a:xfrm>
          <a:off x="4491842" y="100201"/>
          <a:ext cx="997591" cy="39903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Arial"/>
              <a:ea typeface="+mn-ea"/>
              <a:cs typeface="+mn-cs"/>
            </a:rPr>
            <a:t>Improvements Identified</a:t>
          </a:r>
        </a:p>
      </dgm:t>
    </dgm:pt>
    <dgm:pt modelId="{3AA8D60B-825C-46F7-9722-A2B2404E0E97}" type="parTrans" cxnId="{33604F79-FAEA-407E-AEE3-D287D7A09330}">
      <dgm:prSet/>
      <dgm:spPr/>
      <dgm:t>
        <a:bodyPr/>
        <a:lstStyle/>
        <a:p>
          <a:endParaRPr lang="en-AU"/>
        </a:p>
      </dgm:t>
    </dgm:pt>
    <dgm:pt modelId="{63F37269-7B14-4475-8950-023F0AAFC9D7}" type="sibTrans" cxnId="{33604F79-FAEA-407E-AEE3-D287D7A09330}">
      <dgm:prSet/>
      <dgm:spPr/>
      <dgm:t>
        <a:bodyPr/>
        <a:lstStyle/>
        <a:p>
          <a:endParaRPr lang="en-AU"/>
        </a:p>
      </dgm:t>
    </dgm:pt>
    <dgm:pt modelId="{FD7B9AB6-B71C-4346-A9E1-CA32F9264B70}">
      <dgm:prSet phldrT="[Text]"/>
      <dgm:spPr>
        <a:xfrm>
          <a:off x="2681" y="100201"/>
          <a:ext cx="997591" cy="39903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Arial"/>
              <a:ea typeface="+mn-ea"/>
              <a:cs typeface="+mn-cs"/>
            </a:rPr>
            <a:t>Describe Operation</a:t>
          </a:r>
        </a:p>
      </dgm:t>
    </dgm:pt>
    <dgm:pt modelId="{890829F8-8D90-4151-B298-FB3C09C6151B}" type="parTrans" cxnId="{87E329A9-3329-4917-8DEF-1C31C4D2D723}">
      <dgm:prSet/>
      <dgm:spPr/>
      <dgm:t>
        <a:bodyPr/>
        <a:lstStyle/>
        <a:p>
          <a:endParaRPr lang="en-AU"/>
        </a:p>
      </dgm:t>
    </dgm:pt>
    <dgm:pt modelId="{748F3EF2-4813-4E7A-9F50-8C8E7F3A44ED}" type="sibTrans" cxnId="{87E329A9-3329-4917-8DEF-1C31C4D2D723}">
      <dgm:prSet/>
      <dgm:spPr/>
      <dgm:t>
        <a:bodyPr/>
        <a:lstStyle/>
        <a:p>
          <a:endParaRPr lang="en-AU"/>
        </a:p>
      </dgm:t>
    </dgm:pt>
    <dgm:pt modelId="{8FBF6CCD-AAC9-40AF-BD6D-7287D05CC187}" type="pres">
      <dgm:prSet presAssocID="{BD658711-B635-4F25-BB6E-D9D2CBF75C9B}" presName="Name0" presStyleCnt="0">
        <dgm:presLayoutVars>
          <dgm:dir/>
          <dgm:animLvl val="lvl"/>
          <dgm:resizeHandles val="exact"/>
        </dgm:presLayoutVars>
      </dgm:prSet>
      <dgm:spPr/>
    </dgm:pt>
    <dgm:pt modelId="{EC86DCEB-A30C-48D0-814E-B504B86B432E}" type="pres">
      <dgm:prSet presAssocID="{FD7B9AB6-B71C-4346-A9E1-CA32F9264B70}" presName="parTxOnly" presStyleLbl="node1" presStyleIdx="0" presStyleCnt="5">
        <dgm:presLayoutVars>
          <dgm:chMax val="0"/>
          <dgm:chPref val="0"/>
          <dgm:bulletEnabled val="1"/>
        </dgm:presLayoutVars>
      </dgm:prSet>
      <dgm:spPr>
        <a:prstGeom prst="chevron">
          <a:avLst/>
        </a:prstGeom>
      </dgm:spPr>
      <dgm:t>
        <a:bodyPr/>
        <a:lstStyle/>
        <a:p>
          <a:endParaRPr lang="en-AU"/>
        </a:p>
      </dgm:t>
    </dgm:pt>
    <dgm:pt modelId="{8B2F42D8-5483-4F4A-9938-ECE9755CAB09}" type="pres">
      <dgm:prSet presAssocID="{748F3EF2-4813-4E7A-9F50-8C8E7F3A44ED}" presName="parTxOnlySpace" presStyleCnt="0"/>
      <dgm:spPr/>
    </dgm:pt>
    <dgm:pt modelId="{8EE4BF57-89E2-4883-B6DA-767501B384F2}" type="pres">
      <dgm:prSet presAssocID="{1173AC61-6EBA-41B8-A4DE-79E075002FC9}" presName="parTxOnly" presStyleLbl="node1" presStyleIdx="1" presStyleCnt="5">
        <dgm:presLayoutVars>
          <dgm:chMax val="0"/>
          <dgm:chPref val="0"/>
          <dgm:bulletEnabled val="1"/>
        </dgm:presLayoutVars>
      </dgm:prSet>
      <dgm:spPr>
        <a:prstGeom prst="chevron">
          <a:avLst/>
        </a:prstGeom>
      </dgm:spPr>
      <dgm:t>
        <a:bodyPr/>
        <a:lstStyle/>
        <a:p>
          <a:endParaRPr lang="en-AU"/>
        </a:p>
      </dgm:t>
    </dgm:pt>
    <dgm:pt modelId="{5A41A8DB-0A42-48DB-B2C4-3425F84F0A92}" type="pres">
      <dgm:prSet presAssocID="{D8EE2997-FD55-4A4F-B5F7-A7F5D95E1F97}" presName="parTxOnlySpace" presStyleCnt="0"/>
      <dgm:spPr/>
    </dgm:pt>
    <dgm:pt modelId="{16C3B2C6-378B-43C0-BB85-9D8591876302}" type="pres">
      <dgm:prSet presAssocID="{B38A4E74-42E4-4A8D-B97A-10241A857237}" presName="parTxOnly" presStyleLbl="node1" presStyleIdx="2" presStyleCnt="5">
        <dgm:presLayoutVars>
          <dgm:chMax val="0"/>
          <dgm:chPref val="0"/>
          <dgm:bulletEnabled val="1"/>
        </dgm:presLayoutVars>
      </dgm:prSet>
      <dgm:spPr>
        <a:xfrm>
          <a:off x="1798345" y="100201"/>
          <a:ext cx="997591" cy="399036"/>
        </a:xfrm>
        <a:prstGeom prst="chevron">
          <a:avLst/>
        </a:prstGeom>
      </dgm:spPr>
      <dgm:t>
        <a:bodyPr/>
        <a:lstStyle/>
        <a:p>
          <a:endParaRPr lang="en-AU"/>
        </a:p>
      </dgm:t>
    </dgm:pt>
    <dgm:pt modelId="{4A857715-EAD7-45D2-BA75-403DE50B5A37}" type="pres">
      <dgm:prSet presAssocID="{48AC8212-F934-443D-947B-1DE1578BC144}" presName="parTxOnlySpace" presStyleCnt="0"/>
      <dgm:spPr/>
    </dgm:pt>
    <dgm:pt modelId="{ADA31389-0066-48A5-B01C-233196947813}" type="pres">
      <dgm:prSet presAssocID="{605411E6-60AF-4DA8-AA47-A37634A5508F}" presName="parTxOnly" presStyleLbl="node1" presStyleIdx="3" presStyleCnt="5">
        <dgm:presLayoutVars>
          <dgm:chMax val="0"/>
          <dgm:chPref val="0"/>
          <dgm:bulletEnabled val="1"/>
        </dgm:presLayoutVars>
      </dgm:prSet>
      <dgm:spPr>
        <a:xfrm>
          <a:off x="3594010" y="100201"/>
          <a:ext cx="997591" cy="399036"/>
        </a:xfrm>
        <a:prstGeom prst="chevron">
          <a:avLst/>
        </a:prstGeom>
      </dgm:spPr>
      <dgm:t>
        <a:bodyPr/>
        <a:lstStyle/>
        <a:p>
          <a:endParaRPr lang="en-AU"/>
        </a:p>
      </dgm:t>
    </dgm:pt>
    <dgm:pt modelId="{9687C1A9-407B-445D-99E4-0533869F80DC}" type="pres">
      <dgm:prSet presAssocID="{F2D8426A-59B6-4BCD-AF62-B795A287C265}" presName="parTxOnlySpace" presStyleCnt="0"/>
      <dgm:spPr/>
    </dgm:pt>
    <dgm:pt modelId="{B15F4706-17D6-40F1-AEA4-6A68E2CB2FC2}" type="pres">
      <dgm:prSet presAssocID="{F70A1E4E-C5C7-4FC7-AF3D-58D855120A80}" presName="parTxOnly" presStyleLbl="node1" presStyleIdx="4" presStyleCnt="5" custLinFactNeighborX="48200" custLinFactNeighborY="-89815">
        <dgm:presLayoutVars>
          <dgm:chMax val="0"/>
          <dgm:chPref val="0"/>
          <dgm:bulletEnabled val="1"/>
        </dgm:presLayoutVars>
      </dgm:prSet>
      <dgm:spPr>
        <a:prstGeom prst="chevron">
          <a:avLst/>
        </a:prstGeom>
      </dgm:spPr>
      <dgm:t>
        <a:bodyPr/>
        <a:lstStyle/>
        <a:p>
          <a:endParaRPr lang="en-AU"/>
        </a:p>
      </dgm:t>
    </dgm:pt>
  </dgm:ptLst>
  <dgm:cxnLst>
    <dgm:cxn modelId="{2332BFF7-3AB5-4E08-8840-7E41D0697E9E}" type="presOf" srcId="{FD7B9AB6-B71C-4346-A9E1-CA32F9264B70}" destId="{EC86DCEB-A30C-48D0-814E-B504B86B432E}" srcOrd="0" destOrd="0" presId="urn:microsoft.com/office/officeart/2005/8/layout/chevron1"/>
    <dgm:cxn modelId="{87E329A9-3329-4917-8DEF-1C31C4D2D723}" srcId="{BD658711-B635-4F25-BB6E-D9D2CBF75C9B}" destId="{FD7B9AB6-B71C-4346-A9E1-CA32F9264B70}" srcOrd="0" destOrd="0" parTransId="{890829F8-8D90-4151-B298-FB3C09C6151B}" sibTransId="{748F3EF2-4813-4E7A-9F50-8C8E7F3A44ED}"/>
    <dgm:cxn modelId="{F41FDA50-A4CE-4570-B3DA-D90CAEFB3894}" srcId="{BD658711-B635-4F25-BB6E-D9D2CBF75C9B}" destId="{605411E6-60AF-4DA8-AA47-A37634A5508F}" srcOrd="3" destOrd="0" parTransId="{31C9916E-CD95-4261-ADAC-88EAF2E27DB2}" sibTransId="{F2D8426A-59B6-4BCD-AF62-B795A287C265}"/>
    <dgm:cxn modelId="{FBDDC1BC-61D1-4E3F-AE2B-F31A91950296}" type="presOf" srcId="{BD658711-B635-4F25-BB6E-D9D2CBF75C9B}" destId="{8FBF6CCD-AAC9-40AF-BD6D-7287D05CC187}" srcOrd="0" destOrd="0" presId="urn:microsoft.com/office/officeart/2005/8/layout/chevron1"/>
    <dgm:cxn modelId="{7F56CE6B-B0D1-4742-BF2F-AE6679C42022}" type="presOf" srcId="{605411E6-60AF-4DA8-AA47-A37634A5508F}" destId="{ADA31389-0066-48A5-B01C-233196947813}" srcOrd="0" destOrd="0" presId="urn:microsoft.com/office/officeart/2005/8/layout/chevron1"/>
    <dgm:cxn modelId="{ECF9697E-C502-462A-B3AF-877C141275D0}" type="presOf" srcId="{F70A1E4E-C5C7-4FC7-AF3D-58D855120A80}" destId="{B15F4706-17D6-40F1-AEA4-6A68E2CB2FC2}" srcOrd="0" destOrd="0" presId="urn:microsoft.com/office/officeart/2005/8/layout/chevron1"/>
    <dgm:cxn modelId="{3C4A94EB-39B9-4707-BFAC-EBAEBCD45187}" srcId="{BD658711-B635-4F25-BB6E-D9D2CBF75C9B}" destId="{B38A4E74-42E4-4A8D-B97A-10241A857237}" srcOrd="2" destOrd="0" parTransId="{018EA86F-395D-4F0F-826F-A634921DC6A6}" sibTransId="{48AC8212-F934-443D-947B-1DE1578BC144}"/>
    <dgm:cxn modelId="{2FE28891-A5A2-4394-8984-C092EBB3D08D}" type="presOf" srcId="{1173AC61-6EBA-41B8-A4DE-79E075002FC9}" destId="{8EE4BF57-89E2-4883-B6DA-767501B384F2}" srcOrd="0" destOrd="0" presId="urn:microsoft.com/office/officeart/2005/8/layout/chevron1"/>
    <dgm:cxn modelId="{8549C870-7D0B-466A-9BBE-81BF416FD87E}" srcId="{BD658711-B635-4F25-BB6E-D9D2CBF75C9B}" destId="{1173AC61-6EBA-41B8-A4DE-79E075002FC9}" srcOrd="1" destOrd="0" parTransId="{9CE1586A-DC8C-4B87-89C6-6A349D936662}" sibTransId="{D8EE2997-FD55-4A4F-B5F7-A7F5D95E1F97}"/>
    <dgm:cxn modelId="{33604F79-FAEA-407E-AEE3-D287D7A09330}" srcId="{BD658711-B635-4F25-BB6E-D9D2CBF75C9B}" destId="{F70A1E4E-C5C7-4FC7-AF3D-58D855120A80}" srcOrd="4" destOrd="0" parTransId="{3AA8D60B-825C-46F7-9722-A2B2404E0E97}" sibTransId="{63F37269-7B14-4475-8950-023F0AAFC9D7}"/>
    <dgm:cxn modelId="{ADC5D928-6739-48DD-97DC-355FAEF8734C}" type="presOf" srcId="{B38A4E74-42E4-4A8D-B97A-10241A857237}" destId="{16C3B2C6-378B-43C0-BB85-9D8591876302}" srcOrd="0" destOrd="0" presId="urn:microsoft.com/office/officeart/2005/8/layout/chevron1"/>
    <dgm:cxn modelId="{300EBB7A-FB81-4609-A9A5-1455EF010E61}" type="presParOf" srcId="{8FBF6CCD-AAC9-40AF-BD6D-7287D05CC187}" destId="{EC86DCEB-A30C-48D0-814E-B504B86B432E}" srcOrd="0" destOrd="0" presId="urn:microsoft.com/office/officeart/2005/8/layout/chevron1"/>
    <dgm:cxn modelId="{122FEC09-BA51-4562-8EC7-5416E6DA3EE0}" type="presParOf" srcId="{8FBF6CCD-AAC9-40AF-BD6D-7287D05CC187}" destId="{8B2F42D8-5483-4F4A-9938-ECE9755CAB09}" srcOrd="1" destOrd="0" presId="urn:microsoft.com/office/officeart/2005/8/layout/chevron1"/>
    <dgm:cxn modelId="{EAD0744F-848C-4293-B58A-CD0389D9D9C3}" type="presParOf" srcId="{8FBF6CCD-AAC9-40AF-BD6D-7287D05CC187}" destId="{8EE4BF57-89E2-4883-B6DA-767501B384F2}" srcOrd="2" destOrd="0" presId="urn:microsoft.com/office/officeart/2005/8/layout/chevron1"/>
    <dgm:cxn modelId="{1484937C-C663-4B31-8056-4A274C293B5F}" type="presParOf" srcId="{8FBF6CCD-AAC9-40AF-BD6D-7287D05CC187}" destId="{5A41A8DB-0A42-48DB-B2C4-3425F84F0A92}" srcOrd="3" destOrd="0" presId="urn:microsoft.com/office/officeart/2005/8/layout/chevron1"/>
    <dgm:cxn modelId="{FEDC7F3F-61A9-4541-BDD8-21032920649D}" type="presParOf" srcId="{8FBF6CCD-AAC9-40AF-BD6D-7287D05CC187}" destId="{16C3B2C6-378B-43C0-BB85-9D8591876302}" srcOrd="4" destOrd="0" presId="urn:microsoft.com/office/officeart/2005/8/layout/chevron1"/>
    <dgm:cxn modelId="{E6FBF459-1471-4081-B761-F27E76C80923}" type="presParOf" srcId="{8FBF6CCD-AAC9-40AF-BD6D-7287D05CC187}" destId="{4A857715-EAD7-45D2-BA75-403DE50B5A37}" srcOrd="5" destOrd="0" presId="urn:microsoft.com/office/officeart/2005/8/layout/chevron1"/>
    <dgm:cxn modelId="{3860EF3A-81C7-40AE-88D2-63AC20B43921}" type="presParOf" srcId="{8FBF6CCD-AAC9-40AF-BD6D-7287D05CC187}" destId="{ADA31389-0066-48A5-B01C-233196947813}" srcOrd="6" destOrd="0" presId="urn:microsoft.com/office/officeart/2005/8/layout/chevron1"/>
    <dgm:cxn modelId="{D31E8E36-CC1D-44A8-8518-1378BC891592}" type="presParOf" srcId="{8FBF6CCD-AAC9-40AF-BD6D-7287D05CC187}" destId="{9687C1A9-407B-445D-99E4-0533869F80DC}" srcOrd="7" destOrd="0" presId="urn:microsoft.com/office/officeart/2005/8/layout/chevron1"/>
    <dgm:cxn modelId="{65CDEDEB-F0B9-4448-BDCB-14C17EF81DE7}" type="presParOf" srcId="{8FBF6CCD-AAC9-40AF-BD6D-7287D05CC187}" destId="{B15F4706-17D6-40F1-AEA4-6A68E2CB2FC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658711-B635-4F25-BB6E-D9D2CBF75C9B}" type="doc">
      <dgm:prSet loTypeId="urn:microsoft.com/office/officeart/2005/8/layout/chevron1" loCatId="process" qsTypeId="urn:microsoft.com/office/officeart/2005/8/quickstyle/simple1" qsCatId="simple" csTypeId="urn:microsoft.com/office/officeart/2005/8/colors/accent1_2" csCatId="accent1" phldr="1"/>
      <dgm:spPr/>
    </dgm:pt>
    <dgm:pt modelId="{1173AC61-6EBA-41B8-A4DE-79E075002FC9}">
      <dgm:prSet phldrT="[Text]"/>
      <dgm:spPr>
        <a:xfrm>
          <a:off x="900513" y="100201"/>
          <a:ext cx="997591" cy="399036"/>
        </a:xfrm>
        <a:solidFill>
          <a:srgbClr val="4F81BD"/>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Arial"/>
              <a:ea typeface="+mn-ea"/>
              <a:cs typeface="+mn-cs"/>
            </a:rPr>
            <a:t>Identify</a:t>
          </a:r>
        </a:p>
        <a:p>
          <a:r>
            <a:rPr lang="en-AU">
              <a:solidFill>
                <a:sysClr val="window" lastClr="FFFFFF"/>
              </a:solidFill>
              <a:latin typeface="Arial"/>
              <a:ea typeface="+mn-ea"/>
              <a:cs typeface="+mn-cs"/>
            </a:rPr>
            <a:t>Hazards </a:t>
          </a:r>
        </a:p>
      </dgm:t>
    </dgm:pt>
    <dgm:pt modelId="{9CE1586A-DC8C-4B87-89C6-6A349D936662}" type="parTrans" cxnId="{8549C870-7D0B-466A-9BBE-81BF416FD87E}">
      <dgm:prSet/>
      <dgm:spPr/>
      <dgm:t>
        <a:bodyPr/>
        <a:lstStyle/>
        <a:p>
          <a:endParaRPr lang="en-AU"/>
        </a:p>
      </dgm:t>
    </dgm:pt>
    <dgm:pt modelId="{D8EE2997-FD55-4A4F-B5F7-A7F5D95E1F97}" type="sibTrans" cxnId="{8549C870-7D0B-466A-9BBE-81BF416FD87E}">
      <dgm:prSet/>
      <dgm:spPr/>
      <dgm:t>
        <a:bodyPr/>
        <a:lstStyle/>
        <a:p>
          <a:endParaRPr lang="en-AU"/>
        </a:p>
      </dgm:t>
    </dgm:pt>
    <dgm:pt modelId="{B38A4E74-42E4-4A8D-B97A-10241A857237}">
      <dgm:prSet phldrT="[Text]"/>
      <dgm:spPr>
        <a:solidFill>
          <a:srgbClr val="4F81BD"/>
        </a:solidFill>
        <a:ln w="25400" cap="flat" cmpd="sng" algn="ctr">
          <a:solidFill>
            <a:sysClr val="window" lastClr="FFFFFF">
              <a:hueOff val="0"/>
              <a:satOff val="0"/>
              <a:lumOff val="0"/>
              <a:alphaOff val="0"/>
            </a:sysClr>
          </a:solidFill>
          <a:prstDash val="solid"/>
        </a:ln>
        <a:effectLst/>
      </dgm:spPr>
      <dgm:t>
        <a:bodyPr/>
        <a:lstStyle/>
        <a:p>
          <a:r>
            <a:rPr lang="en-AU" dirty="0">
              <a:solidFill>
                <a:sysClr val="window" lastClr="FFFFFF"/>
              </a:solidFill>
              <a:latin typeface="Arial"/>
              <a:ea typeface="+mn-ea"/>
              <a:cs typeface="+mn-cs"/>
            </a:rPr>
            <a:t>Assessment of Risk</a:t>
          </a:r>
        </a:p>
      </dgm:t>
    </dgm:pt>
    <dgm:pt modelId="{018EA86F-395D-4F0F-826F-A634921DC6A6}" type="parTrans" cxnId="{3C4A94EB-39B9-4707-BFAC-EBAEBCD45187}">
      <dgm:prSet/>
      <dgm:spPr/>
      <dgm:t>
        <a:bodyPr/>
        <a:lstStyle/>
        <a:p>
          <a:endParaRPr lang="en-AU"/>
        </a:p>
      </dgm:t>
    </dgm:pt>
    <dgm:pt modelId="{48AC8212-F934-443D-947B-1DE1578BC144}" type="sibTrans" cxnId="{3C4A94EB-39B9-4707-BFAC-EBAEBCD45187}">
      <dgm:prSet/>
      <dgm:spPr/>
      <dgm:t>
        <a:bodyPr/>
        <a:lstStyle/>
        <a:p>
          <a:endParaRPr lang="en-AU"/>
        </a:p>
      </dgm:t>
    </dgm:pt>
    <dgm:pt modelId="{605411E6-60AF-4DA8-AA47-A37634A5508F}">
      <dgm:prSet phldrT="[Text]"/>
      <dgm:spPr>
        <a:solidFill>
          <a:srgbClr val="4F81BD"/>
        </a:solidFill>
        <a:ln w="25400" cap="flat" cmpd="sng" algn="ctr">
          <a:solidFill>
            <a:sysClr val="window" lastClr="FFFFFF">
              <a:hueOff val="0"/>
              <a:satOff val="0"/>
              <a:lumOff val="0"/>
              <a:alphaOff val="0"/>
            </a:sysClr>
          </a:solidFill>
          <a:prstDash val="solid"/>
        </a:ln>
        <a:effectLst/>
      </dgm:spPr>
      <dgm:t>
        <a:bodyPr/>
        <a:lstStyle/>
        <a:p>
          <a:r>
            <a:rPr lang="en-AU" dirty="0">
              <a:solidFill>
                <a:sysClr val="window" lastClr="FFFFFF"/>
              </a:solidFill>
              <a:latin typeface="Arial"/>
              <a:ea typeface="+mn-ea"/>
              <a:cs typeface="+mn-cs"/>
            </a:rPr>
            <a:t>Verification of Controls</a:t>
          </a:r>
        </a:p>
      </dgm:t>
    </dgm:pt>
    <dgm:pt modelId="{31C9916E-CD95-4261-ADAC-88EAF2E27DB2}" type="parTrans" cxnId="{F41FDA50-A4CE-4570-B3DA-D90CAEFB3894}">
      <dgm:prSet/>
      <dgm:spPr/>
      <dgm:t>
        <a:bodyPr/>
        <a:lstStyle/>
        <a:p>
          <a:endParaRPr lang="en-AU"/>
        </a:p>
      </dgm:t>
    </dgm:pt>
    <dgm:pt modelId="{F2D8426A-59B6-4BCD-AF62-B795A287C265}" type="sibTrans" cxnId="{F41FDA50-A4CE-4570-B3DA-D90CAEFB3894}">
      <dgm:prSet/>
      <dgm:spPr/>
      <dgm:t>
        <a:bodyPr/>
        <a:lstStyle/>
        <a:p>
          <a:endParaRPr lang="en-AU"/>
        </a:p>
      </dgm:t>
    </dgm:pt>
    <dgm:pt modelId="{F70A1E4E-C5C7-4FC7-AF3D-58D855120A80}">
      <dgm:prSet phldrT="[Text]"/>
      <dgm:spPr>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gm:spPr>
      <dgm:t>
        <a:bodyPr/>
        <a:lstStyle/>
        <a:p>
          <a:r>
            <a:rPr lang="en-AU">
              <a:solidFill>
                <a:sysClr val="window" lastClr="FFFFFF"/>
              </a:solidFill>
              <a:latin typeface="Arial"/>
              <a:ea typeface="+mn-ea"/>
              <a:cs typeface="+mn-cs"/>
            </a:rPr>
            <a:t>Improvements Identified</a:t>
          </a:r>
        </a:p>
      </dgm:t>
    </dgm:pt>
    <dgm:pt modelId="{3AA8D60B-825C-46F7-9722-A2B2404E0E97}" type="parTrans" cxnId="{33604F79-FAEA-407E-AEE3-D287D7A09330}">
      <dgm:prSet/>
      <dgm:spPr/>
      <dgm:t>
        <a:bodyPr/>
        <a:lstStyle/>
        <a:p>
          <a:endParaRPr lang="en-AU"/>
        </a:p>
      </dgm:t>
    </dgm:pt>
    <dgm:pt modelId="{63F37269-7B14-4475-8950-023F0AAFC9D7}" type="sibTrans" cxnId="{33604F79-FAEA-407E-AEE3-D287D7A09330}">
      <dgm:prSet/>
      <dgm:spPr/>
      <dgm:t>
        <a:bodyPr/>
        <a:lstStyle/>
        <a:p>
          <a:endParaRPr lang="en-AU"/>
        </a:p>
      </dgm:t>
    </dgm:pt>
    <dgm:pt modelId="{FD7B9AB6-B71C-4346-A9E1-CA32F9264B70}">
      <dgm:prSet phldrT="[Text]"/>
      <dgm:spPr>
        <a:xfrm>
          <a:off x="2681" y="100201"/>
          <a:ext cx="997591" cy="39903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Arial"/>
              <a:ea typeface="+mn-ea"/>
              <a:cs typeface="+mn-cs"/>
            </a:rPr>
            <a:t>Describe Operation</a:t>
          </a:r>
        </a:p>
      </dgm:t>
    </dgm:pt>
    <dgm:pt modelId="{890829F8-8D90-4151-B298-FB3C09C6151B}" type="parTrans" cxnId="{87E329A9-3329-4917-8DEF-1C31C4D2D723}">
      <dgm:prSet/>
      <dgm:spPr/>
      <dgm:t>
        <a:bodyPr/>
        <a:lstStyle/>
        <a:p>
          <a:endParaRPr lang="en-AU"/>
        </a:p>
      </dgm:t>
    </dgm:pt>
    <dgm:pt modelId="{748F3EF2-4813-4E7A-9F50-8C8E7F3A44ED}" type="sibTrans" cxnId="{87E329A9-3329-4917-8DEF-1C31C4D2D723}">
      <dgm:prSet/>
      <dgm:spPr/>
      <dgm:t>
        <a:bodyPr/>
        <a:lstStyle/>
        <a:p>
          <a:endParaRPr lang="en-AU"/>
        </a:p>
      </dgm:t>
    </dgm:pt>
    <dgm:pt modelId="{8FBF6CCD-AAC9-40AF-BD6D-7287D05CC187}" type="pres">
      <dgm:prSet presAssocID="{BD658711-B635-4F25-BB6E-D9D2CBF75C9B}" presName="Name0" presStyleCnt="0">
        <dgm:presLayoutVars>
          <dgm:dir/>
          <dgm:animLvl val="lvl"/>
          <dgm:resizeHandles val="exact"/>
        </dgm:presLayoutVars>
      </dgm:prSet>
      <dgm:spPr/>
    </dgm:pt>
    <dgm:pt modelId="{EC86DCEB-A30C-48D0-814E-B504B86B432E}" type="pres">
      <dgm:prSet presAssocID="{FD7B9AB6-B71C-4346-A9E1-CA32F9264B70}" presName="parTxOnly" presStyleLbl="node1" presStyleIdx="0" presStyleCnt="5">
        <dgm:presLayoutVars>
          <dgm:chMax val="0"/>
          <dgm:chPref val="0"/>
          <dgm:bulletEnabled val="1"/>
        </dgm:presLayoutVars>
      </dgm:prSet>
      <dgm:spPr>
        <a:prstGeom prst="chevron">
          <a:avLst/>
        </a:prstGeom>
      </dgm:spPr>
      <dgm:t>
        <a:bodyPr/>
        <a:lstStyle/>
        <a:p>
          <a:endParaRPr lang="en-AU"/>
        </a:p>
      </dgm:t>
    </dgm:pt>
    <dgm:pt modelId="{8B2F42D8-5483-4F4A-9938-ECE9755CAB09}" type="pres">
      <dgm:prSet presAssocID="{748F3EF2-4813-4E7A-9F50-8C8E7F3A44ED}" presName="parTxOnlySpace" presStyleCnt="0"/>
      <dgm:spPr/>
    </dgm:pt>
    <dgm:pt modelId="{8EE4BF57-89E2-4883-B6DA-767501B384F2}" type="pres">
      <dgm:prSet presAssocID="{1173AC61-6EBA-41B8-A4DE-79E075002FC9}" presName="parTxOnly" presStyleLbl="node1" presStyleIdx="1" presStyleCnt="5">
        <dgm:presLayoutVars>
          <dgm:chMax val="0"/>
          <dgm:chPref val="0"/>
          <dgm:bulletEnabled val="1"/>
        </dgm:presLayoutVars>
      </dgm:prSet>
      <dgm:spPr>
        <a:prstGeom prst="chevron">
          <a:avLst/>
        </a:prstGeom>
      </dgm:spPr>
      <dgm:t>
        <a:bodyPr/>
        <a:lstStyle/>
        <a:p>
          <a:endParaRPr lang="en-AU"/>
        </a:p>
      </dgm:t>
    </dgm:pt>
    <dgm:pt modelId="{5A41A8DB-0A42-48DB-B2C4-3425F84F0A92}" type="pres">
      <dgm:prSet presAssocID="{D8EE2997-FD55-4A4F-B5F7-A7F5D95E1F97}" presName="parTxOnlySpace" presStyleCnt="0"/>
      <dgm:spPr/>
    </dgm:pt>
    <dgm:pt modelId="{16C3B2C6-378B-43C0-BB85-9D8591876302}" type="pres">
      <dgm:prSet presAssocID="{B38A4E74-42E4-4A8D-B97A-10241A857237}" presName="parTxOnly" presStyleLbl="node1" presStyleIdx="2" presStyleCnt="5">
        <dgm:presLayoutVars>
          <dgm:chMax val="0"/>
          <dgm:chPref val="0"/>
          <dgm:bulletEnabled val="1"/>
        </dgm:presLayoutVars>
      </dgm:prSet>
      <dgm:spPr>
        <a:xfrm>
          <a:off x="1798345" y="100201"/>
          <a:ext cx="997591" cy="399036"/>
        </a:xfrm>
        <a:prstGeom prst="chevron">
          <a:avLst/>
        </a:prstGeom>
      </dgm:spPr>
      <dgm:t>
        <a:bodyPr/>
        <a:lstStyle/>
        <a:p>
          <a:endParaRPr lang="en-AU"/>
        </a:p>
      </dgm:t>
    </dgm:pt>
    <dgm:pt modelId="{4A857715-EAD7-45D2-BA75-403DE50B5A37}" type="pres">
      <dgm:prSet presAssocID="{48AC8212-F934-443D-947B-1DE1578BC144}" presName="parTxOnlySpace" presStyleCnt="0"/>
      <dgm:spPr/>
    </dgm:pt>
    <dgm:pt modelId="{ADA31389-0066-48A5-B01C-233196947813}" type="pres">
      <dgm:prSet presAssocID="{605411E6-60AF-4DA8-AA47-A37634A5508F}" presName="parTxOnly" presStyleLbl="node1" presStyleIdx="3" presStyleCnt="5">
        <dgm:presLayoutVars>
          <dgm:chMax val="0"/>
          <dgm:chPref val="0"/>
          <dgm:bulletEnabled val="1"/>
        </dgm:presLayoutVars>
      </dgm:prSet>
      <dgm:spPr>
        <a:xfrm>
          <a:off x="3594010" y="100201"/>
          <a:ext cx="997591" cy="399036"/>
        </a:xfrm>
        <a:prstGeom prst="chevron">
          <a:avLst/>
        </a:prstGeom>
      </dgm:spPr>
      <dgm:t>
        <a:bodyPr/>
        <a:lstStyle/>
        <a:p>
          <a:endParaRPr lang="en-AU"/>
        </a:p>
      </dgm:t>
    </dgm:pt>
    <dgm:pt modelId="{9687C1A9-407B-445D-99E4-0533869F80DC}" type="pres">
      <dgm:prSet presAssocID="{F2D8426A-59B6-4BCD-AF62-B795A287C265}" presName="parTxOnlySpace" presStyleCnt="0"/>
      <dgm:spPr/>
    </dgm:pt>
    <dgm:pt modelId="{B15F4706-17D6-40F1-AEA4-6A68E2CB2FC2}" type="pres">
      <dgm:prSet presAssocID="{F70A1E4E-C5C7-4FC7-AF3D-58D855120A80}" presName="parTxOnly" presStyleLbl="node1" presStyleIdx="4" presStyleCnt="5" custLinFactNeighborX="48200" custLinFactNeighborY="-89815">
        <dgm:presLayoutVars>
          <dgm:chMax val="0"/>
          <dgm:chPref val="0"/>
          <dgm:bulletEnabled val="1"/>
        </dgm:presLayoutVars>
      </dgm:prSet>
      <dgm:spPr>
        <a:xfrm>
          <a:off x="4491842" y="100201"/>
          <a:ext cx="997591" cy="399036"/>
        </a:xfrm>
        <a:prstGeom prst="chevron">
          <a:avLst/>
        </a:prstGeom>
      </dgm:spPr>
      <dgm:t>
        <a:bodyPr/>
        <a:lstStyle/>
        <a:p>
          <a:endParaRPr lang="en-AU"/>
        </a:p>
      </dgm:t>
    </dgm:pt>
  </dgm:ptLst>
  <dgm:cxnLst>
    <dgm:cxn modelId="{87E329A9-3329-4917-8DEF-1C31C4D2D723}" srcId="{BD658711-B635-4F25-BB6E-D9D2CBF75C9B}" destId="{FD7B9AB6-B71C-4346-A9E1-CA32F9264B70}" srcOrd="0" destOrd="0" parTransId="{890829F8-8D90-4151-B298-FB3C09C6151B}" sibTransId="{748F3EF2-4813-4E7A-9F50-8C8E7F3A44ED}"/>
    <dgm:cxn modelId="{F41FDA50-A4CE-4570-B3DA-D90CAEFB3894}" srcId="{BD658711-B635-4F25-BB6E-D9D2CBF75C9B}" destId="{605411E6-60AF-4DA8-AA47-A37634A5508F}" srcOrd="3" destOrd="0" parTransId="{31C9916E-CD95-4261-ADAC-88EAF2E27DB2}" sibTransId="{F2D8426A-59B6-4BCD-AF62-B795A287C265}"/>
    <dgm:cxn modelId="{9A9BC26D-8A90-4325-9695-E214119D73BD}" type="presOf" srcId="{BD658711-B635-4F25-BB6E-D9D2CBF75C9B}" destId="{8FBF6CCD-AAC9-40AF-BD6D-7287D05CC187}" srcOrd="0" destOrd="0" presId="urn:microsoft.com/office/officeart/2005/8/layout/chevron1"/>
    <dgm:cxn modelId="{3C4A94EB-39B9-4707-BFAC-EBAEBCD45187}" srcId="{BD658711-B635-4F25-BB6E-D9D2CBF75C9B}" destId="{B38A4E74-42E4-4A8D-B97A-10241A857237}" srcOrd="2" destOrd="0" parTransId="{018EA86F-395D-4F0F-826F-A634921DC6A6}" sibTransId="{48AC8212-F934-443D-947B-1DE1578BC144}"/>
    <dgm:cxn modelId="{8549C870-7D0B-466A-9BBE-81BF416FD87E}" srcId="{BD658711-B635-4F25-BB6E-D9D2CBF75C9B}" destId="{1173AC61-6EBA-41B8-A4DE-79E075002FC9}" srcOrd="1" destOrd="0" parTransId="{9CE1586A-DC8C-4B87-89C6-6A349D936662}" sibTransId="{D8EE2997-FD55-4A4F-B5F7-A7F5D95E1F97}"/>
    <dgm:cxn modelId="{BE6F7755-3788-42CB-840E-D0F8DB91B02A}" type="presOf" srcId="{B38A4E74-42E4-4A8D-B97A-10241A857237}" destId="{16C3B2C6-378B-43C0-BB85-9D8591876302}" srcOrd="0" destOrd="0" presId="urn:microsoft.com/office/officeart/2005/8/layout/chevron1"/>
    <dgm:cxn modelId="{3E485059-FB67-44DB-A2B1-45EF3FF56A84}" type="presOf" srcId="{1173AC61-6EBA-41B8-A4DE-79E075002FC9}" destId="{8EE4BF57-89E2-4883-B6DA-767501B384F2}" srcOrd="0" destOrd="0" presId="urn:microsoft.com/office/officeart/2005/8/layout/chevron1"/>
    <dgm:cxn modelId="{33604F79-FAEA-407E-AEE3-D287D7A09330}" srcId="{BD658711-B635-4F25-BB6E-D9D2CBF75C9B}" destId="{F70A1E4E-C5C7-4FC7-AF3D-58D855120A80}" srcOrd="4" destOrd="0" parTransId="{3AA8D60B-825C-46F7-9722-A2B2404E0E97}" sibTransId="{63F37269-7B14-4475-8950-023F0AAFC9D7}"/>
    <dgm:cxn modelId="{8BF4E269-4803-4B0E-A7A6-B503ADFDC140}" type="presOf" srcId="{605411E6-60AF-4DA8-AA47-A37634A5508F}" destId="{ADA31389-0066-48A5-B01C-233196947813}" srcOrd="0" destOrd="0" presId="urn:microsoft.com/office/officeart/2005/8/layout/chevron1"/>
    <dgm:cxn modelId="{91FAD5EB-5CF1-4B17-B245-8BB7C07035BF}" type="presOf" srcId="{FD7B9AB6-B71C-4346-A9E1-CA32F9264B70}" destId="{EC86DCEB-A30C-48D0-814E-B504B86B432E}" srcOrd="0" destOrd="0" presId="urn:microsoft.com/office/officeart/2005/8/layout/chevron1"/>
    <dgm:cxn modelId="{C4399429-DE27-44D7-BC43-50742A2C8E4D}" type="presOf" srcId="{F70A1E4E-C5C7-4FC7-AF3D-58D855120A80}" destId="{B15F4706-17D6-40F1-AEA4-6A68E2CB2FC2}" srcOrd="0" destOrd="0" presId="urn:microsoft.com/office/officeart/2005/8/layout/chevron1"/>
    <dgm:cxn modelId="{534937AB-871D-4913-90E0-9BF942AB0D68}" type="presParOf" srcId="{8FBF6CCD-AAC9-40AF-BD6D-7287D05CC187}" destId="{EC86DCEB-A30C-48D0-814E-B504B86B432E}" srcOrd="0" destOrd="0" presId="urn:microsoft.com/office/officeart/2005/8/layout/chevron1"/>
    <dgm:cxn modelId="{014C40DA-2629-4903-8AA1-ECF0D7011548}" type="presParOf" srcId="{8FBF6CCD-AAC9-40AF-BD6D-7287D05CC187}" destId="{8B2F42D8-5483-4F4A-9938-ECE9755CAB09}" srcOrd="1" destOrd="0" presId="urn:microsoft.com/office/officeart/2005/8/layout/chevron1"/>
    <dgm:cxn modelId="{32818FCF-35AD-4B1B-A0DF-7DCF9E4B2813}" type="presParOf" srcId="{8FBF6CCD-AAC9-40AF-BD6D-7287D05CC187}" destId="{8EE4BF57-89E2-4883-B6DA-767501B384F2}" srcOrd="2" destOrd="0" presId="urn:microsoft.com/office/officeart/2005/8/layout/chevron1"/>
    <dgm:cxn modelId="{BEAD5854-E726-4823-99FC-20606860F764}" type="presParOf" srcId="{8FBF6CCD-AAC9-40AF-BD6D-7287D05CC187}" destId="{5A41A8DB-0A42-48DB-B2C4-3425F84F0A92}" srcOrd="3" destOrd="0" presId="urn:microsoft.com/office/officeart/2005/8/layout/chevron1"/>
    <dgm:cxn modelId="{D28684A8-3475-4379-8257-CFBEF37837B7}" type="presParOf" srcId="{8FBF6CCD-AAC9-40AF-BD6D-7287D05CC187}" destId="{16C3B2C6-378B-43C0-BB85-9D8591876302}" srcOrd="4" destOrd="0" presId="urn:microsoft.com/office/officeart/2005/8/layout/chevron1"/>
    <dgm:cxn modelId="{B19D6A1C-ADC8-4992-A22B-F1EAE2CF6942}" type="presParOf" srcId="{8FBF6CCD-AAC9-40AF-BD6D-7287D05CC187}" destId="{4A857715-EAD7-45D2-BA75-403DE50B5A37}" srcOrd="5" destOrd="0" presId="urn:microsoft.com/office/officeart/2005/8/layout/chevron1"/>
    <dgm:cxn modelId="{5E79D37B-D81E-4F74-9EC4-934C624B5B6B}" type="presParOf" srcId="{8FBF6CCD-AAC9-40AF-BD6D-7287D05CC187}" destId="{ADA31389-0066-48A5-B01C-233196947813}" srcOrd="6" destOrd="0" presId="urn:microsoft.com/office/officeart/2005/8/layout/chevron1"/>
    <dgm:cxn modelId="{0B69F49E-44F3-443B-A8BF-5EDF8BA30A3A}" type="presParOf" srcId="{8FBF6CCD-AAC9-40AF-BD6D-7287D05CC187}" destId="{9687C1A9-407B-445D-99E4-0533869F80DC}" srcOrd="7" destOrd="0" presId="urn:microsoft.com/office/officeart/2005/8/layout/chevron1"/>
    <dgm:cxn modelId="{3A94E6FC-AAE5-4953-9C78-B14AE6A97027}" type="presParOf" srcId="{8FBF6CCD-AAC9-40AF-BD6D-7287D05CC187}" destId="{B15F4706-17D6-40F1-AEA4-6A68E2CB2FC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5FC842-4A4B-4B86-84D5-E781B2CB646B}"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54ACFBF0-0E0D-40EB-A2D3-FCBAD6BEDF19}">
      <dgm:prSet/>
      <dgm:spPr/>
      <dgm:t>
        <a:bodyPr/>
        <a:lstStyle/>
        <a:p>
          <a:pPr rtl="0"/>
          <a:r>
            <a:rPr lang="en-AU" smtClean="0"/>
            <a:t>Registered Manager </a:t>
          </a:r>
          <a:endParaRPr lang="en-AU"/>
        </a:p>
      </dgm:t>
    </dgm:pt>
    <dgm:pt modelId="{0EEE231E-95C6-4B0C-B0F9-85F488B23969}" type="parTrans" cxnId="{122D8FB3-5178-44B7-9FDE-07490498A117}">
      <dgm:prSet/>
      <dgm:spPr/>
      <dgm:t>
        <a:bodyPr/>
        <a:lstStyle/>
        <a:p>
          <a:endParaRPr lang="en-US"/>
        </a:p>
      </dgm:t>
    </dgm:pt>
    <dgm:pt modelId="{D6CD6A4F-D875-4C9B-B279-5DA335142E38}" type="sibTrans" cxnId="{122D8FB3-5178-44B7-9FDE-07490498A117}">
      <dgm:prSet/>
      <dgm:spPr/>
      <dgm:t>
        <a:bodyPr/>
        <a:lstStyle/>
        <a:p>
          <a:endParaRPr lang="en-US"/>
        </a:p>
      </dgm:t>
    </dgm:pt>
    <dgm:pt modelId="{590A56EC-730F-4D38-B451-A0171FFC7B81}">
      <dgm:prSet/>
      <dgm:spPr/>
      <dgm:t>
        <a:bodyPr/>
        <a:lstStyle/>
        <a:p>
          <a:pPr rtl="0"/>
          <a:r>
            <a:rPr lang="en-AU" smtClean="0"/>
            <a:t>endorses plan and commits organisation to fulfil commitments within it</a:t>
          </a:r>
          <a:endParaRPr lang="en-AU"/>
        </a:p>
      </dgm:t>
    </dgm:pt>
    <dgm:pt modelId="{015200CF-1267-4997-B6C1-AFDE62FD63EC}" type="parTrans" cxnId="{A3B7A470-4014-41E6-BBA8-041691CF660C}">
      <dgm:prSet/>
      <dgm:spPr/>
      <dgm:t>
        <a:bodyPr/>
        <a:lstStyle/>
        <a:p>
          <a:endParaRPr lang="en-US"/>
        </a:p>
      </dgm:t>
    </dgm:pt>
    <dgm:pt modelId="{B15A8AFD-0B7F-4B0D-8A09-56BA23BA25D1}" type="sibTrans" cxnId="{A3B7A470-4014-41E6-BBA8-041691CF660C}">
      <dgm:prSet/>
      <dgm:spPr/>
      <dgm:t>
        <a:bodyPr/>
        <a:lstStyle/>
        <a:p>
          <a:endParaRPr lang="en-US"/>
        </a:p>
      </dgm:t>
    </dgm:pt>
    <dgm:pt modelId="{03498E59-72C6-4295-A577-2FC7E6ABBB37}">
      <dgm:prSet/>
      <dgm:spPr/>
      <dgm:t>
        <a:bodyPr/>
        <a:lstStyle/>
        <a:p>
          <a:pPr rtl="0"/>
          <a:r>
            <a:rPr lang="en-AU" smtClean="0"/>
            <a:t>Ventilation Officer</a:t>
          </a:r>
          <a:endParaRPr lang="en-AU"/>
        </a:p>
      </dgm:t>
    </dgm:pt>
    <dgm:pt modelId="{DF59EDC0-6CBE-4659-86B2-A1EC42B4BAC9}" type="parTrans" cxnId="{A9967E7C-0A70-4ADA-ABE6-0B4168B565AF}">
      <dgm:prSet/>
      <dgm:spPr/>
      <dgm:t>
        <a:bodyPr/>
        <a:lstStyle/>
        <a:p>
          <a:endParaRPr lang="en-US"/>
        </a:p>
      </dgm:t>
    </dgm:pt>
    <dgm:pt modelId="{4D0B4788-C048-4B10-9E0A-41B91C8B1F11}" type="sibTrans" cxnId="{A9967E7C-0A70-4ADA-ABE6-0B4168B565AF}">
      <dgm:prSet/>
      <dgm:spPr/>
      <dgm:t>
        <a:bodyPr/>
        <a:lstStyle/>
        <a:p>
          <a:endParaRPr lang="en-US"/>
        </a:p>
      </dgm:t>
    </dgm:pt>
    <dgm:pt modelId="{A303929D-8E6A-48B2-AF7E-981A90F77C4E}">
      <dgm:prSet/>
      <dgm:spPr/>
      <dgm:t>
        <a:bodyPr/>
        <a:lstStyle/>
        <a:p>
          <a:pPr rtl="0"/>
          <a:r>
            <a:rPr lang="en-AU" smtClean="0"/>
            <a:t>collates information, arranges production, ensures accuracy and is satisfied that methods and controls adequate</a:t>
          </a:r>
          <a:endParaRPr lang="en-AU"/>
        </a:p>
      </dgm:t>
    </dgm:pt>
    <dgm:pt modelId="{872B0371-A15C-4E95-9D1B-35BF7A06F1A5}" type="parTrans" cxnId="{4D1C5F5D-9709-4615-8E19-D112935746D2}">
      <dgm:prSet/>
      <dgm:spPr/>
      <dgm:t>
        <a:bodyPr/>
        <a:lstStyle/>
        <a:p>
          <a:endParaRPr lang="en-US"/>
        </a:p>
      </dgm:t>
    </dgm:pt>
    <dgm:pt modelId="{95EE5945-C79F-40AB-AEE6-4339D9680653}" type="sibTrans" cxnId="{4D1C5F5D-9709-4615-8E19-D112935746D2}">
      <dgm:prSet/>
      <dgm:spPr/>
      <dgm:t>
        <a:bodyPr/>
        <a:lstStyle/>
        <a:p>
          <a:endParaRPr lang="en-US"/>
        </a:p>
      </dgm:t>
    </dgm:pt>
    <dgm:pt modelId="{988172F0-3C12-4B42-B607-BC3F4D793959}">
      <dgm:prSet/>
      <dgm:spPr/>
      <dgm:t>
        <a:bodyPr/>
        <a:lstStyle/>
        <a:p>
          <a:pPr rtl="0"/>
          <a:r>
            <a:rPr lang="en-AU" smtClean="0"/>
            <a:t>Ventilation Technician</a:t>
          </a:r>
          <a:endParaRPr lang="en-AU"/>
        </a:p>
      </dgm:t>
    </dgm:pt>
    <dgm:pt modelId="{137286A4-F529-4C7A-A39E-6A551982A4E0}" type="parTrans" cxnId="{A077DD30-B4A3-4810-BE80-C9DE86322551}">
      <dgm:prSet/>
      <dgm:spPr/>
      <dgm:t>
        <a:bodyPr/>
        <a:lstStyle/>
        <a:p>
          <a:endParaRPr lang="en-US"/>
        </a:p>
      </dgm:t>
    </dgm:pt>
    <dgm:pt modelId="{A69E0A7E-2F40-4C04-BCD4-2890D58E445A}" type="sibTrans" cxnId="{A077DD30-B4A3-4810-BE80-C9DE86322551}">
      <dgm:prSet/>
      <dgm:spPr/>
      <dgm:t>
        <a:bodyPr/>
        <a:lstStyle/>
        <a:p>
          <a:endParaRPr lang="en-US"/>
        </a:p>
      </dgm:t>
    </dgm:pt>
    <dgm:pt modelId="{F4A4F87C-5E84-4A35-A4F6-6F53E7F496F8}">
      <dgm:prSet/>
      <dgm:spPr/>
      <dgm:t>
        <a:bodyPr/>
        <a:lstStyle/>
        <a:p>
          <a:pPr rtl="0"/>
          <a:r>
            <a:rPr lang="en-AU" smtClean="0"/>
            <a:t>ensure samples collected in accordance with approved methods, submitted correctly and highlights anomalies</a:t>
          </a:r>
          <a:endParaRPr lang="en-AU"/>
        </a:p>
      </dgm:t>
    </dgm:pt>
    <dgm:pt modelId="{200A67D5-EB0B-4A67-BE91-58DA9C4E89DD}" type="parTrans" cxnId="{5F932CB4-2380-477E-A18B-97FD67F9FC40}">
      <dgm:prSet/>
      <dgm:spPr/>
      <dgm:t>
        <a:bodyPr/>
        <a:lstStyle/>
        <a:p>
          <a:endParaRPr lang="en-US"/>
        </a:p>
      </dgm:t>
    </dgm:pt>
    <dgm:pt modelId="{C84932AA-13A0-4724-A74B-470E64D012A2}" type="sibTrans" cxnId="{5F932CB4-2380-477E-A18B-97FD67F9FC40}">
      <dgm:prSet/>
      <dgm:spPr/>
      <dgm:t>
        <a:bodyPr/>
        <a:lstStyle/>
        <a:p>
          <a:endParaRPr lang="en-US"/>
        </a:p>
      </dgm:t>
    </dgm:pt>
    <dgm:pt modelId="{09383ED5-6904-4C91-9747-5E9895F3E921}">
      <dgm:prSet/>
      <dgm:spPr/>
      <dgm:t>
        <a:bodyPr/>
        <a:lstStyle/>
        <a:p>
          <a:pPr rtl="0"/>
          <a:r>
            <a:rPr lang="en-AU" smtClean="0"/>
            <a:t>Noise Officer  </a:t>
          </a:r>
          <a:endParaRPr lang="en-AU"/>
        </a:p>
      </dgm:t>
    </dgm:pt>
    <dgm:pt modelId="{B473C53D-3F5A-4EEA-B139-92BA5CDD201A}" type="parTrans" cxnId="{109F7199-5E0B-4803-BC35-8F42BE982865}">
      <dgm:prSet/>
      <dgm:spPr/>
      <dgm:t>
        <a:bodyPr/>
        <a:lstStyle/>
        <a:p>
          <a:endParaRPr lang="en-US"/>
        </a:p>
      </dgm:t>
    </dgm:pt>
    <dgm:pt modelId="{4B419F2A-119F-400A-9BB0-6DACC238BE16}" type="sibTrans" cxnId="{109F7199-5E0B-4803-BC35-8F42BE982865}">
      <dgm:prSet/>
      <dgm:spPr/>
      <dgm:t>
        <a:bodyPr/>
        <a:lstStyle/>
        <a:p>
          <a:endParaRPr lang="en-US"/>
        </a:p>
      </dgm:t>
    </dgm:pt>
    <dgm:pt modelId="{3D8FD6B8-4A29-4CE5-9CE9-F86D8BC5A850}">
      <dgm:prSet/>
      <dgm:spPr/>
      <dgm:t>
        <a:bodyPr/>
        <a:lstStyle/>
        <a:p>
          <a:pPr rtl="0"/>
          <a:r>
            <a:rPr lang="en-AU" smtClean="0"/>
            <a:t>collates information, ensures accuracy and is satisfied that methods and controls adequate</a:t>
          </a:r>
          <a:endParaRPr lang="en-AU"/>
        </a:p>
      </dgm:t>
    </dgm:pt>
    <dgm:pt modelId="{58927E94-A9D7-4ABE-98B6-5355A809EE8A}" type="parTrans" cxnId="{8F45A5E4-9F48-4A9E-8408-D98B2D0F2F78}">
      <dgm:prSet/>
      <dgm:spPr/>
      <dgm:t>
        <a:bodyPr/>
        <a:lstStyle/>
        <a:p>
          <a:endParaRPr lang="en-US"/>
        </a:p>
      </dgm:t>
    </dgm:pt>
    <dgm:pt modelId="{5C6DB689-D661-49B6-8C5C-01F3ADA678AC}" type="sibTrans" cxnId="{8F45A5E4-9F48-4A9E-8408-D98B2D0F2F78}">
      <dgm:prSet/>
      <dgm:spPr/>
      <dgm:t>
        <a:bodyPr/>
        <a:lstStyle/>
        <a:p>
          <a:endParaRPr lang="en-US"/>
        </a:p>
      </dgm:t>
    </dgm:pt>
    <dgm:pt modelId="{8D0E650F-E931-4D44-B17E-06A17CE1DF07}">
      <dgm:prSet/>
      <dgm:spPr/>
      <dgm:t>
        <a:bodyPr/>
        <a:lstStyle/>
        <a:p>
          <a:pPr rtl="0"/>
          <a:r>
            <a:rPr lang="en-AU" smtClean="0"/>
            <a:t>Geologists, Area Superintendents, Lab Manager, Village Manager, others </a:t>
          </a:r>
          <a:endParaRPr lang="en-AU"/>
        </a:p>
      </dgm:t>
    </dgm:pt>
    <dgm:pt modelId="{718F26BC-9599-4FC8-9096-3D2FBAC5C60B}" type="parTrans" cxnId="{CFD12BCE-A4BE-49B0-B916-8C4F7632E709}">
      <dgm:prSet/>
      <dgm:spPr/>
      <dgm:t>
        <a:bodyPr/>
        <a:lstStyle/>
        <a:p>
          <a:endParaRPr lang="en-US"/>
        </a:p>
      </dgm:t>
    </dgm:pt>
    <dgm:pt modelId="{FF62D708-CAD7-4132-9B8C-AF16FF08BD09}" type="sibTrans" cxnId="{CFD12BCE-A4BE-49B0-B916-8C4F7632E709}">
      <dgm:prSet/>
      <dgm:spPr/>
      <dgm:t>
        <a:bodyPr/>
        <a:lstStyle/>
        <a:p>
          <a:endParaRPr lang="en-US"/>
        </a:p>
      </dgm:t>
    </dgm:pt>
    <dgm:pt modelId="{BE49C4B4-EB34-417D-8F7B-5E033F9059BD}">
      <dgm:prSet/>
      <dgm:spPr/>
      <dgm:t>
        <a:bodyPr/>
        <a:lstStyle/>
        <a:p>
          <a:pPr rtl="0"/>
          <a:r>
            <a:rPr lang="en-AU" smtClean="0"/>
            <a:t>provides accurate and timely information about hazards and controls</a:t>
          </a:r>
          <a:endParaRPr lang="en-AU"/>
        </a:p>
      </dgm:t>
    </dgm:pt>
    <dgm:pt modelId="{65DB05F4-0D2B-4D78-8F55-65CA6C7AAC6A}" type="parTrans" cxnId="{3ECA0957-31F2-433C-B1C7-1265F3E9E9D0}">
      <dgm:prSet/>
      <dgm:spPr/>
      <dgm:t>
        <a:bodyPr/>
        <a:lstStyle/>
        <a:p>
          <a:endParaRPr lang="en-US"/>
        </a:p>
      </dgm:t>
    </dgm:pt>
    <dgm:pt modelId="{59CD4ECB-A28D-47C0-9674-4DBC3ABE96B8}" type="sibTrans" cxnId="{3ECA0957-31F2-433C-B1C7-1265F3E9E9D0}">
      <dgm:prSet/>
      <dgm:spPr/>
      <dgm:t>
        <a:bodyPr/>
        <a:lstStyle/>
        <a:p>
          <a:endParaRPr lang="en-US"/>
        </a:p>
      </dgm:t>
    </dgm:pt>
    <dgm:pt modelId="{35710346-D673-421E-BB35-594BB854038E}" type="pres">
      <dgm:prSet presAssocID="{A15FC842-4A4B-4B86-84D5-E781B2CB646B}" presName="Name0" presStyleCnt="0">
        <dgm:presLayoutVars>
          <dgm:dir/>
          <dgm:animLvl val="lvl"/>
          <dgm:resizeHandles val="exact"/>
        </dgm:presLayoutVars>
      </dgm:prSet>
      <dgm:spPr/>
      <dgm:t>
        <a:bodyPr/>
        <a:lstStyle/>
        <a:p>
          <a:endParaRPr lang="en-AU"/>
        </a:p>
      </dgm:t>
    </dgm:pt>
    <dgm:pt modelId="{DFD52A0D-9304-4D07-A04D-5BC572564B0D}" type="pres">
      <dgm:prSet presAssocID="{54ACFBF0-0E0D-40EB-A2D3-FCBAD6BEDF19}" presName="linNode" presStyleCnt="0"/>
      <dgm:spPr/>
    </dgm:pt>
    <dgm:pt modelId="{F1DA5149-BAB9-41B3-9886-B81CD4F074EA}" type="pres">
      <dgm:prSet presAssocID="{54ACFBF0-0E0D-40EB-A2D3-FCBAD6BEDF19}" presName="parentText" presStyleLbl="node1" presStyleIdx="0" presStyleCnt="5">
        <dgm:presLayoutVars>
          <dgm:chMax val="1"/>
          <dgm:bulletEnabled val="1"/>
        </dgm:presLayoutVars>
      </dgm:prSet>
      <dgm:spPr/>
      <dgm:t>
        <a:bodyPr/>
        <a:lstStyle/>
        <a:p>
          <a:endParaRPr lang="en-AU"/>
        </a:p>
      </dgm:t>
    </dgm:pt>
    <dgm:pt modelId="{B2E54C4B-2B9F-48A1-B3E7-4090B5B8E190}" type="pres">
      <dgm:prSet presAssocID="{54ACFBF0-0E0D-40EB-A2D3-FCBAD6BEDF19}" presName="descendantText" presStyleLbl="alignAccFollowNode1" presStyleIdx="0" presStyleCnt="5">
        <dgm:presLayoutVars>
          <dgm:bulletEnabled val="1"/>
        </dgm:presLayoutVars>
      </dgm:prSet>
      <dgm:spPr/>
      <dgm:t>
        <a:bodyPr/>
        <a:lstStyle/>
        <a:p>
          <a:endParaRPr lang="en-AU"/>
        </a:p>
      </dgm:t>
    </dgm:pt>
    <dgm:pt modelId="{54164B08-7EC3-4986-AB90-88656D5B43D9}" type="pres">
      <dgm:prSet presAssocID="{D6CD6A4F-D875-4C9B-B279-5DA335142E38}" presName="sp" presStyleCnt="0"/>
      <dgm:spPr/>
    </dgm:pt>
    <dgm:pt modelId="{757F227B-346B-4601-B960-F5CDFBD7B27E}" type="pres">
      <dgm:prSet presAssocID="{03498E59-72C6-4295-A577-2FC7E6ABBB37}" presName="linNode" presStyleCnt="0"/>
      <dgm:spPr/>
    </dgm:pt>
    <dgm:pt modelId="{8F303970-8DC0-431C-81AC-47E8724D7191}" type="pres">
      <dgm:prSet presAssocID="{03498E59-72C6-4295-A577-2FC7E6ABBB37}" presName="parentText" presStyleLbl="node1" presStyleIdx="1" presStyleCnt="5">
        <dgm:presLayoutVars>
          <dgm:chMax val="1"/>
          <dgm:bulletEnabled val="1"/>
        </dgm:presLayoutVars>
      </dgm:prSet>
      <dgm:spPr/>
      <dgm:t>
        <a:bodyPr/>
        <a:lstStyle/>
        <a:p>
          <a:endParaRPr lang="en-AU"/>
        </a:p>
      </dgm:t>
    </dgm:pt>
    <dgm:pt modelId="{B559CD8A-2768-47A2-914D-68B4A2E81740}" type="pres">
      <dgm:prSet presAssocID="{03498E59-72C6-4295-A577-2FC7E6ABBB37}" presName="descendantText" presStyleLbl="alignAccFollowNode1" presStyleIdx="1" presStyleCnt="5">
        <dgm:presLayoutVars>
          <dgm:bulletEnabled val="1"/>
        </dgm:presLayoutVars>
      </dgm:prSet>
      <dgm:spPr/>
      <dgm:t>
        <a:bodyPr/>
        <a:lstStyle/>
        <a:p>
          <a:endParaRPr lang="en-AU"/>
        </a:p>
      </dgm:t>
    </dgm:pt>
    <dgm:pt modelId="{3C1D626A-08D7-47F1-A283-4316847F24E6}" type="pres">
      <dgm:prSet presAssocID="{4D0B4788-C048-4B10-9E0A-41B91C8B1F11}" presName="sp" presStyleCnt="0"/>
      <dgm:spPr/>
    </dgm:pt>
    <dgm:pt modelId="{7B2D4B31-CA5F-4CA4-BB44-A99C19A44923}" type="pres">
      <dgm:prSet presAssocID="{988172F0-3C12-4B42-B607-BC3F4D793959}" presName="linNode" presStyleCnt="0"/>
      <dgm:spPr/>
    </dgm:pt>
    <dgm:pt modelId="{6F0E3846-9A50-471E-A572-A0A546B60F80}" type="pres">
      <dgm:prSet presAssocID="{988172F0-3C12-4B42-B607-BC3F4D793959}" presName="parentText" presStyleLbl="node1" presStyleIdx="2" presStyleCnt="5">
        <dgm:presLayoutVars>
          <dgm:chMax val="1"/>
          <dgm:bulletEnabled val="1"/>
        </dgm:presLayoutVars>
      </dgm:prSet>
      <dgm:spPr/>
      <dgm:t>
        <a:bodyPr/>
        <a:lstStyle/>
        <a:p>
          <a:endParaRPr lang="en-AU"/>
        </a:p>
      </dgm:t>
    </dgm:pt>
    <dgm:pt modelId="{5F805AFE-C26C-4BB0-B812-4AAF1C94D02D}" type="pres">
      <dgm:prSet presAssocID="{988172F0-3C12-4B42-B607-BC3F4D793959}" presName="descendantText" presStyleLbl="alignAccFollowNode1" presStyleIdx="2" presStyleCnt="5">
        <dgm:presLayoutVars>
          <dgm:bulletEnabled val="1"/>
        </dgm:presLayoutVars>
      </dgm:prSet>
      <dgm:spPr/>
      <dgm:t>
        <a:bodyPr/>
        <a:lstStyle/>
        <a:p>
          <a:endParaRPr lang="en-AU"/>
        </a:p>
      </dgm:t>
    </dgm:pt>
    <dgm:pt modelId="{2925D222-DC73-4D90-B7C1-CBB1566A5AC2}" type="pres">
      <dgm:prSet presAssocID="{A69E0A7E-2F40-4C04-BCD4-2890D58E445A}" presName="sp" presStyleCnt="0"/>
      <dgm:spPr/>
    </dgm:pt>
    <dgm:pt modelId="{12AF6E58-9BE6-46F3-8FCF-B7F26CA1A1F6}" type="pres">
      <dgm:prSet presAssocID="{09383ED5-6904-4C91-9747-5E9895F3E921}" presName="linNode" presStyleCnt="0"/>
      <dgm:spPr/>
    </dgm:pt>
    <dgm:pt modelId="{9995C69E-D60F-47F8-ADEF-6E7896F41ABB}" type="pres">
      <dgm:prSet presAssocID="{09383ED5-6904-4C91-9747-5E9895F3E921}" presName="parentText" presStyleLbl="node1" presStyleIdx="3" presStyleCnt="5">
        <dgm:presLayoutVars>
          <dgm:chMax val="1"/>
          <dgm:bulletEnabled val="1"/>
        </dgm:presLayoutVars>
      </dgm:prSet>
      <dgm:spPr/>
      <dgm:t>
        <a:bodyPr/>
        <a:lstStyle/>
        <a:p>
          <a:endParaRPr lang="en-AU"/>
        </a:p>
      </dgm:t>
    </dgm:pt>
    <dgm:pt modelId="{D86B9248-454A-4E4D-B9A4-69BFF8B2BBA9}" type="pres">
      <dgm:prSet presAssocID="{09383ED5-6904-4C91-9747-5E9895F3E921}" presName="descendantText" presStyleLbl="alignAccFollowNode1" presStyleIdx="3" presStyleCnt="5">
        <dgm:presLayoutVars>
          <dgm:bulletEnabled val="1"/>
        </dgm:presLayoutVars>
      </dgm:prSet>
      <dgm:spPr/>
      <dgm:t>
        <a:bodyPr/>
        <a:lstStyle/>
        <a:p>
          <a:endParaRPr lang="en-AU"/>
        </a:p>
      </dgm:t>
    </dgm:pt>
    <dgm:pt modelId="{3A973FF0-3EF4-4674-B59D-787953ECD641}" type="pres">
      <dgm:prSet presAssocID="{4B419F2A-119F-400A-9BB0-6DACC238BE16}" presName="sp" presStyleCnt="0"/>
      <dgm:spPr/>
    </dgm:pt>
    <dgm:pt modelId="{152B6703-0E1E-4D5F-9C72-CE72FD5F2139}" type="pres">
      <dgm:prSet presAssocID="{8D0E650F-E931-4D44-B17E-06A17CE1DF07}" presName="linNode" presStyleCnt="0"/>
      <dgm:spPr/>
    </dgm:pt>
    <dgm:pt modelId="{D0041689-F5C3-4777-8425-7478EDACB931}" type="pres">
      <dgm:prSet presAssocID="{8D0E650F-E931-4D44-B17E-06A17CE1DF07}" presName="parentText" presStyleLbl="node1" presStyleIdx="4" presStyleCnt="5">
        <dgm:presLayoutVars>
          <dgm:chMax val="1"/>
          <dgm:bulletEnabled val="1"/>
        </dgm:presLayoutVars>
      </dgm:prSet>
      <dgm:spPr/>
      <dgm:t>
        <a:bodyPr/>
        <a:lstStyle/>
        <a:p>
          <a:endParaRPr lang="en-AU"/>
        </a:p>
      </dgm:t>
    </dgm:pt>
    <dgm:pt modelId="{E1C7AAFC-3B4A-441F-A0A8-09DF2D024C3E}" type="pres">
      <dgm:prSet presAssocID="{8D0E650F-E931-4D44-B17E-06A17CE1DF07}" presName="descendantText" presStyleLbl="alignAccFollowNode1" presStyleIdx="4" presStyleCnt="5">
        <dgm:presLayoutVars>
          <dgm:bulletEnabled val="1"/>
        </dgm:presLayoutVars>
      </dgm:prSet>
      <dgm:spPr/>
      <dgm:t>
        <a:bodyPr/>
        <a:lstStyle/>
        <a:p>
          <a:endParaRPr lang="en-AU"/>
        </a:p>
      </dgm:t>
    </dgm:pt>
  </dgm:ptLst>
  <dgm:cxnLst>
    <dgm:cxn modelId="{5F932CB4-2380-477E-A18B-97FD67F9FC40}" srcId="{988172F0-3C12-4B42-B607-BC3F4D793959}" destId="{F4A4F87C-5E84-4A35-A4F6-6F53E7F496F8}" srcOrd="0" destOrd="0" parTransId="{200A67D5-EB0B-4A67-BE91-58DA9C4E89DD}" sibTransId="{C84932AA-13A0-4724-A74B-470E64D012A2}"/>
    <dgm:cxn modelId="{FD5A663D-1179-498D-A36E-86C7775E22E2}" type="presOf" srcId="{54ACFBF0-0E0D-40EB-A2D3-FCBAD6BEDF19}" destId="{F1DA5149-BAB9-41B3-9886-B81CD4F074EA}" srcOrd="0" destOrd="0" presId="urn:microsoft.com/office/officeart/2005/8/layout/vList5"/>
    <dgm:cxn modelId="{4A920715-7BA0-4275-A8C9-9FC82D180AB3}" type="presOf" srcId="{A303929D-8E6A-48B2-AF7E-981A90F77C4E}" destId="{B559CD8A-2768-47A2-914D-68B4A2E81740}" srcOrd="0" destOrd="0" presId="urn:microsoft.com/office/officeart/2005/8/layout/vList5"/>
    <dgm:cxn modelId="{A077DD30-B4A3-4810-BE80-C9DE86322551}" srcId="{A15FC842-4A4B-4B86-84D5-E781B2CB646B}" destId="{988172F0-3C12-4B42-B607-BC3F4D793959}" srcOrd="2" destOrd="0" parTransId="{137286A4-F529-4C7A-A39E-6A551982A4E0}" sibTransId="{A69E0A7E-2F40-4C04-BCD4-2890D58E445A}"/>
    <dgm:cxn modelId="{CF56827F-6C86-4F07-AC63-65BFA511657F}" type="presOf" srcId="{590A56EC-730F-4D38-B451-A0171FFC7B81}" destId="{B2E54C4B-2B9F-48A1-B3E7-4090B5B8E190}" srcOrd="0" destOrd="0" presId="urn:microsoft.com/office/officeart/2005/8/layout/vList5"/>
    <dgm:cxn modelId="{21D49361-9155-47C7-8C5F-7E2721660751}" type="presOf" srcId="{A15FC842-4A4B-4B86-84D5-E781B2CB646B}" destId="{35710346-D673-421E-BB35-594BB854038E}" srcOrd="0" destOrd="0" presId="urn:microsoft.com/office/officeart/2005/8/layout/vList5"/>
    <dgm:cxn modelId="{27EB6CDD-103E-49A3-BB50-D93FC67691E6}" type="presOf" srcId="{988172F0-3C12-4B42-B607-BC3F4D793959}" destId="{6F0E3846-9A50-471E-A572-A0A546B60F80}" srcOrd="0" destOrd="0" presId="urn:microsoft.com/office/officeart/2005/8/layout/vList5"/>
    <dgm:cxn modelId="{D3426A01-E64F-4920-98C1-AFC1A914E1DE}" type="presOf" srcId="{F4A4F87C-5E84-4A35-A4F6-6F53E7F496F8}" destId="{5F805AFE-C26C-4BB0-B812-4AAF1C94D02D}" srcOrd="0" destOrd="0" presId="urn:microsoft.com/office/officeart/2005/8/layout/vList5"/>
    <dgm:cxn modelId="{109F7199-5E0B-4803-BC35-8F42BE982865}" srcId="{A15FC842-4A4B-4B86-84D5-E781B2CB646B}" destId="{09383ED5-6904-4C91-9747-5E9895F3E921}" srcOrd="3" destOrd="0" parTransId="{B473C53D-3F5A-4EEA-B139-92BA5CDD201A}" sibTransId="{4B419F2A-119F-400A-9BB0-6DACC238BE16}"/>
    <dgm:cxn modelId="{3BC29AC2-299E-4524-B120-24D5D99273D1}" type="presOf" srcId="{8D0E650F-E931-4D44-B17E-06A17CE1DF07}" destId="{D0041689-F5C3-4777-8425-7478EDACB931}" srcOrd="0" destOrd="0" presId="urn:microsoft.com/office/officeart/2005/8/layout/vList5"/>
    <dgm:cxn modelId="{A9967E7C-0A70-4ADA-ABE6-0B4168B565AF}" srcId="{A15FC842-4A4B-4B86-84D5-E781B2CB646B}" destId="{03498E59-72C6-4295-A577-2FC7E6ABBB37}" srcOrd="1" destOrd="0" parTransId="{DF59EDC0-6CBE-4659-86B2-A1EC42B4BAC9}" sibTransId="{4D0B4788-C048-4B10-9E0A-41B91C8B1F11}"/>
    <dgm:cxn modelId="{34CD5DE0-D38A-47E6-81D9-FB203B4E4577}" type="presOf" srcId="{BE49C4B4-EB34-417D-8F7B-5E033F9059BD}" destId="{E1C7AAFC-3B4A-441F-A0A8-09DF2D024C3E}" srcOrd="0" destOrd="0" presId="urn:microsoft.com/office/officeart/2005/8/layout/vList5"/>
    <dgm:cxn modelId="{CF1140DD-7347-43F2-A9EF-89FFC7A82099}" type="presOf" srcId="{3D8FD6B8-4A29-4CE5-9CE9-F86D8BC5A850}" destId="{D86B9248-454A-4E4D-B9A4-69BFF8B2BBA9}" srcOrd="0" destOrd="0" presId="urn:microsoft.com/office/officeart/2005/8/layout/vList5"/>
    <dgm:cxn modelId="{CAA579AF-4DD4-4847-9C39-054FBE306501}" type="presOf" srcId="{09383ED5-6904-4C91-9747-5E9895F3E921}" destId="{9995C69E-D60F-47F8-ADEF-6E7896F41ABB}" srcOrd="0" destOrd="0" presId="urn:microsoft.com/office/officeart/2005/8/layout/vList5"/>
    <dgm:cxn modelId="{122D8FB3-5178-44B7-9FDE-07490498A117}" srcId="{A15FC842-4A4B-4B86-84D5-E781B2CB646B}" destId="{54ACFBF0-0E0D-40EB-A2D3-FCBAD6BEDF19}" srcOrd="0" destOrd="0" parTransId="{0EEE231E-95C6-4B0C-B0F9-85F488B23969}" sibTransId="{D6CD6A4F-D875-4C9B-B279-5DA335142E38}"/>
    <dgm:cxn modelId="{A3B7A470-4014-41E6-BBA8-041691CF660C}" srcId="{54ACFBF0-0E0D-40EB-A2D3-FCBAD6BEDF19}" destId="{590A56EC-730F-4D38-B451-A0171FFC7B81}" srcOrd="0" destOrd="0" parTransId="{015200CF-1267-4997-B6C1-AFDE62FD63EC}" sibTransId="{B15A8AFD-0B7F-4B0D-8A09-56BA23BA25D1}"/>
    <dgm:cxn modelId="{3ECA0957-31F2-433C-B1C7-1265F3E9E9D0}" srcId="{8D0E650F-E931-4D44-B17E-06A17CE1DF07}" destId="{BE49C4B4-EB34-417D-8F7B-5E033F9059BD}" srcOrd="0" destOrd="0" parTransId="{65DB05F4-0D2B-4D78-8F55-65CA6C7AAC6A}" sibTransId="{59CD4ECB-A28D-47C0-9674-4DBC3ABE96B8}"/>
    <dgm:cxn modelId="{8F45A5E4-9F48-4A9E-8408-D98B2D0F2F78}" srcId="{09383ED5-6904-4C91-9747-5E9895F3E921}" destId="{3D8FD6B8-4A29-4CE5-9CE9-F86D8BC5A850}" srcOrd="0" destOrd="0" parTransId="{58927E94-A9D7-4ABE-98B6-5355A809EE8A}" sibTransId="{5C6DB689-D661-49B6-8C5C-01F3ADA678AC}"/>
    <dgm:cxn modelId="{CFD12BCE-A4BE-49B0-B916-8C4F7632E709}" srcId="{A15FC842-4A4B-4B86-84D5-E781B2CB646B}" destId="{8D0E650F-E931-4D44-B17E-06A17CE1DF07}" srcOrd="4" destOrd="0" parTransId="{718F26BC-9599-4FC8-9096-3D2FBAC5C60B}" sibTransId="{FF62D708-CAD7-4132-9B8C-AF16FF08BD09}"/>
    <dgm:cxn modelId="{9FB25590-7925-4085-9690-27BA0309FAE6}" type="presOf" srcId="{03498E59-72C6-4295-A577-2FC7E6ABBB37}" destId="{8F303970-8DC0-431C-81AC-47E8724D7191}" srcOrd="0" destOrd="0" presId="urn:microsoft.com/office/officeart/2005/8/layout/vList5"/>
    <dgm:cxn modelId="{4D1C5F5D-9709-4615-8E19-D112935746D2}" srcId="{03498E59-72C6-4295-A577-2FC7E6ABBB37}" destId="{A303929D-8E6A-48B2-AF7E-981A90F77C4E}" srcOrd="0" destOrd="0" parTransId="{872B0371-A15C-4E95-9D1B-35BF7A06F1A5}" sibTransId="{95EE5945-C79F-40AB-AEE6-4339D9680653}"/>
    <dgm:cxn modelId="{A02D0068-DE38-410D-B130-AB1B78E8F2E1}" type="presParOf" srcId="{35710346-D673-421E-BB35-594BB854038E}" destId="{DFD52A0D-9304-4D07-A04D-5BC572564B0D}" srcOrd="0" destOrd="0" presId="urn:microsoft.com/office/officeart/2005/8/layout/vList5"/>
    <dgm:cxn modelId="{37E69AC3-BD0F-44FB-B602-18694BCC3F72}" type="presParOf" srcId="{DFD52A0D-9304-4D07-A04D-5BC572564B0D}" destId="{F1DA5149-BAB9-41B3-9886-B81CD4F074EA}" srcOrd="0" destOrd="0" presId="urn:microsoft.com/office/officeart/2005/8/layout/vList5"/>
    <dgm:cxn modelId="{33020314-BB2D-4EAB-B79E-683F0E11E739}" type="presParOf" srcId="{DFD52A0D-9304-4D07-A04D-5BC572564B0D}" destId="{B2E54C4B-2B9F-48A1-B3E7-4090B5B8E190}" srcOrd="1" destOrd="0" presId="urn:microsoft.com/office/officeart/2005/8/layout/vList5"/>
    <dgm:cxn modelId="{129D82D0-33F4-4248-9F7F-5AA04C55FED9}" type="presParOf" srcId="{35710346-D673-421E-BB35-594BB854038E}" destId="{54164B08-7EC3-4986-AB90-88656D5B43D9}" srcOrd="1" destOrd="0" presId="urn:microsoft.com/office/officeart/2005/8/layout/vList5"/>
    <dgm:cxn modelId="{89D9031A-5CCB-4B5A-9B87-E282A7BC568C}" type="presParOf" srcId="{35710346-D673-421E-BB35-594BB854038E}" destId="{757F227B-346B-4601-B960-F5CDFBD7B27E}" srcOrd="2" destOrd="0" presId="urn:microsoft.com/office/officeart/2005/8/layout/vList5"/>
    <dgm:cxn modelId="{54697924-2A6E-416C-9D24-D89E69445138}" type="presParOf" srcId="{757F227B-346B-4601-B960-F5CDFBD7B27E}" destId="{8F303970-8DC0-431C-81AC-47E8724D7191}" srcOrd="0" destOrd="0" presId="urn:microsoft.com/office/officeart/2005/8/layout/vList5"/>
    <dgm:cxn modelId="{58B1CE49-5960-40E2-A59D-78D249E1DF4D}" type="presParOf" srcId="{757F227B-346B-4601-B960-F5CDFBD7B27E}" destId="{B559CD8A-2768-47A2-914D-68B4A2E81740}" srcOrd="1" destOrd="0" presId="urn:microsoft.com/office/officeart/2005/8/layout/vList5"/>
    <dgm:cxn modelId="{5E5CEB38-8D48-4ACE-BA05-6972EFCD29F4}" type="presParOf" srcId="{35710346-D673-421E-BB35-594BB854038E}" destId="{3C1D626A-08D7-47F1-A283-4316847F24E6}" srcOrd="3" destOrd="0" presId="urn:microsoft.com/office/officeart/2005/8/layout/vList5"/>
    <dgm:cxn modelId="{BFB637EE-15CB-4628-AA52-283D28BC6EAA}" type="presParOf" srcId="{35710346-D673-421E-BB35-594BB854038E}" destId="{7B2D4B31-CA5F-4CA4-BB44-A99C19A44923}" srcOrd="4" destOrd="0" presId="urn:microsoft.com/office/officeart/2005/8/layout/vList5"/>
    <dgm:cxn modelId="{357CFE2E-3EBE-47AA-8AD8-6357D65259F5}" type="presParOf" srcId="{7B2D4B31-CA5F-4CA4-BB44-A99C19A44923}" destId="{6F0E3846-9A50-471E-A572-A0A546B60F80}" srcOrd="0" destOrd="0" presId="urn:microsoft.com/office/officeart/2005/8/layout/vList5"/>
    <dgm:cxn modelId="{6E0B39C3-48FB-4A41-B757-575C599FD60E}" type="presParOf" srcId="{7B2D4B31-CA5F-4CA4-BB44-A99C19A44923}" destId="{5F805AFE-C26C-4BB0-B812-4AAF1C94D02D}" srcOrd="1" destOrd="0" presId="urn:microsoft.com/office/officeart/2005/8/layout/vList5"/>
    <dgm:cxn modelId="{597D3477-2497-43FF-9D46-0A482BF27D66}" type="presParOf" srcId="{35710346-D673-421E-BB35-594BB854038E}" destId="{2925D222-DC73-4D90-B7C1-CBB1566A5AC2}" srcOrd="5" destOrd="0" presId="urn:microsoft.com/office/officeart/2005/8/layout/vList5"/>
    <dgm:cxn modelId="{ED96B603-C384-4C99-B789-74B0769FA2FE}" type="presParOf" srcId="{35710346-D673-421E-BB35-594BB854038E}" destId="{12AF6E58-9BE6-46F3-8FCF-B7F26CA1A1F6}" srcOrd="6" destOrd="0" presId="urn:microsoft.com/office/officeart/2005/8/layout/vList5"/>
    <dgm:cxn modelId="{C99C2641-3A35-4609-BA7D-EB71CF4081BE}" type="presParOf" srcId="{12AF6E58-9BE6-46F3-8FCF-B7F26CA1A1F6}" destId="{9995C69E-D60F-47F8-ADEF-6E7896F41ABB}" srcOrd="0" destOrd="0" presId="urn:microsoft.com/office/officeart/2005/8/layout/vList5"/>
    <dgm:cxn modelId="{A0AA2D81-D6A3-4BD9-982F-39F8CC5A5A64}" type="presParOf" srcId="{12AF6E58-9BE6-46F3-8FCF-B7F26CA1A1F6}" destId="{D86B9248-454A-4E4D-B9A4-69BFF8B2BBA9}" srcOrd="1" destOrd="0" presId="urn:microsoft.com/office/officeart/2005/8/layout/vList5"/>
    <dgm:cxn modelId="{8E6CF4DA-FA12-4E20-AACE-B6EC7C94E5EA}" type="presParOf" srcId="{35710346-D673-421E-BB35-594BB854038E}" destId="{3A973FF0-3EF4-4674-B59D-787953ECD641}" srcOrd="7" destOrd="0" presId="urn:microsoft.com/office/officeart/2005/8/layout/vList5"/>
    <dgm:cxn modelId="{B4C86580-5CCF-4D1B-93CD-39E20B308544}" type="presParOf" srcId="{35710346-D673-421E-BB35-594BB854038E}" destId="{152B6703-0E1E-4D5F-9C72-CE72FD5F2139}" srcOrd="8" destOrd="0" presId="urn:microsoft.com/office/officeart/2005/8/layout/vList5"/>
    <dgm:cxn modelId="{90E1FB64-288E-4BBB-A170-A4A65749531A}" type="presParOf" srcId="{152B6703-0E1E-4D5F-9C72-CE72FD5F2139}" destId="{D0041689-F5C3-4777-8425-7478EDACB931}" srcOrd="0" destOrd="0" presId="urn:microsoft.com/office/officeart/2005/8/layout/vList5"/>
    <dgm:cxn modelId="{013A2177-3BF0-4434-A3D7-EFED96D221CD}" type="presParOf" srcId="{152B6703-0E1E-4D5F-9C72-CE72FD5F2139}" destId="{E1C7AAFC-3B4A-441F-A0A8-09DF2D024C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E8AE2-6EC2-40B5-B942-1E4FAF7E2A68}">
      <dsp:nvSpPr>
        <dsp:cNvPr id="0" name=""/>
        <dsp:cNvSpPr/>
      </dsp:nvSpPr>
      <dsp:spPr>
        <a:xfrm rot="5400000">
          <a:off x="332893" y="2726254"/>
          <a:ext cx="1002531" cy="1668189"/>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3F101-C129-4738-92A8-6776479819F0}">
      <dsp:nvSpPr>
        <dsp:cNvPr id="0" name=""/>
        <dsp:cNvSpPr/>
      </dsp:nvSpPr>
      <dsp:spPr>
        <a:xfrm>
          <a:off x="165545" y="3224684"/>
          <a:ext cx="1506051" cy="132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AU" sz="1800" kern="1200" dirty="0" smtClean="0"/>
            <a:t>PMP submitted</a:t>
          </a:r>
          <a:endParaRPr lang="en-US" sz="1800" kern="1200" dirty="0"/>
        </a:p>
      </dsp:txBody>
      <dsp:txXfrm>
        <a:off x="165545" y="3224684"/>
        <a:ext cx="1506051" cy="1320142"/>
      </dsp:txXfrm>
    </dsp:sp>
    <dsp:sp modelId="{CC7543E9-BB12-4670-B45F-C96781C386E1}">
      <dsp:nvSpPr>
        <dsp:cNvPr id="0" name=""/>
        <dsp:cNvSpPr/>
      </dsp:nvSpPr>
      <dsp:spPr>
        <a:xfrm>
          <a:off x="1387436" y="2603440"/>
          <a:ext cx="284160" cy="284160"/>
        </a:xfrm>
        <a:prstGeom prst="triangle">
          <a:avLst>
            <a:gd name="adj" fmla="val 100000"/>
          </a:avLst>
        </a:prstGeom>
        <a:solidFill>
          <a:schemeClr val="accent5">
            <a:hueOff val="-919168"/>
            <a:satOff val="-1278"/>
            <a:lumOff val="-490"/>
            <a:alphaOff val="0"/>
          </a:schemeClr>
        </a:solidFill>
        <a:ln w="25400" cap="flat" cmpd="sng" algn="ctr">
          <a:solidFill>
            <a:schemeClr val="accent5">
              <a:hueOff val="-919168"/>
              <a:satOff val="-1278"/>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4C97B-A2C5-48D8-BDEA-A227C290925C}">
      <dsp:nvSpPr>
        <dsp:cNvPr id="0" name=""/>
        <dsp:cNvSpPr/>
      </dsp:nvSpPr>
      <dsp:spPr>
        <a:xfrm rot="5400000">
          <a:off x="2176593" y="2270029"/>
          <a:ext cx="1002531" cy="1668189"/>
        </a:xfrm>
        <a:prstGeom prst="corner">
          <a:avLst>
            <a:gd name="adj1" fmla="val 16120"/>
            <a:gd name="adj2" fmla="val 16110"/>
          </a:avLst>
        </a:prstGeom>
        <a:solidFill>
          <a:schemeClr val="accent5">
            <a:hueOff val="-1838336"/>
            <a:satOff val="-2557"/>
            <a:lumOff val="-981"/>
            <a:alphaOff val="0"/>
          </a:schemeClr>
        </a:solidFill>
        <a:ln w="25400" cap="flat" cmpd="sng" algn="ctr">
          <a:solidFill>
            <a:schemeClr val="accent5">
              <a:hueOff val="-1838336"/>
              <a:satOff val="-2557"/>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CB6D3-8AE9-49C4-8B81-9799FF1FA9EA}">
      <dsp:nvSpPr>
        <dsp:cNvPr id="0" name=""/>
        <dsp:cNvSpPr/>
      </dsp:nvSpPr>
      <dsp:spPr>
        <a:xfrm>
          <a:off x="2009246" y="2768458"/>
          <a:ext cx="1506051" cy="132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AU" sz="1800" kern="1200" dirty="0" smtClean="0"/>
            <a:t>PMP assessed</a:t>
          </a:r>
          <a:endParaRPr lang="en-US" sz="1800" kern="1200" dirty="0"/>
        </a:p>
      </dsp:txBody>
      <dsp:txXfrm>
        <a:off x="2009246" y="2768458"/>
        <a:ext cx="1506051" cy="1320142"/>
      </dsp:txXfrm>
    </dsp:sp>
    <dsp:sp modelId="{73E31478-2AE7-4084-B8D3-C9A8EEC1A97F}">
      <dsp:nvSpPr>
        <dsp:cNvPr id="0" name=""/>
        <dsp:cNvSpPr/>
      </dsp:nvSpPr>
      <dsp:spPr>
        <a:xfrm>
          <a:off x="3231137" y="2147215"/>
          <a:ext cx="284160" cy="284160"/>
        </a:xfrm>
        <a:prstGeom prst="triangle">
          <a:avLst>
            <a:gd name="adj" fmla="val 100000"/>
          </a:avLst>
        </a:prstGeom>
        <a:solidFill>
          <a:schemeClr val="accent5">
            <a:hueOff val="-2757504"/>
            <a:satOff val="-3835"/>
            <a:lumOff val="-1471"/>
            <a:alphaOff val="0"/>
          </a:schemeClr>
        </a:solidFill>
        <a:ln w="25400" cap="flat" cmpd="sng" algn="ctr">
          <a:solidFill>
            <a:schemeClr val="accent5">
              <a:hueOff val="-2757504"/>
              <a:satOff val="-3835"/>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47C46-D5B5-41E1-9216-9BA340110D3D}">
      <dsp:nvSpPr>
        <dsp:cNvPr id="0" name=""/>
        <dsp:cNvSpPr/>
      </dsp:nvSpPr>
      <dsp:spPr>
        <a:xfrm rot="5400000">
          <a:off x="4020294" y="1813803"/>
          <a:ext cx="1002531" cy="1668189"/>
        </a:xfrm>
        <a:prstGeom prst="corner">
          <a:avLst>
            <a:gd name="adj1" fmla="val 16120"/>
            <a:gd name="adj2" fmla="val 16110"/>
          </a:avLst>
        </a:prstGeom>
        <a:solidFill>
          <a:schemeClr val="accent5">
            <a:hueOff val="-3676672"/>
            <a:satOff val="-5114"/>
            <a:lumOff val="-1961"/>
            <a:alphaOff val="0"/>
          </a:schemeClr>
        </a:solidFill>
        <a:ln w="254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5ECDA-F20B-4FF8-98AE-509B27ACCFBC}">
      <dsp:nvSpPr>
        <dsp:cNvPr id="0" name=""/>
        <dsp:cNvSpPr/>
      </dsp:nvSpPr>
      <dsp:spPr>
        <a:xfrm>
          <a:off x="3852947" y="2312233"/>
          <a:ext cx="1506051" cy="132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AU" sz="1800" kern="1200" dirty="0" smtClean="0"/>
            <a:t>30 working day assessment timeline</a:t>
          </a:r>
          <a:endParaRPr lang="en-US" sz="1800" kern="1200" dirty="0"/>
        </a:p>
      </dsp:txBody>
      <dsp:txXfrm>
        <a:off x="3852947" y="2312233"/>
        <a:ext cx="1506051" cy="1320142"/>
      </dsp:txXfrm>
    </dsp:sp>
    <dsp:sp modelId="{F7AA70B4-77E5-408E-B122-2D1F57497250}">
      <dsp:nvSpPr>
        <dsp:cNvPr id="0" name=""/>
        <dsp:cNvSpPr/>
      </dsp:nvSpPr>
      <dsp:spPr>
        <a:xfrm>
          <a:off x="5074837" y="1690989"/>
          <a:ext cx="284160" cy="284160"/>
        </a:xfrm>
        <a:prstGeom prst="triangle">
          <a:avLst>
            <a:gd name="adj" fmla="val 100000"/>
          </a:avLst>
        </a:prstGeom>
        <a:solidFill>
          <a:schemeClr val="accent5">
            <a:hueOff val="-4595840"/>
            <a:satOff val="-6392"/>
            <a:lumOff val="-2451"/>
            <a:alphaOff val="0"/>
          </a:schemeClr>
        </a:solidFill>
        <a:ln w="25400" cap="flat" cmpd="sng" algn="ctr">
          <a:solidFill>
            <a:schemeClr val="accent5">
              <a:hueOff val="-4595840"/>
              <a:satOff val="-6392"/>
              <a:lumOff val="-2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C6771-70AD-468F-8911-7286D6321248}">
      <dsp:nvSpPr>
        <dsp:cNvPr id="0" name=""/>
        <dsp:cNvSpPr/>
      </dsp:nvSpPr>
      <dsp:spPr>
        <a:xfrm rot="5400000">
          <a:off x="5798755" y="1357578"/>
          <a:ext cx="1002531" cy="1668189"/>
        </a:xfrm>
        <a:prstGeom prst="corner">
          <a:avLst>
            <a:gd name="adj1" fmla="val 16120"/>
            <a:gd name="adj2" fmla="val 16110"/>
          </a:avLst>
        </a:prstGeom>
        <a:solidFill>
          <a:schemeClr val="accent5">
            <a:hueOff val="-5515009"/>
            <a:satOff val="-7671"/>
            <a:lumOff val="-2942"/>
            <a:alphaOff val="0"/>
          </a:schemeClr>
        </a:solidFill>
        <a:ln w="25400" cap="flat" cmpd="sng" algn="ctr">
          <a:solidFill>
            <a:schemeClr val="accent5">
              <a:hueOff val="-5515009"/>
              <a:satOff val="-7671"/>
              <a:lumOff val="-29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A0D77-2A1C-4CE4-9ED8-3B43E25E53D6}">
      <dsp:nvSpPr>
        <dsp:cNvPr id="0" name=""/>
        <dsp:cNvSpPr/>
      </dsp:nvSpPr>
      <dsp:spPr>
        <a:xfrm>
          <a:off x="5604360" y="1904799"/>
          <a:ext cx="2023590" cy="132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AU" sz="1800" kern="1200" dirty="0" smtClean="0"/>
            <a:t>All information </a:t>
          </a:r>
          <a:br>
            <a:rPr lang="en-AU" sz="1800" kern="1200" dirty="0" smtClean="0"/>
          </a:br>
          <a:r>
            <a:rPr lang="en-AU" sz="1800" kern="1200" dirty="0" smtClean="0"/>
            <a:t>received, recommendation made to State mining engineer</a:t>
          </a:r>
          <a:endParaRPr lang="en-US" sz="1800" kern="1200" dirty="0"/>
        </a:p>
      </dsp:txBody>
      <dsp:txXfrm>
        <a:off x="5604360" y="1904799"/>
        <a:ext cx="2023590" cy="1320142"/>
      </dsp:txXfrm>
    </dsp:sp>
    <dsp:sp modelId="{E91C7C48-3ABF-4AB4-8AD4-8D6406080061}">
      <dsp:nvSpPr>
        <dsp:cNvPr id="0" name=""/>
        <dsp:cNvSpPr/>
      </dsp:nvSpPr>
      <dsp:spPr>
        <a:xfrm>
          <a:off x="6865506" y="1234764"/>
          <a:ext cx="284160" cy="284160"/>
        </a:xfrm>
        <a:prstGeom prst="triangle">
          <a:avLst>
            <a:gd name="adj" fmla="val 100000"/>
          </a:avLst>
        </a:prstGeom>
        <a:solidFill>
          <a:schemeClr val="accent5">
            <a:hueOff val="-6434176"/>
            <a:satOff val="-8949"/>
            <a:lumOff val="-3432"/>
            <a:alphaOff val="0"/>
          </a:schemeClr>
        </a:solidFill>
        <a:ln w="25400" cap="flat" cmpd="sng" algn="ctr">
          <a:solidFill>
            <a:schemeClr val="accent5">
              <a:hueOff val="-6434176"/>
              <a:satOff val="-8949"/>
              <a:lumOff val="-3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53F64-365E-481E-BE1F-2DBA3A0ABFF6}">
      <dsp:nvSpPr>
        <dsp:cNvPr id="0" name=""/>
        <dsp:cNvSpPr/>
      </dsp:nvSpPr>
      <dsp:spPr>
        <a:xfrm rot="5400000">
          <a:off x="7634529" y="901352"/>
          <a:ext cx="1002531" cy="1668189"/>
        </a:xfrm>
        <a:prstGeom prst="corner">
          <a:avLst>
            <a:gd name="adj1" fmla="val 16120"/>
            <a:gd name="adj2" fmla="val 16110"/>
          </a:avLst>
        </a:prstGeom>
        <a:solidFill>
          <a:schemeClr val="accent5">
            <a:hueOff val="-7353344"/>
            <a:satOff val="-10228"/>
            <a:lumOff val="-3922"/>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2E70A-B781-46F8-951C-6703D00FA7C7}">
      <dsp:nvSpPr>
        <dsp:cNvPr id="0" name=""/>
        <dsp:cNvSpPr/>
      </dsp:nvSpPr>
      <dsp:spPr>
        <a:xfrm>
          <a:off x="7467154" y="1399781"/>
          <a:ext cx="1506051" cy="132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smtClean="0"/>
            <a:t>Finalisation – letter signed by State mining engineer </a:t>
          </a:r>
          <a:endParaRPr lang="en-US" sz="1800" kern="1200" dirty="0"/>
        </a:p>
      </dsp:txBody>
      <dsp:txXfrm>
        <a:off x="7467154" y="1399781"/>
        <a:ext cx="1506051" cy="1320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6DCEB-A30C-48D0-814E-B504B86B432E}">
      <dsp:nvSpPr>
        <dsp:cNvPr id="0" name=""/>
        <dsp:cNvSpPr/>
      </dsp:nvSpPr>
      <dsp:spPr>
        <a:xfrm>
          <a:off x="1824" y="132493"/>
          <a:ext cx="1623529" cy="649411"/>
        </a:xfrm>
        <a:prstGeom prst="chevron">
          <a:avLst/>
        </a:prstGeom>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Describe Operation</a:t>
          </a:r>
        </a:p>
      </dsp:txBody>
      <dsp:txXfrm>
        <a:off x="326530" y="132493"/>
        <a:ext cx="974118" cy="649411"/>
      </dsp:txXfrm>
    </dsp:sp>
    <dsp:sp modelId="{8EE4BF57-89E2-4883-B6DA-767501B384F2}">
      <dsp:nvSpPr>
        <dsp:cNvPr id="0" name=""/>
        <dsp:cNvSpPr/>
      </dsp:nvSpPr>
      <dsp:spPr>
        <a:xfrm>
          <a:off x="1463000" y="132493"/>
          <a:ext cx="1623529" cy="649411"/>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Identify</a:t>
          </a:r>
        </a:p>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Hazards </a:t>
          </a:r>
        </a:p>
      </dsp:txBody>
      <dsp:txXfrm>
        <a:off x="1787706" y="132493"/>
        <a:ext cx="974118" cy="649411"/>
      </dsp:txXfrm>
    </dsp:sp>
    <dsp:sp modelId="{16C3B2C6-378B-43C0-BB85-9D8591876302}">
      <dsp:nvSpPr>
        <dsp:cNvPr id="0" name=""/>
        <dsp:cNvSpPr/>
      </dsp:nvSpPr>
      <dsp:spPr>
        <a:xfrm>
          <a:off x="2924176" y="132493"/>
          <a:ext cx="1623529" cy="649411"/>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Assessment of Risk</a:t>
          </a:r>
        </a:p>
      </dsp:txBody>
      <dsp:txXfrm>
        <a:off x="3248882" y="132493"/>
        <a:ext cx="974118" cy="649411"/>
      </dsp:txXfrm>
    </dsp:sp>
    <dsp:sp modelId="{ADA31389-0066-48A5-B01C-233196947813}">
      <dsp:nvSpPr>
        <dsp:cNvPr id="0" name=""/>
        <dsp:cNvSpPr/>
      </dsp:nvSpPr>
      <dsp:spPr>
        <a:xfrm>
          <a:off x="4385353" y="132493"/>
          <a:ext cx="1623529" cy="649411"/>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Verification of Controls</a:t>
          </a:r>
        </a:p>
      </dsp:txBody>
      <dsp:txXfrm>
        <a:off x="4710059" y="132493"/>
        <a:ext cx="974118" cy="649411"/>
      </dsp:txXfrm>
    </dsp:sp>
    <dsp:sp modelId="{B15F4706-17D6-40F1-AEA4-6A68E2CB2FC2}">
      <dsp:nvSpPr>
        <dsp:cNvPr id="0" name=""/>
        <dsp:cNvSpPr/>
      </dsp:nvSpPr>
      <dsp:spPr>
        <a:xfrm>
          <a:off x="5848353" y="132493"/>
          <a:ext cx="1623529" cy="649411"/>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Improvements Identified</a:t>
          </a:r>
        </a:p>
      </dsp:txBody>
      <dsp:txXfrm>
        <a:off x="6173059" y="132493"/>
        <a:ext cx="974118" cy="649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6DCEB-A30C-48D0-814E-B504B86B432E}">
      <dsp:nvSpPr>
        <dsp:cNvPr id="0" name=""/>
        <dsp:cNvSpPr/>
      </dsp:nvSpPr>
      <dsp:spPr>
        <a:xfrm>
          <a:off x="1832" y="0"/>
          <a:ext cx="1630956"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Describe Operation</a:t>
          </a:r>
        </a:p>
      </dsp:txBody>
      <dsp:txXfrm>
        <a:off x="301552" y="0"/>
        <a:ext cx="1031516" cy="599440"/>
      </dsp:txXfrm>
    </dsp:sp>
    <dsp:sp modelId="{8EE4BF57-89E2-4883-B6DA-767501B384F2}">
      <dsp:nvSpPr>
        <dsp:cNvPr id="0" name=""/>
        <dsp:cNvSpPr/>
      </dsp:nvSpPr>
      <dsp:spPr>
        <a:xfrm>
          <a:off x="1469693" y="0"/>
          <a:ext cx="1630956" cy="599440"/>
        </a:xfrm>
        <a:prstGeom prst="chevron">
          <a:avLst/>
        </a:prstGeom>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Identify</a:t>
          </a:r>
        </a:p>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Hazards </a:t>
          </a:r>
        </a:p>
      </dsp:txBody>
      <dsp:txXfrm>
        <a:off x="1769413" y="0"/>
        <a:ext cx="1031516" cy="599440"/>
      </dsp:txXfrm>
    </dsp:sp>
    <dsp:sp modelId="{16C3B2C6-378B-43C0-BB85-9D8591876302}">
      <dsp:nvSpPr>
        <dsp:cNvPr id="0" name=""/>
        <dsp:cNvSpPr/>
      </dsp:nvSpPr>
      <dsp:spPr>
        <a:xfrm>
          <a:off x="2937554" y="0"/>
          <a:ext cx="1630956"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Assessment of Risk</a:t>
          </a:r>
        </a:p>
      </dsp:txBody>
      <dsp:txXfrm>
        <a:off x="3237274" y="0"/>
        <a:ext cx="1031516" cy="599440"/>
      </dsp:txXfrm>
    </dsp:sp>
    <dsp:sp modelId="{ADA31389-0066-48A5-B01C-233196947813}">
      <dsp:nvSpPr>
        <dsp:cNvPr id="0" name=""/>
        <dsp:cNvSpPr/>
      </dsp:nvSpPr>
      <dsp:spPr>
        <a:xfrm>
          <a:off x="4405415" y="0"/>
          <a:ext cx="1630956"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Verification of Controls</a:t>
          </a:r>
        </a:p>
      </dsp:txBody>
      <dsp:txXfrm>
        <a:off x="4705135" y="0"/>
        <a:ext cx="1031516" cy="599440"/>
      </dsp:txXfrm>
    </dsp:sp>
    <dsp:sp modelId="{B15F4706-17D6-40F1-AEA4-6A68E2CB2FC2}">
      <dsp:nvSpPr>
        <dsp:cNvPr id="0" name=""/>
        <dsp:cNvSpPr/>
      </dsp:nvSpPr>
      <dsp:spPr>
        <a:xfrm>
          <a:off x="5873276" y="0"/>
          <a:ext cx="1630956"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Improvements Identified</a:t>
          </a:r>
        </a:p>
      </dsp:txBody>
      <dsp:txXfrm>
        <a:off x="6172996" y="0"/>
        <a:ext cx="1031516" cy="599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6DCEB-A30C-48D0-814E-B504B86B432E}">
      <dsp:nvSpPr>
        <dsp:cNvPr id="0" name=""/>
        <dsp:cNvSpPr/>
      </dsp:nvSpPr>
      <dsp:spPr>
        <a:xfrm>
          <a:off x="1792" y="0"/>
          <a:ext cx="1595675"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Describe Operation</a:t>
          </a:r>
        </a:p>
      </dsp:txBody>
      <dsp:txXfrm>
        <a:off x="301512" y="0"/>
        <a:ext cx="996235" cy="599440"/>
      </dsp:txXfrm>
    </dsp:sp>
    <dsp:sp modelId="{8EE4BF57-89E2-4883-B6DA-767501B384F2}">
      <dsp:nvSpPr>
        <dsp:cNvPr id="0" name=""/>
        <dsp:cNvSpPr/>
      </dsp:nvSpPr>
      <dsp:spPr>
        <a:xfrm>
          <a:off x="1437901" y="0"/>
          <a:ext cx="1595675"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Identify</a:t>
          </a:r>
        </a:p>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Hazards </a:t>
          </a:r>
        </a:p>
      </dsp:txBody>
      <dsp:txXfrm>
        <a:off x="1737621" y="0"/>
        <a:ext cx="996235" cy="599440"/>
      </dsp:txXfrm>
    </dsp:sp>
    <dsp:sp modelId="{16C3B2C6-378B-43C0-BB85-9D8591876302}">
      <dsp:nvSpPr>
        <dsp:cNvPr id="0" name=""/>
        <dsp:cNvSpPr/>
      </dsp:nvSpPr>
      <dsp:spPr>
        <a:xfrm>
          <a:off x="2874009" y="0"/>
          <a:ext cx="1595675" cy="599440"/>
        </a:xfrm>
        <a:prstGeom prst="chevron">
          <a:avLst/>
        </a:prstGeom>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Assessment of Risk</a:t>
          </a:r>
        </a:p>
      </dsp:txBody>
      <dsp:txXfrm>
        <a:off x="3173729" y="0"/>
        <a:ext cx="996235" cy="599440"/>
      </dsp:txXfrm>
    </dsp:sp>
    <dsp:sp modelId="{ADA31389-0066-48A5-B01C-233196947813}">
      <dsp:nvSpPr>
        <dsp:cNvPr id="0" name=""/>
        <dsp:cNvSpPr/>
      </dsp:nvSpPr>
      <dsp:spPr>
        <a:xfrm>
          <a:off x="4310117" y="0"/>
          <a:ext cx="1595675"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Verification of Controls</a:t>
          </a:r>
        </a:p>
      </dsp:txBody>
      <dsp:txXfrm>
        <a:off x="4609837" y="0"/>
        <a:ext cx="996235" cy="599440"/>
      </dsp:txXfrm>
    </dsp:sp>
    <dsp:sp modelId="{B15F4706-17D6-40F1-AEA4-6A68E2CB2FC2}">
      <dsp:nvSpPr>
        <dsp:cNvPr id="0" name=""/>
        <dsp:cNvSpPr/>
      </dsp:nvSpPr>
      <dsp:spPr>
        <a:xfrm>
          <a:off x="5746225" y="0"/>
          <a:ext cx="1595675"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Improvements Identified</a:t>
          </a:r>
        </a:p>
      </dsp:txBody>
      <dsp:txXfrm>
        <a:off x="6045945" y="0"/>
        <a:ext cx="996235" cy="599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6DCEB-A30C-48D0-814E-B504B86B432E}">
      <dsp:nvSpPr>
        <dsp:cNvPr id="0" name=""/>
        <dsp:cNvSpPr/>
      </dsp:nvSpPr>
      <dsp:spPr>
        <a:xfrm>
          <a:off x="1792" y="0"/>
          <a:ext cx="1595675"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Describe Operation</a:t>
          </a:r>
        </a:p>
      </dsp:txBody>
      <dsp:txXfrm>
        <a:off x="301512" y="0"/>
        <a:ext cx="996235" cy="599440"/>
      </dsp:txXfrm>
    </dsp:sp>
    <dsp:sp modelId="{8EE4BF57-89E2-4883-B6DA-767501B384F2}">
      <dsp:nvSpPr>
        <dsp:cNvPr id="0" name=""/>
        <dsp:cNvSpPr/>
      </dsp:nvSpPr>
      <dsp:spPr>
        <a:xfrm>
          <a:off x="1437901" y="0"/>
          <a:ext cx="1595675" cy="599440"/>
        </a:xfrm>
        <a:prstGeom prst="chevron">
          <a:avLst/>
        </a:prstGeom>
        <a:solidFill>
          <a:srgbClr val="4F81B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Identify</a:t>
          </a:r>
        </a:p>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Hazards </a:t>
          </a:r>
        </a:p>
      </dsp:txBody>
      <dsp:txXfrm>
        <a:off x="1737621" y="0"/>
        <a:ext cx="996235" cy="599440"/>
      </dsp:txXfrm>
    </dsp:sp>
    <dsp:sp modelId="{16C3B2C6-378B-43C0-BB85-9D8591876302}">
      <dsp:nvSpPr>
        <dsp:cNvPr id="0" name=""/>
        <dsp:cNvSpPr/>
      </dsp:nvSpPr>
      <dsp:spPr>
        <a:xfrm>
          <a:off x="2874009" y="0"/>
          <a:ext cx="1595675" cy="599440"/>
        </a:xfrm>
        <a:prstGeom prst="chevron">
          <a:avLst/>
        </a:prstGeom>
        <a:solidFill>
          <a:srgbClr val="4F81B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Assessment of Risk</a:t>
          </a:r>
        </a:p>
      </dsp:txBody>
      <dsp:txXfrm>
        <a:off x="3173729" y="0"/>
        <a:ext cx="996235" cy="599440"/>
      </dsp:txXfrm>
    </dsp:sp>
    <dsp:sp modelId="{ADA31389-0066-48A5-B01C-233196947813}">
      <dsp:nvSpPr>
        <dsp:cNvPr id="0" name=""/>
        <dsp:cNvSpPr/>
      </dsp:nvSpPr>
      <dsp:spPr>
        <a:xfrm>
          <a:off x="4310117" y="0"/>
          <a:ext cx="1595675" cy="599440"/>
        </a:xfrm>
        <a:prstGeom prst="chevron">
          <a:avLst/>
        </a:prstGeom>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Verification of Controls</a:t>
          </a:r>
        </a:p>
      </dsp:txBody>
      <dsp:txXfrm>
        <a:off x="4609837" y="0"/>
        <a:ext cx="996235" cy="599440"/>
      </dsp:txXfrm>
    </dsp:sp>
    <dsp:sp modelId="{B15F4706-17D6-40F1-AEA4-6A68E2CB2FC2}">
      <dsp:nvSpPr>
        <dsp:cNvPr id="0" name=""/>
        <dsp:cNvSpPr/>
      </dsp:nvSpPr>
      <dsp:spPr>
        <a:xfrm>
          <a:off x="5748018" y="0"/>
          <a:ext cx="1595675"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Improvements Identified</a:t>
          </a:r>
        </a:p>
      </dsp:txBody>
      <dsp:txXfrm>
        <a:off x="6047738" y="0"/>
        <a:ext cx="996235" cy="599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6DCEB-A30C-48D0-814E-B504B86B432E}">
      <dsp:nvSpPr>
        <dsp:cNvPr id="0" name=""/>
        <dsp:cNvSpPr/>
      </dsp:nvSpPr>
      <dsp:spPr>
        <a:xfrm>
          <a:off x="1792" y="0"/>
          <a:ext cx="1595675" cy="599440"/>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Describe Operation</a:t>
          </a:r>
        </a:p>
      </dsp:txBody>
      <dsp:txXfrm>
        <a:off x="301512" y="0"/>
        <a:ext cx="996235" cy="599440"/>
      </dsp:txXfrm>
    </dsp:sp>
    <dsp:sp modelId="{8EE4BF57-89E2-4883-B6DA-767501B384F2}">
      <dsp:nvSpPr>
        <dsp:cNvPr id="0" name=""/>
        <dsp:cNvSpPr/>
      </dsp:nvSpPr>
      <dsp:spPr>
        <a:xfrm>
          <a:off x="1437901" y="0"/>
          <a:ext cx="1595675" cy="599440"/>
        </a:xfrm>
        <a:prstGeom prst="chevron">
          <a:avLst/>
        </a:prstGeom>
        <a:solidFill>
          <a:srgbClr val="4F81B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Identify</a:t>
          </a:r>
        </a:p>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Hazards </a:t>
          </a:r>
        </a:p>
      </dsp:txBody>
      <dsp:txXfrm>
        <a:off x="1737621" y="0"/>
        <a:ext cx="996235" cy="599440"/>
      </dsp:txXfrm>
    </dsp:sp>
    <dsp:sp modelId="{16C3B2C6-378B-43C0-BB85-9D8591876302}">
      <dsp:nvSpPr>
        <dsp:cNvPr id="0" name=""/>
        <dsp:cNvSpPr/>
      </dsp:nvSpPr>
      <dsp:spPr>
        <a:xfrm>
          <a:off x="2874009" y="0"/>
          <a:ext cx="1595675" cy="599440"/>
        </a:xfrm>
        <a:prstGeom prst="chevron">
          <a:avLst/>
        </a:prstGeom>
        <a:solidFill>
          <a:srgbClr val="4F81B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Assessment of Risk</a:t>
          </a:r>
        </a:p>
      </dsp:txBody>
      <dsp:txXfrm>
        <a:off x="3173729" y="0"/>
        <a:ext cx="996235" cy="599440"/>
      </dsp:txXfrm>
    </dsp:sp>
    <dsp:sp modelId="{ADA31389-0066-48A5-B01C-233196947813}">
      <dsp:nvSpPr>
        <dsp:cNvPr id="0" name=""/>
        <dsp:cNvSpPr/>
      </dsp:nvSpPr>
      <dsp:spPr>
        <a:xfrm>
          <a:off x="4310117" y="0"/>
          <a:ext cx="1595675" cy="599440"/>
        </a:xfrm>
        <a:prstGeom prst="chevron">
          <a:avLst/>
        </a:prstGeom>
        <a:solidFill>
          <a:srgbClr val="4F81B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dirty="0">
              <a:solidFill>
                <a:sysClr val="window" lastClr="FFFFFF"/>
              </a:solidFill>
              <a:latin typeface="Arial"/>
              <a:ea typeface="+mn-ea"/>
              <a:cs typeface="+mn-cs"/>
            </a:rPr>
            <a:t>Verification of Controls</a:t>
          </a:r>
        </a:p>
      </dsp:txBody>
      <dsp:txXfrm>
        <a:off x="4609837" y="0"/>
        <a:ext cx="996235" cy="599440"/>
      </dsp:txXfrm>
    </dsp:sp>
    <dsp:sp modelId="{B15F4706-17D6-40F1-AEA4-6A68E2CB2FC2}">
      <dsp:nvSpPr>
        <dsp:cNvPr id="0" name=""/>
        <dsp:cNvSpPr/>
      </dsp:nvSpPr>
      <dsp:spPr>
        <a:xfrm>
          <a:off x="5748018" y="0"/>
          <a:ext cx="1595675" cy="599440"/>
        </a:xfrm>
        <a:prstGeom prst="chevron">
          <a:avLst/>
        </a:prstGeom>
        <a:solidFill>
          <a:srgbClr val="00206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AU" sz="1100" kern="1200">
              <a:solidFill>
                <a:sysClr val="window" lastClr="FFFFFF"/>
              </a:solidFill>
              <a:latin typeface="Arial"/>
              <a:ea typeface="+mn-ea"/>
              <a:cs typeface="+mn-cs"/>
            </a:rPr>
            <a:t>Improvements Identified</a:t>
          </a:r>
        </a:p>
      </dsp:txBody>
      <dsp:txXfrm>
        <a:off x="6047738" y="0"/>
        <a:ext cx="996235" cy="599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54C4B-2B9F-48A1-B3E7-4090B5B8E190}">
      <dsp:nvSpPr>
        <dsp:cNvPr id="0" name=""/>
        <dsp:cNvSpPr/>
      </dsp:nvSpPr>
      <dsp:spPr>
        <a:xfrm rot="5400000">
          <a:off x="5665129" y="-2394659"/>
          <a:ext cx="691053" cy="5657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smtClean="0"/>
            <a:t>endorses plan and commits organisation to fulfil commitments within it</a:t>
          </a:r>
          <a:endParaRPr lang="en-AU" sz="1500" kern="1200"/>
        </a:p>
      </dsp:txBody>
      <dsp:txXfrm rot="-5400000">
        <a:off x="3182112" y="122092"/>
        <a:ext cx="5623354" cy="623585"/>
      </dsp:txXfrm>
    </dsp:sp>
    <dsp:sp modelId="{F1DA5149-BAB9-41B3-9886-B81CD4F074EA}">
      <dsp:nvSpPr>
        <dsp:cNvPr id="0" name=""/>
        <dsp:cNvSpPr/>
      </dsp:nvSpPr>
      <dsp:spPr>
        <a:xfrm>
          <a:off x="0" y="1975"/>
          <a:ext cx="3182112" cy="8638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smtClean="0"/>
            <a:t>Registered Manager </a:t>
          </a:r>
          <a:endParaRPr lang="en-AU" sz="1600" kern="1200"/>
        </a:p>
      </dsp:txBody>
      <dsp:txXfrm>
        <a:off x="42168" y="44143"/>
        <a:ext cx="3097776" cy="779481"/>
      </dsp:txXfrm>
    </dsp:sp>
    <dsp:sp modelId="{B559CD8A-2768-47A2-914D-68B4A2E81740}">
      <dsp:nvSpPr>
        <dsp:cNvPr id="0" name=""/>
        <dsp:cNvSpPr/>
      </dsp:nvSpPr>
      <dsp:spPr>
        <a:xfrm rot="5400000">
          <a:off x="5665129" y="-1487651"/>
          <a:ext cx="691053" cy="5657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smtClean="0"/>
            <a:t>collates information, arranges production, ensures accuracy and is satisfied that methods and controls adequate</a:t>
          </a:r>
          <a:endParaRPr lang="en-AU" sz="1500" kern="1200"/>
        </a:p>
      </dsp:txBody>
      <dsp:txXfrm rot="-5400000">
        <a:off x="3182112" y="1029100"/>
        <a:ext cx="5623354" cy="623585"/>
      </dsp:txXfrm>
    </dsp:sp>
    <dsp:sp modelId="{8F303970-8DC0-431C-81AC-47E8724D7191}">
      <dsp:nvSpPr>
        <dsp:cNvPr id="0" name=""/>
        <dsp:cNvSpPr/>
      </dsp:nvSpPr>
      <dsp:spPr>
        <a:xfrm>
          <a:off x="0" y="908983"/>
          <a:ext cx="3182112" cy="8638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smtClean="0"/>
            <a:t>Ventilation Officer</a:t>
          </a:r>
          <a:endParaRPr lang="en-AU" sz="1600" kern="1200"/>
        </a:p>
      </dsp:txBody>
      <dsp:txXfrm>
        <a:off x="42168" y="951151"/>
        <a:ext cx="3097776" cy="779481"/>
      </dsp:txXfrm>
    </dsp:sp>
    <dsp:sp modelId="{5F805AFE-C26C-4BB0-B812-4AAF1C94D02D}">
      <dsp:nvSpPr>
        <dsp:cNvPr id="0" name=""/>
        <dsp:cNvSpPr/>
      </dsp:nvSpPr>
      <dsp:spPr>
        <a:xfrm rot="5400000">
          <a:off x="5665129" y="-580644"/>
          <a:ext cx="691053" cy="5657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smtClean="0"/>
            <a:t>ensure samples collected in accordance with approved methods, submitted correctly and highlights anomalies</a:t>
          </a:r>
          <a:endParaRPr lang="en-AU" sz="1500" kern="1200"/>
        </a:p>
      </dsp:txBody>
      <dsp:txXfrm rot="-5400000">
        <a:off x="3182112" y="1936107"/>
        <a:ext cx="5623354" cy="623585"/>
      </dsp:txXfrm>
    </dsp:sp>
    <dsp:sp modelId="{6F0E3846-9A50-471E-A572-A0A546B60F80}">
      <dsp:nvSpPr>
        <dsp:cNvPr id="0" name=""/>
        <dsp:cNvSpPr/>
      </dsp:nvSpPr>
      <dsp:spPr>
        <a:xfrm>
          <a:off x="0" y="1815991"/>
          <a:ext cx="3182112" cy="8638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smtClean="0"/>
            <a:t>Ventilation Technician</a:t>
          </a:r>
          <a:endParaRPr lang="en-AU" sz="1600" kern="1200"/>
        </a:p>
      </dsp:txBody>
      <dsp:txXfrm>
        <a:off x="42168" y="1858159"/>
        <a:ext cx="3097776" cy="779481"/>
      </dsp:txXfrm>
    </dsp:sp>
    <dsp:sp modelId="{D86B9248-454A-4E4D-B9A4-69BFF8B2BBA9}">
      <dsp:nvSpPr>
        <dsp:cNvPr id="0" name=""/>
        <dsp:cNvSpPr/>
      </dsp:nvSpPr>
      <dsp:spPr>
        <a:xfrm rot="5400000">
          <a:off x="5665129" y="326363"/>
          <a:ext cx="691053" cy="5657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smtClean="0"/>
            <a:t>collates information, ensures accuracy and is satisfied that methods and controls adequate</a:t>
          </a:r>
          <a:endParaRPr lang="en-AU" sz="1500" kern="1200"/>
        </a:p>
      </dsp:txBody>
      <dsp:txXfrm rot="-5400000">
        <a:off x="3182112" y="2843114"/>
        <a:ext cx="5623354" cy="623585"/>
      </dsp:txXfrm>
    </dsp:sp>
    <dsp:sp modelId="{9995C69E-D60F-47F8-ADEF-6E7896F41ABB}">
      <dsp:nvSpPr>
        <dsp:cNvPr id="0" name=""/>
        <dsp:cNvSpPr/>
      </dsp:nvSpPr>
      <dsp:spPr>
        <a:xfrm>
          <a:off x="0" y="2722999"/>
          <a:ext cx="3182112" cy="8638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smtClean="0"/>
            <a:t>Noise Officer  </a:t>
          </a:r>
          <a:endParaRPr lang="en-AU" sz="1600" kern="1200"/>
        </a:p>
      </dsp:txBody>
      <dsp:txXfrm>
        <a:off x="42168" y="2765167"/>
        <a:ext cx="3097776" cy="779481"/>
      </dsp:txXfrm>
    </dsp:sp>
    <dsp:sp modelId="{E1C7AAFC-3B4A-441F-A0A8-09DF2D024C3E}">
      <dsp:nvSpPr>
        <dsp:cNvPr id="0" name=""/>
        <dsp:cNvSpPr/>
      </dsp:nvSpPr>
      <dsp:spPr>
        <a:xfrm rot="5400000">
          <a:off x="5665129" y="1233371"/>
          <a:ext cx="691053" cy="5657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smtClean="0"/>
            <a:t>provides accurate and timely information about hazards and controls</a:t>
          </a:r>
          <a:endParaRPr lang="en-AU" sz="1500" kern="1200"/>
        </a:p>
      </dsp:txBody>
      <dsp:txXfrm rot="-5400000">
        <a:off x="3182112" y="3750122"/>
        <a:ext cx="5623354" cy="623585"/>
      </dsp:txXfrm>
    </dsp:sp>
    <dsp:sp modelId="{D0041689-F5C3-4777-8425-7478EDACB931}">
      <dsp:nvSpPr>
        <dsp:cNvPr id="0" name=""/>
        <dsp:cNvSpPr/>
      </dsp:nvSpPr>
      <dsp:spPr>
        <a:xfrm>
          <a:off x="0" y="3630007"/>
          <a:ext cx="3182112" cy="8638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AU" sz="1600" kern="1200" smtClean="0"/>
            <a:t>Geologists, Area Superintendents, Lab Manager, Village Manager, others </a:t>
          </a:r>
          <a:endParaRPr lang="en-AU" sz="1600" kern="1200"/>
        </a:p>
      </dsp:txBody>
      <dsp:txXfrm>
        <a:off x="42168" y="3672175"/>
        <a:ext cx="3097776" cy="77948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2C0D255-EF39-4CA0-9738-0BD08E44B2A9}" type="datetimeFigureOut">
              <a:rPr lang="en-AU" smtClean="0"/>
              <a:t>09/03/2018</a:t>
            </a:fld>
            <a:endParaRPr lang="en-AU"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09679B7-217F-461E-8C46-624B77FF316E}" type="slidenum">
              <a:rPr lang="en-AU" smtClean="0"/>
              <a:t>‹#›</a:t>
            </a:fld>
            <a:endParaRPr lang="en-AU" dirty="0"/>
          </a:p>
        </p:txBody>
      </p:sp>
    </p:spTree>
    <p:extLst>
      <p:ext uri="{BB962C8B-B14F-4D97-AF65-F5344CB8AC3E}">
        <p14:creationId xmlns:p14="http://schemas.microsoft.com/office/powerpoint/2010/main" val="152044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z="4000" dirty="0" smtClean="0">
              <a:solidFill>
                <a:srgbClr val="0000FF"/>
              </a:solidFill>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6C3A07-4CF4-4BFE-8F91-FE13EC3369E2}"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AU"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5012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9679B7-217F-461E-8C46-624B77FF316E}" type="slidenum">
              <a:rPr lang="en-AU" smtClean="0"/>
              <a:t>11</a:t>
            </a:fld>
            <a:endParaRPr lang="en-AU" dirty="0"/>
          </a:p>
        </p:txBody>
      </p:sp>
    </p:spTree>
    <p:extLst>
      <p:ext uri="{BB962C8B-B14F-4D97-AF65-F5344CB8AC3E}">
        <p14:creationId xmlns:p14="http://schemas.microsoft.com/office/powerpoint/2010/main" val="191026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13</a:t>
            </a:fld>
            <a:endParaRPr lang="en-AU"/>
          </a:p>
        </p:txBody>
      </p:sp>
    </p:spTree>
    <p:extLst>
      <p:ext uri="{BB962C8B-B14F-4D97-AF65-F5344CB8AC3E}">
        <p14:creationId xmlns:p14="http://schemas.microsoft.com/office/powerpoint/2010/main" val="94364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14</a:t>
            </a:fld>
            <a:endParaRPr lang="en-AU"/>
          </a:p>
        </p:txBody>
      </p:sp>
    </p:spTree>
    <p:extLst>
      <p:ext uri="{BB962C8B-B14F-4D97-AF65-F5344CB8AC3E}">
        <p14:creationId xmlns:p14="http://schemas.microsoft.com/office/powerpoint/2010/main" val="403104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15</a:t>
            </a:fld>
            <a:endParaRPr lang="en-AU"/>
          </a:p>
        </p:txBody>
      </p:sp>
    </p:spTree>
    <p:extLst>
      <p:ext uri="{BB962C8B-B14F-4D97-AF65-F5344CB8AC3E}">
        <p14:creationId xmlns:p14="http://schemas.microsoft.com/office/powerpoint/2010/main" val="282332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16</a:t>
            </a:fld>
            <a:endParaRPr lang="en-AU"/>
          </a:p>
        </p:txBody>
      </p:sp>
    </p:spTree>
    <p:extLst>
      <p:ext uri="{BB962C8B-B14F-4D97-AF65-F5344CB8AC3E}">
        <p14:creationId xmlns:p14="http://schemas.microsoft.com/office/powerpoint/2010/main" val="39639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17</a:t>
            </a:fld>
            <a:endParaRPr lang="en-AU"/>
          </a:p>
        </p:txBody>
      </p:sp>
    </p:spTree>
    <p:extLst>
      <p:ext uri="{BB962C8B-B14F-4D97-AF65-F5344CB8AC3E}">
        <p14:creationId xmlns:p14="http://schemas.microsoft.com/office/powerpoint/2010/main" val="312246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19</a:t>
            </a:fld>
            <a:endParaRPr lang="en-AU"/>
          </a:p>
        </p:txBody>
      </p:sp>
    </p:spTree>
    <p:extLst>
      <p:ext uri="{BB962C8B-B14F-4D97-AF65-F5344CB8AC3E}">
        <p14:creationId xmlns:p14="http://schemas.microsoft.com/office/powerpoint/2010/main" val="258903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20</a:t>
            </a:fld>
            <a:endParaRPr lang="en-AU"/>
          </a:p>
        </p:txBody>
      </p:sp>
    </p:spTree>
    <p:extLst>
      <p:ext uri="{BB962C8B-B14F-4D97-AF65-F5344CB8AC3E}">
        <p14:creationId xmlns:p14="http://schemas.microsoft.com/office/powerpoint/2010/main" val="816986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21</a:t>
            </a:fld>
            <a:endParaRPr lang="en-AU"/>
          </a:p>
        </p:txBody>
      </p:sp>
    </p:spTree>
    <p:extLst>
      <p:ext uri="{BB962C8B-B14F-4D97-AF65-F5344CB8AC3E}">
        <p14:creationId xmlns:p14="http://schemas.microsoft.com/office/powerpoint/2010/main" val="3040186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22</a:t>
            </a:fld>
            <a:endParaRPr lang="en-AU"/>
          </a:p>
        </p:txBody>
      </p:sp>
    </p:spTree>
    <p:extLst>
      <p:ext uri="{BB962C8B-B14F-4D97-AF65-F5344CB8AC3E}">
        <p14:creationId xmlns:p14="http://schemas.microsoft.com/office/powerpoint/2010/main" val="3700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09679B7-217F-461E-8C46-624B77FF316E}" type="slidenum">
              <a:rPr lang="en-AU" smtClean="0"/>
              <a:t>2</a:t>
            </a:fld>
            <a:endParaRPr lang="en-AU" dirty="0"/>
          </a:p>
        </p:txBody>
      </p:sp>
    </p:spTree>
    <p:extLst>
      <p:ext uri="{BB962C8B-B14F-4D97-AF65-F5344CB8AC3E}">
        <p14:creationId xmlns:p14="http://schemas.microsoft.com/office/powerpoint/2010/main" val="408582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23</a:t>
            </a:fld>
            <a:endParaRPr lang="en-AU"/>
          </a:p>
        </p:txBody>
      </p:sp>
    </p:spTree>
    <p:extLst>
      <p:ext uri="{BB962C8B-B14F-4D97-AF65-F5344CB8AC3E}">
        <p14:creationId xmlns:p14="http://schemas.microsoft.com/office/powerpoint/2010/main" val="53729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25</a:t>
            </a:fld>
            <a:endParaRPr lang="en-AU"/>
          </a:p>
        </p:txBody>
      </p:sp>
    </p:spTree>
    <p:extLst>
      <p:ext uri="{BB962C8B-B14F-4D97-AF65-F5344CB8AC3E}">
        <p14:creationId xmlns:p14="http://schemas.microsoft.com/office/powerpoint/2010/main" val="3952197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Information is generally</a:t>
            </a:r>
            <a:r>
              <a:rPr lang="en-AU" baseline="0" dirty="0" smtClean="0"/>
              <a:t> summary, outline, broad assessment, statement of commitments and control strategies. </a:t>
            </a:r>
          </a:p>
          <a:p>
            <a:r>
              <a:rPr lang="en-AU" baseline="0" dirty="0" smtClean="0"/>
              <a:t>Also requirement for certain plans and drawings.</a:t>
            </a:r>
          </a:p>
          <a:p>
            <a:endParaRPr lang="en-AU" dirty="0"/>
          </a:p>
        </p:txBody>
      </p:sp>
      <p:sp>
        <p:nvSpPr>
          <p:cNvPr id="4" name="Slide Number Placeholder 3"/>
          <p:cNvSpPr>
            <a:spLocks noGrp="1"/>
          </p:cNvSpPr>
          <p:nvPr>
            <p:ph type="sldNum" sz="quarter" idx="10"/>
          </p:nvPr>
        </p:nvSpPr>
        <p:spPr/>
        <p:txBody>
          <a:bodyPr/>
          <a:lstStyle/>
          <a:p>
            <a:fld id="{209679B7-217F-461E-8C46-624B77FF316E}" type="slidenum">
              <a:rPr lang="en-AU" smtClean="0"/>
              <a:t>26</a:t>
            </a:fld>
            <a:endParaRPr lang="en-AU" dirty="0"/>
          </a:p>
        </p:txBody>
      </p:sp>
    </p:spTree>
    <p:extLst>
      <p:ext uri="{BB962C8B-B14F-4D97-AF65-F5344CB8AC3E}">
        <p14:creationId xmlns:p14="http://schemas.microsoft.com/office/powerpoint/2010/main" val="552498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209679B7-217F-461E-8C46-624B77FF316E}" type="slidenum">
              <a:rPr lang="en-AU" smtClean="0"/>
              <a:t>40</a:t>
            </a:fld>
            <a:endParaRPr lang="en-AU" dirty="0"/>
          </a:p>
        </p:txBody>
      </p:sp>
    </p:spTree>
    <p:extLst>
      <p:ext uri="{BB962C8B-B14F-4D97-AF65-F5344CB8AC3E}">
        <p14:creationId xmlns:p14="http://schemas.microsoft.com/office/powerpoint/2010/main" val="1680701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Safety Representative: Safety</a:t>
            </a:r>
            <a:r>
              <a:rPr lang="en-AU" baseline="0" dirty="0" smtClean="0"/>
              <a:t> and health innovations and leadership by an elected Safety and Health Representative.</a:t>
            </a:r>
          </a:p>
          <a:p>
            <a:r>
              <a:rPr lang="en-AU" baseline="0" dirty="0" smtClean="0"/>
              <a:t>Systems and people: Innovative implementation and/or design of systems or procedures to improve safety, health and wellbeing</a:t>
            </a:r>
          </a:p>
          <a:p>
            <a:r>
              <a:rPr lang="en-AU" baseline="0" dirty="0" smtClean="0"/>
              <a:t>Engineering: Innovation in maintenance, engineering and/or infrastructure to </a:t>
            </a:r>
            <a:r>
              <a:rPr lang="en-AU" baseline="0" smtClean="0"/>
              <a:t>enhance safety and health.</a:t>
            </a:r>
            <a:endParaRPr lang="en-AU"/>
          </a:p>
        </p:txBody>
      </p:sp>
      <p:sp>
        <p:nvSpPr>
          <p:cNvPr id="4" name="Slide Number Placeholder 3"/>
          <p:cNvSpPr>
            <a:spLocks noGrp="1"/>
          </p:cNvSpPr>
          <p:nvPr>
            <p:ph type="sldNum" sz="quarter" idx="10"/>
          </p:nvPr>
        </p:nvSpPr>
        <p:spPr/>
        <p:txBody>
          <a:bodyPr/>
          <a:lstStyle/>
          <a:p>
            <a:fld id="{209679B7-217F-461E-8C46-624B77FF316E}" type="slidenum">
              <a:rPr lang="en-AU" smtClean="0"/>
              <a:t>41</a:t>
            </a:fld>
            <a:endParaRPr lang="en-AU" dirty="0"/>
          </a:p>
        </p:txBody>
      </p:sp>
    </p:spTree>
    <p:extLst>
      <p:ext uri="{BB962C8B-B14F-4D97-AF65-F5344CB8AC3E}">
        <p14:creationId xmlns:p14="http://schemas.microsoft.com/office/powerpoint/2010/main" val="222169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PMPs need to be submitted as part of commencement notifications for new operations, major expansion/change to existing operations, where new Principal employer takes over mining operation and introduces</a:t>
            </a:r>
            <a:r>
              <a:rPr lang="en-AU" sz="1200" baseline="0" dirty="0" smtClean="0"/>
              <a:t> major change to methods, systems, and risk.</a:t>
            </a:r>
          </a:p>
          <a:p>
            <a:endParaRPr lang="en-AU" sz="1200" baseline="0" dirty="0" smtClean="0"/>
          </a:p>
          <a:p>
            <a:r>
              <a:rPr lang="en-AU" sz="1200" baseline="0" dirty="0" smtClean="0"/>
              <a:t>We request PMPs for latter circumstances because these significant changes may introduce new substantial risks and we need to see that these risks have been identified and appropriate control strategies proposed. Some of the changes which commonly require a PMP include;</a:t>
            </a:r>
          </a:p>
          <a:p>
            <a:pPr marL="628650" lvl="1" indent="-171450">
              <a:buFont typeface="Arial" panose="020B0604020202020204" pitchFamily="34" charset="0"/>
              <a:buChar char="•"/>
            </a:pPr>
            <a:r>
              <a:rPr lang="en-AU" sz="1200" baseline="0" dirty="0" smtClean="0"/>
              <a:t>Change of mining method (open pit to underground),</a:t>
            </a:r>
          </a:p>
          <a:p>
            <a:pPr marL="628650" lvl="1" indent="-171450">
              <a:buFont typeface="Arial" panose="020B0604020202020204" pitchFamily="34" charset="0"/>
              <a:buChar char="•"/>
            </a:pPr>
            <a:r>
              <a:rPr lang="en-AU" sz="1200" baseline="0" dirty="0" smtClean="0"/>
              <a:t>Significant increase in mine size,</a:t>
            </a:r>
          </a:p>
          <a:p>
            <a:pPr marL="628650" lvl="1" indent="-171450">
              <a:buFont typeface="Arial" panose="020B0604020202020204" pitchFamily="34" charset="0"/>
              <a:buChar char="•"/>
            </a:pPr>
            <a:r>
              <a:rPr lang="en-AU" sz="1200" baseline="0" dirty="0" smtClean="0"/>
              <a:t>Change of target commodity,</a:t>
            </a:r>
          </a:p>
          <a:p>
            <a:pPr marL="628650" lvl="1" indent="-171450">
              <a:buFont typeface="Arial" panose="020B0604020202020204" pitchFamily="34" charset="0"/>
              <a:buChar char="•"/>
            </a:pPr>
            <a:r>
              <a:rPr lang="en-AU" sz="1200" baseline="0" dirty="0" smtClean="0"/>
              <a:t>Change of processing methodology,</a:t>
            </a:r>
          </a:p>
          <a:p>
            <a:pPr marL="628650" lvl="1" indent="-171450">
              <a:buFont typeface="Arial" panose="020B0604020202020204" pitchFamily="34" charset="0"/>
              <a:buChar char="•"/>
            </a:pPr>
            <a:r>
              <a:rPr lang="en-AU" sz="1200" baseline="0" dirty="0" smtClean="0"/>
              <a:t>Significant change in technology in use (eg Autonomous mining)</a:t>
            </a:r>
          </a:p>
          <a:p>
            <a:endParaRPr lang="en-AU" sz="1200" baseline="0" dirty="0" smtClean="0"/>
          </a:p>
          <a:p>
            <a:r>
              <a:rPr lang="en-AU" sz="1200" baseline="0" dirty="0" smtClean="0"/>
              <a:t>In some situations mine changes (eg additional mining pits using existing methods) a PMP is not required, however notification of the commencement of this new pit is requested.</a:t>
            </a:r>
          </a:p>
          <a:p>
            <a:endParaRPr lang="en-AU" sz="1200" baseline="0" dirty="0" smtClean="0"/>
          </a:p>
          <a:p>
            <a:r>
              <a:rPr lang="en-AU" sz="1200" baseline="0" dirty="0" smtClean="0"/>
              <a:t>Recommend early consultation with inspectorate in relation to any planned changes or expansion to existing operations.</a:t>
            </a:r>
          </a:p>
          <a:p>
            <a:endParaRPr lang="en-AU" sz="1200" baseline="0" dirty="0" smtClean="0"/>
          </a:p>
          <a:p>
            <a:r>
              <a:rPr lang="en-AU" sz="1200" baseline="0" dirty="0" smtClean="0"/>
              <a:t>PMPs are to be submitted online in SRS.</a:t>
            </a:r>
          </a:p>
        </p:txBody>
      </p:sp>
      <p:sp>
        <p:nvSpPr>
          <p:cNvPr id="4" name="Slide Number Placeholder 3"/>
          <p:cNvSpPr>
            <a:spLocks noGrp="1"/>
          </p:cNvSpPr>
          <p:nvPr>
            <p:ph type="sldNum" sz="quarter" idx="10"/>
          </p:nvPr>
        </p:nvSpPr>
        <p:spPr/>
        <p:txBody>
          <a:bodyPr/>
          <a:lstStyle/>
          <a:p>
            <a:fld id="{209679B7-217F-461E-8C46-624B77FF316E}" type="slidenum">
              <a:rPr lang="en-AU" smtClean="0"/>
              <a:t>4</a:t>
            </a:fld>
            <a:endParaRPr lang="en-AU" dirty="0"/>
          </a:p>
        </p:txBody>
      </p:sp>
    </p:spTree>
    <p:extLst>
      <p:ext uri="{BB962C8B-B14F-4D97-AF65-F5344CB8AC3E}">
        <p14:creationId xmlns:p14="http://schemas.microsoft.com/office/powerpoint/2010/main" val="134331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Sites should not regard PMPs only as a legal requirement. Although it is a requirement to have your PMP approved</a:t>
            </a:r>
            <a:r>
              <a:rPr lang="en-AU" baseline="0" dirty="0" smtClean="0"/>
              <a:t> prior to the commencement of mining operations.</a:t>
            </a:r>
          </a:p>
          <a:p>
            <a:endParaRPr lang="en-AU" baseline="0" dirty="0" smtClean="0"/>
          </a:p>
          <a:p>
            <a:r>
              <a:rPr lang="en-AU" baseline="0" dirty="0" smtClean="0"/>
              <a:t>Mining operations include: development, construction, operation, processing and rehabilitation to name a few. Ref s. 4 of the MSIA.</a:t>
            </a:r>
            <a:endParaRPr lang="en-AU" dirty="0" smtClean="0"/>
          </a:p>
          <a:p>
            <a:endParaRPr lang="en-AU" dirty="0" smtClean="0"/>
          </a:p>
          <a:p>
            <a:r>
              <a:rPr lang="en-AU" dirty="0" smtClean="0"/>
              <a:t>The preparation of a PMP is part of the initial identification of major risks at the various stages of the operation’s life cycle, from construction to development, production and closure. It is a starting point for building ongoing strategies to manage those risks.</a:t>
            </a:r>
          </a:p>
          <a:p>
            <a:endParaRPr lang="en-AU" dirty="0" smtClean="0"/>
          </a:p>
          <a:p>
            <a:r>
              <a:rPr lang="en-AU" dirty="0" smtClean="0"/>
              <a:t>The PMP should therefore be considered as an important tool in developing an appropriate site-specific occupational health and safety management system.</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r. 3.13(1)(b)</a:t>
            </a:r>
            <a:r>
              <a:rPr lang="en-AU" baseline="0" dirty="0" smtClean="0"/>
              <a:t> </a:t>
            </a:r>
            <a:r>
              <a:rPr lang="en-AU" dirty="0" smtClean="0"/>
              <a:t>, broad assessment of major risks and management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b="1" dirty="0" smtClean="0"/>
              <a:t>Further information:</a:t>
            </a:r>
            <a:r>
              <a:rPr lang="en-AU" dirty="0" smtClean="0"/>
              <a:t> If such a plan is not in place, the safety of workers may be compromised and the department’s mines inspectors will suspend operations until a PMP is approved. Resources are available to assist operators to comply.</a:t>
            </a:r>
          </a:p>
          <a:p>
            <a:endParaRPr lang="en-AU" baseline="0" dirty="0" smtClean="0"/>
          </a:p>
        </p:txBody>
      </p:sp>
      <p:sp>
        <p:nvSpPr>
          <p:cNvPr id="4" name="Slide Number Placeholder 3"/>
          <p:cNvSpPr>
            <a:spLocks noGrp="1"/>
          </p:cNvSpPr>
          <p:nvPr>
            <p:ph type="sldNum" sz="quarter" idx="10"/>
          </p:nvPr>
        </p:nvSpPr>
        <p:spPr/>
        <p:txBody>
          <a:bodyPr/>
          <a:lstStyle/>
          <a:p>
            <a:fld id="{209679B7-217F-461E-8C46-624B77FF316E}" type="slidenum">
              <a:rPr lang="en-AU" smtClean="0"/>
              <a:t>5</a:t>
            </a:fld>
            <a:endParaRPr lang="en-AU" dirty="0"/>
          </a:p>
        </p:txBody>
      </p:sp>
    </p:spTree>
    <p:extLst>
      <p:ext uri="{BB962C8B-B14F-4D97-AF65-F5344CB8AC3E}">
        <p14:creationId xmlns:p14="http://schemas.microsoft.com/office/powerpoint/2010/main" val="130561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Information is generally</a:t>
            </a:r>
            <a:r>
              <a:rPr lang="en-AU" baseline="0" dirty="0" smtClean="0"/>
              <a:t> summary, outline, broad assessment, statement of commitments and control strategies. </a:t>
            </a:r>
          </a:p>
          <a:p>
            <a:r>
              <a:rPr lang="en-AU" baseline="0" dirty="0" smtClean="0"/>
              <a:t>Also requirement for certain plans and drawings.</a:t>
            </a:r>
          </a:p>
          <a:p>
            <a:endParaRPr lang="en-AU" baseline="0" dirty="0" smtClean="0"/>
          </a:p>
          <a:p>
            <a:r>
              <a:rPr lang="en-AU" baseline="0" dirty="0" smtClean="0"/>
              <a:t>At a high level some of the major risks commonly identified include:</a:t>
            </a:r>
          </a:p>
          <a:p>
            <a:r>
              <a:rPr lang="en-AU" baseline="0" dirty="0" smtClean="0"/>
              <a:t>Ground control, hazardous substances, mobile plant, asbestiform minerals, biological, psychosocial, extreme weather events, gases (introduced, generated by processing and natural released during mining), manual handling, pressurised plant, construction activities, radiation (including NORM) &amp; fire. This is not an exhaustive list, and needs to be developed as part of the hazard identification and risk assessment for the proposed mine. This is often presented in a site major risk matrix.</a:t>
            </a:r>
          </a:p>
          <a:p>
            <a:endParaRPr lang="en-AU" baseline="0" dirty="0" smtClean="0"/>
          </a:p>
          <a:p>
            <a:r>
              <a:rPr lang="en-AU" baseline="0" dirty="0" smtClean="0"/>
              <a:t>Common information that is presented with a PMP that assists in assessment:</a:t>
            </a:r>
          </a:p>
          <a:p>
            <a:r>
              <a:rPr lang="en-AU" baseline="0" dirty="0" smtClean="0"/>
              <a:t>Site risk assessment, standards above those legislated that the mine will comply with, general arrangement drawings for fixed plant and infrastructure, site plans, process flow sheets, geotechnical reports, approvals from other agencies (eg main roads), general description of operations, hydrological assessments (flood control), proposed management &amp; supervisory structure (span of control).</a:t>
            </a:r>
          </a:p>
          <a:p>
            <a:endParaRPr lang="en-AU" baseline="0" dirty="0" smtClean="0"/>
          </a:p>
          <a:p>
            <a:r>
              <a:rPr lang="en-AU" baseline="0" dirty="0" smtClean="0"/>
              <a:t>Not all systems of works, policies and procedures are required at the PMP stage. The PMP is about the commitments of the Principal Employer relating to the identification and control of risks.</a:t>
            </a:r>
          </a:p>
          <a:p>
            <a:endParaRPr lang="en-AU" baseline="0" dirty="0" smtClean="0"/>
          </a:p>
          <a:p>
            <a:r>
              <a:rPr lang="en-AU" baseline="0" dirty="0" smtClean="0"/>
              <a:t>There is a guide for the submission of a PMP available at our website.</a:t>
            </a:r>
          </a:p>
        </p:txBody>
      </p:sp>
      <p:sp>
        <p:nvSpPr>
          <p:cNvPr id="4" name="Slide Number Placeholder 3"/>
          <p:cNvSpPr>
            <a:spLocks noGrp="1"/>
          </p:cNvSpPr>
          <p:nvPr>
            <p:ph type="sldNum" sz="quarter" idx="10"/>
          </p:nvPr>
        </p:nvSpPr>
        <p:spPr/>
        <p:txBody>
          <a:bodyPr/>
          <a:lstStyle/>
          <a:p>
            <a:fld id="{209679B7-217F-461E-8C46-624B77FF316E}" type="slidenum">
              <a:rPr lang="en-AU" smtClean="0"/>
              <a:t>6</a:t>
            </a:fld>
            <a:endParaRPr lang="en-AU" dirty="0"/>
          </a:p>
        </p:txBody>
      </p:sp>
    </p:spTree>
    <p:extLst>
      <p:ext uri="{BB962C8B-B14F-4D97-AF65-F5344CB8AC3E}">
        <p14:creationId xmlns:p14="http://schemas.microsoft.com/office/powerpoint/2010/main" val="105808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Flow chart outlines steps in MSB review process.</a:t>
            </a:r>
          </a:p>
          <a:p>
            <a:pPr marL="0" indent="0">
              <a:buNone/>
            </a:pPr>
            <a:endParaRPr lang="en-AU" dirty="0" smtClean="0"/>
          </a:p>
          <a:p>
            <a:pPr marL="0" indent="0">
              <a:buNone/>
            </a:pPr>
            <a:r>
              <a:rPr lang="en-AU" dirty="0" smtClean="0"/>
              <a:t>PMP may be assessed by one or several officers</a:t>
            </a:r>
            <a:r>
              <a:rPr lang="en-AU" baseline="0" dirty="0" smtClean="0"/>
              <a:t> depending on the type and complexity of the proposed mining operation.</a:t>
            </a:r>
          </a:p>
          <a:p>
            <a:pPr marL="0" indent="0">
              <a:buNone/>
            </a:pPr>
            <a:endParaRPr lang="en-AU" dirty="0" smtClean="0"/>
          </a:p>
          <a:p>
            <a:pPr marL="0" indent="0">
              <a:buNone/>
            </a:pPr>
            <a:r>
              <a:rPr lang="en-AU" dirty="0" smtClean="0"/>
              <a:t>Officers review to establish</a:t>
            </a:r>
            <a:r>
              <a:rPr lang="en-AU" baseline="0" dirty="0" smtClean="0"/>
              <a:t> if</a:t>
            </a:r>
            <a:r>
              <a:rPr lang="en-AU" dirty="0" smtClean="0"/>
              <a:t> required information is supplied and adequate.</a:t>
            </a:r>
          </a:p>
          <a:p>
            <a:pPr marL="0" indent="0">
              <a:buNone/>
            </a:pPr>
            <a:r>
              <a:rPr lang="en-AU" dirty="0" smtClean="0"/>
              <a:t>Target of 30 working days to review and approved PMPs.</a:t>
            </a:r>
          </a:p>
          <a:p>
            <a:pPr marL="0" indent="0">
              <a:buNone/>
            </a:pPr>
            <a:r>
              <a:rPr lang="en-AU" dirty="0" smtClean="0"/>
              <a:t>May request further information in which case assessment clock will stop. (Chess</a:t>
            </a:r>
            <a:r>
              <a:rPr lang="en-AU" baseline="0" dirty="0" smtClean="0"/>
              <a:t> clock)</a:t>
            </a:r>
            <a:endParaRPr lang="en-AU" dirty="0" smtClean="0"/>
          </a:p>
          <a:p>
            <a:pPr marL="0" indent="0">
              <a:buNone/>
            </a:pPr>
            <a:r>
              <a:rPr lang="en-AU" dirty="0" smtClean="0"/>
              <a:t>Result of review process is recommendation on finalisation to the SME (Finalisation</a:t>
            </a:r>
            <a:r>
              <a:rPr lang="en-AU" baseline="0" dirty="0" smtClean="0"/>
              <a:t> may be approve or reject)</a:t>
            </a:r>
            <a:endParaRPr lang="en-AU" dirty="0" smtClean="0"/>
          </a:p>
          <a:p>
            <a:pPr marL="0" indent="0">
              <a:buNone/>
            </a:pPr>
            <a:endParaRPr lang="en-AU" dirty="0" smtClean="0"/>
          </a:p>
          <a:p>
            <a:pPr marL="228600" indent="-228600">
              <a:buAutoNum type="arabicPeriod"/>
            </a:pPr>
            <a:r>
              <a:rPr lang="en-AU" dirty="0" smtClean="0"/>
              <a:t>The PMP will remain as incomplete until</a:t>
            </a:r>
            <a:r>
              <a:rPr lang="en-AU" baseline="0" dirty="0" smtClean="0"/>
              <a:t> submitted. Once submitted the PMP can no longer be amended. </a:t>
            </a:r>
            <a:r>
              <a:rPr lang="en-AU" b="1" baseline="0" dirty="0" smtClean="0"/>
              <a:t>Only users with the relevant SRS security for your company can view the PMP</a:t>
            </a:r>
          </a:p>
          <a:p>
            <a:pPr marL="228600" indent="-228600">
              <a:buAutoNum type="arabicPeriod"/>
            </a:pPr>
            <a:r>
              <a:rPr lang="en-AU" baseline="0" dirty="0" smtClean="0"/>
              <a:t>When the PMP is submitted an alert is sent to the officers that have been given access to see those alerts. One of these officers will take ownership of the PMP </a:t>
            </a:r>
            <a:r>
              <a:rPr lang="en-AU" b="1" baseline="0" dirty="0" smtClean="0"/>
              <a:t>(Role of manager)</a:t>
            </a:r>
          </a:p>
          <a:p>
            <a:pPr marL="228600" indent="-228600">
              <a:buAutoNum type="arabicPeriod"/>
            </a:pPr>
            <a:r>
              <a:rPr lang="en-AU" baseline="0" dirty="0" smtClean="0"/>
              <a:t>The manager assigns the assessment to various officers depending on the speciality of the assessment required. </a:t>
            </a:r>
          </a:p>
          <a:p>
            <a:pPr marL="228600" indent="-228600">
              <a:buAutoNum type="arabicPeriod"/>
            </a:pPr>
            <a:r>
              <a:rPr lang="en-AU" baseline="0" dirty="0" smtClean="0"/>
              <a:t>The officers provide advice relating to the acceptability of the PMP</a:t>
            </a:r>
          </a:p>
          <a:p>
            <a:pPr marL="228600" indent="-228600">
              <a:buAutoNum type="arabicPeriod"/>
            </a:pPr>
            <a:r>
              <a:rPr lang="en-AU" baseline="0" dirty="0" smtClean="0"/>
              <a:t>The manager (owner) then makes a recommendation to the SME</a:t>
            </a:r>
          </a:p>
          <a:p>
            <a:pPr marL="228600" indent="-228600">
              <a:buAutoNum type="arabicPeriod"/>
            </a:pPr>
            <a:r>
              <a:rPr lang="en-AU" baseline="0" dirty="0" smtClean="0"/>
              <a:t>The PMP is then accepted or rejected by the SME</a:t>
            </a:r>
            <a:endParaRPr lang="en-AU" dirty="0"/>
          </a:p>
        </p:txBody>
      </p:sp>
      <p:sp>
        <p:nvSpPr>
          <p:cNvPr id="4" name="Slide Number Placeholder 3"/>
          <p:cNvSpPr>
            <a:spLocks noGrp="1"/>
          </p:cNvSpPr>
          <p:nvPr>
            <p:ph type="sldNum" sz="quarter" idx="10"/>
          </p:nvPr>
        </p:nvSpPr>
        <p:spPr/>
        <p:txBody>
          <a:bodyPr/>
          <a:lstStyle/>
          <a:p>
            <a:fld id="{209679B7-217F-461E-8C46-624B77FF316E}" type="slidenum">
              <a:rPr lang="en-AU" smtClean="0"/>
              <a:t>7</a:t>
            </a:fld>
            <a:endParaRPr lang="en-AU" dirty="0"/>
          </a:p>
        </p:txBody>
      </p:sp>
    </p:spTree>
    <p:extLst>
      <p:ext uri="{BB962C8B-B14F-4D97-AF65-F5344CB8AC3E}">
        <p14:creationId xmlns:p14="http://schemas.microsoft.com/office/powerpoint/2010/main" val="332159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a:t>
            </a:r>
            <a:r>
              <a:rPr lang="en-AU" baseline="0" dirty="0" smtClean="0"/>
              <a:t> does this look like in practice?</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Not a huge variation in the time taken to assess the applications – however huge variations in the time taken.</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If you want a fast approval, provide a quality PMP.</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1 completed late - 367 days vs. 33 days</a:t>
            </a:r>
          </a:p>
          <a:p>
            <a:endParaRPr lang="en-AU" baseline="0" dirty="0" smtClean="0"/>
          </a:p>
        </p:txBody>
      </p:sp>
      <p:sp>
        <p:nvSpPr>
          <p:cNvPr id="4" name="Slide Number Placeholder 3"/>
          <p:cNvSpPr>
            <a:spLocks noGrp="1"/>
          </p:cNvSpPr>
          <p:nvPr>
            <p:ph type="sldNum" sz="quarter" idx="10"/>
          </p:nvPr>
        </p:nvSpPr>
        <p:spPr/>
        <p:txBody>
          <a:bodyPr/>
          <a:lstStyle/>
          <a:p>
            <a:fld id="{209679B7-217F-461E-8C46-624B77FF316E}" type="slidenum">
              <a:rPr lang="en-AU" smtClean="0"/>
              <a:t>8</a:t>
            </a:fld>
            <a:endParaRPr lang="en-AU" dirty="0"/>
          </a:p>
        </p:txBody>
      </p:sp>
    </p:spTree>
    <p:extLst>
      <p:ext uri="{BB962C8B-B14F-4D97-AF65-F5344CB8AC3E}">
        <p14:creationId xmlns:p14="http://schemas.microsoft.com/office/powerpoint/2010/main" val="2590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Martin &amp; Paul will provide more detail relating to RMP &amp; HHMP.</a:t>
            </a:r>
            <a:endParaRPr lang="en-AU" dirty="0"/>
          </a:p>
        </p:txBody>
      </p:sp>
      <p:sp>
        <p:nvSpPr>
          <p:cNvPr id="4" name="Slide Number Placeholder 3"/>
          <p:cNvSpPr>
            <a:spLocks noGrp="1"/>
          </p:cNvSpPr>
          <p:nvPr>
            <p:ph type="sldNum" sz="quarter" idx="10"/>
          </p:nvPr>
        </p:nvSpPr>
        <p:spPr/>
        <p:txBody>
          <a:bodyPr/>
          <a:lstStyle/>
          <a:p>
            <a:fld id="{209679B7-217F-461E-8C46-624B77FF316E}" type="slidenum">
              <a:rPr lang="en-AU" smtClean="0"/>
              <a:t>9</a:t>
            </a:fld>
            <a:endParaRPr lang="en-AU" dirty="0"/>
          </a:p>
        </p:txBody>
      </p:sp>
    </p:spTree>
    <p:extLst>
      <p:ext uri="{BB962C8B-B14F-4D97-AF65-F5344CB8AC3E}">
        <p14:creationId xmlns:p14="http://schemas.microsoft.com/office/powerpoint/2010/main" val="224391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9679B7-217F-461E-8C46-624B77FF316E}" type="slidenum">
              <a:rPr lang="en-AU" smtClean="0"/>
              <a:t>10</a:t>
            </a:fld>
            <a:endParaRPr lang="en-AU" dirty="0"/>
          </a:p>
        </p:txBody>
      </p:sp>
    </p:spTree>
    <p:extLst>
      <p:ext uri="{BB962C8B-B14F-4D97-AF65-F5344CB8AC3E}">
        <p14:creationId xmlns:p14="http://schemas.microsoft.com/office/powerpoint/2010/main" val="1669666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577" t="15116" r="5721" b="48055"/>
          <a:stretch/>
        </p:blipFill>
        <p:spPr bwMode="auto">
          <a:xfrm>
            <a:off x="115329" y="170893"/>
            <a:ext cx="3987114" cy="685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9184"/>
            <a:ext cx="4802660" cy="1054243"/>
          </a:xfrm>
          <a:prstGeom prst="rect">
            <a:avLst/>
          </a:prstGeom>
        </p:spPr>
      </p:pic>
    </p:spTree>
    <p:extLst>
      <p:ext uri="{BB962C8B-B14F-4D97-AF65-F5344CB8AC3E}">
        <p14:creationId xmlns:p14="http://schemas.microsoft.com/office/powerpoint/2010/main" val="3600761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dirty="0"/>
          </a:p>
        </p:txBody>
      </p:sp>
    </p:spTree>
    <p:extLst>
      <p:ext uri="{BB962C8B-B14F-4D97-AF65-F5344CB8AC3E}">
        <p14:creationId xmlns:p14="http://schemas.microsoft.com/office/powerpoint/2010/main" val="20389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dirty="0"/>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42038289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dirty="0"/>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21724435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dirty="0"/>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3957784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dirty="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8459774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806529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1442259"/>
          </a:xfrm>
          <a:prstGeom prst="rect">
            <a:avLst/>
          </a:prstGeom>
        </p:spPr>
      </p:pic>
      <p:sp>
        <p:nvSpPr>
          <p:cNvPr id="9" name="Text Placeholder 8"/>
          <p:cNvSpPr>
            <a:spLocks noGrp="1"/>
          </p:cNvSpPr>
          <p:nvPr>
            <p:ph type="body" sz="quarter" idx="10" hasCustomPrompt="1"/>
          </p:nvPr>
        </p:nvSpPr>
        <p:spPr>
          <a:xfrm>
            <a:off x="542929" y="1984978"/>
            <a:ext cx="3971925" cy="725273"/>
          </a:xfrm>
        </p:spPr>
        <p:txBody>
          <a:bodyPr anchor="ctr">
            <a:normAutofit/>
          </a:bodyPr>
          <a:lstStyle>
            <a:lvl1pPr marL="0" indent="0" algn="ctr">
              <a:buNone/>
              <a:defRPr sz="3200" b="1" baseline="0">
                <a:solidFill>
                  <a:srgbClr val="0E6E71"/>
                </a:solidFill>
              </a:defRPr>
            </a:lvl1pPr>
          </a:lstStyle>
          <a:p>
            <a:pPr lvl="0"/>
            <a:r>
              <a:rPr lang="en-AU" dirty="0" smtClean="0"/>
              <a:t>Enter Title Here</a:t>
            </a:r>
            <a:endParaRPr lang="en-AU" dirty="0"/>
          </a:p>
        </p:txBody>
      </p:sp>
      <p:sp>
        <p:nvSpPr>
          <p:cNvPr id="10" name="Text Placeholder 8"/>
          <p:cNvSpPr>
            <a:spLocks noGrp="1"/>
          </p:cNvSpPr>
          <p:nvPr>
            <p:ph type="body" sz="quarter" idx="11" hasCustomPrompt="1"/>
          </p:nvPr>
        </p:nvSpPr>
        <p:spPr>
          <a:xfrm>
            <a:off x="542929" y="4176243"/>
            <a:ext cx="3971925" cy="428711"/>
          </a:xfrm>
        </p:spPr>
        <p:txBody>
          <a:bodyPr anchor="ctr">
            <a:normAutofit/>
          </a:bodyPr>
          <a:lstStyle>
            <a:lvl1pPr marL="0" indent="0" algn="ctr">
              <a:buNone/>
              <a:defRPr sz="2000" b="0" baseline="0">
                <a:solidFill>
                  <a:srgbClr val="8E1A16"/>
                </a:solidFill>
              </a:defRPr>
            </a:lvl1pPr>
          </a:lstStyle>
          <a:p>
            <a:pPr lvl="0"/>
            <a:r>
              <a:rPr lang="en-AU" dirty="0" smtClean="0"/>
              <a:t>Presented by</a:t>
            </a:r>
            <a:endParaRPr lang="en-AU" dirty="0"/>
          </a:p>
        </p:txBody>
      </p:sp>
      <p:sp>
        <p:nvSpPr>
          <p:cNvPr id="11" name="Text Placeholder 8"/>
          <p:cNvSpPr>
            <a:spLocks noGrp="1"/>
          </p:cNvSpPr>
          <p:nvPr>
            <p:ph type="body" sz="quarter" idx="12" hasCustomPrompt="1"/>
          </p:nvPr>
        </p:nvSpPr>
        <p:spPr>
          <a:xfrm>
            <a:off x="542929" y="4892935"/>
            <a:ext cx="3971925" cy="428711"/>
          </a:xfrm>
        </p:spPr>
        <p:txBody>
          <a:bodyPr anchor="ctr">
            <a:normAutofit/>
          </a:bodyPr>
          <a:lstStyle>
            <a:lvl1pPr marL="0" indent="0" algn="ctr">
              <a:buNone/>
              <a:defRPr sz="2800" b="1" baseline="0">
                <a:solidFill>
                  <a:srgbClr val="8E1A16"/>
                </a:solidFill>
              </a:defRPr>
            </a:lvl1pPr>
          </a:lstStyle>
          <a:p>
            <a:pPr lvl="0"/>
            <a:r>
              <a:rPr lang="en-AU" dirty="0" smtClean="0"/>
              <a:t>Enter Name Here</a:t>
            </a:r>
            <a:endParaRPr lang="en-AU" dirty="0"/>
          </a:p>
        </p:txBody>
      </p:sp>
      <p:sp>
        <p:nvSpPr>
          <p:cNvPr id="13" name="Picture Placeholder 12"/>
          <p:cNvSpPr>
            <a:spLocks noGrp="1"/>
          </p:cNvSpPr>
          <p:nvPr>
            <p:ph type="pic" sz="quarter" idx="13"/>
          </p:nvPr>
        </p:nvSpPr>
        <p:spPr>
          <a:xfrm>
            <a:off x="4662488" y="1268416"/>
            <a:ext cx="4349750" cy="4884737"/>
          </a:xfrm>
        </p:spPr>
        <p:txBody>
          <a:bodyPr/>
          <a:lstStyle/>
          <a:p>
            <a:r>
              <a:rPr lang="en-US" dirty="0" smtClean="0"/>
              <a:t>Click icon to add picture</a:t>
            </a:r>
            <a:endParaRPr lang="en-AU" dirty="0"/>
          </a:p>
        </p:txBody>
      </p:sp>
    </p:spTree>
    <p:extLst>
      <p:ext uri="{BB962C8B-B14F-4D97-AF65-F5344CB8AC3E}">
        <p14:creationId xmlns:p14="http://schemas.microsoft.com/office/powerpoint/2010/main" val="5550284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extLst>
      <p:ext uri="{BB962C8B-B14F-4D97-AF65-F5344CB8AC3E}">
        <p14:creationId xmlns:p14="http://schemas.microsoft.com/office/powerpoint/2010/main" val="1061481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dmp.wa.gov.au/Safety/Submitting-a-project-management-9184.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dmp.wa.gov.au/Environment/Mining-proposals-5993.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1" y="385764"/>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23850" y="412750"/>
            <a:ext cx="8134350"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defTabSz="914378">
              <a:defRPr/>
            </a:pPr>
            <a:r>
              <a:rPr lang="en-AU" altLang="en-US" sz="2800" kern="0" dirty="0">
                <a:solidFill>
                  <a:srgbClr val="CF5E31"/>
                </a:solidFill>
                <a:latin typeface="Arial"/>
                <a:ea typeface="ＭＳ Ｐゴシック"/>
              </a:rPr>
              <a:t>Please read this before using presentation</a:t>
            </a:r>
            <a:endParaRPr lang="en-AU" altLang="en-US" sz="2800" kern="0" dirty="0">
              <a:solidFill>
                <a:srgbClr val="FFFFFF"/>
              </a:solidFill>
              <a:latin typeface="Arial"/>
              <a:ea typeface="ＭＳ Ｐゴシック"/>
            </a:endParaRPr>
          </a:p>
        </p:txBody>
      </p:sp>
      <p:sp>
        <p:nvSpPr>
          <p:cNvPr id="3" name="Slide Number Placeholder 2"/>
          <p:cNvSpPr>
            <a:spLocks noGrp="1"/>
          </p:cNvSpPr>
          <p:nvPr>
            <p:ph type="sldNum" sz="quarter" idx="10"/>
          </p:nvPr>
        </p:nvSpPr>
        <p:spPr>
          <a:xfrm>
            <a:off x="7239000" y="5827713"/>
            <a:ext cx="1905000" cy="361615"/>
          </a:xfrm>
        </p:spPr>
        <p:txBody>
          <a:bodyPr/>
          <a:lstStyle/>
          <a:p>
            <a:pPr>
              <a:defRPr/>
            </a:pPr>
            <a:fld id="{8DB196FB-7975-4EF5-AC97-CD618349B523}" type="slidenum">
              <a:rPr lang="en-US" altLang="en-US" smtClean="0"/>
              <a:pPr>
                <a:defRPr/>
              </a:pPr>
              <a:t>1</a:t>
            </a:fld>
            <a:endParaRPr lang="en-US" altLang="en-US" dirty="0"/>
          </a:p>
        </p:txBody>
      </p:sp>
      <p:sp>
        <p:nvSpPr>
          <p:cNvPr id="6" name="Text Placeholder 1"/>
          <p:cNvSpPr txBox="1">
            <a:spLocks/>
          </p:cNvSpPr>
          <p:nvPr/>
        </p:nvSpPr>
        <p:spPr>
          <a:xfrm>
            <a:off x="404038" y="1124744"/>
            <a:ext cx="8558988" cy="504056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defTabSz="914400">
              <a:defRPr/>
            </a:pPr>
            <a:r>
              <a:rPr lang="en-AU" sz="2000" kern="0" dirty="0" smtClean="0"/>
              <a:t>This presentation is based on content presented at the 2018 Emergency Management information session in February 2018.</a:t>
            </a:r>
          </a:p>
          <a:p>
            <a:pPr defTabSz="914400">
              <a:defRPr/>
            </a:pPr>
            <a:r>
              <a:rPr lang="en-AU" sz="2000" kern="0" dirty="0" smtClean="0"/>
              <a:t>Department of Mines, Industry Regulation and Safety(DMIRS) supports and encourages reuse of its information (including data), and endorses use of the Australian Governments Open Access and Licensing Framework (AusGOAL)</a:t>
            </a:r>
          </a:p>
          <a:p>
            <a:pPr defTabSz="914400">
              <a:defRPr/>
            </a:pPr>
            <a:r>
              <a:rPr lang="en-AU" sz="2000" kern="0" dirty="0" smtClean="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kern="0" dirty="0" smtClean="0"/>
              <a:t> </a:t>
            </a:r>
          </a:p>
          <a:p>
            <a:pPr defTabSz="914400">
              <a:defRPr/>
            </a:pPr>
            <a:r>
              <a:rPr lang="en-AU" sz="2000" kern="0" dirty="0" smtClean="0"/>
              <a:t>Please give attribution to Department of Mines, Industry Regulation and Safety, 2018.</a:t>
            </a:r>
          </a:p>
          <a:p>
            <a:pPr defTabSz="914400">
              <a:defRPr/>
            </a:pPr>
            <a:r>
              <a:rPr lang="en-AU" altLang="en-US" sz="2000" kern="0" dirty="0" smtClean="0"/>
              <a:t>For resources, information or clarification, please contact</a:t>
            </a:r>
            <a:r>
              <a:rPr lang="en-AU" altLang="en-US" sz="2000" kern="0" smtClean="0"/>
              <a:t>: </a:t>
            </a:r>
            <a:r>
              <a:rPr lang="en-AU" altLang="en-US" sz="2000" b="1" kern="0" smtClean="0">
                <a:solidFill>
                  <a:srgbClr val="0000FF"/>
                </a:solidFill>
              </a:rPr>
              <a:t>SafetyComms@dmirs.wa.gov.au</a:t>
            </a:r>
            <a:r>
              <a:rPr lang="en-AU" altLang="en-US" sz="2000" b="1" kern="0" smtClean="0">
                <a:solidFill>
                  <a:srgbClr val="C00000"/>
                </a:solidFill>
              </a:rPr>
              <a:t> </a:t>
            </a:r>
            <a:r>
              <a:rPr lang="en-AU" altLang="en-US" sz="2000" kern="0" dirty="0" smtClean="0"/>
              <a:t>or visit </a:t>
            </a:r>
            <a:r>
              <a:rPr lang="en-AU" altLang="en-US" sz="2000" b="1" kern="0" dirty="0" smtClean="0">
                <a:solidFill>
                  <a:srgbClr val="0000FF"/>
                </a:solidFill>
              </a:rPr>
              <a:t>www.dmirs.wa.gov.au/ResourcesSafety</a:t>
            </a:r>
          </a:p>
          <a:p>
            <a:pPr defTabSz="914400">
              <a:defRPr/>
            </a:pPr>
            <a:endParaRPr lang="en-AU" altLang="en-US" sz="2000" b="1" kern="0" dirty="0" smtClean="0">
              <a:solidFill>
                <a:srgbClr val="C00000"/>
              </a:solidFill>
            </a:endParaRPr>
          </a:p>
          <a:p>
            <a:pPr defTabSz="914400"/>
            <a:endParaRPr lang="en-AU" sz="2000" kern="0" dirty="0"/>
          </a:p>
        </p:txBody>
      </p:sp>
    </p:spTree>
    <p:extLst>
      <p:ext uri="{BB962C8B-B14F-4D97-AF65-F5344CB8AC3E}">
        <p14:creationId xmlns:p14="http://schemas.microsoft.com/office/powerpoint/2010/main" val="141241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can I get more information?</a:t>
            </a:r>
            <a:endParaRPr lang="en-AU" dirty="0"/>
          </a:p>
        </p:txBody>
      </p:sp>
      <p:sp>
        <p:nvSpPr>
          <p:cNvPr id="3" name="Content Placeholder 2"/>
          <p:cNvSpPr>
            <a:spLocks noGrp="1"/>
          </p:cNvSpPr>
          <p:nvPr>
            <p:ph idx="1"/>
          </p:nvPr>
        </p:nvSpPr>
        <p:spPr/>
        <p:txBody>
          <a:bodyPr/>
          <a:lstStyle/>
          <a:p>
            <a:r>
              <a:rPr lang="en-AU" dirty="0" smtClean="0"/>
              <a:t>SRS online help</a:t>
            </a:r>
          </a:p>
          <a:p>
            <a:r>
              <a:rPr lang="en-AU" dirty="0" smtClean="0">
                <a:hlinkClick r:id="rId3"/>
              </a:rPr>
              <a:t>www.dmp.wa.gov.au/Safety/Submitting-a-project-management-9184.aspx</a:t>
            </a:r>
            <a:endParaRPr lang="en-AU" dirty="0" smtClean="0"/>
          </a:p>
          <a:p>
            <a:r>
              <a:rPr lang="en-AU" dirty="0" smtClean="0">
                <a:hlinkClick r:id="rId4"/>
              </a:rPr>
              <a:t>www.dmp.wa.gov.au/Environment/Mining-proposals-5993.aspx</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10</a:t>
            </a:fld>
            <a:endParaRPr lang="en-US" dirty="0"/>
          </a:p>
        </p:txBody>
      </p:sp>
      <p:pic>
        <p:nvPicPr>
          <p:cNvPr id="5" name="Picture 4"/>
          <p:cNvPicPr>
            <a:picLocks noChangeAspect="1"/>
          </p:cNvPicPr>
          <p:nvPr/>
        </p:nvPicPr>
        <p:blipFill rotWithShape="1">
          <a:blip r:embed="rId5"/>
          <a:srcRect b="5068"/>
          <a:stretch/>
        </p:blipFill>
        <p:spPr>
          <a:xfrm>
            <a:off x="1235220" y="3748036"/>
            <a:ext cx="6855835" cy="2421116"/>
          </a:xfrm>
          <a:prstGeom prst="rect">
            <a:avLst/>
          </a:prstGeom>
        </p:spPr>
      </p:pic>
    </p:spTree>
    <p:extLst>
      <p:ext uri="{BB962C8B-B14F-4D97-AF65-F5344CB8AC3E}">
        <p14:creationId xmlns:p14="http://schemas.microsoft.com/office/powerpoint/2010/main" val="1873824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11</a:t>
            </a:fld>
            <a:endParaRPr lang="en-US" dirty="0"/>
          </a:p>
        </p:txBody>
      </p:sp>
      <p:sp>
        <p:nvSpPr>
          <p:cNvPr id="2" name="Title 1"/>
          <p:cNvSpPr>
            <a:spLocks noGrp="1"/>
          </p:cNvSpPr>
          <p:nvPr>
            <p:ph type="title"/>
          </p:nvPr>
        </p:nvSpPr>
        <p:spPr>
          <a:xfrm>
            <a:off x="3997841" y="1580190"/>
            <a:ext cx="4572002" cy="3019646"/>
          </a:xfrm>
        </p:spPr>
        <p:txBody>
          <a:bodyPr/>
          <a:lstStyle/>
          <a:p>
            <a:pPr algn="ctr"/>
            <a:r>
              <a:rPr lang="en-AU" dirty="0" smtClean="0">
                <a:solidFill>
                  <a:srgbClr val="117D7F"/>
                </a:solidFill>
              </a:rPr>
              <a:t>Expectations and requirements for Radiation Management Plans (RMPs)</a:t>
            </a:r>
            <a:endParaRPr lang="en-AU" dirty="0">
              <a:solidFill>
                <a:srgbClr val="117D7F"/>
              </a:solidFill>
            </a:endParaRPr>
          </a:p>
        </p:txBody>
      </p:sp>
      <p:grpSp>
        <p:nvGrpSpPr>
          <p:cNvPr id="8" name="Group 7"/>
          <p:cNvGrpSpPr/>
          <p:nvPr/>
        </p:nvGrpSpPr>
        <p:grpSpPr>
          <a:xfrm>
            <a:off x="421775" y="930922"/>
            <a:ext cx="3374048" cy="4906540"/>
            <a:chOff x="421775" y="930922"/>
            <a:chExt cx="3374048" cy="490654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75" y="930922"/>
              <a:ext cx="3229054" cy="24312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75" y="3362210"/>
              <a:ext cx="3374048" cy="2475252"/>
            </a:xfrm>
            <a:prstGeom prst="rect">
              <a:avLst/>
            </a:prstGeom>
          </p:spPr>
        </p:pic>
      </p:grpSp>
    </p:spTree>
    <p:extLst>
      <p:ext uri="{BB962C8B-B14F-4D97-AF65-F5344CB8AC3E}">
        <p14:creationId xmlns:p14="http://schemas.microsoft.com/office/powerpoint/2010/main" val="290915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PMPs and radiation hazards </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12</a:t>
            </a:fld>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759" y="1526987"/>
            <a:ext cx="480079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812800" y="1838036"/>
            <a:ext cx="489527" cy="120073"/>
          </a:xfrm>
          <a:prstGeom prst="rect">
            <a:avLst/>
          </a:prstGeom>
          <a:solidFill>
            <a:schemeClr val="bg1">
              <a:lumMod val="85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9" name="Rectangle 8"/>
          <p:cNvSpPr/>
          <p:nvPr/>
        </p:nvSpPr>
        <p:spPr bwMode="auto">
          <a:xfrm>
            <a:off x="3394362" y="1819563"/>
            <a:ext cx="1639455" cy="184729"/>
          </a:xfrm>
          <a:prstGeom prst="rect">
            <a:avLst/>
          </a:prstGeom>
          <a:solidFill>
            <a:schemeClr val="bg1">
              <a:lumMod val="85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Rounded Rectangle 2"/>
          <p:cNvSpPr/>
          <p:nvPr/>
        </p:nvSpPr>
        <p:spPr bwMode="auto">
          <a:xfrm>
            <a:off x="158496" y="4933718"/>
            <a:ext cx="1350264" cy="283464"/>
          </a:xfrm>
          <a:prstGeom prst="roundRect">
            <a:avLst/>
          </a:prstGeom>
          <a:no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636" y="1088136"/>
            <a:ext cx="3140364" cy="522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5761962" y="5069354"/>
            <a:ext cx="1989791" cy="279885"/>
            <a:chOff x="5761962" y="5069354"/>
            <a:chExt cx="1989791" cy="279885"/>
          </a:xfrm>
        </p:grpSpPr>
        <p:sp>
          <p:nvSpPr>
            <p:cNvPr id="11" name="Rounded Rectangle 10"/>
            <p:cNvSpPr/>
            <p:nvPr/>
          </p:nvSpPr>
          <p:spPr bwMode="auto">
            <a:xfrm>
              <a:off x="6082388" y="5124218"/>
              <a:ext cx="1669365" cy="161014"/>
            </a:xfrm>
            <a:prstGeom prst="roundRect">
              <a:avLst/>
            </a:prstGeom>
            <a:no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mc:AlternateContent xmlns:mc="http://schemas.openxmlformats.org/markup-compatibility/2006" xmlns:a14="http://schemas.microsoft.com/office/drawing/2010/main">
          <mc:Choice Requires="a14">
            <p:sp>
              <p:nvSpPr>
                <p:cNvPr id="12" name="TextBox 11"/>
                <p:cNvSpPr txBox="1"/>
                <p:nvPr/>
              </p:nvSpPr>
              <p:spPr>
                <a:xfrm>
                  <a:off x="5761962" y="5069354"/>
                  <a:ext cx="290815" cy="279885"/>
                </a:xfrm>
                <a:prstGeom prst="rect">
                  <a:avLst/>
                </a:prstGeom>
                <a:noFill/>
                <a:ln w="28575">
                  <a:solidFill>
                    <a:srgbClr val="A50021"/>
                  </a:solidFill>
                </a:ln>
                <a:effectLst>
                  <a:glow rad="139700">
                    <a:schemeClr val="accent4">
                      <a:satMod val="175000"/>
                      <a:alpha val="40000"/>
                    </a:schemeClr>
                  </a:glow>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❶</m:t>
                        </m:r>
                      </m:oMath>
                    </m:oMathPara>
                  </a14:m>
                  <a:endParaRPr lang="en-AU" i="1" dirty="0">
                    <a:latin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761962" y="5069354"/>
                  <a:ext cx="290815" cy="279885"/>
                </a:xfrm>
                <a:prstGeom prst="rect">
                  <a:avLst/>
                </a:prstGeom>
                <a:blipFill>
                  <a:blip r:embed="rId4"/>
                  <a:stretch>
                    <a:fillRect/>
                  </a:stretch>
                </a:blipFill>
                <a:ln w="28575">
                  <a:solidFill>
                    <a:srgbClr val="A50021"/>
                  </a:solidFill>
                </a:ln>
                <a:effectLst>
                  <a:glow rad="139700">
                    <a:schemeClr val="accent4">
                      <a:satMod val="175000"/>
                      <a:alpha val="40000"/>
                    </a:schemeClr>
                  </a:glow>
                </a:effectLst>
              </p:spPr>
              <p:txBody>
                <a:bodyPr/>
                <a:lstStyle/>
                <a:p>
                  <a:r>
                    <a:rPr lang="en-AU">
                      <a:noFill/>
                    </a:rPr>
                    <a:t> </a:t>
                  </a:r>
                </a:p>
              </p:txBody>
            </p:sp>
          </mc:Fallback>
        </mc:AlternateContent>
      </p:grpSp>
      <p:grpSp>
        <p:nvGrpSpPr>
          <p:cNvPr id="14" name="Group 13"/>
          <p:cNvGrpSpPr/>
          <p:nvPr/>
        </p:nvGrpSpPr>
        <p:grpSpPr>
          <a:xfrm>
            <a:off x="5761962" y="5861189"/>
            <a:ext cx="1989791" cy="279885"/>
            <a:chOff x="1993393" y="5431535"/>
            <a:chExt cx="1989791" cy="279885"/>
          </a:xfrm>
        </p:grpSpPr>
        <p:sp>
          <p:nvSpPr>
            <p:cNvPr id="10" name="Rounded Rectangle 9"/>
            <p:cNvSpPr/>
            <p:nvPr/>
          </p:nvSpPr>
          <p:spPr bwMode="auto">
            <a:xfrm>
              <a:off x="2363680" y="5495543"/>
              <a:ext cx="1619504" cy="195181"/>
            </a:xfrm>
            <a:prstGeom prst="roundRect">
              <a:avLst/>
            </a:prstGeom>
            <a:no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mc:AlternateContent xmlns:mc="http://schemas.openxmlformats.org/markup-compatibility/2006" xmlns:a14="http://schemas.microsoft.com/office/drawing/2010/main">
          <mc:Choice Requires="a14">
            <p:sp>
              <p:nvSpPr>
                <p:cNvPr id="6" name="TextBox 5"/>
                <p:cNvSpPr txBox="1"/>
                <p:nvPr/>
              </p:nvSpPr>
              <p:spPr>
                <a:xfrm>
                  <a:off x="1993393" y="5431535"/>
                  <a:ext cx="352000" cy="279885"/>
                </a:xfrm>
                <a:prstGeom prst="rect">
                  <a:avLst/>
                </a:prstGeom>
                <a:noFill/>
                <a:ln w="28575">
                  <a:solidFill>
                    <a:srgbClr val="A50021"/>
                  </a:solidFill>
                </a:ln>
                <a:effectLst>
                  <a:glow rad="139700">
                    <a:schemeClr val="accent4">
                      <a:satMod val="175000"/>
                      <a:alpha val="40000"/>
                    </a:schemeClr>
                  </a:glow>
                </a:effec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❷</m:t>
                        </m:r>
                      </m:oMath>
                    </m:oMathPara>
                  </a14:m>
                  <a:endParaRPr lang="en-AU" dirty="0"/>
                </a:p>
              </p:txBody>
            </p:sp>
          </mc:Choice>
          <mc:Fallback xmlns="">
            <p:sp>
              <p:nvSpPr>
                <p:cNvPr id="6" name="TextBox 5"/>
                <p:cNvSpPr txBox="1">
                  <a:spLocks noRot="1" noChangeAspect="1" noMove="1" noResize="1" noEditPoints="1" noAdjustHandles="1" noChangeArrowheads="1" noChangeShapeType="1" noTextEdit="1"/>
                </p:cNvSpPr>
                <p:nvPr/>
              </p:nvSpPr>
              <p:spPr>
                <a:xfrm>
                  <a:off x="1993393" y="5431535"/>
                  <a:ext cx="352000" cy="279885"/>
                </a:xfrm>
                <a:prstGeom prst="rect">
                  <a:avLst/>
                </a:prstGeom>
                <a:blipFill>
                  <a:blip r:embed="rId5"/>
                  <a:stretch>
                    <a:fillRect/>
                  </a:stretch>
                </a:blipFill>
                <a:ln w="28575">
                  <a:solidFill>
                    <a:srgbClr val="A50021"/>
                  </a:solidFill>
                </a:ln>
                <a:effectLst>
                  <a:glow rad="139700">
                    <a:schemeClr val="accent4">
                      <a:satMod val="175000"/>
                      <a:alpha val="40000"/>
                    </a:schemeClr>
                  </a:glow>
                </a:effectLst>
              </p:spPr>
              <p:txBody>
                <a:bodyPr/>
                <a:lstStyle/>
                <a:p>
                  <a:r>
                    <a:rPr lang="en-AU">
                      <a:noFill/>
                    </a:rPr>
                    <a:t> </a:t>
                  </a:r>
                </a:p>
              </p:txBody>
            </p:sp>
          </mc:Fallback>
        </mc:AlternateContent>
      </p:grpSp>
    </p:spTree>
    <p:extLst>
      <p:ext uri="{BB962C8B-B14F-4D97-AF65-F5344CB8AC3E}">
        <p14:creationId xmlns:p14="http://schemas.microsoft.com/office/powerpoint/2010/main" val="12403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up)">
                                      <p:cBhvr>
                                        <p:cTn id="15" dur="1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style.rotation</p:attrName>
                                        </p:attrNameLst>
                                      </p:cBhvr>
                                      <p:tavLst>
                                        <p:tav tm="0">
                                          <p:val>
                                            <p:fltVal val="90"/>
                                          </p:val>
                                        </p:tav>
                                        <p:tav tm="100000">
                                          <p:val>
                                            <p:fltVal val="0"/>
                                          </p:val>
                                        </p:tav>
                                      </p:tavLst>
                                    </p:anim>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7263074-3D8F-4D69-B63C-8EF25343C27E}"/>
              </a:ext>
            </a:extLst>
          </p:cNvPr>
          <p:cNvSpPr>
            <a:spLocks noGrp="1"/>
          </p:cNvSpPr>
          <p:nvPr>
            <p:ph type="title"/>
          </p:nvPr>
        </p:nvSpPr>
        <p:spPr>
          <a:xfrm>
            <a:off x="685800" y="228600"/>
            <a:ext cx="7772400" cy="752128"/>
          </a:xfrm>
        </p:spPr>
        <p:txBody>
          <a:bodyPr>
            <a:normAutofit/>
          </a:bodyPr>
          <a:lstStyle/>
          <a:p>
            <a:r>
              <a:rPr lang="en-AU" dirty="0"/>
              <a:t>DMIRS and Radiological Council</a:t>
            </a:r>
          </a:p>
        </p:txBody>
      </p:sp>
      <p:sp>
        <p:nvSpPr>
          <p:cNvPr id="2" name="Content Placeholder 1"/>
          <p:cNvSpPr>
            <a:spLocks noGrp="1"/>
          </p:cNvSpPr>
          <p:nvPr>
            <p:ph idx="1"/>
          </p:nvPr>
        </p:nvSpPr>
        <p:spPr/>
        <p:txBody>
          <a:bodyPr/>
          <a:lstStyle/>
          <a:p>
            <a:pPr marL="0" lvl="0" indent="0">
              <a:buNone/>
            </a:pPr>
            <a:r>
              <a:rPr lang="en-AU" dirty="0">
                <a:solidFill>
                  <a:prstClr val="black"/>
                </a:solidFill>
              </a:rPr>
              <a:t>MSIA Section 7: Relationship with other Acts</a:t>
            </a:r>
          </a:p>
          <a:p>
            <a:pPr algn="just">
              <a:lnSpc>
                <a:spcPct val="110000"/>
              </a:lnSpc>
              <a:spcBef>
                <a:spcPts val="1200"/>
              </a:spcBef>
            </a:pPr>
            <a:r>
              <a:rPr lang="en-AU" dirty="0" smtClean="0"/>
              <a:t>S.7(1</a:t>
            </a:r>
            <a:r>
              <a:rPr lang="en-AU" dirty="0"/>
              <a:t>)</a:t>
            </a:r>
            <a:r>
              <a:rPr lang="en-AU" b="1" dirty="0"/>
              <a:t> </a:t>
            </a:r>
            <a:r>
              <a:rPr lang="en-AU" dirty="0"/>
              <a:t>If a provision of this Act is inconsistent with a provision of the </a:t>
            </a:r>
            <a:r>
              <a:rPr lang="en-AU" i="1" dirty="0"/>
              <a:t>Radiation Safety Act (1975) </a:t>
            </a:r>
            <a:r>
              <a:rPr lang="en-AU" dirty="0"/>
              <a:t>the latter provision prevails to the extent of the </a:t>
            </a:r>
            <a:r>
              <a:rPr lang="en-AU" dirty="0" smtClean="0"/>
              <a:t>inconsistency</a:t>
            </a:r>
            <a:endParaRPr lang="en-AU" dirty="0"/>
          </a:p>
          <a:p>
            <a:pPr lvl="1" indent="-342900"/>
            <a:r>
              <a:rPr lang="en-AU" dirty="0">
                <a:solidFill>
                  <a:srgbClr val="A50021"/>
                </a:solidFill>
              </a:rPr>
              <a:t>i.e. </a:t>
            </a:r>
            <a:r>
              <a:rPr lang="en-AU" i="1" dirty="0">
                <a:solidFill>
                  <a:srgbClr val="A50021"/>
                </a:solidFill>
              </a:rPr>
              <a:t>Radiation Safety Act </a:t>
            </a:r>
            <a:r>
              <a:rPr lang="en-AU" dirty="0">
                <a:solidFill>
                  <a:srgbClr val="A50021"/>
                </a:solidFill>
              </a:rPr>
              <a:t>(and Radiological Council) has primacy</a:t>
            </a:r>
          </a:p>
          <a:p>
            <a:r>
              <a:rPr lang="en-AU" dirty="0"/>
              <a:t>Mining operations will require approvals and licenses from the Radiological Council if:</a:t>
            </a:r>
          </a:p>
          <a:p>
            <a:pPr marL="857250" lvl="1" indent="-457200">
              <a:buFont typeface="+mj-lt"/>
              <a:buAutoNum type="arabicPeriod"/>
            </a:pPr>
            <a:r>
              <a:rPr lang="en-AU" dirty="0"/>
              <a:t>Sources of electromagnetic radiation are used; or</a:t>
            </a:r>
          </a:p>
          <a:p>
            <a:pPr marL="857250" lvl="1" indent="-457200">
              <a:buFont typeface="+mj-lt"/>
              <a:buAutoNum type="arabicPeriod"/>
            </a:pPr>
            <a:r>
              <a:rPr lang="en-AU" dirty="0"/>
              <a:t>Naturally Occurring Radioactive Materials (NORM) are encountered</a:t>
            </a:r>
          </a:p>
          <a:p>
            <a:endParaRPr lang="en-AU" dirty="0"/>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13</a:t>
            </a:fld>
            <a:endParaRPr lang="en-US" dirty="0"/>
          </a:p>
        </p:txBody>
      </p:sp>
    </p:spTree>
    <p:extLst>
      <p:ext uri="{BB962C8B-B14F-4D97-AF65-F5344CB8AC3E}">
        <p14:creationId xmlns:p14="http://schemas.microsoft.com/office/powerpoint/2010/main" val="1969447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22360" y="3048840"/>
            <a:ext cx="8793040" cy="3350104"/>
          </a:xfrm>
        </p:spPr>
        <p:txBody>
          <a:bodyPr>
            <a:normAutofit lnSpcReduction="10000"/>
          </a:bodyPr>
          <a:lstStyle/>
          <a:p>
            <a:pPr marL="0" indent="0">
              <a:lnSpc>
                <a:spcPct val="100000"/>
              </a:lnSpc>
              <a:buNone/>
            </a:pPr>
            <a:r>
              <a:rPr lang="en-AU" dirty="0" smtClean="0">
                <a:solidFill>
                  <a:prstClr val="black"/>
                </a:solidFill>
              </a:rPr>
              <a:t>MSIR </a:t>
            </a:r>
            <a:r>
              <a:rPr lang="en-AU" dirty="0">
                <a:solidFill>
                  <a:prstClr val="black"/>
                </a:solidFill>
              </a:rPr>
              <a:t>Part 16 </a:t>
            </a:r>
            <a:r>
              <a:rPr lang="en-AU" dirty="0" smtClean="0">
                <a:solidFill>
                  <a:prstClr val="black"/>
                </a:solidFill>
              </a:rPr>
              <a:t>Division </a:t>
            </a:r>
            <a:r>
              <a:rPr lang="en-AU" dirty="0">
                <a:solidFill>
                  <a:prstClr val="black"/>
                </a:solidFill>
              </a:rPr>
              <a:t>3: Regulations 16.36 to 16.38  </a:t>
            </a:r>
            <a:endParaRPr lang="en-AU" dirty="0" smtClean="0">
              <a:solidFill>
                <a:prstClr val="black"/>
              </a:solidFill>
            </a:endParaRPr>
          </a:p>
          <a:p>
            <a:r>
              <a:rPr lang="en-AU" dirty="0">
                <a:solidFill>
                  <a:srgbClr val="8E1A16"/>
                </a:solidFill>
              </a:rPr>
              <a:t>Apply to non-NORM</a:t>
            </a:r>
          </a:p>
          <a:p>
            <a:r>
              <a:rPr lang="en-AU" dirty="0" smtClean="0">
                <a:solidFill>
                  <a:srgbClr val="8E1A16"/>
                </a:solidFill>
              </a:rPr>
              <a:t>Sealed </a:t>
            </a:r>
            <a:r>
              <a:rPr lang="en-AU" dirty="0">
                <a:solidFill>
                  <a:srgbClr val="8E1A16"/>
                </a:solidFill>
              </a:rPr>
              <a:t>radiation sources and irradiating apparatus</a:t>
            </a:r>
          </a:p>
          <a:p>
            <a:pPr lvl="1"/>
            <a:r>
              <a:rPr lang="en-AU" dirty="0">
                <a:solidFill>
                  <a:srgbClr val="117D7F"/>
                </a:solidFill>
              </a:rPr>
              <a:t>A sealed source is not NORM!</a:t>
            </a:r>
          </a:p>
          <a:p>
            <a:pPr lvl="1"/>
            <a:r>
              <a:rPr lang="en-AU" dirty="0">
                <a:solidFill>
                  <a:srgbClr val="117D7F"/>
                </a:solidFill>
              </a:rPr>
              <a:t>Generally not well understood by the mining </a:t>
            </a:r>
            <a:r>
              <a:rPr lang="en-AU" dirty="0" smtClean="0">
                <a:solidFill>
                  <a:srgbClr val="117D7F"/>
                </a:solidFill>
              </a:rPr>
              <a:t>industry</a:t>
            </a:r>
          </a:p>
          <a:p>
            <a:pPr lvl="1"/>
            <a:r>
              <a:rPr lang="en-AU" dirty="0">
                <a:solidFill>
                  <a:srgbClr val="117D7F"/>
                </a:solidFill>
              </a:rPr>
              <a:t>Radiation Safety </a:t>
            </a:r>
            <a:r>
              <a:rPr lang="en-AU" dirty="0" smtClean="0">
                <a:solidFill>
                  <a:srgbClr val="117D7F"/>
                </a:solidFill>
              </a:rPr>
              <a:t>Act and Radiological Council have primacy</a:t>
            </a:r>
          </a:p>
          <a:p>
            <a:r>
              <a:rPr lang="en-AU" dirty="0">
                <a:solidFill>
                  <a:srgbClr val="8E1A16"/>
                </a:solidFill>
              </a:rPr>
              <a:t>DMIRS </a:t>
            </a:r>
            <a:r>
              <a:rPr lang="en-AU" dirty="0" smtClean="0">
                <a:solidFill>
                  <a:srgbClr val="8E1A16"/>
                </a:solidFill>
              </a:rPr>
              <a:t>role: ensure </a:t>
            </a:r>
            <a:r>
              <a:rPr lang="en-AU" dirty="0">
                <a:solidFill>
                  <a:srgbClr val="8E1A16"/>
                </a:solidFill>
              </a:rPr>
              <a:t>safe systems </a:t>
            </a:r>
            <a:r>
              <a:rPr lang="en-AU" dirty="0" smtClean="0">
                <a:solidFill>
                  <a:srgbClr val="8E1A16"/>
                </a:solidFill>
              </a:rPr>
              <a:t>are implemented</a:t>
            </a:r>
            <a:endParaRPr lang="en-AU" dirty="0">
              <a:solidFill>
                <a:srgbClr val="8E1A16"/>
              </a:solidFill>
            </a:endParaRPr>
          </a:p>
        </p:txBody>
      </p:sp>
      <p:grpSp>
        <p:nvGrpSpPr>
          <p:cNvPr id="10" name="Group 9"/>
          <p:cNvGrpSpPr/>
          <p:nvPr/>
        </p:nvGrpSpPr>
        <p:grpSpPr>
          <a:xfrm>
            <a:off x="418828" y="1477987"/>
            <a:ext cx="4281185" cy="402292"/>
            <a:chOff x="418828" y="1477987"/>
            <a:chExt cx="4281185" cy="402292"/>
          </a:xfrm>
        </p:grpSpPr>
        <p:grpSp>
          <p:nvGrpSpPr>
            <p:cNvPr id="4" name="Group 3"/>
            <p:cNvGrpSpPr/>
            <p:nvPr/>
          </p:nvGrpSpPr>
          <p:grpSpPr>
            <a:xfrm>
              <a:off x="418828" y="1480740"/>
              <a:ext cx="4281185" cy="399539"/>
              <a:chOff x="5829158" y="5124226"/>
              <a:chExt cx="1922594" cy="161014"/>
            </a:xfrm>
          </p:grpSpPr>
          <p:sp>
            <p:nvSpPr>
              <p:cNvPr id="5" name="Rounded Rectangle 4"/>
              <p:cNvSpPr/>
              <p:nvPr/>
            </p:nvSpPr>
            <p:spPr bwMode="auto">
              <a:xfrm>
                <a:off x="6082387" y="5124226"/>
                <a:ext cx="1669365" cy="161014"/>
              </a:xfrm>
              <a:prstGeom prst="roundRect">
                <a:avLst/>
              </a:prstGeom>
              <a:no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mc:AlternateContent xmlns:mc="http://schemas.openxmlformats.org/markup-compatibility/2006" xmlns:a14="http://schemas.microsoft.com/office/drawing/2010/main">
            <mc:Choice Requires="a14">
              <p:sp>
                <p:nvSpPr>
                  <p:cNvPr id="6" name="TextBox 5"/>
                  <p:cNvSpPr txBox="1"/>
                  <p:nvPr/>
                </p:nvSpPr>
                <p:spPr>
                  <a:xfrm>
                    <a:off x="5829158" y="5148328"/>
                    <a:ext cx="198928" cy="112793"/>
                  </a:xfrm>
                  <a:prstGeom prst="rect">
                    <a:avLst/>
                  </a:prstGeom>
                  <a:noFill/>
                  <a:ln w="28575">
                    <a:solidFill>
                      <a:srgbClr val="A50021"/>
                    </a:solidFill>
                  </a:ln>
                  <a:effectLst>
                    <a:glow rad="139700">
                      <a:schemeClr val="accent4">
                        <a:satMod val="175000"/>
                        <a:alpha val="40000"/>
                      </a:schemeClr>
                    </a:glow>
                  </a:effectLst>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en-AU" i="1" smtClean="0">
                              <a:latin typeface="Cambria Math" panose="02040503050406030204" pitchFamily="18" charset="0"/>
                            </a:rPr>
                            <m:t>❶</m:t>
                          </m:r>
                        </m:oMath>
                      </m:oMathPara>
                    </a14:m>
                    <a:endParaRPr lang="en-AU" i="1" dirty="0">
                      <a:latin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29158" y="5148328"/>
                    <a:ext cx="198928" cy="112793"/>
                  </a:xfrm>
                  <a:prstGeom prst="rect">
                    <a:avLst/>
                  </a:prstGeom>
                  <a:blipFill>
                    <a:blip r:embed="rId3"/>
                    <a:stretch>
                      <a:fillRect/>
                    </a:stretch>
                  </a:blipFill>
                  <a:ln w="28575">
                    <a:solidFill>
                      <a:srgbClr val="A50021"/>
                    </a:solidFill>
                  </a:ln>
                  <a:effectLst>
                    <a:glow rad="139700">
                      <a:schemeClr val="accent4">
                        <a:satMod val="175000"/>
                        <a:alpha val="40000"/>
                      </a:schemeClr>
                    </a:glow>
                  </a:effectLst>
                </p:spPr>
                <p:txBody>
                  <a:bodyPr/>
                  <a:lstStyle/>
                  <a:p>
                    <a:r>
                      <a:rPr lang="en-AU">
                        <a:noFill/>
                      </a:rPr>
                      <a:t> </a:t>
                    </a:r>
                  </a:p>
                </p:txBody>
              </p:sp>
            </mc:Fallback>
          </mc:AlternateContent>
        </p:grpSp>
        <p:sp>
          <p:nvSpPr>
            <p:cNvPr id="2" name="TextBox 1"/>
            <p:cNvSpPr txBox="1"/>
            <p:nvPr/>
          </p:nvSpPr>
          <p:spPr>
            <a:xfrm>
              <a:off x="1189451" y="1477987"/>
              <a:ext cx="3095719" cy="369332"/>
            </a:xfrm>
            <a:prstGeom prst="rect">
              <a:avLst/>
            </a:prstGeom>
            <a:noFill/>
          </p:spPr>
          <p:txBody>
            <a:bodyPr wrap="none" rtlCol="0">
              <a:spAutoFit/>
            </a:bodyPr>
            <a:lstStyle/>
            <a:p>
              <a:r>
                <a:rPr lang="en-AU" b="1" dirty="0">
                  <a:solidFill>
                    <a:prstClr val="black"/>
                  </a:solidFill>
                </a:rPr>
                <a:t>Electromagnetic </a:t>
              </a:r>
              <a:r>
                <a:rPr lang="en-AU" b="1" dirty="0" smtClean="0">
                  <a:solidFill>
                    <a:prstClr val="black"/>
                  </a:solidFill>
                </a:rPr>
                <a:t>Radiation</a:t>
              </a:r>
              <a:endParaRPr lang="en-AU" b="1" dirty="0">
                <a:solidFill>
                  <a:prstClr val="black"/>
                </a:solidFill>
              </a:endParaRPr>
            </a:p>
          </p:txBody>
        </p:sp>
      </p:gr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8455" y="1120824"/>
            <a:ext cx="1814063" cy="1800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38343" y="1120824"/>
            <a:ext cx="1970111" cy="1800000"/>
          </a:xfrm>
          <a:prstGeom prst="rect">
            <a:avLst/>
          </a:prstGeom>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14</a:t>
            </a:fld>
            <a:endParaRPr lang="en-US" dirty="0"/>
          </a:p>
        </p:txBody>
      </p:sp>
      <p:sp>
        <p:nvSpPr>
          <p:cNvPr id="11" name="Title 10"/>
          <p:cNvSpPr>
            <a:spLocks noGrp="1"/>
          </p:cNvSpPr>
          <p:nvPr>
            <p:ph type="title"/>
          </p:nvPr>
        </p:nvSpPr>
        <p:spPr/>
        <p:txBody>
          <a:bodyPr/>
          <a:lstStyle/>
          <a:p>
            <a:r>
              <a:rPr lang="en-AU" dirty="0" smtClean="0"/>
              <a:t>Electromagnetic </a:t>
            </a:r>
            <a:r>
              <a:rPr lang="en-AU" dirty="0"/>
              <a:t>radiation hazards </a:t>
            </a:r>
          </a:p>
        </p:txBody>
      </p:sp>
    </p:spTree>
    <p:extLst>
      <p:ext uri="{BB962C8B-B14F-4D97-AF65-F5344CB8AC3E}">
        <p14:creationId xmlns:p14="http://schemas.microsoft.com/office/powerpoint/2010/main" val="3223728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18828" y="1480740"/>
            <a:ext cx="4281185" cy="399539"/>
            <a:chOff x="5829158" y="5124226"/>
            <a:chExt cx="1922594" cy="161014"/>
          </a:xfrm>
        </p:grpSpPr>
        <p:sp>
          <p:nvSpPr>
            <p:cNvPr id="14" name="Rounded Rectangle 13"/>
            <p:cNvSpPr/>
            <p:nvPr/>
          </p:nvSpPr>
          <p:spPr bwMode="auto">
            <a:xfrm>
              <a:off x="6082387" y="5124226"/>
              <a:ext cx="1669365" cy="161014"/>
            </a:xfrm>
            <a:prstGeom prst="roundRect">
              <a:avLst/>
            </a:prstGeom>
            <a:no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mc:AlternateContent xmlns:mc="http://schemas.openxmlformats.org/markup-compatibility/2006" xmlns:a14="http://schemas.microsoft.com/office/drawing/2010/main">
          <mc:Choice Requires="a14">
            <p:sp>
              <p:nvSpPr>
                <p:cNvPr id="15" name="TextBox 14"/>
                <p:cNvSpPr txBox="1"/>
                <p:nvPr/>
              </p:nvSpPr>
              <p:spPr>
                <a:xfrm>
                  <a:off x="5829158" y="5148328"/>
                  <a:ext cx="160956" cy="112794"/>
                </a:xfrm>
                <a:prstGeom prst="rect">
                  <a:avLst/>
                </a:prstGeom>
                <a:noFill/>
                <a:ln w="28575">
                  <a:solidFill>
                    <a:srgbClr val="A50021"/>
                  </a:solidFill>
                </a:ln>
                <a:effectLst>
                  <a:glow rad="139700">
                    <a:schemeClr val="accent4">
                      <a:satMod val="175000"/>
                      <a:alpha val="40000"/>
                    </a:schemeClr>
                  </a:glow>
                </a:effectLst>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en-AU" i="1" smtClean="0">
                            <a:latin typeface="Cambria Math" panose="02040503050406030204" pitchFamily="18" charset="0"/>
                          </a:rPr>
                          <m:t>❷</m:t>
                        </m:r>
                      </m:oMath>
                    </m:oMathPara>
                  </a14:m>
                  <a:endParaRPr lang="en-AU" i="1" dirty="0">
                    <a:latin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829158" y="5148328"/>
                  <a:ext cx="160956" cy="112794"/>
                </a:xfrm>
                <a:prstGeom prst="rect">
                  <a:avLst/>
                </a:prstGeom>
                <a:blipFill>
                  <a:blip r:embed="rId3"/>
                  <a:stretch>
                    <a:fillRect/>
                  </a:stretch>
                </a:blipFill>
                <a:ln w="28575">
                  <a:solidFill>
                    <a:srgbClr val="A50021"/>
                  </a:solidFill>
                </a:ln>
                <a:effectLst>
                  <a:glow rad="139700">
                    <a:schemeClr val="accent4">
                      <a:satMod val="175000"/>
                      <a:alpha val="40000"/>
                    </a:schemeClr>
                  </a:glow>
                </a:effectLst>
              </p:spPr>
              <p:txBody>
                <a:bodyPr/>
                <a:lstStyle/>
                <a:p>
                  <a:r>
                    <a:rPr lang="en-AU">
                      <a:noFill/>
                    </a:rPr>
                    <a:t> </a:t>
                  </a:r>
                </a:p>
              </p:txBody>
            </p:sp>
          </mc:Fallback>
        </mc:AlternateContent>
      </p:grpSp>
      <p:sp>
        <p:nvSpPr>
          <p:cNvPr id="13" name="TextBox 12"/>
          <p:cNvSpPr txBox="1"/>
          <p:nvPr/>
        </p:nvSpPr>
        <p:spPr>
          <a:xfrm>
            <a:off x="1024859" y="1477987"/>
            <a:ext cx="3647152" cy="369332"/>
          </a:xfrm>
          <a:prstGeom prst="rect">
            <a:avLst/>
          </a:prstGeom>
          <a:noFill/>
        </p:spPr>
        <p:txBody>
          <a:bodyPr wrap="none" rtlCol="0">
            <a:spAutoFit/>
          </a:bodyPr>
          <a:lstStyle/>
          <a:p>
            <a:r>
              <a:rPr lang="en-AU" b="1" dirty="0" smtClean="0">
                <a:solidFill>
                  <a:prstClr val="black"/>
                </a:solidFill>
              </a:rPr>
              <a:t>Radiation – Naturally Occurring</a:t>
            </a:r>
            <a:endParaRPr lang="en-AU" b="1" dirty="0">
              <a:solidFill>
                <a:prstClr val="black"/>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60" y="1028744"/>
            <a:ext cx="1591056" cy="1392174"/>
          </a:xfrm>
          <a:prstGeom prst="rect">
            <a:avLst/>
          </a:prstGeom>
        </p:spPr>
      </p:pic>
      <p:sp>
        <p:nvSpPr>
          <p:cNvPr id="9" name="Rectangle 3"/>
          <p:cNvSpPr txBox="1">
            <a:spLocks noChangeArrowheads="1"/>
          </p:cNvSpPr>
          <p:nvPr/>
        </p:nvSpPr>
        <p:spPr bwMode="auto">
          <a:xfrm>
            <a:off x="137160" y="2492912"/>
            <a:ext cx="8496944" cy="314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defTabSz="914400">
              <a:buNone/>
            </a:pPr>
            <a:r>
              <a:rPr lang="en-AU" sz="2800" kern="0" dirty="0" smtClean="0">
                <a:solidFill>
                  <a:prstClr val="black"/>
                </a:solidFill>
              </a:rPr>
              <a:t>MSIR Part 16, Division 1: </a:t>
            </a:r>
          </a:p>
          <a:p>
            <a:pPr defTabSz="914400"/>
            <a:r>
              <a:rPr lang="en-AU" sz="2800" kern="0" dirty="0" smtClean="0">
                <a:solidFill>
                  <a:srgbClr val="8E1A16"/>
                </a:solidFill>
              </a:rPr>
              <a:t>Regulation 16.1 terms </a:t>
            </a:r>
            <a:r>
              <a:rPr lang="en-AU" sz="2800" kern="0" dirty="0">
                <a:solidFill>
                  <a:srgbClr val="8E1A16"/>
                </a:solidFill>
              </a:rPr>
              <a:t>u</a:t>
            </a:r>
            <a:r>
              <a:rPr lang="en-AU" sz="2800" kern="0" dirty="0" smtClean="0">
                <a:solidFill>
                  <a:srgbClr val="8E1A16"/>
                </a:solidFill>
              </a:rPr>
              <a:t>sed:</a:t>
            </a:r>
          </a:p>
          <a:p>
            <a:pPr lvl="1" indent="-342900" algn="just" defTabSz="914400">
              <a:lnSpc>
                <a:spcPct val="120000"/>
              </a:lnSpc>
              <a:spcBef>
                <a:spcPts val="1200"/>
              </a:spcBef>
            </a:pPr>
            <a:r>
              <a:rPr lang="en-AU" sz="2800" kern="0" dirty="0" smtClean="0">
                <a:solidFill>
                  <a:srgbClr val="117D7F"/>
                </a:solidFill>
              </a:rPr>
              <a:t>Ionising radiation material means a radioactive substance consisting of or containing … an amount of radioactivity that requires regulation under the Radiation Safety (General) Regulations</a:t>
            </a:r>
          </a:p>
          <a:p>
            <a:pPr lvl="1" indent="-342900" defTabSz="914400"/>
            <a:r>
              <a:rPr lang="en-AU" sz="2800" kern="0" dirty="0" smtClean="0">
                <a:solidFill>
                  <a:srgbClr val="117D7F"/>
                </a:solidFill>
              </a:rPr>
              <a:t>A </a:t>
            </a:r>
            <a:r>
              <a:rPr lang="en-AU" sz="2800" u="sng" kern="0" dirty="0" smtClean="0">
                <a:solidFill>
                  <a:srgbClr val="117D7F"/>
                </a:solidFill>
              </a:rPr>
              <a:t>radioactive substance </a:t>
            </a:r>
            <a:r>
              <a:rPr lang="en-AU" sz="2800" kern="0" dirty="0" smtClean="0">
                <a:solidFill>
                  <a:srgbClr val="117D7F"/>
                </a:solidFill>
              </a:rPr>
              <a:t>has a Specific Activity of &gt; 1 </a:t>
            </a:r>
            <a:r>
              <a:rPr lang="en-AU" sz="2800" kern="0" dirty="0" err="1" smtClean="0">
                <a:solidFill>
                  <a:srgbClr val="117D7F"/>
                </a:solidFill>
              </a:rPr>
              <a:t>Bq</a:t>
            </a:r>
            <a:r>
              <a:rPr lang="en-AU" sz="2800" kern="0" dirty="0" smtClean="0">
                <a:solidFill>
                  <a:srgbClr val="117D7F"/>
                </a:solidFill>
              </a:rPr>
              <a:t>/g</a:t>
            </a:r>
            <a:endParaRPr lang="en-AU" sz="2800" kern="0" dirty="0">
              <a:solidFill>
                <a:srgbClr val="117D7F"/>
              </a:solidFill>
            </a:endParaRP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15</a:t>
            </a:fld>
            <a:endParaRPr lang="en-US" dirty="0"/>
          </a:p>
        </p:txBody>
      </p:sp>
      <p:sp>
        <p:nvSpPr>
          <p:cNvPr id="3" name="Title 2"/>
          <p:cNvSpPr>
            <a:spLocks noGrp="1"/>
          </p:cNvSpPr>
          <p:nvPr>
            <p:ph type="title"/>
          </p:nvPr>
        </p:nvSpPr>
        <p:spPr/>
        <p:txBody>
          <a:bodyPr/>
          <a:lstStyle/>
          <a:p>
            <a:r>
              <a:rPr lang="en-AU" dirty="0" smtClean="0"/>
              <a:t>Radiation </a:t>
            </a:r>
            <a:r>
              <a:rPr lang="en-AU" dirty="0"/>
              <a:t>– naturally occurring </a:t>
            </a:r>
          </a:p>
        </p:txBody>
      </p:sp>
    </p:spTree>
    <p:extLst>
      <p:ext uri="{BB962C8B-B14F-4D97-AF65-F5344CB8AC3E}">
        <p14:creationId xmlns:p14="http://schemas.microsoft.com/office/powerpoint/2010/main" val="24694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18828" y="1480740"/>
            <a:ext cx="4281185" cy="399539"/>
            <a:chOff x="5829158" y="5124226"/>
            <a:chExt cx="1922594" cy="161014"/>
          </a:xfrm>
        </p:grpSpPr>
        <p:sp>
          <p:nvSpPr>
            <p:cNvPr id="14" name="Rounded Rectangle 13"/>
            <p:cNvSpPr/>
            <p:nvPr/>
          </p:nvSpPr>
          <p:spPr bwMode="auto">
            <a:xfrm>
              <a:off x="6082387" y="5124226"/>
              <a:ext cx="1669365" cy="161014"/>
            </a:xfrm>
            <a:prstGeom prst="roundRect">
              <a:avLst/>
            </a:prstGeom>
            <a:no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mc:AlternateContent xmlns:mc="http://schemas.openxmlformats.org/markup-compatibility/2006" xmlns:a14="http://schemas.microsoft.com/office/drawing/2010/main">
          <mc:Choice Requires="a14">
            <p:sp>
              <p:nvSpPr>
                <p:cNvPr id="15" name="TextBox 14"/>
                <p:cNvSpPr txBox="1"/>
                <p:nvPr/>
              </p:nvSpPr>
              <p:spPr>
                <a:xfrm>
                  <a:off x="5829158" y="5148328"/>
                  <a:ext cx="160956" cy="112794"/>
                </a:xfrm>
                <a:prstGeom prst="rect">
                  <a:avLst/>
                </a:prstGeom>
                <a:noFill/>
                <a:ln w="28575">
                  <a:solidFill>
                    <a:srgbClr val="A50021"/>
                  </a:solidFill>
                </a:ln>
                <a:effectLst>
                  <a:glow rad="139700">
                    <a:schemeClr val="accent4">
                      <a:satMod val="175000"/>
                      <a:alpha val="40000"/>
                    </a:schemeClr>
                  </a:glow>
                </a:effectLst>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en-AU" i="1" smtClean="0">
                            <a:latin typeface="Cambria Math" panose="02040503050406030204" pitchFamily="18" charset="0"/>
                          </a:rPr>
                          <m:t>❷</m:t>
                        </m:r>
                      </m:oMath>
                    </m:oMathPara>
                  </a14:m>
                  <a:endParaRPr lang="en-AU" i="1" dirty="0">
                    <a:latin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829158" y="5148328"/>
                  <a:ext cx="160956" cy="112794"/>
                </a:xfrm>
                <a:prstGeom prst="rect">
                  <a:avLst/>
                </a:prstGeom>
                <a:blipFill>
                  <a:blip r:embed="rId3"/>
                  <a:stretch>
                    <a:fillRect/>
                  </a:stretch>
                </a:blipFill>
                <a:ln w="28575">
                  <a:solidFill>
                    <a:srgbClr val="A50021"/>
                  </a:solidFill>
                </a:ln>
                <a:effectLst>
                  <a:glow rad="139700">
                    <a:schemeClr val="accent4">
                      <a:satMod val="175000"/>
                      <a:alpha val="40000"/>
                    </a:schemeClr>
                  </a:glow>
                </a:effectLst>
              </p:spPr>
              <p:txBody>
                <a:bodyPr/>
                <a:lstStyle/>
                <a:p>
                  <a:r>
                    <a:rPr lang="en-AU">
                      <a:noFill/>
                    </a:rPr>
                    <a:t> </a:t>
                  </a:r>
                </a:p>
              </p:txBody>
            </p:sp>
          </mc:Fallback>
        </mc:AlternateContent>
      </p:grpSp>
      <p:sp>
        <p:nvSpPr>
          <p:cNvPr id="13" name="TextBox 12"/>
          <p:cNvSpPr txBox="1"/>
          <p:nvPr/>
        </p:nvSpPr>
        <p:spPr>
          <a:xfrm>
            <a:off x="1024859" y="1477987"/>
            <a:ext cx="3647152" cy="369332"/>
          </a:xfrm>
          <a:prstGeom prst="rect">
            <a:avLst/>
          </a:prstGeom>
          <a:noFill/>
        </p:spPr>
        <p:txBody>
          <a:bodyPr wrap="none" rtlCol="0">
            <a:spAutoFit/>
          </a:bodyPr>
          <a:lstStyle/>
          <a:p>
            <a:r>
              <a:rPr lang="en-AU" b="1" dirty="0" smtClean="0">
                <a:solidFill>
                  <a:prstClr val="black"/>
                </a:solidFill>
              </a:rPr>
              <a:t>Radiation – Naturally Occurring</a:t>
            </a:r>
            <a:endParaRPr lang="en-AU" b="1" dirty="0">
              <a:solidFill>
                <a:prstClr val="black"/>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60" y="1028744"/>
            <a:ext cx="1591056" cy="1392174"/>
          </a:xfrm>
          <a:prstGeom prst="rect">
            <a:avLst/>
          </a:prstGeom>
        </p:spPr>
      </p:pic>
      <p:sp>
        <p:nvSpPr>
          <p:cNvPr id="18" name="Rectangle 3"/>
          <p:cNvSpPr txBox="1">
            <a:spLocks noChangeArrowheads="1"/>
          </p:cNvSpPr>
          <p:nvPr/>
        </p:nvSpPr>
        <p:spPr bwMode="auto">
          <a:xfrm>
            <a:off x="204656" y="2440098"/>
            <a:ext cx="8548624" cy="345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defTabSz="914400">
              <a:buNone/>
            </a:pPr>
            <a:r>
              <a:rPr lang="en-AU" sz="2600" kern="0" dirty="0" smtClean="0">
                <a:solidFill>
                  <a:prstClr val="black"/>
                </a:solidFill>
              </a:rPr>
              <a:t>Division 2: MSI Regulations 16.2 to 16.35. Apply</a:t>
            </a:r>
            <a:endParaRPr lang="en-AU" kern="0" dirty="0" smtClean="0">
              <a:solidFill>
                <a:prstClr val="black"/>
              </a:solidFill>
            </a:endParaRPr>
          </a:p>
          <a:p>
            <a:pPr defTabSz="914400"/>
            <a:r>
              <a:rPr lang="en-AU" kern="0" dirty="0" smtClean="0">
                <a:solidFill>
                  <a:srgbClr val="8E1A16"/>
                </a:solidFill>
              </a:rPr>
              <a:t>Regulation 16.2 Application of the Division:</a:t>
            </a:r>
          </a:p>
          <a:p>
            <a:pPr marL="857250" lvl="1" indent="-457200" algn="just" defTabSz="914400">
              <a:buFont typeface="+mj-lt"/>
              <a:buAutoNum type="alphaLcParenR"/>
            </a:pPr>
            <a:r>
              <a:rPr lang="en-AU" kern="0" dirty="0" smtClean="0">
                <a:solidFill>
                  <a:srgbClr val="117D7F"/>
                </a:solidFill>
              </a:rPr>
              <a:t>Thorium or uranium ores; or</a:t>
            </a:r>
          </a:p>
          <a:p>
            <a:pPr marL="857250" lvl="1" indent="-457200" algn="just" defTabSz="914400">
              <a:buFont typeface="+mj-lt"/>
              <a:buAutoNum type="alphaLcParenR"/>
            </a:pPr>
            <a:r>
              <a:rPr lang="en-AU" kern="0" dirty="0" smtClean="0">
                <a:solidFill>
                  <a:srgbClr val="117D7F"/>
                </a:solidFill>
              </a:rPr>
              <a:t>Employees </a:t>
            </a:r>
            <a:r>
              <a:rPr lang="en-AU" u="sng" kern="0" dirty="0" smtClean="0">
                <a:solidFill>
                  <a:srgbClr val="117D7F"/>
                </a:solidFill>
              </a:rPr>
              <a:t>likely</a:t>
            </a:r>
            <a:r>
              <a:rPr lang="en-AU" kern="0" dirty="0" smtClean="0">
                <a:solidFill>
                  <a:srgbClr val="117D7F"/>
                </a:solidFill>
              </a:rPr>
              <a:t> to receive doses &gt; 1mSv; or</a:t>
            </a:r>
          </a:p>
          <a:p>
            <a:pPr marL="857250" lvl="1" indent="-457200" algn="just" defTabSz="914400">
              <a:buFont typeface="+mj-lt"/>
              <a:buAutoNum type="alphaLcParenR"/>
            </a:pPr>
            <a:r>
              <a:rPr lang="en-AU" kern="0" dirty="0" smtClean="0">
                <a:solidFill>
                  <a:srgbClr val="117D7F"/>
                </a:solidFill>
              </a:rPr>
              <a:t>Members of the public &gt; 0.5 </a:t>
            </a:r>
            <a:r>
              <a:rPr lang="en-AU" kern="0" dirty="0" err="1" smtClean="0">
                <a:solidFill>
                  <a:srgbClr val="117D7F"/>
                </a:solidFill>
              </a:rPr>
              <a:t>mSv</a:t>
            </a:r>
            <a:endParaRPr lang="en-AU" kern="0" dirty="0" smtClean="0">
              <a:solidFill>
                <a:srgbClr val="117D7F"/>
              </a:solidFill>
            </a:endParaRPr>
          </a:p>
          <a:p>
            <a:pPr marL="400050" lvl="1" indent="0" algn="just" defTabSz="914400">
              <a:buFontTx/>
              <a:buNone/>
            </a:pPr>
            <a:endParaRPr lang="en-AU" sz="1600" kern="0" dirty="0" smtClean="0">
              <a:solidFill>
                <a:srgbClr val="002060"/>
              </a:solidFill>
            </a:endParaRPr>
          </a:p>
          <a:p>
            <a:pPr defTabSz="914400"/>
            <a:r>
              <a:rPr lang="en-AU" kern="0" dirty="0" smtClean="0">
                <a:solidFill>
                  <a:srgbClr val="8E1A16"/>
                </a:solidFill>
              </a:rPr>
              <a:t>Regulation 16.2 </a:t>
            </a:r>
            <a:r>
              <a:rPr lang="en-AU" kern="0" dirty="0" err="1" smtClean="0">
                <a:solidFill>
                  <a:srgbClr val="8E1A16"/>
                </a:solidFill>
              </a:rPr>
              <a:t>Sme</a:t>
            </a:r>
            <a:r>
              <a:rPr lang="en-AU" kern="0" dirty="0" smtClean="0">
                <a:solidFill>
                  <a:srgbClr val="8E1A16"/>
                </a:solidFill>
              </a:rPr>
              <a:t> Exemptions:</a:t>
            </a:r>
          </a:p>
          <a:p>
            <a:pPr marL="857250" lvl="1" indent="-457200" algn="just" defTabSz="914400"/>
            <a:r>
              <a:rPr lang="en-AU" kern="0" dirty="0" smtClean="0">
                <a:solidFill>
                  <a:srgbClr val="117D7F"/>
                </a:solidFill>
              </a:rPr>
              <a:t>Each employee’s effective dose &lt; 1mSv; and</a:t>
            </a:r>
          </a:p>
          <a:p>
            <a:pPr marL="857250" lvl="1" indent="-457200" algn="just" defTabSz="914400"/>
            <a:r>
              <a:rPr lang="en-AU" kern="0" dirty="0" smtClean="0">
                <a:solidFill>
                  <a:srgbClr val="117D7F"/>
                </a:solidFill>
              </a:rPr>
              <a:t>Long term average concentration of Radon &lt; 1000 </a:t>
            </a:r>
            <a:r>
              <a:rPr lang="en-AU" kern="0" dirty="0" err="1" smtClean="0">
                <a:solidFill>
                  <a:srgbClr val="117D7F"/>
                </a:solidFill>
              </a:rPr>
              <a:t>Bq</a:t>
            </a:r>
            <a:r>
              <a:rPr lang="en-AU" kern="0" dirty="0" smtClean="0">
                <a:solidFill>
                  <a:srgbClr val="117D7F"/>
                </a:solidFill>
              </a:rPr>
              <a:t>/m</a:t>
            </a:r>
            <a:r>
              <a:rPr lang="en-AU" kern="0" baseline="30000" dirty="0" smtClean="0">
                <a:solidFill>
                  <a:srgbClr val="117D7F"/>
                </a:solidFill>
              </a:rPr>
              <a:t>3</a:t>
            </a:r>
          </a:p>
          <a:p>
            <a:pPr marL="800100" lvl="2" indent="0" algn="just" defTabSz="914400">
              <a:buFontTx/>
              <a:buNone/>
            </a:pPr>
            <a:endParaRPr lang="en-AU" sz="1200" kern="0" dirty="0">
              <a:solidFill>
                <a:srgbClr val="002060"/>
              </a:solidFill>
            </a:endParaRP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16</a:t>
            </a:fld>
            <a:endParaRPr lang="en-US" dirty="0"/>
          </a:p>
        </p:txBody>
      </p:sp>
      <p:sp>
        <p:nvSpPr>
          <p:cNvPr id="3" name="Title 2"/>
          <p:cNvSpPr>
            <a:spLocks noGrp="1"/>
          </p:cNvSpPr>
          <p:nvPr>
            <p:ph type="title"/>
          </p:nvPr>
        </p:nvSpPr>
        <p:spPr/>
        <p:txBody>
          <a:bodyPr/>
          <a:lstStyle/>
          <a:p>
            <a:r>
              <a:rPr lang="en-AU" dirty="0"/>
              <a:t>Radiation – naturally occurring </a:t>
            </a:r>
            <a:r>
              <a:rPr lang="en-AU" sz="1800" dirty="0"/>
              <a:t>(</a:t>
            </a:r>
            <a:r>
              <a:rPr lang="en-AU" sz="1800" dirty="0" err="1"/>
              <a:t>con’t</a:t>
            </a:r>
            <a:r>
              <a:rPr lang="en-AU" sz="1800" dirty="0"/>
              <a:t>) </a:t>
            </a:r>
            <a:endParaRPr lang="en-AU" dirty="0"/>
          </a:p>
        </p:txBody>
      </p:sp>
    </p:spTree>
    <p:extLst>
      <p:ext uri="{BB962C8B-B14F-4D97-AF65-F5344CB8AC3E}">
        <p14:creationId xmlns:p14="http://schemas.microsoft.com/office/powerpoint/2010/main" val="3161268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09" y="1329349"/>
            <a:ext cx="1551339" cy="1357421"/>
          </a:xfrm>
          <a:prstGeom prst="rect">
            <a:avLst/>
          </a:prstGeom>
        </p:spPr>
      </p:pic>
      <p:grpSp>
        <p:nvGrpSpPr>
          <p:cNvPr id="9" name="Group 8"/>
          <p:cNvGrpSpPr/>
          <p:nvPr/>
        </p:nvGrpSpPr>
        <p:grpSpPr>
          <a:xfrm>
            <a:off x="1645920" y="1307592"/>
            <a:ext cx="5148652" cy="1382664"/>
            <a:chOff x="1669588" y="3872894"/>
            <a:chExt cx="5856504" cy="1663421"/>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9588" y="3872894"/>
              <a:ext cx="2928252" cy="1663421"/>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97840" y="3872895"/>
              <a:ext cx="2928252" cy="1659226"/>
            </a:xfrm>
            <a:prstGeom prst="rect">
              <a:avLst/>
            </a:prstGeom>
          </p:spPr>
        </p:pic>
      </p:grpSp>
      <p:sp>
        <p:nvSpPr>
          <p:cNvPr id="12" name="Rectangle 3"/>
          <p:cNvSpPr txBox="1">
            <a:spLocks noChangeArrowheads="1"/>
          </p:cNvSpPr>
          <p:nvPr/>
        </p:nvSpPr>
        <p:spPr bwMode="auto">
          <a:xfrm>
            <a:off x="323528" y="2812952"/>
            <a:ext cx="8747320" cy="32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defTabSz="914400">
              <a:buNone/>
            </a:pPr>
            <a:r>
              <a:rPr lang="en-AU" kern="0" dirty="0" smtClean="0">
                <a:solidFill>
                  <a:prstClr val="black"/>
                </a:solidFill>
              </a:rPr>
              <a:t>Check ore, process and tails streams:</a:t>
            </a:r>
          </a:p>
          <a:p>
            <a:pPr defTabSz="914400"/>
            <a:r>
              <a:rPr lang="en-AU" kern="0" dirty="0" smtClean="0">
                <a:solidFill>
                  <a:srgbClr val="8E1A16"/>
                </a:solidFill>
              </a:rPr>
              <a:t>Is Uranium content </a:t>
            </a:r>
            <a:r>
              <a:rPr lang="en-AU" u="sng" kern="0" dirty="0" smtClean="0">
                <a:solidFill>
                  <a:srgbClr val="8E1A16"/>
                </a:solidFill>
              </a:rPr>
              <a:t>&gt;</a:t>
            </a:r>
            <a:r>
              <a:rPr lang="en-AU" kern="0" dirty="0" smtClean="0">
                <a:solidFill>
                  <a:srgbClr val="8E1A16"/>
                </a:solidFill>
              </a:rPr>
              <a:t> 80 ppm? </a:t>
            </a:r>
            <a:r>
              <a:rPr lang="en-AU" sz="2000" kern="0" dirty="0">
                <a:solidFill>
                  <a:srgbClr val="117D7F"/>
                </a:solidFill>
              </a:rPr>
              <a:t>(80 ppm U-238 = 1 </a:t>
            </a:r>
            <a:r>
              <a:rPr lang="en-AU" sz="2000" kern="0" dirty="0" err="1">
                <a:solidFill>
                  <a:srgbClr val="117D7F"/>
                </a:solidFill>
              </a:rPr>
              <a:t>Bq</a:t>
            </a:r>
            <a:r>
              <a:rPr lang="en-AU" sz="2000" kern="0" dirty="0">
                <a:solidFill>
                  <a:srgbClr val="117D7F"/>
                </a:solidFill>
              </a:rPr>
              <a:t>/g)</a:t>
            </a:r>
          </a:p>
          <a:p>
            <a:pPr defTabSz="914400"/>
            <a:r>
              <a:rPr lang="en-AU" kern="0" dirty="0" smtClean="0">
                <a:solidFill>
                  <a:srgbClr val="8E1A16"/>
                </a:solidFill>
              </a:rPr>
              <a:t>Is Thorium content </a:t>
            </a:r>
            <a:r>
              <a:rPr lang="en-AU" u="sng" kern="0" dirty="0" smtClean="0">
                <a:solidFill>
                  <a:srgbClr val="8E1A16"/>
                </a:solidFill>
              </a:rPr>
              <a:t>&gt;</a:t>
            </a:r>
            <a:r>
              <a:rPr lang="en-AU" kern="0" dirty="0" smtClean="0">
                <a:solidFill>
                  <a:srgbClr val="8E1A16"/>
                </a:solidFill>
              </a:rPr>
              <a:t> 240 ppm? </a:t>
            </a:r>
            <a:r>
              <a:rPr lang="en-AU" sz="2000" kern="0" dirty="0">
                <a:solidFill>
                  <a:srgbClr val="117D7F"/>
                </a:solidFill>
              </a:rPr>
              <a:t>(240 ppm Th-232 </a:t>
            </a:r>
            <a:r>
              <a:rPr lang="en-AU" sz="2000" kern="0" dirty="0" smtClean="0">
                <a:solidFill>
                  <a:srgbClr val="117D7F"/>
                </a:solidFill>
              </a:rPr>
              <a:t>= 1 </a:t>
            </a:r>
            <a:r>
              <a:rPr lang="en-AU" sz="2000" kern="0" dirty="0" err="1" smtClean="0">
                <a:solidFill>
                  <a:srgbClr val="117D7F"/>
                </a:solidFill>
              </a:rPr>
              <a:t>Bq</a:t>
            </a:r>
            <a:r>
              <a:rPr lang="en-AU" sz="2000" kern="0" dirty="0" smtClean="0">
                <a:solidFill>
                  <a:srgbClr val="117D7F"/>
                </a:solidFill>
              </a:rPr>
              <a:t>/g)</a:t>
            </a:r>
            <a:endParaRPr lang="en-AU" sz="2000" kern="0" dirty="0">
              <a:solidFill>
                <a:srgbClr val="117D7F"/>
              </a:solidFill>
            </a:endParaRPr>
          </a:p>
          <a:p>
            <a:pPr defTabSz="914400"/>
            <a:r>
              <a:rPr lang="en-AU" kern="0" dirty="0" smtClean="0">
                <a:solidFill>
                  <a:srgbClr val="8E1A16"/>
                </a:solidFill>
              </a:rPr>
              <a:t>Is there a combination of U-238 and Th-232 content?</a:t>
            </a:r>
          </a:p>
          <a:p>
            <a:pPr marL="857250" lvl="1" indent="-457200" algn="just" defTabSz="914400">
              <a:buFont typeface="+mj-lt"/>
              <a:buAutoNum type="arabicPeriod"/>
            </a:pPr>
            <a:r>
              <a:rPr lang="en-AU" kern="0" dirty="0" smtClean="0">
                <a:solidFill>
                  <a:srgbClr val="117D7F"/>
                </a:solidFill>
              </a:rPr>
              <a:t>Divide the known concentration of U by 80 = U ratio</a:t>
            </a:r>
          </a:p>
          <a:p>
            <a:pPr marL="857250" lvl="1" indent="-457200" algn="just" defTabSz="914400">
              <a:buFont typeface="+mj-lt"/>
              <a:buAutoNum type="arabicPeriod"/>
            </a:pPr>
            <a:r>
              <a:rPr lang="en-AU" kern="0" dirty="0" smtClean="0">
                <a:solidFill>
                  <a:srgbClr val="117D7F"/>
                </a:solidFill>
              </a:rPr>
              <a:t>Divide the known concentration of Th by 240 = Th ratio</a:t>
            </a:r>
          </a:p>
          <a:p>
            <a:pPr marL="857250" lvl="1" indent="-457200" algn="just" defTabSz="914400">
              <a:buFont typeface="+mj-lt"/>
              <a:buAutoNum type="arabicPeriod"/>
            </a:pPr>
            <a:r>
              <a:rPr lang="en-AU" kern="0" dirty="0" smtClean="0">
                <a:solidFill>
                  <a:srgbClr val="117D7F"/>
                </a:solidFill>
              </a:rPr>
              <a:t>If U ratio + Th ratio &gt; 1 = NORM</a:t>
            </a: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17</a:t>
            </a:fld>
            <a:endParaRPr lang="en-US" dirty="0"/>
          </a:p>
        </p:txBody>
      </p:sp>
      <p:sp>
        <p:nvSpPr>
          <p:cNvPr id="3" name="Title 2"/>
          <p:cNvSpPr>
            <a:spLocks noGrp="1"/>
          </p:cNvSpPr>
          <p:nvPr>
            <p:ph type="title"/>
          </p:nvPr>
        </p:nvSpPr>
        <p:spPr/>
        <p:txBody>
          <a:bodyPr/>
          <a:lstStyle/>
          <a:p>
            <a:r>
              <a:rPr lang="en-AU" dirty="0"/>
              <a:t>NORM in mining operations?</a:t>
            </a:r>
          </a:p>
        </p:txBody>
      </p:sp>
    </p:spTree>
    <p:extLst>
      <p:ext uri="{BB962C8B-B14F-4D97-AF65-F5344CB8AC3E}">
        <p14:creationId xmlns:p14="http://schemas.microsoft.com/office/powerpoint/2010/main" val="2956895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86" y="1389888"/>
            <a:ext cx="82677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923026" y="1917652"/>
            <a:ext cx="854015" cy="44857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p:cNvSpPr/>
          <p:nvPr/>
        </p:nvSpPr>
        <p:spPr>
          <a:xfrm>
            <a:off x="920145" y="2559170"/>
            <a:ext cx="854015" cy="44857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6958641" y="1975680"/>
            <a:ext cx="854015" cy="44857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ed Rectangle 6"/>
          <p:cNvSpPr/>
          <p:nvPr/>
        </p:nvSpPr>
        <p:spPr>
          <a:xfrm>
            <a:off x="4502988" y="3979653"/>
            <a:ext cx="854015" cy="448574"/>
          </a:xfrm>
          <a:prstGeom prst="roundRect">
            <a:avLst/>
          </a:prstGeom>
          <a:noFill/>
          <a:ln w="28575">
            <a:solidFill>
              <a:srgbClr val="0E6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p:cNvSpPr/>
          <p:nvPr/>
        </p:nvSpPr>
        <p:spPr>
          <a:xfrm>
            <a:off x="5441773" y="3694175"/>
            <a:ext cx="355524" cy="320299"/>
          </a:xfrm>
          <a:prstGeom prst="roundRect">
            <a:avLst/>
          </a:prstGeom>
          <a:noFill/>
          <a:ln w="28575">
            <a:solidFill>
              <a:srgbClr val="0E6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ounded Rectangle 12"/>
          <p:cNvSpPr/>
          <p:nvPr/>
        </p:nvSpPr>
        <p:spPr>
          <a:xfrm>
            <a:off x="3274644" y="3900044"/>
            <a:ext cx="854015" cy="448574"/>
          </a:xfrm>
          <a:prstGeom prst="roundRect">
            <a:avLst/>
          </a:prstGeom>
          <a:noFill/>
          <a:ln w="285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 name="Group 14"/>
          <p:cNvGrpSpPr/>
          <p:nvPr/>
        </p:nvGrpSpPr>
        <p:grpSpPr>
          <a:xfrm rot="20063675">
            <a:off x="658476" y="4326402"/>
            <a:ext cx="2751492" cy="1234441"/>
            <a:chOff x="665010" y="4352543"/>
            <a:chExt cx="2617686" cy="1234441"/>
          </a:xfrm>
          <a:solidFill>
            <a:schemeClr val="bg1"/>
          </a:solidFill>
        </p:grpSpPr>
        <p:sp>
          <p:nvSpPr>
            <p:cNvPr id="11" name="Right Arrow Callout 10"/>
            <p:cNvSpPr/>
            <p:nvPr/>
          </p:nvSpPr>
          <p:spPr bwMode="auto">
            <a:xfrm>
              <a:off x="676656" y="4352543"/>
              <a:ext cx="2606040" cy="1234441"/>
            </a:xfrm>
            <a:prstGeom prst="rightArrowCallout">
              <a:avLst/>
            </a:prstGeom>
            <a:grp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4" name="TextBox 13"/>
            <p:cNvSpPr txBox="1"/>
            <p:nvPr/>
          </p:nvSpPr>
          <p:spPr>
            <a:xfrm>
              <a:off x="665010" y="4378083"/>
              <a:ext cx="1762567" cy="1169551"/>
            </a:xfrm>
            <a:prstGeom prst="rect">
              <a:avLst/>
            </a:prstGeom>
            <a:noFill/>
          </p:spPr>
          <p:txBody>
            <a:bodyPr wrap="square" rtlCol="0">
              <a:spAutoFit/>
            </a:bodyPr>
            <a:lstStyle/>
            <a:p>
              <a:r>
                <a:rPr lang="en-AU" sz="1400" b="1" dirty="0" smtClean="0">
                  <a:solidFill>
                    <a:srgbClr val="A50021"/>
                  </a:solidFill>
                </a:rPr>
                <a:t>4 current  Lithium proposals have exposure scenarios approaching this level </a:t>
              </a:r>
              <a:r>
                <a:rPr lang="en-AU" sz="1400" dirty="0" smtClean="0">
                  <a:solidFill>
                    <a:srgbClr val="A50021"/>
                  </a:solidFill>
                </a:rPr>
                <a:t>…</a:t>
              </a:r>
              <a:endParaRPr lang="en-AU" sz="1400" dirty="0">
                <a:solidFill>
                  <a:srgbClr val="A50021"/>
                </a:solidFill>
              </a:endParaRPr>
            </a:p>
          </p:txBody>
        </p:sp>
      </p:gr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18</a:t>
            </a:fld>
            <a:endParaRPr lang="en-US" dirty="0"/>
          </a:p>
        </p:txBody>
      </p:sp>
      <p:sp>
        <p:nvSpPr>
          <p:cNvPr id="8" name="Title 7"/>
          <p:cNvSpPr>
            <a:spLocks noGrp="1"/>
          </p:cNvSpPr>
          <p:nvPr>
            <p:ph type="title"/>
          </p:nvPr>
        </p:nvSpPr>
        <p:spPr/>
        <p:txBody>
          <a:bodyPr/>
          <a:lstStyle/>
          <a:p>
            <a:r>
              <a:rPr lang="en-AU" dirty="0"/>
              <a:t>NORM in mining – </a:t>
            </a:r>
            <a:r>
              <a:rPr lang="en-AU" dirty="0" smtClean="0"/>
              <a:t>Risk-based </a:t>
            </a:r>
            <a:r>
              <a:rPr lang="en-AU" dirty="0"/>
              <a:t>approach</a:t>
            </a:r>
          </a:p>
        </p:txBody>
      </p:sp>
    </p:spTree>
    <p:extLst>
      <p:ext uri="{BB962C8B-B14F-4D97-AF65-F5344CB8AC3E}">
        <p14:creationId xmlns:p14="http://schemas.microsoft.com/office/powerpoint/2010/main" val="194849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childTnLst>
                          </p:cTn>
                        </p:par>
                        <p:par>
                          <p:cTn id="32" fill="hold">
                            <p:stCondLst>
                              <p:cond delay="2000"/>
                            </p:stCondLst>
                            <p:childTnLst>
                              <p:par>
                                <p:cTn id="33" presetID="31" presetClass="entr" presetSubtype="0" fill="hold" nodeType="afterEffect">
                                  <p:stCondLst>
                                    <p:cond delay="20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09" y="1329349"/>
            <a:ext cx="1551339" cy="1357421"/>
          </a:xfrm>
          <a:prstGeom prst="rect">
            <a:avLst/>
          </a:prstGeom>
        </p:spPr>
      </p:pic>
      <p:grpSp>
        <p:nvGrpSpPr>
          <p:cNvPr id="9" name="Group 8"/>
          <p:cNvGrpSpPr/>
          <p:nvPr/>
        </p:nvGrpSpPr>
        <p:grpSpPr>
          <a:xfrm>
            <a:off x="1645920" y="1307592"/>
            <a:ext cx="5148652" cy="1382664"/>
            <a:chOff x="1669588" y="3872894"/>
            <a:chExt cx="5856504" cy="1663421"/>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9588" y="3872894"/>
              <a:ext cx="2928252" cy="1663421"/>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97840" y="3872895"/>
              <a:ext cx="2928252" cy="1659226"/>
            </a:xfrm>
            <a:prstGeom prst="rect">
              <a:avLst/>
            </a:prstGeom>
          </p:spPr>
        </p:pic>
      </p:gr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19</a:t>
            </a:fld>
            <a:endParaRPr lang="en-US" dirty="0"/>
          </a:p>
        </p:txBody>
      </p:sp>
      <p:sp>
        <p:nvSpPr>
          <p:cNvPr id="3" name="Title 2"/>
          <p:cNvSpPr>
            <a:spLocks noGrp="1"/>
          </p:cNvSpPr>
          <p:nvPr>
            <p:ph type="title"/>
          </p:nvPr>
        </p:nvSpPr>
        <p:spPr/>
        <p:txBody>
          <a:bodyPr/>
          <a:lstStyle/>
          <a:p>
            <a:r>
              <a:rPr lang="en-AU" dirty="0"/>
              <a:t>NORM is encountered – What now?</a:t>
            </a:r>
          </a:p>
        </p:txBody>
      </p:sp>
      <p:sp>
        <p:nvSpPr>
          <p:cNvPr id="5" name="Content Placeholder 4"/>
          <p:cNvSpPr>
            <a:spLocks noGrp="1"/>
          </p:cNvSpPr>
          <p:nvPr>
            <p:ph idx="1"/>
          </p:nvPr>
        </p:nvSpPr>
        <p:spPr>
          <a:xfrm>
            <a:off x="685800" y="2816352"/>
            <a:ext cx="7772400" cy="3510020"/>
          </a:xfrm>
        </p:spPr>
        <p:txBody>
          <a:bodyPr/>
          <a:lstStyle/>
          <a:p>
            <a:pPr marL="0" indent="0">
              <a:buNone/>
            </a:pPr>
            <a:r>
              <a:rPr lang="en-AU" dirty="0">
                <a:solidFill>
                  <a:prstClr val="black"/>
                </a:solidFill>
              </a:rPr>
              <a:t>Regulation 16.6 Baseline monitoring program:</a:t>
            </a:r>
          </a:p>
          <a:p>
            <a:r>
              <a:rPr lang="en-AU" dirty="0">
                <a:solidFill>
                  <a:srgbClr val="8E1A16"/>
                </a:solidFill>
              </a:rPr>
              <a:t>Needed before mining operations </a:t>
            </a:r>
            <a:r>
              <a:rPr lang="en-AU" dirty="0" smtClean="0">
                <a:solidFill>
                  <a:srgbClr val="8E1A16"/>
                </a:solidFill>
              </a:rPr>
              <a:t>begin</a:t>
            </a:r>
            <a:endParaRPr lang="en-AU" dirty="0">
              <a:solidFill>
                <a:srgbClr val="8E1A16"/>
              </a:solidFill>
            </a:endParaRPr>
          </a:p>
          <a:p>
            <a:pPr lvl="1"/>
            <a:r>
              <a:rPr lang="en-AU" sz="2000" dirty="0">
                <a:solidFill>
                  <a:srgbClr val="117D7F"/>
                </a:solidFill>
              </a:rPr>
              <a:t>Often overlooked</a:t>
            </a:r>
          </a:p>
          <a:p>
            <a:r>
              <a:rPr lang="en-AU" dirty="0">
                <a:solidFill>
                  <a:srgbClr val="8E1A16"/>
                </a:solidFill>
              </a:rPr>
              <a:t>Does not have to be complex (but will take time):</a:t>
            </a:r>
          </a:p>
          <a:p>
            <a:pPr lvl="1" indent="-342900" algn="just"/>
            <a:r>
              <a:rPr lang="en-AU" sz="2000" dirty="0">
                <a:solidFill>
                  <a:srgbClr val="117D7F"/>
                </a:solidFill>
              </a:rPr>
              <a:t>Gamma, Radon, water and dust survey</a:t>
            </a:r>
          </a:p>
          <a:p>
            <a:pPr lvl="1" indent="-342900" algn="just"/>
            <a:r>
              <a:rPr lang="en-AU" sz="2000" dirty="0">
                <a:solidFill>
                  <a:srgbClr val="117D7F"/>
                </a:solidFill>
              </a:rPr>
              <a:t>Refer to NORM Guideline 3.1 (Appendix A) for guidance</a:t>
            </a:r>
          </a:p>
          <a:p>
            <a:pPr lvl="1" indent="-342900" algn="just"/>
            <a:r>
              <a:rPr lang="en-AU" sz="2000" dirty="0">
                <a:solidFill>
                  <a:srgbClr val="117D7F"/>
                </a:solidFill>
              </a:rPr>
              <a:t>Will require expert assistance to collect and evaluate the data.</a:t>
            </a:r>
          </a:p>
          <a:p>
            <a:pPr algn="just"/>
            <a:r>
              <a:rPr lang="en-AU" dirty="0">
                <a:solidFill>
                  <a:srgbClr val="8E1A16"/>
                </a:solidFill>
              </a:rPr>
              <a:t>Forewarning of site management is essential</a:t>
            </a:r>
          </a:p>
          <a:p>
            <a:endParaRPr lang="en-AU" dirty="0"/>
          </a:p>
        </p:txBody>
      </p:sp>
    </p:spTree>
    <p:extLst>
      <p:ext uri="{BB962C8B-B14F-4D97-AF65-F5344CB8AC3E}">
        <p14:creationId xmlns:p14="http://schemas.microsoft.com/office/powerpoint/2010/main" val="2791073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8EADB2-E57C-4FD8-9205-7B2BCFC9B396}"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441"/>
            <a:ext cx="9144000" cy="3003434"/>
          </a:xfrm>
          <a:prstGeom prst="rect">
            <a:avLst/>
          </a:prstGeom>
        </p:spPr>
      </p:pic>
    </p:spTree>
    <p:extLst>
      <p:ext uri="{BB962C8B-B14F-4D97-AF65-F5344CB8AC3E}">
        <p14:creationId xmlns:p14="http://schemas.microsoft.com/office/powerpoint/2010/main" val="4284412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5800" y="2796363"/>
            <a:ext cx="8128000" cy="4189653"/>
          </a:xfrm>
        </p:spPr>
        <p:txBody>
          <a:bodyPr>
            <a:normAutofit/>
          </a:bodyPr>
          <a:lstStyle/>
          <a:p>
            <a:pPr marL="0" lvl="1" indent="0">
              <a:buNone/>
            </a:pPr>
            <a:r>
              <a:rPr lang="en-AU" dirty="0" smtClean="0">
                <a:solidFill>
                  <a:prstClr val="black"/>
                </a:solidFill>
                <a:cs typeface="+mn-cs"/>
              </a:rPr>
              <a:t>Regulation </a:t>
            </a:r>
            <a:r>
              <a:rPr lang="en-AU" dirty="0">
                <a:solidFill>
                  <a:prstClr val="black"/>
                </a:solidFill>
                <a:cs typeface="+mn-cs"/>
              </a:rPr>
              <a:t>16.7 Preparation of Radiation Management </a:t>
            </a:r>
            <a:r>
              <a:rPr lang="en-AU" dirty="0" smtClean="0">
                <a:solidFill>
                  <a:prstClr val="black"/>
                </a:solidFill>
                <a:cs typeface="+mn-cs"/>
              </a:rPr>
              <a:t>Plan (RMP), which needs to:</a:t>
            </a:r>
            <a:endParaRPr lang="en-AU" dirty="0">
              <a:solidFill>
                <a:prstClr val="black"/>
              </a:solidFill>
              <a:cs typeface="+mn-cs"/>
            </a:endParaRPr>
          </a:p>
          <a:p>
            <a:pPr algn="just"/>
            <a:r>
              <a:rPr lang="en-AU" dirty="0" smtClean="0">
                <a:solidFill>
                  <a:srgbClr val="8E1A16"/>
                </a:solidFill>
              </a:rPr>
              <a:t>Be </a:t>
            </a:r>
            <a:r>
              <a:rPr lang="en-AU" dirty="0">
                <a:solidFill>
                  <a:srgbClr val="8E1A16"/>
                </a:solidFill>
              </a:rPr>
              <a:t>consistent with the </a:t>
            </a:r>
            <a:r>
              <a:rPr lang="en-AU" dirty="0" smtClean="0">
                <a:solidFill>
                  <a:srgbClr val="8E1A16"/>
                </a:solidFill>
              </a:rPr>
              <a:t>PMP</a:t>
            </a:r>
          </a:p>
          <a:p>
            <a:pPr algn="just"/>
            <a:r>
              <a:rPr lang="en-AU" dirty="0" smtClean="0">
                <a:solidFill>
                  <a:srgbClr val="8E1A16"/>
                </a:solidFill>
                <a:cs typeface="+mn-cs"/>
              </a:rPr>
              <a:t>Reflect </a:t>
            </a:r>
            <a:r>
              <a:rPr lang="en-AU" dirty="0">
                <a:solidFill>
                  <a:srgbClr val="8E1A16"/>
                </a:solidFill>
                <a:cs typeface="+mn-cs"/>
              </a:rPr>
              <a:t>stage of </a:t>
            </a:r>
            <a:r>
              <a:rPr lang="en-AU" dirty="0" smtClean="0">
                <a:solidFill>
                  <a:srgbClr val="8E1A16"/>
                </a:solidFill>
                <a:cs typeface="+mn-cs"/>
              </a:rPr>
              <a:t>project:</a:t>
            </a:r>
          </a:p>
          <a:p>
            <a:pPr lvl="1" indent="-342900" algn="just"/>
            <a:r>
              <a:rPr lang="en-AU" sz="2500" dirty="0">
                <a:solidFill>
                  <a:srgbClr val="117D7F"/>
                </a:solidFill>
              </a:rPr>
              <a:t>Exploration </a:t>
            </a:r>
            <a:r>
              <a:rPr lang="en-AU" sz="2500" dirty="0" smtClean="0">
                <a:solidFill>
                  <a:srgbClr val="117D7F"/>
                </a:solidFill>
              </a:rPr>
              <a:t>vs. production</a:t>
            </a:r>
          </a:p>
          <a:p>
            <a:pPr algn="just"/>
            <a:r>
              <a:rPr lang="en-AU" dirty="0" smtClean="0">
                <a:solidFill>
                  <a:srgbClr val="8E1A16"/>
                </a:solidFill>
                <a:cs typeface="+mn-cs"/>
              </a:rPr>
              <a:t>Be approved </a:t>
            </a:r>
            <a:r>
              <a:rPr lang="en-AU" dirty="0">
                <a:solidFill>
                  <a:srgbClr val="8E1A16"/>
                </a:solidFill>
                <a:cs typeface="+mn-cs"/>
              </a:rPr>
              <a:t>before </a:t>
            </a:r>
            <a:r>
              <a:rPr lang="en-AU" dirty="0" smtClean="0">
                <a:solidFill>
                  <a:srgbClr val="8E1A16"/>
                </a:solidFill>
                <a:cs typeface="+mn-cs"/>
              </a:rPr>
              <a:t>operations commence: </a:t>
            </a:r>
          </a:p>
          <a:p>
            <a:pPr lvl="1" indent="-342900" algn="just"/>
            <a:r>
              <a:rPr lang="en-AU" sz="2500" dirty="0" smtClean="0">
                <a:solidFill>
                  <a:srgbClr val="117D7F"/>
                </a:solidFill>
              </a:rPr>
              <a:t>r. </a:t>
            </a:r>
            <a:r>
              <a:rPr lang="en-AU" sz="2500" dirty="0">
                <a:solidFill>
                  <a:srgbClr val="117D7F"/>
                </a:solidFill>
              </a:rPr>
              <a:t>16.7(1)(b</a:t>
            </a:r>
            <a:r>
              <a:rPr lang="en-AU" sz="2500" dirty="0" smtClean="0">
                <a:solidFill>
                  <a:srgbClr val="117D7F"/>
                </a:solidFill>
              </a:rPr>
              <a:t>)</a:t>
            </a:r>
          </a:p>
          <a:p>
            <a:pPr algn="just"/>
            <a:r>
              <a:rPr lang="en-AU" dirty="0">
                <a:solidFill>
                  <a:srgbClr val="8E1A16"/>
                </a:solidFill>
              </a:rPr>
              <a:t>Be signed by the </a:t>
            </a:r>
            <a:r>
              <a:rPr lang="en-AU" dirty="0" smtClean="0">
                <a:solidFill>
                  <a:srgbClr val="8E1A16"/>
                </a:solidFill>
              </a:rPr>
              <a:t>RM </a:t>
            </a:r>
            <a:r>
              <a:rPr lang="en-AU" dirty="0">
                <a:solidFill>
                  <a:srgbClr val="8E1A16"/>
                </a:solidFill>
              </a:rPr>
              <a:t>and </a:t>
            </a:r>
            <a:r>
              <a:rPr lang="en-AU" dirty="0" smtClean="0">
                <a:solidFill>
                  <a:srgbClr val="8E1A16"/>
                </a:solidFill>
              </a:rPr>
              <a:t>Radiation Safety Officer</a:t>
            </a:r>
            <a:endParaRPr lang="en-AU" b="1" dirty="0">
              <a:solidFill>
                <a:srgbClr val="8E1A16"/>
              </a:solidFill>
            </a:endParaRPr>
          </a:p>
          <a:p>
            <a:pPr lvl="1"/>
            <a:endParaRPr lang="en-AU" b="1" dirty="0">
              <a:solidFill>
                <a:srgbClr val="8E1A1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09" y="1329349"/>
            <a:ext cx="1551339" cy="1357421"/>
          </a:xfrm>
          <a:prstGeom prst="rect">
            <a:avLst/>
          </a:prstGeom>
        </p:spPr>
      </p:pic>
      <p:grpSp>
        <p:nvGrpSpPr>
          <p:cNvPr id="9" name="Group 8"/>
          <p:cNvGrpSpPr/>
          <p:nvPr/>
        </p:nvGrpSpPr>
        <p:grpSpPr>
          <a:xfrm>
            <a:off x="1645920" y="1307592"/>
            <a:ext cx="5148652" cy="1382664"/>
            <a:chOff x="1669588" y="3872894"/>
            <a:chExt cx="5856504" cy="1663421"/>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9588" y="3872894"/>
              <a:ext cx="2928252" cy="1663421"/>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97840" y="3872895"/>
              <a:ext cx="2928252" cy="1659226"/>
            </a:xfrm>
            <a:prstGeom prst="rect">
              <a:avLst/>
            </a:prstGeom>
          </p:spPr>
        </p:pic>
      </p:gr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20</a:t>
            </a:fld>
            <a:endParaRPr lang="en-US" dirty="0"/>
          </a:p>
        </p:txBody>
      </p:sp>
      <p:sp>
        <p:nvSpPr>
          <p:cNvPr id="3" name="Title 2"/>
          <p:cNvSpPr>
            <a:spLocks noGrp="1"/>
          </p:cNvSpPr>
          <p:nvPr>
            <p:ph type="title"/>
          </p:nvPr>
        </p:nvSpPr>
        <p:spPr/>
        <p:txBody>
          <a:bodyPr/>
          <a:lstStyle/>
          <a:p>
            <a:r>
              <a:rPr lang="en-AU" dirty="0"/>
              <a:t>NORM is encountered – What now? </a:t>
            </a:r>
            <a:r>
              <a:rPr lang="en-AU" sz="1800" dirty="0"/>
              <a:t>(</a:t>
            </a:r>
            <a:r>
              <a:rPr lang="en-AU" sz="1800" dirty="0" err="1"/>
              <a:t>con’t</a:t>
            </a:r>
            <a:r>
              <a:rPr lang="en-AU" sz="1800" dirty="0"/>
              <a:t>)</a:t>
            </a:r>
            <a:endParaRPr lang="en-AU" dirty="0"/>
          </a:p>
        </p:txBody>
      </p:sp>
    </p:spTree>
    <p:extLst>
      <p:ext uri="{BB962C8B-B14F-4D97-AF65-F5344CB8AC3E}">
        <p14:creationId xmlns:p14="http://schemas.microsoft.com/office/powerpoint/2010/main" val="2192802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9EECA-3FD0-4A76-BA56-5878E8DAEB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3410" y="1693620"/>
            <a:ext cx="4320000" cy="3240000"/>
          </a:xfrm>
          <a:prstGeom prst="rect">
            <a:avLst/>
          </a:prstGeom>
        </p:spPr>
      </p:pic>
      <p:pic>
        <p:nvPicPr>
          <p:cNvPr id="8" name="Picture 7">
            <a:extLst>
              <a:ext uri="{FF2B5EF4-FFF2-40B4-BE49-F238E27FC236}">
                <a16:creationId xmlns:a16="http://schemas.microsoft.com/office/drawing/2014/main" id="{B9C73342-BFC6-4320-BAB8-90082C807D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590" y="1701555"/>
            <a:ext cx="4342230" cy="3240000"/>
          </a:xfrm>
          <a:prstGeom prst="rect">
            <a:avLst/>
          </a:prstGeom>
        </p:spPr>
      </p:pic>
      <p:sp>
        <p:nvSpPr>
          <p:cNvPr id="2" name="TextBox 1"/>
          <p:cNvSpPr txBox="1"/>
          <p:nvPr/>
        </p:nvSpPr>
        <p:spPr>
          <a:xfrm>
            <a:off x="373477" y="5074920"/>
            <a:ext cx="3852337" cy="1200329"/>
          </a:xfrm>
          <a:prstGeom prst="rect">
            <a:avLst/>
          </a:prstGeom>
          <a:noFill/>
        </p:spPr>
        <p:txBody>
          <a:bodyPr wrap="none" rtlCol="0">
            <a:spAutoFit/>
          </a:bodyPr>
          <a:lstStyle/>
          <a:p>
            <a:r>
              <a:rPr lang="en-AU" dirty="0" smtClean="0"/>
              <a:t>Simple exposure patterns</a:t>
            </a:r>
          </a:p>
          <a:p>
            <a:r>
              <a:rPr lang="en-AU" dirty="0" smtClean="0">
                <a:solidFill>
                  <a:srgbClr val="A50021"/>
                </a:solidFill>
              </a:rPr>
              <a:t>Mostly </a:t>
            </a:r>
            <a:r>
              <a:rPr lang="el-GR" dirty="0" smtClean="0">
                <a:solidFill>
                  <a:srgbClr val="A50021"/>
                </a:solidFill>
              </a:rPr>
              <a:t>γ</a:t>
            </a:r>
            <a:r>
              <a:rPr lang="en-AU" dirty="0" smtClean="0">
                <a:solidFill>
                  <a:srgbClr val="A50021"/>
                </a:solidFill>
              </a:rPr>
              <a:t> radiation</a:t>
            </a:r>
          </a:p>
          <a:p>
            <a:r>
              <a:rPr lang="en-AU" dirty="0" smtClean="0"/>
              <a:t>Dose calculations uncomplicated</a:t>
            </a:r>
          </a:p>
          <a:p>
            <a:r>
              <a:rPr lang="en-AU" dirty="0" smtClean="0">
                <a:solidFill>
                  <a:srgbClr val="A50021"/>
                </a:solidFill>
              </a:rPr>
              <a:t>RSO tasks relatively straightforward</a:t>
            </a:r>
            <a:endParaRPr lang="en-AU" dirty="0">
              <a:solidFill>
                <a:srgbClr val="A50021"/>
              </a:solidFill>
            </a:endParaRPr>
          </a:p>
        </p:txBody>
      </p:sp>
      <p:sp>
        <p:nvSpPr>
          <p:cNvPr id="7" name="TextBox 6"/>
          <p:cNvSpPr txBox="1"/>
          <p:nvPr/>
        </p:nvSpPr>
        <p:spPr>
          <a:xfrm>
            <a:off x="4991017" y="5074920"/>
            <a:ext cx="3664786" cy="1200329"/>
          </a:xfrm>
          <a:prstGeom prst="rect">
            <a:avLst/>
          </a:prstGeom>
          <a:noFill/>
        </p:spPr>
        <p:txBody>
          <a:bodyPr wrap="none" rtlCol="0">
            <a:spAutoFit/>
          </a:bodyPr>
          <a:lstStyle/>
          <a:p>
            <a:r>
              <a:rPr lang="en-AU" dirty="0" smtClean="0"/>
              <a:t>Complex exposure patterns</a:t>
            </a:r>
          </a:p>
          <a:p>
            <a:r>
              <a:rPr lang="el-GR" dirty="0">
                <a:solidFill>
                  <a:srgbClr val="A50021"/>
                </a:solidFill>
              </a:rPr>
              <a:t>γ</a:t>
            </a:r>
            <a:r>
              <a:rPr lang="en-AU" dirty="0">
                <a:solidFill>
                  <a:srgbClr val="A50021"/>
                </a:solidFill>
              </a:rPr>
              <a:t> and </a:t>
            </a:r>
            <a:r>
              <a:rPr lang="el-GR" dirty="0">
                <a:solidFill>
                  <a:srgbClr val="A50021"/>
                </a:solidFill>
              </a:rPr>
              <a:t>α</a:t>
            </a:r>
            <a:r>
              <a:rPr lang="en-AU" dirty="0">
                <a:solidFill>
                  <a:srgbClr val="A50021"/>
                </a:solidFill>
              </a:rPr>
              <a:t> radiation. Radon a factor?</a:t>
            </a:r>
          </a:p>
          <a:p>
            <a:r>
              <a:rPr lang="en-AU" dirty="0" smtClean="0"/>
              <a:t>Dose calculations complex</a:t>
            </a:r>
          </a:p>
          <a:p>
            <a:r>
              <a:rPr lang="en-AU" dirty="0">
                <a:solidFill>
                  <a:srgbClr val="A50021"/>
                </a:solidFill>
              </a:rPr>
              <a:t>RSO tasks </a:t>
            </a:r>
            <a:r>
              <a:rPr lang="en-AU" dirty="0" smtClean="0">
                <a:solidFill>
                  <a:srgbClr val="A50021"/>
                </a:solidFill>
              </a:rPr>
              <a:t>complex</a:t>
            </a:r>
            <a:endParaRPr lang="en-AU" dirty="0">
              <a:solidFill>
                <a:srgbClr val="A50021"/>
              </a:solidFill>
            </a:endParaRPr>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21</a:t>
            </a:fld>
            <a:endParaRPr lang="en-US" dirty="0"/>
          </a:p>
        </p:txBody>
      </p:sp>
      <p:sp>
        <p:nvSpPr>
          <p:cNvPr id="5" name="Title 4"/>
          <p:cNvSpPr>
            <a:spLocks noGrp="1"/>
          </p:cNvSpPr>
          <p:nvPr>
            <p:ph type="title"/>
          </p:nvPr>
        </p:nvSpPr>
        <p:spPr/>
        <p:txBody>
          <a:bodyPr/>
          <a:lstStyle/>
          <a:p>
            <a:r>
              <a:rPr lang="en-AU" dirty="0"/>
              <a:t>Exploration </a:t>
            </a:r>
            <a:r>
              <a:rPr lang="en-AU" dirty="0" smtClean="0"/>
              <a:t>vs. </a:t>
            </a:r>
            <a:r>
              <a:rPr lang="en-AU" dirty="0"/>
              <a:t>operational RMPs</a:t>
            </a:r>
          </a:p>
        </p:txBody>
      </p:sp>
    </p:spTree>
    <p:extLst>
      <p:ext uri="{BB962C8B-B14F-4D97-AF65-F5344CB8AC3E}">
        <p14:creationId xmlns:p14="http://schemas.microsoft.com/office/powerpoint/2010/main" val="827248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09" y="1329349"/>
            <a:ext cx="1551339" cy="1357421"/>
          </a:xfrm>
          <a:prstGeom prst="rect">
            <a:avLst/>
          </a:prstGeom>
        </p:spPr>
      </p:pic>
      <p:grpSp>
        <p:nvGrpSpPr>
          <p:cNvPr id="9" name="Group 8"/>
          <p:cNvGrpSpPr/>
          <p:nvPr/>
        </p:nvGrpSpPr>
        <p:grpSpPr>
          <a:xfrm>
            <a:off x="1645920" y="1307592"/>
            <a:ext cx="5148652" cy="1382664"/>
            <a:chOff x="1669588" y="3872894"/>
            <a:chExt cx="5856504" cy="1663421"/>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9588" y="3872894"/>
              <a:ext cx="2928252" cy="1663421"/>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97840" y="3872895"/>
              <a:ext cx="2928252" cy="1659226"/>
            </a:xfrm>
            <a:prstGeom prst="rect">
              <a:avLst/>
            </a:prstGeom>
          </p:spPr>
        </p:pic>
      </p:gr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22</a:t>
            </a:fld>
            <a:endParaRPr lang="en-US" dirty="0"/>
          </a:p>
        </p:txBody>
      </p:sp>
      <p:sp>
        <p:nvSpPr>
          <p:cNvPr id="3" name="Title 2"/>
          <p:cNvSpPr>
            <a:spLocks noGrp="1"/>
          </p:cNvSpPr>
          <p:nvPr>
            <p:ph type="title"/>
          </p:nvPr>
        </p:nvSpPr>
        <p:spPr/>
        <p:txBody>
          <a:bodyPr/>
          <a:lstStyle/>
          <a:p>
            <a:r>
              <a:rPr lang="en-AU" dirty="0"/>
              <a:t>NORM is encountered – What now?</a:t>
            </a:r>
          </a:p>
        </p:txBody>
      </p:sp>
      <p:sp>
        <p:nvSpPr>
          <p:cNvPr id="5" name="Content Placeholder 4"/>
          <p:cNvSpPr>
            <a:spLocks noGrp="1"/>
          </p:cNvSpPr>
          <p:nvPr>
            <p:ph idx="1"/>
          </p:nvPr>
        </p:nvSpPr>
        <p:spPr>
          <a:xfrm>
            <a:off x="685800" y="2791968"/>
            <a:ext cx="7772400" cy="3304032"/>
          </a:xfrm>
        </p:spPr>
        <p:txBody>
          <a:bodyPr/>
          <a:lstStyle/>
          <a:p>
            <a:r>
              <a:rPr lang="en-AU" dirty="0" smtClean="0">
                <a:solidFill>
                  <a:prstClr val="black"/>
                </a:solidFill>
              </a:rPr>
              <a:t>Appointment </a:t>
            </a:r>
            <a:r>
              <a:rPr lang="en-AU" dirty="0">
                <a:solidFill>
                  <a:prstClr val="black"/>
                </a:solidFill>
              </a:rPr>
              <a:t>of Radiation Safety </a:t>
            </a:r>
            <a:r>
              <a:rPr lang="en-AU" dirty="0" smtClean="0">
                <a:solidFill>
                  <a:prstClr val="black"/>
                </a:solidFill>
              </a:rPr>
              <a:t>Officers (r</a:t>
            </a:r>
            <a:r>
              <a:rPr lang="en-AU" dirty="0">
                <a:solidFill>
                  <a:prstClr val="black"/>
                </a:solidFill>
              </a:rPr>
              <a:t>. </a:t>
            </a:r>
            <a:r>
              <a:rPr lang="en-AU" dirty="0" smtClean="0">
                <a:solidFill>
                  <a:prstClr val="black"/>
                </a:solidFill>
              </a:rPr>
              <a:t>16.9) </a:t>
            </a:r>
            <a:endParaRPr lang="en-AU" dirty="0">
              <a:solidFill>
                <a:prstClr val="black"/>
              </a:solidFill>
            </a:endParaRPr>
          </a:p>
          <a:p>
            <a:pPr lvl="1"/>
            <a:r>
              <a:rPr lang="en-AU" sz="2000" dirty="0">
                <a:solidFill>
                  <a:srgbClr val="8E1A16"/>
                </a:solidFill>
              </a:rPr>
              <a:t>Approved by </a:t>
            </a:r>
            <a:r>
              <a:rPr lang="en-AU" sz="2000" dirty="0" err="1">
                <a:solidFill>
                  <a:srgbClr val="8E1A16"/>
                </a:solidFill>
              </a:rPr>
              <a:t>Sme</a:t>
            </a:r>
            <a:r>
              <a:rPr lang="en-AU" sz="2000" dirty="0">
                <a:solidFill>
                  <a:srgbClr val="8E1A16"/>
                </a:solidFill>
              </a:rPr>
              <a:t> </a:t>
            </a:r>
            <a:r>
              <a:rPr lang="en-AU" sz="2000" u="sng" dirty="0">
                <a:solidFill>
                  <a:srgbClr val="8E1A16"/>
                </a:solidFill>
              </a:rPr>
              <a:t>prior</a:t>
            </a:r>
            <a:r>
              <a:rPr lang="en-AU" sz="2000" dirty="0">
                <a:solidFill>
                  <a:srgbClr val="8E1A16"/>
                </a:solidFill>
              </a:rPr>
              <a:t> to appointment </a:t>
            </a:r>
            <a:r>
              <a:rPr lang="en-AU" sz="2000" dirty="0" smtClean="0">
                <a:solidFill>
                  <a:srgbClr val="8E1A16"/>
                </a:solidFill>
              </a:rPr>
              <a:t>(r. </a:t>
            </a:r>
            <a:r>
              <a:rPr lang="en-AU" sz="2000" dirty="0">
                <a:solidFill>
                  <a:srgbClr val="8E1A16"/>
                </a:solidFill>
              </a:rPr>
              <a:t>16.9(2</a:t>
            </a:r>
            <a:r>
              <a:rPr lang="en-AU" sz="2000" dirty="0" smtClean="0">
                <a:solidFill>
                  <a:srgbClr val="8E1A16"/>
                </a:solidFill>
              </a:rPr>
              <a:t>))</a:t>
            </a:r>
            <a:endParaRPr lang="en-AU" sz="2000" dirty="0">
              <a:solidFill>
                <a:srgbClr val="8E1A16"/>
              </a:solidFill>
            </a:endParaRPr>
          </a:p>
          <a:p>
            <a:pPr lvl="1"/>
            <a:r>
              <a:rPr lang="en-AU" sz="2000" dirty="0">
                <a:solidFill>
                  <a:srgbClr val="8E1A16"/>
                </a:solidFill>
              </a:rPr>
              <a:t>Must hold a relevant first degree:</a:t>
            </a:r>
          </a:p>
          <a:p>
            <a:pPr marL="1257300" lvl="2" indent="-457200" algn="just"/>
            <a:r>
              <a:rPr lang="en-AU" dirty="0">
                <a:solidFill>
                  <a:srgbClr val="117D7F"/>
                </a:solidFill>
              </a:rPr>
              <a:t>Geology, geophysics suitable for </a:t>
            </a:r>
            <a:r>
              <a:rPr lang="en-AU" u="sng" dirty="0">
                <a:solidFill>
                  <a:srgbClr val="117D7F"/>
                </a:solidFill>
              </a:rPr>
              <a:t>exploration</a:t>
            </a:r>
            <a:r>
              <a:rPr lang="en-AU" dirty="0">
                <a:solidFill>
                  <a:srgbClr val="117D7F"/>
                </a:solidFill>
              </a:rPr>
              <a:t> activities;</a:t>
            </a:r>
          </a:p>
          <a:p>
            <a:pPr marL="1257300" lvl="2" indent="-457200" algn="just"/>
            <a:r>
              <a:rPr lang="en-AU" dirty="0">
                <a:solidFill>
                  <a:srgbClr val="117D7F"/>
                </a:solidFill>
              </a:rPr>
              <a:t>Physical sciences or industrial hygiene for operations.</a:t>
            </a:r>
          </a:p>
          <a:p>
            <a:pPr lvl="1" indent="-342900" algn="just"/>
            <a:r>
              <a:rPr lang="en-AU" sz="2000" dirty="0">
                <a:solidFill>
                  <a:srgbClr val="8E1A16"/>
                </a:solidFill>
              </a:rPr>
              <a:t>Surface ventilation officer and technician;</a:t>
            </a:r>
          </a:p>
          <a:p>
            <a:pPr lvl="1" indent="-342900" algn="just"/>
            <a:r>
              <a:rPr lang="en-AU" sz="2000" dirty="0">
                <a:solidFill>
                  <a:srgbClr val="8E1A16"/>
                </a:solidFill>
              </a:rPr>
              <a:t>Experience includes working under RSO for 12 months.</a:t>
            </a:r>
          </a:p>
          <a:p>
            <a:r>
              <a:rPr lang="en-AU" dirty="0">
                <a:solidFill>
                  <a:prstClr val="black"/>
                </a:solidFill>
              </a:rPr>
              <a:t>Contract Radiation Safety Officers</a:t>
            </a:r>
          </a:p>
          <a:p>
            <a:pPr lvl="1"/>
            <a:r>
              <a:rPr lang="en-AU" sz="2000" dirty="0">
                <a:solidFill>
                  <a:srgbClr val="8E1A16"/>
                </a:solidFill>
              </a:rPr>
              <a:t>RM to provide non-financial details of contract</a:t>
            </a:r>
          </a:p>
          <a:p>
            <a:endParaRPr lang="en-AU" dirty="0"/>
          </a:p>
        </p:txBody>
      </p:sp>
    </p:spTree>
    <p:extLst>
      <p:ext uri="{BB962C8B-B14F-4D97-AF65-F5344CB8AC3E}">
        <p14:creationId xmlns:p14="http://schemas.microsoft.com/office/powerpoint/2010/main" val="546177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5800" y="2790723"/>
            <a:ext cx="8203060" cy="3606136"/>
          </a:xfrm>
        </p:spPr>
        <p:txBody>
          <a:bodyPr>
            <a:normAutofit fontScale="85000" lnSpcReduction="10000"/>
          </a:bodyPr>
          <a:lstStyle/>
          <a:p>
            <a:pPr marL="0" indent="0">
              <a:buNone/>
            </a:pPr>
            <a:r>
              <a:rPr lang="en-AU" sz="2600" dirty="0" smtClean="0">
                <a:solidFill>
                  <a:prstClr val="black"/>
                </a:solidFill>
              </a:rPr>
              <a:t>Review each step of the production process:</a:t>
            </a:r>
          </a:p>
          <a:p>
            <a:r>
              <a:rPr lang="en-AU" dirty="0">
                <a:solidFill>
                  <a:srgbClr val="8E1A16"/>
                </a:solidFill>
              </a:rPr>
              <a:t>Evaluate the U and Th concentration:</a:t>
            </a:r>
          </a:p>
          <a:p>
            <a:pPr marL="857250" lvl="1" indent="-457200" algn="just"/>
            <a:r>
              <a:rPr lang="en-AU" dirty="0" smtClean="0">
                <a:solidFill>
                  <a:srgbClr val="117D7F"/>
                </a:solidFill>
              </a:rPr>
              <a:t>Where are the nuclides concentrating?</a:t>
            </a:r>
            <a:endParaRPr lang="en-AU" dirty="0">
              <a:solidFill>
                <a:srgbClr val="117D7F"/>
              </a:solidFill>
            </a:endParaRPr>
          </a:p>
          <a:p>
            <a:pPr marL="857250" lvl="1" indent="-457200" algn="just"/>
            <a:r>
              <a:rPr lang="en-AU" dirty="0" smtClean="0">
                <a:solidFill>
                  <a:srgbClr val="117D7F"/>
                </a:solidFill>
              </a:rPr>
              <a:t>What </a:t>
            </a:r>
            <a:r>
              <a:rPr lang="en-AU" dirty="0">
                <a:solidFill>
                  <a:srgbClr val="117D7F"/>
                </a:solidFill>
              </a:rPr>
              <a:t>happens to </a:t>
            </a:r>
            <a:r>
              <a:rPr lang="en-AU" dirty="0" smtClean="0">
                <a:solidFill>
                  <a:srgbClr val="117D7F"/>
                </a:solidFill>
              </a:rPr>
              <a:t>decay products during chemical separation? </a:t>
            </a:r>
          </a:p>
          <a:p>
            <a:pPr algn="just"/>
            <a:r>
              <a:rPr lang="en-AU" dirty="0" smtClean="0">
                <a:solidFill>
                  <a:srgbClr val="8E1A16"/>
                </a:solidFill>
              </a:rPr>
              <a:t>Gamma dose rates can be estimated from the parent nuclide concentrations. Can assist greatly in:</a:t>
            </a:r>
          </a:p>
          <a:p>
            <a:pPr marL="857250" lvl="1" indent="-457200" algn="just"/>
            <a:r>
              <a:rPr lang="en-AU" sz="2500" dirty="0">
                <a:solidFill>
                  <a:srgbClr val="117D7F"/>
                </a:solidFill>
              </a:rPr>
              <a:t>Design of </a:t>
            </a:r>
            <a:r>
              <a:rPr lang="en-AU" sz="2500" dirty="0" smtClean="0">
                <a:solidFill>
                  <a:srgbClr val="117D7F"/>
                </a:solidFill>
              </a:rPr>
              <a:t>operations and controls for exposure minimisation;</a:t>
            </a:r>
            <a:endParaRPr lang="en-AU" sz="2500" dirty="0">
              <a:solidFill>
                <a:srgbClr val="117D7F"/>
              </a:solidFill>
            </a:endParaRPr>
          </a:p>
          <a:p>
            <a:pPr marL="857250" lvl="1" indent="-457200" algn="just"/>
            <a:r>
              <a:rPr lang="en-AU" sz="2500" dirty="0" smtClean="0">
                <a:solidFill>
                  <a:srgbClr val="117D7F"/>
                </a:solidFill>
              </a:rPr>
              <a:t>Development of RMP and monitoring programs</a:t>
            </a:r>
            <a:endParaRPr lang="en-AU" sz="2500" dirty="0">
              <a:solidFill>
                <a:srgbClr val="117D7F"/>
              </a:solidFill>
            </a:endParaRPr>
          </a:p>
          <a:p>
            <a:pPr marL="857250" lvl="1" indent="-457200" algn="just"/>
            <a:r>
              <a:rPr lang="en-AU" sz="2500" dirty="0">
                <a:solidFill>
                  <a:srgbClr val="117D7F"/>
                </a:solidFill>
              </a:rPr>
              <a:t>Determination of tailings disposal </a:t>
            </a:r>
            <a:r>
              <a:rPr lang="en-AU" sz="2500" dirty="0" smtClean="0">
                <a:solidFill>
                  <a:srgbClr val="117D7F"/>
                </a:solidFill>
              </a:rPr>
              <a:t>strategies</a:t>
            </a:r>
            <a:endParaRPr lang="en-AU" sz="2500" dirty="0">
              <a:solidFill>
                <a:srgbClr val="117D7F"/>
              </a:solidFill>
            </a:endParaRPr>
          </a:p>
          <a:p>
            <a:pPr marL="857250" lvl="1" indent="-457200" algn="just"/>
            <a:r>
              <a:rPr lang="en-AU" sz="2500" dirty="0">
                <a:solidFill>
                  <a:srgbClr val="117D7F"/>
                </a:solidFill>
              </a:rPr>
              <a:t>Transport </a:t>
            </a:r>
            <a:r>
              <a:rPr lang="en-AU" sz="2500" dirty="0" smtClean="0">
                <a:solidFill>
                  <a:srgbClr val="117D7F"/>
                </a:solidFill>
              </a:rPr>
              <a:t>compliance requirements </a:t>
            </a:r>
            <a:r>
              <a:rPr lang="en-AU" sz="2500" dirty="0">
                <a:solidFill>
                  <a:srgbClr val="117D7F"/>
                </a:solidFill>
              </a:rPr>
              <a:t>for </a:t>
            </a:r>
            <a:r>
              <a:rPr lang="en-AU" sz="2500" dirty="0" smtClean="0">
                <a:solidFill>
                  <a:srgbClr val="117D7F"/>
                </a:solidFill>
              </a:rPr>
              <a:t>products…</a:t>
            </a:r>
            <a:endParaRPr lang="en-AU" sz="2500" dirty="0">
              <a:solidFill>
                <a:srgbClr val="117D7F"/>
              </a:solidFill>
            </a:endParaRPr>
          </a:p>
          <a:p>
            <a:pPr lvl="1" indent="-342900" algn="just"/>
            <a:endParaRPr lang="en-AU" b="1" dirty="0">
              <a:solidFill>
                <a:srgbClr val="8E1A16"/>
              </a:solidFill>
            </a:endParaRPr>
          </a:p>
          <a:p>
            <a:pPr lvl="1" indent="-342900" algn="just"/>
            <a:endParaRPr lang="en-AU" sz="2500" dirty="0">
              <a:solidFill>
                <a:srgbClr val="002060"/>
              </a:solidFill>
            </a:endParaRPr>
          </a:p>
          <a:p>
            <a:pPr lvl="1" indent="-342900" algn="just"/>
            <a:endParaRPr lang="en-AU" b="1" dirty="0">
              <a:solidFill>
                <a:srgbClr val="8E1A16"/>
              </a:solidFill>
              <a:cs typeface="+mn-cs"/>
            </a:endParaRPr>
          </a:p>
          <a:p>
            <a:pPr lvl="1" indent="-342900" algn="just"/>
            <a:endParaRPr lang="en-AU" b="1" dirty="0">
              <a:solidFill>
                <a:srgbClr val="8E1A16"/>
              </a:solidFill>
              <a:cs typeface="+mn-cs"/>
            </a:endParaRPr>
          </a:p>
          <a:p>
            <a:pPr lvl="3" indent="-342900" algn="just"/>
            <a:endParaRPr lang="en-AU" dirty="0">
              <a:solidFill>
                <a:srgbClr val="0E6E71"/>
              </a:solidFill>
            </a:endParaRPr>
          </a:p>
          <a:p>
            <a:pPr marL="914400" lvl="2" indent="0">
              <a:buNone/>
            </a:pPr>
            <a:endParaRPr lang="en-AU" b="1" dirty="0">
              <a:solidFill>
                <a:srgbClr val="8E1A16"/>
              </a:solidFill>
            </a:endParaRPr>
          </a:p>
          <a:p>
            <a:pPr lvl="1"/>
            <a:endParaRPr lang="en-AU" b="1" dirty="0">
              <a:solidFill>
                <a:srgbClr val="8E1A1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09" y="1329349"/>
            <a:ext cx="1551339" cy="1357421"/>
          </a:xfrm>
          <a:prstGeom prst="rect">
            <a:avLst/>
          </a:prstGeom>
        </p:spPr>
      </p:pic>
      <p:grpSp>
        <p:nvGrpSpPr>
          <p:cNvPr id="9" name="Group 8"/>
          <p:cNvGrpSpPr/>
          <p:nvPr/>
        </p:nvGrpSpPr>
        <p:grpSpPr>
          <a:xfrm>
            <a:off x="1645920" y="1307592"/>
            <a:ext cx="5148652" cy="1382664"/>
            <a:chOff x="1669588" y="3872894"/>
            <a:chExt cx="5856504" cy="1663421"/>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9588" y="3872894"/>
              <a:ext cx="2928252" cy="166342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1542"/>
            <a:stretch/>
          </p:blipFill>
          <p:spPr>
            <a:xfrm>
              <a:off x="4597840" y="3872895"/>
              <a:ext cx="2928252" cy="1659226"/>
            </a:xfrm>
            <a:prstGeom prst="rect">
              <a:avLst/>
            </a:prstGeom>
          </p:spPr>
        </p:pic>
      </p:gr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23</a:t>
            </a:fld>
            <a:endParaRPr lang="en-US" dirty="0"/>
          </a:p>
        </p:txBody>
      </p:sp>
      <p:sp>
        <p:nvSpPr>
          <p:cNvPr id="3" name="Title 2"/>
          <p:cNvSpPr>
            <a:spLocks noGrp="1"/>
          </p:cNvSpPr>
          <p:nvPr>
            <p:ph type="title"/>
          </p:nvPr>
        </p:nvSpPr>
        <p:spPr/>
        <p:txBody>
          <a:bodyPr/>
          <a:lstStyle/>
          <a:p>
            <a:r>
              <a:rPr lang="en-AU" dirty="0"/>
              <a:t>Guidance hint – Nuclide mass balance</a:t>
            </a:r>
          </a:p>
        </p:txBody>
      </p:sp>
    </p:spTree>
    <p:extLst>
      <p:ext uri="{BB962C8B-B14F-4D97-AF65-F5344CB8AC3E}">
        <p14:creationId xmlns:p14="http://schemas.microsoft.com/office/powerpoint/2010/main" val="1612404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24</a:t>
            </a:fld>
            <a:endParaRPr lang="en-US" dirty="0"/>
          </a:p>
        </p:txBody>
      </p:sp>
      <p:grpSp>
        <p:nvGrpSpPr>
          <p:cNvPr id="6" name="Group 5"/>
          <p:cNvGrpSpPr/>
          <p:nvPr/>
        </p:nvGrpSpPr>
        <p:grpSpPr>
          <a:xfrm>
            <a:off x="177607" y="1685341"/>
            <a:ext cx="6916738" cy="4474297"/>
            <a:chOff x="666317" y="1584758"/>
            <a:chExt cx="6277553" cy="390756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5" y="1584758"/>
              <a:ext cx="62769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93"/>
            <a:stretch/>
          </p:blipFill>
          <p:spPr bwMode="auto">
            <a:xfrm>
              <a:off x="666317" y="2871789"/>
              <a:ext cx="6277553"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20" y="4149295"/>
              <a:ext cx="62674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7182438" y="2558872"/>
            <a:ext cx="1963510" cy="738664"/>
          </a:xfrm>
          <a:prstGeom prst="rect">
            <a:avLst/>
          </a:prstGeom>
          <a:noFill/>
        </p:spPr>
        <p:txBody>
          <a:bodyPr wrap="square" rtlCol="0">
            <a:spAutoFit/>
          </a:bodyPr>
          <a:lstStyle/>
          <a:p>
            <a:pPr algn="ctr"/>
            <a:r>
              <a:rPr lang="en-AU" sz="1400" dirty="0" smtClean="0">
                <a:solidFill>
                  <a:srgbClr val="A50021"/>
                </a:solidFill>
              </a:rPr>
              <a:t>Gamma dose rate at 1m can be estimated from these values.</a:t>
            </a:r>
            <a:endParaRPr lang="en-AU" sz="1400" dirty="0">
              <a:solidFill>
                <a:srgbClr val="A50021"/>
              </a:solidFill>
            </a:endParaRPr>
          </a:p>
        </p:txBody>
      </p:sp>
      <p:cxnSp>
        <p:nvCxnSpPr>
          <p:cNvPr id="8" name="Elbow Connector 7"/>
          <p:cNvCxnSpPr/>
          <p:nvPr/>
        </p:nvCxnSpPr>
        <p:spPr bwMode="auto">
          <a:xfrm rot="10800000">
            <a:off x="4062953" y="2519994"/>
            <a:ext cx="3204330" cy="242063"/>
          </a:xfrm>
          <a:prstGeom prst="bentConnector3">
            <a:avLst>
              <a:gd name="adj1" fmla="val 85303"/>
            </a:avLst>
          </a:prstGeom>
          <a:solidFill>
            <a:schemeClr val="accent1"/>
          </a:solidFill>
          <a:ln w="28575" cap="flat" cmpd="sng" algn="ctr">
            <a:solidFill>
              <a:srgbClr val="A50021"/>
            </a:solidFill>
            <a:prstDash val="solid"/>
            <a:round/>
            <a:headEnd type="none" w="med" len="med"/>
            <a:tailEnd type="triangle"/>
          </a:ln>
          <a:effectLst/>
        </p:spPr>
      </p:cxnSp>
      <p:cxnSp>
        <p:nvCxnSpPr>
          <p:cNvPr id="13" name="Elbow Connector 12"/>
          <p:cNvCxnSpPr/>
          <p:nvPr/>
        </p:nvCxnSpPr>
        <p:spPr bwMode="auto">
          <a:xfrm rot="10800000">
            <a:off x="6308105" y="2510568"/>
            <a:ext cx="959179" cy="130459"/>
          </a:xfrm>
          <a:prstGeom prst="bentConnector3">
            <a:avLst/>
          </a:prstGeom>
          <a:solidFill>
            <a:schemeClr val="accent1"/>
          </a:solidFill>
          <a:ln w="28575" cap="flat" cmpd="sng" algn="ctr">
            <a:solidFill>
              <a:srgbClr val="A50021"/>
            </a:solidFill>
            <a:prstDash val="solid"/>
            <a:round/>
            <a:headEnd type="none" w="med" len="med"/>
            <a:tailEnd type="triangle"/>
          </a:ln>
          <a:effectLst/>
        </p:spPr>
      </p:cxnSp>
      <p:cxnSp>
        <p:nvCxnSpPr>
          <p:cNvPr id="17" name="Elbow Connector 16"/>
          <p:cNvCxnSpPr/>
          <p:nvPr/>
        </p:nvCxnSpPr>
        <p:spPr bwMode="auto">
          <a:xfrm rot="10800000" flipV="1">
            <a:off x="6325951" y="5191414"/>
            <a:ext cx="1682794" cy="461959"/>
          </a:xfrm>
          <a:prstGeom prst="bentConnector3">
            <a:avLst>
              <a:gd name="adj1" fmla="val 31525"/>
            </a:avLst>
          </a:prstGeom>
          <a:solidFill>
            <a:schemeClr val="accent1"/>
          </a:solidFill>
          <a:ln w="28575" cap="flat" cmpd="sng" algn="ctr">
            <a:solidFill>
              <a:srgbClr val="008080"/>
            </a:solidFill>
            <a:prstDash val="solid"/>
            <a:round/>
            <a:headEnd type="none" w="med" len="med"/>
            <a:tailEnd type="triangle"/>
          </a:ln>
          <a:effectLst/>
        </p:spPr>
      </p:cxnSp>
      <p:cxnSp>
        <p:nvCxnSpPr>
          <p:cNvPr id="18" name="Elbow Connector 17"/>
          <p:cNvCxnSpPr/>
          <p:nvPr/>
        </p:nvCxnSpPr>
        <p:spPr bwMode="auto">
          <a:xfrm rot="10800000" flipV="1">
            <a:off x="4062955" y="5191417"/>
            <a:ext cx="3438710" cy="461956"/>
          </a:xfrm>
          <a:prstGeom prst="bentConnector3">
            <a:avLst>
              <a:gd name="adj1" fmla="val 50000"/>
            </a:avLst>
          </a:prstGeom>
          <a:solidFill>
            <a:schemeClr val="accent1"/>
          </a:solidFill>
          <a:ln w="28575" cap="flat" cmpd="sng" algn="ctr">
            <a:solidFill>
              <a:srgbClr val="008080"/>
            </a:solidFill>
            <a:prstDash val="solid"/>
            <a:round/>
            <a:headEnd type="none" w="med" len="med"/>
            <a:tailEnd type="triangle"/>
          </a:ln>
          <a:effectLst/>
        </p:spPr>
      </p:cxnSp>
      <p:grpSp>
        <p:nvGrpSpPr>
          <p:cNvPr id="28" name="Group 27"/>
          <p:cNvGrpSpPr/>
          <p:nvPr/>
        </p:nvGrpSpPr>
        <p:grpSpPr>
          <a:xfrm>
            <a:off x="3148554" y="4621828"/>
            <a:ext cx="1404593" cy="988788"/>
            <a:chOff x="3148554" y="4621828"/>
            <a:chExt cx="1404593" cy="988788"/>
          </a:xfrm>
          <a:solidFill>
            <a:schemeClr val="bg1"/>
          </a:solidFill>
        </p:grpSpPr>
        <p:sp>
          <p:nvSpPr>
            <p:cNvPr id="26" name="Down Arrow Callout 25"/>
            <p:cNvSpPr/>
            <p:nvPr/>
          </p:nvSpPr>
          <p:spPr bwMode="auto">
            <a:xfrm>
              <a:off x="3148554" y="4621828"/>
              <a:ext cx="1404593" cy="988788"/>
            </a:xfrm>
            <a:prstGeom prst="downArrowCallout">
              <a:avLst>
                <a:gd name="adj1" fmla="val 17822"/>
                <a:gd name="adj2" fmla="val 25000"/>
                <a:gd name="adj3" fmla="val 25000"/>
                <a:gd name="adj4" fmla="val 64977"/>
              </a:avLst>
            </a:prstGeom>
            <a:grpFill/>
            <a:ln w="38100"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27" name="TextBox 26"/>
            <p:cNvSpPr txBox="1"/>
            <p:nvPr/>
          </p:nvSpPr>
          <p:spPr>
            <a:xfrm>
              <a:off x="3256109" y="4664413"/>
              <a:ext cx="1189483" cy="553998"/>
            </a:xfrm>
            <a:prstGeom prst="rect">
              <a:avLst/>
            </a:prstGeom>
            <a:grpFill/>
          </p:spPr>
          <p:txBody>
            <a:bodyPr wrap="square" rtlCol="0">
              <a:spAutoFit/>
            </a:bodyPr>
            <a:lstStyle/>
            <a:p>
              <a:r>
                <a:rPr lang="en-AU" dirty="0" smtClean="0">
                  <a:solidFill>
                    <a:srgbClr val="008080"/>
                  </a:solidFill>
                </a:rPr>
                <a:t>&gt;</a:t>
              </a:r>
              <a:r>
                <a:rPr lang="en-AU" dirty="0" smtClean="0"/>
                <a:t> </a:t>
              </a:r>
              <a:r>
                <a:rPr lang="en-AU" sz="1200" b="1" dirty="0" smtClean="0">
                  <a:solidFill>
                    <a:srgbClr val="008080"/>
                  </a:solidFill>
                </a:rPr>
                <a:t>1 </a:t>
              </a:r>
              <a:r>
                <a:rPr lang="en-AU" sz="1200" b="1" dirty="0" err="1" smtClean="0">
                  <a:solidFill>
                    <a:srgbClr val="008080"/>
                  </a:solidFill>
                </a:rPr>
                <a:t>Bq</a:t>
              </a:r>
              <a:r>
                <a:rPr lang="en-AU" sz="1200" b="1" dirty="0" smtClean="0">
                  <a:solidFill>
                    <a:srgbClr val="008080"/>
                  </a:solidFill>
                </a:rPr>
                <a:t>/g = Radioactive</a:t>
              </a:r>
              <a:endParaRPr lang="en-AU" sz="1200" b="1" dirty="0">
                <a:solidFill>
                  <a:srgbClr val="008080"/>
                </a:solidFill>
              </a:endParaRPr>
            </a:p>
          </p:txBody>
        </p:sp>
      </p:grpSp>
      <p:sp>
        <p:nvSpPr>
          <p:cNvPr id="29" name="TextBox 28"/>
          <p:cNvSpPr txBox="1"/>
          <p:nvPr/>
        </p:nvSpPr>
        <p:spPr>
          <a:xfrm>
            <a:off x="7329916" y="4683078"/>
            <a:ext cx="1739556" cy="523220"/>
          </a:xfrm>
          <a:prstGeom prst="rect">
            <a:avLst/>
          </a:prstGeom>
          <a:noFill/>
        </p:spPr>
        <p:txBody>
          <a:bodyPr wrap="square" rtlCol="0">
            <a:spAutoFit/>
          </a:bodyPr>
          <a:lstStyle/>
          <a:p>
            <a:r>
              <a:rPr lang="en-AU" sz="1400" dirty="0">
                <a:solidFill>
                  <a:srgbClr val="008080"/>
                </a:solidFill>
              </a:rPr>
              <a:t>Gamma dose rate @ 1m = 1.3 </a:t>
            </a:r>
            <a:r>
              <a:rPr lang="en-AU" sz="1400" dirty="0" err="1">
                <a:solidFill>
                  <a:srgbClr val="008080"/>
                </a:solidFill>
              </a:rPr>
              <a:t>uGy</a:t>
            </a:r>
            <a:r>
              <a:rPr lang="en-AU" sz="1400" dirty="0">
                <a:solidFill>
                  <a:srgbClr val="008080"/>
                </a:solidFill>
              </a:rPr>
              <a:t>/h</a:t>
            </a:r>
          </a:p>
        </p:txBody>
      </p:sp>
      <p:sp>
        <p:nvSpPr>
          <p:cNvPr id="2" name="Title 1"/>
          <p:cNvSpPr>
            <a:spLocks noGrp="1"/>
          </p:cNvSpPr>
          <p:nvPr>
            <p:ph type="title"/>
          </p:nvPr>
        </p:nvSpPr>
        <p:spPr/>
        <p:txBody>
          <a:bodyPr/>
          <a:lstStyle/>
          <a:p>
            <a:r>
              <a:rPr lang="en-AU" dirty="0"/>
              <a:t>Guidance hint – Nuclide mass balance </a:t>
            </a:r>
            <a:r>
              <a:rPr lang="en-AU" sz="1800" dirty="0"/>
              <a:t>(</a:t>
            </a:r>
            <a:r>
              <a:rPr lang="en-AU" sz="1800" dirty="0" err="1"/>
              <a:t>con’t</a:t>
            </a:r>
            <a:r>
              <a:rPr lang="en-AU" sz="1800" dirty="0"/>
              <a:t>)</a:t>
            </a:r>
          </a:p>
        </p:txBody>
      </p:sp>
    </p:spTree>
    <p:extLst>
      <p:ext uri="{BB962C8B-B14F-4D97-AF65-F5344CB8AC3E}">
        <p14:creationId xmlns:p14="http://schemas.microsoft.com/office/powerpoint/2010/main" val="6308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97442" y="1624247"/>
            <a:ext cx="8012294" cy="5257740"/>
          </a:xfrm>
        </p:spPr>
        <p:txBody>
          <a:bodyPr>
            <a:normAutofit/>
          </a:bodyPr>
          <a:lstStyle/>
          <a:p>
            <a:r>
              <a:rPr lang="en-AU" dirty="0" smtClean="0">
                <a:solidFill>
                  <a:prstClr val="black"/>
                </a:solidFill>
              </a:rPr>
              <a:t>Annual Reports</a:t>
            </a:r>
            <a:endParaRPr lang="en-AU" dirty="0">
              <a:solidFill>
                <a:prstClr val="black"/>
              </a:solidFill>
            </a:endParaRPr>
          </a:p>
          <a:p>
            <a:pPr lvl="1"/>
            <a:r>
              <a:rPr lang="en-AU" dirty="0" smtClean="0">
                <a:solidFill>
                  <a:srgbClr val="8E1A16"/>
                </a:solidFill>
              </a:rPr>
              <a:t>Regulation </a:t>
            </a:r>
            <a:r>
              <a:rPr lang="en-AU" dirty="0">
                <a:solidFill>
                  <a:srgbClr val="8E1A16"/>
                </a:solidFill>
              </a:rPr>
              <a:t>16.26 Reporting to </a:t>
            </a:r>
            <a:r>
              <a:rPr lang="en-AU" dirty="0" err="1" smtClean="0">
                <a:solidFill>
                  <a:srgbClr val="8E1A16"/>
                </a:solidFill>
              </a:rPr>
              <a:t>Sme</a:t>
            </a:r>
            <a:r>
              <a:rPr lang="en-AU" dirty="0" smtClean="0">
                <a:solidFill>
                  <a:srgbClr val="8E1A16"/>
                </a:solidFill>
              </a:rPr>
              <a:t>:</a:t>
            </a:r>
            <a:endParaRPr lang="en-AU" dirty="0">
              <a:solidFill>
                <a:srgbClr val="8E1A16"/>
              </a:solidFill>
            </a:endParaRPr>
          </a:p>
          <a:p>
            <a:pPr lvl="2" algn="just"/>
            <a:r>
              <a:rPr lang="en-AU" dirty="0">
                <a:solidFill>
                  <a:srgbClr val="117D7F"/>
                </a:solidFill>
              </a:rPr>
              <a:t>Results of </a:t>
            </a:r>
            <a:r>
              <a:rPr lang="en-AU" dirty="0" smtClean="0">
                <a:solidFill>
                  <a:srgbClr val="117D7F"/>
                </a:solidFill>
              </a:rPr>
              <a:t>occupational radiation </a:t>
            </a:r>
            <a:r>
              <a:rPr lang="en-AU" dirty="0">
                <a:solidFill>
                  <a:srgbClr val="117D7F"/>
                </a:solidFill>
              </a:rPr>
              <a:t>monitoring </a:t>
            </a:r>
            <a:r>
              <a:rPr lang="en-AU" dirty="0" smtClean="0">
                <a:solidFill>
                  <a:srgbClr val="117D7F"/>
                </a:solidFill>
              </a:rPr>
              <a:t>program</a:t>
            </a:r>
          </a:p>
          <a:p>
            <a:pPr lvl="2" algn="just"/>
            <a:r>
              <a:rPr lang="en-AU" dirty="0" smtClean="0">
                <a:solidFill>
                  <a:srgbClr val="117D7F"/>
                </a:solidFill>
              </a:rPr>
              <a:t>Results of environmental radiation monitoring program</a:t>
            </a:r>
          </a:p>
          <a:p>
            <a:pPr algn="just"/>
            <a:r>
              <a:rPr lang="en-AU" dirty="0">
                <a:solidFill>
                  <a:prstClr val="black"/>
                </a:solidFill>
              </a:rPr>
              <a:t>Radiation Management Plan</a:t>
            </a:r>
          </a:p>
          <a:p>
            <a:pPr lvl="1"/>
            <a:r>
              <a:rPr lang="en-AU" dirty="0">
                <a:solidFill>
                  <a:srgbClr val="8E1A16"/>
                </a:solidFill>
              </a:rPr>
              <a:t>Reviewed within 2 years of commencement of </a:t>
            </a:r>
            <a:r>
              <a:rPr lang="en-AU" dirty="0" smtClean="0">
                <a:solidFill>
                  <a:srgbClr val="8E1A16"/>
                </a:solidFill>
              </a:rPr>
              <a:t>operations</a:t>
            </a:r>
          </a:p>
          <a:p>
            <a:pPr lvl="1"/>
            <a:r>
              <a:rPr lang="en-AU" dirty="0" smtClean="0">
                <a:solidFill>
                  <a:srgbClr val="8E1A16"/>
                </a:solidFill>
              </a:rPr>
              <a:t>Reviewed </a:t>
            </a:r>
            <a:r>
              <a:rPr lang="en-AU" dirty="0">
                <a:solidFill>
                  <a:srgbClr val="8E1A16"/>
                </a:solidFill>
              </a:rPr>
              <a:t>thereafter to </a:t>
            </a:r>
            <a:r>
              <a:rPr lang="en-AU" dirty="0" err="1">
                <a:solidFill>
                  <a:srgbClr val="8E1A16"/>
                </a:solidFill>
              </a:rPr>
              <a:t>Sme</a:t>
            </a:r>
            <a:r>
              <a:rPr lang="en-AU" dirty="0">
                <a:solidFill>
                  <a:srgbClr val="8E1A16"/>
                </a:solidFill>
              </a:rPr>
              <a:t> </a:t>
            </a:r>
            <a:r>
              <a:rPr lang="en-AU" dirty="0" smtClean="0">
                <a:solidFill>
                  <a:srgbClr val="8E1A16"/>
                </a:solidFill>
              </a:rPr>
              <a:t>specifications:</a:t>
            </a:r>
            <a:endParaRPr lang="en-AU" dirty="0">
              <a:solidFill>
                <a:srgbClr val="8E1A16"/>
              </a:solidFill>
            </a:endParaRPr>
          </a:p>
          <a:p>
            <a:pPr lvl="2" indent="-342900" algn="just"/>
            <a:r>
              <a:rPr lang="en-AU" sz="2100" dirty="0">
                <a:solidFill>
                  <a:srgbClr val="117D7F"/>
                </a:solidFill>
              </a:rPr>
              <a:t>Following substantive change to </a:t>
            </a:r>
            <a:r>
              <a:rPr lang="en-AU" sz="2100" dirty="0" smtClean="0">
                <a:solidFill>
                  <a:srgbClr val="117D7F"/>
                </a:solidFill>
              </a:rPr>
              <a:t>operations</a:t>
            </a:r>
          </a:p>
          <a:p>
            <a:pPr lvl="2" indent="-342900" algn="just"/>
            <a:r>
              <a:rPr lang="en-AU" sz="2100" dirty="0" smtClean="0">
                <a:solidFill>
                  <a:srgbClr val="117D7F"/>
                </a:solidFill>
              </a:rPr>
              <a:t>Every </a:t>
            </a:r>
            <a:r>
              <a:rPr lang="en-AU" sz="2100" dirty="0">
                <a:solidFill>
                  <a:srgbClr val="117D7F"/>
                </a:solidFill>
              </a:rPr>
              <a:t>5 years (this policy change is pending</a:t>
            </a:r>
            <a:r>
              <a:rPr lang="en-AU" sz="2100" dirty="0" smtClean="0">
                <a:solidFill>
                  <a:srgbClr val="117D7F"/>
                </a:solidFill>
              </a:rPr>
              <a:t>)</a:t>
            </a:r>
            <a:endParaRPr lang="en-AU" b="1" dirty="0">
              <a:solidFill>
                <a:srgbClr val="8E1A16"/>
              </a:solidFill>
            </a:endParaRPr>
          </a:p>
        </p:txBody>
      </p:sp>
      <p:sp>
        <p:nvSpPr>
          <p:cNvPr id="7" name="Title 2">
            <a:extLst>
              <a:ext uri="{FF2B5EF4-FFF2-40B4-BE49-F238E27FC236}">
                <a16:creationId xmlns:a16="http://schemas.microsoft.com/office/drawing/2014/main" id="{A7263074-3D8F-4D69-B63C-8EF25343C27E}"/>
              </a:ext>
            </a:extLst>
          </p:cNvPr>
          <p:cNvSpPr>
            <a:spLocks noGrp="1"/>
          </p:cNvSpPr>
          <p:nvPr>
            <p:ph type="title"/>
          </p:nvPr>
        </p:nvSpPr>
        <p:spPr>
          <a:xfrm>
            <a:off x="685800" y="228600"/>
            <a:ext cx="7772400" cy="752128"/>
          </a:xfrm>
        </p:spPr>
        <p:txBody>
          <a:bodyPr>
            <a:normAutofit/>
          </a:bodyPr>
          <a:lstStyle/>
          <a:p>
            <a:pPr eaLnBrk="1" hangingPunct="1"/>
            <a:r>
              <a:rPr lang="en-AU" dirty="0"/>
              <a:t>Reporting </a:t>
            </a:r>
            <a:r>
              <a:rPr lang="en-AU" dirty="0" smtClean="0"/>
              <a:t>requirements</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60" y="1028744"/>
            <a:ext cx="1591056" cy="1392174"/>
          </a:xfrm>
          <a:prstGeom prst="rect">
            <a:avLst/>
          </a:prstGeom>
        </p:spPr>
      </p:pic>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25</a:t>
            </a:fld>
            <a:endParaRPr lang="en-US" dirty="0"/>
          </a:p>
        </p:txBody>
      </p:sp>
    </p:spTree>
    <p:extLst>
      <p:ext uri="{BB962C8B-B14F-4D97-AF65-F5344CB8AC3E}">
        <p14:creationId xmlns:p14="http://schemas.microsoft.com/office/powerpoint/2010/main" val="4020563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Pitfalls</a:t>
            </a:r>
            <a:endParaRPr lang="en-AU" dirty="0"/>
          </a:p>
        </p:txBody>
      </p:sp>
      <p:sp>
        <p:nvSpPr>
          <p:cNvPr id="3" name="Content Placeholder 2"/>
          <p:cNvSpPr>
            <a:spLocks noGrp="1"/>
          </p:cNvSpPr>
          <p:nvPr>
            <p:ph idx="1"/>
          </p:nvPr>
        </p:nvSpPr>
        <p:spPr>
          <a:xfrm>
            <a:off x="776177" y="1444752"/>
            <a:ext cx="7889358" cy="4495800"/>
          </a:xfrm>
        </p:spPr>
        <p:txBody>
          <a:bodyPr/>
          <a:lstStyle/>
          <a:p>
            <a:r>
              <a:rPr lang="en-AU" dirty="0">
                <a:solidFill>
                  <a:prstClr val="black"/>
                </a:solidFill>
              </a:rPr>
              <a:t>Mining approval by DMIRS </a:t>
            </a:r>
            <a:r>
              <a:rPr lang="en-AU" dirty="0" smtClean="0">
                <a:solidFill>
                  <a:prstClr val="black"/>
                </a:solidFill>
              </a:rPr>
              <a:t>Environment </a:t>
            </a:r>
            <a:r>
              <a:rPr lang="en-AU" dirty="0">
                <a:solidFill>
                  <a:prstClr val="black"/>
                </a:solidFill>
              </a:rPr>
              <a:t>Division does not mean mining can commence:</a:t>
            </a:r>
          </a:p>
          <a:p>
            <a:pPr lvl="1"/>
            <a:r>
              <a:rPr lang="en-AU" dirty="0">
                <a:solidFill>
                  <a:srgbClr val="8E1A16"/>
                </a:solidFill>
              </a:rPr>
              <a:t>PMP and possibly RMP are </a:t>
            </a:r>
            <a:r>
              <a:rPr lang="en-AU" dirty="0" smtClean="0">
                <a:solidFill>
                  <a:srgbClr val="8E1A16"/>
                </a:solidFill>
              </a:rPr>
              <a:t>required</a:t>
            </a:r>
            <a:endParaRPr lang="en-AU" dirty="0">
              <a:solidFill>
                <a:srgbClr val="8E1A16"/>
              </a:solidFill>
            </a:endParaRPr>
          </a:p>
          <a:p>
            <a:r>
              <a:rPr lang="en-AU" dirty="0" smtClean="0">
                <a:solidFill>
                  <a:prstClr val="black"/>
                </a:solidFill>
              </a:rPr>
              <a:t>RMP </a:t>
            </a:r>
            <a:r>
              <a:rPr lang="en-AU" dirty="0">
                <a:solidFill>
                  <a:prstClr val="black"/>
                </a:solidFill>
              </a:rPr>
              <a:t>can be staged or for entire life cycle of operation:</a:t>
            </a:r>
          </a:p>
          <a:p>
            <a:pPr lvl="1"/>
            <a:r>
              <a:rPr lang="en-AU" dirty="0">
                <a:solidFill>
                  <a:srgbClr val="8E1A16"/>
                </a:solidFill>
              </a:rPr>
              <a:t>Caution – RMP must be approved before mining operations can </a:t>
            </a:r>
            <a:r>
              <a:rPr lang="en-AU" dirty="0" smtClean="0">
                <a:solidFill>
                  <a:srgbClr val="8E1A16"/>
                </a:solidFill>
              </a:rPr>
              <a:t>commence</a:t>
            </a:r>
            <a:endParaRPr lang="en-AU" dirty="0">
              <a:solidFill>
                <a:srgbClr val="8E1A16"/>
              </a:solidFill>
            </a:endParaRPr>
          </a:p>
          <a:p>
            <a:pPr lvl="1"/>
            <a:r>
              <a:rPr lang="en-AU" dirty="0">
                <a:solidFill>
                  <a:srgbClr val="8E1A16"/>
                </a:solidFill>
              </a:rPr>
              <a:t>Can contribute to substantial delays while data is collected, submitted and </a:t>
            </a:r>
            <a:r>
              <a:rPr lang="en-AU" dirty="0" smtClean="0">
                <a:solidFill>
                  <a:srgbClr val="8E1A16"/>
                </a:solidFill>
              </a:rPr>
              <a:t>evaluated</a:t>
            </a:r>
            <a:endParaRPr lang="en-AU" dirty="0">
              <a:solidFill>
                <a:srgbClr val="8E1A16"/>
              </a:solidFill>
            </a:endParaRPr>
          </a:p>
          <a:p>
            <a:r>
              <a:rPr lang="en-AU" dirty="0" smtClean="0">
                <a:solidFill>
                  <a:prstClr val="black"/>
                </a:solidFill>
              </a:rPr>
              <a:t>Same </a:t>
            </a:r>
            <a:r>
              <a:rPr lang="en-AU" dirty="0">
                <a:solidFill>
                  <a:prstClr val="black"/>
                </a:solidFill>
              </a:rPr>
              <a:t>legal requirement of small and large operations:</a:t>
            </a:r>
          </a:p>
          <a:p>
            <a:pPr lvl="1"/>
            <a:r>
              <a:rPr lang="en-AU" dirty="0">
                <a:solidFill>
                  <a:srgbClr val="8E1A16"/>
                </a:solidFill>
              </a:rPr>
              <a:t>C</a:t>
            </a:r>
            <a:r>
              <a:rPr lang="en-AU" dirty="0" smtClean="0">
                <a:solidFill>
                  <a:srgbClr val="8E1A16"/>
                </a:solidFill>
              </a:rPr>
              <a:t>ontent</a:t>
            </a:r>
            <a:r>
              <a:rPr lang="en-AU" dirty="0">
                <a:solidFill>
                  <a:srgbClr val="8E1A16"/>
                </a:solidFill>
              </a:rPr>
              <a:t>, scale and complexity will </a:t>
            </a:r>
            <a:r>
              <a:rPr lang="en-AU" dirty="0" smtClean="0">
                <a:solidFill>
                  <a:srgbClr val="8E1A16"/>
                </a:solidFill>
              </a:rPr>
              <a:t>vary.</a:t>
            </a:r>
            <a:endParaRPr lang="en-AU" dirty="0">
              <a:solidFill>
                <a:srgbClr val="8E1A16"/>
              </a:solidFill>
            </a:endParaRPr>
          </a:p>
          <a:p>
            <a:pPr lvl="1"/>
            <a:endParaRPr lang="en-AU" sz="2000" dirty="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26</a:t>
            </a:fld>
            <a:endParaRPr lang="en-US" dirty="0"/>
          </a:p>
        </p:txBody>
      </p:sp>
    </p:spTree>
    <p:extLst>
      <p:ext uri="{BB962C8B-B14F-4D97-AF65-F5344CB8AC3E}">
        <p14:creationId xmlns:p14="http://schemas.microsoft.com/office/powerpoint/2010/main" val="4016829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27</a:t>
            </a:fld>
            <a:endParaRPr lang="en-US" dirty="0"/>
          </a:p>
        </p:txBody>
      </p:sp>
      <p:sp>
        <p:nvSpPr>
          <p:cNvPr id="2" name="Title 1"/>
          <p:cNvSpPr>
            <a:spLocks noGrp="1"/>
          </p:cNvSpPr>
          <p:nvPr>
            <p:ph type="title"/>
          </p:nvPr>
        </p:nvSpPr>
        <p:spPr>
          <a:xfrm>
            <a:off x="406400" y="1718073"/>
            <a:ext cx="8497455" cy="2166433"/>
          </a:xfrm>
        </p:spPr>
        <p:txBody>
          <a:bodyPr/>
          <a:lstStyle/>
          <a:p>
            <a:pPr algn="ctr"/>
            <a:r>
              <a:rPr lang="en-AU" sz="3600" dirty="0" smtClean="0">
                <a:solidFill>
                  <a:srgbClr val="117D7F"/>
                </a:solidFill>
              </a:rPr>
              <a:t>Expectations and requirements for Health and Hygiene Management Plans (HHMP)</a:t>
            </a:r>
            <a:endParaRPr lang="en-AU" sz="3600" dirty="0">
              <a:solidFill>
                <a:srgbClr val="117D7F"/>
              </a:solidFill>
            </a:endParaRPr>
          </a:p>
        </p:txBody>
      </p:sp>
      <p:grpSp>
        <p:nvGrpSpPr>
          <p:cNvPr id="6" name="Group 5"/>
          <p:cNvGrpSpPr/>
          <p:nvPr/>
        </p:nvGrpSpPr>
        <p:grpSpPr>
          <a:xfrm>
            <a:off x="-6202" y="4327451"/>
            <a:ext cx="9150202" cy="1287474"/>
            <a:chOff x="-6202" y="4652308"/>
            <a:chExt cx="9150202" cy="1132738"/>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072" y="4783079"/>
              <a:ext cx="1626781" cy="100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2251" y="4783080"/>
              <a:ext cx="1494365" cy="100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70" y="4783079"/>
              <a:ext cx="1394930" cy="100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 y="4783079"/>
              <a:ext cx="1503672" cy="100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853" y="4652308"/>
              <a:ext cx="1423988" cy="113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7763" y="4783078"/>
              <a:ext cx="1646237" cy="100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52785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a HHMP?</a:t>
            </a:r>
            <a:endParaRPr lang="en-AU" dirty="0"/>
          </a:p>
        </p:txBody>
      </p:sp>
      <p:sp>
        <p:nvSpPr>
          <p:cNvPr id="3" name="Content Placeholder 2"/>
          <p:cNvSpPr>
            <a:spLocks noGrp="1"/>
          </p:cNvSpPr>
          <p:nvPr>
            <p:ph idx="1"/>
          </p:nvPr>
        </p:nvSpPr>
        <p:spPr>
          <a:xfrm>
            <a:off x="685800" y="1492870"/>
            <a:ext cx="7772400" cy="4495800"/>
          </a:xfrm>
        </p:spPr>
        <p:txBody>
          <a:bodyPr/>
          <a:lstStyle/>
          <a:p>
            <a:r>
              <a:rPr lang="en-AU" dirty="0" smtClean="0"/>
              <a:t>All workplaces have some form of chemical, biological, radiation or physical hazard that include:</a:t>
            </a:r>
          </a:p>
          <a:p>
            <a:pPr lvl="1"/>
            <a:r>
              <a:rPr lang="en-AU" sz="2000" dirty="0" smtClean="0"/>
              <a:t>Dusts, chemicals, noise, vibration, radioactive materials or devices, temperature extremes, bacteria, fungi, inadequate lighting</a:t>
            </a:r>
          </a:p>
          <a:p>
            <a:r>
              <a:rPr lang="en-AU" dirty="0" smtClean="0"/>
              <a:t>Meets legislative requirement to: </a:t>
            </a:r>
            <a:endParaRPr lang="en-AU" dirty="0"/>
          </a:p>
          <a:p>
            <a:pPr lvl="1"/>
            <a:r>
              <a:rPr lang="en-AU" sz="2000" dirty="0" smtClean="0"/>
              <a:t>Identify hazards</a:t>
            </a:r>
          </a:p>
          <a:p>
            <a:pPr lvl="1"/>
            <a:r>
              <a:rPr lang="en-AU" sz="2000" dirty="0" smtClean="0"/>
              <a:t>Assess risks</a:t>
            </a:r>
          </a:p>
          <a:p>
            <a:pPr lvl="1"/>
            <a:r>
              <a:rPr lang="en-AU" sz="2000" dirty="0" smtClean="0"/>
              <a:t>Implement Controls</a:t>
            </a:r>
          </a:p>
          <a:p>
            <a:pPr lvl="1"/>
            <a:r>
              <a:rPr lang="en-AU" sz="2000" dirty="0" smtClean="0"/>
              <a:t>Verify that controls are effective</a:t>
            </a:r>
          </a:p>
          <a:p>
            <a:r>
              <a:rPr lang="en-AU" dirty="0" smtClean="0"/>
              <a:t>Provides a structured means of demonstrating an understanding of the hazards and risks at a mine site and verification that controls are effective </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28</a:t>
            </a:fld>
            <a:endParaRPr lang="en-US" dirty="0"/>
          </a:p>
        </p:txBody>
      </p:sp>
    </p:spTree>
    <p:extLst>
      <p:ext uri="{BB962C8B-B14F-4D97-AF65-F5344CB8AC3E}">
        <p14:creationId xmlns:p14="http://schemas.microsoft.com/office/powerpoint/2010/main" val="1143174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When is </a:t>
            </a:r>
            <a:r>
              <a:rPr lang="en-AU" dirty="0"/>
              <a:t>a </a:t>
            </a:r>
            <a:r>
              <a:rPr lang="en-AU" dirty="0" smtClean="0"/>
              <a:t>HHMP required?</a:t>
            </a:r>
            <a:endParaRPr lang="en-AU" dirty="0"/>
          </a:p>
        </p:txBody>
      </p:sp>
      <p:sp>
        <p:nvSpPr>
          <p:cNvPr id="3" name="Content Placeholder 2"/>
          <p:cNvSpPr>
            <a:spLocks noGrp="1"/>
          </p:cNvSpPr>
          <p:nvPr>
            <p:ph idx="1"/>
          </p:nvPr>
        </p:nvSpPr>
        <p:spPr>
          <a:xfrm>
            <a:off x="685800" y="1541721"/>
            <a:ext cx="8226552" cy="4554279"/>
          </a:xfrm>
        </p:spPr>
        <p:txBody>
          <a:bodyPr/>
          <a:lstStyle/>
          <a:p>
            <a:r>
              <a:rPr lang="en-AU" sz="2300" dirty="0" smtClean="0"/>
              <a:t>All registered mine sites require a HHMP (including exploration)</a:t>
            </a:r>
          </a:p>
          <a:p>
            <a:r>
              <a:rPr lang="en-AU" sz="2300" dirty="0" smtClean="0"/>
              <a:t>Prior to operations commencing (i.e. hazards are identified and controls must be implemented prior to operations starting)</a:t>
            </a:r>
          </a:p>
          <a:p>
            <a:r>
              <a:rPr lang="en-AU" sz="2300" dirty="0" smtClean="0"/>
              <a:t>Whenever a change occurs that alters risk profile</a:t>
            </a:r>
          </a:p>
          <a:p>
            <a:r>
              <a:rPr lang="en-AU" sz="2300" dirty="0" smtClean="0"/>
              <a:t>An annual summary report if risk profile or controls not significantly different</a:t>
            </a:r>
          </a:p>
          <a:p>
            <a:r>
              <a:rPr lang="en-AU" sz="2300" dirty="0" smtClean="0"/>
              <a:t>A five yearly formal and comprehensive report</a:t>
            </a:r>
            <a:endParaRPr lang="en-AU" sz="2300" dirty="0"/>
          </a:p>
          <a:p>
            <a:r>
              <a:rPr lang="en-AU" sz="2300" dirty="0" smtClean="0"/>
              <a:t>Very small operations may be exempt e.g. those exempt from requiring a Ventilation Officer </a:t>
            </a:r>
            <a:r>
              <a:rPr lang="en-AU" sz="2300" dirty="0" smtClean="0">
                <a:solidFill>
                  <a:srgbClr val="C00000"/>
                </a:solidFill>
              </a:rPr>
              <a:t>and </a:t>
            </a:r>
            <a:r>
              <a:rPr lang="en-AU" sz="2300" dirty="0" smtClean="0"/>
              <a:t>hazard management requirements are covered in PMP</a:t>
            </a:r>
          </a:p>
          <a:p>
            <a:endParaRPr lang="en-AU" sz="23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29</a:t>
            </a:fld>
            <a:endParaRPr lang="en-US" dirty="0"/>
          </a:p>
        </p:txBody>
      </p:sp>
    </p:spTree>
    <p:extLst>
      <p:ext uri="{BB962C8B-B14F-4D97-AF65-F5344CB8AC3E}">
        <p14:creationId xmlns:p14="http://schemas.microsoft.com/office/powerpoint/2010/main" val="2352090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a:t>
            </a:fld>
            <a:endParaRPr lang="en-US" dirty="0"/>
          </a:p>
        </p:txBody>
      </p:sp>
      <p:sp>
        <p:nvSpPr>
          <p:cNvPr id="7" name="Title 6"/>
          <p:cNvSpPr>
            <a:spLocks noGrp="1"/>
          </p:cNvSpPr>
          <p:nvPr>
            <p:ph type="title"/>
          </p:nvPr>
        </p:nvSpPr>
        <p:spPr>
          <a:xfrm>
            <a:off x="710314" y="2009975"/>
            <a:ext cx="7772400" cy="2027080"/>
          </a:xfrm>
        </p:spPr>
        <p:txBody>
          <a:bodyPr/>
          <a:lstStyle/>
          <a:p>
            <a:pPr algn="ctr"/>
            <a:r>
              <a:rPr lang="en-AU" sz="3600" dirty="0" smtClean="0">
                <a:solidFill>
                  <a:srgbClr val="117D7F"/>
                </a:solidFill>
              </a:rPr>
              <a:t/>
            </a:r>
            <a:br>
              <a:rPr lang="en-AU" sz="3600" dirty="0" smtClean="0">
                <a:solidFill>
                  <a:srgbClr val="117D7F"/>
                </a:solidFill>
              </a:rPr>
            </a:br>
            <a:r>
              <a:rPr lang="en-AU" sz="3600" dirty="0" smtClean="0">
                <a:solidFill>
                  <a:srgbClr val="117D7F"/>
                </a:solidFill>
              </a:rPr>
              <a:t>Expectations </a:t>
            </a:r>
            <a:r>
              <a:rPr lang="en-AU" sz="3600" dirty="0">
                <a:solidFill>
                  <a:srgbClr val="117D7F"/>
                </a:solidFill>
              </a:rPr>
              <a:t>and requirements for </a:t>
            </a:r>
            <a:r>
              <a:rPr lang="en-AU" sz="3600" dirty="0" smtClean="0">
                <a:solidFill>
                  <a:srgbClr val="117D7F"/>
                </a:solidFill>
              </a:rPr>
              <a:t/>
            </a:r>
            <a:br>
              <a:rPr lang="en-AU" sz="3600" dirty="0" smtClean="0">
                <a:solidFill>
                  <a:srgbClr val="117D7F"/>
                </a:solidFill>
              </a:rPr>
            </a:br>
            <a:r>
              <a:rPr lang="en-AU" sz="3600" dirty="0" smtClean="0">
                <a:solidFill>
                  <a:srgbClr val="117D7F"/>
                </a:solidFill>
              </a:rPr>
              <a:t>Project </a:t>
            </a:r>
            <a:r>
              <a:rPr lang="en-AU" sz="3600" dirty="0">
                <a:solidFill>
                  <a:srgbClr val="117D7F"/>
                </a:solidFill>
              </a:rPr>
              <a:t>Management Plans (PMP)</a:t>
            </a:r>
            <a:br>
              <a:rPr lang="en-AU" sz="3600" dirty="0">
                <a:solidFill>
                  <a:srgbClr val="117D7F"/>
                </a:solidFill>
              </a:rPr>
            </a:br>
            <a:endParaRPr lang="en-AU" sz="3600" dirty="0">
              <a:solidFill>
                <a:srgbClr val="117D7F"/>
              </a:solidFill>
            </a:endParaRPr>
          </a:p>
        </p:txBody>
      </p:sp>
    </p:spTree>
    <p:extLst>
      <p:ext uri="{BB962C8B-B14F-4D97-AF65-F5344CB8AC3E}">
        <p14:creationId xmlns:p14="http://schemas.microsoft.com/office/powerpoint/2010/main" val="2683585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should be included in HHMP (1)</a:t>
            </a:r>
            <a:endParaRPr lang="en-AU" dirty="0"/>
          </a:p>
        </p:txBody>
      </p:sp>
      <p:sp>
        <p:nvSpPr>
          <p:cNvPr id="3" name="Content Placeholder 2"/>
          <p:cNvSpPr>
            <a:spLocks noGrp="1"/>
          </p:cNvSpPr>
          <p:nvPr>
            <p:ph idx="1"/>
          </p:nvPr>
        </p:nvSpPr>
        <p:spPr>
          <a:xfrm>
            <a:off x="685800" y="1791586"/>
            <a:ext cx="8458200" cy="4495800"/>
          </a:xfrm>
        </p:spPr>
        <p:txBody>
          <a:bodyPr/>
          <a:lstStyle/>
          <a:p>
            <a:endParaRPr lang="en-AU" b="1" dirty="0" smtClean="0"/>
          </a:p>
          <a:p>
            <a:pPr marL="0" indent="0">
              <a:buNone/>
            </a:pPr>
            <a:r>
              <a:rPr lang="en-AU" dirty="0" smtClean="0"/>
              <a:t>Description of operation</a:t>
            </a:r>
          </a:p>
          <a:p>
            <a:r>
              <a:rPr lang="en-AU" sz="2000" dirty="0" smtClean="0"/>
              <a:t>Principle function e.g. exploration, quarry, process plant </a:t>
            </a:r>
          </a:p>
          <a:p>
            <a:r>
              <a:rPr lang="en-AU" sz="2000" dirty="0"/>
              <a:t>Status of operation </a:t>
            </a:r>
            <a:r>
              <a:rPr lang="en-AU" sz="2000" dirty="0" smtClean="0"/>
              <a:t>e.g. </a:t>
            </a:r>
            <a:r>
              <a:rPr lang="en-AU" sz="2000" dirty="0"/>
              <a:t>new, reopening of suspended activities, expansion of existing facilities, continuation of normal operations</a:t>
            </a:r>
          </a:p>
          <a:p>
            <a:r>
              <a:rPr lang="en-AU" sz="2000" dirty="0" smtClean="0"/>
              <a:t>Location</a:t>
            </a:r>
            <a:r>
              <a:rPr lang="en-AU" sz="2000" dirty="0"/>
              <a:t>, activities at site (a schematic flowchart may assist), </a:t>
            </a:r>
            <a:r>
              <a:rPr lang="en-AU" sz="2000" dirty="0" smtClean="0"/>
              <a:t>techniques and controls, size </a:t>
            </a:r>
            <a:r>
              <a:rPr lang="en-AU" sz="2000" dirty="0"/>
              <a:t>of operation</a:t>
            </a:r>
          </a:p>
          <a:p>
            <a:r>
              <a:rPr lang="en-AU" sz="2000" dirty="0" smtClean="0"/>
              <a:t>Basic geology e.g. principle mineral(s), contaminants in ore and waste, likelihood of harmful or flammable gases, chemically unstable minerals</a:t>
            </a:r>
          </a:p>
          <a:p>
            <a:r>
              <a:rPr lang="en-AU" sz="2000" dirty="0" smtClean="0"/>
              <a:t>Process chemicals used or created. Temperature and pressure of processing</a:t>
            </a:r>
          </a:p>
          <a:p>
            <a:pPr lvl="1"/>
            <a:endParaRPr lang="en-AU" sz="2000" dirty="0" smtClean="0"/>
          </a:p>
          <a:p>
            <a:pPr lvl="1"/>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30</a:t>
            </a:fld>
            <a:endParaRPr lang="en-US" dirty="0"/>
          </a:p>
        </p:txBody>
      </p:sp>
      <p:graphicFrame>
        <p:nvGraphicFramePr>
          <p:cNvPr id="5" name="Diagram 4"/>
          <p:cNvGraphicFramePr/>
          <p:nvPr>
            <p:extLst>
              <p:ext uri="{D42A27DB-BD31-4B8C-83A1-F6EECF244321}">
                <p14:modId xmlns:p14="http://schemas.microsoft.com/office/powerpoint/2010/main" val="2745074144"/>
              </p:ext>
            </p:extLst>
          </p:nvPr>
        </p:nvGraphicFramePr>
        <p:xfrm>
          <a:off x="836059" y="1387797"/>
          <a:ext cx="7471883" cy="91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001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should be included in </a:t>
            </a:r>
            <a:r>
              <a:rPr lang="en-AU" dirty="0" smtClean="0"/>
              <a:t>HHMP (2)</a:t>
            </a:r>
            <a:endParaRPr lang="en-AU" dirty="0"/>
          </a:p>
        </p:txBody>
      </p:sp>
      <p:sp>
        <p:nvSpPr>
          <p:cNvPr id="3" name="Content Placeholder 2"/>
          <p:cNvSpPr>
            <a:spLocks noGrp="1"/>
          </p:cNvSpPr>
          <p:nvPr>
            <p:ph idx="1"/>
          </p:nvPr>
        </p:nvSpPr>
        <p:spPr>
          <a:xfrm>
            <a:off x="818966" y="1759688"/>
            <a:ext cx="7639233" cy="4495800"/>
          </a:xfrm>
        </p:spPr>
        <p:txBody>
          <a:bodyPr/>
          <a:lstStyle/>
          <a:p>
            <a:endParaRPr lang="en-AU" b="1" dirty="0" smtClean="0"/>
          </a:p>
          <a:p>
            <a:r>
              <a:rPr lang="en-AU" dirty="0" smtClean="0"/>
              <a:t>Identify Hazards during</a:t>
            </a:r>
          </a:p>
          <a:p>
            <a:pPr lvl="1"/>
            <a:r>
              <a:rPr lang="en-AU" sz="2000" dirty="0" smtClean="0"/>
              <a:t>Exploration</a:t>
            </a:r>
          </a:p>
          <a:p>
            <a:pPr lvl="1"/>
            <a:r>
              <a:rPr lang="en-AU" sz="2000" dirty="0" smtClean="0"/>
              <a:t>Mining</a:t>
            </a:r>
          </a:p>
          <a:p>
            <a:pPr lvl="1"/>
            <a:r>
              <a:rPr lang="en-AU" sz="2000" dirty="0" smtClean="0"/>
              <a:t>Processing and stockpiling</a:t>
            </a:r>
          </a:p>
          <a:p>
            <a:pPr lvl="1"/>
            <a:r>
              <a:rPr lang="en-AU" sz="2000" dirty="0" smtClean="0"/>
              <a:t>Ancillary/Support Services</a:t>
            </a:r>
          </a:p>
          <a:p>
            <a:r>
              <a:rPr lang="en-AU" dirty="0" smtClean="0"/>
              <a:t>Identify </a:t>
            </a:r>
            <a:r>
              <a:rPr lang="en-AU" dirty="0"/>
              <a:t>the engineering, administrative and PPE </a:t>
            </a:r>
            <a:r>
              <a:rPr lang="en-AU" dirty="0" smtClean="0"/>
              <a:t>controls</a:t>
            </a:r>
          </a:p>
          <a:p>
            <a:r>
              <a:rPr lang="en-AU" dirty="0" smtClean="0"/>
              <a:t>Document hazards and controls </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31</a:t>
            </a:fld>
            <a:endParaRPr lang="en-US" dirty="0"/>
          </a:p>
        </p:txBody>
      </p:sp>
      <p:graphicFrame>
        <p:nvGraphicFramePr>
          <p:cNvPr id="5" name="Diagram 4"/>
          <p:cNvGraphicFramePr/>
          <p:nvPr>
            <p:extLst>
              <p:ext uri="{D42A27DB-BD31-4B8C-83A1-F6EECF244321}">
                <p14:modId xmlns:p14="http://schemas.microsoft.com/office/powerpoint/2010/main" val="2836607409"/>
              </p:ext>
            </p:extLst>
          </p:nvPr>
        </p:nvGraphicFramePr>
        <p:xfrm>
          <a:off x="818967" y="1515002"/>
          <a:ext cx="7506066" cy="59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453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should be included in </a:t>
            </a:r>
            <a:r>
              <a:rPr lang="en-AU" dirty="0" smtClean="0"/>
              <a:t>HHMP (3)</a:t>
            </a:r>
            <a:endParaRPr lang="en-AU" dirty="0"/>
          </a:p>
        </p:txBody>
      </p:sp>
      <p:sp>
        <p:nvSpPr>
          <p:cNvPr id="3" name="Content Placeholder 2"/>
          <p:cNvSpPr>
            <a:spLocks noGrp="1"/>
          </p:cNvSpPr>
          <p:nvPr>
            <p:ph idx="1"/>
          </p:nvPr>
        </p:nvSpPr>
        <p:spPr>
          <a:xfrm>
            <a:off x="685800" y="1759688"/>
            <a:ext cx="7772400" cy="4495800"/>
          </a:xfrm>
        </p:spPr>
        <p:txBody>
          <a:bodyPr/>
          <a:lstStyle/>
          <a:p>
            <a:endParaRPr lang="en-AU" b="1" dirty="0" smtClean="0"/>
          </a:p>
          <a:p>
            <a:pPr marL="0" indent="0">
              <a:buNone/>
            </a:pPr>
            <a:r>
              <a:rPr lang="en-AU" dirty="0" smtClean="0"/>
              <a:t>Assess Risk</a:t>
            </a:r>
          </a:p>
          <a:p>
            <a:r>
              <a:rPr lang="en-AU" sz="2000" dirty="0" smtClean="0"/>
              <a:t>Define parameters used to assess risk and risk acceptability</a:t>
            </a:r>
          </a:p>
          <a:p>
            <a:r>
              <a:rPr lang="en-AU" sz="2000" dirty="0" smtClean="0"/>
              <a:t>Can use corporate method or AS/ISO 31000</a:t>
            </a:r>
          </a:p>
          <a:p>
            <a:r>
              <a:rPr lang="en-AU" sz="2000" dirty="0" smtClean="0"/>
              <a:t>Define Similar Exposure Groups (SEGs)</a:t>
            </a:r>
          </a:p>
          <a:p>
            <a:r>
              <a:rPr lang="en-AU" sz="2000" dirty="0" smtClean="0"/>
              <a:t>Risk Assess each SEG for the hazards</a:t>
            </a:r>
          </a:p>
          <a:p>
            <a:r>
              <a:rPr lang="en-AU" sz="2000" dirty="0" smtClean="0"/>
              <a:t>Document risk assessment with controls in place</a:t>
            </a:r>
          </a:p>
          <a:p>
            <a:pPr lvl="1"/>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32</a:t>
            </a:fld>
            <a:endParaRPr lang="en-US" dirty="0"/>
          </a:p>
        </p:txBody>
      </p:sp>
      <p:graphicFrame>
        <p:nvGraphicFramePr>
          <p:cNvPr id="5" name="Diagram 4"/>
          <p:cNvGraphicFramePr/>
          <p:nvPr>
            <p:extLst>
              <p:ext uri="{D42A27DB-BD31-4B8C-83A1-F6EECF244321}">
                <p14:modId xmlns:p14="http://schemas.microsoft.com/office/powerpoint/2010/main" val="4256941416"/>
              </p:ext>
            </p:extLst>
          </p:nvPr>
        </p:nvGraphicFramePr>
        <p:xfrm>
          <a:off x="900153" y="1507710"/>
          <a:ext cx="7343694" cy="59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942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should be included in </a:t>
            </a:r>
            <a:r>
              <a:rPr lang="en-AU" dirty="0" smtClean="0"/>
              <a:t>HHMP (4)</a:t>
            </a:r>
            <a:endParaRPr lang="en-AU" dirty="0"/>
          </a:p>
        </p:txBody>
      </p:sp>
      <p:sp>
        <p:nvSpPr>
          <p:cNvPr id="3" name="Content Placeholder 2"/>
          <p:cNvSpPr>
            <a:spLocks noGrp="1"/>
          </p:cNvSpPr>
          <p:nvPr>
            <p:ph idx="1"/>
          </p:nvPr>
        </p:nvSpPr>
        <p:spPr>
          <a:xfrm>
            <a:off x="668709" y="1396017"/>
            <a:ext cx="7772400" cy="4495800"/>
          </a:xfrm>
        </p:spPr>
        <p:txBody>
          <a:bodyPr/>
          <a:lstStyle/>
          <a:p>
            <a:pPr marL="0" indent="0">
              <a:buNone/>
            </a:pPr>
            <a:r>
              <a:rPr lang="en-AU" dirty="0" smtClean="0"/>
              <a:t>Example of Risk Assessment parameters</a:t>
            </a:r>
          </a:p>
          <a:p>
            <a:endParaRPr lang="en-AU" dirty="0" smtClean="0"/>
          </a:p>
          <a:p>
            <a:endParaRPr lang="en-AU" dirty="0"/>
          </a:p>
          <a:p>
            <a:endParaRPr lang="en-AU" dirty="0" smtClean="0"/>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209258"/>
              </p:ext>
            </p:extLst>
          </p:nvPr>
        </p:nvGraphicFramePr>
        <p:xfrm>
          <a:off x="347847" y="1838318"/>
          <a:ext cx="8343227" cy="4247206"/>
        </p:xfrm>
        <a:graphic>
          <a:graphicData uri="http://schemas.openxmlformats.org/drawingml/2006/table">
            <a:tbl>
              <a:tblPr firstRow="1" firstCol="1" bandRow="1"/>
              <a:tblGrid>
                <a:gridCol w="915787">
                  <a:extLst>
                    <a:ext uri="{9D8B030D-6E8A-4147-A177-3AD203B41FA5}">
                      <a16:colId xmlns:a16="http://schemas.microsoft.com/office/drawing/2014/main" val="20000"/>
                    </a:ext>
                  </a:extLst>
                </a:gridCol>
                <a:gridCol w="859687">
                  <a:extLst>
                    <a:ext uri="{9D8B030D-6E8A-4147-A177-3AD203B41FA5}">
                      <a16:colId xmlns:a16="http://schemas.microsoft.com/office/drawing/2014/main" val="20001"/>
                    </a:ext>
                  </a:extLst>
                </a:gridCol>
                <a:gridCol w="915787">
                  <a:extLst>
                    <a:ext uri="{9D8B030D-6E8A-4147-A177-3AD203B41FA5}">
                      <a16:colId xmlns:a16="http://schemas.microsoft.com/office/drawing/2014/main" val="20002"/>
                    </a:ext>
                  </a:extLst>
                </a:gridCol>
                <a:gridCol w="1297432">
                  <a:extLst>
                    <a:ext uri="{9D8B030D-6E8A-4147-A177-3AD203B41FA5}">
                      <a16:colId xmlns:a16="http://schemas.microsoft.com/office/drawing/2014/main" val="20003"/>
                    </a:ext>
                  </a:extLst>
                </a:gridCol>
                <a:gridCol w="1297432">
                  <a:extLst>
                    <a:ext uri="{9D8B030D-6E8A-4147-A177-3AD203B41FA5}">
                      <a16:colId xmlns:a16="http://schemas.microsoft.com/office/drawing/2014/main" val="20004"/>
                    </a:ext>
                  </a:extLst>
                </a:gridCol>
                <a:gridCol w="1056435">
                  <a:extLst>
                    <a:ext uri="{9D8B030D-6E8A-4147-A177-3AD203B41FA5}">
                      <a16:colId xmlns:a16="http://schemas.microsoft.com/office/drawing/2014/main" val="20005"/>
                    </a:ext>
                  </a:extLst>
                </a:gridCol>
                <a:gridCol w="1056435">
                  <a:extLst>
                    <a:ext uri="{9D8B030D-6E8A-4147-A177-3AD203B41FA5}">
                      <a16:colId xmlns:a16="http://schemas.microsoft.com/office/drawing/2014/main" val="20006"/>
                    </a:ext>
                  </a:extLst>
                </a:gridCol>
                <a:gridCol w="944232">
                  <a:extLst>
                    <a:ext uri="{9D8B030D-6E8A-4147-A177-3AD203B41FA5}">
                      <a16:colId xmlns:a16="http://schemas.microsoft.com/office/drawing/2014/main" val="20007"/>
                    </a:ext>
                  </a:extLst>
                </a:gridCol>
              </a:tblGrid>
              <a:tr h="205929">
                <a:tc rowSpan="3" gridSpan="3">
                  <a:txBody>
                    <a:bodyPr/>
                    <a:lstStyle/>
                    <a:p>
                      <a:pPr algn="ctr">
                        <a:lnSpc>
                          <a:spcPct val="115000"/>
                        </a:lnSpc>
                        <a:spcBef>
                          <a:spcPts val="1000"/>
                        </a:spcBef>
                        <a:spcAft>
                          <a:spcPts val="0"/>
                        </a:spcAft>
                      </a:pPr>
                      <a:r>
                        <a:rPr lang="en-AU" sz="800" b="1" i="1" dirty="0">
                          <a:effectLst/>
                          <a:latin typeface="Arial"/>
                          <a:ea typeface="Times New Roman"/>
                          <a:cs typeface="Times New Roman"/>
                        </a:rPr>
                        <a:t> </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AU"/>
                    </a:p>
                  </a:txBody>
                  <a:tcPr/>
                </a:tc>
                <a:tc rowSpan="3" hMerge="1">
                  <a:txBody>
                    <a:bodyPr/>
                    <a:lstStyle/>
                    <a:p>
                      <a:endParaRPr lang="en-AU"/>
                    </a:p>
                  </a:txBody>
                  <a:tcPr/>
                </a:tc>
                <a:tc gridSpan="5">
                  <a:txBody>
                    <a:bodyPr/>
                    <a:lstStyle/>
                    <a:p>
                      <a:pPr algn="ctr">
                        <a:lnSpc>
                          <a:spcPct val="115000"/>
                        </a:lnSpc>
                        <a:spcBef>
                          <a:spcPts val="1000"/>
                        </a:spcBef>
                        <a:spcAft>
                          <a:spcPts val="0"/>
                        </a:spcAft>
                      </a:pPr>
                      <a:r>
                        <a:rPr lang="en-AU" sz="1100" b="1" i="1">
                          <a:effectLst/>
                          <a:latin typeface="Arial"/>
                          <a:ea typeface="Times New Roman"/>
                          <a:cs typeface="Times New Roman"/>
                        </a:rPr>
                        <a:t>CONSEQUENCE</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1423465">
                <a:tc gridSpan="3"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nSpc>
                          <a:spcPct val="115000"/>
                        </a:lnSpc>
                        <a:spcBef>
                          <a:spcPts val="1000"/>
                        </a:spcBef>
                        <a:spcAft>
                          <a:spcPts val="0"/>
                        </a:spcAft>
                      </a:pPr>
                      <a:r>
                        <a:rPr lang="en-AU" sz="600" i="1">
                          <a:effectLst/>
                          <a:latin typeface="Arial"/>
                          <a:ea typeface="Times New Roman"/>
                          <a:cs typeface="Times New Roman"/>
                        </a:rPr>
                        <a:t>Probably not Carcinogenic to humans (IARC-Cat4) or causes minor Irritation</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i="1">
                          <a:effectLst/>
                          <a:latin typeface="Arial"/>
                          <a:ea typeface="Times New Roman"/>
                          <a:cs typeface="Times New Roman"/>
                        </a:rPr>
                        <a:t>Not classifiable as Carcinogenic to humans (IARC-Cat3) or causes irritation, headache, nausea, shortness of breath, erythema</a:t>
                      </a:r>
                      <a:endParaRPr lang="en-AU" sz="1000">
                        <a:effectLst/>
                        <a:latin typeface="Arial"/>
                        <a:ea typeface="Times New Roman"/>
                        <a:cs typeface="Times New Roman"/>
                      </a:endParaRPr>
                    </a:p>
                    <a:p>
                      <a:pPr>
                        <a:lnSpc>
                          <a:spcPct val="115000"/>
                        </a:lnSpc>
                        <a:spcBef>
                          <a:spcPts val="1000"/>
                        </a:spcBef>
                        <a:spcAft>
                          <a:spcPts val="0"/>
                        </a:spcAft>
                      </a:pPr>
                      <a:r>
                        <a:rPr lang="en-AU" sz="600" i="1">
                          <a:effectLst/>
                          <a:latin typeface="Arial"/>
                          <a:ea typeface="Times New Roman"/>
                          <a:cs typeface="Times New Roman"/>
                        </a:rPr>
                        <a:t>Temporary Hearing Loss (Threshold Shift)</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i="1">
                          <a:effectLst/>
                          <a:latin typeface="Arial"/>
                          <a:ea typeface="Times New Roman"/>
                          <a:cs typeface="Times New Roman"/>
                        </a:rPr>
                        <a:t>Possibly Carcinogenic to humans (Cat2b) or causes temporary incapacitation, or dermatitis, dizziness, poor coordination </a:t>
                      </a:r>
                      <a:endParaRPr lang="en-AU" sz="1000">
                        <a:effectLst/>
                        <a:latin typeface="Arial"/>
                        <a:ea typeface="Times New Roman"/>
                        <a:cs typeface="Times New Roman"/>
                      </a:endParaRPr>
                    </a:p>
                    <a:p>
                      <a:pPr>
                        <a:lnSpc>
                          <a:spcPct val="115000"/>
                        </a:lnSpc>
                        <a:spcBef>
                          <a:spcPts val="1000"/>
                        </a:spcBef>
                        <a:spcAft>
                          <a:spcPts val="0"/>
                        </a:spcAft>
                      </a:pPr>
                      <a:r>
                        <a:rPr lang="en-AU" sz="600" i="1">
                          <a:effectLst/>
                          <a:latin typeface="Arial"/>
                          <a:ea typeface="Times New Roman"/>
                          <a:cs typeface="Times New Roman"/>
                        </a:rPr>
                        <a:t>Permanent hearing loss/impairment</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i="1" dirty="0">
                          <a:effectLst/>
                          <a:latin typeface="Arial"/>
                          <a:ea typeface="Times New Roman"/>
                          <a:cs typeface="Times New Roman"/>
                        </a:rPr>
                        <a:t>Probably Carcinogenic to humans (Cat2a) Permanent incapacitation/ sensitisation, liver or kidney damage.</a:t>
                      </a:r>
                      <a:endParaRPr lang="en-AU" sz="1000" dirty="0">
                        <a:effectLst/>
                        <a:latin typeface="Arial"/>
                        <a:ea typeface="Times New Roman"/>
                        <a:cs typeface="Times New Roman"/>
                      </a:endParaRPr>
                    </a:p>
                    <a:p>
                      <a:pPr>
                        <a:lnSpc>
                          <a:spcPct val="115000"/>
                        </a:lnSpc>
                        <a:spcBef>
                          <a:spcPts val="1000"/>
                        </a:spcBef>
                        <a:spcAft>
                          <a:spcPts val="0"/>
                        </a:spcAft>
                      </a:pPr>
                      <a:r>
                        <a:rPr lang="en-AU" sz="600" i="1" dirty="0">
                          <a:effectLst/>
                          <a:latin typeface="Arial"/>
                          <a:ea typeface="Times New Roman"/>
                          <a:cs typeface="Times New Roman"/>
                        </a:rPr>
                        <a:t>Significant Permanent hearing loss/impairment </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i="1">
                          <a:effectLst/>
                          <a:latin typeface="Arial"/>
                          <a:ea typeface="Times New Roman"/>
                          <a:cs typeface="Times New Roman"/>
                        </a:rPr>
                        <a:t>Carcinogenic to humans (Cat1) Reproductive effects, Death, </a:t>
                      </a:r>
                      <a:endParaRPr lang="en-AU" sz="1000">
                        <a:effectLst/>
                        <a:latin typeface="Arial"/>
                        <a:ea typeface="Times New Roman"/>
                        <a:cs typeface="Times New Roman"/>
                      </a:endParaRPr>
                    </a:p>
                    <a:p>
                      <a:pPr>
                        <a:lnSpc>
                          <a:spcPct val="115000"/>
                        </a:lnSpc>
                        <a:spcBef>
                          <a:spcPts val="1000"/>
                        </a:spcBef>
                        <a:spcAft>
                          <a:spcPts val="0"/>
                        </a:spcAft>
                      </a:pPr>
                      <a:r>
                        <a:rPr lang="en-AU" sz="600" i="1">
                          <a:effectLst/>
                          <a:latin typeface="Arial"/>
                          <a:ea typeface="Times New Roman"/>
                          <a:cs typeface="Times New Roman"/>
                        </a:rPr>
                        <a:t>Deafness</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9190">
                <a:tc gridSpan="3"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a:lnSpc>
                          <a:spcPct val="115000"/>
                        </a:lnSpc>
                        <a:spcBef>
                          <a:spcPts val="1000"/>
                        </a:spcBef>
                        <a:spcAft>
                          <a:spcPts val="0"/>
                        </a:spcAft>
                      </a:pPr>
                      <a:r>
                        <a:rPr lang="en-AU" sz="600" b="1" i="1">
                          <a:effectLst/>
                          <a:latin typeface="Arial"/>
                          <a:ea typeface="Times New Roman"/>
                          <a:cs typeface="Times New Roman"/>
                        </a:rPr>
                        <a:t>Insignificant</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600" b="1" i="1">
                          <a:effectLst/>
                          <a:latin typeface="Arial"/>
                          <a:ea typeface="Times New Roman"/>
                          <a:cs typeface="Times New Roman"/>
                        </a:rPr>
                        <a:t>Minor</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600" b="1" i="1">
                          <a:effectLst/>
                          <a:latin typeface="Arial"/>
                          <a:ea typeface="Times New Roman"/>
                          <a:cs typeface="Times New Roman"/>
                        </a:rPr>
                        <a:t>Moderate</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600" b="1" i="1">
                          <a:effectLst/>
                          <a:latin typeface="Arial"/>
                          <a:ea typeface="Times New Roman"/>
                          <a:cs typeface="Times New Roman"/>
                        </a:rPr>
                        <a:t>Major</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600" b="1" i="1">
                          <a:effectLst/>
                          <a:latin typeface="Arial"/>
                          <a:ea typeface="Times New Roman"/>
                          <a:cs typeface="Times New Roman"/>
                        </a:rPr>
                        <a:t>Catastrophic</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2323">
                <a:tc rowSpan="5">
                  <a:txBody>
                    <a:bodyPr/>
                    <a:lstStyle/>
                    <a:p>
                      <a:pPr algn="ctr">
                        <a:lnSpc>
                          <a:spcPct val="115000"/>
                        </a:lnSpc>
                        <a:spcBef>
                          <a:spcPts val="1000"/>
                        </a:spcBef>
                        <a:spcAft>
                          <a:spcPts val="0"/>
                        </a:spcAft>
                      </a:pPr>
                      <a:r>
                        <a:rPr lang="en-AU" sz="1100" b="1" i="1">
                          <a:effectLst/>
                          <a:latin typeface="Arial"/>
                          <a:ea typeface="Times New Roman"/>
                          <a:cs typeface="Times New Roman"/>
                        </a:rPr>
                        <a:t>Likelihood/ Exposure</a:t>
                      </a:r>
                      <a:endParaRPr lang="en-AU" sz="1000">
                        <a:effectLst/>
                        <a:latin typeface="Arial"/>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i="1">
                          <a:effectLst/>
                          <a:latin typeface="Arial"/>
                          <a:ea typeface="Times New Roman"/>
                          <a:cs typeface="Times New Roman"/>
                        </a:rPr>
                        <a:t>Always &lt;10% of OEL </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b="1" i="1">
                          <a:effectLst/>
                          <a:latin typeface="Arial"/>
                          <a:ea typeface="Times New Roman"/>
                          <a:cs typeface="Times New Roman"/>
                        </a:rPr>
                        <a:t>Very unlikely to occur </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600" i="1">
                          <a:effectLst/>
                          <a:latin typeface="Arial"/>
                          <a:ea typeface="Times New Roman"/>
                          <a:cs typeface="Times New Roman"/>
                        </a:rPr>
                        <a:t>Low</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low</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Low</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medium</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medium</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57992">
                <a:tc vMerge="1">
                  <a:txBody>
                    <a:bodyPr/>
                    <a:lstStyle/>
                    <a:p>
                      <a:endParaRPr lang="en-AU"/>
                    </a:p>
                  </a:txBody>
                  <a:tcPr/>
                </a:tc>
                <a:tc>
                  <a:txBody>
                    <a:bodyPr/>
                    <a:lstStyle/>
                    <a:p>
                      <a:pPr>
                        <a:lnSpc>
                          <a:spcPct val="115000"/>
                        </a:lnSpc>
                        <a:spcBef>
                          <a:spcPts val="1000"/>
                        </a:spcBef>
                        <a:spcAft>
                          <a:spcPts val="0"/>
                        </a:spcAft>
                      </a:pPr>
                      <a:r>
                        <a:rPr lang="en-AU" sz="600" i="1">
                          <a:effectLst/>
                          <a:latin typeface="Arial"/>
                          <a:ea typeface="Times New Roman"/>
                          <a:cs typeface="Times New Roman"/>
                        </a:rPr>
                        <a:t>Consistently &lt;50% of OEL and 0% of all samples above OEL</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b="1" i="1">
                          <a:effectLst/>
                          <a:latin typeface="Arial"/>
                          <a:ea typeface="Times New Roman"/>
                          <a:cs typeface="Times New Roman"/>
                        </a:rPr>
                        <a:t>Unlikely to occur</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600" i="1">
                          <a:effectLst/>
                          <a:latin typeface="Arial"/>
                          <a:ea typeface="Times New Roman"/>
                          <a:cs typeface="Times New Roman"/>
                        </a:rPr>
                        <a:t>low</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low</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medium</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medium</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high</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657992">
                <a:tc vMerge="1">
                  <a:txBody>
                    <a:bodyPr/>
                    <a:lstStyle/>
                    <a:p>
                      <a:endParaRPr lang="en-AU"/>
                    </a:p>
                  </a:txBody>
                  <a:tcPr/>
                </a:tc>
                <a:tc>
                  <a:txBody>
                    <a:bodyPr/>
                    <a:lstStyle/>
                    <a:p>
                      <a:pPr>
                        <a:lnSpc>
                          <a:spcPct val="115000"/>
                        </a:lnSpc>
                        <a:spcBef>
                          <a:spcPts val="1000"/>
                        </a:spcBef>
                        <a:spcAft>
                          <a:spcPts val="0"/>
                        </a:spcAft>
                      </a:pPr>
                      <a:r>
                        <a:rPr lang="en-AU" sz="600" i="1">
                          <a:effectLst/>
                          <a:latin typeface="Arial"/>
                          <a:ea typeface="Times New Roman"/>
                          <a:cs typeface="Times New Roman"/>
                        </a:rPr>
                        <a:t>Consistently &lt;50% of OEL and &lt;5% of all samples above OEL</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b="1" i="1">
                          <a:effectLst/>
                          <a:latin typeface="Arial"/>
                          <a:ea typeface="Times New Roman"/>
                          <a:cs typeface="Times New Roman"/>
                        </a:rPr>
                        <a:t>Possibly could occur</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600" i="1">
                          <a:effectLst/>
                          <a:latin typeface="Arial"/>
                          <a:ea typeface="Times New Roman"/>
                          <a:cs typeface="Times New Roman"/>
                        </a:rPr>
                        <a:t>low</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600" i="1" dirty="0">
                          <a:effectLst/>
                          <a:latin typeface="Arial"/>
                          <a:ea typeface="Times New Roman"/>
                          <a:cs typeface="Times New Roman"/>
                        </a:rPr>
                        <a:t>medium</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medium</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high</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1000"/>
                        </a:spcBef>
                        <a:spcAft>
                          <a:spcPts val="0"/>
                        </a:spcAft>
                      </a:pPr>
                      <a:r>
                        <a:rPr lang="en-AU" sz="600" i="1">
                          <a:solidFill>
                            <a:srgbClr val="FFFFFF"/>
                          </a:solidFill>
                          <a:effectLst/>
                          <a:latin typeface="Arial"/>
                          <a:ea typeface="Times New Roman"/>
                          <a:cs typeface="Times New Roman"/>
                        </a:rPr>
                        <a:t>Unacceptable</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657992">
                <a:tc vMerge="1">
                  <a:txBody>
                    <a:bodyPr/>
                    <a:lstStyle/>
                    <a:p>
                      <a:endParaRPr lang="en-AU"/>
                    </a:p>
                  </a:txBody>
                  <a:tcPr/>
                </a:tc>
                <a:tc>
                  <a:txBody>
                    <a:bodyPr/>
                    <a:lstStyle/>
                    <a:p>
                      <a:pPr>
                        <a:lnSpc>
                          <a:spcPct val="115000"/>
                        </a:lnSpc>
                        <a:spcBef>
                          <a:spcPts val="1000"/>
                        </a:spcBef>
                        <a:spcAft>
                          <a:spcPts val="0"/>
                        </a:spcAft>
                      </a:pPr>
                      <a:r>
                        <a:rPr lang="en-AU" sz="600" i="1">
                          <a:effectLst/>
                          <a:latin typeface="Arial"/>
                          <a:ea typeface="Times New Roman"/>
                          <a:cs typeface="Times New Roman"/>
                        </a:rPr>
                        <a:t>Consistently 50-100% of OEL or &gt;5% of all samples above OEL</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b="1" i="1">
                          <a:effectLst/>
                          <a:latin typeface="Arial"/>
                          <a:ea typeface="Times New Roman"/>
                          <a:cs typeface="Times New Roman"/>
                        </a:rPr>
                        <a:t>Probably will occur</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600" i="1">
                          <a:effectLst/>
                          <a:latin typeface="Arial"/>
                          <a:ea typeface="Times New Roman"/>
                          <a:cs typeface="Times New Roman"/>
                        </a:rPr>
                        <a:t>medium</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high</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1000"/>
                        </a:spcBef>
                        <a:spcAft>
                          <a:spcPts val="0"/>
                        </a:spcAft>
                      </a:pPr>
                      <a:r>
                        <a:rPr lang="en-AU" sz="600" i="1">
                          <a:effectLst/>
                          <a:latin typeface="Arial"/>
                          <a:ea typeface="Times New Roman"/>
                          <a:cs typeface="Times New Roman"/>
                        </a:rPr>
                        <a:t>high</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1000"/>
                        </a:spcBef>
                        <a:spcAft>
                          <a:spcPts val="0"/>
                        </a:spcAft>
                      </a:pPr>
                      <a:r>
                        <a:rPr lang="en-AU" sz="600" i="1">
                          <a:solidFill>
                            <a:srgbClr val="FFFFFF"/>
                          </a:solidFill>
                          <a:effectLst/>
                          <a:latin typeface="Arial"/>
                          <a:ea typeface="Times New Roman"/>
                          <a:cs typeface="Times New Roman"/>
                        </a:rPr>
                        <a:t>Unacceptable</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1000"/>
                        </a:spcBef>
                        <a:spcAft>
                          <a:spcPts val="0"/>
                        </a:spcAft>
                      </a:pPr>
                      <a:r>
                        <a:rPr lang="en-AU" sz="600" i="1">
                          <a:solidFill>
                            <a:srgbClr val="FFFFFF"/>
                          </a:solidFill>
                          <a:effectLst/>
                          <a:latin typeface="Arial"/>
                          <a:ea typeface="Times New Roman"/>
                          <a:cs typeface="Times New Roman"/>
                        </a:rPr>
                        <a:t>Unacceptable</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242323">
                <a:tc vMerge="1">
                  <a:txBody>
                    <a:bodyPr/>
                    <a:lstStyle/>
                    <a:p>
                      <a:endParaRPr lang="en-AU"/>
                    </a:p>
                  </a:txBody>
                  <a:tcPr/>
                </a:tc>
                <a:tc>
                  <a:txBody>
                    <a:bodyPr/>
                    <a:lstStyle/>
                    <a:p>
                      <a:pPr>
                        <a:lnSpc>
                          <a:spcPct val="115000"/>
                        </a:lnSpc>
                        <a:spcBef>
                          <a:spcPts val="1000"/>
                        </a:spcBef>
                        <a:spcAft>
                          <a:spcPts val="0"/>
                        </a:spcAft>
                      </a:pPr>
                      <a:r>
                        <a:rPr lang="en-AU" sz="600" i="1">
                          <a:effectLst/>
                          <a:latin typeface="Arial"/>
                          <a:ea typeface="Times New Roman"/>
                          <a:cs typeface="Times New Roman"/>
                        </a:rPr>
                        <a:t>Consistently &gt;100% of OEL</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600" b="1" i="1">
                          <a:effectLst/>
                          <a:latin typeface="Arial"/>
                          <a:ea typeface="Times New Roman"/>
                          <a:cs typeface="Times New Roman"/>
                        </a:rPr>
                        <a:t>Almost Certain to occur</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600" i="1">
                          <a:effectLst/>
                          <a:latin typeface="Arial"/>
                          <a:ea typeface="Times New Roman"/>
                          <a:cs typeface="Times New Roman"/>
                        </a:rPr>
                        <a:t>medium</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600" i="1" dirty="0">
                          <a:effectLst/>
                          <a:latin typeface="Arial"/>
                          <a:ea typeface="Times New Roman"/>
                          <a:cs typeface="Times New Roman"/>
                        </a:rPr>
                        <a:t>High</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1000"/>
                        </a:spcBef>
                        <a:spcAft>
                          <a:spcPts val="0"/>
                        </a:spcAft>
                      </a:pPr>
                      <a:r>
                        <a:rPr lang="en-AU" sz="600" i="1">
                          <a:solidFill>
                            <a:srgbClr val="FFFFFF"/>
                          </a:solidFill>
                          <a:effectLst/>
                          <a:latin typeface="Arial"/>
                          <a:ea typeface="Times New Roman"/>
                          <a:cs typeface="Times New Roman"/>
                        </a:rPr>
                        <a:t>Unacceptable</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1000"/>
                        </a:spcBef>
                        <a:spcAft>
                          <a:spcPts val="0"/>
                        </a:spcAft>
                      </a:pPr>
                      <a:r>
                        <a:rPr lang="en-AU" sz="600" i="1">
                          <a:solidFill>
                            <a:srgbClr val="FFFFFF"/>
                          </a:solidFill>
                          <a:effectLst/>
                          <a:latin typeface="Arial"/>
                          <a:ea typeface="Times New Roman"/>
                          <a:cs typeface="Times New Roman"/>
                        </a:rPr>
                        <a:t>Unacceptable</a:t>
                      </a:r>
                      <a:endParaRPr lang="en-AU" sz="1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1000"/>
                        </a:spcBef>
                        <a:spcAft>
                          <a:spcPts val="0"/>
                        </a:spcAft>
                      </a:pPr>
                      <a:r>
                        <a:rPr lang="en-AU" sz="600" i="1" dirty="0">
                          <a:solidFill>
                            <a:srgbClr val="FFFFFF"/>
                          </a:solidFill>
                          <a:effectLst/>
                          <a:latin typeface="Arial"/>
                          <a:ea typeface="Times New Roman"/>
                          <a:cs typeface="Times New Roman"/>
                        </a:rPr>
                        <a:t>Unacceptable</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55972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rPr>
              <a:t>What should be included in </a:t>
            </a:r>
            <a:r>
              <a:rPr lang="en-AU" dirty="0" smtClean="0">
                <a:solidFill>
                  <a:prstClr val="white"/>
                </a:solidFill>
              </a:rPr>
              <a:t>HHMP (5)</a:t>
            </a:r>
            <a:endParaRPr lang="en-AU" dirty="0"/>
          </a:p>
        </p:txBody>
      </p:sp>
      <p:sp>
        <p:nvSpPr>
          <p:cNvPr id="3" name="Content Placeholder 2"/>
          <p:cNvSpPr>
            <a:spLocks noGrp="1"/>
          </p:cNvSpPr>
          <p:nvPr>
            <p:ph idx="1"/>
          </p:nvPr>
        </p:nvSpPr>
        <p:spPr/>
        <p:txBody>
          <a:bodyPr/>
          <a:lstStyle/>
          <a:p>
            <a:pPr marL="0" lvl="0" indent="0">
              <a:buNone/>
            </a:pPr>
            <a:r>
              <a:rPr lang="en-AU" dirty="0" smtClean="0"/>
              <a:t>Example of risk acceptability</a:t>
            </a:r>
          </a:p>
          <a:p>
            <a:r>
              <a:rPr lang="en-AU" sz="2000" dirty="0" smtClean="0"/>
              <a:t>Exposure </a:t>
            </a:r>
            <a:r>
              <a:rPr lang="en-AU" sz="2000" dirty="0"/>
              <a:t>that is </a:t>
            </a:r>
            <a:r>
              <a:rPr lang="en-AU" sz="2000" i="1" dirty="0">
                <a:solidFill>
                  <a:srgbClr val="C00000"/>
                </a:solidFill>
              </a:rPr>
              <a:t>“low risk” </a:t>
            </a:r>
            <a:r>
              <a:rPr lang="en-AU" sz="2000" dirty="0"/>
              <a:t>is permitted subject to controls being fully implemented </a:t>
            </a:r>
          </a:p>
          <a:p>
            <a:r>
              <a:rPr lang="en-AU" sz="2000" dirty="0"/>
              <a:t>Exposure that is </a:t>
            </a:r>
            <a:r>
              <a:rPr lang="en-AU" sz="2000" i="1" dirty="0">
                <a:solidFill>
                  <a:srgbClr val="C00000"/>
                </a:solidFill>
              </a:rPr>
              <a:t>“medium risk” </a:t>
            </a:r>
            <a:r>
              <a:rPr lang="en-AU" sz="2000" dirty="0"/>
              <a:t>is permitted subject to existing controls fully implemented and other reasonably practical controls being </a:t>
            </a:r>
            <a:r>
              <a:rPr lang="en-AU" sz="2000" dirty="0" smtClean="0"/>
              <a:t>implemented</a:t>
            </a:r>
            <a:endParaRPr lang="en-AU" sz="2000" dirty="0"/>
          </a:p>
          <a:p>
            <a:r>
              <a:rPr lang="en-AU" sz="2000" dirty="0"/>
              <a:t>Exposure that is </a:t>
            </a:r>
            <a:r>
              <a:rPr lang="en-AU" sz="2000" i="1" dirty="0">
                <a:solidFill>
                  <a:srgbClr val="C00000"/>
                </a:solidFill>
              </a:rPr>
              <a:t>“high risk” </a:t>
            </a:r>
            <a:r>
              <a:rPr lang="en-AU" sz="2000" dirty="0"/>
              <a:t>is generally not permitted unless further controls are implemented, that personnel are specifically aware of the risks, and that senior management has agreed to expose personnel to that </a:t>
            </a:r>
            <a:r>
              <a:rPr lang="en-AU" sz="2000" dirty="0" smtClean="0"/>
              <a:t>risk</a:t>
            </a:r>
            <a:endParaRPr lang="en-AU" sz="2000" dirty="0"/>
          </a:p>
          <a:p>
            <a:r>
              <a:rPr lang="en-AU" sz="2000" dirty="0"/>
              <a:t>Exposure that is </a:t>
            </a:r>
            <a:r>
              <a:rPr lang="en-AU" sz="2000" i="1" dirty="0">
                <a:solidFill>
                  <a:srgbClr val="C00000"/>
                </a:solidFill>
              </a:rPr>
              <a:t>“unacceptable risk” </a:t>
            </a:r>
            <a:r>
              <a:rPr lang="en-AU" sz="2000" dirty="0"/>
              <a:t>is unconditionally not permitted. Significant improvements in controls to reduce risk are required before </a:t>
            </a:r>
            <a:r>
              <a:rPr lang="en-AU" sz="2000" dirty="0" smtClean="0"/>
              <a:t>proceeding</a:t>
            </a:r>
            <a:endParaRPr lang="en-AU" sz="2000" dirty="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34</a:t>
            </a:fld>
            <a:endParaRPr lang="en-US" dirty="0"/>
          </a:p>
        </p:txBody>
      </p:sp>
    </p:spTree>
    <p:extLst>
      <p:ext uri="{BB962C8B-B14F-4D97-AF65-F5344CB8AC3E}">
        <p14:creationId xmlns:p14="http://schemas.microsoft.com/office/powerpoint/2010/main" val="3487679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rPr>
              <a:t>What should be included in </a:t>
            </a:r>
            <a:r>
              <a:rPr lang="en-AU" dirty="0" smtClean="0">
                <a:solidFill>
                  <a:prstClr val="white"/>
                </a:solidFill>
              </a:rPr>
              <a:t>HHMP (6)</a:t>
            </a:r>
            <a:endParaRPr lang="en-AU" dirty="0"/>
          </a:p>
        </p:txBody>
      </p:sp>
      <p:sp>
        <p:nvSpPr>
          <p:cNvPr id="3" name="Content Placeholder 2"/>
          <p:cNvSpPr>
            <a:spLocks noGrp="1"/>
          </p:cNvSpPr>
          <p:nvPr>
            <p:ph idx="1"/>
          </p:nvPr>
        </p:nvSpPr>
        <p:spPr>
          <a:xfrm>
            <a:off x="685800" y="1514855"/>
            <a:ext cx="7772400" cy="4900613"/>
          </a:xfrm>
        </p:spPr>
        <p:txBody>
          <a:bodyPr/>
          <a:lstStyle/>
          <a:p>
            <a:endParaRPr lang="en-AU" dirty="0" smtClean="0"/>
          </a:p>
          <a:p>
            <a:r>
              <a:rPr lang="en-AU" sz="2000" dirty="0" smtClean="0"/>
              <a:t>Many </a:t>
            </a:r>
            <a:r>
              <a:rPr lang="en-AU" sz="2000" dirty="0"/>
              <a:t>t</a:t>
            </a:r>
            <a:r>
              <a:rPr lang="en-AU" sz="2000" dirty="0" smtClean="0"/>
              <a:t>echniques available including;</a:t>
            </a:r>
          </a:p>
          <a:p>
            <a:pPr lvl="1"/>
            <a:r>
              <a:rPr lang="en-AU" sz="1800" dirty="0"/>
              <a:t>Atmospheric sampling</a:t>
            </a:r>
          </a:p>
          <a:p>
            <a:pPr lvl="1"/>
            <a:r>
              <a:rPr lang="en-AU" sz="1800" dirty="0"/>
              <a:t>Biological monitoring</a:t>
            </a:r>
          </a:p>
          <a:p>
            <a:pPr lvl="1"/>
            <a:r>
              <a:rPr lang="en-AU" sz="1800" dirty="0"/>
              <a:t>Noise dosimetry</a:t>
            </a:r>
          </a:p>
          <a:p>
            <a:pPr lvl="1"/>
            <a:r>
              <a:rPr lang="en-AU" sz="1800" dirty="0"/>
              <a:t>Audiometric testing</a:t>
            </a:r>
          </a:p>
          <a:p>
            <a:pPr lvl="1"/>
            <a:r>
              <a:rPr lang="en-AU" sz="1800" dirty="0"/>
              <a:t>Medical examinations</a:t>
            </a:r>
          </a:p>
          <a:p>
            <a:pPr lvl="1"/>
            <a:r>
              <a:rPr lang="en-AU" sz="1800" dirty="0"/>
              <a:t>Ventilation system measurements </a:t>
            </a:r>
            <a:r>
              <a:rPr lang="en-AU" sz="1800" dirty="0" smtClean="0"/>
              <a:t>e.g. </a:t>
            </a:r>
            <a:r>
              <a:rPr lang="en-AU" sz="1800" dirty="0"/>
              <a:t>capture velocities</a:t>
            </a:r>
          </a:p>
          <a:p>
            <a:pPr lvl="1"/>
            <a:r>
              <a:rPr lang="en-AU" sz="1800" dirty="0"/>
              <a:t>Audits and inspections</a:t>
            </a:r>
          </a:p>
          <a:p>
            <a:pPr lvl="1"/>
            <a:r>
              <a:rPr lang="en-AU" sz="1800" dirty="0"/>
              <a:t>Questionnaires and </a:t>
            </a:r>
            <a:r>
              <a:rPr lang="en-AU" sz="1800" dirty="0" smtClean="0"/>
              <a:t>examinations</a:t>
            </a:r>
            <a:endParaRPr lang="en-AU" sz="2000" dirty="0" smtClean="0"/>
          </a:p>
          <a:p>
            <a:r>
              <a:rPr lang="en-AU" sz="2000" dirty="0" smtClean="0"/>
              <a:t>Record results and findings</a:t>
            </a:r>
          </a:p>
          <a:p>
            <a:r>
              <a:rPr lang="en-AU" sz="2000" dirty="0" smtClean="0"/>
              <a:t>Submit to DMIRS via SRS or </a:t>
            </a:r>
            <a:r>
              <a:rPr lang="en-AU" sz="2000" dirty="0" err="1" smtClean="0"/>
              <a:t>Workcover</a:t>
            </a:r>
            <a:r>
              <a:rPr lang="en-AU" sz="2000" dirty="0" smtClean="0"/>
              <a:t> as applicable</a:t>
            </a:r>
          </a:p>
          <a:p>
            <a:r>
              <a:rPr lang="en-AU" sz="2000" dirty="0" smtClean="0"/>
              <a:t>Conduct (Statistical) analysis of results</a:t>
            </a:r>
          </a:p>
          <a:p>
            <a:r>
              <a:rPr lang="en-AU" sz="2000" dirty="0" smtClean="0"/>
              <a:t>Present overview in annual report </a:t>
            </a:r>
            <a:endParaRPr lang="en-AU" sz="2000" dirty="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35</a:t>
            </a:fld>
            <a:endParaRPr lang="en-US" dirty="0"/>
          </a:p>
        </p:txBody>
      </p:sp>
      <p:graphicFrame>
        <p:nvGraphicFramePr>
          <p:cNvPr id="5" name="Diagram 4"/>
          <p:cNvGraphicFramePr/>
          <p:nvPr>
            <p:extLst>
              <p:ext uri="{D42A27DB-BD31-4B8C-83A1-F6EECF244321}">
                <p14:modId xmlns:p14="http://schemas.microsoft.com/office/powerpoint/2010/main" val="3139076726"/>
              </p:ext>
            </p:extLst>
          </p:nvPr>
        </p:nvGraphicFramePr>
        <p:xfrm>
          <a:off x="900153" y="1348223"/>
          <a:ext cx="7343694" cy="59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674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smtClean="0"/>
          </a:p>
          <a:p>
            <a:pPr marL="0" indent="0">
              <a:buNone/>
            </a:pPr>
            <a:r>
              <a:rPr lang="en-AU" dirty="0" smtClean="0"/>
              <a:t>Improvements</a:t>
            </a:r>
          </a:p>
          <a:p>
            <a:r>
              <a:rPr lang="en-AU" sz="2000" dirty="0" smtClean="0"/>
              <a:t>Confirm and document controls that are effective</a:t>
            </a:r>
          </a:p>
          <a:p>
            <a:r>
              <a:rPr lang="en-AU" sz="2000" dirty="0" smtClean="0"/>
              <a:t>Identify what additional controls are required</a:t>
            </a:r>
          </a:p>
          <a:p>
            <a:r>
              <a:rPr lang="en-AU" sz="2000" dirty="0" smtClean="0"/>
              <a:t>Summarise and present in annual report</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36</a:t>
            </a:fld>
            <a:endParaRPr lang="en-US" dirty="0"/>
          </a:p>
        </p:txBody>
      </p:sp>
      <p:graphicFrame>
        <p:nvGraphicFramePr>
          <p:cNvPr id="5" name="Diagram 4"/>
          <p:cNvGraphicFramePr/>
          <p:nvPr>
            <p:extLst>
              <p:ext uri="{D42A27DB-BD31-4B8C-83A1-F6EECF244321}">
                <p14:modId xmlns:p14="http://schemas.microsoft.com/office/powerpoint/2010/main" val="4202433835"/>
              </p:ext>
            </p:extLst>
          </p:nvPr>
        </p:nvGraphicFramePr>
        <p:xfrm>
          <a:off x="900153" y="1348223"/>
          <a:ext cx="7343694" cy="59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AU" dirty="0">
                <a:solidFill>
                  <a:prstClr val="white"/>
                </a:solidFill>
              </a:rPr>
              <a:t>What should be included in </a:t>
            </a:r>
            <a:r>
              <a:rPr lang="en-AU" dirty="0" smtClean="0">
                <a:solidFill>
                  <a:prstClr val="white"/>
                </a:solidFill>
              </a:rPr>
              <a:t>HHMP (7)</a:t>
            </a:r>
            <a:endParaRPr lang="en-AU" dirty="0"/>
          </a:p>
        </p:txBody>
      </p:sp>
    </p:spTree>
    <p:extLst>
      <p:ext uri="{BB962C8B-B14F-4D97-AF65-F5344CB8AC3E}">
        <p14:creationId xmlns:p14="http://schemas.microsoft.com/office/powerpoint/2010/main" val="2157982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has a role in HHMP development?</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6801196"/>
              </p:ext>
            </p:extLst>
          </p:nvPr>
        </p:nvGraphicFramePr>
        <p:xfrm>
          <a:off x="182880" y="1600200"/>
          <a:ext cx="8839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37</a:t>
            </a:fld>
            <a:endParaRPr lang="en-US" dirty="0"/>
          </a:p>
        </p:txBody>
      </p:sp>
    </p:spTree>
    <p:extLst>
      <p:ext uri="{BB962C8B-B14F-4D97-AF65-F5344CB8AC3E}">
        <p14:creationId xmlns:p14="http://schemas.microsoft.com/office/powerpoint/2010/main" val="396248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key points</a:t>
            </a:r>
            <a:endParaRPr lang="en-AU" dirty="0"/>
          </a:p>
        </p:txBody>
      </p:sp>
      <p:sp>
        <p:nvSpPr>
          <p:cNvPr id="3" name="Content Placeholder 2"/>
          <p:cNvSpPr>
            <a:spLocks noGrp="1"/>
          </p:cNvSpPr>
          <p:nvPr>
            <p:ph idx="1"/>
          </p:nvPr>
        </p:nvSpPr>
        <p:spPr/>
        <p:txBody>
          <a:bodyPr/>
          <a:lstStyle/>
          <a:p>
            <a:r>
              <a:rPr lang="en-AU" dirty="0" smtClean="0"/>
              <a:t>HHMP is an integrated risk-based management plan not just a monitoring program</a:t>
            </a:r>
            <a:br>
              <a:rPr lang="en-AU" dirty="0" smtClean="0"/>
            </a:br>
            <a:endParaRPr lang="en-AU" dirty="0" smtClean="0"/>
          </a:p>
          <a:p>
            <a:r>
              <a:rPr lang="en-AU" dirty="0" smtClean="0"/>
              <a:t>It supports the PMP by providing more detail on specific hazards</a:t>
            </a:r>
            <a:br>
              <a:rPr lang="en-AU" dirty="0" smtClean="0"/>
            </a:br>
            <a:endParaRPr lang="en-AU" dirty="0" smtClean="0"/>
          </a:p>
          <a:p>
            <a:r>
              <a:rPr lang="en-AU" dirty="0" smtClean="0"/>
              <a:t>It compliments the RMP, Noise Control Plan and other hazard management plans</a:t>
            </a:r>
            <a:br>
              <a:rPr lang="en-AU" dirty="0" smtClean="0"/>
            </a:br>
            <a:endParaRPr lang="en-AU" dirty="0" smtClean="0"/>
          </a:p>
          <a:p>
            <a:r>
              <a:rPr lang="en-AU" dirty="0" smtClean="0"/>
              <a:t>Current HHMP are valid until the review time</a:t>
            </a:r>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38</a:t>
            </a:fld>
            <a:endParaRPr lang="en-US" dirty="0"/>
          </a:p>
        </p:txBody>
      </p:sp>
    </p:spTree>
    <p:extLst>
      <p:ext uri="{BB962C8B-B14F-4D97-AF65-F5344CB8AC3E}">
        <p14:creationId xmlns:p14="http://schemas.microsoft.com/office/powerpoint/2010/main" val="195357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Closing remarks</a:t>
            </a:r>
            <a:endParaRPr lang="en-AU" dirty="0"/>
          </a:p>
        </p:txBody>
      </p:sp>
      <p:sp>
        <p:nvSpPr>
          <p:cNvPr id="3" name="Content Placeholder 2"/>
          <p:cNvSpPr>
            <a:spLocks noGrp="1"/>
          </p:cNvSpPr>
          <p:nvPr>
            <p:ph idx="1"/>
          </p:nvPr>
        </p:nvSpPr>
        <p:spPr/>
        <p:txBody>
          <a:bodyPr/>
          <a:lstStyle/>
          <a:p>
            <a:pPr marL="0" indent="0">
              <a:buNone/>
            </a:pPr>
            <a:r>
              <a:rPr lang="en-AU" dirty="0" smtClean="0">
                <a:solidFill>
                  <a:prstClr val="black"/>
                </a:solidFill>
              </a:rPr>
              <a:t>A PMP is required if significant changes are made to operations:</a:t>
            </a:r>
          </a:p>
          <a:p>
            <a:pPr marL="342900" lvl="1" indent="-342900">
              <a:buChar char="•"/>
            </a:pPr>
            <a:r>
              <a:rPr lang="en-AU" dirty="0" smtClean="0">
                <a:solidFill>
                  <a:srgbClr val="8E1A16"/>
                </a:solidFill>
                <a:cs typeface="+mn-cs"/>
              </a:rPr>
              <a:t>Includes changing target commodity</a:t>
            </a:r>
            <a:endParaRPr lang="en-AU" dirty="0">
              <a:solidFill>
                <a:srgbClr val="8E1A16"/>
              </a:solidFill>
            </a:endParaRPr>
          </a:p>
          <a:p>
            <a:pPr marL="0" indent="0">
              <a:buNone/>
            </a:pPr>
            <a:r>
              <a:rPr lang="en-AU" dirty="0">
                <a:solidFill>
                  <a:prstClr val="black"/>
                </a:solidFill>
              </a:rPr>
              <a:t>Check whether operations can be exempt from MSIR Part 16, Divisions 1 and </a:t>
            </a:r>
            <a:r>
              <a:rPr lang="en-AU" dirty="0" smtClean="0">
                <a:solidFill>
                  <a:prstClr val="black"/>
                </a:solidFill>
              </a:rPr>
              <a:t>2. If </a:t>
            </a:r>
            <a:r>
              <a:rPr lang="en-AU" u="sng" dirty="0" smtClean="0">
                <a:solidFill>
                  <a:prstClr val="black"/>
                </a:solidFill>
              </a:rPr>
              <a:t>not:</a:t>
            </a:r>
            <a:endParaRPr lang="en-AU" u="sng" dirty="0">
              <a:solidFill>
                <a:prstClr val="black"/>
              </a:solidFill>
            </a:endParaRPr>
          </a:p>
          <a:p>
            <a:r>
              <a:rPr lang="en-AU" dirty="0" smtClean="0">
                <a:solidFill>
                  <a:srgbClr val="8E1A16"/>
                </a:solidFill>
              </a:rPr>
              <a:t>Baseline radiation data must be submitted to </a:t>
            </a:r>
            <a:r>
              <a:rPr lang="en-AU" dirty="0" err="1" smtClean="0">
                <a:solidFill>
                  <a:srgbClr val="8E1A16"/>
                </a:solidFill>
              </a:rPr>
              <a:t>Sme</a:t>
            </a:r>
            <a:endParaRPr lang="en-AU" dirty="0" smtClean="0">
              <a:solidFill>
                <a:srgbClr val="8E1A16"/>
              </a:solidFill>
            </a:endParaRPr>
          </a:p>
          <a:p>
            <a:r>
              <a:rPr lang="en-AU" dirty="0" smtClean="0">
                <a:solidFill>
                  <a:srgbClr val="8E1A16"/>
                </a:solidFill>
              </a:rPr>
              <a:t>RMP approved </a:t>
            </a:r>
            <a:r>
              <a:rPr lang="en-AU" dirty="0">
                <a:solidFill>
                  <a:srgbClr val="8E1A16"/>
                </a:solidFill>
              </a:rPr>
              <a:t>before </a:t>
            </a:r>
            <a:r>
              <a:rPr lang="en-AU" dirty="0" smtClean="0">
                <a:solidFill>
                  <a:srgbClr val="8E1A16"/>
                </a:solidFill>
              </a:rPr>
              <a:t>operations </a:t>
            </a:r>
            <a:r>
              <a:rPr lang="en-AU" dirty="0">
                <a:solidFill>
                  <a:srgbClr val="8E1A16"/>
                </a:solidFill>
              </a:rPr>
              <a:t>can </a:t>
            </a:r>
            <a:r>
              <a:rPr lang="en-AU" dirty="0" smtClean="0">
                <a:solidFill>
                  <a:srgbClr val="8E1A16"/>
                </a:solidFill>
              </a:rPr>
              <a:t>commence</a:t>
            </a:r>
          </a:p>
          <a:p>
            <a:r>
              <a:rPr lang="en-AU" dirty="0" smtClean="0">
                <a:solidFill>
                  <a:srgbClr val="8E1A16"/>
                </a:solidFill>
              </a:rPr>
              <a:t>Duly qualified and experienced RSO appointed</a:t>
            </a:r>
          </a:p>
          <a:p>
            <a:pPr marL="0" indent="0">
              <a:buNone/>
            </a:pPr>
            <a:r>
              <a:rPr lang="en-AU" dirty="0"/>
              <a:t>The HHMP should succinctly identify health hazards, assess the risk, document controls, and verify and validate the effectiveness of those controls</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39</a:t>
            </a:fld>
            <a:endParaRPr lang="en-US" dirty="0"/>
          </a:p>
        </p:txBody>
      </p:sp>
    </p:spTree>
    <p:extLst>
      <p:ext uri="{BB962C8B-B14F-4D97-AF65-F5344CB8AC3E}">
        <p14:creationId xmlns:p14="http://schemas.microsoft.com/office/powerpoint/2010/main" val="79539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is a PMP important?</a:t>
            </a:r>
            <a:endParaRPr lang="en-AU" dirty="0"/>
          </a:p>
        </p:txBody>
      </p:sp>
      <p:sp>
        <p:nvSpPr>
          <p:cNvPr id="3" name="Content Placeholder 2"/>
          <p:cNvSpPr>
            <a:spLocks noGrp="1"/>
          </p:cNvSpPr>
          <p:nvPr>
            <p:ph idx="1"/>
          </p:nvPr>
        </p:nvSpPr>
        <p:spPr/>
        <p:txBody>
          <a:bodyPr/>
          <a:lstStyle/>
          <a:p>
            <a:r>
              <a:rPr lang="en-AU" dirty="0" smtClean="0"/>
              <a:t>Provides information regarding a proposed mining operation</a:t>
            </a:r>
            <a:endParaRPr lang="en-AU" dirty="0"/>
          </a:p>
          <a:p>
            <a:r>
              <a:rPr lang="en-AU" dirty="0" smtClean="0"/>
              <a:t>Required for:</a:t>
            </a:r>
          </a:p>
          <a:p>
            <a:pPr lvl="1"/>
            <a:r>
              <a:rPr lang="en-AU" dirty="0"/>
              <a:t>n</a:t>
            </a:r>
            <a:r>
              <a:rPr lang="en-AU" dirty="0" smtClean="0"/>
              <a:t>ew operations</a:t>
            </a:r>
          </a:p>
          <a:p>
            <a:pPr lvl="1"/>
            <a:r>
              <a:rPr lang="en-AU" dirty="0"/>
              <a:t>m</a:t>
            </a:r>
            <a:r>
              <a:rPr lang="en-AU" dirty="0" smtClean="0"/>
              <a:t>ajor changes or expansions to existing operations</a:t>
            </a:r>
          </a:p>
          <a:p>
            <a:pPr lvl="1"/>
            <a:r>
              <a:rPr lang="en-AU" dirty="0"/>
              <a:t>c</a:t>
            </a:r>
            <a:r>
              <a:rPr lang="en-AU" dirty="0" smtClean="0"/>
              <a:t>hange in Principal Employer – where major change to methods, systems and procedures is expected</a:t>
            </a:r>
          </a:p>
          <a:p>
            <a:pPr>
              <a:buFont typeface="Arial" panose="020B0604020202020204" pitchFamily="34" charset="0"/>
              <a:buChar char="•"/>
            </a:pPr>
            <a:r>
              <a:rPr lang="en-AU" dirty="0" smtClean="0"/>
              <a:t>Submission is completed online through the Safety Regulation System (SRS).</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4</a:t>
            </a:fld>
            <a:endParaRPr lang="en-US" dirty="0"/>
          </a:p>
        </p:txBody>
      </p:sp>
    </p:spTree>
    <p:extLst>
      <p:ext uri="{BB962C8B-B14F-4D97-AF65-F5344CB8AC3E}">
        <p14:creationId xmlns:p14="http://schemas.microsoft.com/office/powerpoint/2010/main" val="4167624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Recognising excellence</a:t>
            </a:r>
            <a:endParaRPr lang="en-AU" dirty="0"/>
          </a:p>
        </p:txBody>
      </p:sp>
      <p:sp>
        <p:nvSpPr>
          <p:cNvPr id="3" name="Content Placeholder 2"/>
          <p:cNvSpPr>
            <a:spLocks noGrp="1"/>
          </p:cNvSpPr>
          <p:nvPr>
            <p:ph idx="1"/>
          </p:nvPr>
        </p:nvSpPr>
        <p:spPr>
          <a:xfrm>
            <a:off x="776176" y="4763386"/>
            <a:ext cx="7682023" cy="1265274"/>
          </a:xfrm>
        </p:spPr>
        <p:txBody>
          <a:bodyPr/>
          <a:lstStyle/>
          <a:p>
            <a:pPr marL="0" indent="0">
              <a:buNone/>
            </a:pPr>
            <a:r>
              <a:rPr lang="en-AU" dirty="0" smtClean="0"/>
              <a:t>Recognises </a:t>
            </a:r>
            <a:r>
              <a:rPr lang="en-AU" dirty="0"/>
              <a:t>individuals, teams and companies that have developed a new initiative or an original solution to specific safety and health problems in the workplace</a:t>
            </a:r>
            <a:r>
              <a:rPr lang="en-AU" dirty="0" smtClean="0"/>
              <a:t>.</a:t>
            </a:r>
            <a:endParaRPr lang="en-AU" sz="12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40</a:t>
            </a:fld>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6400" y="2040924"/>
            <a:ext cx="3251200" cy="2238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776177" y="1371017"/>
            <a:ext cx="6570922" cy="461665"/>
          </a:xfrm>
          <a:prstGeom prst="rect">
            <a:avLst/>
          </a:prstGeom>
        </p:spPr>
        <p:txBody>
          <a:bodyPr wrap="square">
            <a:spAutoFit/>
          </a:bodyPr>
          <a:lstStyle/>
          <a:p>
            <a:r>
              <a:rPr lang="en-AU" sz="2400" dirty="0"/>
              <a:t>Safety and Health Resources Sector </a:t>
            </a:r>
            <a:r>
              <a:rPr lang="en-AU" sz="2400" dirty="0" smtClean="0"/>
              <a:t>Awards</a:t>
            </a:r>
          </a:p>
        </p:txBody>
      </p:sp>
    </p:spTree>
    <p:extLst>
      <p:ext uri="{BB962C8B-B14F-4D97-AF65-F5344CB8AC3E}">
        <p14:creationId xmlns:p14="http://schemas.microsoft.com/office/powerpoint/2010/main" val="2260941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Recognising excellence </a:t>
            </a:r>
            <a:r>
              <a:rPr lang="en-AU" sz="1800" dirty="0" smtClean="0"/>
              <a:t>(</a:t>
            </a:r>
            <a:r>
              <a:rPr lang="en-AU" sz="1800" dirty="0" err="1" smtClean="0"/>
              <a:t>con’t</a:t>
            </a:r>
            <a:r>
              <a:rPr lang="en-AU" sz="1800" dirty="0" smtClean="0"/>
              <a:t>)</a:t>
            </a:r>
            <a:endParaRPr lang="en-AU" sz="1800" dirty="0"/>
          </a:p>
        </p:txBody>
      </p:sp>
      <p:sp>
        <p:nvSpPr>
          <p:cNvPr id="3" name="Content Placeholder 2"/>
          <p:cNvSpPr>
            <a:spLocks noGrp="1"/>
          </p:cNvSpPr>
          <p:nvPr>
            <p:ph idx="1"/>
          </p:nvPr>
        </p:nvSpPr>
        <p:spPr/>
        <p:txBody>
          <a:bodyPr/>
          <a:lstStyle/>
          <a:p>
            <a:pPr marL="0" indent="0">
              <a:buNone/>
            </a:pPr>
            <a:endParaRPr lang="en-AU" dirty="0"/>
          </a:p>
          <a:p>
            <a:pPr marL="0" indent="0">
              <a:buNone/>
            </a:pPr>
            <a:r>
              <a:rPr lang="en-AU" dirty="0" smtClean="0"/>
              <a:t>Award categories:</a:t>
            </a:r>
          </a:p>
          <a:p>
            <a:r>
              <a:rPr lang="en-AU" dirty="0" smtClean="0"/>
              <a:t>Safety representative</a:t>
            </a:r>
          </a:p>
          <a:p>
            <a:r>
              <a:rPr lang="en-AU" dirty="0" smtClean="0"/>
              <a:t>Systems and people</a:t>
            </a:r>
          </a:p>
          <a:p>
            <a:r>
              <a:rPr lang="en-AU" dirty="0" smtClean="0"/>
              <a:t>Engineering</a:t>
            </a:r>
          </a:p>
          <a:p>
            <a:endParaRPr lang="en-AU" dirty="0"/>
          </a:p>
          <a:p>
            <a:pPr marL="0" indent="0">
              <a:buNone/>
            </a:pPr>
            <a:r>
              <a:rPr lang="en-AU" dirty="0" smtClean="0"/>
              <a:t>Submissions opening this month.  </a:t>
            </a:r>
          </a:p>
          <a:p>
            <a:pPr marL="0" indent="0">
              <a:buNone/>
            </a:pPr>
            <a:r>
              <a:rPr lang="en-AU" dirty="0" smtClean="0"/>
              <a:t>To register your interest email</a:t>
            </a:r>
          </a:p>
          <a:p>
            <a:pPr marL="0" indent="0">
              <a:buNone/>
            </a:pPr>
            <a:r>
              <a:rPr lang="en-AU" dirty="0" smtClean="0"/>
              <a:t>SafetyComms@dmirs.wa.gov.au	</a:t>
            </a:r>
          </a:p>
          <a:p>
            <a:endParaRPr lang="en-AU" dirty="0"/>
          </a:p>
          <a:p>
            <a:pPr marL="0" indent="0">
              <a:buNone/>
            </a:pPr>
            <a:endParaRPr lang="en-AU" dirty="0" smtClean="0"/>
          </a:p>
          <a:p>
            <a:pPr marL="0" indent="0">
              <a:buNone/>
            </a:pPr>
            <a:endParaRPr lang="en-AU" dirty="0" smtClean="0"/>
          </a:p>
          <a:p>
            <a:pPr marL="0" indent="0">
              <a:buNone/>
            </a:pPr>
            <a:endParaRPr lang="en-AU" dirty="0" smtClean="0"/>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41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485" y="2503054"/>
            <a:ext cx="3043029" cy="3288145"/>
          </a:xfrm>
          <a:prstGeom prst="rect">
            <a:avLst/>
          </a:prstGeom>
        </p:spPr>
      </p:pic>
    </p:spTree>
    <p:extLst>
      <p:ext uri="{BB962C8B-B14F-4D97-AF65-F5344CB8AC3E}">
        <p14:creationId xmlns:p14="http://schemas.microsoft.com/office/powerpoint/2010/main" val="2660534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purpose of a PMP?</a:t>
            </a:r>
            <a:endParaRPr lang="en-AU" dirty="0"/>
          </a:p>
        </p:txBody>
      </p:sp>
      <p:sp>
        <p:nvSpPr>
          <p:cNvPr id="3" name="Content Placeholder 2"/>
          <p:cNvSpPr>
            <a:spLocks noGrp="1"/>
          </p:cNvSpPr>
          <p:nvPr>
            <p:ph idx="1"/>
          </p:nvPr>
        </p:nvSpPr>
        <p:spPr>
          <a:xfrm>
            <a:off x="685800" y="1600200"/>
            <a:ext cx="8034130" cy="4495800"/>
          </a:xfrm>
        </p:spPr>
        <p:txBody>
          <a:bodyPr/>
          <a:lstStyle/>
          <a:p>
            <a:r>
              <a:rPr lang="en-AU" dirty="0"/>
              <a:t>Legal requirement for approval of commencement</a:t>
            </a:r>
          </a:p>
          <a:p>
            <a:pPr lvl="1"/>
            <a:r>
              <a:rPr lang="en-AU" sz="2000" i="1" dirty="0"/>
              <a:t>Mines </a:t>
            </a:r>
            <a:r>
              <a:rPr lang="en-AU" sz="2000" i="1" dirty="0" smtClean="0"/>
              <a:t>Safety </a:t>
            </a:r>
            <a:r>
              <a:rPr lang="en-AU" sz="2000" i="1" dirty="0"/>
              <a:t>and Inspection Act 1994 </a:t>
            </a:r>
            <a:r>
              <a:rPr lang="en-AU" sz="2000" dirty="0"/>
              <a:t>s.42</a:t>
            </a:r>
          </a:p>
          <a:p>
            <a:pPr lvl="1"/>
            <a:r>
              <a:rPr lang="en-AU" sz="2000" dirty="0"/>
              <a:t>Mines Safety and Inspection Regulations 1995 </a:t>
            </a:r>
            <a:r>
              <a:rPr lang="en-AU" sz="2000" dirty="0" smtClean="0"/>
              <a:t/>
            </a:r>
            <a:br>
              <a:rPr lang="en-AU" sz="2000" dirty="0" smtClean="0"/>
            </a:br>
            <a:r>
              <a:rPr lang="en-AU" sz="2000" dirty="0" smtClean="0"/>
              <a:t>r</a:t>
            </a:r>
            <a:r>
              <a:rPr lang="en-AU" sz="2000" dirty="0"/>
              <a:t>. 3.12 and r. 3.13</a:t>
            </a:r>
          </a:p>
          <a:p>
            <a:r>
              <a:rPr lang="en-AU" dirty="0" smtClean="0"/>
              <a:t>Identify risk management plans</a:t>
            </a:r>
          </a:p>
          <a:p>
            <a:r>
              <a:rPr lang="en-AU" dirty="0" smtClean="0"/>
              <a:t>Risk </a:t>
            </a:r>
            <a:r>
              <a:rPr lang="en-AU" dirty="0"/>
              <a:t>controls considered at design </a:t>
            </a:r>
            <a:r>
              <a:rPr lang="en-AU" dirty="0" smtClean="0"/>
              <a:t>stage (hierarchy </a:t>
            </a:r>
            <a:r>
              <a:rPr lang="en-AU" dirty="0"/>
              <a:t>of control, </a:t>
            </a:r>
            <a:r>
              <a:rPr lang="en-AU" dirty="0" smtClean="0"/>
              <a:t>safety in design)</a:t>
            </a:r>
          </a:p>
          <a:p>
            <a:r>
              <a:rPr lang="en-AU" dirty="0" smtClean="0"/>
              <a:t>Provides regulator an overview of: </a:t>
            </a:r>
          </a:p>
          <a:p>
            <a:pPr lvl="1"/>
            <a:r>
              <a:rPr lang="en-AU" sz="2000" dirty="0" smtClean="0"/>
              <a:t>planned operation</a:t>
            </a:r>
          </a:p>
          <a:p>
            <a:pPr lvl="1"/>
            <a:r>
              <a:rPr lang="en-AU" sz="2000" dirty="0" smtClean="0"/>
              <a:t>hazards likely to be present</a:t>
            </a:r>
          </a:p>
          <a:p>
            <a:pPr lvl="1"/>
            <a:r>
              <a:rPr lang="en-AU" sz="2000" dirty="0" smtClean="0"/>
              <a:t>ways in which risks are intended to be managed.</a:t>
            </a:r>
            <a:endParaRPr lang="en-AU" sz="20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5</a:t>
            </a:fld>
            <a:endParaRPr lang="en-US" dirty="0"/>
          </a:p>
        </p:txBody>
      </p:sp>
    </p:spTree>
    <p:extLst>
      <p:ext uri="{BB962C8B-B14F-4D97-AF65-F5344CB8AC3E}">
        <p14:creationId xmlns:p14="http://schemas.microsoft.com/office/powerpoint/2010/main" val="2871092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should a PMP contain?</a:t>
            </a:r>
            <a:endParaRPr lang="en-AU" dirty="0"/>
          </a:p>
        </p:txBody>
      </p:sp>
      <p:sp>
        <p:nvSpPr>
          <p:cNvPr id="3" name="Content Placeholder 2"/>
          <p:cNvSpPr>
            <a:spLocks noGrp="1"/>
          </p:cNvSpPr>
          <p:nvPr>
            <p:ph idx="1"/>
          </p:nvPr>
        </p:nvSpPr>
        <p:spPr/>
        <p:txBody>
          <a:bodyPr/>
          <a:lstStyle/>
          <a:p>
            <a:r>
              <a:rPr lang="en-AU" dirty="0"/>
              <a:t>Minimum </a:t>
            </a:r>
            <a:r>
              <a:rPr lang="en-AU" dirty="0" smtClean="0"/>
              <a:t>information required is </a:t>
            </a:r>
            <a:r>
              <a:rPr lang="en-AU" dirty="0"/>
              <a:t>outlined </a:t>
            </a:r>
            <a:r>
              <a:rPr lang="en-AU" dirty="0" smtClean="0"/>
              <a:t>in legislation </a:t>
            </a:r>
            <a:r>
              <a:rPr lang="en-AU" dirty="0"/>
              <a:t>and </a:t>
            </a:r>
            <a:r>
              <a:rPr lang="en-AU" dirty="0" smtClean="0"/>
              <a:t>PMP submission guide</a:t>
            </a:r>
            <a:endParaRPr lang="en-AU" dirty="0"/>
          </a:p>
          <a:p>
            <a:pPr lvl="1"/>
            <a:r>
              <a:rPr lang="en-AU" sz="2000" dirty="0"/>
              <a:t>General details</a:t>
            </a:r>
          </a:p>
          <a:p>
            <a:pPr lvl="1"/>
            <a:r>
              <a:rPr lang="en-AU" sz="2000" dirty="0"/>
              <a:t>Description of operations, </a:t>
            </a:r>
            <a:r>
              <a:rPr lang="en-AU" sz="2000" dirty="0" smtClean="0"/>
              <a:t>methods, facilities, key services                                      </a:t>
            </a:r>
          </a:p>
          <a:p>
            <a:pPr lvl="1"/>
            <a:r>
              <a:rPr lang="en-AU" sz="2000" dirty="0" smtClean="0"/>
              <a:t>Emergencies and training</a:t>
            </a:r>
          </a:p>
          <a:p>
            <a:pPr lvl="1"/>
            <a:r>
              <a:rPr lang="en-AU" sz="2000" dirty="0" smtClean="0"/>
              <a:t>Safety </a:t>
            </a:r>
            <a:r>
              <a:rPr lang="en-AU" sz="2000" dirty="0"/>
              <a:t>and risk management</a:t>
            </a:r>
          </a:p>
          <a:p>
            <a:pPr lvl="1"/>
            <a:r>
              <a:rPr lang="en-AU" sz="2000" dirty="0"/>
              <a:t>Mine plans</a:t>
            </a:r>
          </a:p>
          <a:p>
            <a:r>
              <a:rPr lang="en-AU" dirty="0"/>
              <a:t>Same legal requirement of small and large </a:t>
            </a:r>
            <a:r>
              <a:rPr lang="en-AU" dirty="0" smtClean="0"/>
              <a:t>operations</a:t>
            </a:r>
          </a:p>
          <a:p>
            <a:pPr lvl="1"/>
            <a:r>
              <a:rPr lang="en-AU" sz="2000" dirty="0" smtClean="0"/>
              <a:t>content</a:t>
            </a:r>
            <a:r>
              <a:rPr lang="en-AU" sz="2000" dirty="0"/>
              <a:t>, scale and complexity will vary</a:t>
            </a:r>
          </a:p>
          <a:p>
            <a:r>
              <a:rPr lang="en-AU" dirty="0"/>
              <a:t>Approval and PMP can be staged or for entire life cycle of </a:t>
            </a:r>
            <a:r>
              <a:rPr lang="en-AU" dirty="0" smtClean="0"/>
              <a:t>operation</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6</a:t>
            </a:fld>
            <a:endParaRPr lang="en-US" dirty="0"/>
          </a:p>
        </p:txBody>
      </p:sp>
    </p:spTree>
    <p:extLst>
      <p:ext uri="{BB962C8B-B14F-4D97-AF65-F5344CB8AC3E}">
        <p14:creationId xmlns:p14="http://schemas.microsoft.com/office/powerpoint/2010/main" val="4273518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review process for a PMP?</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7</a:t>
            </a:fld>
            <a:endParaRPr lang="en-US" dirty="0"/>
          </a:p>
        </p:txBody>
      </p:sp>
      <p:graphicFrame>
        <p:nvGraphicFramePr>
          <p:cNvPr id="3" name="Diagram 2"/>
          <p:cNvGraphicFramePr/>
          <p:nvPr>
            <p:extLst>
              <p:ext uri="{D42A27DB-BD31-4B8C-83A1-F6EECF244321}">
                <p14:modId xmlns:p14="http://schemas.microsoft.com/office/powerpoint/2010/main" val="3194760491"/>
              </p:ext>
            </p:extLst>
          </p:nvPr>
        </p:nvGraphicFramePr>
        <p:xfrm>
          <a:off x="85344" y="987552"/>
          <a:ext cx="9046464" cy="5779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descr="Clipart - &lt;strong&gt;Stop Sign&lt;/strong&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0522" y="4538281"/>
            <a:ext cx="716108" cy="716108"/>
          </a:xfrm>
          <a:prstGeom prst="rect">
            <a:avLst/>
          </a:prstGeom>
        </p:spPr>
      </p:pic>
      <p:sp>
        <p:nvSpPr>
          <p:cNvPr id="17" name="Rectangle 16"/>
          <p:cNvSpPr/>
          <p:nvPr/>
        </p:nvSpPr>
        <p:spPr>
          <a:xfrm>
            <a:off x="3298741" y="5264429"/>
            <a:ext cx="2546518" cy="738664"/>
          </a:xfrm>
          <a:prstGeom prst="rect">
            <a:avLst/>
          </a:prstGeom>
        </p:spPr>
        <p:txBody>
          <a:bodyPr wrap="square">
            <a:spAutoFit/>
          </a:bodyPr>
          <a:lstStyle/>
          <a:p>
            <a:pPr lvl="0" algn="ctr"/>
            <a:r>
              <a:rPr lang="en-AU" sz="1400" dirty="0"/>
              <a:t>Assessment stops when further information is requested</a:t>
            </a:r>
            <a:endParaRPr lang="en-US" sz="1400" dirty="0"/>
          </a:p>
        </p:txBody>
      </p:sp>
    </p:spTree>
    <p:extLst>
      <p:ext uri="{BB962C8B-B14F-4D97-AF65-F5344CB8AC3E}">
        <p14:creationId xmlns:p14="http://schemas.microsoft.com/office/powerpoint/2010/main" val="2905498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Approval timelines</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8</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19014862"/>
              </p:ext>
            </p:extLst>
          </p:nvPr>
        </p:nvGraphicFramePr>
        <p:xfrm>
          <a:off x="130630" y="1669143"/>
          <a:ext cx="8838558" cy="4008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3327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Before you start mining</a:t>
            </a:r>
            <a:endParaRPr lang="en-AU" dirty="0"/>
          </a:p>
        </p:txBody>
      </p:sp>
      <p:sp>
        <p:nvSpPr>
          <p:cNvPr id="3" name="Content Placeholder 2"/>
          <p:cNvSpPr>
            <a:spLocks noGrp="1"/>
          </p:cNvSpPr>
          <p:nvPr>
            <p:ph idx="1"/>
          </p:nvPr>
        </p:nvSpPr>
        <p:spPr/>
        <p:txBody>
          <a:bodyPr/>
          <a:lstStyle/>
          <a:p>
            <a:pPr>
              <a:buClr>
                <a:srgbClr val="C00000"/>
              </a:buClr>
              <a:buFont typeface="Wingdings" panose="05000000000000000000" pitchFamily="2" charset="2"/>
              <a:buChar char="ü"/>
            </a:pPr>
            <a:r>
              <a:rPr lang="en-AU" sz="2800" dirty="0" smtClean="0"/>
              <a:t>Mining proposal (Environmental)</a:t>
            </a:r>
          </a:p>
          <a:p>
            <a:pPr>
              <a:buClr>
                <a:srgbClr val="C00000"/>
              </a:buClr>
              <a:buFont typeface="Wingdings" panose="05000000000000000000" pitchFamily="2" charset="2"/>
              <a:buChar char="ü"/>
            </a:pPr>
            <a:r>
              <a:rPr lang="en-AU" sz="2800" dirty="0" smtClean="0"/>
              <a:t>Project management plan</a:t>
            </a:r>
          </a:p>
          <a:p>
            <a:pPr>
              <a:buClr>
                <a:srgbClr val="C00000"/>
              </a:buClr>
              <a:buFont typeface="Wingdings" panose="05000000000000000000" pitchFamily="2" charset="2"/>
              <a:buChar char="ü"/>
            </a:pPr>
            <a:r>
              <a:rPr lang="en-AU" sz="2800" dirty="0" smtClean="0"/>
              <a:t>Radiation management </a:t>
            </a:r>
            <a:r>
              <a:rPr lang="en-AU" sz="2800" dirty="0"/>
              <a:t>p</a:t>
            </a:r>
            <a:r>
              <a:rPr lang="en-AU" sz="2800" dirty="0" smtClean="0"/>
              <a:t>lan</a:t>
            </a:r>
          </a:p>
          <a:p>
            <a:pPr>
              <a:buClr>
                <a:srgbClr val="C00000"/>
              </a:buClr>
              <a:buFont typeface="Wingdings" panose="05000000000000000000" pitchFamily="2" charset="2"/>
              <a:buChar char="ü"/>
            </a:pPr>
            <a:r>
              <a:rPr lang="en-AU" sz="2800" dirty="0" smtClean="0"/>
              <a:t>Health and hygiene management plan</a:t>
            </a:r>
            <a:endParaRPr lang="en-AU" sz="28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9</a:t>
            </a:fld>
            <a:endParaRPr lang="en-US" dirty="0"/>
          </a:p>
        </p:txBody>
      </p:sp>
    </p:spTree>
    <p:extLst>
      <p:ext uri="{BB962C8B-B14F-4D97-AF65-F5344CB8AC3E}">
        <p14:creationId xmlns:p14="http://schemas.microsoft.com/office/powerpoint/2010/main" val="3452965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2018-02-28T03:16:13+00:00</OurDocsVersionCreatedAt>
    <OurDocsDocId xmlns="dce3ed02-b0cd-470d-9119-e5f1a2533a21"/>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 xsi:nil="true"/>
    <OurDocsTitle xmlns="dce3ed02-b0cd-470d-9119-e5f1a2533a21">MS - Lithium awareness Info Session - 14 Feb 2018</OurDocsTitle>
    <OurDocsLockedOnBehalfOf xmlns="dce3ed02-b0cd-470d-9119-e5f1a2533a21" xsi:nil="true"/>
    <OurDocsVersionNumber xmlns="dce3ed02-b0cd-470d-9119-e5f1a2533a21">1</OurDocsVersionNumber>
    <OurDocsAuthor xmlns="dce3ed02-b0cd-470d-9119-e5f1a2533a21" xsi:nil="true"/>
    <OurDocsDescription xmlns="dce3ed02-b0cd-470d-9119-e5f1a2533a21">TB - Lithium Awareness Info Session 2018 - presented by Andrew Chaplyn, Craig Little, Martin Ralph and Paul Foley</OurDocsDescription>
    <OurDocsVersionCreatedBy xmlns="dce3ed02-b0cd-470d-9119-e5f1a2533a21" xsi:nil="true"/>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2018-02-27T16:00:00+00:00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76" ma:contentTypeDescription="Create a new document." ma:contentTypeScope="" ma:versionID="6300657fd74095d67dda67094617262f">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2E3E8A-96DA-4BB3-A5B4-3097E037AD56}">
  <ds:schemaRefs>
    <ds:schemaRef ds:uri="Microsoft.SharePoint.Taxonomy.ContentTypeSync"/>
  </ds:schemaRefs>
</ds:datastoreItem>
</file>

<file path=customXml/itemProps2.xml><?xml version="1.0" encoding="utf-8"?>
<ds:datastoreItem xmlns:ds="http://schemas.openxmlformats.org/officeDocument/2006/customXml" ds:itemID="{EE3269FF-6101-46F6-97F4-C317E68320E2}">
  <ds:schemaRefs>
    <ds:schemaRef ds:uri="http://schemas.microsoft.com/sharepoint/v3/contenttype/forms"/>
  </ds:schemaRefs>
</ds:datastoreItem>
</file>

<file path=customXml/itemProps3.xml><?xml version="1.0" encoding="utf-8"?>
<ds:datastoreItem xmlns:ds="http://schemas.openxmlformats.org/officeDocument/2006/customXml" ds:itemID="{BEF95AB4-A5E2-4D87-A015-F38CE93DB95C}">
  <ds:schemaRefs>
    <ds:schemaRef ds:uri="dce3ed02-b0cd-470d-9119-e5f1a2533a21"/>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91D8C39-3DA9-4F94-A8D5-1DE243681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2456</TotalTime>
  <Words>3316</Words>
  <Application>Microsoft Office PowerPoint</Application>
  <PresentationFormat>On-screen Show (4:3)</PresentationFormat>
  <Paragraphs>500</Paragraphs>
  <Slides>41</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Arial</vt:lpstr>
      <vt:lpstr>Calibri</vt:lpstr>
      <vt:lpstr>Cambria Math</vt:lpstr>
      <vt:lpstr>Times New Roman</vt:lpstr>
      <vt:lpstr>Wingdings</vt:lpstr>
      <vt:lpstr>Blank Presentation</vt:lpstr>
      <vt:lpstr>PowerPoint Presentation</vt:lpstr>
      <vt:lpstr>PowerPoint Presentation</vt:lpstr>
      <vt:lpstr> Expectations and requirements for  Project Management Plans (PMP) </vt:lpstr>
      <vt:lpstr>Why is a PMP important?</vt:lpstr>
      <vt:lpstr>What is the purpose of a PMP?</vt:lpstr>
      <vt:lpstr>What should a PMP contain?</vt:lpstr>
      <vt:lpstr>What is the review process for a PMP?</vt:lpstr>
      <vt:lpstr>Approval timelines</vt:lpstr>
      <vt:lpstr>Before you start mining</vt:lpstr>
      <vt:lpstr>Where can I get more information?</vt:lpstr>
      <vt:lpstr>Expectations and requirements for Radiation Management Plans (RMPs)</vt:lpstr>
      <vt:lpstr>PMPs and radiation hazards </vt:lpstr>
      <vt:lpstr>DMIRS and Radiological Council</vt:lpstr>
      <vt:lpstr>Electromagnetic radiation hazards </vt:lpstr>
      <vt:lpstr>Radiation – naturally occurring </vt:lpstr>
      <vt:lpstr>Radiation – naturally occurring (con’t) </vt:lpstr>
      <vt:lpstr>NORM in mining operations?</vt:lpstr>
      <vt:lpstr>NORM in mining – Risk-based approach</vt:lpstr>
      <vt:lpstr>NORM is encountered – What now?</vt:lpstr>
      <vt:lpstr>NORM is encountered – What now? (con’t)</vt:lpstr>
      <vt:lpstr>Exploration vs. operational RMPs</vt:lpstr>
      <vt:lpstr>NORM is encountered – What now?</vt:lpstr>
      <vt:lpstr>Guidance hint – Nuclide mass balance</vt:lpstr>
      <vt:lpstr>Guidance hint – Nuclide mass balance (con’t)</vt:lpstr>
      <vt:lpstr>Reporting requirements</vt:lpstr>
      <vt:lpstr>Pitfalls</vt:lpstr>
      <vt:lpstr>Expectations and requirements for Health and Hygiene Management Plans (HHMP)</vt:lpstr>
      <vt:lpstr>Why a HHMP?</vt:lpstr>
      <vt:lpstr>When is a HHMP required?</vt:lpstr>
      <vt:lpstr>What should be included in HHMP (1)</vt:lpstr>
      <vt:lpstr>What should be included in HHMP (2)</vt:lpstr>
      <vt:lpstr>What should be included in HHMP (3)</vt:lpstr>
      <vt:lpstr>What should be included in HHMP (4)</vt:lpstr>
      <vt:lpstr>What should be included in HHMP (5)</vt:lpstr>
      <vt:lpstr>What should be included in HHMP (6)</vt:lpstr>
      <vt:lpstr>What should be included in HHMP (7)</vt:lpstr>
      <vt:lpstr>Who has a role in HHMP development?</vt:lpstr>
      <vt:lpstr>Other key points</vt:lpstr>
      <vt:lpstr>Closing remarks</vt:lpstr>
      <vt:lpstr>Recognising excellence</vt:lpstr>
      <vt:lpstr>Recognising excellence (con’t)</vt:lpstr>
    </vt:vector>
  </TitlesOfParts>
  <Company>Department of Mines, Industry Regulation and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Lithium awareness Info Session - 14 Feb 2018</dc:title>
  <dc:subject>TB Presentation - 14 February 2018</dc:subject>
  <dc:creator/>
  <cp:keywords>Lithium, awareness, information, session,, mines safety</cp:keywords>
  <cp:lastModifiedBy>CHEW, Lindy</cp:lastModifiedBy>
  <cp:revision>213</cp:revision>
  <cp:lastPrinted>2018-01-29T05:15:49Z</cp:lastPrinted>
  <dcterms:created xsi:type="dcterms:W3CDTF">2018-01-18T04:51:40Z</dcterms:created>
  <dcterms:modified xsi:type="dcterms:W3CDTF">2018-03-09T03:43:23Z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