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100"/>
  </p:notesMasterIdLst>
  <p:handoutMasterIdLst>
    <p:handoutMasterId r:id="rId101"/>
  </p:handoutMasterIdLst>
  <p:sldIdLst>
    <p:sldId id="662" r:id="rId6"/>
    <p:sldId id="256" r:id="rId7"/>
    <p:sldId id="663" r:id="rId8"/>
    <p:sldId id="664" r:id="rId9"/>
    <p:sldId id="665" r:id="rId10"/>
    <p:sldId id="666" r:id="rId11"/>
    <p:sldId id="667" r:id="rId12"/>
    <p:sldId id="668" r:id="rId13"/>
    <p:sldId id="669" r:id="rId14"/>
    <p:sldId id="670" r:id="rId15"/>
    <p:sldId id="671" r:id="rId16"/>
    <p:sldId id="672" r:id="rId17"/>
    <p:sldId id="673" r:id="rId18"/>
    <p:sldId id="674" r:id="rId19"/>
    <p:sldId id="675" r:id="rId20"/>
    <p:sldId id="676" r:id="rId21"/>
    <p:sldId id="677" r:id="rId22"/>
    <p:sldId id="678" r:id="rId23"/>
    <p:sldId id="679" r:id="rId24"/>
    <p:sldId id="680" r:id="rId25"/>
    <p:sldId id="681" r:id="rId26"/>
    <p:sldId id="682" r:id="rId27"/>
    <p:sldId id="683" r:id="rId28"/>
    <p:sldId id="684" r:id="rId29"/>
    <p:sldId id="685" r:id="rId30"/>
    <p:sldId id="686" r:id="rId31"/>
    <p:sldId id="687" r:id="rId32"/>
    <p:sldId id="688" r:id="rId33"/>
    <p:sldId id="689" r:id="rId34"/>
    <p:sldId id="690" r:id="rId35"/>
    <p:sldId id="691" r:id="rId36"/>
    <p:sldId id="692" r:id="rId37"/>
    <p:sldId id="693" r:id="rId38"/>
    <p:sldId id="694" r:id="rId39"/>
    <p:sldId id="695" r:id="rId40"/>
    <p:sldId id="696" r:id="rId41"/>
    <p:sldId id="697" r:id="rId42"/>
    <p:sldId id="698" r:id="rId43"/>
    <p:sldId id="699" r:id="rId44"/>
    <p:sldId id="700" r:id="rId45"/>
    <p:sldId id="701" r:id="rId46"/>
    <p:sldId id="702" r:id="rId47"/>
    <p:sldId id="703" r:id="rId48"/>
    <p:sldId id="704" r:id="rId49"/>
    <p:sldId id="705" r:id="rId50"/>
    <p:sldId id="706" r:id="rId51"/>
    <p:sldId id="707" r:id="rId52"/>
    <p:sldId id="708" r:id="rId53"/>
    <p:sldId id="709" r:id="rId54"/>
    <p:sldId id="710" r:id="rId55"/>
    <p:sldId id="711" r:id="rId56"/>
    <p:sldId id="712" r:id="rId57"/>
    <p:sldId id="713" r:id="rId58"/>
    <p:sldId id="714" r:id="rId59"/>
    <p:sldId id="715" r:id="rId60"/>
    <p:sldId id="716" r:id="rId61"/>
    <p:sldId id="717" r:id="rId62"/>
    <p:sldId id="718" r:id="rId63"/>
    <p:sldId id="719" r:id="rId64"/>
    <p:sldId id="720" r:id="rId65"/>
    <p:sldId id="721" r:id="rId66"/>
    <p:sldId id="722" r:id="rId67"/>
    <p:sldId id="723" r:id="rId68"/>
    <p:sldId id="724" r:id="rId69"/>
    <p:sldId id="725" r:id="rId70"/>
    <p:sldId id="726" r:id="rId71"/>
    <p:sldId id="727" r:id="rId72"/>
    <p:sldId id="728" r:id="rId73"/>
    <p:sldId id="729" r:id="rId74"/>
    <p:sldId id="730" r:id="rId75"/>
    <p:sldId id="731" r:id="rId76"/>
    <p:sldId id="732" r:id="rId77"/>
    <p:sldId id="733" r:id="rId78"/>
    <p:sldId id="734" r:id="rId79"/>
    <p:sldId id="735" r:id="rId80"/>
    <p:sldId id="736" r:id="rId81"/>
    <p:sldId id="737" r:id="rId82"/>
    <p:sldId id="738" r:id="rId83"/>
    <p:sldId id="739" r:id="rId84"/>
    <p:sldId id="740" r:id="rId85"/>
    <p:sldId id="741" r:id="rId86"/>
    <p:sldId id="742" r:id="rId87"/>
    <p:sldId id="743" r:id="rId88"/>
    <p:sldId id="744" r:id="rId89"/>
    <p:sldId id="745" r:id="rId90"/>
    <p:sldId id="746" r:id="rId91"/>
    <p:sldId id="747" r:id="rId92"/>
    <p:sldId id="748" r:id="rId93"/>
    <p:sldId id="749" r:id="rId94"/>
    <p:sldId id="750" r:id="rId95"/>
    <p:sldId id="751" r:id="rId96"/>
    <p:sldId id="752" r:id="rId97"/>
    <p:sldId id="753" r:id="rId98"/>
    <p:sldId id="402" r:id="rId99"/>
  </p:sldIdLst>
  <p:sldSz cx="9144000" cy="6858000" type="screen4x3"/>
  <p:notesSz cx="6797675" cy="9926638"/>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2A1D"/>
    <a:srgbClr val="F7F7F7"/>
    <a:srgbClr val="117D7F"/>
    <a:srgbClr val="127D7F"/>
    <a:srgbClr val="005E62"/>
    <a:srgbClr val="C153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2" autoAdjust="0"/>
    <p:restoredTop sz="67823" autoAdjust="0"/>
  </p:normalViewPr>
  <p:slideViewPr>
    <p:cSldViewPr>
      <p:cViewPr varScale="1">
        <p:scale>
          <a:sx n="69" d="100"/>
          <a:sy n="69" d="100"/>
        </p:scale>
        <p:origin x="183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8" d="100"/>
          <a:sy n="88" d="100"/>
        </p:scale>
        <p:origin x="-3870" y="-12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600" dirty="0"/>
              <a:t>Fatalities per million </a:t>
            </a:r>
            <a:r>
              <a:rPr lang="en-US" sz="2600" dirty="0" smtClean="0"/>
              <a:t>workers 2017-2018 </a:t>
            </a:r>
            <a:endParaRPr lang="en-US" sz="2600" dirty="0"/>
          </a:p>
        </c:rich>
      </c:tx>
      <c:layout>
        <c:manualLayout>
          <c:xMode val="edge"/>
          <c:yMode val="edge"/>
          <c:x val="0.1424487751449256"/>
          <c:y val="2.5936660632478745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7702615339406406"/>
          <c:y val="0.10659967519948764"/>
          <c:w val="0.70430542569390642"/>
          <c:h val="0.84935987504656341"/>
        </c:manualLayout>
      </c:layout>
      <c:barChart>
        <c:barDir val="bar"/>
        <c:grouping val="clustered"/>
        <c:varyColors val="0"/>
        <c:ser>
          <c:idx val="0"/>
          <c:order val="0"/>
          <c:tx>
            <c:strRef>
              <c:f>Sheet1!$B$1</c:f>
              <c:strCache>
                <c:ptCount val="1"/>
                <c:pt idx="0">
                  <c:v>Workforce 000's* </c:v>
                </c:pt>
              </c:strCache>
            </c:strRef>
          </c:tx>
          <c:spPr>
            <a:solidFill>
              <a:schemeClr val="accent1"/>
            </a:solidFill>
            <a:ln>
              <a:noFill/>
            </a:ln>
            <a:effectLst/>
          </c:spPr>
          <c:invertIfNegative val="0"/>
          <c:cat>
            <c:strRef>
              <c:f>Sheet1!$A$2:$A$9</c:f>
              <c:strCache>
                <c:ptCount val="8"/>
                <c:pt idx="0">
                  <c:v>Construction </c:v>
                </c:pt>
                <c:pt idx="1">
                  <c:v>All Industries </c:v>
                </c:pt>
                <c:pt idx="2">
                  <c:v>Public Administration and Safety </c:v>
                </c:pt>
                <c:pt idx="3">
                  <c:v>Transport, Postal and Warehousing </c:v>
                </c:pt>
                <c:pt idx="4">
                  <c:v>Arts and Recreation Services </c:v>
                </c:pt>
                <c:pt idx="5">
                  <c:v>Other Services </c:v>
                </c:pt>
                <c:pt idx="6">
                  <c:v>Mining </c:v>
                </c:pt>
                <c:pt idx="7">
                  <c:v>Agriculture, Forestry and Fishing </c:v>
                </c:pt>
              </c:strCache>
            </c:strRef>
          </c:cat>
          <c:val>
            <c:numRef>
              <c:f>Sheet1!$B$2:$B$9</c:f>
            </c:numRef>
          </c:val>
          <c:extLst>
            <c:ext xmlns:c16="http://schemas.microsoft.com/office/drawing/2014/chart" uri="{C3380CC4-5D6E-409C-BE32-E72D297353CC}">
              <c16:uniqueId val="{00000000-DA86-49CA-9215-CC9D14061EF1}"/>
            </c:ext>
          </c:extLst>
        </c:ser>
        <c:ser>
          <c:idx val="1"/>
          <c:order val="1"/>
          <c:tx>
            <c:strRef>
              <c:f>Sheet1!$C$1</c:f>
              <c:strCache>
                <c:ptCount val="1"/>
                <c:pt idx="0">
                  <c:v>2017–18 </c:v>
                </c:pt>
              </c:strCache>
            </c:strRef>
          </c:tx>
          <c:spPr>
            <a:solidFill>
              <a:schemeClr val="accent2"/>
            </a:solidFill>
            <a:ln>
              <a:noFill/>
            </a:ln>
            <a:effectLst/>
          </c:spPr>
          <c:invertIfNegative val="0"/>
          <c:cat>
            <c:strRef>
              <c:f>Sheet1!$A$2:$A$9</c:f>
              <c:strCache>
                <c:ptCount val="8"/>
                <c:pt idx="0">
                  <c:v>Construction </c:v>
                </c:pt>
                <c:pt idx="1">
                  <c:v>All Industries </c:v>
                </c:pt>
                <c:pt idx="2">
                  <c:v>Public Administration and Safety </c:v>
                </c:pt>
                <c:pt idx="3">
                  <c:v>Transport, Postal and Warehousing </c:v>
                </c:pt>
                <c:pt idx="4">
                  <c:v>Arts and Recreation Services </c:v>
                </c:pt>
                <c:pt idx="5">
                  <c:v>Other Services </c:v>
                </c:pt>
                <c:pt idx="6">
                  <c:v>Mining </c:v>
                </c:pt>
                <c:pt idx="7">
                  <c:v>Agriculture, Forestry and Fishing </c:v>
                </c:pt>
              </c:strCache>
            </c:strRef>
          </c:cat>
          <c:val>
            <c:numRef>
              <c:f>Sheet1!$C$2:$C$9</c:f>
            </c:numRef>
          </c:val>
          <c:extLst>
            <c:ext xmlns:c16="http://schemas.microsoft.com/office/drawing/2014/chart" uri="{C3380CC4-5D6E-409C-BE32-E72D297353CC}">
              <c16:uniqueId val="{00000001-DA86-49CA-9215-CC9D14061EF1}"/>
            </c:ext>
          </c:extLst>
        </c:ser>
        <c:ser>
          <c:idx val="2"/>
          <c:order val="2"/>
          <c:tx>
            <c:strRef>
              <c:f>Sheet1!$D$1</c:f>
              <c:strCache>
                <c:ptCount val="1"/>
                <c:pt idx="0">
                  <c:v>Fatalities per million workers </c:v>
                </c:pt>
              </c:strCache>
            </c:strRef>
          </c:tx>
          <c:spPr>
            <a:solidFill>
              <a:schemeClr val="accent1">
                <a:lumMod val="75000"/>
              </a:schemeClr>
            </a:solidFill>
            <a:ln>
              <a:noFill/>
            </a:ln>
            <a:effectLst/>
          </c:spPr>
          <c:invertIfNegative val="0"/>
          <c:cat>
            <c:strRef>
              <c:f>Sheet1!$A$2:$A$9</c:f>
              <c:strCache>
                <c:ptCount val="8"/>
                <c:pt idx="0">
                  <c:v>Construction </c:v>
                </c:pt>
                <c:pt idx="1">
                  <c:v>All Industries </c:v>
                </c:pt>
                <c:pt idx="2">
                  <c:v>Public Administration and Safety </c:v>
                </c:pt>
                <c:pt idx="3">
                  <c:v>Transport, Postal and Warehousing </c:v>
                </c:pt>
                <c:pt idx="4">
                  <c:v>Arts and Recreation Services </c:v>
                </c:pt>
                <c:pt idx="5">
                  <c:v>Other Services </c:v>
                </c:pt>
                <c:pt idx="6">
                  <c:v>Mining </c:v>
                </c:pt>
                <c:pt idx="7">
                  <c:v>Agriculture, Forestry and Fishing </c:v>
                </c:pt>
              </c:strCache>
            </c:strRef>
          </c:cat>
          <c:val>
            <c:numRef>
              <c:f>Sheet1!$D$2:$D$9</c:f>
              <c:numCache>
                <c:formatCode>General</c:formatCode>
                <c:ptCount val="8"/>
                <c:pt idx="0">
                  <c:v>7.4</c:v>
                </c:pt>
                <c:pt idx="1">
                  <c:v>10.5</c:v>
                </c:pt>
                <c:pt idx="2">
                  <c:v>12.6</c:v>
                </c:pt>
                <c:pt idx="3">
                  <c:v>31.9</c:v>
                </c:pt>
                <c:pt idx="4">
                  <c:v>32.1</c:v>
                </c:pt>
                <c:pt idx="5">
                  <c:v>36.700000000000003</c:v>
                </c:pt>
                <c:pt idx="6">
                  <c:v>43.3</c:v>
                </c:pt>
                <c:pt idx="7">
                  <c:v>73.099999999999994</c:v>
                </c:pt>
              </c:numCache>
            </c:numRef>
          </c:val>
          <c:extLst>
            <c:ext xmlns:c16="http://schemas.microsoft.com/office/drawing/2014/chart" uri="{C3380CC4-5D6E-409C-BE32-E72D297353CC}">
              <c16:uniqueId val="{00000002-DA86-49CA-9215-CC9D14061EF1}"/>
            </c:ext>
          </c:extLst>
        </c:ser>
        <c:dLbls>
          <c:showLegendKey val="0"/>
          <c:showVal val="0"/>
          <c:showCatName val="0"/>
          <c:showSerName val="0"/>
          <c:showPercent val="0"/>
          <c:showBubbleSize val="0"/>
        </c:dLbls>
        <c:gapWidth val="182"/>
        <c:axId val="439943264"/>
        <c:axId val="439943592"/>
      </c:barChart>
      <c:catAx>
        <c:axId val="4399432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39943592"/>
        <c:crosses val="autoZero"/>
        <c:auto val="1"/>
        <c:lblAlgn val="ctr"/>
        <c:lblOffset val="100"/>
        <c:noMultiLvlLbl val="0"/>
      </c:catAx>
      <c:valAx>
        <c:axId val="4399435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9943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252CB90-8EE4-4A53-A71A-793E1FEE6F21}" type="datetimeFigureOut">
              <a:rPr lang="en-AU" smtClean="0"/>
              <a:t>29/11/2019</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3D2436D-9620-40DF-B67B-D2C21934DF6E}" type="slidenum">
              <a:rPr lang="en-AU" smtClean="0"/>
              <a:t>‹#›</a:t>
            </a:fld>
            <a:endParaRPr lang="en-AU"/>
          </a:p>
        </p:txBody>
      </p:sp>
    </p:spTree>
    <p:extLst>
      <p:ext uri="{BB962C8B-B14F-4D97-AF65-F5344CB8AC3E}">
        <p14:creationId xmlns:p14="http://schemas.microsoft.com/office/powerpoint/2010/main" val="3922835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6CBFC4B7-690C-49E7-B546-F590042CAEDE}" type="datetimeFigureOut">
              <a:rPr lang="en-AU"/>
              <a:pPr>
                <a:defRPr/>
              </a:pPr>
              <a:t>29/11/2019</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6E2EE5A4-A1FE-4A33-9EDF-C05CFFD626FB}" type="slidenum">
              <a:rPr lang="en-AU"/>
              <a:pPr>
                <a:defRPr/>
              </a:pPr>
              <a:t>‹#›</a:t>
            </a:fld>
            <a:endParaRPr lang="en-AU"/>
          </a:p>
        </p:txBody>
      </p:sp>
    </p:spTree>
    <p:extLst>
      <p:ext uri="{BB962C8B-B14F-4D97-AF65-F5344CB8AC3E}">
        <p14:creationId xmlns:p14="http://schemas.microsoft.com/office/powerpoint/2010/main" val="35662180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mhc.wa.gov.au/" TargetMode="External"/><Relationship Id="rId3" Type="http://schemas.openxmlformats.org/officeDocument/2006/relationships/hyperlink" Target="https://www.ruok.org.au/" TargetMode="External"/><Relationship Id="rId7" Type="http://schemas.openxmlformats.org/officeDocument/2006/relationships/hyperlink" Target="https://www.headsup.org.au/general/about-us/mentally-healthy-workplace-alliance"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beyondblue.org.au/" TargetMode="External"/><Relationship Id="rId5" Type="http://schemas.openxmlformats.org/officeDocument/2006/relationships/hyperlink" Target="https://www.headsup.org.au/" TargetMode="External"/><Relationship Id="rId4" Type="http://schemas.openxmlformats.org/officeDocument/2006/relationships/hyperlink" Target="https://www.blackdoginstitute.org.au/"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www.dmirs.wa.gov.au/"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s://www.copsoq-network.org/" TargetMode="External"/><Relationship Id="rId5" Type="http://schemas.openxmlformats.org/officeDocument/2006/relationships/hyperlink" Target="http://www.worksafe.qld.gov.au/" TargetMode="External"/><Relationship Id="rId4" Type="http://schemas.openxmlformats.org/officeDocument/2006/relationships/hyperlink" Target="https://humansystems.arc.nasa.gov/groups/TLX/"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tLang="en-US" sz="1200" b="0" dirty="0" smtClean="0">
              <a:solidFill>
                <a:srgbClr val="0000FF"/>
              </a:solidFill>
            </a:endParaRPr>
          </a:p>
          <a:p>
            <a:endParaRPr lang="en-AU" dirty="0"/>
          </a:p>
        </p:txBody>
      </p:sp>
      <p:sp>
        <p:nvSpPr>
          <p:cNvPr id="4" name="Slide Number Placeholder 3"/>
          <p:cNvSpPr>
            <a:spLocks noGrp="1"/>
          </p:cNvSpPr>
          <p:nvPr>
            <p:ph type="sldNum" sz="quarter" idx="10"/>
          </p:nvPr>
        </p:nvSpPr>
        <p:spPr/>
        <p:txBody>
          <a:bodyPr/>
          <a:lstStyle/>
          <a:p>
            <a:fld id="{AE8D4B3B-7D4C-4849-956A-2FF62D447998}" type="slidenum">
              <a:rPr lang="en-AU" smtClean="0"/>
              <a:t>1</a:t>
            </a:fld>
            <a:endParaRPr lang="en-AU" dirty="0"/>
          </a:p>
        </p:txBody>
      </p:sp>
    </p:spTree>
    <p:extLst>
      <p:ext uri="{BB962C8B-B14F-4D97-AF65-F5344CB8AC3E}">
        <p14:creationId xmlns:p14="http://schemas.microsoft.com/office/powerpoint/2010/main" val="133900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AU" sz="2000" baseline="0" dirty="0" smtClean="0"/>
              <a:t>“Safety” is similar to “healthy.”  It is more than just not having accidents/incidents.  </a:t>
            </a:r>
          </a:p>
          <a:p>
            <a:endParaRPr lang="en-AU" sz="2000" baseline="0" dirty="0" smtClean="0"/>
          </a:p>
          <a:p>
            <a:r>
              <a:rPr lang="en-AU" sz="2000" dirty="0" smtClean="0"/>
              <a:t>The presence of </a:t>
            </a:r>
            <a:r>
              <a:rPr lang="en-AU" sz="2000" i="1" dirty="0" smtClean="0"/>
              <a:t>capacity </a:t>
            </a:r>
            <a:r>
              <a:rPr lang="en-AU" sz="2000" dirty="0" smtClean="0"/>
              <a:t>and </a:t>
            </a:r>
            <a:r>
              <a:rPr lang="en-AU" sz="2000" i="1" dirty="0" smtClean="0"/>
              <a:t>defences</a:t>
            </a:r>
            <a:r>
              <a:rPr lang="en-AU" sz="2000" dirty="0" smtClean="0"/>
              <a:t> is a good analogy.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2000" baseline="0" dirty="0" smtClean="0"/>
              <a:t>The capacity to do the work and manage risks and to identify new risk and defend against them.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200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2000" baseline="0" dirty="0" smtClean="0"/>
              <a:t>A Safety/OHS Risk Management System is like an immune system.  It protects the mine site from incidents occurring. </a:t>
            </a:r>
          </a:p>
          <a:p>
            <a:endParaRPr lang="en-AU" sz="2000" dirty="0" smtClean="0"/>
          </a:p>
          <a:p>
            <a:endParaRPr lang="en-AU" sz="2000" dirty="0" smtClean="0"/>
          </a:p>
          <a:p>
            <a:r>
              <a:rPr lang="en-AU" sz="2000" b="1" dirty="0" smtClean="0"/>
              <a:t>Source </a:t>
            </a:r>
          </a:p>
          <a:p>
            <a:r>
              <a:rPr lang="en-AU" sz="2000" u="sng" dirty="0" smtClean="0"/>
              <a:t>Toolbox presentation  Anagram approach to site incident investigations from the 2013 Roadshow</a:t>
            </a:r>
          </a:p>
          <a:p>
            <a:r>
              <a:rPr lang="en-AU" sz="2400" dirty="0" smtClean="0"/>
              <a:t>[&lt;www.dmirs.wa.gov.au&gt;]</a:t>
            </a:r>
          </a:p>
          <a:p>
            <a:endParaRPr lang="en-AU" sz="2400" dirty="0" smtClean="0"/>
          </a:p>
          <a:p>
            <a:endParaRPr lang="en-AU" sz="2400" dirty="0" smtClean="0"/>
          </a:p>
          <a:p>
            <a:endParaRPr lang="en-AU" sz="240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5569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Our mental health exists</a:t>
            </a:r>
            <a:r>
              <a:rPr lang="en-AU" baseline="0" dirty="0" smtClean="0"/>
              <a:t> on a continuum/spectrum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When the pressures start to get too much we can feel stressed, anxious, depressed.  It can be hard to focus on other things.  “Mental Problems” and “Mental Ill Health” are labels used to describe these ‘not mentally healthy’ concerns.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When the pressures get too much, the pressures are there for too long,</a:t>
            </a:r>
            <a:r>
              <a:rPr lang="en-AU" baseline="0" dirty="0" smtClean="0"/>
              <a:t> or </a:t>
            </a:r>
            <a:r>
              <a:rPr lang="en-AU" dirty="0" smtClean="0"/>
              <a:t>something traumatic occurs, </a:t>
            </a:r>
            <a:r>
              <a:rPr lang="en-AU" baseline="0" dirty="0" smtClean="0"/>
              <a:t>we can develop serious mental health conditions.  “Mental Disorder” and “Mental Illness” Illness” are labels used.</a:t>
            </a: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But if you are feeling stressed, or having a “bad hair day” does not mean you are going to develop a mental disorder.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Many of those who promote mental health quote</a:t>
            </a:r>
            <a:r>
              <a:rPr lang="en-AU" baseline="0" dirty="0" smtClean="0"/>
              <a:t> the results of a large scale survey conducted by the Australian Bureau of Statistics from 2007.  This survey found that:</a:t>
            </a:r>
            <a:endParaRPr lang="en-AU"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dirty="0" smtClean="0"/>
              <a:t>20% of Australian</a:t>
            </a:r>
            <a:r>
              <a:rPr lang="en-AU" baseline="0" dirty="0" smtClean="0"/>
              <a:t> adults suffer from a mental disorder every year (i.e. a </a:t>
            </a:r>
            <a:r>
              <a:rPr lang="en-AU" i="1" baseline="0" dirty="0" smtClean="0"/>
              <a:t>mental health problem </a:t>
            </a:r>
            <a:r>
              <a:rPr lang="en-AU" baseline="0" dirty="0" smtClean="0"/>
              <a:t>serious enough to be considered/diagnosed as a </a:t>
            </a:r>
            <a:r>
              <a:rPr lang="en-AU" i="1" baseline="0" dirty="0" smtClean="0"/>
              <a:t>mental disorder</a:t>
            </a:r>
            <a:r>
              <a:rPr lang="en-AU" baseline="0" dirty="0" smtClean="0"/>
              <a:t>) </a:t>
            </a:r>
            <a:endParaRPr lang="en-AU"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dirty="0" smtClean="0"/>
              <a:t>45% of Australian adults will at some time in their lives suffer from a mental disorder </a:t>
            </a:r>
            <a:r>
              <a:rPr lang="en-AU" baseline="0" dirty="0" smtClean="0"/>
              <a:t>(i.e. a </a:t>
            </a:r>
            <a:r>
              <a:rPr lang="en-AU" i="1" baseline="0" dirty="0" smtClean="0"/>
              <a:t>mental health problem </a:t>
            </a:r>
            <a:r>
              <a:rPr lang="en-AU" baseline="0" dirty="0" smtClean="0"/>
              <a:t>serious enough to be considered/diagnosed as a </a:t>
            </a:r>
            <a:r>
              <a:rPr lang="en-AU" i="1" baseline="0" dirty="0" smtClean="0"/>
              <a:t>mental disorder</a:t>
            </a:r>
            <a:r>
              <a:rPr lang="en-AU" baseline="0" dirty="0" smtClean="0"/>
              <a:t>) </a:t>
            </a:r>
            <a:endParaRPr lang="en-AU"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The 20% statistic (usually reported as 1 in 5 Australians)</a:t>
            </a:r>
            <a:r>
              <a:rPr lang="en-AU" baseline="0" dirty="0" smtClean="0"/>
              <a:t> is frequently quoted.  We like using impressive statistics to sell a message.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On the one hand, the 20% and 45% statistics are important to know.  They do help highlight just how widespread mental disorders are.   The stigma associated with talking about them and seeking help contribute to suicide being the most common cause of death for Australian adults under 45.   So it is important raise awareness and to address the stigma.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{But it must also be admitted that the some groups of people are at higher risk (e.g. unemployed, single parents, younger adults).  So for people who are employed, married/in relationships, the percentage is lower.}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But this presentation is about prevention, it is primarily about stopping low level mental problems (and those things that contribute to them) – problems that 100% of us suffer from at some time or another resulting in more serious outcomes.  (As will be discussed later in this presentation, on a mine site many of these outcomes are not mental health related)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So on the other hand, this this awareness raising about people with Mental Disorders may increase the stigma.  If you a feeling stressed over all you have to cope with at the moment, you may become less likely to say something for fear of being labelled as having a mental disorder.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So it important to remember that just as </a:t>
            </a:r>
            <a:r>
              <a:rPr lang="en-AU" i="1" baseline="0" dirty="0" smtClean="0"/>
              <a:t>mentally healthy </a:t>
            </a:r>
            <a:r>
              <a:rPr lang="en-AU" baseline="0" dirty="0" smtClean="0"/>
              <a:t>is more than just not being sick, not being </a:t>
            </a:r>
            <a:r>
              <a:rPr lang="en-AU" i="1" baseline="0" dirty="0" smtClean="0"/>
              <a:t>mentally healthy </a:t>
            </a:r>
            <a:r>
              <a:rPr lang="en-AU" baseline="0" dirty="0" smtClean="0"/>
              <a:t>is not the same as being sick.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smtClean="0"/>
              <a:t>Sources: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i="1" kern="1200" dirty="0" smtClean="0">
                <a:solidFill>
                  <a:schemeClr val="tx1"/>
                </a:solidFill>
                <a:effectLst/>
                <a:latin typeface="+mn-lt"/>
                <a:ea typeface="+mn-ea"/>
                <a:cs typeface="+mn-cs"/>
              </a:rPr>
              <a:t>National Survey of Mental Health and Wellbeing: Summary of Results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[&lt;www.abs.gov.au&gt;]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search for 4326.0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i="1" kern="1200" dirty="0" smtClean="0">
              <a:solidFill>
                <a:schemeClr val="tx1"/>
              </a:solidFill>
              <a:effectLst/>
              <a:latin typeface="+mn-lt"/>
              <a:ea typeface="+mn-ea"/>
              <a:cs typeface="+mn-cs"/>
            </a:endParaRPr>
          </a:p>
          <a:p>
            <a:r>
              <a:rPr lang="en-AU" sz="1200" b="0" i="1" u="none" strike="noStrike" kern="1200" baseline="0" dirty="0" smtClean="0">
                <a:solidFill>
                  <a:schemeClr val="tx1"/>
                </a:solidFill>
                <a:latin typeface="+mn-lt"/>
                <a:ea typeface="+mn-ea"/>
                <a:cs typeface="+mn-cs"/>
              </a:rPr>
              <a:t>The Mental Health of Australians 2.  Report on the 2007 National Survey of Mental Health and Wellbeing</a:t>
            </a:r>
            <a:endParaRPr lang="en-AU" sz="1200" i="1"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i="0" kern="1200" dirty="0" smtClean="0">
                <a:solidFill>
                  <a:schemeClr val="tx1"/>
                </a:solidFill>
                <a:effectLst/>
                <a:latin typeface="+mn-lt"/>
                <a:ea typeface="+mn-ea"/>
                <a:cs typeface="+mn-cs"/>
              </a:rPr>
              <a:t>[&lt;www1.health.gov.au&gt;]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i="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i="1" kern="1200" dirty="0" smtClean="0">
                <a:solidFill>
                  <a:schemeClr val="tx1"/>
                </a:solidFill>
                <a:effectLst/>
                <a:latin typeface="+mn-lt"/>
                <a:ea typeface="+mn-ea"/>
                <a:cs typeface="+mn-cs"/>
              </a:rPr>
              <a:t>Australia’s Health 2018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i="0" kern="1200" dirty="0" smtClean="0">
                <a:solidFill>
                  <a:schemeClr val="tx1"/>
                </a:solidFill>
                <a:effectLst/>
                <a:latin typeface="+mn-lt"/>
                <a:ea typeface="+mn-ea"/>
                <a:cs typeface="+mn-cs"/>
              </a:rPr>
              <a:t>Australian Institute</a:t>
            </a:r>
            <a:r>
              <a:rPr lang="en-AU" sz="1200" i="0" kern="1200" baseline="0" dirty="0" smtClean="0">
                <a:solidFill>
                  <a:schemeClr val="tx1"/>
                </a:solidFill>
                <a:effectLst/>
                <a:latin typeface="+mn-lt"/>
                <a:ea typeface="+mn-ea"/>
                <a:cs typeface="+mn-cs"/>
              </a:rPr>
              <a:t> of Health and Welfare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i="0" kern="1200" baseline="0" dirty="0" smtClean="0">
                <a:solidFill>
                  <a:schemeClr val="tx1"/>
                </a:solidFill>
                <a:effectLst/>
                <a:latin typeface="+mn-lt"/>
                <a:ea typeface="+mn-ea"/>
                <a:cs typeface="+mn-cs"/>
              </a:rPr>
              <a:t>[&lt;www.aihw.gov.au&gt;]</a:t>
            </a:r>
            <a:endParaRPr lang="en-AU" dirty="0" smtClean="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11</a:t>
            </a:fld>
            <a:endParaRPr lang="en-AU" dirty="0"/>
          </a:p>
        </p:txBody>
      </p:sp>
    </p:spTree>
    <p:extLst>
      <p:ext uri="{BB962C8B-B14F-4D97-AF65-F5344CB8AC3E}">
        <p14:creationId xmlns:p14="http://schemas.microsoft.com/office/powerpoint/2010/main" val="3725542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 good way to understand mental health is</a:t>
            </a:r>
            <a:r>
              <a:rPr lang="en-AU" baseline="0" dirty="0" smtClean="0"/>
              <a:t> to understand stress</a:t>
            </a:r>
          </a:p>
          <a:p>
            <a:r>
              <a:rPr lang="en-AU" baseline="0" dirty="0" smtClean="0"/>
              <a:t>Think of your brain as a boiler or some other type of pressure vessel</a:t>
            </a:r>
          </a:p>
          <a:p>
            <a:r>
              <a:rPr lang="en-AU" baseline="0" dirty="0" smtClean="0"/>
              <a:t>Stress is what occurs when the pressure puts strain on your ability to cope.</a:t>
            </a:r>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12</a:t>
            </a:fld>
            <a:endParaRPr lang="en-AU" dirty="0"/>
          </a:p>
        </p:txBody>
      </p:sp>
    </p:spTree>
    <p:extLst>
      <p:ext uri="{BB962C8B-B14F-4D97-AF65-F5344CB8AC3E}">
        <p14:creationId xmlns:p14="http://schemas.microsoft.com/office/powerpoint/2010/main" val="4234414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Pressure is created by those things that feed into your life</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13</a:t>
            </a:fld>
            <a:endParaRPr lang="en-AU" dirty="0"/>
          </a:p>
        </p:txBody>
      </p:sp>
    </p:spTree>
    <p:extLst>
      <p:ext uri="{BB962C8B-B14F-4D97-AF65-F5344CB8AC3E}">
        <p14:creationId xmlns:p14="http://schemas.microsoft.com/office/powerpoint/2010/main" val="3270499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things that feed into your life </a:t>
            </a:r>
            <a:r>
              <a:rPr lang="en-AU" baseline="0" dirty="0" smtClean="0"/>
              <a:t>include:</a:t>
            </a:r>
          </a:p>
          <a:p>
            <a:pPr marL="171450" indent="-171450">
              <a:buFont typeface="Arial" panose="020B0604020202020204" pitchFamily="34" charset="0"/>
              <a:buChar char="•"/>
            </a:pPr>
            <a:r>
              <a:rPr lang="en-AU" baseline="0" dirty="0" smtClean="0"/>
              <a:t>the job/work you do</a:t>
            </a:r>
          </a:p>
          <a:p>
            <a:pPr marL="171450" indent="-171450">
              <a:buFont typeface="Arial" panose="020B0604020202020204" pitchFamily="34" charset="0"/>
              <a:buChar char="•"/>
            </a:pPr>
            <a:r>
              <a:rPr lang="en-AU" baseline="0" dirty="0" smtClean="0"/>
              <a:t>things in your personal life</a:t>
            </a:r>
          </a:p>
          <a:p>
            <a:pPr marL="171450" indent="-171450">
              <a:buFont typeface="Arial" panose="020B0604020202020204" pitchFamily="34" charset="0"/>
              <a:buChar char="•"/>
            </a:pPr>
            <a:r>
              <a:rPr lang="en-AU" baseline="0" dirty="0" smtClean="0"/>
              <a:t>the paperwork, bureaucracy, dealing with difficult people and all the other job-related “Stuff” you have to do/deal with/cope with</a:t>
            </a:r>
          </a:p>
          <a:p>
            <a:endParaRPr lang="en-AU" baseline="0" dirty="0" smtClean="0"/>
          </a:p>
          <a:p>
            <a:r>
              <a:rPr lang="en-AU" baseline="0" dirty="0" smtClean="0"/>
              <a:t>Plus:</a:t>
            </a:r>
          </a:p>
          <a:p>
            <a:pPr marL="171450" indent="-171450">
              <a:buFont typeface="Arial" panose="020B0604020202020204" pitchFamily="34" charset="0"/>
              <a:buChar char="•"/>
            </a:pPr>
            <a:r>
              <a:rPr lang="en-AU" baseline="0" dirty="0" smtClean="0"/>
              <a:t>The hours you work per day</a:t>
            </a:r>
          </a:p>
          <a:p>
            <a:pPr marL="171450" indent="-171450">
              <a:buFont typeface="Arial" panose="020B0604020202020204" pitchFamily="34" charset="0"/>
              <a:buChar char="•"/>
            </a:pPr>
            <a:r>
              <a:rPr lang="en-AU" baseline="0" dirty="0" smtClean="0"/>
              <a:t>Your roster/swing</a:t>
            </a:r>
          </a:p>
          <a:p>
            <a:pPr marL="171450" indent="-171450">
              <a:buFont typeface="Arial" panose="020B0604020202020204" pitchFamily="34" charset="0"/>
              <a:buChar char="•"/>
            </a:pPr>
            <a:r>
              <a:rPr lang="en-AU" baseline="0" dirty="0" smtClean="0"/>
              <a:t>Environmental conditions</a:t>
            </a:r>
          </a:p>
          <a:p>
            <a:endParaRPr lang="en-AU" baseline="0" dirty="0" smtClean="0"/>
          </a:p>
          <a:p>
            <a:r>
              <a:rPr lang="en-AU" baseline="0" dirty="0" smtClean="0"/>
              <a:t>And for FIFO workers</a:t>
            </a:r>
          </a:p>
          <a:p>
            <a:pPr marL="171450" indent="-171450">
              <a:buFont typeface="Arial" panose="020B0604020202020204" pitchFamily="34" charset="0"/>
              <a:buChar char="•"/>
            </a:pPr>
            <a:r>
              <a:rPr lang="en-AU" baseline="0" dirty="0" smtClean="0"/>
              <a:t>all the issues associated with camp life </a:t>
            </a:r>
          </a:p>
          <a:p>
            <a:endParaRPr lang="en-AU" baseline="0" dirty="0" smtClean="0"/>
          </a:p>
          <a:p>
            <a:r>
              <a:rPr lang="en-AU" baseline="0" dirty="0" smtClean="0"/>
              <a:t>Time/production pressures act like a burner that heats up your “brain boiler” further increasing the pressure.</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14</a:t>
            </a:fld>
            <a:endParaRPr lang="en-AU" dirty="0"/>
          </a:p>
        </p:txBody>
      </p:sp>
    </p:spTree>
    <p:extLst>
      <p:ext uri="{BB962C8B-B14F-4D97-AF65-F5344CB8AC3E}">
        <p14:creationId xmlns:p14="http://schemas.microsoft.com/office/powerpoint/2010/main" val="57017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Training, skills and experience can have the effect of strengthening the “brain boiler” walls to enable you</a:t>
            </a:r>
            <a:r>
              <a:rPr lang="en-AU" baseline="0" dirty="0" smtClean="0"/>
              <a:t> better deal with the work-related things that feed into your “brain boiler”.</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15</a:t>
            </a:fld>
            <a:endParaRPr lang="en-AU" dirty="0"/>
          </a:p>
        </p:txBody>
      </p:sp>
    </p:spTree>
    <p:extLst>
      <p:ext uri="{BB962C8B-B14F-4D97-AF65-F5344CB8AC3E}">
        <p14:creationId xmlns:p14="http://schemas.microsoft.com/office/powerpoint/2010/main" val="895182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Here are some Australian Bureau of Statistics (</a:t>
            </a:r>
            <a:r>
              <a:rPr lang="en-AU" baseline="0" dirty="0" smtClean="0"/>
              <a:t>ABS) survey statistics.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When someone is suffering from a mental health disorder, those “brain boiler walls” are weakened.  </a:t>
            </a: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But even amongst those people whose mental problems are serious enough to have become a </a:t>
            </a:r>
            <a:r>
              <a:rPr lang="en-AU" i="1" dirty="0" smtClean="0"/>
              <a:t>mental disorder</a:t>
            </a:r>
            <a:r>
              <a:rPr lang="en-AU" dirty="0" smtClean="0"/>
              <a:t>, the effects are not permanent.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r>
              <a:rPr lang="en-AU" sz="1200" b="0" i="0" u="none" strike="noStrike" kern="1200" baseline="0" dirty="0" smtClean="0">
                <a:solidFill>
                  <a:schemeClr val="tx1"/>
                </a:solidFill>
                <a:latin typeface="+mn-lt"/>
                <a:ea typeface="+mn-ea"/>
                <a:cs typeface="+mn-cs"/>
              </a:rPr>
              <a:t>That same ABS survey also found that amongst those people who were suffering from a mental disorder at the time of the survey,  for only 4 out of the previous 30 days they were unable to carry out their normal activities or had to cut down on what they did.   What this shows is that t</a:t>
            </a:r>
            <a:r>
              <a:rPr lang="en-AU" dirty="0" smtClean="0"/>
              <a:t>hese disorders are not permanent conditions.  So only for a time are they less able to cope.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AU" dirty="0" smtClean="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dirty="0" smtClean="0"/>
              <a:t>So healthy workplaces enable them to cope and not to put them or others at risk.</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It is also relevant to mention that</a:t>
            </a:r>
            <a:r>
              <a:rPr lang="en-AU" baseline="0" dirty="0" smtClean="0"/>
              <a:t> a more recent survey into Australian child and adolescent (i.e. between the ages of 4 to 17 years) heath found that almost 14% experienced a mental disorder in the 12 months before the survey. . . . . So if you have children, there is the possibility that this could increase the amount of “personal stuff” that comes down the pipeline.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smtClean="0"/>
              <a:t>Sources: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i="1" kern="1200" dirty="0" smtClean="0">
                <a:solidFill>
                  <a:schemeClr val="tx1"/>
                </a:solidFill>
                <a:effectLst/>
                <a:latin typeface="+mn-lt"/>
                <a:ea typeface="+mn-ea"/>
                <a:cs typeface="+mn-cs"/>
              </a:rPr>
              <a:t>National Survey of Mental Health and Wellbeing: Summary of Results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[&lt;www.abs.gov.au&gt;]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search for 4326.0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i="1" kern="1200" dirty="0" smtClean="0">
              <a:solidFill>
                <a:schemeClr val="tx1"/>
              </a:solidFill>
              <a:effectLst/>
              <a:latin typeface="+mn-lt"/>
              <a:ea typeface="+mn-ea"/>
              <a:cs typeface="+mn-cs"/>
            </a:endParaRPr>
          </a:p>
          <a:p>
            <a:r>
              <a:rPr lang="en-AU" sz="1200" b="0" i="1" u="none" strike="noStrike" kern="1200" baseline="0" dirty="0" smtClean="0">
                <a:solidFill>
                  <a:schemeClr val="tx1"/>
                </a:solidFill>
                <a:latin typeface="+mn-lt"/>
                <a:ea typeface="+mn-ea"/>
                <a:cs typeface="+mn-cs"/>
              </a:rPr>
              <a:t>The Mental Health of Australians 2.  Report on the 2007 National Survey of Mental Health and Wellbeing</a:t>
            </a:r>
            <a:endParaRPr lang="en-AU" sz="1200" i="1"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i="0" kern="1200" dirty="0" smtClean="0">
                <a:solidFill>
                  <a:schemeClr val="tx1"/>
                </a:solidFill>
                <a:effectLst/>
                <a:latin typeface="+mn-lt"/>
                <a:ea typeface="+mn-ea"/>
                <a:cs typeface="+mn-cs"/>
              </a:rPr>
              <a:t>[&lt;www1.health.gov.au&gt;]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i="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i="1" kern="1200" dirty="0" smtClean="0">
                <a:solidFill>
                  <a:schemeClr val="tx1"/>
                </a:solidFill>
                <a:effectLst/>
                <a:latin typeface="+mn-lt"/>
                <a:ea typeface="+mn-ea"/>
                <a:cs typeface="+mn-cs"/>
              </a:rPr>
              <a:t>Australia’s Health 2018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i="0" kern="1200" dirty="0" smtClean="0">
                <a:solidFill>
                  <a:schemeClr val="tx1"/>
                </a:solidFill>
                <a:effectLst/>
                <a:latin typeface="+mn-lt"/>
                <a:ea typeface="+mn-ea"/>
                <a:cs typeface="+mn-cs"/>
              </a:rPr>
              <a:t>Australian Institute</a:t>
            </a:r>
            <a:r>
              <a:rPr lang="en-AU" sz="1200" i="0" kern="1200" baseline="0" dirty="0" smtClean="0">
                <a:solidFill>
                  <a:schemeClr val="tx1"/>
                </a:solidFill>
                <a:effectLst/>
                <a:latin typeface="+mn-lt"/>
                <a:ea typeface="+mn-ea"/>
                <a:cs typeface="+mn-cs"/>
              </a:rPr>
              <a:t> of Health and Welfare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i="0" kern="1200" baseline="0" dirty="0" smtClean="0">
                <a:solidFill>
                  <a:schemeClr val="tx1"/>
                </a:solidFill>
                <a:effectLst/>
                <a:latin typeface="+mn-lt"/>
                <a:ea typeface="+mn-ea"/>
                <a:cs typeface="+mn-cs"/>
              </a:rPr>
              <a:t>[&lt;www.aihw.gov.au&gt;]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i="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16</a:t>
            </a:fld>
            <a:endParaRPr lang="en-AU" dirty="0"/>
          </a:p>
        </p:txBody>
      </p:sp>
    </p:spTree>
    <p:extLst>
      <p:ext uri="{BB962C8B-B14F-4D97-AF65-F5344CB8AC3E}">
        <p14:creationId xmlns:p14="http://schemas.microsoft.com/office/powerpoint/2010/main" val="3093304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AU" dirty="0" smtClean="0"/>
              <a:t>A tragic Case</a:t>
            </a:r>
            <a:r>
              <a:rPr lang="en-AU" baseline="0" dirty="0" smtClean="0"/>
              <a:t> Study</a:t>
            </a:r>
          </a:p>
          <a:p>
            <a:r>
              <a:rPr lang="en-AU" baseline="0" dirty="0" smtClean="0"/>
              <a:t>Gavin Lyle Woods was a teacher who suffered from a  major depressive disorder.</a:t>
            </a:r>
          </a:p>
          <a:p>
            <a:r>
              <a:rPr lang="en-AU" baseline="0" dirty="0" smtClean="0"/>
              <a:t>He transferred to Burpengary State School as Deputy Principal, where Ms Passi was the Principal.</a:t>
            </a:r>
          </a:p>
          <a:p>
            <a:endParaRPr lang="en-AU" baseline="0" dirty="0" smtClean="0"/>
          </a:p>
          <a:p>
            <a:r>
              <a:rPr lang="en-AU" baseline="0" dirty="0" smtClean="0"/>
              <a:t>Ms Passi:</a:t>
            </a:r>
          </a:p>
          <a:p>
            <a:r>
              <a:rPr lang="en-AU" sz="1200" b="0" i="0" u="none" strike="noStrike" kern="1200" baseline="0" dirty="0" smtClean="0">
                <a:solidFill>
                  <a:schemeClr val="tx1"/>
                </a:solidFill>
                <a:latin typeface="+mn-lt"/>
                <a:ea typeface="+mn-ea"/>
                <a:cs typeface="+mn-cs"/>
              </a:rPr>
              <a:t>   </a:t>
            </a:r>
            <a:r>
              <a:rPr lang="en-AU" sz="1200" b="0" i="1" u="none" strike="noStrike" kern="1200" baseline="0" dirty="0" smtClean="0">
                <a:solidFill>
                  <a:schemeClr val="tx1"/>
                </a:solidFill>
                <a:latin typeface="+mn-lt"/>
                <a:ea typeface="+mn-ea"/>
                <a:cs typeface="+mn-cs"/>
              </a:rPr>
              <a:t>could be authoritative, behaviourally intimidating, very direct, brusque and with high expectations</a:t>
            </a:r>
            <a:r>
              <a:rPr lang="en-AU" sz="1200" b="0" i="0" u="none" strike="noStrike" kern="1200" baseline="0" dirty="0" smtClean="0">
                <a:solidFill>
                  <a:schemeClr val="tx1"/>
                </a:solidFill>
                <a:latin typeface="+mn-lt"/>
                <a:ea typeface="+mn-ea"/>
                <a:cs typeface="+mn-cs"/>
              </a:rPr>
              <a:t>.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Gavin Woods </a:t>
            </a:r>
            <a:r>
              <a:rPr lang="en-AU" baseline="0" dirty="0" smtClean="0"/>
              <a:t>did not perform to the high standards set by Ms Passi.</a:t>
            </a:r>
          </a:p>
          <a:p>
            <a:r>
              <a:rPr lang="en-AU" baseline="0" dirty="0" smtClean="0"/>
              <a:t>He was given a very hard time.</a:t>
            </a:r>
          </a:p>
          <a:p>
            <a:r>
              <a:rPr lang="en-AU" baseline="0" dirty="0" smtClean="0"/>
              <a:t>He committed suicide.</a:t>
            </a:r>
          </a:p>
          <a:p>
            <a:endParaRPr lang="en-AU" baseline="0" dirty="0" smtClean="0"/>
          </a:p>
          <a:p>
            <a:r>
              <a:rPr lang="en-AU" baseline="0" dirty="0" smtClean="0"/>
              <a:t>The Coronial Inquiry did not directly blame Ms Passi for Gavin Wood’s death.   </a:t>
            </a:r>
          </a:p>
          <a:p>
            <a:endParaRPr lang="en-AU" baseline="0" dirty="0" smtClean="0"/>
          </a:p>
          <a:p>
            <a:r>
              <a:rPr lang="en-AU" baseline="0" dirty="0" smtClean="0"/>
              <a:t>But if you google “Burpengary suicide” or “Burpengary Passi” see how many results you get.  There was a lot of bad publicity for the School and for the Principal.   </a:t>
            </a:r>
          </a:p>
          <a:p>
            <a:endParaRPr lang="en-AU" baseline="0" dirty="0" smtClean="0"/>
          </a:p>
          <a:p>
            <a:r>
              <a:rPr lang="en-AU" baseline="0" dirty="0" smtClean="0"/>
              <a:t>So consider the “reputational risk” </a:t>
            </a:r>
          </a:p>
          <a:p>
            <a:endParaRPr lang="en-AU" baseline="0" dirty="0" smtClean="0"/>
          </a:p>
          <a:p>
            <a:r>
              <a:rPr lang="en-AU" baseline="0" dirty="0" smtClean="0"/>
              <a:t>Source:</a:t>
            </a:r>
          </a:p>
          <a:p>
            <a:r>
              <a:rPr lang="en-AU" baseline="0" dirty="0" smtClean="0"/>
              <a:t>[&lt;www.courts.qld.gov.au&gt;]</a:t>
            </a:r>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17</a:t>
            </a:fld>
            <a:endParaRPr lang="en-AU" dirty="0"/>
          </a:p>
        </p:txBody>
      </p:sp>
    </p:spTree>
    <p:extLst>
      <p:ext uri="{BB962C8B-B14F-4D97-AF65-F5344CB8AC3E}">
        <p14:creationId xmlns:p14="http://schemas.microsoft.com/office/powerpoint/2010/main" val="1679767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AU" dirty="0" smtClean="0"/>
              <a:t>We often talk about the OEM – the Original Equipment Manufacturer requirements.  (Note: this is mentioned in the video.  There are also Significant Incident Reports on the DMIRS website where the OEM is referred to.  Some examples are given below) </a:t>
            </a:r>
          </a:p>
          <a:p>
            <a:endParaRPr lang="en-AU" dirty="0" smtClean="0"/>
          </a:p>
          <a:p>
            <a:r>
              <a:rPr lang="en-AU" dirty="0" smtClean="0"/>
              <a:t>There</a:t>
            </a:r>
            <a:r>
              <a:rPr lang="en-AU" baseline="0" dirty="0" smtClean="0"/>
              <a:t> is more than enough information available to write an OEM for people, - that includes</a:t>
            </a:r>
            <a:r>
              <a:rPr lang="en-AU" dirty="0" smtClean="0"/>
              <a:t> chapters on operating and</a:t>
            </a:r>
            <a:r>
              <a:rPr lang="en-AU" baseline="0" dirty="0" smtClean="0"/>
              <a:t> maintenance r</a:t>
            </a:r>
            <a:r>
              <a:rPr lang="en-AU" dirty="0" smtClean="0"/>
              <a:t>equirements and breakdowns.</a:t>
            </a:r>
          </a:p>
          <a:p>
            <a:endParaRPr lang="en-AU" dirty="0" smtClean="0"/>
          </a:p>
          <a:p>
            <a:r>
              <a:rPr lang="en-AU" dirty="0" smtClean="0"/>
              <a:t>Were are aware that people are subject to “breakdowns.”  This is foreseeable.  With 45% of “us” likely to have a “serious breakdown” this crosses</a:t>
            </a:r>
            <a:r>
              <a:rPr lang="en-AU" baseline="0" dirty="0" smtClean="0"/>
              <a:t> the threshold from what a responsible employer could do, to a legal requirement under section 9 of the Act.</a:t>
            </a:r>
          </a:p>
          <a:p>
            <a:endParaRPr lang="en-AU" baseline="0" dirty="0" smtClean="0"/>
          </a:p>
          <a:p>
            <a:r>
              <a:rPr lang="en-AU" baseline="0" dirty="0" smtClean="0"/>
              <a:t> </a:t>
            </a:r>
            <a:r>
              <a:rPr lang="en-AU" dirty="0" smtClean="0"/>
              <a:t> </a:t>
            </a:r>
          </a:p>
          <a:p>
            <a:r>
              <a:rPr lang="en-AU" b="1" i="1" dirty="0" smtClean="0"/>
              <a:t>Mine Safety and Inspection Act 1994</a:t>
            </a:r>
          </a:p>
          <a:p>
            <a:r>
              <a:rPr lang="en-AU" sz="1200" b="1" i="0" u="none" strike="noStrike" kern="1200" baseline="0" dirty="0" smtClean="0">
                <a:solidFill>
                  <a:schemeClr val="tx1"/>
                </a:solidFill>
                <a:latin typeface="+mn-lt"/>
                <a:ea typeface="+mn-ea"/>
                <a:cs typeface="+mn-cs"/>
              </a:rPr>
              <a:t>9. Employers, duties of</a:t>
            </a:r>
          </a:p>
          <a:p>
            <a:pPr marL="228600" indent="-228600">
              <a:buFont typeface="+mj-lt"/>
              <a:buAutoNum type="arabicPeriod"/>
            </a:pPr>
            <a:r>
              <a:rPr lang="en-AU" sz="1200" b="0" i="0" u="none" strike="noStrike" kern="1200" baseline="0" dirty="0" smtClean="0">
                <a:solidFill>
                  <a:schemeClr val="tx1"/>
                </a:solidFill>
                <a:latin typeface="+mn-lt"/>
                <a:ea typeface="+mn-ea"/>
                <a:cs typeface="+mn-cs"/>
              </a:rPr>
              <a:t>An employer must, so far as is practicable, provide and maintain at a mine a working environment in which that employer’s employees are not exposed to hazards</a:t>
            </a:r>
            <a:endParaRPr lang="en-AU" dirty="0" smtClean="0"/>
          </a:p>
          <a:p>
            <a:endParaRPr lang="en-AU" dirty="0" smtClean="0"/>
          </a:p>
          <a:p>
            <a:endParaRPr lang="en-AU" dirty="0" smtClean="0"/>
          </a:p>
          <a:p>
            <a:r>
              <a:rPr lang="en-AU" b="1" u="sng" dirty="0" smtClean="0"/>
              <a:t>OEM Examples</a:t>
            </a:r>
          </a:p>
          <a:p>
            <a:r>
              <a:rPr lang="en-AU" sz="1200" u="sng" kern="1200" dirty="0" smtClean="0">
                <a:solidFill>
                  <a:schemeClr val="tx1"/>
                </a:solidFill>
                <a:effectLst/>
                <a:latin typeface="+mn-lt"/>
                <a:ea typeface="+mn-ea"/>
                <a:cs typeface="+mn-cs"/>
              </a:rPr>
              <a:t>Significant incident Report No.  184</a:t>
            </a: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A 4.5kg rail clamp fell about 10 metres to the ground from a shiploader rail system after the nut-and-bolt assembly had loosened, allowing the clamp to vibrate free. . . Many of the clamps had been modified from the original equipment manufacturer (OEM) design by cutting open-ended slots to the bolt holes to overcome what was believed to be a rail misalignment issue. </a:t>
            </a:r>
          </a:p>
          <a:p>
            <a:r>
              <a:rPr lang="en-AU" sz="1200" kern="1200" dirty="0" smtClean="0">
                <a:solidFill>
                  <a:schemeClr val="tx1"/>
                </a:solidFill>
                <a:effectLst/>
                <a:latin typeface="+mn-lt"/>
                <a:ea typeface="+mn-ea"/>
                <a:cs typeface="+mn-cs"/>
              </a:rPr>
              <a:t> </a:t>
            </a:r>
          </a:p>
          <a:p>
            <a:endParaRPr lang="en-AU" sz="1200" kern="1200" dirty="0" smtClean="0">
              <a:solidFill>
                <a:schemeClr val="tx1"/>
              </a:solidFill>
              <a:effectLst/>
              <a:latin typeface="+mn-lt"/>
              <a:ea typeface="+mn-ea"/>
              <a:cs typeface="+mn-cs"/>
            </a:endParaRPr>
          </a:p>
          <a:p>
            <a:r>
              <a:rPr lang="en-AU" sz="1200" u="sng" kern="1200" dirty="0" smtClean="0">
                <a:solidFill>
                  <a:schemeClr val="tx1"/>
                </a:solidFill>
                <a:effectLst/>
                <a:latin typeface="+mn-lt"/>
                <a:ea typeface="+mn-ea"/>
                <a:cs typeface="+mn-cs"/>
              </a:rPr>
              <a:t>Significant incident Report No. 189</a:t>
            </a:r>
          </a:p>
          <a:p>
            <a:r>
              <a:rPr lang="en-AU" sz="1200" kern="1200" dirty="0" smtClean="0">
                <a:solidFill>
                  <a:schemeClr val="tx1"/>
                </a:solidFill>
                <a:effectLst/>
                <a:latin typeface="+mn-lt"/>
                <a:ea typeface="+mn-ea"/>
                <a:cs typeface="+mn-cs"/>
              </a:rPr>
              <a:t> A crew was setting up a portable diamond drill rig for an underground drill operation. The drill site was in a decline that sloped about 10 degrees, requiring the rig to be levelled. As the integrated tool carrier used for repositioning and alignment was unavailable, the crew was using a portable jack and wooden blocks to level the 1.5 tonne rig. The rig toppled over, pinning the driller, who sustained serious crush injuries to both legs.  The rig was not anchored as recommended by the original equipment manufacturer (OEM).</a:t>
            </a:r>
          </a:p>
          <a:p>
            <a:r>
              <a:rPr lang="en-AU" sz="1200" kern="1200" dirty="0" smtClean="0">
                <a:solidFill>
                  <a:schemeClr val="tx1"/>
                </a:solidFill>
                <a:effectLst/>
                <a:latin typeface="+mn-lt"/>
                <a:ea typeface="+mn-ea"/>
                <a:cs typeface="+mn-cs"/>
              </a:rPr>
              <a:t>https://www.dmp.wa.gov.au/Documents/Safety/MSH_SIR_189.pdf</a:t>
            </a:r>
          </a:p>
          <a:p>
            <a:r>
              <a:rPr lang="en-AU" sz="1200" kern="1200" dirty="0" smtClean="0">
                <a:solidFill>
                  <a:schemeClr val="tx1"/>
                </a:solidFill>
                <a:effectLst/>
                <a:latin typeface="+mn-lt"/>
                <a:ea typeface="+mn-ea"/>
                <a:cs typeface="+mn-cs"/>
              </a:rPr>
              <a:t> </a:t>
            </a:r>
          </a:p>
          <a:p>
            <a:r>
              <a:rPr lang="en-AU" sz="1200" u="sng" kern="1200" dirty="0" smtClean="0">
                <a:solidFill>
                  <a:schemeClr val="tx1"/>
                </a:solidFill>
                <a:effectLst/>
                <a:latin typeface="+mn-lt"/>
                <a:ea typeface="+mn-ea"/>
                <a:cs typeface="+mn-cs"/>
              </a:rPr>
              <a:t>Significant incident Report No. 271</a:t>
            </a:r>
          </a:p>
          <a:p>
            <a:r>
              <a:rPr lang="en-AU" sz="1200" kern="1200" dirty="0" smtClean="0">
                <a:solidFill>
                  <a:schemeClr val="tx1"/>
                </a:solidFill>
                <a:effectLst/>
                <a:latin typeface="+mn-lt"/>
                <a:ea typeface="+mn-ea"/>
                <a:cs typeface="+mn-cs"/>
              </a:rPr>
              <a:t>A worker was exposed to potentially serious injuries when a handrail latch failed, causing a handrail gate to swing open. The original equipment manufacturer (OEM) released a service bulletin in April 2017 relating to the latch; however, the recommended works were not actioned on this vehicle.</a:t>
            </a:r>
          </a:p>
          <a:p>
            <a:r>
              <a:rPr lang="en-AU" sz="1200" kern="1200" dirty="0" smtClean="0">
                <a:solidFill>
                  <a:schemeClr val="tx1"/>
                </a:solidFill>
                <a:effectLst/>
                <a:latin typeface="+mn-lt"/>
                <a:ea typeface="+mn-ea"/>
                <a:cs typeface="+mn-cs"/>
              </a:rPr>
              <a:t>https://www.dmp.wa.gov.au/Documents/Safety/MSH_SIR_271.pdf</a:t>
            </a:r>
          </a:p>
          <a:p>
            <a:r>
              <a:rPr lang="en-AU" sz="1200" kern="1200" dirty="0" smtClean="0">
                <a:solidFill>
                  <a:schemeClr val="tx1"/>
                </a:solidFill>
                <a:effectLst/>
                <a:latin typeface="+mn-lt"/>
                <a:ea typeface="+mn-ea"/>
                <a:cs typeface="+mn-cs"/>
              </a:rPr>
              <a:t> </a:t>
            </a:r>
          </a:p>
          <a:p>
            <a:r>
              <a:rPr lang="en-AU" sz="1200" u="sng" kern="1200" dirty="0" smtClean="0">
                <a:solidFill>
                  <a:schemeClr val="tx1"/>
                </a:solidFill>
                <a:effectLst/>
                <a:latin typeface="+mn-lt"/>
                <a:ea typeface="+mn-ea"/>
                <a:cs typeface="+mn-cs"/>
              </a:rPr>
              <a:t>Significant incident Report No. 268</a:t>
            </a:r>
          </a:p>
          <a:p>
            <a:r>
              <a:rPr lang="en-AU" sz="1200" kern="1200" dirty="0" smtClean="0">
                <a:solidFill>
                  <a:schemeClr val="tx1"/>
                </a:solidFill>
                <a:effectLst/>
                <a:latin typeface="+mn-lt"/>
                <a:ea typeface="+mn-ea"/>
                <a:cs typeface="+mn-cs"/>
              </a:rPr>
              <a:t>Workers were exposed to potentially serious or life threatening injuries when disassembling a haul truck's hydraulic accumulator. . . .deviated from the original equipment manufacturer's (OEM's) procedure.</a:t>
            </a:r>
          </a:p>
          <a:p>
            <a:r>
              <a:rPr lang="en-AU" sz="1200" kern="1200" dirty="0" smtClean="0">
                <a:solidFill>
                  <a:schemeClr val="tx1"/>
                </a:solidFill>
                <a:effectLst/>
                <a:latin typeface="+mn-lt"/>
                <a:ea typeface="+mn-ea"/>
                <a:cs typeface="+mn-cs"/>
              </a:rPr>
              <a:t>https://www.dmp.wa.gov.au/Documents/Safety/MSH_SIR_268.pdf</a:t>
            </a:r>
          </a:p>
          <a:p>
            <a:endParaRPr lang="en-AU" dirty="0" smtClean="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18</a:t>
            </a:fld>
            <a:endParaRPr lang="en-AU" dirty="0"/>
          </a:p>
        </p:txBody>
      </p:sp>
    </p:spTree>
    <p:extLst>
      <p:ext uri="{BB962C8B-B14F-4D97-AF65-F5344CB8AC3E}">
        <p14:creationId xmlns:p14="http://schemas.microsoft.com/office/powerpoint/2010/main" val="2211827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19</a:t>
            </a:fld>
            <a:endParaRPr lang="en-AU" dirty="0"/>
          </a:p>
        </p:txBody>
      </p:sp>
    </p:spTree>
    <p:extLst>
      <p:ext uri="{BB962C8B-B14F-4D97-AF65-F5344CB8AC3E}">
        <p14:creationId xmlns:p14="http://schemas.microsoft.com/office/powerpoint/2010/main" val="397592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a:t>
            </a:fld>
            <a:endParaRPr lang="en-AU"/>
          </a:p>
        </p:txBody>
      </p:sp>
    </p:spTree>
    <p:extLst>
      <p:ext uri="{BB962C8B-B14F-4D97-AF65-F5344CB8AC3E}">
        <p14:creationId xmlns:p14="http://schemas.microsoft.com/office/powerpoint/2010/main" val="2477010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We do have the equivalent of a “Pressure Relief Valve.” </a:t>
            </a:r>
          </a:p>
          <a:p>
            <a:r>
              <a:rPr lang="en-AU" dirty="0" smtClean="0"/>
              <a:t>Those things we do to stop the pressure getting to much</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20</a:t>
            </a:fld>
            <a:endParaRPr lang="en-AU" dirty="0"/>
          </a:p>
        </p:txBody>
      </p:sp>
    </p:spTree>
    <p:extLst>
      <p:ext uri="{BB962C8B-B14F-4D97-AF65-F5344CB8AC3E}">
        <p14:creationId xmlns:p14="http://schemas.microsoft.com/office/powerpoint/2010/main" val="4141762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AU" dirty="0" smtClean="0"/>
              <a:t>The things we do to relieve the pressure include being able to:</a:t>
            </a:r>
          </a:p>
          <a:p>
            <a:pPr marL="171450" indent="-171450">
              <a:buFont typeface="Arial" panose="020B0604020202020204" pitchFamily="34" charset="0"/>
              <a:buChar char="•"/>
            </a:pPr>
            <a:r>
              <a:rPr lang="en-AU" dirty="0" smtClean="0"/>
              <a:t>switch off at</a:t>
            </a:r>
            <a:r>
              <a:rPr lang="en-AU" baseline="0" dirty="0" smtClean="0"/>
              <a:t> the end of the shift</a:t>
            </a:r>
          </a:p>
          <a:p>
            <a:pPr marL="171450" indent="-171450">
              <a:buFont typeface="Arial" panose="020B0604020202020204" pitchFamily="34" charset="0"/>
              <a:buChar char="•"/>
            </a:pPr>
            <a:r>
              <a:rPr lang="en-AU" baseline="0" dirty="0" smtClean="0"/>
              <a:t>to talk about your concerns (i.e. to literally vent, let off steam) with co-workers, friends and family </a:t>
            </a:r>
            <a:endParaRPr lang="en-AU" dirty="0" smtClean="0"/>
          </a:p>
          <a:p>
            <a:pPr marL="171450" indent="-171450">
              <a:buFont typeface="Arial" panose="020B0604020202020204" pitchFamily="34" charset="0"/>
              <a:buChar char="•"/>
            </a:pPr>
            <a:r>
              <a:rPr lang="en-AU" dirty="0" smtClean="0"/>
              <a:t>to exercise, play sport, do those other things you enjoy doing</a:t>
            </a:r>
          </a:p>
          <a:p>
            <a:endParaRPr lang="en-AU" dirty="0" smtClean="0"/>
          </a:p>
          <a:p>
            <a:r>
              <a:rPr lang="en-AU" dirty="0" smtClean="0"/>
              <a:t>If these</a:t>
            </a:r>
            <a:r>
              <a:rPr lang="en-AU" baseline="0" dirty="0" smtClean="0"/>
              <a:t> things are not available or we do not have the time/energy to do them, there is the risk we do some of the others things (e.g. drink or smoke excessively, use illicit drugs) that have other negative consequences.</a:t>
            </a:r>
            <a:endParaRPr lang="en-AU" dirty="0" smtClean="0"/>
          </a:p>
          <a:p>
            <a:endParaRPr lang="en-AU" dirty="0" smtClean="0"/>
          </a:p>
          <a:p>
            <a:r>
              <a:rPr lang="en-AU" dirty="0" smtClean="0"/>
              <a:t>The</a:t>
            </a:r>
            <a:r>
              <a:rPr lang="en-AU" baseline="0" dirty="0" smtClean="0"/>
              <a:t> 20% and 45% is figures are frequently mentioned by those who seek to promote mental health.</a:t>
            </a:r>
          </a:p>
          <a:p>
            <a:r>
              <a:rPr lang="en-AU" baseline="0" dirty="0" smtClean="0"/>
              <a:t>It is important to remember that we are all at risk if too much comes down the pipeline at the same time for us to cope with.</a:t>
            </a:r>
          </a:p>
          <a:p>
            <a:endParaRPr lang="en-AU" baseline="0" dirty="0" smtClean="0"/>
          </a:p>
          <a:p>
            <a:r>
              <a:rPr lang="en-AU" baseline="0" dirty="0" smtClean="0"/>
              <a:t>Most of us cope with the pressures/stressors of our lives most of the time.  This is partly due to having our “Pressure Relief Valve.”</a:t>
            </a:r>
          </a:p>
          <a:p>
            <a:r>
              <a:rPr lang="en-AU" baseline="0" dirty="0" smtClean="0"/>
              <a:t>So anything that interferes with the operation of our “Pressure Relief Valve” puts us at increased risk.</a:t>
            </a:r>
          </a:p>
          <a:p>
            <a:endParaRPr lang="en-AU" baseline="0" dirty="0" smtClean="0"/>
          </a:p>
          <a:p>
            <a:r>
              <a:rPr lang="en-AU" baseline="0" dirty="0" smtClean="0"/>
              <a:t>This can include:</a:t>
            </a:r>
          </a:p>
          <a:p>
            <a:pPr marL="171450" indent="-171450">
              <a:buFont typeface="Arial" panose="020B0604020202020204" pitchFamily="34" charset="0"/>
              <a:buChar char="•"/>
            </a:pPr>
            <a:r>
              <a:rPr lang="en-AU" baseline="0" dirty="0" smtClean="0"/>
              <a:t>being subject to call-outs (i.e. have to cope for longer, harder to switch off)</a:t>
            </a:r>
          </a:p>
          <a:p>
            <a:pPr marL="171450" indent="-171450">
              <a:buFont typeface="Arial" panose="020B0604020202020204" pitchFamily="34" charset="0"/>
              <a:buChar char="•"/>
            </a:pPr>
            <a:r>
              <a:rPr lang="en-AU" baseline="0" dirty="0" smtClean="0"/>
              <a:t>unnecessary camp rules and regulations (i.e. more stuff to cope with, unable to switch off)</a:t>
            </a:r>
          </a:p>
          <a:p>
            <a:pPr marL="171450" indent="-171450">
              <a:buFont typeface="Arial" panose="020B0604020202020204" pitchFamily="34" charset="0"/>
              <a:buChar char="•"/>
            </a:pPr>
            <a:r>
              <a:rPr lang="en-AU" baseline="0" dirty="0" smtClean="0"/>
              <a:t>poor internet access/communication with friends and families</a:t>
            </a:r>
          </a:p>
          <a:p>
            <a:pPr marL="171450" indent="-171450">
              <a:buFont typeface="Arial" panose="020B0604020202020204" pitchFamily="34" charset="0"/>
              <a:buChar char="•"/>
            </a:pPr>
            <a:r>
              <a:rPr lang="en-AU" baseline="0" dirty="0" smtClean="0"/>
              <a:t>long rosters</a:t>
            </a:r>
          </a:p>
          <a:p>
            <a:endParaRPr lang="en-AU" baseline="0" dirty="0" smtClean="0"/>
          </a:p>
          <a:p>
            <a:endParaRPr lang="en-AU" baseline="0" dirty="0" smtClean="0"/>
          </a:p>
          <a:p>
            <a:endParaRPr lang="en-AU" baseline="0" dirty="0" smtClean="0"/>
          </a:p>
          <a:p>
            <a:endParaRPr lang="en-AU" dirty="0" smtClean="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21</a:t>
            </a:fld>
            <a:endParaRPr lang="en-AU" dirty="0"/>
          </a:p>
        </p:txBody>
      </p:sp>
    </p:spTree>
    <p:extLst>
      <p:ext uri="{BB962C8B-B14F-4D97-AF65-F5344CB8AC3E}">
        <p14:creationId xmlns:p14="http://schemas.microsoft.com/office/powerpoint/2010/main" val="2382232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It is important therefore to speak up when the work is getting too much and/you are not coping.  To display our “Pressure Gauge”.</a:t>
            </a:r>
          </a:p>
          <a:p>
            <a:endParaRPr lang="en-AU" dirty="0" smtClean="0"/>
          </a:p>
          <a:p>
            <a:r>
              <a:rPr lang="en-AU" dirty="0" smtClean="0"/>
              <a:t>An important role of Managers/Supervisors</a:t>
            </a:r>
            <a:r>
              <a:rPr lang="en-AU" baseline="0" dirty="0" smtClean="0"/>
              <a:t> is to control workload and to reduce it when it becomes excessive and/or employees are not coping.</a:t>
            </a:r>
          </a:p>
          <a:p>
            <a:endParaRPr lang="en-AU" baseline="0" dirty="0" smtClean="0"/>
          </a:p>
          <a:p>
            <a:r>
              <a:rPr lang="en-AU" dirty="0" smtClean="0"/>
              <a:t>A useful DMIRS resource </a:t>
            </a:r>
          </a:p>
          <a:p>
            <a:r>
              <a:rPr lang="en-AU" i="1" dirty="0" smtClean="0"/>
              <a:t>GUIDELINE Effective safety and health supervision in Western Australian mining operations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[&lt;www.dmirs.wa.gov.au&gt;].  </a:t>
            </a:r>
          </a:p>
          <a:p>
            <a:endParaRPr lang="en-AU" dirty="0" smtClean="0"/>
          </a:p>
          <a:p>
            <a:r>
              <a:rPr lang="en-AU" dirty="0" smtClean="0"/>
              <a:t>In Appendix 1 for the element “Resourcing” it includes the following enabling actions:</a:t>
            </a:r>
          </a:p>
          <a:p>
            <a:pPr marL="171450" indent="-171450">
              <a:buFont typeface="Arial" panose="020B0604020202020204" pitchFamily="34" charset="0"/>
              <a:buChar char="•"/>
            </a:pPr>
            <a:r>
              <a:rPr lang="en-AU" dirty="0" smtClean="0"/>
              <a:t>Allocates adequate resources to meet legislative requirements and corporate commitments for safety and health, including supervision </a:t>
            </a:r>
          </a:p>
          <a:p>
            <a:pPr marL="171450" indent="-171450">
              <a:buFont typeface="Arial" panose="020B0604020202020204" pitchFamily="34" charset="0"/>
              <a:buChar char="•"/>
            </a:pPr>
            <a:r>
              <a:rPr lang="en-AU" dirty="0" smtClean="0"/>
              <a:t>Provides supervisors with sufficient time and resources to balance production demands with safety and health requirements</a:t>
            </a:r>
          </a:p>
          <a:p>
            <a:pPr marL="171450" indent="-171450">
              <a:buFont typeface="Arial" panose="020B0604020202020204" pitchFamily="34" charset="0"/>
              <a:buChar char="•"/>
            </a:pPr>
            <a:r>
              <a:rPr lang="en-AU" dirty="0" smtClean="0"/>
              <a:t>Ensures contractors are effectively supervised</a:t>
            </a:r>
          </a:p>
          <a:p>
            <a:pPr marL="171450" indent="-171450">
              <a:buFont typeface="Arial" panose="020B0604020202020204" pitchFamily="34" charset="0"/>
              <a:buChar char="•"/>
            </a:pPr>
            <a:r>
              <a:rPr lang="en-AU" dirty="0" smtClean="0"/>
              <a:t>Ensures equipment made available is fit for purpose  </a:t>
            </a:r>
          </a:p>
          <a:p>
            <a:pPr marL="171450" indent="-171450">
              <a:buFont typeface="Arial" panose="020B0604020202020204" pitchFamily="34" charset="0"/>
              <a:buChar char="•"/>
            </a:pPr>
            <a:endParaRPr lang="en-AU" dirty="0" smtClean="0"/>
          </a:p>
          <a:p>
            <a:pPr marL="171450" indent="-171450">
              <a:buFont typeface="Arial" panose="020B0604020202020204" pitchFamily="34" charset="0"/>
              <a:buChar char="•"/>
            </a:pPr>
            <a:endParaRPr lang="en-AU" dirty="0" smtClean="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22</a:t>
            </a:fld>
            <a:endParaRPr lang="en-AU" dirty="0"/>
          </a:p>
        </p:txBody>
      </p:sp>
    </p:spTree>
    <p:extLst>
      <p:ext uri="{BB962C8B-B14F-4D97-AF65-F5344CB8AC3E}">
        <p14:creationId xmlns:p14="http://schemas.microsoft.com/office/powerpoint/2010/main" val="3885405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One of our big problems is the stigma associated with admitting you have a mental health problem.</a:t>
            </a:r>
            <a:r>
              <a:rPr lang="en-AU" baseline="0" dirty="0" smtClean="0"/>
              <a:t>  We mask our “Pressure Gauges.”</a:t>
            </a:r>
            <a:r>
              <a:rPr lang="en-AU" dirty="0" smtClean="0"/>
              <a:t>  </a:t>
            </a:r>
          </a:p>
          <a:p>
            <a:endParaRPr lang="en-AU" dirty="0" smtClean="0"/>
          </a:p>
          <a:p>
            <a:r>
              <a:rPr lang="en-AU" dirty="0" smtClean="0"/>
              <a:t>A “Suck it up culture” can be very damaging.  People don’t speak up, they keep on sucking it up till they break.  Sometimes mentally </a:t>
            </a:r>
            <a:r>
              <a:rPr lang="en-AU" i="1" dirty="0" smtClean="0"/>
              <a:t>and</a:t>
            </a:r>
            <a:r>
              <a:rPr lang="en-AU" dirty="0" smtClean="0"/>
              <a:t> physically.</a:t>
            </a:r>
          </a:p>
          <a:p>
            <a:endParaRPr lang="en-AU" dirty="0" smtClean="0"/>
          </a:p>
          <a:p>
            <a:r>
              <a:rPr lang="en-AU" dirty="0" smtClean="0"/>
              <a:t>Imagine what it would do to</a:t>
            </a:r>
            <a:r>
              <a:rPr lang="en-AU" baseline="0" dirty="0" smtClean="0"/>
              <a:t> our life expectancies if we had the same stigma associated with things like cancer or heart disease.  If we never spoke about it or sought help.</a:t>
            </a:r>
          </a:p>
          <a:p>
            <a:endParaRPr lang="en-AU" baseline="0" dirty="0" smtClean="0"/>
          </a:p>
          <a:p>
            <a:r>
              <a:rPr lang="en-AU" dirty="0" smtClean="0"/>
              <a:t>But this is where the awareness raising about the percentage of Australians with mental health disorders can possibly create problems (i.e. a reluctance to say you are felling stressed because you might be labelled as having a mental disorder).</a:t>
            </a:r>
          </a:p>
          <a:p>
            <a:endParaRPr lang="en-AU" dirty="0" smtClean="0"/>
          </a:p>
          <a:p>
            <a:r>
              <a:rPr lang="en-AU" dirty="0" smtClean="0"/>
              <a:t>How to overcome this?  Some suggestions</a:t>
            </a:r>
          </a:p>
          <a:p>
            <a:pPr marL="171450" indent="-171450">
              <a:buFont typeface="Wingdings" panose="05000000000000000000" pitchFamily="2" charset="2"/>
              <a:buChar char="Ø"/>
            </a:pPr>
            <a:r>
              <a:rPr lang="en-AU" dirty="0" smtClean="0"/>
              <a:t>Talk about the job demands, those other things that add to the “stuff” you have to cope with, the lack of communication with home etc.</a:t>
            </a:r>
          </a:p>
          <a:p>
            <a:pPr marL="171450" indent="-171450">
              <a:buFont typeface="Wingdings" panose="05000000000000000000" pitchFamily="2" charset="2"/>
              <a:buChar char="Ø"/>
            </a:pPr>
            <a:r>
              <a:rPr lang="en-AU" dirty="0" smtClean="0"/>
              <a:t>If the major concerns are</a:t>
            </a:r>
            <a:r>
              <a:rPr lang="en-AU" baseline="0" dirty="0" smtClean="0"/>
              <a:t> the</a:t>
            </a:r>
            <a:r>
              <a:rPr lang="en-AU" dirty="0" smtClean="0"/>
              <a:t> things in your personal life, emphasise the temporary inability to cope    </a:t>
            </a:r>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23</a:t>
            </a:fld>
            <a:endParaRPr lang="en-AU" dirty="0"/>
          </a:p>
        </p:txBody>
      </p:sp>
    </p:spTree>
    <p:extLst>
      <p:ext uri="{BB962C8B-B14F-4D97-AF65-F5344CB8AC3E}">
        <p14:creationId xmlns:p14="http://schemas.microsoft.com/office/powerpoint/2010/main" val="1499724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1" i="1" dirty="0" smtClean="0"/>
              <a:t>Illegitimi non carborundum</a:t>
            </a:r>
          </a:p>
          <a:p>
            <a:endParaRPr lang="en-AU" dirty="0" smtClean="0"/>
          </a:p>
          <a:p>
            <a:r>
              <a:rPr lang="en-AU" dirty="0" smtClean="0"/>
              <a:t>It is “made up Latin” and means</a:t>
            </a:r>
          </a:p>
          <a:p>
            <a:r>
              <a:rPr lang="en-AU" dirty="0" smtClean="0"/>
              <a:t>“Don’t let them</a:t>
            </a:r>
            <a:r>
              <a:rPr lang="en-AU" baseline="0" dirty="0" smtClean="0"/>
              <a:t> </a:t>
            </a:r>
            <a:r>
              <a:rPr lang="en-AU" dirty="0" smtClean="0"/>
              <a:t>grind you down”</a:t>
            </a:r>
          </a:p>
          <a:p>
            <a:endParaRPr lang="en-AU" dirty="0" smtClean="0"/>
          </a:p>
          <a:p>
            <a:r>
              <a:rPr lang="en-AU" dirty="0" smtClean="0"/>
              <a:t>Often pressures/stressors are not that high,</a:t>
            </a:r>
            <a:r>
              <a:rPr lang="en-AU" baseline="0" dirty="0" smtClean="0"/>
              <a:t> but they are always/often there.  So they wear you down over time.</a:t>
            </a:r>
          </a:p>
          <a:p>
            <a:endParaRPr lang="en-AU" baseline="0" dirty="0" smtClean="0"/>
          </a:p>
          <a:p>
            <a:r>
              <a:rPr lang="en-AU" baseline="0" dirty="0" smtClean="0"/>
              <a:t>This is can be the most insidious aspect of stress.  </a:t>
            </a:r>
          </a:p>
          <a:p>
            <a:endParaRPr lang="en-AU" baseline="0" dirty="0" smtClean="0"/>
          </a:p>
          <a:p>
            <a:r>
              <a:rPr lang="en-AU" baseline="0" dirty="0" smtClean="0"/>
              <a:t>Because the effects of stress are often gradual, you may lack insight into how badly you are affected.  </a:t>
            </a:r>
          </a:p>
          <a:p>
            <a:endParaRPr lang="en-AU" baseline="0" dirty="0" smtClean="0"/>
          </a:p>
          <a:p>
            <a:r>
              <a:rPr lang="en-AU" baseline="0" dirty="0" smtClean="0"/>
              <a:t>So we cant read our own “Pressure Gauges”</a:t>
            </a:r>
          </a:p>
          <a:p>
            <a:endParaRPr lang="en-AU" baseline="0" dirty="0" smtClean="0"/>
          </a:p>
          <a:p>
            <a:endParaRPr lang="en-AU" baseline="0" dirty="0" smtClean="0"/>
          </a:p>
          <a:p>
            <a:r>
              <a:rPr lang="en-AU" baseline="0" dirty="0" smtClean="0"/>
              <a:t>      </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24</a:t>
            </a:fld>
            <a:endParaRPr lang="en-AU" dirty="0"/>
          </a:p>
        </p:txBody>
      </p:sp>
    </p:spTree>
    <p:extLst>
      <p:ext uri="{BB962C8B-B14F-4D97-AF65-F5344CB8AC3E}">
        <p14:creationId xmlns:p14="http://schemas.microsoft.com/office/powerpoint/2010/main" val="4241499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This means that just having an Employee Assistance Programme is not good enough.  A mine site cannot rely upon employees recognising they have problems.</a:t>
            </a:r>
          </a:p>
          <a:p>
            <a:endParaRPr lang="en-AU" baseline="0" dirty="0" smtClean="0"/>
          </a:p>
          <a:p>
            <a:r>
              <a:rPr lang="en-AU" baseline="0" dirty="0" smtClean="0"/>
              <a:t>So it is also necessary to:</a:t>
            </a:r>
          </a:p>
          <a:p>
            <a:pPr marL="171450" indent="-171450">
              <a:buFont typeface="Arial" panose="020B0604020202020204" pitchFamily="34" charset="0"/>
              <a:buChar char="•"/>
            </a:pPr>
            <a:r>
              <a:rPr lang="en-AU" baseline="0" dirty="0" smtClean="0"/>
              <a:t>have adequate/competent supervision to identify employees with performance and/or behaviour problems</a:t>
            </a:r>
          </a:p>
          <a:p>
            <a:pPr marL="171450" indent="-171450">
              <a:buFont typeface="Arial" panose="020B0604020202020204" pitchFamily="34" charset="0"/>
              <a:buChar char="•"/>
            </a:pPr>
            <a:r>
              <a:rPr lang="en-AU" baseline="0" dirty="0" smtClean="0"/>
              <a:t>create a culture where employees look out for each other and ask if you are OK</a:t>
            </a:r>
          </a:p>
          <a:p>
            <a:pPr marL="171450" indent="-171450">
              <a:buFont typeface="Arial" panose="020B0604020202020204" pitchFamily="34" charset="0"/>
              <a:buChar char="•"/>
            </a:pPr>
            <a:endParaRPr lang="en-AU" baseline="0" dirty="0" smtClean="0"/>
          </a:p>
          <a:p>
            <a:pPr marL="171450" indent="-171450">
              <a:buFont typeface="Arial" panose="020B0604020202020204" pitchFamily="34" charset="0"/>
              <a:buChar char="•"/>
            </a:pPr>
            <a:endParaRPr lang="en-AU" dirty="0" smtClean="0"/>
          </a:p>
          <a:p>
            <a:endParaRPr lang="en-AU" dirty="0" smtClean="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25</a:t>
            </a:fld>
            <a:endParaRPr lang="en-AU" dirty="0"/>
          </a:p>
        </p:txBody>
      </p:sp>
    </p:spTree>
    <p:extLst>
      <p:ext uri="{BB962C8B-B14F-4D97-AF65-F5344CB8AC3E}">
        <p14:creationId xmlns:p14="http://schemas.microsoft.com/office/powerpoint/2010/main" val="973857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Due to the concern about suicides are other problem amongst FIFO workers the Mental Health Commission commissioned some research </a:t>
            </a:r>
          </a:p>
          <a:p>
            <a:r>
              <a:rPr lang="en-AU" sz="1200" i="1" kern="1200" dirty="0" smtClean="0">
                <a:solidFill>
                  <a:schemeClr val="tx1"/>
                </a:solidFill>
                <a:effectLst/>
                <a:latin typeface="+mn-lt"/>
                <a:ea typeface="+mn-ea"/>
                <a:cs typeface="+mn-cs"/>
              </a:rPr>
              <a:t>Impact of FIFO work arrangements on the mental health and wellbeing of FIFO workers</a:t>
            </a:r>
          </a:p>
          <a:p>
            <a:r>
              <a:rPr lang="en-AU" dirty="0" smtClean="0"/>
              <a:t>[&lt;www.mhc.wa.gov.au&gt;]</a:t>
            </a:r>
          </a:p>
          <a:p>
            <a:endParaRPr lang="en-AU" dirty="0" smtClean="0"/>
          </a:p>
          <a:p>
            <a:r>
              <a:rPr lang="en-AU" dirty="0" smtClean="0"/>
              <a:t>Compared to the overall Australian population, the sample of FIFO workers surveyed reported higher levels of depression,</a:t>
            </a:r>
            <a:r>
              <a:rPr lang="en-AU" baseline="0" dirty="0" smtClean="0"/>
              <a:t> burnout and stress.</a:t>
            </a:r>
          </a:p>
          <a:p>
            <a:endParaRPr lang="en-AU" baseline="0" dirty="0" smtClean="0"/>
          </a:p>
          <a:p>
            <a:r>
              <a:rPr lang="en-AU" dirty="0" smtClean="0"/>
              <a:t>In a 2014 – 2015 Australian Bureau of Statistics Survey approximately 1 in 10 (11.7%) of Australians reported high or very levels of stress.  In the FIFO survey approximately 1 in 3 (32.6%) reported high or very levels of stress.</a:t>
            </a:r>
          </a:p>
          <a:p>
            <a:endParaRPr lang="en-AU" dirty="0" smtClean="0"/>
          </a:p>
          <a:p>
            <a:r>
              <a:rPr lang="en-AU" dirty="0" smtClean="0"/>
              <a:t> </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26</a:t>
            </a:fld>
            <a:endParaRPr lang="en-AU" dirty="0"/>
          </a:p>
        </p:txBody>
      </p:sp>
    </p:spTree>
    <p:extLst>
      <p:ext uri="{BB962C8B-B14F-4D97-AF65-F5344CB8AC3E}">
        <p14:creationId xmlns:p14="http://schemas.microsoft.com/office/powerpoint/2010/main" val="1135876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To date most of the mining research has been upon FIFO workers.  So t</a:t>
            </a:r>
            <a:r>
              <a:rPr lang="en-AU" baseline="0" dirty="0" smtClean="0"/>
              <a:t>here is no equivalent to the FIFO report for mining people living in rural or remote areas.  </a:t>
            </a:r>
          </a:p>
          <a:p>
            <a:r>
              <a:rPr lang="en-AU" baseline="0" dirty="0" smtClean="0"/>
              <a:t>So that “book” has yet to be written.</a:t>
            </a:r>
          </a:p>
          <a:p>
            <a:endParaRPr lang="en-AU" baseline="0" dirty="0" smtClean="0"/>
          </a:p>
          <a:p>
            <a:endParaRPr lang="en-AU" baseline="0" dirty="0" smtClean="0"/>
          </a:p>
          <a:p>
            <a:endParaRPr lang="en-AU" baseline="0" dirty="0" smtClean="0"/>
          </a:p>
          <a:p>
            <a:r>
              <a:rPr lang="en-AU" baseline="0" dirty="0" smtClean="0"/>
              <a:t>What we do know is that lack of access to good healthcare can be a problem in rural and remote areas</a:t>
            </a:r>
          </a:p>
          <a:p>
            <a:endParaRPr lang="en-AU" baseline="0" dirty="0" smtClean="0"/>
          </a:p>
          <a:p>
            <a:r>
              <a:rPr lang="en-AU" b="1" baseline="0" dirty="0" smtClean="0"/>
              <a:t>Source:</a:t>
            </a:r>
          </a:p>
          <a:p>
            <a:r>
              <a:rPr lang="en-AU" i="1" baseline="0" dirty="0" smtClean="0"/>
              <a:t>Mental Health in Rural and Remote Australia  </a:t>
            </a:r>
          </a:p>
          <a:p>
            <a:r>
              <a:rPr lang="en-AU" baseline="0" dirty="0" smtClean="0"/>
              <a:t>Fact sheet 2017</a:t>
            </a:r>
          </a:p>
          <a:p>
            <a:r>
              <a:rPr lang="en-AU" baseline="0" dirty="0" smtClean="0"/>
              <a:t>[&lt;www.ruralhealth.org.au&gt;]</a:t>
            </a:r>
          </a:p>
          <a:p>
            <a:endParaRPr lang="en-AU" baseline="0" dirty="0" smtClean="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27</a:t>
            </a:fld>
            <a:endParaRPr lang="en-AU" dirty="0"/>
          </a:p>
        </p:txBody>
      </p:sp>
    </p:spTree>
    <p:extLst>
      <p:ext uri="{BB962C8B-B14F-4D97-AF65-F5344CB8AC3E}">
        <p14:creationId xmlns:p14="http://schemas.microsoft.com/office/powerpoint/2010/main" val="3265956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The OEM Manual (Mine Site Model) analogy revisited.</a:t>
            </a:r>
          </a:p>
          <a:p>
            <a:endParaRPr lang="en-AU" dirty="0" smtClean="0"/>
          </a:p>
          <a:p>
            <a:r>
              <a:rPr lang="en-AU" dirty="0" smtClean="0"/>
              <a:t>Compared to the majority of Western Australian</a:t>
            </a:r>
            <a:r>
              <a:rPr lang="en-AU" baseline="0" dirty="0" smtClean="0"/>
              <a:t> workers many those who work on mine sites: </a:t>
            </a:r>
          </a:p>
          <a:p>
            <a:pPr marL="171450" indent="-171450">
              <a:buFont typeface="Arial" panose="020B0604020202020204" pitchFamily="34" charset="0"/>
              <a:buChar char="•"/>
            </a:pPr>
            <a:r>
              <a:rPr lang="en-AU" baseline="0" dirty="0" smtClean="0"/>
              <a:t>work in harsher operating environments (due to temperature, humidity and other environmental conditions) </a:t>
            </a:r>
            <a:endParaRPr lang="en-AU" dirty="0" smtClean="0"/>
          </a:p>
          <a:p>
            <a:pPr marL="171450" indent="-171450">
              <a:buFont typeface="Arial" panose="020B0604020202020204" pitchFamily="34" charset="0"/>
              <a:buChar char="•"/>
            </a:pPr>
            <a:r>
              <a:rPr lang="en-AU" dirty="0" smtClean="0"/>
              <a:t>are subject</a:t>
            </a:r>
            <a:r>
              <a:rPr lang="en-AU" baseline="0" dirty="0" smtClean="0"/>
              <a:t> to more wear and tear due to shift lengths and rosters </a:t>
            </a:r>
          </a:p>
          <a:p>
            <a:pPr marL="171450" indent="-171450">
              <a:buFont typeface="Arial" panose="020B0604020202020204" pitchFamily="34" charset="0"/>
              <a:buChar char="•"/>
            </a:pPr>
            <a:r>
              <a:rPr lang="en-AU" dirty="0" smtClean="0"/>
              <a:t>may work/live away from friends</a:t>
            </a:r>
            <a:r>
              <a:rPr lang="en-AU" baseline="0" dirty="0" smtClean="0"/>
              <a:t> and family – that can compromise the operation of the “Pressure Relief Valve” </a:t>
            </a:r>
          </a:p>
          <a:p>
            <a:pPr marL="171450" indent="-171450">
              <a:buFont typeface="Arial" panose="020B0604020202020204" pitchFamily="34" charset="0"/>
              <a:buChar char="•"/>
            </a:pPr>
            <a:r>
              <a:rPr lang="en-AU" baseline="0" dirty="0" smtClean="0"/>
              <a:t>May live in rural or remote area that have reduced access to health services  (i.e. the “professional breakdown services”)</a:t>
            </a:r>
          </a:p>
          <a:p>
            <a:pPr marL="171450" indent="-171450">
              <a:buFont typeface="Arial" panose="020B0604020202020204" pitchFamily="34" charset="0"/>
              <a:buChar char="•"/>
            </a:pPr>
            <a:endParaRPr lang="en-AU" baseline="0" dirty="0" smtClean="0"/>
          </a:p>
          <a:p>
            <a:pPr marL="0" indent="0">
              <a:buFont typeface="Arial" panose="020B0604020202020204" pitchFamily="34" charset="0"/>
              <a:buNone/>
            </a:pPr>
            <a:r>
              <a:rPr lang="en-AU" baseline="0" dirty="0" smtClean="0"/>
              <a:t>So on a mine site it is stronger legal requirement to “operate and maintain” employees in a mentally healthy manner. </a:t>
            </a:r>
          </a:p>
          <a:p>
            <a:endParaRPr lang="en-AU" dirty="0" smtClean="0"/>
          </a:p>
          <a:p>
            <a:endParaRPr lang="en-AU" dirty="0" smtClean="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28</a:t>
            </a:fld>
            <a:endParaRPr lang="en-AU" dirty="0"/>
          </a:p>
        </p:txBody>
      </p:sp>
    </p:spTree>
    <p:extLst>
      <p:ext uri="{BB962C8B-B14F-4D97-AF65-F5344CB8AC3E}">
        <p14:creationId xmlns:p14="http://schemas.microsoft.com/office/powerpoint/2010/main" val="598442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It is important</a:t>
            </a:r>
            <a:r>
              <a:rPr lang="en-AU" baseline="0" dirty="0" smtClean="0"/>
              <a:t> to reduce unnecessary job/work demands and make it clear who does what.</a:t>
            </a:r>
          </a:p>
          <a:p>
            <a:endParaRPr lang="en-AU" baseline="0" dirty="0" smtClean="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29</a:t>
            </a:fld>
            <a:endParaRPr lang="en-AU" dirty="0"/>
          </a:p>
        </p:txBody>
      </p:sp>
    </p:spTree>
    <p:extLst>
      <p:ext uri="{BB962C8B-B14F-4D97-AF65-F5344CB8AC3E}">
        <p14:creationId xmlns:p14="http://schemas.microsoft.com/office/powerpoint/2010/main" val="272646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674688" y="808038"/>
            <a:ext cx="5387975" cy="4041775"/>
          </a:xfrm>
          <a:prstGeom prst="rect">
            <a:avLst/>
          </a:prstGeom>
          <a:noFill/>
          <a:ln>
            <a:solidFill>
              <a:srgbClr val="000000"/>
            </a:solidFill>
            <a:miter lim="800000"/>
            <a:headEnd/>
            <a:tailEnd/>
          </a:ln>
        </p:spPr>
      </p:sp>
      <p:sp>
        <p:nvSpPr>
          <p:cNvPr id="135171" name="Notes Placeholder 2"/>
          <p:cNvSpPr>
            <a:spLocks noGrp="1"/>
          </p:cNvSpPr>
          <p:nvPr>
            <p:ph type="body" idx="1"/>
          </p:nvPr>
        </p:nvSpPr>
        <p:spPr bwMode="auto">
          <a:xfrm>
            <a:off x="673487" y="5118182"/>
            <a:ext cx="5390907" cy="4849067"/>
          </a:xfrm>
          <a:prstGeom prst="rect">
            <a:avLst/>
          </a:prstGeom>
          <a:noFill/>
        </p:spPr>
        <p:txBody>
          <a:bodyPr wrap="square" numCol="1" anchor="t" anchorCtr="0" compatLnSpc="1">
            <a:prstTxWarp prst="textNoShape">
              <a:avLst/>
            </a:prstTxWarp>
          </a:bodyPr>
          <a:lstStyle/>
          <a:p>
            <a:endParaRPr lang="en-AU" dirty="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654B4F6-22DA-4C9F-93D4-BE9D14C84C69}"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888132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 the workplace (through things like Duty Statements, Job Descriptions, </a:t>
            </a:r>
            <a:r>
              <a:rPr lang="en-AU" sz="1200" kern="1200" dirty="0" smtClean="0">
                <a:solidFill>
                  <a:schemeClr val="tx1"/>
                </a:solidFill>
                <a:effectLst/>
                <a:latin typeface="+mn-lt"/>
                <a:ea typeface="+mn-ea"/>
                <a:cs typeface="+mn-cs"/>
              </a:rPr>
              <a:t>Safe Operating Procedures/Safe Work Instructions/Safe Work Methods Statements) should have processes in place to ‘filter’ work.  So employees know what they have to do (i.e. to reduce unnecessary work and the hassles associated with arguing over who does</a:t>
            </a:r>
            <a:r>
              <a:rPr lang="en-AU" sz="1200" kern="1200" baseline="0" dirty="0" smtClean="0">
                <a:solidFill>
                  <a:schemeClr val="tx1"/>
                </a:solidFill>
                <a:effectLst/>
                <a:latin typeface="+mn-lt"/>
                <a:ea typeface="+mn-ea"/>
                <a:cs typeface="+mn-cs"/>
              </a:rPr>
              <a:t> what) </a:t>
            </a:r>
            <a:r>
              <a:rPr lang="en-AU" sz="1200" kern="1200" dirty="0" smtClean="0">
                <a:solidFill>
                  <a:schemeClr val="tx1"/>
                </a:solidFill>
                <a:effectLst/>
                <a:latin typeface="+mn-lt"/>
                <a:ea typeface="+mn-ea"/>
                <a:cs typeface="+mn-cs"/>
              </a:rPr>
              <a:t>and know what they are not skilled/experienced/qualified/competent to do</a:t>
            </a:r>
            <a:r>
              <a:rPr lang="en-AU" sz="1200" kern="1200" baseline="0" dirty="0" smtClean="0">
                <a:solidFill>
                  <a:schemeClr val="tx1"/>
                </a:solidFill>
                <a:effectLst/>
                <a:latin typeface="+mn-lt"/>
                <a:ea typeface="+mn-ea"/>
                <a:cs typeface="+mn-cs"/>
              </a:rPr>
              <a:t>.</a:t>
            </a:r>
          </a:p>
          <a:p>
            <a:endParaRPr lang="en-AU" sz="1200" kern="1200" baseline="0" dirty="0" smtClean="0">
              <a:solidFill>
                <a:schemeClr val="tx1"/>
              </a:solidFill>
              <a:effectLst/>
              <a:latin typeface="+mn-lt"/>
              <a:ea typeface="+mn-ea"/>
              <a:cs typeface="+mn-cs"/>
            </a:endParaRPr>
          </a:p>
          <a:p>
            <a:r>
              <a:rPr lang="en-AU" sz="1200" kern="1200" baseline="0" dirty="0" smtClean="0">
                <a:solidFill>
                  <a:schemeClr val="tx1"/>
                </a:solidFill>
                <a:effectLst/>
                <a:latin typeface="+mn-lt"/>
                <a:ea typeface="+mn-ea"/>
                <a:cs typeface="+mn-cs"/>
              </a:rPr>
              <a:t>It is also important to ‘filter out’ those jobs the employee is not competent to do.</a:t>
            </a:r>
          </a:p>
          <a:p>
            <a:endParaRPr lang="en-AU" baseline="0" dirty="0" smtClean="0"/>
          </a:p>
          <a:p>
            <a:r>
              <a:rPr lang="en-AU" baseline="0" dirty="0" smtClean="0"/>
              <a:t>The video </a:t>
            </a:r>
            <a:r>
              <a:rPr lang="en-AU" i="1" baseline="0" dirty="0" smtClean="0"/>
              <a:t>How workplace factors influence an incident </a:t>
            </a:r>
            <a:r>
              <a:rPr lang="en-AU" baseline="0" dirty="0" smtClean="0"/>
              <a:t>showed what can occur when a Health and Safety Culture is allowed to develop where work is allocated without verifying whether the employee has the relevant competence.</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30</a:t>
            </a:fld>
            <a:endParaRPr lang="en-AU" dirty="0"/>
          </a:p>
        </p:txBody>
      </p:sp>
    </p:spTree>
    <p:extLst>
      <p:ext uri="{BB962C8B-B14F-4D97-AF65-F5344CB8AC3E}">
        <p14:creationId xmlns:p14="http://schemas.microsoft.com/office/powerpoint/2010/main" val="939962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Co-workers who are able and willing to help out when necessary act as a diversion line that take some of the work demands</a:t>
            </a:r>
            <a:r>
              <a:rPr lang="en-AU" baseline="0" dirty="0" smtClean="0"/>
              <a:t> when they become too much.</a:t>
            </a:r>
            <a:r>
              <a:rPr lang="en-AU" dirty="0" smtClean="0"/>
              <a:t> </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31</a:t>
            </a:fld>
            <a:endParaRPr lang="en-AU" dirty="0"/>
          </a:p>
        </p:txBody>
      </p:sp>
    </p:spTree>
    <p:extLst>
      <p:ext uri="{BB962C8B-B14F-4D97-AF65-F5344CB8AC3E}">
        <p14:creationId xmlns:p14="http://schemas.microsoft.com/office/powerpoint/2010/main" val="1875594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Having effective policies on grievances, complaints,</a:t>
            </a:r>
            <a:r>
              <a:rPr lang="en-AU" baseline="0" dirty="0" smtClean="0"/>
              <a:t> bullying etc. can function to reduce or stop the work demands and other things the workers are forced to cope with.  </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32</a:t>
            </a:fld>
            <a:endParaRPr lang="en-AU" dirty="0"/>
          </a:p>
        </p:txBody>
      </p:sp>
    </p:spTree>
    <p:extLst>
      <p:ext uri="{BB962C8B-B14F-4D97-AF65-F5344CB8AC3E}">
        <p14:creationId xmlns:p14="http://schemas.microsoft.com/office/powerpoint/2010/main" val="712467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smtClean="0">
                <a:solidFill>
                  <a:srgbClr val="003300"/>
                </a:solidFill>
                <a:latin typeface="Bahnschrift SemiBold" panose="020B0502040204020203" pitchFamily="34" charset="0"/>
              </a:rPr>
              <a:t>Having some control over what you do is important.  It acts like a filter on the demands</a:t>
            </a:r>
          </a:p>
          <a:p>
            <a:endParaRPr lang="en-AU" sz="1200" dirty="0" smtClean="0">
              <a:solidFill>
                <a:srgbClr val="003300"/>
              </a:solidFill>
              <a:latin typeface="Bahnschrift SemiBold" panose="020B0502040204020203" pitchFamily="34" charset="0"/>
            </a:endParaRPr>
          </a:p>
          <a:p>
            <a:r>
              <a:rPr lang="en-AU" sz="1200" dirty="0" smtClean="0">
                <a:solidFill>
                  <a:srgbClr val="003300"/>
                </a:solidFill>
                <a:latin typeface="Bahnschrift SemiBold" panose="020B0502040204020203" pitchFamily="34" charset="0"/>
              </a:rPr>
              <a:t>Control includes:</a:t>
            </a:r>
          </a:p>
          <a:p>
            <a:pPr marL="171450" indent="-171450">
              <a:buFont typeface="Arial" panose="020B0604020202020204" pitchFamily="34" charset="0"/>
              <a:buChar char="•"/>
            </a:pPr>
            <a:r>
              <a:rPr lang="en-AU" sz="1200" dirty="0" smtClean="0">
                <a:solidFill>
                  <a:srgbClr val="003300"/>
                </a:solidFill>
                <a:latin typeface="Bahnschrift SemiBold" panose="020B0502040204020203" pitchFamily="34" charset="0"/>
              </a:rPr>
              <a:t>having some choice over what work</a:t>
            </a:r>
            <a:r>
              <a:rPr lang="en-AU" sz="1200" baseline="0" dirty="0" smtClean="0">
                <a:solidFill>
                  <a:srgbClr val="003300"/>
                </a:solidFill>
                <a:latin typeface="Bahnschrift SemiBold" panose="020B0502040204020203" pitchFamily="34" charset="0"/>
              </a:rPr>
              <a:t> you are allocated</a:t>
            </a:r>
          </a:p>
          <a:p>
            <a:pPr marL="171450" indent="-171450">
              <a:buFont typeface="Arial" panose="020B0604020202020204" pitchFamily="34" charset="0"/>
              <a:buChar char="•"/>
            </a:pPr>
            <a:r>
              <a:rPr lang="en-AU" sz="1200" baseline="0" dirty="0" smtClean="0">
                <a:solidFill>
                  <a:srgbClr val="003300"/>
                </a:solidFill>
                <a:latin typeface="Bahnschrift SemiBold" panose="020B0502040204020203" pitchFamily="34" charset="0"/>
              </a:rPr>
              <a:t>when high priority jobs ‘come down the pipeline’ you are able to put the lower priority work on hold</a:t>
            </a:r>
          </a:p>
          <a:p>
            <a:pPr marL="171450" indent="-171450">
              <a:buFont typeface="Arial" panose="020B0604020202020204" pitchFamily="34" charset="0"/>
              <a:buChar char="•"/>
            </a:pPr>
            <a:r>
              <a:rPr lang="en-AU" sz="1200" baseline="0" dirty="0" smtClean="0">
                <a:solidFill>
                  <a:srgbClr val="003300"/>
                </a:solidFill>
                <a:latin typeface="Bahnschrift SemiBold" panose="020B0502040204020203" pitchFamily="34" charset="0"/>
              </a:rPr>
              <a:t>to do the work as far as possible at a pace you can cope with</a:t>
            </a:r>
          </a:p>
          <a:p>
            <a:pPr marL="171450" indent="-171450">
              <a:buFont typeface="Arial" panose="020B0604020202020204" pitchFamily="34" charset="0"/>
              <a:buChar char="•"/>
            </a:pPr>
            <a:r>
              <a:rPr lang="en-AU" sz="1200" baseline="0" dirty="0" smtClean="0">
                <a:solidFill>
                  <a:srgbClr val="003300"/>
                </a:solidFill>
                <a:latin typeface="Bahnschrift SemiBold" panose="020B0502040204020203" pitchFamily="34" charset="0"/>
              </a:rPr>
              <a:t>having a culture where your Supervisor/management are open to suggestions for better/safer ways of doing the work. . . . . . . .Often the employees themselves are know best how to do the job.  There is a saying:</a:t>
            </a:r>
          </a:p>
          <a:p>
            <a:pPr marL="457200" lvl="1" indent="0">
              <a:buFont typeface="Arial" panose="020B0604020202020204" pitchFamily="34" charset="0"/>
              <a:buNone/>
            </a:pPr>
            <a:r>
              <a:rPr lang="en-AU" sz="1200" baseline="0" dirty="0" smtClean="0">
                <a:solidFill>
                  <a:srgbClr val="003300"/>
                </a:solidFill>
                <a:latin typeface="Bahnschrift SemiBold" panose="020B0502040204020203" pitchFamily="34" charset="0"/>
              </a:rPr>
              <a:t>“With every pair of hands you employ you get a free brain”</a:t>
            </a:r>
          </a:p>
          <a:p>
            <a:pPr marL="0" lvl="0" indent="0">
              <a:buFont typeface="Arial" panose="020B0604020202020204" pitchFamily="34" charset="0"/>
              <a:buNone/>
            </a:pPr>
            <a:r>
              <a:rPr lang="en-AU" sz="1200" baseline="0" dirty="0" smtClean="0">
                <a:solidFill>
                  <a:srgbClr val="003300"/>
                </a:solidFill>
                <a:latin typeface="Bahnschrift SemiBold" panose="020B0502040204020203" pitchFamily="34" charset="0"/>
              </a:rPr>
              <a:t>     So employee brains should be used as well</a:t>
            </a:r>
          </a:p>
          <a:p>
            <a:endParaRPr lang="en-AU" sz="1200" baseline="0" dirty="0" smtClean="0">
              <a:solidFill>
                <a:srgbClr val="003300"/>
              </a:solidFill>
              <a:latin typeface="Bahnschrift SemiBold" panose="020B0502040204020203" pitchFamily="34" charset="0"/>
            </a:endParaRP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33</a:t>
            </a:fld>
            <a:endParaRPr lang="en-AU" dirty="0"/>
          </a:p>
        </p:txBody>
      </p:sp>
    </p:spTree>
    <p:extLst>
      <p:ext uri="{BB962C8B-B14F-4D97-AF65-F5344CB8AC3E}">
        <p14:creationId xmlns:p14="http://schemas.microsoft.com/office/powerpoint/2010/main" val="1950009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Comment:  we are a bit more complicated than  boilers/pressure</a:t>
            </a:r>
            <a:r>
              <a:rPr lang="en-AU" baseline="0" dirty="0" smtClean="0"/>
              <a:t> vessels</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34</a:t>
            </a:fld>
            <a:endParaRPr lang="en-AU" dirty="0"/>
          </a:p>
        </p:txBody>
      </p:sp>
    </p:spTree>
    <p:extLst>
      <p:ext uri="{BB962C8B-B14F-4D97-AF65-F5344CB8AC3E}">
        <p14:creationId xmlns:p14="http://schemas.microsoft.com/office/powerpoint/2010/main" val="1470369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Sometimes just having a sympathetic ear is all that is needed.  You just want someone to listen.</a:t>
            </a:r>
          </a:p>
          <a:p>
            <a:r>
              <a:rPr lang="en-AU" dirty="0" smtClean="0"/>
              <a:t>If co-workers are willing to listen, then hopefully employees with serious concerns will be more willing to ask for help.</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35</a:t>
            </a:fld>
            <a:endParaRPr lang="en-AU" dirty="0"/>
          </a:p>
        </p:txBody>
      </p:sp>
    </p:spTree>
    <p:extLst>
      <p:ext uri="{BB962C8B-B14F-4D97-AF65-F5344CB8AC3E}">
        <p14:creationId xmlns:p14="http://schemas.microsoft.com/office/powerpoint/2010/main" val="250098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There is also the nature of the jobs/work.</a:t>
            </a:r>
          </a:p>
          <a:p>
            <a:endParaRPr lang="en-AU" dirty="0" smtClean="0"/>
          </a:p>
          <a:p>
            <a:r>
              <a:rPr lang="en-AU" dirty="0" smtClean="0"/>
              <a:t>Often</a:t>
            </a:r>
            <a:r>
              <a:rPr lang="en-AU" baseline="0" dirty="0" smtClean="0"/>
              <a:t> there are unpleasant jobs that need to be done.  If they are fairly shared around, we can generally cope.  But if we always get the unpleasant work, unreliable equipment etcetera, the unfairness can increase the pressure.</a:t>
            </a:r>
          </a:p>
          <a:p>
            <a:r>
              <a:rPr lang="en-AU" baseline="0" dirty="0" smtClean="0"/>
              <a:t>Meaningful, productive effort and those things that can make the work more fun/enjoyable can reduce the pressure.  The frustrating stuff (e.g. lots of paperwork, unco-operative staff, poor documentation) can increase the pressure.  </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36</a:t>
            </a:fld>
            <a:endParaRPr lang="en-AU" dirty="0"/>
          </a:p>
        </p:txBody>
      </p:sp>
    </p:spTree>
    <p:extLst>
      <p:ext uri="{BB962C8B-B14F-4D97-AF65-F5344CB8AC3E}">
        <p14:creationId xmlns:p14="http://schemas.microsoft.com/office/powerpoint/2010/main" val="2725182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Training, skills and experience are important.  But if</a:t>
            </a:r>
            <a:r>
              <a:rPr lang="en-AU" baseline="0" dirty="0" smtClean="0"/>
              <a:t> the self-confidence is not there, they count for little.</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37</a:t>
            </a:fld>
            <a:endParaRPr lang="en-AU" dirty="0"/>
          </a:p>
        </p:txBody>
      </p:sp>
    </p:spTree>
    <p:extLst>
      <p:ext uri="{BB962C8B-B14F-4D97-AF65-F5344CB8AC3E}">
        <p14:creationId xmlns:p14="http://schemas.microsoft.com/office/powerpoint/2010/main" val="3114497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Knowing/Believing is important.</a:t>
            </a:r>
          </a:p>
          <a:p>
            <a:endParaRPr lang="en-AU" dirty="0" smtClean="0"/>
          </a:p>
          <a:p>
            <a:r>
              <a:rPr lang="en-AU" dirty="0" smtClean="0"/>
              <a:t>So knowing that your boss will cut you some slack and/or listen your concerns helps reduce the pressure, even if you don’t ask or talk about it.</a:t>
            </a:r>
          </a:p>
          <a:p>
            <a:r>
              <a:rPr lang="en-AU" dirty="0" smtClean="0"/>
              <a:t>The same goes for co-workers, the system and being in control.</a:t>
            </a:r>
          </a:p>
          <a:p>
            <a:r>
              <a:rPr lang="en-AU" dirty="0" smtClean="0"/>
              <a:t>Even</a:t>
            </a:r>
            <a:r>
              <a:rPr lang="en-AU" baseline="0" dirty="0" smtClean="0"/>
              <a:t> if you do not ask, knowing is important.</a:t>
            </a:r>
          </a:p>
          <a:p>
            <a:endParaRPr lang="en-AU" baseline="0" dirty="0" smtClean="0"/>
          </a:p>
          <a:p>
            <a:r>
              <a:rPr lang="en-AU" baseline="0" dirty="0" smtClean="0"/>
              <a:t>Ever had a situation where you’ve gone to some outdoor event on a cool night and forgotten jacket/jumper?  . . . . . You feel cold.</a:t>
            </a:r>
          </a:p>
          <a:p>
            <a:r>
              <a:rPr lang="en-AU" baseline="0" dirty="0" smtClean="0"/>
              <a:t>If you remembered the jacket/jumper and it is on the back of your chair, you may not feel as cold, </a:t>
            </a:r>
            <a:r>
              <a:rPr lang="en-AU" i="1" baseline="0" dirty="0" smtClean="0"/>
              <a:t>knowing</a:t>
            </a:r>
            <a:r>
              <a:rPr lang="en-AU" baseline="0" dirty="0" smtClean="0"/>
              <a:t> you have got it there.</a:t>
            </a:r>
            <a:endParaRPr lang="en-AU" dirty="0" smtClean="0"/>
          </a:p>
          <a:p>
            <a:endParaRPr lang="en-AU" dirty="0" smtClean="0"/>
          </a:p>
          <a:p>
            <a:r>
              <a:rPr lang="en-AU" dirty="0" smtClean="0"/>
              <a:t>  </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38</a:t>
            </a:fld>
            <a:endParaRPr lang="en-AU" dirty="0"/>
          </a:p>
        </p:txBody>
      </p:sp>
    </p:spTree>
    <p:extLst>
      <p:ext uri="{BB962C8B-B14F-4D97-AF65-F5344CB8AC3E}">
        <p14:creationId xmlns:p14="http://schemas.microsoft.com/office/powerpoint/2010/main" val="23558675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same applies to policies on grievances, complaints etc.  Knowing there are there, but also believing that are effective. </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41</a:t>
            </a:fld>
            <a:endParaRPr lang="en-AU" dirty="0"/>
          </a:p>
        </p:txBody>
      </p:sp>
    </p:spTree>
    <p:extLst>
      <p:ext uri="{BB962C8B-B14F-4D97-AF65-F5344CB8AC3E}">
        <p14:creationId xmlns:p14="http://schemas.microsoft.com/office/powerpoint/2010/main" val="1111449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4</a:t>
            </a:fld>
            <a:endParaRPr lang="en-AU" dirty="0"/>
          </a:p>
        </p:txBody>
      </p:sp>
    </p:spTree>
    <p:extLst>
      <p:ext uri="{BB962C8B-B14F-4D97-AF65-F5344CB8AC3E}">
        <p14:creationId xmlns:p14="http://schemas.microsoft.com/office/powerpoint/2010/main" val="41279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Feeling in control, believing you can do the job are very important.</a:t>
            </a:r>
          </a:p>
          <a:p>
            <a:endParaRPr lang="en-AU" dirty="0" smtClean="0"/>
          </a:p>
          <a:p>
            <a:r>
              <a:rPr lang="en-AU" dirty="0" smtClean="0"/>
              <a:t>. . . . . . But over-confidence can be a problem.  So</a:t>
            </a:r>
            <a:r>
              <a:rPr lang="en-AU" baseline="0" dirty="0" smtClean="0"/>
              <a:t> it is also important to have that “not competent to do the job” filter.</a:t>
            </a:r>
            <a:r>
              <a:rPr lang="en-AU" dirty="0" smtClean="0"/>
              <a:t> </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42</a:t>
            </a:fld>
            <a:endParaRPr lang="en-AU" dirty="0"/>
          </a:p>
        </p:txBody>
      </p:sp>
    </p:spTree>
    <p:extLst>
      <p:ext uri="{BB962C8B-B14F-4D97-AF65-F5344CB8AC3E}">
        <p14:creationId xmlns:p14="http://schemas.microsoft.com/office/powerpoint/2010/main" val="7382600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Due to</a:t>
            </a:r>
            <a:r>
              <a:rPr lang="en-AU" baseline="0" dirty="0" smtClean="0"/>
              <a:t> the concern about mental health problems amongst FIFO workers DMIRS has released a Code of Practice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[&lt;www.dmirs.wa.gov.au&gt;]</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43</a:t>
            </a:fld>
            <a:endParaRPr lang="en-AU" dirty="0"/>
          </a:p>
        </p:txBody>
      </p:sp>
    </p:spTree>
    <p:extLst>
      <p:ext uri="{BB962C8B-B14F-4D97-AF65-F5344CB8AC3E}">
        <p14:creationId xmlns:p14="http://schemas.microsoft.com/office/powerpoint/2010/main" val="10117364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These are the ‘”labels” used by the FIFO Code</a:t>
            </a:r>
          </a:p>
          <a:p>
            <a:r>
              <a:rPr lang="en-AU" dirty="0" smtClean="0"/>
              <a:t>There is no consistent terminology with mental health, so I refer</a:t>
            </a:r>
            <a:r>
              <a:rPr lang="en-AU" baseline="0" dirty="0" smtClean="0"/>
              <a:t> to them as labels.</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44</a:t>
            </a:fld>
            <a:endParaRPr lang="en-AU" dirty="0"/>
          </a:p>
        </p:txBody>
      </p:sp>
    </p:spTree>
    <p:extLst>
      <p:ext uri="{BB962C8B-B14F-4D97-AF65-F5344CB8AC3E}">
        <p14:creationId xmlns:p14="http://schemas.microsoft.com/office/powerpoint/2010/main" val="42932399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45</a:t>
            </a:fld>
            <a:endParaRPr lang="en-AU" dirty="0"/>
          </a:p>
        </p:txBody>
      </p:sp>
    </p:spTree>
    <p:extLst>
      <p:ext uri="{BB962C8B-B14F-4D97-AF65-F5344CB8AC3E}">
        <p14:creationId xmlns:p14="http://schemas.microsoft.com/office/powerpoint/2010/main" val="17409107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 short detour</a:t>
            </a:r>
            <a:r>
              <a:rPr lang="en-AU" baseline="0" dirty="0" smtClean="0"/>
              <a:t> (difficult to know where to put this in the presentation).</a:t>
            </a:r>
          </a:p>
          <a:p>
            <a:endParaRPr lang="en-AU" baseline="0" dirty="0" smtClean="0"/>
          </a:p>
          <a:p>
            <a:r>
              <a:rPr lang="en-AU" i="1" baseline="0" dirty="0" smtClean="0"/>
              <a:t>Mental Resilience </a:t>
            </a:r>
            <a:r>
              <a:rPr lang="en-AU" baseline="0" dirty="0" smtClean="0"/>
              <a:t>training is popular (as an exercise I typed “mental resilience training Australia” in Google and got over 14 million results!)</a:t>
            </a:r>
          </a:p>
          <a:p>
            <a:r>
              <a:rPr lang="en-AU" baseline="0" dirty="0" smtClean="0"/>
              <a:t>It attempts to increase your mental resilience, to strengthen those “brain boiler walls”.</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47</a:t>
            </a:fld>
            <a:endParaRPr lang="en-AU" dirty="0"/>
          </a:p>
        </p:txBody>
      </p:sp>
    </p:spTree>
    <p:extLst>
      <p:ext uri="{BB962C8B-B14F-4D97-AF65-F5344CB8AC3E}">
        <p14:creationId xmlns:p14="http://schemas.microsoft.com/office/powerpoint/2010/main" val="3575348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Mental</a:t>
            </a:r>
            <a:r>
              <a:rPr lang="en-AU" baseline="0" dirty="0" smtClean="0"/>
              <a:t> resilience training is popular partly because it is cheap.  The focus is upon training the employees to be more resilient rather than fixing any problem at the mine site.  </a:t>
            </a:r>
            <a:endParaRPr lang="en-AU" dirty="0" smtClean="0"/>
          </a:p>
          <a:p>
            <a:r>
              <a:rPr lang="en-AU" dirty="0" smtClean="0"/>
              <a:t>Mental</a:t>
            </a:r>
            <a:r>
              <a:rPr lang="en-AU" baseline="0" dirty="0" smtClean="0"/>
              <a:t> resilience training belongs at the bottom of the hierarchy of control.</a:t>
            </a:r>
          </a:p>
          <a:p>
            <a:endParaRPr lang="en-AU" dirty="0" smtClean="0"/>
          </a:p>
          <a:p>
            <a:r>
              <a:rPr lang="en-AU" dirty="0" smtClean="0"/>
              <a:t>The training can be effective.  You can cope with a lot more if you feel you are in control, you believe in your own abilities etc.</a:t>
            </a:r>
          </a:p>
          <a:p>
            <a:endParaRPr lang="en-AU" dirty="0" smtClean="0"/>
          </a:p>
          <a:p>
            <a:r>
              <a:rPr lang="en-AU" b="1" dirty="0" smtClean="0"/>
              <a:t>BUT</a:t>
            </a:r>
          </a:p>
          <a:p>
            <a:r>
              <a:rPr lang="en-AU" dirty="0" smtClean="0"/>
              <a:t>Mental</a:t>
            </a:r>
            <a:r>
              <a:rPr lang="en-AU" baseline="0" dirty="0" smtClean="0"/>
              <a:t> resilience training will not be effective if:</a:t>
            </a:r>
          </a:p>
          <a:p>
            <a:pPr marL="171450" indent="-171450">
              <a:buFont typeface="Arial" panose="020B0604020202020204" pitchFamily="34" charset="0"/>
              <a:buChar char="•"/>
            </a:pPr>
            <a:r>
              <a:rPr lang="en-AU" baseline="0" dirty="0" smtClean="0"/>
              <a:t>you have no control (e.g. if you work for a “control freak”)</a:t>
            </a:r>
          </a:p>
          <a:p>
            <a:pPr marL="171450" indent="-171450">
              <a:buFont typeface="Arial" panose="020B0604020202020204" pitchFamily="34" charset="0"/>
              <a:buChar char="•"/>
            </a:pPr>
            <a:r>
              <a:rPr lang="en-AU" baseline="0" dirty="0" smtClean="0"/>
              <a:t>when you cannot do the job up to the standard required you are blamed for not being good enough</a:t>
            </a:r>
          </a:p>
          <a:p>
            <a:pPr marL="171450" indent="-171450">
              <a:buFont typeface="Arial" panose="020B0604020202020204" pitchFamily="34" charset="0"/>
              <a:buChar char="•"/>
            </a:pPr>
            <a:r>
              <a:rPr lang="en-AU" baseline="0" dirty="0" smtClean="0"/>
              <a:t>work load management is poor</a:t>
            </a:r>
          </a:p>
          <a:p>
            <a:pPr marL="171450" indent="-171450">
              <a:buFont typeface="Arial" panose="020B0604020202020204" pitchFamily="34" charset="0"/>
              <a:buChar char="•"/>
            </a:pPr>
            <a:r>
              <a:rPr lang="en-AU" baseline="0" dirty="0" smtClean="0"/>
              <a:t>there poor phone/internet access and you get ignored/put down by your co-workers</a:t>
            </a:r>
          </a:p>
          <a:p>
            <a:pPr marL="171450" indent="-171450">
              <a:buFont typeface="Arial" panose="020B0604020202020204" pitchFamily="34" charset="0"/>
              <a:buChar char="•"/>
            </a:pPr>
            <a:r>
              <a:rPr lang="en-AU" baseline="0" dirty="0" smtClean="0"/>
              <a:t>the culture on the mine site is very negative</a:t>
            </a:r>
          </a:p>
          <a:p>
            <a:endParaRPr lang="en-AU" baseline="0" dirty="0" smtClean="0"/>
          </a:p>
          <a:p>
            <a:r>
              <a:rPr lang="en-AU" baseline="0" dirty="0" smtClean="0"/>
              <a:t>So while mental resilience training can be effective, there are things in the workplace that need to be addressed first.    </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48</a:t>
            </a:fld>
            <a:endParaRPr lang="en-AU" dirty="0"/>
          </a:p>
        </p:txBody>
      </p:sp>
    </p:spTree>
    <p:extLst>
      <p:ext uri="{BB962C8B-B14F-4D97-AF65-F5344CB8AC3E}">
        <p14:creationId xmlns:p14="http://schemas.microsoft.com/office/powerpoint/2010/main" val="19506366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Belief</a:t>
            </a:r>
            <a:r>
              <a:rPr lang="en-AU" baseline="0" dirty="0" smtClean="0"/>
              <a:t> in your own abilities is very important.  Often if you believe you can do the job/cope, you will </a:t>
            </a:r>
          </a:p>
          <a:p>
            <a:endParaRPr lang="en-AU" baseline="0" dirty="0" smtClean="0"/>
          </a:p>
          <a:p>
            <a:r>
              <a:rPr lang="en-AU" baseline="0" dirty="0" smtClean="0"/>
              <a:t>If you are told you cannot do the job, that you cannot cope, that you are inadequate etc. these messages can erode your belief in yourself and corrode those “brain boiler walls”</a:t>
            </a:r>
          </a:p>
          <a:p>
            <a:endParaRPr lang="en-AU"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If you disagree with someone there is a difference between telling them that their idea/opinion is stupid and telling them they are stupid.  If the culture is very negative and is more of the “your are stupid” way of expressing disagreements, then you may begin to believe it.  </a:t>
            </a:r>
          </a:p>
          <a:p>
            <a:endParaRPr lang="en-AU" baseline="0" dirty="0" smtClean="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49</a:t>
            </a:fld>
            <a:endParaRPr lang="en-AU" dirty="0"/>
          </a:p>
        </p:txBody>
      </p:sp>
    </p:spTree>
    <p:extLst>
      <p:ext uri="{BB962C8B-B14F-4D97-AF65-F5344CB8AC3E}">
        <p14:creationId xmlns:p14="http://schemas.microsoft.com/office/powerpoint/2010/main" val="40581804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AU" dirty="0" smtClean="0"/>
              <a:t>Young adults can be vulnerable because they can lack</a:t>
            </a:r>
            <a:r>
              <a:rPr lang="en-AU" baseline="0" dirty="0" smtClean="0"/>
              <a:t> self confidence.</a:t>
            </a:r>
          </a:p>
          <a:p>
            <a:endParaRPr lang="en-AU" baseline="0" dirty="0" smtClean="0"/>
          </a:p>
          <a:p>
            <a:r>
              <a:rPr lang="en-AU" baseline="0" dirty="0" smtClean="0"/>
              <a:t>One of the most well-known bullying related suicides is that of Brodie Panlock of Melbourne.</a:t>
            </a:r>
          </a:p>
          <a:p>
            <a:endParaRPr lang="en-AU" baseline="0" dirty="0" smtClean="0"/>
          </a:p>
          <a:p>
            <a:r>
              <a:rPr lang="en-AU" baseline="0" dirty="0" smtClean="0"/>
              <a:t>Bullying can be bad, but some behaviours are worse than others.  In Brodie’s case, no matter how hard she tried, she could never do anything right by the males in the workplace.  This had a fatal effect upon her self confidence.</a:t>
            </a:r>
          </a:p>
          <a:p>
            <a:endParaRPr lang="en-AU" baseline="0" dirty="0" smtClean="0"/>
          </a:p>
          <a:p>
            <a:r>
              <a:rPr lang="en-AU" baseline="0" dirty="0" smtClean="0"/>
              <a:t>From the Coronial Inquiry [&lt;www.coronerscourt.vic.gov.au&gt;]:</a:t>
            </a:r>
          </a:p>
          <a:p>
            <a:r>
              <a:rPr lang="en-AU" sz="1200" b="0" i="1" u="none" strike="noStrike" kern="1200" baseline="0" dirty="0" smtClean="0">
                <a:solidFill>
                  <a:schemeClr val="tx1"/>
                </a:solidFill>
                <a:latin typeface="+mn-lt"/>
                <a:ea typeface="+mn-ea"/>
                <a:cs typeface="+mn-cs"/>
              </a:rPr>
              <a:t>I can describe Brodie as a buoyant, chirpy, compassionate, patient, giving girl. She was like a little ray of sunshine. Unfortunately, she was young, naïve and working in an</a:t>
            </a:r>
          </a:p>
          <a:p>
            <a:r>
              <a:rPr lang="en-AU" sz="1200" b="0" i="1" u="none" strike="noStrike" kern="1200" baseline="0" dirty="0" smtClean="0">
                <a:solidFill>
                  <a:schemeClr val="tx1"/>
                </a:solidFill>
                <a:latin typeface="+mn-lt"/>
                <a:ea typeface="+mn-ea"/>
                <a:cs typeface="+mn-cs"/>
              </a:rPr>
              <a:t>environment that encouraged and supported bullying behaviour. In my opinion, Nick and Rhys were successful in bullying Brodie because she felt she deserved it. She had no</a:t>
            </a:r>
          </a:p>
          <a:p>
            <a:r>
              <a:rPr lang="en-AU" sz="1200" b="0" i="1" u="none" strike="noStrike" kern="1200" baseline="0" dirty="0" smtClean="0">
                <a:solidFill>
                  <a:schemeClr val="tx1"/>
                </a:solidFill>
                <a:latin typeface="+mn-lt"/>
                <a:ea typeface="+mn-ea"/>
                <a:cs typeface="+mn-cs"/>
              </a:rPr>
              <a:t>confidence in her beauty or self worth. Nick was the manager and Rhys was his side kick at Café Vamp. But no matter what she did, be it right or wrong, Brodie could never do anything right by Mark, the owner, Nick, Rhys or Gabe.</a:t>
            </a:r>
            <a:endParaRPr lang="en-AU" baseline="0" dirty="0" smtClean="0"/>
          </a:p>
          <a:p>
            <a:endParaRPr lang="en-AU" dirty="0" smtClean="0"/>
          </a:p>
          <a:p>
            <a:endParaRPr lang="en-AU" dirty="0" smtClean="0"/>
          </a:p>
          <a:p>
            <a:r>
              <a:rPr lang="en-AU" b="1" dirty="0" smtClean="0"/>
              <a:t>END OF DETOUR</a:t>
            </a:r>
            <a:endParaRPr lang="en-AU" b="1"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50</a:t>
            </a:fld>
            <a:endParaRPr lang="en-AU" dirty="0"/>
          </a:p>
        </p:txBody>
      </p:sp>
    </p:spTree>
    <p:extLst>
      <p:ext uri="{BB962C8B-B14F-4D97-AF65-F5344CB8AC3E}">
        <p14:creationId xmlns:p14="http://schemas.microsoft.com/office/powerpoint/2010/main" val="29782125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 mentioned in the introduction, this</a:t>
            </a:r>
            <a:r>
              <a:rPr lang="en-AU" baseline="0" dirty="0" smtClean="0"/>
              <a:t> presentation is </a:t>
            </a:r>
            <a:r>
              <a:rPr lang="en-AU" i="1" baseline="0" dirty="0" smtClean="0"/>
              <a:t>about safety too </a:t>
            </a:r>
            <a:r>
              <a:rPr lang="en-AU" baseline="0" dirty="0" smtClean="0"/>
              <a:t>because much of the information on workplace mental health focuses just upon the mental health problems the employee brings to work.</a:t>
            </a:r>
          </a:p>
          <a:p>
            <a:endParaRPr lang="en-AU" baseline="0" dirty="0" smtClean="0"/>
          </a:p>
          <a:p>
            <a:r>
              <a:rPr lang="en-AU" baseline="0" dirty="0" smtClean="0"/>
              <a:t>Given that so many of us are at risk and that working on mine sites increases the risk, it is important that employers accommodate employees who do suffer from mental health problems.</a:t>
            </a:r>
          </a:p>
          <a:p>
            <a:endParaRPr lang="en-AU" baseline="0" dirty="0" smtClean="0"/>
          </a:p>
          <a:p>
            <a:r>
              <a:rPr lang="en-AU" baseline="0" dirty="0" smtClean="0"/>
              <a:t>So imagine from the video </a:t>
            </a:r>
            <a:r>
              <a:rPr lang="en-AU" i="1" baseline="0" dirty="0" smtClean="0"/>
              <a:t>How workplace factors influence an incident </a:t>
            </a:r>
            <a:r>
              <a:rPr lang="en-AU" baseline="0" dirty="0" smtClean="0"/>
              <a:t>if Phil’s wife had just left him, his Mum had just died and his little boy was sick.  He could be very distraught.</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51</a:t>
            </a:fld>
            <a:endParaRPr lang="en-AU" dirty="0"/>
          </a:p>
        </p:txBody>
      </p:sp>
    </p:spTree>
    <p:extLst>
      <p:ext uri="{BB962C8B-B14F-4D97-AF65-F5344CB8AC3E}">
        <p14:creationId xmlns:p14="http://schemas.microsoft.com/office/powerpoint/2010/main" val="23584609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 Phil would be at increased risk of a mental disorder.</a:t>
            </a:r>
          </a:p>
          <a:p>
            <a:endParaRPr lang="en-AU" dirty="0" smtClean="0"/>
          </a:p>
          <a:p>
            <a:r>
              <a:rPr lang="en-AU" dirty="0" smtClean="0"/>
              <a:t>So it is important</a:t>
            </a:r>
            <a:r>
              <a:rPr lang="en-AU" baseline="0" dirty="0" smtClean="0"/>
              <a:t> that:</a:t>
            </a:r>
          </a:p>
          <a:p>
            <a:pPr marL="171450" indent="-171450">
              <a:buFont typeface="Arial" panose="020B0604020202020204" pitchFamily="34" charset="0"/>
              <a:buChar char="•"/>
            </a:pPr>
            <a:r>
              <a:rPr lang="en-AU" baseline="0" dirty="0" smtClean="0"/>
              <a:t>his supervisor is supportive</a:t>
            </a:r>
          </a:p>
          <a:p>
            <a:pPr marL="171450" indent="-171450">
              <a:buFont typeface="Arial" panose="020B0604020202020204" pitchFamily="34" charset="0"/>
              <a:buChar char="•"/>
            </a:pPr>
            <a:r>
              <a:rPr lang="en-AU" baseline="0" dirty="0" smtClean="0"/>
              <a:t>work demands are minimised</a:t>
            </a:r>
          </a:p>
          <a:p>
            <a:pPr marL="171450" indent="-171450">
              <a:buFont typeface="Arial" panose="020B0604020202020204" pitchFamily="34" charset="0"/>
              <a:buChar char="•"/>
            </a:pPr>
            <a:r>
              <a:rPr lang="en-AU" baseline="0" dirty="0" smtClean="0"/>
              <a:t>role clarity there</a:t>
            </a:r>
          </a:p>
          <a:p>
            <a:pPr marL="171450" indent="-171450">
              <a:buFont typeface="Arial" panose="020B0604020202020204" pitchFamily="34" charset="0"/>
              <a:buChar char="•"/>
            </a:pPr>
            <a:r>
              <a:rPr lang="en-AU" baseline="0" dirty="0" smtClean="0"/>
              <a:t>co-workers are supportive</a:t>
            </a:r>
          </a:p>
          <a:p>
            <a:pPr marL="171450" indent="-171450">
              <a:buFont typeface="Arial" panose="020B0604020202020204" pitchFamily="34" charset="0"/>
              <a:buChar char="•"/>
            </a:pPr>
            <a:r>
              <a:rPr lang="en-AU" baseline="0" dirty="0" smtClean="0"/>
              <a:t>the policies, procedures etc. are effective and credible</a:t>
            </a:r>
          </a:p>
          <a:p>
            <a:pPr marL="171450" indent="-171450">
              <a:buFont typeface="Arial" panose="020B0604020202020204" pitchFamily="34" charset="0"/>
              <a:buChar char="•"/>
            </a:pPr>
            <a:r>
              <a:rPr lang="en-AU" baseline="0" dirty="0" smtClean="0"/>
              <a:t>there is good recognition and reward</a:t>
            </a:r>
          </a:p>
          <a:p>
            <a:pPr marL="171450" indent="-171450">
              <a:buFont typeface="Arial" panose="020B0604020202020204" pitchFamily="34" charset="0"/>
              <a:buChar char="•"/>
            </a:pPr>
            <a:r>
              <a:rPr lang="en-AU" baseline="0" dirty="0" smtClean="0"/>
              <a:t>Phil feels that he is in control</a:t>
            </a:r>
          </a:p>
          <a:p>
            <a:endParaRPr lang="en-AU" baseline="0" dirty="0" smtClean="0"/>
          </a:p>
          <a:p>
            <a:r>
              <a:rPr lang="en-AU" baseline="0" dirty="0" smtClean="0"/>
              <a:t> . . . . . . So Phil is able to cope and function safely and effectively.</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52</a:t>
            </a:fld>
            <a:endParaRPr lang="en-AU" dirty="0"/>
          </a:p>
        </p:txBody>
      </p:sp>
    </p:spTree>
    <p:extLst>
      <p:ext uri="{BB962C8B-B14F-4D97-AF65-F5344CB8AC3E}">
        <p14:creationId xmlns:p14="http://schemas.microsoft.com/office/powerpoint/2010/main" val="1482515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AU" dirty="0" smtClean="0"/>
              <a:t>Your mental health is important.</a:t>
            </a:r>
          </a:p>
          <a:p>
            <a:r>
              <a:rPr lang="en-AU" dirty="0" smtClean="0"/>
              <a:t>Your mental health can also affect your physical health.</a:t>
            </a:r>
          </a:p>
          <a:p>
            <a:endParaRPr lang="en-AU" baseline="0" dirty="0" smtClean="0"/>
          </a:p>
          <a:p>
            <a:r>
              <a:rPr lang="en-AU" baseline="0" dirty="0" smtClean="0"/>
              <a:t>Mental health problems are more widespread and serious than many of us probably appreciate.</a:t>
            </a:r>
          </a:p>
          <a:p>
            <a:endParaRPr lang="en-AU" baseline="0" dirty="0" smtClean="0"/>
          </a:p>
          <a:p>
            <a:r>
              <a:rPr lang="en-AU" baseline="0" dirty="0" smtClean="0"/>
              <a:t>There is unfortunately a lot of stigma associated with mental health problems.  People are often reluctant to talk about them and to listen to others who suffer from them.</a:t>
            </a:r>
          </a:p>
          <a:p>
            <a:endParaRPr lang="en-AU" baseline="0" dirty="0" smtClean="0"/>
          </a:p>
          <a:p>
            <a:r>
              <a:rPr lang="en-AU" baseline="0" dirty="0" smtClean="0"/>
              <a:t>Suicide is the most common cause of death for Australian adults under the age of 45.  The stigma/reluctance to talk about mental health problems and the lack of awareness of available health services contribute to the suicide problem.</a:t>
            </a:r>
          </a:p>
          <a:p>
            <a:endParaRPr lang="en-AU" baseline="0" dirty="0" smtClean="0"/>
          </a:p>
          <a:p>
            <a:r>
              <a:rPr lang="en-AU" baseline="0" dirty="0" smtClean="0"/>
              <a:t>The are are a number of organisations that can provide advice and resources.</a:t>
            </a:r>
          </a:p>
          <a:p>
            <a:pPr lvl="1"/>
            <a:r>
              <a:rPr lang="en-AU" baseline="0" dirty="0" smtClean="0"/>
              <a:t>RU OK [&lt;</a:t>
            </a:r>
            <a:r>
              <a:rPr lang="en-AU" dirty="0" smtClean="0">
                <a:hlinkClick r:id="rId3"/>
              </a:rPr>
              <a:t>https://www.ruok.org.au/</a:t>
            </a:r>
            <a:r>
              <a:rPr lang="en-AU" baseline="0" dirty="0" smtClean="0"/>
              <a:t>&gt;]</a:t>
            </a:r>
          </a:p>
          <a:p>
            <a:pPr lvl="1"/>
            <a:r>
              <a:rPr lang="en-AU" baseline="0" dirty="0" smtClean="0"/>
              <a:t>Black Dog Institute [&lt;</a:t>
            </a:r>
            <a:r>
              <a:rPr lang="en-AU" dirty="0" smtClean="0">
                <a:hlinkClick r:id="rId4"/>
              </a:rPr>
              <a:t>https://www.blackdoginstitute.org.au/</a:t>
            </a:r>
            <a:r>
              <a:rPr lang="en-AU" baseline="0" dirty="0" smtClean="0"/>
              <a:t>&gt;]</a:t>
            </a:r>
          </a:p>
          <a:p>
            <a:pPr lvl="1"/>
            <a:r>
              <a:rPr lang="en-AU" baseline="0" dirty="0" smtClean="0"/>
              <a:t>Heads up [&lt;</a:t>
            </a:r>
            <a:r>
              <a:rPr lang="en-AU" dirty="0" smtClean="0">
                <a:hlinkClick r:id="rId5"/>
              </a:rPr>
              <a:t>https://www.headsup.org.au/</a:t>
            </a:r>
            <a:r>
              <a:rPr lang="en-AU" baseline="0" dirty="0" smtClean="0"/>
              <a:t>&gt;]</a:t>
            </a:r>
          </a:p>
          <a:p>
            <a:pPr lvl="1"/>
            <a:r>
              <a:rPr lang="en-AU" baseline="0" dirty="0" smtClean="0"/>
              <a:t>Beyond Blue [&lt;</a:t>
            </a:r>
            <a:r>
              <a:rPr lang="en-AU" dirty="0" smtClean="0">
                <a:hlinkClick r:id="rId6"/>
              </a:rPr>
              <a:t>https://www.beyondblue.org.au/</a:t>
            </a:r>
            <a:r>
              <a:rPr lang="en-AU" baseline="0" dirty="0" smtClean="0"/>
              <a:t>&gt;]</a:t>
            </a:r>
          </a:p>
          <a:p>
            <a:pPr lvl="1"/>
            <a:r>
              <a:rPr lang="en-AU" baseline="0" dirty="0" smtClean="0"/>
              <a:t>Mentally Health Workplaces Alliance [&lt;</a:t>
            </a:r>
            <a:r>
              <a:rPr lang="en-AU" dirty="0" smtClean="0">
                <a:hlinkClick r:id="rId7"/>
              </a:rPr>
              <a:t>https://www.headsup.org.au/general/about-us/mentally-healthy-workplace-alliance</a:t>
            </a:r>
            <a:r>
              <a:rPr lang="en-AU" baseline="0" dirty="0" smtClean="0"/>
              <a:t>&gt;]</a:t>
            </a:r>
          </a:p>
          <a:p>
            <a:pPr lvl="1"/>
            <a:r>
              <a:rPr lang="en-AU" baseline="0" dirty="0" smtClean="0"/>
              <a:t>WA Mental Health Commission [&lt;</a:t>
            </a:r>
            <a:r>
              <a:rPr lang="en-AU" dirty="0" smtClean="0">
                <a:hlinkClick r:id="rId8"/>
              </a:rPr>
              <a:t>https://www.mhc.wa.gov.au/</a:t>
            </a:r>
            <a:r>
              <a:rPr lang="en-AU" baseline="0" dirty="0" smtClean="0"/>
              <a:t>&gt;]</a:t>
            </a:r>
          </a:p>
          <a:p>
            <a:endParaRPr lang="en-AU" baseline="0" dirty="0" smtClean="0"/>
          </a:p>
          <a:p>
            <a:r>
              <a:rPr lang="en-AU" baseline="0" dirty="0" smtClean="0"/>
              <a:t> </a:t>
            </a:r>
          </a:p>
          <a:p>
            <a:r>
              <a:rPr lang="en-AU" baseline="0" dirty="0" smtClean="0"/>
              <a:t>(NOTE:  The first week of October, is Mental Health Week in WA.  DMIRS was a sponsor).  </a:t>
            </a:r>
          </a:p>
          <a:p>
            <a:endParaRPr lang="en-AU" baseline="0" dirty="0" smtClean="0"/>
          </a:p>
          <a:p>
            <a:r>
              <a:rPr lang="en-AU" baseline="0" dirty="0" smtClean="0"/>
              <a:t> </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7888478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“Safety” is</a:t>
            </a:r>
            <a:r>
              <a:rPr lang="en-AU" baseline="0" dirty="0" smtClean="0"/>
              <a:t> about capacity and defences.</a:t>
            </a:r>
          </a:p>
          <a:p>
            <a:endParaRPr lang="en-AU" baseline="0" dirty="0" smtClean="0"/>
          </a:p>
          <a:p>
            <a:r>
              <a:rPr lang="en-AU" baseline="0" dirty="0" smtClean="0"/>
              <a:t>Did Phil’s workplace have the capacity to get the work done when employees are on leave or allocated to other tasks?</a:t>
            </a:r>
            <a:endParaRPr lang="en-AU" dirty="0" smtClean="0"/>
          </a:p>
          <a:p>
            <a:endParaRPr lang="en-AU" dirty="0" smtClean="0"/>
          </a:p>
          <a:p>
            <a:r>
              <a:rPr lang="en-AU" dirty="0" smtClean="0"/>
              <a:t>Was Phil working in a mentally healthy workplace?</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53</a:t>
            </a:fld>
            <a:endParaRPr lang="en-AU" dirty="0"/>
          </a:p>
        </p:txBody>
      </p:sp>
    </p:spTree>
    <p:extLst>
      <p:ext uri="{BB962C8B-B14F-4D97-AF65-F5344CB8AC3E}">
        <p14:creationId xmlns:p14="http://schemas.microsoft.com/office/powerpoint/2010/main" val="26661468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Manager was not supportive of the Supervisor.</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54</a:t>
            </a:fld>
            <a:endParaRPr lang="en-AU" dirty="0"/>
          </a:p>
        </p:txBody>
      </p:sp>
    </p:spTree>
    <p:extLst>
      <p:ext uri="{BB962C8B-B14F-4D97-AF65-F5344CB8AC3E}">
        <p14:creationId xmlns:p14="http://schemas.microsoft.com/office/powerpoint/2010/main" val="14099008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Supervisor was not supportive of Phil.</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55</a:t>
            </a:fld>
            <a:endParaRPr lang="en-AU" dirty="0"/>
          </a:p>
        </p:txBody>
      </p:sp>
    </p:spTree>
    <p:extLst>
      <p:ext uri="{BB962C8B-B14F-4D97-AF65-F5344CB8AC3E}">
        <p14:creationId xmlns:p14="http://schemas.microsoft.com/office/powerpoint/2010/main" val="6923526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Supervisor was not contactable when needed.</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56</a:t>
            </a:fld>
            <a:endParaRPr lang="en-AU" dirty="0"/>
          </a:p>
        </p:txBody>
      </p:sp>
    </p:spTree>
    <p:extLst>
      <p:ext uri="{BB962C8B-B14F-4D97-AF65-F5344CB8AC3E}">
        <p14:creationId xmlns:p14="http://schemas.microsoft.com/office/powerpoint/2010/main" val="16148127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Co-worker was not supportive – well before lunch anyway.</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57</a:t>
            </a:fld>
            <a:endParaRPr lang="en-AU" dirty="0"/>
          </a:p>
        </p:txBody>
      </p:sp>
    </p:spTree>
    <p:extLst>
      <p:ext uri="{BB962C8B-B14F-4D97-AF65-F5344CB8AC3E}">
        <p14:creationId xmlns:p14="http://schemas.microsoft.com/office/powerpoint/2010/main" val="35656615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inability to find the relevant added to the “stuff”/frustrations Phil had to cope with.</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58</a:t>
            </a:fld>
            <a:endParaRPr lang="en-AU" dirty="0"/>
          </a:p>
        </p:txBody>
      </p:sp>
    </p:spTree>
    <p:extLst>
      <p:ext uri="{BB962C8B-B14F-4D97-AF65-F5344CB8AC3E}">
        <p14:creationId xmlns:p14="http://schemas.microsoft.com/office/powerpoint/2010/main" val="16129747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Health</a:t>
            </a:r>
            <a:r>
              <a:rPr lang="en-AU" baseline="0" dirty="0" smtClean="0"/>
              <a:t> and Safety Culture lead to Phil being given the truck tray replacement job, despite never having done it before. </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59</a:t>
            </a:fld>
            <a:endParaRPr lang="en-AU" dirty="0"/>
          </a:p>
        </p:txBody>
      </p:sp>
    </p:spTree>
    <p:extLst>
      <p:ext uri="{BB962C8B-B14F-4D97-AF65-F5344CB8AC3E}">
        <p14:creationId xmlns:p14="http://schemas.microsoft.com/office/powerpoint/2010/main" val="33045288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 was not a mentally healthy workplace.</a:t>
            </a:r>
          </a:p>
          <a:p>
            <a:endParaRPr lang="en-AU" dirty="0" smtClean="0"/>
          </a:p>
          <a:p>
            <a:r>
              <a:rPr lang="en-AU" dirty="0" smtClean="0"/>
              <a:t>Phil was getting stressed. . . . . But was stress/mental ill-health the biggest problem?????</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60</a:t>
            </a:fld>
            <a:endParaRPr lang="en-AU" dirty="0"/>
          </a:p>
        </p:txBody>
      </p:sp>
    </p:spTree>
    <p:extLst>
      <p:ext uri="{BB962C8B-B14F-4D97-AF65-F5344CB8AC3E}">
        <p14:creationId xmlns:p14="http://schemas.microsoft.com/office/powerpoint/2010/main" val="3850559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AU" dirty="0" smtClean="0"/>
              <a:t>We sometimes talk about the </a:t>
            </a:r>
            <a:r>
              <a:rPr lang="en-AU" i="1" dirty="0" smtClean="0"/>
              <a:t>Stress Iceberg</a:t>
            </a:r>
            <a:r>
              <a:rPr lang="en-AU" dirty="0" smtClean="0"/>
              <a:t>.  Because</a:t>
            </a:r>
            <a:r>
              <a:rPr lang="en-AU" baseline="0" dirty="0" smtClean="0"/>
              <a:t> of the stigma and non-reporting, we do not know how big the problem is and what we see is often just the tip of the problem.</a:t>
            </a:r>
          </a:p>
          <a:p>
            <a:endParaRPr lang="en-AU" baseline="0" dirty="0" smtClean="0"/>
          </a:p>
          <a:p>
            <a:r>
              <a:rPr lang="en-AU" baseline="0" dirty="0" smtClean="0"/>
              <a:t>How many suicides are work-related we do not know.   They can occur off site.</a:t>
            </a:r>
          </a:p>
          <a:p>
            <a:r>
              <a:rPr lang="en-AU" baseline="0" dirty="0" smtClean="0"/>
              <a:t>The ‘runners up’ in the ‘causes of death’ statistics for Australian adults under 44 years are drug and vehicle related.  Some of those are likely to be suicides and/or stress related. </a:t>
            </a:r>
          </a:p>
          <a:p>
            <a:endParaRPr lang="en-AU" baseline="0" dirty="0" smtClean="0"/>
          </a:p>
          <a:p>
            <a:r>
              <a:rPr lang="en-AU" baseline="0" dirty="0" smtClean="0"/>
              <a:t>The most obvious stress-related problems are the workers’ compensation claims where the nature of injury is recorded as “exposure to mental stress”.</a:t>
            </a:r>
          </a:p>
          <a:p>
            <a:endParaRPr lang="en-AU" baseline="0" dirty="0" smtClean="0"/>
          </a:p>
          <a:p>
            <a:r>
              <a:rPr lang="en-AU" baseline="0" dirty="0" smtClean="0"/>
              <a:t>There are far more “sickies”.</a:t>
            </a:r>
          </a:p>
          <a:p>
            <a:endParaRPr lang="en-AU" baseline="0" dirty="0" smtClean="0"/>
          </a:p>
          <a:p>
            <a:r>
              <a:rPr lang="en-AU" baseline="0" dirty="0" smtClean="0"/>
              <a:t>Some consultants talk about “presenteesim”.  This is being present physically at work, but not fully productive.  (More about that later.  This can contribute to “Line of Fire” related incidents).</a:t>
            </a:r>
          </a:p>
          <a:p>
            <a:endParaRPr lang="en-AU" baseline="0" dirty="0" smtClean="0"/>
          </a:p>
          <a:p>
            <a:r>
              <a:rPr lang="en-AU" baseline="0" dirty="0" smtClean="0"/>
              <a:t>Long term exposure to stress can cause physical health problems such as coronary heart disease.  </a:t>
            </a:r>
          </a:p>
          <a:p>
            <a:endParaRPr lang="en-AU" baseline="0" dirty="0" smtClean="0"/>
          </a:p>
          <a:p>
            <a:r>
              <a:rPr lang="en-AU" baseline="0" dirty="0" smtClean="0"/>
              <a:t>Looking at the Lost Time Injury data for WA, mental stress is recorded as the “Nature of Injury” in around 4% of all LTI’s.</a:t>
            </a:r>
          </a:p>
          <a:p>
            <a:endParaRPr lang="en-AU" baseline="0" dirty="0" smtClean="0"/>
          </a:p>
          <a:p>
            <a:r>
              <a:rPr lang="en-AU" baseline="0" dirty="0" smtClean="0"/>
              <a:t>In mining it accounts for less than less than 2%. </a:t>
            </a:r>
          </a:p>
          <a:p>
            <a:endParaRPr lang="en-AU" baseline="0" dirty="0" smtClean="0"/>
          </a:p>
          <a:p>
            <a:r>
              <a:rPr lang="en-AU" baseline="0" dirty="0" smtClean="0"/>
              <a:t>Does this mean that stress/mental health related issues are not a concern on mine sites?????</a:t>
            </a:r>
          </a:p>
          <a:p>
            <a:endParaRPr lang="en-AU" baseline="0" dirty="0" smtClean="0"/>
          </a:p>
          <a:p>
            <a:r>
              <a:rPr lang="en-AU" baseline="0" dirty="0" smtClean="0"/>
              <a:t>Where on the risk register should they be????</a:t>
            </a:r>
          </a:p>
          <a:p>
            <a:endParaRPr lang="en-AU" baseline="0" dirty="0" smtClean="0"/>
          </a:p>
          <a:p>
            <a:r>
              <a:rPr lang="en-AU" baseline="0" dirty="0" smtClean="0"/>
              <a:t>If someone has a desk job in an office and is exposed to high work demands, low role clarity, poor support, low control etc. then over time they could develop a work-related mental health disorder.</a:t>
            </a:r>
          </a:p>
          <a:p>
            <a:endParaRPr lang="en-AU" baseline="0" dirty="0" smtClean="0"/>
          </a:p>
          <a:p>
            <a:r>
              <a:rPr lang="en-AU" baseline="0" dirty="0" smtClean="0"/>
              <a:t>If someone exposed to the hazards on a mine site is also exposed to high work demands, low role clarity, poor support, low control etc., then other outcomes are more likely.</a:t>
            </a:r>
          </a:p>
          <a:p>
            <a:endParaRPr lang="en-AU" baseline="0" dirty="0" smtClean="0"/>
          </a:p>
          <a:p>
            <a:r>
              <a:rPr lang="en-AU" baseline="0" dirty="0" smtClean="0"/>
              <a:t>Phil did not last long enough on the job to develop a work-related mental health disorder</a:t>
            </a:r>
          </a:p>
          <a:p>
            <a:endParaRPr lang="en-AU" baseline="0" dirty="0" smtClean="0"/>
          </a:p>
          <a:p>
            <a:endParaRPr lang="en-AU" baseline="0" dirty="0" smtClean="0"/>
          </a:p>
          <a:p>
            <a:r>
              <a:rPr lang="en-AU" b="1" baseline="0" dirty="0" smtClean="0"/>
              <a:t>Sources:</a:t>
            </a:r>
          </a:p>
          <a:p>
            <a:endParaRPr lang="en-AU" i="1" dirty="0" smtClean="0"/>
          </a:p>
          <a:p>
            <a:r>
              <a:rPr lang="en-AU" i="1" dirty="0" smtClean="0"/>
              <a:t>Safety performance in the Western Australian mineral industry 2016-2017  </a:t>
            </a:r>
          </a:p>
          <a:p>
            <a:r>
              <a:rPr lang="en-AU" dirty="0" smtClean="0"/>
              <a:t>[&lt;www.dmirs.wa.gov.au&gt;]</a:t>
            </a:r>
          </a:p>
          <a:p>
            <a:endParaRPr lang="en-AU" i="1" dirty="0" smtClean="0"/>
          </a:p>
          <a:p>
            <a:r>
              <a:rPr lang="en-AU" i="1" dirty="0" smtClean="0"/>
              <a:t>Safety performance in the Western Australian mineral industry 2017-2018  </a:t>
            </a:r>
          </a:p>
          <a:p>
            <a:r>
              <a:rPr lang="en-AU" dirty="0" smtClean="0"/>
              <a:t>[&lt;www.dmirs.wa.gov.au&gt;]</a:t>
            </a:r>
          </a:p>
          <a:p>
            <a:endParaRPr lang="en-AU" baseline="0" dirty="0" smtClean="0"/>
          </a:p>
          <a:p>
            <a:r>
              <a:rPr lang="en-AU" baseline="0" dirty="0" smtClean="0"/>
              <a:t>Workers’ Compensation Scheme Trends November 2018</a:t>
            </a:r>
          </a:p>
          <a:p>
            <a:r>
              <a:rPr lang="en-AU" baseline="0" dirty="0" smtClean="0"/>
              <a:t>[&lt;www.workcover.wa.gov.au&gt;]</a:t>
            </a:r>
          </a:p>
          <a:p>
            <a:endParaRPr lang="en-AU" baseline="0" dirty="0" smtClean="0"/>
          </a:p>
          <a:p>
            <a:r>
              <a:rPr lang="en-AU" baseline="0" dirty="0" smtClean="0"/>
              <a:t>    </a:t>
            </a:r>
            <a:endParaRPr lang="en-AU"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2065526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Comment: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b="0" dirty="0" smtClean="0"/>
              <a:t>Some</a:t>
            </a:r>
            <a:r>
              <a:rPr lang="en-AU" b="0" baseline="0" dirty="0" smtClean="0"/>
              <a:t> relative data</a:t>
            </a:r>
            <a:r>
              <a:rPr lang="en-AU" b="1" baseline="0" dirty="0" smtClean="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1" i="1" u="none" strike="noStrike" kern="1200" baseline="0" dirty="0" smtClean="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i="0" u="none" strike="noStrike" kern="1200" baseline="0" dirty="0" smtClean="0">
                <a:solidFill>
                  <a:schemeClr val="tx1"/>
                </a:solidFill>
                <a:latin typeface="+mn-lt"/>
                <a:ea typeface="+mn-ea"/>
                <a:cs typeface="+mn-cs"/>
              </a:rPr>
              <a:t>In 2017/2018 Mining had the second highest fatality rate of any industry in WA.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1" i="1" u="none" strike="noStrike" kern="1200" baseline="0" dirty="0" smtClean="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i="0" u="none" strike="noStrike" kern="1200" baseline="0" dirty="0" smtClean="0">
                <a:solidFill>
                  <a:schemeClr val="tx1"/>
                </a:solidFill>
                <a:latin typeface="+mn-lt"/>
                <a:ea typeface="+mn-ea"/>
                <a:cs typeface="+mn-cs"/>
              </a:rPr>
              <a:t>Mining compared to other industries has a good safety record.  but when things go pear-shaped, they go very pear shaped</a:t>
            </a:r>
          </a:p>
          <a:p>
            <a:r>
              <a:rPr lang="en-AU" b="0" baseline="0" dirty="0" smtClean="0"/>
              <a:t> </a:t>
            </a:r>
            <a:endParaRPr lang="en-AU" b="0" dirty="0" smtClean="0"/>
          </a:p>
          <a:p>
            <a:r>
              <a:rPr lang="en-AU" b="1" dirty="0" smtClean="0"/>
              <a:t>Source: </a:t>
            </a:r>
          </a:p>
          <a:p>
            <a:r>
              <a:rPr lang="en-AU" b="0" i="1" dirty="0" smtClean="0"/>
              <a:t>State of the Work Environment.  Work-related traumatic injury fatalities in Western Australia</a:t>
            </a:r>
          </a:p>
          <a:p>
            <a:r>
              <a:rPr lang="en-AU" b="0" i="1" dirty="0" smtClean="0"/>
              <a:t>2006–2007 to 2017–2018</a:t>
            </a:r>
          </a:p>
          <a:p>
            <a:r>
              <a:rPr lang="en-AU" b="0" dirty="0" smtClean="0"/>
              <a:t> [&lt;www.dmirs.wa.gov.au&gt;]</a:t>
            </a:r>
          </a:p>
          <a:p>
            <a:endParaRPr lang="en-AU" b="1" dirty="0" smtClean="0"/>
          </a:p>
          <a:p>
            <a:endParaRPr lang="en-AU" sz="1200" b="0" i="1" u="none" strike="noStrike" kern="1200" baseline="0" dirty="0" smtClean="0">
              <a:solidFill>
                <a:schemeClr val="tx1"/>
              </a:solidFill>
              <a:latin typeface="+mn-lt"/>
              <a:ea typeface="+mn-ea"/>
              <a:cs typeface="+mn-cs"/>
            </a:endParaRPr>
          </a:p>
          <a:p>
            <a:endParaRPr lang="en-AU" sz="1200" b="0" i="1" u="none" strike="noStrike" kern="1200" baseline="0" dirty="0" smtClean="0">
              <a:solidFill>
                <a:schemeClr val="tx1"/>
              </a:solidFill>
              <a:latin typeface="+mn-lt"/>
              <a:ea typeface="+mn-ea"/>
              <a:cs typeface="+mn-cs"/>
            </a:endParaRPr>
          </a:p>
          <a:p>
            <a:endParaRPr lang="en-AU" sz="1200" b="0" i="1"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62</a:t>
            </a:fld>
            <a:endParaRPr lang="en-AU" dirty="0"/>
          </a:p>
        </p:txBody>
      </p:sp>
    </p:spTree>
    <p:extLst>
      <p:ext uri="{BB962C8B-B14F-4D97-AF65-F5344CB8AC3E}">
        <p14:creationId xmlns:p14="http://schemas.microsoft.com/office/powerpoint/2010/main" val="3827070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AU" dirty="0" smtClean="0"/>
              <a:t>Why is this session “. . . . about safety too”?</a:t>
            </a:r>
          </a:p>
          <a:p>
            <a:endParaRPr lang="en-AU" dirty="0" smtClean="0"/>
          </a:p>
          <a:p>
            <a:r>
              <a:rPr lang="en-AU" dirty="0" smtClean="0"/>
              <a:t>The focus of many of the support organisations is upon the individual with mental health problems and what employers can do to assist the individual with a mental health problem.  Mentally Healthy workplaces can help prevent mental health issues</a:t>
            </a:r>
            <a:r>
              <a:rPr lang="en-AU" baseline="0" dirty="0" smtClean="0"/>
              <a:t> developing into something more serious.  </a:t>
            </a:r>
            <a:r>
              <a:rPr lang="en-AU" dirty="0" smtClean="0"/>
              <a:t>Mentally Healthy workplaces support employees who are suffering from mental health problems.</a:t>
            </a:r>
          </a:p>
          <a:p>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These support organisations and the resources they provide play a very important role.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However:</a:t>
            </a:r>
          </a:p>
          <a:p>
            <a:r>
              <a:rPr lang="en-AU" dirty="0" smtClean="0"/>
              <a:t>It was pointed out in the video </a:t>
            </a:r>
            <a:r>
              <a:rPr lang="en-AU" i="1" dirty="0" smtClean="0"/>
              <a:t>How workplace factors influence</a:t>
            </a:r>
            <a:r>
              <a:rPr lang="en-AU" i="1" baseline="0" dirty="0" smtClean="0"/>
              <a:t> an incident </a:t>
            </a:r>
            <a:r>
              <a:rPr lang="en-AU" baseline="0" dirty="0" smtClean="0"/>
              <a:t>that it is common fault to attribute incidents to human error.   Focussing only upon the individual employee with a mental health problem can have the negative effect of reinforcing this bias.</a:t>
            </a:r>
          </a:p>
          <a:p>
            <a:endParaRPr lang="en-AU" baseline="0" dirty="0" smtClean="0"/>
          </a:p>
          <a:p>
            <a:r>
              <a:rPr lang="en-AU" baseline="0" dirty="0" smtClean="0"/>
              <a:t> </a:t>
            </a:r>
            <a:endParaRPr lang="en-AU" dirty="0" smtClean="0"/>
          </a:p>
          <a:p>
            <a:r>
              <a:rPr lang="en-AU" dirty="0" smtClean="0"/>
              <a:t>It also</a:t>
            </a:r>
            <a:r>
              <a:rPr lang="en-AU" baseline="0" dirty="0" smtClean="0"/>
              <a:t> needs to be recognised that </a:t>
            </a:r>
            <a:r>
              <a:rPr lang="en-AU" dirty="0" smtClean="0"/>
              <a:t>workplaces that are not ‘mentally healthy’ can:</a:t>
            </a:r>
          </a:p>
          <a:p>
            <a:pPr marL="171450" indent="-171450">
              <a:buFont typeface="Arial" panose="020B0604020202020204" pitchFamily="34" charset="0"/>
              <a:buChar char="•"/>
            </a:pPr>
            <a:r>
              <a:rPr lang="en-AU" dirty="0" smtClean="0"/>
              <a:t>exacerbate existing mental health problems</a:t>
            </a:r>
          </a:p>
          <a:p>
            <a:pPr marL="171450" indent="-171450">
              <a:buFont typeface="Arial" panose="020B0604020202020204" pitchFamily="34" charset="0"/>
              <a:buChar char="•"/>
            </a:pPr>
            <a:r>
              <a:rPr lang="en-AU" dirty="0" smtClean="0"/>
              <a:t>create</a:t>
            </a:r>
            <a:r>
              <a:rPr lang="en-AU" baseline="0" dirty="0" smtClean="0"/>
              <a:t> mental health problems</a:t>
            </a:r>
          </a:p>
          <a:p>
            <a:pPr marL="171450" indent="-171450">
              <a:buFont typeface="Arial" panose="020B0604020202020204" pitchFamily="34" charset="0"/>
              <a:buChar char="•"/>
            </a:pPr>
            <a:r>
              <a:rPr lang="en-AU" baseline="0" dirty="0" smtClean="0"/>
              <a:t>interact with hazards in the workplace to increase other injury/harm to health risks</a:t>
            </a:r>
            <a:endParaRPr lang="en-AU" dirty="0" smtClean="0"/>
          </a:p>
          <a:p>
            <a:r>
              <a:rPr lang="en-AU" dirty="0" smtClean="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So while employees may bring mental health problems to the mine site, there are “mental health bugs” on the mine site too.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The employer obligations in the </a:t>
            </a:r>
            <a:r>
              <a:rPr lang="en-AU" u="sng" dirty="0" smtClean="0"/>
              <a:t>Mines Safety and Inspection Act 1994</a:t>
            </a:r>
            <a:r>
              <a:rPr lang="en-AU" u="none" dirty="0" smtClean="0"/>
              <a:t> therefore apply.   </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9131600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Most of the information about mentally healthy workplaces is about the benefits of a mentally healthy workplace. </a:t>
            </a:r>
          </a:p>
          <a:p>
            <a:r>
              <a:rPr lang="en-AU" dirty="0" smtClean="0"/>
              <a:t>But what are the consequences of having a “mentally unhealthy workplace”?</a:t>
            </a:r>
          </a:p>
          <a:p>
            <a:r>
              <a:rPr lang="en-AU" dirty="0" smtClean="0"/>
              <a:t> </a:t>
            </a:r>
          </a:p>
          <a:p>
            <a:r>
              <a:rPr lang="en-AU" dirty="0" smtClean="0"/>
              <a:t>Consider, what are the consequences of Mangers and Supervisors:</a:t>
            </a:r>
          </a:p>
          <a:p>
            <a:pPr marL="171450" indent="-171450">
              <a:buFont typeface="Arial" panose="020B0604020202020204" pitchFamily="34" charset="0"/>
              <a:buChar char="•"/>
            </a:pPr>
            <a:r>
              <a:rPr lang="en-AU" dirty="0" smtClean="0"/>
              <a:t>being totally production focussed and do not acknowledge that the work demands are too high</a:t>
            </a:r>
          </a:p>
          <a:p>
            <a:pPr marL="171450" indent="-171450">
              <a:buFont typeface="Arial" panose="020B0604020202020204" pitchFamily="34" charset="0"/>
              <a:buChar char="•"/>
            </a:pPr>
            <a:r>
              <a:rPr lang="en-AU" dirty="0" smtClean="0"/>
              <a:t>bullies</a:t>
            </a:r>
          </a:p>
          <a:p>
            <a:pPr marL="171450" indent="-171450">
              <a:buFont typeface="Arial" panose="020B0604020202020204" pitchFamily="34" charset="0"/>
              <a:buChar char="•"/>
            </a:pPr>
            <a:r>
              <a:rPr lang="en-AU" dirty="0" smtClean="0"/>
              <a:t>totally autocratic</a:t>
            </a:r>
          </a:p>
          <a:p>
            <a:pPr marL="171450" indent="-171450">
              <a:buFont typeface="Arial" panose="020B0604020202020204" pitchFamily="34" charset="0"/>
              <a:buChar char="•"/>
            </a:pPr>
            <a:r>
              <a:rPr lang="en-AU" dirty="0" smtClean="0"/>
              <a:t>do not listen to employees (e.g. “do it my way or the highway”)</a:t>
            </a:r>
          </a:p>
          <a:p>
            <a:endParaRPr lang="en-AU" dirty="0" smtClean="0"/>
          </a:p>
          <a:p>
            <a:endParaRPr lang="en-AU" dirty="0" smtClean="0"/>
          </a:p>
          <a:p>
            <a:r>
              <a:rPr lang="en-AU" dirty="0" smtClean="0"/>
              <a:t>  </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63</a:t>
            </a:fld>
            <a:endParaRPr lang="en-AU" dirty="0"/>
          </a:p>
        </p:txBody>
      </p:sp>
    </p:spTree>
    <p:extLst>
      <p:ext uri="{BB962C8B-B14F-4D97-AF65-F5344CB8AC3E}">
        <p14:creationId xmlns:p14="http://schemas.microsoft.com/office/powerpoint/2010/main" val="24989593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Consider, what are the consequences of co-workers:</a:t>
            </a:r>
          </a:p>
          <a:p>
            <a:pPr marL="171450" indent="-171450">
              <a:buFont typeface="Arial" panose="020B0604020202020204" pitchFamily="34" charset="0"/>
              <a:buChar char="•"/>
            </a:pPr>
            <a:r>
              <a:rPr lang="en-AU" dirty="0" smtClean="0"/>
              <a:t>being bullies</a:t>
            </a:r>
          </a:p>
          <a:p>
            <a:pPr marL="171450" indent="-171450">
              <a:buFont typeface="Arial" panose="020B0604020202020204" pitchFamily="34" charset="0"/>
              <a:buChar char="•"/>
            </a:pPr>
            <a:r>
              <a:rPr lang="en-AU" dirty="0" smtClean="0"/>
              <a:t>that do not help, withhold information., do not communicate, make things as difficult as possible</a:t>
            </a:r>
          </a:p>
          <a:p>
            <a:pPr marL="171450" indent="-171450">
              <a:buFont typeface="Arial" panose="020B0604020202020204" pitchFamily="34" charset="0"/>
              <a:buChar char="•"/>
            </a:pPr>
            <a:r>
              <a:rPr lang="en-AU" dirty="0" smtClean="0"/>
              <a:t>talk about you behind your back</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64</a:t>
            </a:fld>
            <a:endParaRPr lang="en-AU" dirty="0"/>
          </a:p>
        </p:txBody>
      </p:sp>
    </p:spTree>
    <p:extLst>
      <p:ext uri="{BB962C8B-B14F-4D97-AF65-F5344CB8AC3E}">
        <p14:creationId xmlns:p14="http://schemas.microsoft.com/office/powerpoint/2010/main" val="17002812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Workplace inspections and investigations on mine sites across Australia find examples of situations where overloading, speeding and taking short cuts are contributing factors.</a:t>
            </a:r>
          </a:p>
          <a:p>
            <a:endParaRPr lang="en-AU" baseline="0" dirty="0" smtClean="0"/>
          </a:p>
          <a:p>
            <a:endParaRPr lang="en-AU" baseline="0" dirty="0" smtClean="0"/>
          </a:p>
          <a:p>
            <a:r>
              <a:rPr lang="en-AU" b="1" baseline="0" dirty="0" smtClean="0"/>
              <a:t>Sources</a:t>
            </a:r>
          </a:p>
          <a:p>
            <a:r>
              <a:rPr lang="en-AU" i="1" baseline="0" dirty="0" smtClean="0"/>
              <a:t>Mines Safety Bulletin No. 143</a:t>
            </a:r>
          </a:p>
          <a:p>
            <a:r>
              <a:rPr lang="en-AU" baseline="0" dirty="0" smtClean="0"/>
              <a:t>[&lt;www.dmirs.wa.gov.au&gt;]</a:t>
            </a:r>
          </a:p>
          <a:p>
            <a:endParaRPr lang="en-AU" baseline="0" dirty="0" smtClean="0"/>
          </a:p>
          <a:p>
            <a:r>
              <a:rPr lang="en-AU" i="1" baseline="0" dirty="0" smtClean="0"/>
              <a:t>Mines Safety Bulletin No. 170</a:t>
            </a:r>
          </a:p>
          <a:p>
            <a:r>
              <a:rPr lang="en-AU" baseline="0" dirty="0" smtClean="0"/>
              <a:t>[&lt;www.dnrme.qld.gov.au&gt;]</a:t>
            </a:r>
          </a:p>
          <a:p>
            <a:endParaRPr lang="en-AU" baseline="0" dirty="0" smtClean="0"/>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65</a:t>
            </a:fld>
            <a:endParaRPr lang="en-AU" dirty="0"/>
          </a:p>
        </p:txBody>
      </p:sp>
    </p:spTree>
    <p:extLst>
      <p:ext uri="{BB962C8B-B14F-4D97-AF65-F5344CB8AC3E}">
        <p14:creationId xmlns:p14="http://schemas.microsoft.com/office/powerpoint/2010/main" val="37757179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If you work for someone</a:t>
            </a:r>
            <a:r>
              <a:rPr lang="en-AU" baseline="0" dirty="0" smtClean="0"/>
              <a:t> who is an autocrat/”control freak”/does not listen etc. are you going to do EXACTLY what you are told to do?  </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66</a:t>
            </a:fld>
            <a:endParaRPr lang="en-AU" dirty="0"/>
          </a:p>
        </p:txBody>
      </p:sp>
    </p:spTree>
    <p:extLst>
      <p:ext uri="{BB962C8B-B14F-4D97-AF65-F5344CB8AC3E}">
        <p14:creationId xmlns:p14="http://schemas.microsoft.com/office/powerpoint/2010/main" val="41768263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When there are high work demands/negative reactions to complaining, a “Can Do Culture” can develop.  Where there is poor</a:t>
            </a:r>
            <a:r>
              <a:rPr lang="en-AU" baseline="0" dirty="0" smtClean="0"/>
              <a:t> role clarity, employees may do things they should not do. </a:t>
            </a:r>
          </a:p>
          <a:p>
            <a:endParaRPr lang="en-AU" baseline="0" dirty="0" smtClean="0"/>
          </a:p>
          <a:p>
            <a:r>
              <a:rPr lang="en-AU" baseline="0" dirty="0" smtClean="0"/>
              <a:t>Example: </a:t>
            </a:r>
            <a:r>
              <a:rPr lang="en-AU" dirty="0" smtClean="0"/>
              <a:t>worker hits blocked overhead </a:t>
            </a:r>
            <a:r>
              <a:rPr lang="en-AU" sz="1200" b="0" i="0" u="none" strike="noStrike" kern="1200" baseline="0" dirty="0" smtClean="0">
                <a:solidFill>
                  <a:schemeClr val="tx1"/>
                </a:solidFill>
                <a:latin typeface="+mn-lt"/>
                <a:ea typeface="+mn-ea"/>
                <a:cs typeface="+mn-cs"/>
              </a:rPr>
              <a:t>waste dust discharge pipe.  It worked.  The dust was over 600 degrees C.</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Source</a:t>
            </a:r>
          </a:p>
          <a:p>
            <a:r>
              <a:rPr lang="en-AU" sz="1200" b="0" i="1" u="none" strike="noStrike" kern="1200" baseline="0" dirty="0" smtClean="0">
                <a:solidFill>
                  <a:schemeClr val="tx1"/>
                </a:solidFill>
                <a:latin typeface="+mn-lt"/>
                <a:ea typeface="+mn-ea"/>
                <a:cs typeface="+mn-cs"/>
              </a:rPr>
              <a:t>Quarterly Training Summit October 2016</a:t>
            </a:r>
          </a:p>
          <a:p>
            <a:r>
              <a:rPr lang="en-AU" sz="1200" b="0" i="0" u="none" strike="noStrike" kern="1200" baseline="0" dirty="0" smtClean="0">
                <a:solidFill>
                  <a:schemeClr val="tx1"/>
                </a:solidFill>
                <a:latin typeface="+mn-lt"/>
                <a:ea typeface="+mn-ea"/>
                <a:cs typeface="+mn-cs"/>
              </a:rPr>
              <a:t>[www.msha.gov&gt;]</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 </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67</a:t>
            </a:fld>
            <a:endParaRPr lang="en-AU" dirty="0"/>
          </a:p>
        </p:txBody>
      </p:sp>
    </p:spTree>
    <p:extLst>
      <p:ext uri="{BB962C8B-B14F-4D97-AF65-F5344CB8AC3E}">
        <p14:creationId xmlns:p14="http://schemas.microsoft.com/office/powerpoint/2010/main" val="37182737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Worker entered </a:t>
            </a:r>
            <a:r>
              <a:rPr lang="en-AU" sz="1200" b="0" i="0" u="none" strike="noStrike" kern="1200" baseline="0" dirty="0" smtClean="0">
                <a:solidFill>
                  <a:schemeClr val="tx1"/>
                </a:solidFill>
                <a:latin typeface="+mn-lt"/>
                <a:ea typeface="+mn-ea"/>
                <a:cs typeface="+mn-cs"/>
              </a:rPr>
              <a:t>impact crusher to clear blockage. Engulfed him up to his knees.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Source</a:t>
            </a:r>
          </a:p>
          <a:p>
            <a:r>
              <a:rPr lang="en-AU" sz="1200" b="0" i="1" u="none" strike="noStrike" kern="1200" baseline="0" dirty="0" smtClean="0">
                <a:solidFill>
                  <a:schemeClr val="tx1"/>
                </a:solidFill>
                <a:latin typeface="+mn-lt"/>
                <a:ea typeface="+mn-ea"/>
                <a:cs typeface="+mn-cs"/>
              </a:rPr>
              <a:t>MNM Serious Accident Alert Plant - Clean Out</a:t>
            </a:r>
          </a:p>
          <a:p>
            <a:r>
              <a:rPr lang="en-AU" sz="1200" b="0" i="1" u="none" strike="noStrike" kern="1200" baseline="0" dirty="0" smtClean="0">
                <a:solidFill>
                  <a:schemeClr val="tx1"/>
                </a:solidFill>
                <a:latin typeface="+mn-lt"/>
                <a:ea typeface="+mn-ea"/>
                <a:cs typeface="+mn-cs"/>
              </a:rPr>
              <a:t> </a:t>
            </a:r>
            <a:r>
              <a:rPr lang="en-AU" sz="1200" b="0" i="0" u="none" strike="noStrike" kern="1200" baseline="0" dirty="0" smtClean="0">
                <a:solidFill>
                  <a:schemeClr val="tx1"/>
                </a:solidFill>
                <a:latin typeface="+mn-lt"/>
                <a:ea typeface="+mn-ea"/>
                <a:cs typeface="+mn-cs"/>
              </a:rPr>
              <a:t>[&lt;www.msha.gov&gt;]</a:t>
            </a:r>
          </a:p>
          <a:p>
            <a:endParaRPr lang="en-AU"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68</a:t>
            </a:fld>
            <a:endParaRPr lang="en-AU" dirty="0"/>
          </a:p>
        </p:txBody>
      </p:sp>
    </p:spTree>
    <p:extLst>
      <p:ext uri="{BB962C8B-B14F-4D97-AF65-F5344CB8AC3E}">
        <p14:creationId xmlns:p14="http://schemas.microsoft.com/office/powerpoint/2010/main" val="8691267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Worker entered silo to clear</a:t>
            </a:r>
            <a:r>
              <a:rPr lang="en-AU" baseline="0" dirty="0" smtClean="0"/>
              <a:t> blockage.  Cover over auger missing.  Foot trapped.  Had to amputate foot to release him.. Died before he got to hospital.</a:t>
            </a:r>
          </a:p>
          <a:p>
            <a:endParaRPr lang="en-AU" baseline="0" dirty="0" smtClean="0"/>
          </a:p>
          <a:p>
            <a:r>
              <a:rPr lang="en-AU" baseline="0" dirty="0" smtClean="0"/>
              <a:t>Source;</a:t>
            </a:r>
          </a:p>
          <a:p>
            <a:r>
              <a:rPr lang="en-AU" i="1" baseline="0" dirty="0" smtClean="0"/>
              <a:t>Safety and Health Professional.  December 2009 </a:t>
            </a:r>
            <a:endParaRPr lang="en-AU" i="1"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69</a:t>
            </a:fld>
            <a:endParaRPr lang="en-AU" dirty="0"/>
          </a:p>
        </p:txBody>
      </p:sp>
    </p:spTree>
    <p:extLst>
      <p:ext uri="{BB962C8B-B14F-4D97-AF65-F5344CB8AC3E}">
        <p14:creationId xmlns:p14="http://schemas.microsoft.com/office/powerpoint/2010/main" val="1191656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sz="1200" kern="1200" dirty="0" smtClean="0">
                <a:solidFill>
                  <a:schemeClr val="tx1"/>
                </a:solidFill>
                <a:effectLst/>
                <a:latin typeface="+mn-lt"/>
                <a:ea typeface="+mn-ea"/>
                <a:cs typeface="+mn-cs"/>
              </a:rPr>
              <a:t>We often talk about the “Line of Fire” - </a:t>
            </a:r>
            <a:r>
              <a:rPr lang="en-AU" sz="1200" i="1" dirty="0" smtClean="0">
                <a:latin typeface="Arial" panose="020B0604020202020204" pitchFamily="34" charset="0"/>
                <a:cs typeface="Arial" panose="020B0604020202020204" pitchFamily="34" charset="0"/>
              </a:rPr>
              <a:t>when you are at risk of coming into contact with a force that will, or may hurt you</a:t>
            </a:r>
            <a:r>
              <a:rPr lang="en-AU" sz="1200" i="0" dirty="0" smtClean="0">
                <a:latin typeface="Arial" panose="020B0604020202020204" pitchFamily="34" charset="0"/>
                <a:cs typeface="Arial" panose="020B0604020202020204" pitchFamily="34" charset="0"/>
              </a:rPr>
              <a:t>.</a:t>
            </a:r>
            <a:endParaRPr lang="en-AU" sz="120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0" indent="0">
              <a:buFont typeface="Arial" panose="020B0604020202020204" pitchFamily="34" charset="0"/>
              <a:buNone/>
            </a:pPr>
            <a:r>
              <a:rPr lang="en-AU" sz="1200" kern="1200" dirty="0" smtClean="0">
                <a:solidFill>
                  <a:schemeClr val="tx1"/>
                </a:solidFill>
                <a:effectLst/>
                <a:latin typeface="+mn-lt"/>
                <a:ea typeface="+mn-ea"/>
                <a:cs typeface="+mn-cs"/>
              </a:rPr>
              <a:t>Line of fire injuries are a significant proportion of the total injuries reported to DMIRS including the major contributing factor for a number of fatalities.</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0" indent="0">
              <a:buFont typeface="Arial" panose="020B0604020202020204" pitchFamily="34" charset="0"/>
              <a:buNone/>
            </a:pPr>
            <a:r>
              <a:rPr lang="en-AU" sz="1200" kern="1200" dirty="0" smtClean="0">
                <a:solidFill>
                  <a:schemeClr val="tx1"/>
                </a:solidFill>
                <a:effectLst/>
                <a:latin typeface="+mn-lt"/>
                <a:ea typeface="+mn-ea"/>
                <a:cs typeface="+mn-cs"/>
              </a:rPr>
              <a:t>Feeling pressured/stressed can affect your ability to keep your mind on</a:t>
            </a:r>
            <a:r>
              <a:rPr lang="en-AU" sz="1200" kern="1200" baseline="0" dirty="0" smtClean="0">
                <a:solidFill>
                  <a:schemeClr val="tx1"/>
                </a:solidFill>
                <a:effectLst/>
                <a:latin typeface="+mn-lt"/>
                <a:ea typeface="+mn-ea"/>
                <a:cs typeface="+mn-cs"/>
              </a:rPr>
              <a:t> the task at hand.  This can contribute to “line of fire” related injuries.  </a:t>
            </a:r>
          </a:p>
          <a:p>
            <a:pPr marL="0" indent="0">
              <a:buFont typeface="Arial" panose="020B0604020202020204" pitchFamily="34" charset="0"/>
              <a:buNone/>
            </a:pPr>
            <a:endParaRPr lang="en-AU" sz="1200" kern="1200" baseline="0" dirty="0" smtClean="0">
              <a:solidFill>
                <a:schemeClr val="tx1"/>
              </a:solidFill>
              <a:effectLst/>
              <a:latin typeface="+mn-lt"/>
              <a:ea typeface="+mn-ea"/>
              <a:cs typeface="+mn-cs"/>
            </a:endParaRPr>
          </a:p>
          <a:p>
            <a:pPr marL="0" indent="0">
              <a:buFont typeface="Arial" panose="020B0604020202020204" pitchFamily="34" charset="0"/>
              <a:buNone/>
            </a:pPr>
            <a:r>
              <a:rPr lang="en-AU" sz="1200" kern="1200" baseline="0" dirty="0" smtClean="0">
                <a:solidFill>
                  <a:schemeClr val="tx1"/>
                </a:solidFill>
                <a:effectLst/>
                <a:latin typeface="+mn-lt"/>
                <a:ea typeface="+mn-ea"/>
                <a:cs typeface="+mn-cs"/>
              </a:rPr>
              <a:t>So how many of the other 98% of Lost Time Injuries on mine sites was stress a contributing factor?????</a:t>
            </a:r>
          </a:p>
          <a:p>
            <a:pPr marL="0" indent="0">
              <a:buFont typeface="Arial" panose="020B0604020202020204" pitchFamily="34" charset="0"/>
              <a:buNone/>
            </a:pPr>
            <a:endParaRPr lang="en-AU" sz="1200" kern="1200" baseline="0" dirty="0" smtClean="0">
              <a:solidFill>
                <a:schemeClr val="tx1"/>
              </a:solidFill>
              <a:effectLst/>
              <a:latin typeface="+mn-lt"/>
              <a:ea typeface="+mn-ea"/>
              <a:cs typeface="+mn-cs"/>
            </a:endParaRPr>
          </a:p>
          <a:p>
            <a:pPr marL="0" indent="0">
              <a:buFont typeface="Arial" panose="020B0604020202020204" pitchFamily="34" charset="0"/>
              <a:buNone/>
            </a:pPr>
            <a:endParaRPr lang="en-AU" sz="1200" kern="1200" baseline="0" dirty="0" smtClean="0">
              <a:solidFill>
                <a:schemeClr val="tx1"/>
              </a:solidFill>
              <a:effectLst/>
              <a:latin typeface="+mn-lt"/>
              <a:ea typeface="+mn-ea"/>
              <a:cs typeface="+mn-cs"/>
            </a:endParaRPr>
          </a:p>
          <a:p>
            <a:pPr marL="0" indent="0">
              <a:buFont typeface="Arial" panose="020B0604020202020204" pitchFamily="34" charset="0"/>
              <a:buNone/>
            </a:pPr>
            <a:r>
              <a:rPr lang="en-AU" sz="1200" b="1" kern="1200" baseline="0" dirty="0" smtClean="0">
                <a:solidFill>
                  <a:schemeClr val="tx1"/>
                </a:solidFill>
                <a:effectLst/>
                <a:latin typeface="+mn-lt"/>
                <a:ea typeface="+mn-ea"/>
                <a:cs typeface="+mn-cs"/>
              </a:rPr>
              <a:t>Sources</a:t>
            </a:r>
          </a:p>
          <a:p>
            <a:pPr marL="0" indent="0">
              <a:buFont typeface="Arial" panose="020B0604020202020204" pitchFamily="34" charset="0"/>
              <a:buNone/>
            </a:pPr>
            <a:r>
              <a:rPr lang="en-AU" sz="1200" i="1" kern="1200" baseline="0" dirty="0" smtClean="0">
                <a:solidFill>
                  <a:schemeClr val="tx1"/>
                </a:solidFill>
                <a:effectLst/>
                <a:latin typeface="+mn-lt"/>
                <a:ea typeface="+mn-ea"/>
                <a:cs typeface="+mn-cs"/>
              </a:rPr>
              <a:t>Line of fire hazard recognition</a:t>
            </a:r>
          </a:p>
          <a:p>
            <a:pPr marL="0" indent="0">
              <a:buFont typeface="Arial" panose="020B0604020202020204" pitchFamily="34" charset="0"/>
              <a:buNone/>
            </a:pPr>
            <a:r>
              <a:rPr lang="en-AU" sz="1200" kern="1200" baseline="0" dirty="0" smtClean="0">
                <a:solidFill>
                  <a:schemeClr val="tx1"/>
                </a:solidFill>
                <a:effectLst/>
                <a:latin typeface="+mn-lt"/>
                <a:ea typeface="+mn-ea"/>
                <a:cs typeface="+mn-cs"/>
              </a:rPr>
              <a:t>[&lt;www.dmirs.wa.gov.au]</a:t>
            </a:r>
          </a:p>
          <a:p>
            <a:pPr marL="0" indent="0">
              <a:buFont typeface="Arial" panose="020B0604020202020204" pitchFamily="34" charset="0"/>
              <a:buNone/>
            </a:pPr>
            <a:endParaRPr lang="en-AU" sz="1200" kern="1200" baseline="0" dirty="0" smtClean="0">
              <a:solidFill>
                <a:schemeClr val="tx1"/>
              </a:solidFill>
              <a:effectLst/>
              <a:latin typeface="+mn-lt"/>
              <a:ea typeface="+mn-ea"/>
              <a:cs typeface="+mn-cs"/>
            </a:endParaRPr>
          </a:p>
          <a:p>
            <a:pPr marL="0" indent="0">
              <a:buFont typeface="Arial" panose="020B0604020202020204" pitchFamily="34" charset="0"/>
              <a:buNone/>
            </a:pPr>
            <a:r>
              <a:rPr lang="en-AU" sz="1200" i="1" kern="1200" baseline="0" dirty="0" smtClean="0">
                <a:solidFill>
                  <a:schemeClr val="tx1"/>
                </a:solidFill>
                <a:effectLst/>
                <a:latin typeface="+mn-lt"/>
                <a:ea typeface="+mn-ea"/>
                <a:cs typeface="+mn-cs"/>
              </a:rPr>
              <a:t>Dangerous Goods Safety Significant Incident Report No. 02-18</a:t>
            </a:r>
          </a:p>
          <a:p>
            <a:pPr marL="0" indent="0">
              <a:buFont typeface="Arial" panose="020B0604020202020204" pitchFamily="34" charset="0"/>
              <a:buNone/>
            </a:pPr>
            <a:r>
              <a:rPr lang="en-AU" sz="1200" kern="1200" baseline="0" dirty="0" smtClean="0">
                <a:solidFill>
                  <a:schemeClr val="tx1"/>
                </a:solidFill>
                <a:effectLst/>
                <a:latin typeface="+mn-lt"/>
                <a:ea typeface="+mn-ea"/>
                <a:cs typeface="+mn-cs"/>
              </a:rPr>
              <a:t>[&lt;www.dmirs.wa.gov.au&gt;]</a:t>
            </a:r>
          </a:p>
          <a:p>
            <a:pPr marL="0" indent="0">
              <a:buFont typeface="Arial" panose="020B0604020202020204" pitchFamily="34" charset="0"/>
              <a:buNone/>
            </a:pPr>
            <a:endParaRPr lang="en-AU" sz="1200" kern="1200" baseline="0" dirty="0" smtClean="0">
              <a:solidFill>
                <a:schemeClr val="tx1"/>
              </a:solidFill>
              <a:effectLst/>
              <a:latin typeface="+mn-lt"/>
              <a:ea typeface="+mn-ea"/>
              <a:cs typeface="+mn-cs"/>
            </a:endParaRPr>
          </a:p>
          <a:p>
            <a:pPr marL="0" indent="0">
              <a:buFont typeface="Arial" panose="020B0604020202020204" pitchFamily="34" charset="0"/>
              <a:buNone/>
            </a:pPr>
            <a:r>
              <a:rPr lang="en-AU" sz="1200" kern="1200" baseline="0" dirty="0" smtClean="0">
                <a:solidFill>
                  <a:schemeClr val="tx1"/>
                </a:solidFill>
                <a:effectLst/>
                <a:latin typeface="+mn-lt"/>
                <a:ea typeface="+mn-ea"/>
                <a:cs typeface="+mn-cs"/>
              </a:rPr>
              <a:t>There is also a more recent fatality involving line of fire</a:t>
            </a:r>
          </a:p>
          <a:p>
            <a:pPr marL="0" indent="0">
              <a:buFont typeface="Arial" panose="020B0604020202020204" pitchFamily="34" charset="0"/>
              <a:buNone/>
            </a:pPr>
            <a:r>
              <a:rPr lang="en-AU" sz="1200" i="1" kern="1200" baseline="0" dirty="0" smtClean="0">
                <a:solidFill>
                  <a:schemeClr val="tx1"/>
                </a:solidFill>
                <a:effectLst/>
                <a:latin typeface="+mn-lt"/>
                <a:ea typeface="+mn-ea"/>
                <a:cs typeface="+mn-cs"/>
              </a:rPr>
              <a:t>Significant Incident Report No. 278 Trailer tarpaulin cover mechanism fracture – fatal accident </a:t>
            </a:r>
          </a:p>
          <a:p>
            <a:r>
              <a:rPr lang="en-AU" sz="1200" kern="1200" baseline="0" dirty="0" smtClean="0">
                <a:solidFill>
                  <a:schemeClr val="tx1"/>
                </a:solidFill>
                <a:effectLst/>
                <a:latin typeface="+mn-lt"/>
                <a:ea typeface="+mn-ea"/>
                <a:cs typeface="+mn-cs"/>
              </a:rPr>
              <a:t>[&lt;www.dmirs.wa.gov.au&gt;]</a:t>
            </a:r>
            <a:endParaRPr lang="en-AU" dirty="0" smtClean="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70</a:t>
            </a:fld>
            <a:endParaRPr lang="en-AU" dirty="0"/>
          </a:p>
        </p:txBody>
      </p:sp>
    </p:spTree>
    <p:extLst>
      <p:ext uri="{BB962C8B-B14F-4D97-AF65-F5344CB8AC3E}">
        <p14:creationId xmlns:p14="http://schemas.microsoft.com/office/powerpoint/2010/main" val="41794853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hours</a:t>
            </a:r>
            <a:r>
              <a:rPr lang="en-AU" baseline="0" dirty="0" smtClean="0"/>
              <a:t> your work, the roster, environmental conditions and camp rules and regulations also add to all the things you have to cope with.</a:t>
            </a:r>
          </a:p>
          <a:p>
            <a:r>
              <a:rPr lang="en-AU" baseline="0" dirty="0" smtClean="0"/>
              <a:t>There is also fatigue to consider.    Fatigue can add to the things you have to cope with/interfere with your ability to cope. </a:t>
            </a:r>
          </a:p>
          <a:p>
            <a:endParaRPr lang="en-AU" baseline="0" dirty="0" smtClean="0"/>
          </a:p>
          <a:p>
            <a:endParaRPr lang="en-AU" baseline="0" dirty="0" smtClean="0"/>
          </a:p>
          <a:p>
            <a:r>
              <a:rPr lang="en-AU" baseline="0" dirty="0" smtClean="0"/>
              <a:t>To protect against hearing loss Regulation 7.3 gives an “action level” of 85 dB(A)</a:t>
            </a:r>
          </a:p>
          <a:p>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How noisy is the camp accommodation? </a:t>
            </a:r>
          </a:p>
          <a:p>
            <a:r>
              <a:rPr lang="en-AU" dirty="0" smtClean="0"/>
              <a:t>Australian/New Zealand Standard AS/NZS 2017: 2016 </a:t>
            </a:r>
            <a:r>
              <a:rPr lang="en-AU" i="1" dirty="0" smtClean="0"/>
              <a:t>Acoustics – Recommended design sound levels and reverberation</a:t>
            </a:r>
            <a:r>
              <a:rPr lang="en-AU" i="1" baseline="0" dirty="0" smtClean="0"/>
              <a:t> times for building interiors </a:t>
            </a:r>
            <a:r>
              <a:rPr lang="en-AU" baseline="0" dirty="0" smtClean="0"/>
              <a:t>gives recommended noise levels for different types of buildings.  For mining camp sleeping areas the recommended maximum levels are 35 to 40 dB(A).    </a:t>
            </a:r>
          </a:p>
          <a:p>
            <a:r>
              <a:rPr lang="en-AU" dirty="0" smtClean="0"/>
              <a:t>So if the camp accommodation/control</a:t>
            </a:r>
            <a:r>
              <a:rPr lang="en-AU" baseline="0" dirty="0" smtClean="0"/>
              <a:t> of noise levels do not meet this requirement, sleep and therefore fatigue may also be a problem.</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71</a:t>
            </a:fld>
            <a:endParaRPr lang="en-AU" dirty="0"/>
          </a:p>
        </p:txBody>
      </p:sp>
    </p:spTree>
    <p:extLst>
      <p:ext uri="{BB962C8B-B14F-4D97-AF65-F5344CB8AC3E}">
        <p14:creationId xmlns:p14="http://schemas.microsoft.com/office/powerpoint/2010/main" val="26737174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AU" dirty="0" smtClean="0"/>
              <a:t>SO:</a:t>
            </a:r>
          </a:p>
          <a:p>
            <a:r>
              <a:rPr lang="en-AU" dirty="0" smtClean="0"/>
              <a:t>This is a partly a mental health message and partly a safety and productivity</a:t>
            </a:r>
            <a:r>
              <a:rPr lang="en-AU" baseline="0" dirty="0" smtClean="0"/>
              <a:t> message.</a:t>
            </a:r>
          </a:p>
          <a:p>
            <a:endParaRPr lang="en-AU" baseline="0" dirty="0" smtClean="0"/>
          </a:p>
          <a:p>
            <a:r>
              <a:rPr lang="en-AU" baseline="0" dirty="0" smtClean="0"/>
              <a:t>Employees with mental health problems are able to stay on the job and be able to work at low risk to themselves and others when the workplace is mentally healthy (i.e. there is the support, control, etc.)</a:t>
            </a:r>
          </a:p>
          <a:p>
            <a:endParaRPr lang="en-AU" baseline="0" dirty="0" smtClean="0"/>
          </a:p>
          <a:p>
            <a:r>
              <a:rPr lang="en-AU" baseline="0" dirty="0" smtClean="0"/>
              <a:t>Employees can cope with more, be more productive and focus upon the work they are paid to do when the unnecessary “stuff” is kept to a minimum, they know their role, the feel they are supported, the policies are procedures are credible they are in control, there are positives to the job etc.   </a:t>
            </a:r>
          </a:p>
          <a:p>
            <a:endParaRPr lang="en-AU" baseline="0" dirty="0" smtClean="0"/>
          </a:p>
          <a:p>
            <a:r>
              <a:rPr lang="en-AU" dirty="0" smtClean="0"/>
              <a:t>Conversely:</a:t>
            </a:r>
          </a:p>
          <a:p>
            <a:r>
              <a:rPr lang="en-AU" dirty="0" smtClean="0"/>
              <a:t>When the workplace is not mentally healthy, employees with mental health problems</a:t>
            </a:r>
            <a:r>
              <a:rPr lang="en-AU" baseline="0" dirty="0" smtClean="0"/>
              <a:t> are likely to stay off work, or if they do come to work be at risk to themselves and to others.</a:t>
            </a:r>
          </a:p>
          <a:p>
            <a:endParaRPr lang="en-AU" baseline="0" dirty="0" smtClean="0"/>
          </a:p>
          <a:p>
            <a:r>
              <a:rPr lang="en-AU" baseline="0" dirty="0" smtClean="0"/>
              <a:t>Workplaces that are unhealthy can lead to employees developing mental health disorders.</a:t>
            </a:r>
          </a:p>
          <a:p>
            <a:endParaRPr lang="en-AU" baseline="0" dirty="0" smtClean="0"/>
          </a:p>
          <a:p>
            <a:r>
              <a:rPr lang="en-AU" baseline="0" dirty="0" smtClean="0"/>
              <a:t>The things that make mine sites unhealthy (e.g. high work demands, poor role clarity, lack of support etc.) can be causal factors for many other injuries, incidents etc.</a:t>
            </a:r>
          </a:p>
          <a:p>
            <a:endParaRPr lang="en-AU" baseline="0" dirty="0" smtClean="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72</a:t>
            </a:fld>
            <a:endParaRPr lang="en-AU" dirty="0"/>
          </a:p>
        </p:txBody>
      </p:sp>
    </p:spTree>
    <p:extLst>
      <p:ext uri="{BB962C8B-B14F-4D97-AF65-F5344CB8AC3E}">
        <p14:creationId xmlns:p14="http://schemas.microsoft.com/office/powerpoint/2010/main" val="880653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Another reason for the theme of this presentation is that there are proposed changes to the OSH Laws.</a:t>
            </a:r>
          </a:p>
          <a:p>
            <a:endParaRPr lang="en-AU" dirty="0" smtClean="0"/>
          </a:p>
          <a:p>
            <a:r>
              <a:rPr lang="en-AU" dirty="0" smtClean="0"/>
              <a:t>The </a:t>
            </a:r>
            <a:r>
              <a:rPr lang="en-AU" u="sng" dirty="0" smtClean="0"/>
              <a:t>Mines Safety and Inspection Act 1994 </a:t>
            </a:r>
            <a:r>
              <a:rPr lang="en-AU" dirty="0" smtClean="0"/>
              <a:t>is to be replaced by the </a:t>
            </a:r>
            <a:r>
              <a:rPr lang="en-AU" u="sng" dirty="0" smtClean="0"/>
              <a:t>Work Health and Safety Act.</a:t>
            </a:r>
          </a:p>
          <a:p>
            <a:r>
              <a:rPr lang="en-AU" u="none" dirty="0" smtClean="0"/>
              <a:t>In the definition</a:t>
            </a:r>
            <a:r>
              <a:rPr lang="en-AU" u="none" baseline="0" dirty="0" smtClean="0"/>
              <a:t> of </a:t>
            </a:r>
            <a:r>
              <a:rPr lang="en-AU" i="1" u="none" baseline="0" dirty="0" smtClean="0"/>
              <a:t>heath</a:t>
            </a:r>
            <a:r>
              <a:rPr lang="en-AU" u="none" baseline="0" dirty="0" smtClean="0"/>
              <a:t> in the new Act </a:t>
            </a:r>
            <a:r>
              <a:rPr lang="en-AU" i="1" u="none" baseline="0" dirty="0" smtClean="0"/>
              <a:t>psychological health </a:t>
            </a:r>
            <a:r>
              <a:rPr lang="en-AU" u="none" baseline="0" dirty="0" smtClean="0"/>
              <a:t>is to be included.  So any provision that refers to health will also include psychological health.</a:t>
            </a:r>
          </a:p>
          <a:p>
            <a:endParaRPr lang="en-AU" u="none" baseline="0" dirty="0" smtClean="0"/>
          </a:p>
          <a:p>
            <a:r>
              <a:rPr lang="en-AU" u="none" baseline="0" dirty="0" smtClean="0"/>
              <a:t>Both the current Act and the new Act refer to what is “reasonably practicable”.  What is practicable changes with new technology and equipment, awareness of risks etc.  So these are moving goalposts.  With the introduction psychological health, the goal posts will move further   </a:t>
            </a:r>
          </a:p>
          <a:p>
            <a:endParaRPr lang="en-AU" u="none"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0018684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 what is your role???</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73</a:t>
            </a:fld>
            <a:endParaRPr lang="en-AU" dirty="0"/>
          </a:p>
        </p:txBody>
      </p:sp>
    </p:spTree>
    <p:extLst>
      <p:ext uri="{BB962C8B-B14F-4D97-AF65-F5344CB8AC3E}">
        <p14:creationId xmlns:p14="http://schemas.microsoft.com/office/powerpoint/2010/main" val="23907231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stigma associated with discussing mental health problems is something we all have to contribute</a:t>
            </a:r>
            <a:r>
              <a:rPr lang="en-AU" baseline="0" dirty="0" smtClean="0"/>
              <a:t> to fixing.  So this should be everyone’s role.</a:t>
            </a:r>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74</a:t>
            </a:fld>
            <a:endParaRPr lang="en-AU" dirty="0"/>
          </a:p>
        </p:txBody>
      </p:sp>
    </p:spTree>
    <p:extLst>
      <p:ext uri="{BB962C8B-B14F-4D97-AF65-F5344CB8AC3E}">
        <p14:creationId xmlns:p14="http://schemas.microsoft.com/office/powerpoint/2010/main" val="3024175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Examples</a:t>
            </a:r>
            <a:r>
              <a:rPr lang="en-AU" baseline="0" dirty="0" smtClean="0"/>
              <a:t> of resources</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5849966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For Safety and Health Representatives a role prescribed in the </a:t>
            </a:r>
            <a:r>
              <a:rPr lang="en-AU" i="1" dirty="0" smtClean="0"/>
              <a:t>Mines Safety and Inspection Act 1994 </a:t>
            </a:r>
            <a:r>
              <a:rPr lang="en-AU" i="0" dirty="0" smtClean="0"/>
              <a:t>{Section 53(1)(b)} </a:t>
            </a:r>
            <a:r>
              <a:rPr lang="en-AU" dirty="0" smtClean="0"/>
              <a:t>is to carry out appropriate investigations.</a:t>
            </a:r>
          </a:p>
          <a:p>
            <a:endParaRPr lang="en-AU" dirty="0" smtClean="0"/>
          </a:p>
          <a:p>
            <a:r>
              <a:rPr lang="en-AU" dirty="0" smtClean="0"/>
              <a:t>There is: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 </a:t>
            </a:r>
            <a:r>
              <a:rPr lang="en-AU" sz="1200" b="0" i="1" u="none" strike="noStrike" kern="1200" baseline="0" dirty="0" smtClean="0">
                <a:solidFill>
                  <a:schemeClr val="tx1"/>
                </a:solidFill>
                <a:latin typeface="+mn-lt"/>
                <a:ea typeface="+mn-ea"/>
                <a:cs typeface="+mn-cs"/>
              </a:rPr>
              <a:t>INFORMATION SHEET for safety and health representatives.  Investigating incidents</a:t>
            </a:r>
            <a:endParaRPr lang="en-AU" i="1" u="none" dirty="0" smtClean="0"/>
          </a:p>
          <a:p>
            <a:r>
              <a:rPr lang="en-AU" dirty="0" smtClean="0"/>
              <a:t>[&lt;www.dmirs.wa.gov.au&gt;]</a:t>
            </a:r>
          </a:p>
          <a:p>
            <a:endParaRPr lang="en-AU" dirty="0" smtClean="0"/>
          </a:p>
          <a:p>
            <a:endParaRPr lang="en-AU" dirty="0" smtClean="0"/>
          </a:p>
          <a:p>
            <a:r>
              <a:rPr lang="en-AU" dirty="0" smtClean="0"/>
              <a:t>What is “appropriate”?</a:t>
            </a:r>
          </a:p>
          <a:p>
            <a:r>
              <a:rPr lang="en-AU" dirty="0" smtClean="0"/>
              <a:t>A suggestion – for every incident </a:t>
            </a:r>
            <a:r>
              <a:rPr lang="en-AU" baseline="0" dirty="0" smtClean="0"/>
              <a:t>(i.e. not just those that are directly mental health related) play the evil’s Advocate and look at work demands. </a:t>
            </a:r>
            <a:r>
              <a:rPr lang="en-AU" dirty="0" smtClean="0"/>
              <a:t> </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77</a:t>
            </a:fld>
            <a:endParaRPr lang="en-AU" dirty="0"/>
          </a:p>
        </p:txBody>
      </p:sp>
    </p:spTree>
    <p:extLst>
      <p:ext uri="{BB962C8B-B14F-4D97-AF65-F5344CB8AC3E}">
        <p14:creationId xmlns:p14="http://schemas.microsoft.com/office/powerpoint/2010/main" val="28853874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Was</a:t>
            </a:r>
            <a:r>
              <a:rPr lang="en-AU" baseline="0" dirty="0" smtClean="0"/>
              <a:t> the job rushed, were shortcuts taken etc. because there was pressure to get the job done?</a:t>
            </a:r>
          </a:p>
          <a:p>
            <a:endParaRPr lang="en-AU" baseline="0" dirty="0" smtClean="0"/>
          </a:p>
          <a:p>
            <a:r>
              <a:rPr lang="en-AU" baseline="0" dirty="0" smtClean="0"/>
              <a:t>Was the workload excessive?  This can be hard to determine.  But if there were staff shortages (or replacement staff that are less experienced) or changes that add to the “stuff” you have to cope with AND the workload/expected performance has not changed, then that is good evidence that the workload was excessive</a:t>
            </a:r>
          </a:p>
          <a:p>
            <a:endParaRPr lang="en-AU" baseline="0" dirty="0" smtClean="0"/>
          </a:p>
          <a:p>
            <a:r>
              <a:rPr lang="en-AU" baseline="0" dirty="0" smtClean="0"/>
              <a:t>How much other “stuff” (e.g. paperwork, approvals, having to comply with lots of policies) do they have to do in order to get the work done?  </a:t>
            </a:r>
          </a:p>
          <a:p>
            <a:endParaRPr lang="en-AU" baseline="0" dirty="0" smtClean="0"/>
          </a:p>
          <a:p>
            <a:r>
              <a:rPr lang="en-AU" baseline="0" dirty="0" smtClean="0"/>
              <a:t>It is all well and good to tell someone to “get help.”  But if they ask, what is the likely reaction?</a:t>
            </a:r>
          </a:p>
          <a:p>
            <a:endParaRPr lang="en-AU" baseline="0" dirty="0" smtClean="0"/>
          </a:p>
          <a:p>
            <a:r>
              <a:rPr lang="en-AU" baseline="0" dirty="0" smtClean="0"/>
              <a:t>If you take away the immediate causes of the incident, what contributing or casual factors are still present?  </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78</a:t>
            </a:fld>
            <a:endParaRPr lang="en-AU" dirty="0"/>
          </a:p>
        </p:txBody>
      </p:sp>
    </p:spTree>
    <p:extLst>
      <p:ext uri="{BB962C8B-B14F-4D97-AF65-F5344CB8AC3E}">
        <p14:creationId xmlns:p14="http://schemas.microsoft.com/office/powerpoint/2010/main" val="12553303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DMIRS publish audit tools on our website.</a:t>
            </a:r>
          </a:p>
          <a:p>
            <a:endParaRPr lang="en-AU" dirty="0" smtClean="0"/>
          </a:p>
          <a:p>
            <a:r>
              <a:rPr lang="en-AU" dirty="0" smtClean="0"/>
              <a:t>These can be used to build</a:t>
            </a:r>
            <a:r>
              <a:rPr lang="en-AU" baseline="0" dirty="0" smtClean="0"/>
              <a:t> a safety case (</a:t>
            </a:r>
            <a:r>
              <a:rPr lang="en-AU" dirty="0" smtClean="0"/>
              <a:t>i.e. we need to do this)</a:t>
            </a:r>
          </a:p>
          <a:p>
            <a:r>
              <a:rPr lang="en-AU" dirty="0" smtClean="0"/>
              <a:t>   </a:t>
            </a:r>
            <a:r>
              <a:rPr lang="en-AU" i="1" dirty="0" smtClean="0"/>
              <a:t>OR </a:t>
            </a:r>
          </a:p>
          <a:p>
            <a:r>
              <a:rPr lang="en-AU" dirty="0" smtClean="0"/>
              <a:t>These can be used to support other arguments (e.g. if we claim we can manage the workload of staff with mental health issues, why</a:t>
            </a:r>
            <a:r>
              <a:rPr lang="en-AU" baseline="0" dirty="0" smtClean="0"/>
              <a:t> cant we manage it for everyone else? . . . . . AND stop mental health issues from developing??) </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79</a:t>
            </a:fld>
            <a:endParaRPr lang="en-AU" dirty="0"/>
          </a:p>
        </p:txBody>
      </p:sp>
    </p:spTree>
    <p:extLst>
      <p:ext uri="{BB962C8B-B14F-4D97-AF65-F5344CB8AC3E}">
        <p14:creationId xmlns:p14="http://schemas.microsoft.com/office/powerpoint/2010/main" val="14608458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It can be difficult</a:t>
            </a:r>
            <a:r>
              <a:rPr lang="en-AU" baseline="0" dirty="0" smtClean="0"/>
              <a:t> to build a safety case on the basis of a single incident.  A stronger case can be made if it can be shown that the same issues occur across the workgroup/mine site (e.g.  poorly managed work load in a single incident compared to poorly managed workload reported by a large number employees/work groups).</a:t>
            </a:r>
          </a:p>
          <a:p>
            <a:endParaRPr lang="en-AU" baseline="0" dirty="0" smtClean="0"/>
          </a:p>
          <a:p>
            <a:r>
              <a:rPr lang="en-AU" baseline="0" dirty="0" smtClean="0"/>
              <a:t>This is where the Safety and Health Committee can play an important role.</a:t>
            </a:r>
          </a:p>
          <a:p>
            <a:endParaRPr lang="en-AU" baseline="0" dirty="0" smtClean="0"/>
          </a:p>
          <a:p>
            <a:r>
              <a:rPr lang="en-AU" sz="1200" b="1" i="0" u="none" strike="noStrike" kern="1200" baseline="0" dirty="0" smtClean="0">
                <a:solidFill>
                  <a:schemeClr val="tx1"/>
                </a:solidFill>
                <a:latin typeface="+mn-lt"/>
                <a:ea typeface="+mn-ea"/>
                <a:cs typeface="+mn-cs"/>
              </a:rPr>
              <a:t>53. Functions of representatives</a:t>
            </a:r>
          </a:p>
          <a:p>
            <a:r>
              <a:rPr lang="en-AU" sz="1200" b="0" i="0" u="none" strike="noStrike" kern="1200" baseline="0" dirty="0" smtClean="0">
                <a:solidFill>
                  <a:schemeClr val="tx1"/>
                </a:solidFill>
                <a:latin typeface="+mn-lt"/>
                <a:ea typeface="+mn-ea"/>
                <a:cs typeface="+mn-cs"/>
              </a:rPr>
              <a:t>(1) The functions of a safety and health representative are, in the interests of safety and health at the mine for which the representative was elected —</a:t>
            </a:r>
          </a:p>
          <a:p>
            <a:pPr marL="0" indent="0">
              <a:buFont typeface="+mj-lt"/>
              <a:buNone/>
            </a:pPr>
            <a:r>
              <a:rPr lang="en-AU" sz="1200" b="0" i="0" u="none" strike="noStrike" kern="1200" baseline="0" dirty="0" smtClean="0">
                <a:solidFill>
                  <a:schemeClr val="tx1"/>
                </a:solidFill>
                <a:latin typeface="+mn-lt"/>
                <a:ea typeface="+mn-ea"/>
                <a:cs typeface="+mn-cs"/>
              </a:rPr>
              <a:t>      (e).  where there is a safety and health committee for the mine, to refer to that committee any matters that the representative thinks the safety and health committee should consider</a:t>
            </a:r>
          </a:p>
          <a:p>
            <a:pPr marL="0" indent="0">
              <a:buFont typeface="+mj-lt"/>
              <a:buNone/>
            </a:pPr>
            <a:endParaRPr lang="en-AU" sz="1200" b="0" i="0" u="none" strike="noStrike" kern="1200" baseline="0" dirty="0" smtClean="0">
              <a:solidFill>
                <a:schemeClr val="tx1"/>
              </a:solidFill>
              <a:latin typeface="+mn-lt"/>
              <a:ea typeface="+mn-ea"/>
              <a:cs typeface="+mn-cs"/>
            </a:endParaRPr>
          </a:p>
          <a:p>
            <a:pPr marL="0" indent="0">
              <a:buFont typeface="+mj-lt"/>
              <a:buNone/>
            </a:pPr>
            <a:endParaRPr lang="en-AU" sz="1200" b="0" i="0" u="none" strike="noStrike" kern="1200" baseline="0" dirty="0" smtClean="0">
              <a:solidFill>
                <a:schemeClr val="tx1"/>
              </a:solidFill>
              <a:latin typeface="+mn-lt"/>
              <a:ea typeface="+mn-ea"/>
              <a:cs typeface="+mn-cs"/>
            </a:endParaRPr>
          </a:p>
          <a:p>
            <a:pPr marL="0" indent="0">
              <a:buFont typeface="+mj-lt"/>
              <a:buNone/>
            </a:pPr>
            <a:r>
              <a:rPr lang="en-AU" sz="1200" b="1" i="0" u="none" strike="noStrike" kern="1200" baseline="0" dirty="0" smtClean="0">
                <a:solidFill>
                  <a:schemeClr val="tx1"/>
                </a:solidFill>
                <a:latin typeface="+mn-lt"/>
                <a:ea typeface="+mn-ea"/>
                <a:cs typeface="+mn-cs"/>
              </a:rPr>
              <a:t>63. Functions of committees</a:t>
            </a:r>
            <a:endParaRPr lang="en-AU" sz="1200" b="0" i="0" u="none" strike="noStrike" kern="1200" baseline="0" dirty="0" smtClean="0">
              <a:solidFill>
                <a:schemeClr val="tx1"/>
              </a:solidFill>
              <a:latin typeface="+mn-lt"/>
              <a:ea typeface="+mn-ea"/>
              <a:cs typeface="+mn-cs"/>
            </a:endParaRPr>
          </a:p>
          <a:p>
            <a:pPr marL="0" indent="0">
              <a:buFont typeface="+mj-lt"/>
              <a:buNone/>
            </a:pPr>
            <a:r>
              <a:rPr lang="en-AU" sz="1200" b="0" i="0" u="none" strike="noStrike" kern="1200" baseline="0" dirty="0" smtClean="0">
                <a:solidFill>
                  <a:schemeClr val="tx1"/>
                </a:solidFill>
                <a:latin typeface="+mn-lt"/>
                <a:ea typeface="+mn-ea"/>
                <a:cs typeface="+mn-cs"/>
              </a:rPr>
              <a:t>(2) The functions of a safety and health committee are —</a:t>
            </a:r>
          </a:p>
          <a:p>
            <a:r>
              <a:rPr lang="en-AU" sz="1200" b="0" i="0" u="none" strike="noStrike" kern="1200" baseline="0" dirty="0" smtClean="0">
                <a:solidFill>
                  <a:schemeClr val="tx1"/>
                </a:solidFill>
                <a:latin typeface="+mn-lt"/>
                <a:ea typeface="+mn-ea"/>
                <a:cs typeface="+mn-cs"/>
              </a:rPr>
              <a:t>   (c) to recommend to the manager, employers and employees at the mine the establishment, maintenance, and monitoring of programmes, measures and procedures at the mine relating to the safety and health of the employees</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80</a:t>
            </a:fld>
            <a:endParaRPr lang="en-AU" dirty="0"/>
          </a:p>
        </p:txBody>
      </p:sp>
    </p:spTree>
    <p:extLst>
      <p:ext uri="{BB962C8B-B14F-4D97-AF65-F5344CB8AC3E}">
        <p14:creationId xmlns:p14="http://schemas.microsoft.com/office/powerpoint/2010/main" val="2165227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Production/performance targets can be difficult</a:t>
            </a:r>
            <a:r>
              <a:rPr lang="en-AU" baseline="0" dirty="0" smtClean="0"/>
              <a:t> to change.</a:t>
            </a:r>
          </a:p>
          <a:p>
            <a:endParaRPr lang="en-AU" baseline="0" dirty="0" smtClean="0"/>
          </a:p>
          <a:p>
            <a:r>
              <a:rPr lang="en-AU" baseline="0" dirty="0" smtClean="0"/>
              <a:t>But sometimes the other “stuff” that employees have to deal with/cope with are the things that add most to the work demands  . . . . And they are things that often can be improved.</a:t>
            </a:r>
          </a:p>
          <a:p>
            <a:endParaRPr lang="en-AU" baseline="0" dirty="0" smtClean="0"/>
          </a:p>
          <a:p>
            <a:r>
              <a:rPr lang="en-AU" baseline="0" dirty="0" smtClean="0"/>
              <a:t>So asking staff what they find the most frustrating, annoying, difficult etc. can be useful.  You may find some things that can be changed.</a:t>
            </a:r>
          </a:p>
          <a:p>
            <a:endParaRPr lang="en-AU" baseline="0" dirty="0" smtClean="0"/>
          </a:p>
          <a:p>
            <a:r>
              <a:rPr lang="en-AU" baseline="0" dirty="0" smtClean="0"/>
              <a:t>For FIFO workers, aspects of camp accommodation and camp life can significantly add to the other: ”Stuff” and these things may be able to be improved.</a:t>
            </a:r>
          </a:p>
          <a:p>
            <a:r>
              <a:rPr lang="en-AU" baseline="0" dirty="0" smtClean="0"/>
              <a:t>Good quality telephone and internet access are important.</a:t>
            </a:r>
          </a:p>
          <a:p>
            <a:r>
              <a:rPr lang="en-AU" baseline="0" dirty="0" smtClean="0"/>
              <a:t>Food quality important too. </a:t>
            </a:r>
          </a:p>
          <a:p>
            <a:endParaRPr lang="en-AU" baseline="0" dirty="0" smtClean="0"/>
          </a:p>
          <a:p>
            <a:r>
              <a:rPr lang="en-AU" baseline="0" dirty="0" smtClean="0"/>
              <a:t>Being able to play sport can be good.  But the a</a:t>
            </a:r>
            <a:r>
              <a:rPr lang="en-AU" sz="1200" b="0" i="0" u="none" strike="noStrike" kern="1200" baseline="0" dirty="0" smtClean="0">
                <a:solidFill>
                  <a:schemeClr val="tx1"/>
                </a:solidFill>
                <a:latin typeface="+mn-lt"/>
                <a:ea typeface="+mn-ea"/>
                <a:cs typeface="+mn-cs"/>
              </a:rPr>
              <a:t>vailability of recreational activities with a clear social element such as barbecues and more social sports are better. </a:t>
            </a:r>
            <a:endParaRPr lang="en-AU"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4718963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Are telephone and internet access problems?</a:t>
            </a:r>
          </a:p>
          <a:p>
            <a:endParaRPr lang="en-AU" dirty="0" smtClean="0"/>
          </a:p>
          <a:p>
            <a:r>
              <a:rPr lang="en-AU" dirty="0" smtClean="0"/>
              <a:t>A common technique with safety promotion videos and posters is to get you to think of your family before you take</a:t>
            </a:r>
            <a:r>
              <a:rPr lang="en-AU" baseline="0" dirty="0" smtClean="0"/>
              <a:t> that short cut, don’t follow the Safe Work Procedure etc.</a:t>
            </a:r>
            <a:r>
              <a:rPr lang="en-AU" dirty="0" smtClean="0"/>
              <a:t>   </a:t>
            </a:r>
          </a:p>
          <a:p>
            <a:endParaRPr lang="en-AU" baseline="0" dirty="0" smtClean="0"/>
          </a:p>
          <a:p>
            <a:endParaRPr lang="en-AU" dirty="0" smtClean="0"/>
          </a:p>
          <a:p>
            <a:r>
              <a:rPr lang="en-AU" dirty="0" smtClean="0"/>
              <a:t>But if communication with family is a problem on site, turn this message on its head.</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0189822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If you have not provided adequate means of communication, not being able to stop thinking of family can</a:t>
            </a:r>
            <a:r>
              <a:rPr lang="en-AU" baseline="0" dirty="0" smtClean="0"/>
              <a:t> increase the risk. </a:t>
            </a:r>
            <a:r>
              <a:rPr lang="en-AU" dirty="0" smtClean="0"/>
              <a:t> </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478608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Being “healthy” in general terms is more than not being sick.  It also involves being resistant to getting sick  </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1720135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There is a strong emphasis</a:t>
            </a:r>
            <a:r>
              <a:rPr lang="en-AU" baseline="0" dirty="0" smtClean="0"/>
              <a:t> upon pre-employment medicals and fitness for work.  Included in the “Human and Organisational Factors” (referred to in the video </a:t>
            </a:r>
            <a:r>
              <a:rPr lang="en-AU" i="1" baseline="0" dirty="0" smtClean="0"/>
              <a:t>How workplace factors influence and incident)</a:t>
            </a:r>
            <a:r>
              <a:rPr lang="en-AU" baseline="0" dirty="0" smtClean="0"/>
              <a:t> is Fitness for Work..</a:t>
            </a:r>
          </a:p>
          <a:p>
            <a:endParaRPr lang="en-AU" baseline="0" dirty="0" smtClean="0"/>
          </a:p>
          <a:p>
            <a:r>
              <a:rPr lang="en-AU" baseline="0" dirty="0" smtClean="0"/>
              <a:t>So if we are talking about mentally healthy workplaces, then an important roles of your Safety and Health Committee is to do some health assessments of the mine site.   </a:t>
            </a:r>
          </a:p>
          <a:p>
            <a:endParaRPr lang="en-AU" baseline="0" dirty="0" smtClean="0"/>
          </a:p>
          <a:p>
            <a:r>
              <a:rPr lang="en-AU" baseline="0" dirty="0" smtClean="0"/>
              <a:t>Workers may feel uncomfortable speaking up as individuals.  But they may be more willing so report what they feel/know as part of a survey.</a:t>
            </a:r>
          </a:p>
          <a:p>
            <a:endParaRPr lang="en-AU" baseline="0" dirty="0" smtClean="0"/>
          </a:p>
          <a:p>
            <a:r>
              <a:rPr lang="en-AU" dirty="0" smtClean="0"/>
              <a:t>Suggested questions/topics</a:t>
            </a:r>
          </a:p>
          <a:p>
            <a:r>
              <a:rPr lang="en-AU" sz="1200" kern="1200" dirty="0" smtClean="0">
                <a:solidFill>
                  <a:schemeClr val="tx1"/>
                </a:solidFill>
                <a:effectLst/>
                <a:latin typeface="+mn-lt"/>
                <a:ea typeface="+mn-ea"/>
                <a:cs typeface="+mn-cs"/>
              </a:rPr>
              <a:t>Symptoms (e.g. sick leave, staff turnover, bullying complaints, friction between work groups, other things commonly complained about)</a:t>
            </a:r>
          </a:p>
          <a:p>
            <a:r>
              <a:rPr lang="en-AU" sz="1200" kern="1200" dirty="0" smtClean="0">
                <a:solidFill>
                  <a:schemeClr val="tx1"/>
                </a:solidFill>
                <a:effectLst/>
                <a:latin typeface="+mn-lt"/>
                <a:ea typeface="+mn-ea"/>
                <a:cs typeface="+mn-cs"/>
              </a:rPr>
              <a:t>Mobile Phone Coverage</a:t>
            </a:r>
          </a:p>
          <a:p>
            <a:r>
              <a:rPr lang="en-AU" sz="1200" kern="1200" dirty="0" smtClean="0">
                <a:solidFill>
                  <a:schemeClr val="tx1"/>
                </a:solidFill>
                <a:effectLst/>
                <a:latin typeface="+mn-lt"/>
                <a:ea typeface="+mn-ea"/>
                <a:cs typeface="+mn-cs"/>
              </a:rPr>
              <a:t>Internet Access </a:t>
            </a:r>
          </a:p>
          <a:p>
            <a:r>
              <a:rPr lang="en-AU" sz="1200" kern="1200" dirty="0" smtClean="0">
                <a:solidFill>
                  <a:schemeClr val="tx1"/>
                </a:solidFill>
                <a:effectLst/>
                <a:latin typeface="+mn-lt"/>
                <a:ea typeface="+mn-ea"/>
                <a:cs typeface="+mn-cs"/>
              </a:rPr>
              <a:t>Food (e.g. range, quality, healthy choices)</a:t>
            </a:r>
          </a:p>
          <a:p>
            <a:r>
              <a:rPr lang="en-AU" sz="1200" kern="1200" dirty="0" smtClean="0">
                <a:solidFill>
                  <a:schemeClr val="tx1"/>
                </a:solidFill>
                <a:effectLst/>
                <a:latin typeface="+mn-lt"/>
                <a:ea typeface="+mn-ea"/>
                <a:cs typeface="+mn-cs"/>
              </a:rPr>
              <a:t>Camp rules</a:t>
            </a:r>
          </a:p>
          <a:p>
            <a:r>
              <a:rPr lang="en-AU" sz="1200" kern="1200" dirty="0" smtClean="0">
                <a:solidFill>
                  <a:schemeClr val="tx1"/>
                </a:solidFill>
                <a:effectLst/>
                <a:latin typeface="+mn-lt"/>
                <a:ea typeface="+mn-ea"/>
                <a:cs typeface="+mn-cs"/>
              </a:rPr>
              <a:t>Accommodation noise levels</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8767709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Some employers take their OHS Risk Management Systems very, very seriously.  Being able</a:t>
            </a:r>
            <a:r>
              <a:rPr lang="en-AU" baseline="0" dirty="0" smtClean="0"/>
              <a:t> to show that their Risk Management System is compliant with the relevant system/audit framework can be seen as more important than making the workplace safe.</a:t>
            </a:r>
          </a:p>
          <a:p>
            <a:endParaRPr lang="en-AU" baseline="0" dirty="0" smtClean="0"/>
          </a:p>
          <a:p>
            <a:r>
              <a:rPr lang="en-AU" baseline="0" dirty="0" smtClean="0"/>
              <a:t>So looking at the Risk Management System requirements can be useful.</a:t>
            </a:r>
          </a:p>
          <a:p>
            <a:endParaRPr lang="en-AU" baseline="0" dirty="0" smtClean="0"/>
          </a:p>
          <a:p>
            <a:r>
              <a:rPr kumimoji="0" lang="en-AU" sz="1200" b="0" i="0" u="none" strike="noStrike" kern="0" cap="none" spc="0" normalizeH="0" baseline="0" noProof="0" dirty="0" smtClean="0">
                <a:ln>
                  <a:noFill/>
                </a:ln>
                <a:solidFill>
                  <a:srgbClr val="000000"/>
                </a:solidFill>
                <a:effectLst/>
                <a:uLnTx/>
                <a:uFillTx/>
                <a:latin typeface="Arial"/>
                <a:ea typeface="ＭＳ Ｐゴシック"/>
                <a:cs typeface="+mn-cs"/>
              </a:rPr>
              <a:t>AS/NZS ISO 31000:2009 has superseded AS/NZS 4360: 2004  </a:t>
            </a:r>
            <a:r>
              <a:rPr kumimoji="0" lang="en-AU" sz="1200" b="0" i="1" u="none" strike="noStrike" kern="0" cap="none" spc="0" normalizeH="0" baseline="0" noProof="0" dirty="0" smtClean="0">
                <a:ln>
                  <a:noFill/>
                </a:ln>
                <a:solidFill>
                  <a:srgbClr val="000000"/>
                </a:solidFill>
                <a:effectLst/>
                <a:uLnTx/>
                <a:uFillTx/>
                <a:latin typeface="Arial"/>
                <a:ea typeface="ＭＳ Ｐゴシック"/>
                <a:cs typeface="+mn-cs"/>
              </a:rPr>
              <a:t>Risk management</a:t>
            </a:r>
            <a:r>
              <a:rPr kumimoji="0" lang="en-AU" sz="1200" b="0" i="0" u="none" strike="noStrike" kern="0" cap="none" spc="0" normalizeH="0" baseline="0" noProof="0" dirty="0" smtClean="0">
                <a:ln>
                  <a:noFill/>
                </a:ln>
                <a:solidFill>
                  <a:srgbClr val="000000"/>
                </a:solidFill>
                <a:effectLst/>
                <a:uLnTx/>
                <a:uFillTx/>
                <a:latin typeface="Arial"/>
                <a:ea typeface="ＭＳ Ｐゴシック"/>
                <a:cs typeface="+mn-cs"/>
              </a:rPr>
              <a:t/>
            </a:r>
            <a:br>
              <a:rPr kumimoji="0" lang="en-AU" sz="1200" b="0" i="0" u="none" strike="noStrike" kern="0" cap="none" spc="0" normalizeH="0" baseline="0" noProof="0" dirty="0" smtClean="0">
                <a:ln>
                  <a:noFill/>
                </a:ln>
                <a:solidFill>
                  <a:srgbClr val="000000"/>
                </a:solidFill>
                <a:effectLst/>
                <a:uLnTx/>
                <a:uFillTx/>
                <a:latin typeface="Arial"/>
                <a:ea typeface="ＭＳ Ｐゴシック"/>
                <a:cs typeface="+mn-cs"/>
              </a:rPr>
            </a:br>
            <a:endParaRPr kumimoji="0" lang="en-AU" sz="1200" b="0" i="0" u="none" strike="noStrike" kern="0" cap="none" spc="0" normalizeH="0" baseline="0" noProof="0" dirty="0" smtClean="0">
              <a:ln>
                <a:noFill/>
              </a:ln>
              <a:solidFill>
                <a:srgbClr val="000000"/>
              </a:solidFill>
              <a:effectLst/>
              <a:uLnTx/>
              <a:uFillTx/>
              <a:latin typeface="Arial"/>
              <a:ea typeface="ＭＳ Ｐゴシック"/>
              <a:cs typeface="+mn-cs"/>
            </a:endParaRPr>
          </a:p>
          <a:p>
            <a:r>
              <a:rPr lang="en-AU" dirty="0" smtClean="0"/>
              <a:t>Clause</a:t>
            </a:r>
            <a:r>
              <a:rPr lang="en-AU" baseline="0" dirty="0" smtClean="0"/>
              <a:t> 5.4.2 </a:t>
            </a:r>
            <a:r>
              <a:rPr kumimoji="0" lang="en-AU" sz="1200" b="0" i="0" u="none" strike="noStrike" kern="0" cap="none" spc="0" normalizeH="0" baseline="0" noProof="0" dirty="0" smtClean="0">
                <a:ln>
                  <a:noFill/>
                </a:ln>
                <a:solidFill>
                  <a:srgbClr val="000000"/>
                </a:solidFill>
                <a:effectLst/>
                <a:uLnTx/>
                <a:uFillTx/>
                <a:latin typeface="Arial"/>
                <a:ea typeface="ＭＳ Ｐゴシック"/>
                <a:cs typeface="+mn-cs"/>
              </a:rPr>
              <a:t>AS/NZS ISO 31000:2009 </a:t>
            </a:r>
            <a:r>
              <a:rPr lang="en-AU" baseline="0" dirty="0" smtClean="0"/>
              <a:t>requires risk identification tools to be suited to the risk faced.  So to be compliant with the requirements of this standard, tools that are appropriate for identifying mental health related risks are required. </a:t>
            </a:r>
            <a:endParaRPr lang="en-AU" dirty="0" smtClean="0"/>
          </a:p>
          <a:p>
            <a:endParaRPr lang="en-AU" dirty="0" smtClean="0"/>
          </a:p>
          <a:p>
            <a:r>
              <a:rPr lang="en-AU" dirty="0" smtClean="0"/>
              <a:t> </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9472976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There has been a lot of work done in developing survey tools for measuring these things.  We have the technology.</a:t>
            </a:r>
          </a:p>
          <a:p>
            <a:r>
              <a:rPr lang="en-AU" dirty="0" smtClean="0"/>
              <a:t>Many of these tools are free to use.  So it is reasonably practicable to use them (i.e. too costly is not a</a:t>
            </a:r>
            <a:r>
              <a:rPr lang="en-AU" baseline="0" dirty="0" smtClean="0"/>
              <a:t> good argument).</a:t>
            </a:r>
            <a:endParaRPr lang="en-AU" dirty="0" smtClean="0"/>
          </a:p>
          <a:p>
            <a:endParaRPr lang="en-AU" dirty="0" smtClean="0"/>
          </a:p>
          <a:p>
            <a:r>
              <a:rPr lang="en-AU" dirty="0" smtClean="0"/>
              <a:t>Employees</a:t>
            </a:r>
            <a:r>
              <a:rPr lang="en-AU" baseline="0" dirty="0" smtClean="0"/>
              <a:t> may be unwilling to speak up during incident investigations.  But they might be willing when completing anonymous surveys.  </a:t>
            </a:r>
            <a:endParaRPr lang="en-AU" dirty="0" smtClean="0"/>
          </a:p>
          <a:p>
            <a:endParaRPr lang="en-AU" dirty="0" smtClean="0"/>
          </a:p>
          <a:p>
            <a:endParaRPr lang="en-AU"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9888200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An example of a free tool, the Task Load Index developed by NASA in the USA.  This tool has been in use for many years.  It is still popular and now has been developed as a smartphone app.</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3937203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What NASA’s Task Load Index</a:t>
            </a:r>
            <a:r>
              <a:rPr lang="en-AU" baseline="0" dirty="0" smtClean="0"/>
              <a:t> (NASA-TLX) measures</a:t>
            </a:r>
          </a:p>
          <a:p>
            <a:pPr lvl="1"/>
            <a:r>
              <a:rPr lang="en-AU" sz="1200" b="0" i="0" u="none" strike="noStrike" kern="1200" baseline="0" dirty="0" smtClean="0">
                <a:solidFill>
                  <a:schemeClr val="tx1"/>
                </a:solidFill>
                <a:latin typeface="+mn-lt"/>
                <a:ea typeface="+mn-ea"/>
                <a:cs typeface="+mn-cs"/>
              </a:rPr>
              <a:t>Mental Demand - </a:t>
            </a:r>
            <a:r>
              <a:rPr lang="en-AU" sz="1200" b="0" i="1" u="none" strike="noStrike" kern="1200" baseline="0" dirty="0" smtClean="0">
                <a:solidFill>
                  <a:schemeClr val="tx1"/>
                </a:solidFill>
                <a:latin typeface="+mn-lt"/>
                <a:ea typeface="+mn-ea"/>
                <a:cs typeface="+mn-cs"/>
              </a:rPr>
              <a:t>How mentally demanding was the task?</a:t>
            </a:r>
          </a:p>
          <a:p>
            <a:pPr lvl="1"/>
            <a:r>
              <a:rPr lang="en-AU" sz="1200" b="0" i="0" u="none" strike="noStrike" kern="1200" baseline="0" dirty="0" smtClean="0">
                <a:solidFill>
                  <a:schemeClr val="tx1"/>
                </a:solidFill>
                <a:latin typeface="+mn-lt"/>
                <a:ea typeface="+mn-ea"/>
                <a:cs typeface="+mn-cs"/>
              </a:rPr>
              <a:t>Physical Demand - </a:t>
            </a:r>
            <a:r>
              <a:rPr lang="en-AU" sz="1200" b="0" i="1" u="none" strike="noStrike" kern="1200" baseline="0" dirty="0" smtClean="0">
                <a:solidFill>
                  <a:schemeClr val="tx1"/>
                </a:solidFill>
                <a:latin typeface="+mn-lt"/>
                <a:ea typeface="+mn-ea"/>
                <a:cs typeface="+mn-cs"/>
              </a:rPr>
              <a:t>How physically demanding was the task?  </a:t>
            </a:r>
          </a:p>
          <a:p>
            <a:pPr lvl="1"/>
            <a:r>
              <a:rPr lang="en-AU" sz="1200" b="0" i="0" u="none" strike="noStrike" kern="1200" baseline="0" dirty="0" smtClean="0">
                <a:solidFill>
                  <a:schemeClr val="tx1"/>
                </a:solidFill>
                <a:latin typeface="+mn-lt"/>
                <a:ea typeface="+mn-ea"/>
                <a:cs typeface="+mn-cs"/>
              </a:rPr>
              <a:t>Temporal Demand - </a:t>
            </a:r>
            <a:r>
              <a:rPr lang="en-AU" sz="1200" b="0" i="1" u="none" strike="noStrike" kern="1200" baseline="0" dirty="0" smtClean="0">
                <a:solidFill>
                  <a:schemeClr val="tx1"/>
                </a:solidFill>
                <a:latin typeface="+mn-lt"/>
                <a:ea typeface="+mn-ea"/>
                <a:cs typeface="+mn-cs"/>
              </a:rPr>
              <a:t>How hurried or rushed was the pace of the task?</a:t>
            </a:r>
          </a:p>
          <a:p>
            <a:pPr lvl="1"/>
            <a:r>
              <a:rPr lang="en-AU" sz="1200" b="0" i="0" u="none" strike="noStrike" kern="1200" baseline="0" dirty="0" smtClean="0">
                <a:solidFill>
                  <a:schemeClr val="tx1"/>
                </a:solidFill>
                <a:latin typeface="+mn-lt"/>
                <a:ea typeface="+mn-ea"/>
                <a:cs typeface="+mn-cs"/>
              </a:rPr>
              <a:t>Performance - </a:t>
            </a:r>
            <a:r>
              <a:rPr lang="en-AU" sz="1200" b="0" i="1" u="none" strike="noStrike" kern="1200" baseline="0" dirty="0" smtClean="0">
                <a:solidFill>
                  <a:schemeClr val="tx1"/>
                </a:solidFill>
                <a:latin typeface="+mn-lt"/>
                <a:ea typeface="+mn-ea"/>
                <a:cs typeface="+mn-cs"/>
              </a:rPr>
              <a:t>How successful were you in accomplishing what you were asked to do?</a:t>
            </a:r>
          </a:p>
          <a:p>
            <a:pPr lvl="1"/>
            <a:r>
              <a:rPr lang="en-AU" sz="1200" b="0" i="0" u="none" strike="noStrike" kern="1200" baseline="0" dirty="0" smtClean="0">
                <a:solidFill>
                  <a:schemeClr val="tx1"/>
                </a:solidFill>
                <a:latin typeface="+mn-lt"/>
                <a:ea typeface="+mn-ea"/>
                <a:cs typeface="+mn-cs"/>
              </a:rPr>
              <a:t>Effort - </a:t>
            </a:r>
            <a:r>
              <a:rPr lang="en-AU" sz="1200" b="0" i="1" u="none" strike="noStrike" kern="1200" baseline="0" dirty="0" smtClean="0">
                <a:solidFill>
                  <a:schemeClr val="tx1"/>
                </a:solidFill>
                <a:latin typeface="+mn-lt"/>
                <a:ea typeface="+mn-ea"/>
                <a:cs typeface="+mn-cs"/>
              </a:rPr>
              <a:t>How hard did you have to work to accomplish your level of performance?</a:t>
            </a:r>
          </a:p>
          <a:p>
            <a:pPr lvl="1"/>
            <a:r>
              <a:rPr lang="en-AU" sz="1200" b="0" i="0" u="none" strike="noStrike" kern="1200" baseline="0" dirty="0" smtClean="0">
                <a:solidFill>
                  <a:schemeClr val="tx1"/>
                </a:solidFill>
                <a:latin typeface="+mn-lt"/>
                <a:ea typeface="+mn-ea"/>
                <a:cs typeface="+mn-cs"/>
              </a:rPr>
              <a:t>Frustration - </a:t>
            </a:r>
            <a:r>
              <a:rPr lang="en-AU" sz="1200" b="0" i="1" u="none" strike="noStrike" kern="1200" baseline="0" dirty="0" smtClean="0">
                <a:solidFill>
                  <a:schemeClr val="tx1"/>
                </a:solidFill>
                <a:latin typeface="+mn-lt"/>
                <a:ea typeface="+mn-ea"/>
                <a:cs typeface="+mn-cs"/>
              </a:rPr>
              <a:t>How insecure, discouraged, irritated, stressed, and annoyed were you?</a:t>
            </a:r>
          </a:p>
          <a:p>
            <a:pPr lvl="1"/>
            <a:endParaRPr lang="en-AU" sz="1200" b="0" i="1" u="none" strike="noStrike" kern="1200" baseline="0" dirty="0" smtClean="0">
              <a:solidFill>
                <a:schemeClr val="tx1"/>
              </a:solidFill>
              <a:latin typeface="+mn-lt"/>
              <a:ea typeface="+mn-ea"/>
              <a:cs typeface="+mn-cs"/>
            </a:endParaRPr>
          </a:p>
          <a:p>
            <a:pPr lvl="1"/>
            <a:endParaRPr lang="en-AU" sz="1200" b="0" i="1" u="none" strike="noStrike" kern="1200" baseline="0" dirty="0" smtClean="0">
              <a:solidFill>
                <a:schemeClr val="tx1"/>
              </a:solidFill>
              <a:latin typeface="+mn-lt"/>
              <a:ea typeface="+mn-ea"/>
              <a:cs typeface="+mn-cs"/>
            </a:endParaRPr>
          </a:p>
          <a:p>
            <a:pPr lvl="0"/>
            <a:r>
              <a:rPr lang="en-AU" i="0" dirty="0" smtClean="0"/>
              <a:t>So this tool might be appropriate to use when </a:t>
            </a:r>
            <a:r>
              <a:rPr lang="en-AU" i="1" dirty="0" smtClean="0"/>
              <a:t>effort</a:t>
            </a:r>
            <a:r>
              <a:rPr lang="en-AU" i="0" baseline="0" dirty="0" smtClean="0"/>
              <a:t> and </a:t>
            </a:r>
            <a:r>
              <a:rPr lang="en-AU" i="1" baseline="0" dirty="0" smtClean="0"/>
              <a:t>frustration</a:t>
            </a:r>
            <a:r>
              <a:rPr lang="en-AU" i="0" baseline="0" dirty="0" smtClean="0"/>
              <a:t> are a concern.</a:t>
            </a:r>
            <a:endParaRPr lang="en-AU" i="0"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88</a:t>
            </a:fld>
            <a:endParaRPr lang="en-AU" dirty="0"/>
          </a:p>
        </p:txBody>
      </p:sp>
    </p:spTree>
    <p:extLst>
      <p:ext uri="{BB962C8B-B14F-4D97-AF65-F5344CB8AC3E}">
        <p14:creationId xmlns:p14="http://schemas.microsoft.com/office/powerpoint/2010/main" val="36244912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 is an example of the results from </a:t>
            </a:r>
            <a:r>
              <a:rPr lang="en-AU" i="1" dirty="0" smtClean="0"/>
              <a:t>Queensland’s People at Work </a:t>
            </a:r>
            <a:r>
              <a:rPr lang="en-AU" i="0" dirty="0" smtClean="0"/>
              <a:t>(PAW) </a:t>
            </a:r>
            <a:r>
              <a:rPr lang="en-AU" dirty="0" smtClean="0"/>
              <a:t>tool.</a:t>
            </a:r>
          </a:p>
          <a:p>
            <a:endParaRPr lang="en-AU" dirty="0" smtClean="0"/>
          </a:p>
          <a:p>
            <a:r>
              <a:rPr lang="en-AU" dirty="0" smtClean="0"/>
              <a:t>This</a:t>
            </a:r>
            <a:r>
              <a:rPr lang="en-AU" baseline="0" dirty="0" smtClean="0"/>
              <a:t> gives the survey results and give a comparison to what a workplace should be able to achieve (NOTE: PAW uses some slightly different labels.)</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4160697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TO SUMMARISE</a:t>
            </a:r>
          </a:p>
          <a:p>
            <a:endParaRPr lang="en-AU" dirty="0" smtClean="0"/>
          </a:p>
          <a:p>
            <a:r>
              <a:rPr lang="en-AU" dirty="0" smtClean="0"/>
              <a:t>The Original Equipment Manufacturer</a:t>
            </a:r>
            <a:r>
              <a:rPr lang="en-AU" baseline="0" dirty="0" smtClean="0"/>
              <a:t> operation and maintenance requirements revisited.</a:t>
            </a:r>
          </a:p>
          <a:p>
            <a:endParaRPr lang="en-AU" baseline="0" dirty="0" smtClean="0"/>
          </a:p>
          <a:p>
            <a:r>
              <a:rPr lang="en-AU" baseline="0" dirty="0" smtClean="0"/>
              <a:t>There are demands/pressures in our lives.  </a:t>
            </a:r>
          </a:p>
          <a:p>
            <a:r>
              <a:rPr lang="en-AU" baseline="0" dirty="0" smtClean="0"/>
              <a:t>We generally cope most of the time.  But we are all at risk of stress/mental issues if the pressures in our lives get too much for us to cope with.</a:t>
            </a:r>
          </a:p>
          <a:p>
            <a:r>
              <a:rPr lang="en-AU" baseline="0" dirty="0" smtClean="0"/>
              <a:t>Working away from home, friends, family etc. can make it harder to operated that “Pressure Relief Valve” to release that pressure.</a:t>
            </a:r>
          </a:p>
          <a:p>
            <a:r>
              <a:rPr lang="en-AU" baseline="0" dirty="0" smtClean="0"/>
              <a:t>Living in a remote are can also mean you a further from medical and other services.  </a:t>
            </a:r>
          </a:p>
          <a:p>
            <a:r>
              <a:rPr lang="en-AU" baseline="0" dirty="0" smtClean="0"/>
              <a:t>Working on a mine site/living in a mining camp also add to the pressures.</a:t>
            </a:r>
          </a:p>
          <a:p>
            <a:endParaRPr lang="en-AU" baseline="0" dirty="0" smtClean="0"/>
          </a:p>
          <a:p>
            <a:r>
              <a:rPr lang="en-AU" baseline="0" dirty="0" smtClean="0"/>
              <a:t>There is also the stigma we all have to work at.  </a:t>
            </a:r>
          </a:p>
          <a:p>
            <a:endParaRPr lang="en-AU" baseline="0" dirty="0" smtClean="0"/>
          </a:p>
          <a:p>
            <a:endParaRPr lang="en-AU"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1545696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There are some very useful resources available for those of us who develop more serious mental health issues.</a:t>
            </a:r>
          </a:p>
          <a:p>
            <a:endParaRPr lang="en-AU" dirty="0" smtClean="0"/>
          </a:p>
          <a:p>
            <a:endParaRPr lang="en-AU" dirty="0" smtClean="0"/>
          </a:p>
          <a:p>
            <a:r>
              <a:rPr lang="en-AU" dirty="0" smtClean="0"/>
              <a:t>  </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91</a:t>
            </a:fld>
            <a:endParaRPr lang="en-AU" dirty="0"/>
          </a:p>
        </p:txBody>
      </p:sp>
    </p:spTree>
    <p:extLst>
      <p:ext uri="{BB962C8B-B14F-4D97-AF65-F5344CB8AC3E}">
        <p14:creationId xmlns:p14="http://schemas.microsoft.com/office/powerpoint/2010/main" val="7996147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Due</a:t>
            </a:r>
            <a:r>
              <a:rPr lang="en-AU" baseline="0" dirty="0" smtClean="0"/>
              <a:t> to the reluctance to report mental health problems, they may be more widespread on site than we realise.</a:t>
            </a:r>
          </a:p>
          <a:p>
            <a:endParaRPr lang="en-AU" baseline="0" dirty="0" smtClean="0"/>
          </a:p>
          <a:p>
            <a:r>
              <a:rPr lang="en-AU" baseline="0" dirty="0" smtClean="0"/>
              <a:t>There is also the issue of mentally </a:t>
            </a:r>
            <a:r>
              <a:rPr lang="en-AU" i="1" baseline="0" dirty="0" smtClean="0"/>
              <a:t>un</a:t>
            </a:r>
            <a:r>
              <a:rPr lang="en-AU" baseline="0" dirty="0" smtClean="0"/>
              <a:t>healthy workplaces.  They can discourage people from speaking up, communicating, helping others. This can undermine the effectiveness of your OHS Management System.</a:t>
            </a:r>
          </a:p>
          <a:p>
            <a:endParaRPr lang="en-AU" baseline="0" dirty="0" smtClean="0"/>
          </a:p>
          <a:p>
            <a:r>
              <a:rPr lang="en-AU" baseline="0" dirty="0" smtClean="0"/>
              <a:t>In mining, less than 2% of Lots Time Injuries have “Exposure to Mental Stress” is recorded as the nature of injury.  </a:t>
            </a:r>
          </a:p>
          <a:p>
            <a:r>
              <a:rPr lang="en-AU" baseline="0" dirty="0" smtClean="0"/>
              <a:t>But with how many other injuries do high work demands, low levels of controls, adequate support, poor role clarity etc. play a role? </a:t>
            </a:r>
          </a:p>
          <a:p>
            <a:r>
              <a:rPr lang="en-AU" baseline="0" dirty="0" smtClean="0"/>
              <a:t>An with how many “line of fire” related injuries does stress play a role? </a:t>
            </a:r>
          </a:p>
          <a:p>
            <a:endParaRPr lang="en-AU" baseline="0" dirty="0" smtClean="0"/>
          </a:p>
          <a:p>
            <a:r>
              <a:rPr lang="en-AU" baseline="0" dirty="0" smtClean="0"/>
              <a:t>So a stronger Safety Case might be made by focussing upon the more safety related implications of not managing workload, having poor role clarity, having non-supportive supervisors, co-workers etc.</a:t>
            </a:r>
          </a:p>
          <a:p>
            <a:endParaRPr lang="en-AU" dirty="0" smtClean="0"/>
          </a:p>
          <a:p>
            <a:endParaRPr lang="en-AU" dirty="0" smtClean="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92</a:t>
            </a:fld>
            <a:endParaRPr lang="en-AU" dirty="0"/>
          </a:p>
        </p:txBody>
      </p:sp>
    </p:spTree>
    <p:extLst>
      <p:ext uri="{BB962C8B-B14F-4D97-AF65-F5344CB8AC3E}">
        <p14:creationId xmlns:p14="http://schemas.microsoft.com/office/powerpoint/2010/main" val="37181408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AU" dirty="0" smtClean="0"/>
              <a:t>A key role</a:t>
            </a:r>
            <a:r>
              <a:rPr lang="en-AU" baseline="0" dirty="0" smtClean="0"/>
              <a:t> of Safety and Health Committees should be to conduct mine site health assessments.</a:t>
            </a:r>
          </a:p>
          <a:p>
            <a:endParaRPr lang="en-AU" baseline="0" dirty="0" smtClean="0"/>
          </a:p>
          <a:p>
            <a:r>
              <a:rPr lang="en-AU" sz="1200" b="1" kern="1200" dirty="0" smtClean="0">
                <a:solidFill>
                  <a:schemeClr val="tx1"/>
                </a:solidFill>
                <a:effectLst/>
                <a:latin typeface="+mn-lt"/>
                <a:ea typeface="+mn-ea"/>
                <a:cs typeface="+mn-cs"/>
              </a:rPr>
              <a:t>DMIRS RESOURCES</a:t>
            </a:r>
            <a:endParaRPr lang="en-AU" sz="1200" kern="1200" dirty="0" smtClean="0">
              <a:solidFill>
                <a:schemeClr val="tx1"/>
              </a:solidFill>
              <a:effectLst/>
              <a:latin typeface="+mn-lt"/>
              <a:ea typeface="+mn-ea"/>
              <a:cs typeface="+mn-cs"/>
            </a:endParaRPr>
          </a:p>
          <a:p>
            <a:r>
              <a:rPr lang="en-AU" sz="1200" u="sng" kern="1200" dirty="0" smtClean="0">
                <a:solidFill>
                  <a:schemeClr val="tx1"/>
                </a:solidFill>
                <a:effectLst/>
                <a:latin typeface="+mn-lt"/>
                <a:ea typeface="+mn-ea"/>
                <a:cs typeface="+mn-cs"/>
                <a:hlinkClick r:id="rId3"/>
              </a:rPr>
              <a:t>www.dmirs.wa.gov.au</a:t>
            </a:r>
            <a:r>
              <a:rPr lang="en-AU" sz="1200" kern="120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sym typeface="Wingdings" panose="05000000000000000000" pitchFamily="2" charset="2"/>
              </a:rPr>
              <a:t></a:t>
            </a:r>
            <a:r>
              <a:rPr lang="en-AU" sz="1200" kern="1200" dirty="0" smtClean="0">
                <a:solidFill>
                  <a:schemeClr val="tx1"/>
                </a:solidFill>
                <a:effectLst/>
                <a:latin typeface="+mn-lt"/>
                <a:ea typeface="+mn-ea"/>
                <a:cs typeface="+mn-cs"/>
              </a:rPr>
              <a:t> Resources Safety </a:t>
            </a:r>
            <a:r>
              <a:rPr lang="en-AU" sz="1200" kern="1200" dirty="0" smtClean="0">
                <a:solidFill>
                  <a:schemeClr val="tx1"/>
                </a:solidFill>
                <a:effectLst/>
                <a:latin typeface="+mn-lt"/>
                <a:ea typeface="+mn-ea"/>
                <a:cs typeface="+mn-cs"/>
                <a:sym typeface="Wingdings" panose="05000000000000000000" pitchFamily="2" charset="2"/>
              </a:rPr>
              <a:t></a:t>
            </a:r>
            <a:r>
              <a:rPr lang="en-AU" sz="1200" kern="1200" dirty="0" smtClean="0">
                <a:solidFill>
                  <a:schemeClr val="tx1"/>
                </a:solidFill>
                <a:effectLst/>
                <a:latin typeface="+mn-lt"/>
                <a:ea typeface="+mn-ea"/>
                <a:cs typeface="+mn-cs"/>
              </a:rPr>
              <a:t> search for </a:t>
            </a:r>
            <a:r>
              <a:rPr lang="en-AU" sz="1200" i="1" kern="1200" dirty="0" smtClean="0">
                <a:solidFill>
                  <a:schemeClr val="tx1"/>
                </a:solidFill>
                <a:effectLst/>
                <a:latin typeface="+mn-lt"/>
                <a:ea typeface="+mn-ea"/>
                <a:cs typeface="+mn-cs"/>
              </a:rPr>
              <a:t>your mental health at work</a:t>
            </a:r>
            <a:endParaRPr lang="en-AU" sz="1200" kern="1200" dirty="0" smtClean="0">
              <a:solidFill>
                <a:schemeClr val="tx1"/>
              </a:solidFill>
              <a:effectLst/>
              <a:latin typeface="+mn-lt"/>
              <a:ea typeface="+mn-ea"/>
              <a:cs typeface="+mn-cs"/>
            </a:endParaRPr>
          </a:p>
          <a:p>
            <a:r>
              <a:rPr lang="en-AU" sz="1200" u="sng" kern="1200" dirty="0" smtClean="0">
                <a:solidFill>
                  <a:schemeClr val="tx1"/>
                </a:solidFill>
                <a:effectLst/>
                <a:latin typeface="+mn-lt"/>
                <a:ea typeface="+mn-ea"/>
                <a:cs typeface="+mn-cs"/>
                <a:hlinkClick r:id="rId3"/>
              </a:rPr>
              <a:t>www.dmirs.wa.gov.au</a:t>
            </a:r>
            <a:r>
              <a:rPr lang="en-AU" sz="1200" kern="120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sym typeface="Wingdings" panose="05000000000000000000" pitchFamily="2" charset="2"/>
              </a:rPr>
              <a:t></a:t>
            </a:r>
            <a:r>
              <a:rPr lang="en-AU" sz="1200" kern="1200" dirty="0" smtClean="0">
                <a:solidFill>
                  <a:schemeClr val="tx1"/>
                </a:solidFill>
                <a:effectLst/>
                <a:latin typeface="+mn-lt"/>
                <a:ea typeface="+mn-ea"/>
                <a:cs typeface="+mn-cs"/>
              </a:rPr>
              <a:t> Resources Safety </a:t>
            </a:r>
            <a:r>
              <a:rPr lang="en-AU" sz="1200" kern="1200" dirty="0" smtClean="0">
                <a:solidFill>
                  <a:schemeClr val="tx1"/>
                </a:solidFill>
                <a:effectLst/>
                <a:latin typeface="+mn-lt"/>
                <a:ea typeface="+mn-ea"/>
                <a:cs typeface="+mn-cs"/>
                <a:sym typeface="Wingdings" panose="05000000000000000000" pitchFamily="2" charset="2"/>
              </a:rPr>
              <a:t></a:t>
            </a:r>
            <a:r>
              <a:rPr lang="en-AU" sz="1200" kern="1200" dirty="0" smtClean="0">
                <a:solidFill>
                  <a:schemeClr val="tx1"/>
                </a:solidFill>
                <a:effectLst/>
                <a:latin typeface="+mn-lt"/>
                <a:ea typeface="+mn-ea"/>
                <a:cs typeface="+mn-cs"/>
              </a:rPr>
              <a:t> search for </a:t>
            </a:r>
            <a:r>
              <a:rPr lang="en-AU" sz="1200" i="1" kern="1200" dirty="0" smtClean="0">
                <a:solidFill>
                  <a:schemeClr val="tx1"/>
                </a:solidFill>
                <a:effectLst/>
                <a:latin typeface="+mn-lt"/>
                <a:ea typeface="+mn-ea"/>
                <a:cs typeface="+mn-cs"/>
              </a:rPr>
              <a:t>psychosocial harm</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p>
          <a:p>
            <a:r>
              <a:rPr lang="en-AU" sz="1200" b="1" u="sng" kern="1200" dirty="0" smtClean="0">
                <a:solidFill>
                  <a:schemeClr val="tx1"/>
                </a:solidFill>
                <a:effectLst/>
                <a:latin typeface="+mn-lt"/>
                <a:ea typeface="+mn-ea"/>
                <a:cs typeface="+mn-cs"/>
              </a:rPr>
              <a:t>FREE ASSESSMENT TOOLS</a:t>
            </a:r>
            <a:endParaRPr lang="en-AU" sz="1200" kern="1200" dirty="0" smtClean="0">
              <a:solidFill>
                <a:schemeClr val="tx1"/>
              </a:solidFill>
              <a:effectLst/>
              <a:latin typeface="+mn-lt"/>
              <a:ea typeface="+mn-ea"/>
              <a:cs typeface="+mn-cs"/>
            </a:endParaRPr>
          </a:p>
          <a:p>
            <a:r>
              <a:rPr lang="en-AU" sz="1200" u="sng" kern="1200" dirty="0" smtClean="0">
                <a:solidFill>
                  <a:schemeClr val="tx1"/>
                </a:solidFill>
                <a:effectLst/>
                <a:latin typeface="+mn-lt"/>
                <a:ea typeface="+mn-ea"/>
                <a:cs typeface="+mn-cs"/>
              </a:rPr>
              <a:t>Psychologically safe and healthy workplaces: risk management approach toolkit</a:t>
            </a:r>
            <a:endParaRPr lang="en-AU" sz="1200" kern="1200" dirty="0" smtClean="0">
              <a:solidFill>
                <a:schemeClr val="tx1"/>
              </a:solidFill>
              <a:effectLst/>
              <a:latin typeface="+mn-lt"/>
              <a:ea typeface="+mn-ea"/>
              <a:cs typeface="+mn-cs"/>
            </a:endParaRPr>
          </a:p>
          <a:p>
            <a:r>
              <a:rPr lang="en-AU" sz="1200" u="sng" kern="1200" dirty="0" smtClean="0">
                <a:solidFill>
                  <a:schemeClr val="tx1"/>
                </a:solidFill>
                <a:effectLst/>
                <a:latin typeface="+mn-lt"/>
                <a:ea typeface="+mn-ea"/>
                <a:cs typeface="+mn-cs"/>
                <a:hlinkClick r:id="rId3"/>
              </a:rPr>
              <a:t>www.dmirs.wa.gov.au</a:t>
            </a:r>
            <a:r>
              <a:rPr lang="en-AU" sz="1200" kern="120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sym typeface="Wingdings" panose="05000000000000000000" pitchFamily="2" charset="2"/>
              </a:rPr>
              <a:t></a:t>
            </a:r>
            <a:r>
              <a:rPr lang="en-AU" sz="1200" kern="1200" dirty="0" smtClean="0">
                <a:solidFill>
                  <a:schemeClr val="tx1"/>
                </a:solidFill>
                <a:effectLst/>
                <a:latin typeface="+mn-lt"/>
                <a:ea typeface="+mn-ea"/>
                <a:cs typeface="+mn-cs"/>
              </a:rPr>
              <a:t> WorkSafe </a:t>
            </a:r>
            <a:r>
              <a:rPr lang="en-AU" sz="1200" kern="1200" dirty="0" smtClean="0">
                <a:solidFill>
                  <a:schemeClr val="tx1"/>
                </a:solidFill>
                <a:effectLst/>
                <a:latin typeface="+mn-lt"/>
                <a:ea typeface="+mn-ea"/>
                <a:cs typeface="+mn-cs"/>
                <a:sym typeface="Wingdings" panose="05000000000000000000" pitchFamily="2" charset="2"/>
              </a:rPr>
              <a:t></a:t>
            </a:r>
            <a:r>
              <a:rPr lang="en-AU" sz="1200" kern="1200" dirty="0" smtClean="0">
                <a:solidFill>
                  <a:schemeClr val="tx1"/>
                </a:solidFill>
                <a:effectLst/>
                <a:latin typeface="+mn-lt"/>
                <a:ea typeface="+mn-ea"/>
                <a:cs typeface="+mn-cs"/>
              </a:rPr>
              <a:t> search for </a:t>
            </a:r>
            <a:r>
              <a:rPr lang="en-AU" sz="1200" i="1" kern="1200" dirty="0" smtClean="0">
                <a:solidFill>
                  <a:schemeClr val="tx1"/>
                </a:solidFill>
                <a:effectLst/>
                <a:latin typeface="+mn-lt"/>
                <a:ea typeface="+mn-ea"/>
                <a:cs typeface="+mn-cs"/>
              </a:rPr>
              <a:t>toolkit</a:t>
            </a:r>
            <a:endParaRPr lang="en-AU" sz="1200" kern="1200" dirty="0" smtClean="0">
              <a:solidFill>
                <a:schemeClr val="tx1"/>
              </a:solidFill>
              <a:effectLst/>
              <a:latin typeface="+mn-lt"/>
              <a:ea typeface="+mn-ea"/>
              <a:cs typeface="+mn-cs"/>
            </a:endParaRPr>
          </a:p>
          <a:p>
            <a:r>
              <a:rPr lang="en-AU" sz="1200" u="none" strike="noStrike"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AU" sz="1200" u="sng" kern="1200" dirty="0" smtClean="0">
                <a:solidFill>
                  <a:schemeClr val="tx1"/>
                </a:solidFill>
                <a:effectLst/>
                <a:latin typeface="+mn-lt"/>
                <a:ea typeface="+mn-ea"/>
                <a:cs typeface="+mn-cs"/>
              </a:rPr>
              <a:t>NASA Task Load Index</a:t>
            </a:r>
            <a:endParaRPr lang="en-AU" sz="1200" kern="1200" dirty="0" smtClean="0">
              <a:solidFill>
                <a:schemeClr val="tx1"/>
              </a:solidFill>
              <a:effectLst/>
              <a:latin typeface="+mn-lt"/>
              <a:ea typeface="+mn-ea"/>
              <a:cs typeface="+mn-cs"/>
            </a:endParaRPr>
          </a:p>
          <a:p>
            <a:r>
              <a:rPr lang="en-AU" sz="1200" u="sng" kern="1200" dirty="0" smtClean="0">
                <a:solidFill>
                  <a:schemeClr val="tx1"/>
                </a:solidFill>
                <a:effectLst/>
                <a:latin typeface="+mn-lt"/>
                <a:ea typeface="+mn-ea"/>
                <a:cs typeface="+mn-cs"/>
                <a:hlinkClick r:id="rId4"/>
              </a:rPr>
              <a:t>https://humansystems.arc.nasa.gov/groups/TLX/</a:t>
            </a:r>
            <a:endParaRPr lang="en-AU" sz="1200" kern="1200" dirty="0" smtClean="0">
              <a:solidFill>
                <a:schemeClr val="tx1"/>
              </a:solidFill>
              <a:effectLst/>
              <a:latin typeface="+mn-lt"/>
              <a:ea typeface="+mn-ea"/>
              <a:cs typeface="+mn-cs"/>
            </a:endParaRPr>
          </a:p>
          <a:p>
            <a:r>
              <a:rPr lang="en-AU" sz="1200" u="none" strike="noStrike"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AU" sz="1200" u="sng" kern="1200" dirty="0" smtClean="0">
                <a:solidFill>
                  <a:schemeClr val="tx1"/>
                </a:solidFill>
                <a:effectLst/>
                <a:latin typeface="+mn-lt"/>
                <a:ea typeface="+mn-ea"/>
                <a:cs typeface="+mn-cs"/>
              </a:rPr>
              <a:t>People at Work</a:t>
            </a:r>
            <a:endParaRPr lang="en-AU" sz="1200" kern="1200" dirty="0" smtClean="0">
              <a:solidFill>
                <a:schemeClr val="tx1"/>
              </a:solidFill>
              <a:effectLst/>
              <a:latin typeface="+mn-lt"/>
              <a:ea typeface="+mn-ea"/>
              <a:cs typeface="+mn-cs"/>
            </a:endParaRPr>
          </a:p>
          <a:p>
            <a:r>
              <a:rPr lang="en-AU" sz="1200" u="sng" kern="1200" dirty="0" smtClean="0">
                <a:solidFill>
                  <a:schemeClr val="tx1"/>
                </a:solidFill>
                <a:effectLst/>
                <a:latin typeface="+mn-lt"/>
                <a:ea typeface="+mn-ea"/>
                <a:cs typeface="+mn-cs"/>
                <a:hlinkClick r:id="rId5"/>
              </a:rPr>
              <a:t>www.worksafe.qld.gov.au</a:t>
            </a:r>
            <a:r>
              <a:rPr lang="en-AU" sz="1200" kern="120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sym typeface="Wingdings" panose="05000000000000000000" pitchFamily="2" charset="2"/>
              </a:rPr>
              <a:t></a:t>
            </a:r>
            <a:r>
              <a:rPr lang="en-AU" sz="1200" kern="1200" dirty="0" smtClean="0">
                <a:solidFill>
                  <a:schemeClr val="tx1"/>
                </a:solidFill>
                <a:effectLst/>
                <a:latin typeface="+mn-lt"/>
                <a:ea typeface="+mn-ea"/>
                <a:cs typeface="+mn-cs"/>
              </a:rPr>
              <a:t> search for </a:t>
            </a:r>
            <a:r>
              <a:rPr lang="en-AU" sz="1200" i="1" kern="1200" dirty="0" smtClean="0">
                <a:solidFill>
                  <a:schemeClr val="tx1"/>
                </a:solidFill>
                <a:effectLst/>
                <a:latin typeface="+mn-lt"/>
                <a:ea typeface="+mn-ea"/>
                <a:cs typeface="+mn-cs"/>
              </a:rPr>
              <a:t>people at work</a:t>
            </a:r>
            <a:endParaRPr lang="en-AU" sz="1200" kern="1200" dirty="0" smtClean="0">
              <a:solidFill>
                <a:schemeClr val="tx1"/>
              </a:solidFill>
              <a:effectLst/>
              <a:latin typeface="+mn-lt"/>
              <a:ea typeface="+mn-ea"/>
              <a:cs typeface="+mn-cs"/>
            </a:endParaRPr>
          </a:p>
          <a:p>
            <a:r>
              <a:rPr lang="en-AU" sz="1200" u="none" strike="noStrike"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AU" sz="1200" u="sng" kern="1200" dirty="0" smtClean="0">
                <a:solidFill>
                  <a:schemeClr val="tx1"/>
                </a:solidFill>
                <a:effectLst/>
                <a:latin typeface="+mn-lt"/>
                <a:ea typeface="+mn-ea"/>
                <a:cs typeface="+mn-cs"/>
              </a:rPr>
              <a:t>Copenhagen Psychosocial Questionnaire (COPSOQ)</a:t>
            </a:r>
            <a:endParaRPr lang="en-AU" sz="1200" kern="1200" dirty="0" smtClean="0">
              <a:solidFill>
                <a:schemeClr val="tx1"/>
              </a:solidFill>
              <a:effectLst/>
              <a:latin typeface="+mn-lt"/>
              <a:ea typeface="+mn-ea"/>
              <a:cs typeface="+mn-cs"/>
            </a:endParaRPr>
          </a:p>
          <a:p>
            <a:r>
              <a:rPr lang="en-AU" sz="1200" u="sng" kern="1200" dirty="0" smtClean="0">
                <a:solidFill>
                  <a:schemeClr val="tx1"/>
                </a:solidFill>
                <a:effectLst/>
                <a:latin typeface="+mn-lt"/>
                <a:ea typeface="+mn-ea"/>
                <a:cs typeface="+mn-cs"/>
                <a:hlinkClick r:id="rId6"/>
              </a:rPr>
              <a:t>https://www.copsoq-network.org/</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704892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000" dirty="0" smtClean="0"/>
              <a:t>Being “healthy” is also about fitness/the ability to do what you want to do and what you need to do,</a:t>
            </a:r>
            <a:r>
              <a:rPr lang="en-AU" sz="2000" baseline="0" dirty="0" smtClean="0"/>
              <a:t> both on and off the job.</a:t>
            </a:r>
            <a:endParaRPr lang="en-AU" sz="2000" dirty="0" smtClean="0"/>
          </a:p>
          <a:p>
            <a:endParaRPr lang="en-AU" sz="2000" dirty="0" smtClean="0"/>
          </a:p>
          <a:p>
            <a:r>
              <a:rPr lang="en-AU" sz="2000" dirty="0" smtClean="0"/>
              <a:t>Your immune</a:t>
            </a:r>
            <a:r>
              <a:rPr lang="en-AU" sz="2000" baseline="0" dirty="0" smtClean="0"/>
              <a:t> system protects your body against infection.  A mentally healthy workplace is one that acts like an immune system.  It helps protect us against the “bugs” (demands, stressors etcetera) in our lives, including those in your personal life and those to are ‘exposed’ to on site</a:t>
            </a:r>
            <a:endParaRPr lang="en-AU" sz="200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2141271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Add slide </a:t>
            </a:r>
            <a:r>
              <a:rPr lang="en-AU"/>
              <a:t>about awards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9679B7-217F-461E-8C46-624B77FF316E}"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7958482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600"/>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618EADB2-E57C-4FD8-9205-7B2BCFC9B396}" type="slidenum">
              <a:rPr lang="en-US"/>
              <a:pPr>
                <a:defRPr/>
              </a:pPr>
              <a:t>‹#›</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145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917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2"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6"/>
          <p:cNvSpPr>
            <a:spLocks noGrp="1" noChangeArrowheads="1"/>
          </p:cNvSpPr>
          <p:nvPr>
            <p:ph type="sldNum" sz="quarter" idx="10"/>
          </p:nvPr>
        </p:nvSpPr>
        <p:spPr>
          <a:ln/>
        </p:spPr>
        <p:txBody>
          <a:bodyPr/>
          <a:lstStyle>
            <a:lvl1pPr>
              <a:defRPr/>
            </a:lvl1pPr>
          </a:lstStyle>
          <a:p>
            <a:pPr>
              <a:defRPr/>
            </a:pPr>
            <a:fld id="{44C1278F-C93A-44A2-AB74-1750ADFF2444}" type="slidenum">
              <a:rPr lang="en-US"/>
              <a:pPr>
                <a:defRPr/>
              </a:pPr>
              <a:t>‹#›</a:t>
            </a:fld>
            <a:endParaRPr lang="en-US"/>
          </a:p>
        </p:txBody>
      </p:sp>
    </p:spTree>
    <p:extLst>
      <p:ext uri="{BB962C8B-B14F-4D97-AF65-F5344CB8AC3E}">
        <p14:creationId xmlns:p14="http://schemas.microsoft.com/office/powerpoint/2010/main" val="4264077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Content Placeholder 2"/>
          <p:cNvSpPr>
            <a:spLocks noGrp="1"/>
          </p:cNvSpPr>
          <p:nvPr>
            <p:ph sz="half" idx="1"/>
          </p:nvPr>
        </p:nvSpPr>
        <p:spPr>
          <a:xfrm>
            <a:off x="685800" y="1600200"/>
            <a:ext cx="3810000" cy="4495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600200"/>
            <a:ext cx="3810000" cy="4495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FC3B4667-6740-498E-8822-F87BCEEB3D9F}" type="slidenum">
              <a:rPr lang="en-US"/>
              <a:pPr>
                <a:defRPr/>
              </a:pPr>
              <a:t>‹#›</a:t>
            </a:fld>
            <a:endParaRPr lang="en-US"/>
          </a:p>
        </p:txBody>
      </p:sp>
      <p:sp>
        <p:nvSpPr>
          <p:cNvPr id="8"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539530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850CF36C-9474-467E-B1EB-132C8187E1E8}" type="slidenum">
              <a:rPr lang="en-US"/>
              <a:pPr>
                <a:defRPr/>
              </a:pPr>
              <a:t>‹#›</a:t>
            </a:fld>
            <a:endParaRPr lang="en-US"/>
          </a:p>
        </p:txBody>
      </p:sp>
      <p:sp>
        <p:nvSpPr>
          <p:cNvPr id="10"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662102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7F93E5DF-A899-468D-9298-EECA3D13A54B}" type="slidenum">
              <a:rPr lang="en-US"/>
              <a:pPr>
                <a:defRPr/>
              </a:pPr>
              <a:t>‹#›</a:t>
            </a:fld>
            <a:endParaRPr lang="en-US"/>
          </a:p>
        </p:txBody>
      </p:sp>
      <p:sp>
        <p:nvSpPr>
          <p:cNvPr id="6" name="Title 1"/>
          <p:cNvSpPr>
            <a:spLocks noGrp="1"/>
          </p:cNvSpPr>
          <p:nvPr>
            <p:ph type="title"/>
          </p:nvPr>
        </p:nvSpPr>
        <p:spPr>
          <a:xfrm>
            <a:off x="685800" y="228600"/>
            <a:ext cx="7772400" cy="752128"/>
          </a:xfrm>
        </p:spPr>
        <p:txBody>
          <a:bodyPr/>
          <a:lstStyle>
            <a:lvl1pPr>
              <a:defRPr>
                <a:solidFill>
                  <a:schemeClr val="accent1">
                    <a:lumMod val="50000"/>
                  </a:schemeClr>
                </a:solidFill>
              </a:defRPr>
            </a:lvl1pPr>
          </a:lstStyle>
          <a:p>
            <a:r>
              <a:rPr lang="en-US" dirty="0"/>
              <a:t>Click to edit Master title style</a:t>
            </a:r>
            <a:endParaRPr lang="en-AU"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3300825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55650" y="1196975"/>
            <a:ext cx="7777163" cy="71438"/>
          </a:xfrm>
          <a:prstGeom prst="rect">
            <a:avLst/>
          </a:prstGeom>
          <a:solidFill>
            <a:schemeClr val="bg1"/>
          </a:solidFill>
          <a:ln w="9525" algn="ctr">
            <a:solidFill>
              <a:schemeClr val="bg1"/>
            </a:solidFill>
            <a:round/>
            <a:headEnd/>
            <a:tailEnd/>
          </a:ln>
        </p:spPr>
        <p:txBody>
          <a:bodyPr/>
          <a:lstStyle/>
          <a:p>
            <a:endParaRPr lang="en-AU"/>
          </a:p>
        </p:txBody>
      </p:sp>
      <p:sp>
        <p:nvSpPr>
          <p:cNvPr id="3"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1964173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2639592-979F-446E-B0CD-E6B23ED5042B}" type="slidenum">
              <a:rPr lang="en-US"/>
              <a:pPr>
                <a:defRPr/>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392396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5" name="Group 4"/>
          <p:cNvGrpSpPr/>
          <p:nvPr userDrawn="1"/>
        </p:nvGrpSpPr>
        <p:grpSpPr>
          <a:xfrm>
            <a:off x="0" y="0"/>
            <a:ext cx="9144000" cy="6858000"/>
            <a:chOff x="0" y="0"/>
            <a:chExt cx="9144000" cy="5143500"/>
          </a:xfrm>
        </p:grpSpPr>
        <p:pic>
          <p:nvPicPr>
            <p:cNvPr id="6" name="Picture 5" descr="DMIRS-PowerPoint-Template-June-2017_FINAL-16_9-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251460"/>
            </a:xfrm>
            <a:prstGeom prst="rect">
              <a:avLst/>
            </a:prstGeom>
          </p:spPr>
        </p:pic>
        <p:pic>
          <p:nvPicPr>
            <p:cNvPr id="7" name="Picture 6" descr="DMIRS-PowerPoint-Template-June-2017_FINAL-16_9-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24172"/>
              <a:ext cx="9144000" cy="719328"/>
            </a:xfrm>
            <a:prstGeom prst="rect">
              <a:avLst/>
            </a:prstGeom>
          </p:spPr>
        </p:pic>
      </p:grpSp>
      <p:sp>
        <p:nvSpPr>
          <p:cNvPr id="9" name="TextBox 8"/>
          <p:cNvSpPr txBox="1"/>
          <p:nvPr userDrawn="1"/>
        </p:nvSpPr>
        <p:spPr>
          <a:xfrm>
            <a:off x="5510780" y="4485118"/>
            <a:ext cx="3756030" cy="830997"/>
          </a:xfrm>
          <a:prstGeom prst="rect">
            <a:avLst/>
          </a:prstGeom>
          <a:noFill/>
        </p:spPr>
        <p:txBody>
          <a:bodyPr wrap="square" rtlCol="0">
            <a:spAutoFit/>
          </a:bodyPr>
          <a:lstStyle/>
          <a:p>
            <a:r>
              <a:rPr lang="en-US" sz="2000" b="1" dirty="0" smtClean="0">
                <a:solidFill>
                  <a:schemeClr val="bg1"/>
                </a:solidFill>
              </a:rPr>
              <a:t>REPLACE IMAGE</a:t>
            </a:r>
          </a:p>
          <a:p>
            <a:r>
              <a:rPr lang="en-US" sz="1400" b="1" dirty="0" smtClean="0">
                <a:solidFill>
                  <a:schemeClr val="bg1"/>
                </a:solidFill>
              </a:rPr>
              <a:t>NOTE: Right click  on the image and select Arrange and Send to Back</a:t>
            </a:r>
            <a:endParaRPr lang="en-US" sz="1400" b="1" dirty="0">
              <a:solidFill>
                <a:schemeClr val="bg1"/>
              </a:solidFill>
            </a:endParaRPr>
          </a:p>
        </p:txBody>
      </p:sp>
      <p:sp>
        <p:nvSpPr>
          <p:cNvPr id="14" name="Text Placeholder 13"/>
          <p:cNvSpPr>
            <a:spLocks noGrp="1"/>
          </p:cNvSpPr>
          <p:nvPr>
            <p:ph type="body" sz="quarter" idx="13"/>
          </p:nvPr>
        </p:nvSpPr>
        <p:spPr>
          <a:xfrm>
            <a:off x="323850" y="452967"/>
            <a:ext cx="4824214" cy="54461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Picture Placeholder 12"/>
          <p:cNvSpPr>
            <a:spLocks noGrp="1"/>
          </p:cNvSpPr>
          <p:nvPr>
            <p:ph type="pic" sz="quarter" idx="11"/>
          </p:nvPr>
        </p:nvSpPr>
        <p:spPr>
          <a:xfrm>
            <a:off x="5148064" y="452669"/>
            <a:ext cx="3887986" cy="5446227"/>
          </a:xfrm>
        </p:spPr>
        <p:txBody>
          <a:bodyPr/>
          <a:lstStyle>
            <a:lvl1pPr marL="0" indent="0" algn="ctr">
              <a:buNone/>
              <a:defRPr baseline="0">
                <a:solidFill>
                  <a:schemeClr val="bg2">
                    <a:lumMod val="60000"/>
                    <a:lumOff val="40000"/>
                  </a:schemeClr>
                </a:solidFill>
              </a:defRPr>
            </a:lvl1pPr>
          </a:lstStyle>
          <a:p>
            <a:r>
              <a:rPr lang="en-US" dirty="0" smtClean="0"/>
              <a:t>Click icon to add picture</a:t>
            </a:r>
            <a:endParaRPr lang="en-US" dirty="0"/>
          </a:p>
        </p:txBody>
      </p:sp>
    </p:spTree>
    <p:extLst>
      <p:ext uri="{BB962C8B-B14F-4D97-AF65-F5344CB8AC3E}">
        <p14:creationId xmlns:p14="http://schemas.microsoft.com/office/powerpoint/2010/main" val="36207440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444" y="6180307"/>
            <a:ext cx="9144000" cy="676656"/>
          </a:xfrm>
          <a:prstGeom prst="rect">
            <a:avLst/>
          </a:prstGeom>
        </p:spPr>
      </p:pic>
      <p:sp>
        <p:nvSpPr>
          <p:cNvPr id="1027"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chemeClr val="bg1"/>
                </a:solidFill>
              </a:defRPr>
            </a:lvl1pPr>
          </a:lstStyle>
          <a:p>
            <a:pPr>
              <a:defRPr/>
            </a:pPr>
            <a:fld id="{1B86F9D1-B07B-4D00-B2E6-B8677B14ED2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6" r:id="rId6"/>
    <p:sldLayoutId id="2147483665" r:id="rId7"/>
    <p:sldLayoutId id="2147483704" r:id="rId8"/>
  </p:sldLayoutIdLst>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pitchFamily="-124" charset="-128"/>
        </a:defRPr>
      </a:lvl2pPr>
      <a:lvl3pPr algn="l" rtl="0" eaLnBrk="0" fontAlgn="base" hangingPunct="0">
        <a:spcBef>
          <a:spcPct val="0"/>
        </a:spcBef>
        <a:spcAft>
          <a:spcPct val="0"/>
        </a:spcAft>
        <a:defRPr sz="2800">
          <a:solidFill>
            <a:schemeClr val="tx2"/>
          </a:solidFill>
          <a:latin typeface="Arial" charset="0"/>
          <a:ea typeface="ＭＳ Ｐゴシック" pitchFamily="-124" charset="-128"/>
        </a:defRPr>
      </a:lvl3pPr>
      <a:lvl4pPr algn="l" rtl="0" eaLnBrk="0" fontAlgn="base" hangingPunct="0">
        <a:spcBef>
          <a:spcPct val="0"/>
        </a:spcBef>
        <a:spcAft>
          <a:spcPct val="0"/>
        </a:spcAft>
        <a:defRPr sz="2800">
          <a:solidFill>
            <a:schemeClr val="tx2"/>
          </a:solidFill>
          <a:latin typeface="Arial" charset="0"/>
          <a:ea typeface="ＭＳ Ｐゴシック" pitchFamily="-124" charset="-128"/>
        </a:defRPr>
      </a:lvl4pPr>
      <a:lvl5pPr algn="l" rtl="0" eaLnBrk="0" fontAlgn="base" hangingPunct="0">
        <a:spcBef>
          <a:spcPct val="0"/>
        </a:spcBef>
        <a:spcAft>
          <a:spcPct val="0"/>
        </a:spcAft>
        <a:defRPr sz="2800">
          <a:solidFill>
            <a:schemeClr val="tx2"/>
          </a:solidFill>
          <a:latin typeface="Arial" charset="0"/>
          <a:ea typeface="ＭＳ Ｐゴシック" pitchFamily="-124" charset="-128"/>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png"/><Relationship Id="rId9" Type="http://schemas.openxmlformats.org/officeDocument/2006/relationships/image" Target="../media/image28.emf"/></Relationships>
</file>

<file path=ppt/slides/_rels/slide15.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2.png"/><Relationship Id="rId7"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2.png"/><Relationship Id="rId7" Type="http://schemas.openxmlformats.org/officeDocument/2006/relationships/image" Target="../media/image27.emf"/><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emf"/><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3.emf"/></Relationships>
</file>

<file path=ppt/slides/_rels/slide19.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2.png"/><Relationship Id="rId7"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25.emf"/><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4.png"/><Relationship Id="rId7" Type="http://schemas.openxmlformats.org/officeDocument/2006/relationships/image" Target="../media/image28.emf"/><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25.emf"/><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8.emf"/><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25.emf"/><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25.emf"/><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37.pn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9.emf"/><Relationship Id="rId5" Type="http://schemas.openxmlformats.org/officeDocument/2006/relationships/image" Target="../media/image25.emf"/><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37.pn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9.emf"/><Relationship Id="rId5" Type="http://schemas.openxmlformats.org/officeDocument/2006/relationships/image" Target="../media/image25.emf"/><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2.emf"/><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8.emf"/><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25.emf"/><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8.emf"/><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25.emf"/><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8.emf"/><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25.emf"/><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8.emf"/><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25.emf"/><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8.emf"/><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25.emf"/><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8.emf"/><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25.emf"/><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8.emf"/><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25.emf"/><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8.emf"/><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25.emf"/><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8.emf"/><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25.emf"/><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8.emf"/><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25.emf"/><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28.emf"/><Relationship Id="rId5" Type="http://schemas.openxmlformats.org/officeDocument/2006/relationships/image" Target="../media/image35.png"/><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hyperlink" Target="https://vimeo.com/373837348/6fcf0531b8"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28.emf"/><Relationship Id="rId5" Type="http://schemas.openxmlformats.org/officeDocument/2006/relationships/image" Target="../media/image35.png"/><Relationship Id="rId4" Type="http://schemas.openxmlformats.org/officeDocument/2006/relationships/image" Target="../media/image25.emf"/></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8.emf"/><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25.emf"/><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8.emf"/><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25.emf"/><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25.emf"/><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25.emf"/><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51.emf"/><Relationship Id="rId5" Type="http://schemas.openxmlformats.org/officeDocument/2006/relationships/image" Target="../media/image50.png"/><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emf"/></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57.emf"/></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58.emf"/><Relationship Id="rId5" Type="http://schemas.openxmlformats.org/officeDocument/2006/relationships/image" Target="../media/image50.png"/><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7.emf"/></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14.emf"/><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16.emf"/><Relationship Id="rId4" Type="http://schemas.openxmlformats.org/officeDocument/2006/relationships/image" Target="../media/image15.emf"/><Relationship Id="rId9"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png"/><Relationship Id="rId10" Type="http://schemas.openxmlformats.org/officeDocument/2006/relationships/image" Target="../media/image74.emf"/><Relationship Id="rId4" Type="http://schemas.openxmlformats.org/officeDocument/2006/relationships/image" Target="../media/image68.emf"/><Relationship Id="rId9"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84.emf"/></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2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6.emf"/><Relationship Id="rId7" Type="http://schemas.openxmlformats.org/officeDocument/2006/relationships/image" Target="../media/image89.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image" Target="../media/image87.png"/><Relationship Id="rId4" Type="http://schemas.openxmlformats.org/officeDocument/2006/relationships/image" Target="../media/image10.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93.gif"/></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5.xml"/><Relationship Id="rId1" Type="http://schemas.openxmlformats.org/officeDocument/2006/relationships/slideLayout" Target="../slideLayouts/slideLayout5.xml"/><Relationship Id="rId6" Type="http://schemas.openxmlformats.org/officeDocument/2006/relationships/image" Target="../media/image93.gif"/><Relationship Id="rId5" Type="http://schemas.openxmlformats.org/officeDocument/2006/relationships/image" Target="../media/image95.png"/><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2.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24.png"/></Relationships>
</file>

<file path=ppt/slides/_rels/slide87.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83.xml"/><Relationship Id="rId1" Type="http://schemas.openxmlformats.org/officeDocument/2006/relationships/slideLayout" Target="../slideLayouts/slideLayout5.xml"/><Relationship Id="rId4" Type="http://schemas.openxmlformats.org/officeDocument/2006/relationships/image" Target="../media/image103.emf"/></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4.xml"/><Relationship Id="rId1" Type="http://schemas.openxmlformats.org/officeDocument/2006/relationships/slideLayout" Target="../slideLayouts/slideLayout5.xml"/><Relationship Id="rId5" Type="http://schemas.openxmlformats.org/officeDocument/2006/relationships/image" Target="../media/image105.emf"/><Relationship Id="rId4" Type="http://schemas.openxmlformats.org/officeDocument/2006/relationships/image" Target="../media/image103.emf"/></Relationships>
</file>

<file path=ppt/slides/_rels/slide8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5.xml"/><Relationship Id="rId1" Type="http://schemas.openxmlformats.org/officeDocument/2006/relationships/slideLayout" Target="../slideLayouts/slideLayout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6.xml"/><Relationship Id="rId1" Type="http://schemas.openxmlformats.org/officeDocument/2006/relationships/slideLayout" Target="../slideLayouts/slideLayout5.xml"/><Relationship Id="rId4" Type="http://schemas.openxmlformats.org/officeDocument/2006/relationships/image" Target="../media/image110.png"/></Relationships>
</file>

<file path=ppt/slides/_rels/slide9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9.xml"/><Relationship Id="rId1" Type="http://schemas.openxmlformats.org/officeDocument/2006/relationships/slideLayout" Target="../slideLayouts/slideLayout5.xml"/><Relationship Id="rId4" Type="http://schemas.openxmlformats.org/officeDocument/2006/relationships/image" Target="../media/image114.png"/></Relationships>
</file>

<file path=ppt/slides/_rels/slide9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4821" y="1124744"/>
            <a:ext cx="8516762" cy="4896544"/>
          </a:xfrm>
        </p:spPr>
        <p:txBody>
          <a:bodyPr/>
          <a:lstStyle/>
          <a:p>
            <a:pPr lvl="0">
              <a:defRPr/>
            </a:pPr>
            <a:r>
              <a:rPr lang="en-AU" sz="2000" dirty="0"/>
              <a:t>This presentation is based on the </a:t>
            </a:r>
            <a:r>
              <a:rPr lang="en-AU" sz="2000" dirty="0" smtClean="0"/>
              <a:t>content presented at the 2019 Mines Safety Roadshow in October 2019.</a:t>
            </a:r>
            <a:endParaRPr lang="en-AU" sz="2000" dirty="0"/>
          </a:p>
          <a:p>
            <a:pPr>
              <a:defRPr/>
            </a:pPr>
            <a:r>
              <a:rPr lang="en-AU" sz="2000" dirty="0"/>
              <a:t>Department of Mines, Industry Regulation and </a:t>
            </a:r>
            <a:r>
              <a:rPr lang="en-AU" sz="2000" dirty="0" smtClean="0"/>
              <a:t>Safety (</a:t>
            </a:r>
            <a:r>
              <a:rPr lang="en-AU" sz="2000" dirty="0"/>
              <a:t>DMIRS) supports and encourages reuse of its information (including data), and endorses use of the Australian Governments Open Access and Licensing Framework (AusGOAL)</a:t>
            </a:r>
          </a:p>
          <a:p>
            <a:pPr>
              <a:defRPr/>
            </a:pPr>
            <a:r>
              <a:rPr lang="en-AU" sz="2000" dirty="0"/>
              <a:t>This material is licensed under Creative Commons Attribution 4.0 licence. We request that you observe and retain any copyright or related notices that may accompany this material as part of attribution. This is a requirement of Creative Commons Licences.</a:t>
            </a:r>
            <a:r>
              <a:rPr lang="en-AU" sz="2000" b="1" dirty="0"/>
              <a:t> </a:t>
            </a:r>
          </a:p>
          <a:p>
            <a:pPr>
              <a:defRPr/>
            </a:pPr>
            <a:r>
              <a:rPr lang="en-AU" sz="2000" dirty="0"/>
              <a:t>Please give attribution to Department of Mines, Industry Regulation and Safety, </a:t>
            </a:r>
            <a:r>
              <a:rPr lang="en-AU" sz="2000" dirty="0" smtClean="0"/>
              <a:t>2019.</a:t>
            </a:r>
            <a:endParaRPr lang="en-AU" sz="2000" dirty="0"/>
          </a:p>
          <a:p>
            <a:pPr>
              <a:defRPr/>
            </a:pPr>
            <a:r>
              <a:rPr lang="en-AU" altLang="en-US" sz="2000" dirty="0"/>
              <a:t>For resources, information or clarification, please contact: </a:t>
            </a:r>
            <a:r>
              <a:rPr lang="en-AU" altLang="en-US" sz="2000" b="1" dirty="0" smtClean="0">
                <a:solidFill>
                  <a:srgbClr val="0000FF"/>
                </a:solidFill>
              </a:rPr>
              <a:t>SafetyComms@dmirs.wa.gov.au</a:t>
            </a:r>
            <a:r>
              <a:rPr lang="en-AU" altLang="en-US" sz="2000" b="1" dirty="0" smtClean="0">
                <a:solidFill>
                  <a:srgbClr val="C00000"/>
                </a:solidFill>
              </a:rPr>
              <a:t> </a:t>
            </a:r>
            <a:r>
              <a:rPr lang="en-AU" altLang="en-US" sz="2000" dirty="0"/>
              <a:t>or visit </a:t>
            </a:r>
            <a:r>
              <a:rPr lang="en-AU" altLang="en-US" sz="2000" b="1" dirty="0">
                <a:solidFill>
                  <a:srgbClr val="0000FF"/>
                </a:solidFill>
              </a:rPr>
              <a:t>www.dmirs.wa.gov.au/ResourcesSafety</a:t>
            </a:r>
          </a:p>
          <a:p>
            <a:pPr>
              <a:defRPr/>
            </a:pPr>
            <a:endParaRPr lang="en-AU" altLang="en-US" sz="2000" b="1" dirty="0">
              <a:solidFill>
                <a:srgbClr val="C00000"/>
              </a:solidFill>
            </a:endParaRPr>
          </a:p>
          <a:p>
            <a:endParaRPr lang="en-AU" sz="2000" dirty="0"/>
          </a:p>
        </p:txBody>
      </p:sp>
      <p:pic>
        <p:nvPicPr>
          <p:cNvPr id="4" name="Picture 2" descr="image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78700" y="305272"/>
            <a:ext cx="1838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5"/>
          <p:cNvSpPr txBox="1">
            <a:spLocks/>
          </p:cNvSpPr>
          <p:nvPr/>
        </p:nvSpPr>
        <p:spPr>
          <a:xfrm>
            <a:off x="377999" y="332656"/>
            <a:ext cx="8134672" cy="1143000"/>
          </a:xfrm>
          <a:prstGeom prst="rect">
            <a:avLst/>
          </a:prstGeom>
        </p:spPr>
        <p:txBody>
          <a:bodyPr/>
          <a:lst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a:lstStyle>
          <a:p>
            <a:r>
              <a:rPr lang="en-AU" altLang="en-US" sz="2800" kern="0" dirty="0">
                <a:solidFill>
                  <a:srgbClr val="CF5E31"/>
                </a:solidFill>
              </a:rPr>
              <a:t>Please read this before using presentation</a:t>
            </a:r>
            <a:endParaRPr lang="en-AU" altLang="en-US" sz="2800" kern="0" dirty="0"/>
          </a:p>
        </p:txBody>
      </p:sp>
    </p:spTree>
    <p:extLst>
      <p:ext uri="{BB962C8B-B14F-4D97-AF65-F5344CB8AC3E}">
        <p14:creationId xmlns:p14="http://schemas.microsoft.com/office/powerpoint/2010/main" val="4046111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is meant by mentally healthy workplaces? </a:t>
            </a:r>
            <a:endParaRPr lang="en-AU" dirty="0"/>
          </a:p>
        </p:txBody>
      </p:sp>
      <p:sp>
        <p:nvSpPr>
          <p:cNvPr id="3" name="Content Placeholder 2"/>
          <p:cNvSpPr>
            <a:spLocks noGrp="1"/>
          </p:cNvSpPr>
          <p:nvPr>
            <p:ph idx="1"/>
          </p:nvPr>
        </p:nvSpPr>
        <p:spPr>
          <a:xfrm>
            <a:off x="576672" y="1484784"/>
            <a:ext cx="7990656" cy="4495800"/>
          </a:xfrm>
        </p:spPr>
        <p:txBody>
          <a:bodyPr/>
          <a:lstStyle/>
          <a:p>
            <a:pPr>
              <a:buFont typeface="Wingdings" panose="05000000000000000000" pitchFamily="2" charset="2"/>
              <a:buChar char="ð"/>
            </a:pPr>
            <a:r>
              <a:rPr lang="en-AU" sz="3200" dirty="0" smtClean="0">
                <a:solidFill>
                  <a:srgbClr val="A02A1D"/>
                </a:solidFill>
              </a:rPr>
              <a:t>Healthy</a:t>
            </a:r>
            <a:r>
              <a:rPr lang="en-AU" sz="3200" dirty="0" smtClean="0"/>
              <a:t> = ability to perform and withstand/survive the “bugs” you are exposed to</a:t>
            </a:r>
          </a:p>
          <a:p>
            <a:pPr>
              <a:buFont typeface="Wingdings" panose="05000000000000000000" pitchFamily="2" charset="2"/>
              <a:buChar char="ð"/>
            </a:pPr>
            <a:endParaRPr lang="en-AU" sz="2000" dirty="0" smtClean="0"/>
          </a:p>
        </p:txBody>
      </p:sp>
      <p:grpSp>
        <p:nvGrpSpPr>
          <p:cNvPr id="4" name="Group 3"/>
          <p:cNvGrpSpPr/>
          <p:nvPr/>
        </p:nvGrpSpPr>
        <p:grpSpPr>
          <a:xfrm>
            <a:off x="685800" y="3333155"/>
            <a:ext cx="7740011" cy="799058"/>
            <a:chOff x="305342" y="450019"/>
            <a:chExt cx="7740011" cy="799058"/>
          </a:xfrm>
        </p:grpSpPr>
        <p:sp>
          <p:nvSpPr>
            <p:cNvPr id="5" name="Rounded Rectangle 4"/>
            <p:cNvSpPr/>
            <p:nvPr/>
          </p:nvSpPr>
          <p:spPr>
            <a:xfrm>
              <a:off x="305342" y="450019"/>
              <a:ext cx="7740011" cy="799058"/>
            </a:xfrm>
            <a:prstGeom prst="roundRect">
              <a:avLst/>
            </a:prstGeom>
            <a:ln>
              <a:solidFill>
                <a:srgbClr val="008000"/>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Rounded Rectangle 4"/>
            <p:cNvSpPr txBox="1"/>
            <p:nvPr/>
          </p:nvSpPr>
          <p:spPr>
            <a:xfrm>
              <a:off x="344349" y="489026"/>
              <a:ext cx="7661997" cy="721044"/>
            </a:xfrm>
            <a:prstGeom prst="rect">
              <a:avLst/>
            </a:prstGeom>
            <a:ln>
              <a:solidFill>
                <a:srgbClr val="008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0" marR="0" lvl="0" indent="0" algn="ctr" defTabSz="1244600" rtl="0" eaLnBrk="0" fontAlgn="base" latinLnBrk="0" hangingPunct="0">
                <a:lnSpc>
                  <a:spcPct val="90000"/>
                </a:lnSpc>
                <a:spcBef>
                  <a:spcPct val="0"/>
                </a:spcBef>
                <a:spcAft>
                  <a:spcPct val="35000"/>
                </a:spcAft>
                <a:buClrTx/>
                <a:buSzTx/>
                <a:buFontTx/>
                <a:buNone/>
                <a:tabLst/>
                <a:defRPr/>
              </a:pPr>
              <a:r>
                <a:rPr kumimoji="0" lang="en-AU" sz="2800" b="1" i="0" u="none" strike="noStrike" kern="1200" cap="none" spc="0" normalizeH="0" baseline="0" noProof="0" dirty="0" smtClean="0">
                  <a:ln>
                    <a:noFill/>
                  </a:ln>
                  <a:solidFill>
                    <a:srgbClr val="008000"/>
                  </a:solidFill>
                  <a:effectLst/>
                  <a:uLnTx/>
                  <a:uFillTx/>
                  <a:latin typeface="Arial"/>
                  <a:ea typeface="ＭＳ Ｐゴシック"/>
                  <a:cs typeface="+mn-cs"/>
                </a:rPr>
                <a:t>Safety is not the absence of accidents</a:t>
              </a:r>
              <a:endParaRPr kumimoji="0" lang="en-AU" sz="2800" b="1" i="0" u="none" strike="noStrike" kern="1200" cap="none" spc="0" normalizeH="0" baseline="0" noProof="0" dirty="0">
                <a:ln>
                  <a:noFill/>
                </a:ln>
                <a:solidFill>
                  <a:srgbClr val="008000"/>
                </a:solidFill>
                <a:effectLst/>
                <a:uLnTx/>
                <a:uFillTx/>
                <a:latin typeface="Arial"/>
                <a:ea typeface="ＭＳ Ｐゴシック"/>
                <a:cs typeface="+mn-cs"/>
              </a:endParaRPr>
            </a:p>
          </p:txBody>
        </p:sp>
      </p:grpSp>
      <p:grpSp>
        <p:nvGrpSpPr>
          <p:cNvPr id="10" name="Group 9"/>
          <p:cNvGrpSpPr/>
          <p:nvPr/>
        </p:nvGrpSpPr>
        <p:grpSpPr>
          <a:xfrm>
            <a:off x="685800" y="4597262"/>
            <a:ext cx="7740011" cy="799058"/>
            <a:chOff x="305342" y="1348959"/>
            <a:chExt cx="7740011" cy="799058"/>
          </a:xfrm>
        </p:grpSpPr>
        <p:sp>
          <p:nvSpPr>
            <p:cNvPr id="11" name="Rounded Rectangle 10"/>
            <p:cNvSpPr/>
            <p:nvPr/>
          </p:nvSpPr>
          <p:spPr>
            <a:xfrm>
              <a:off x="305342" y="1348959"/>
              <a:ext cx="7740011" cy="799058"/>
            </a:xfrm>
            <a:prstGeom prst="roundRect">
              <a:avLst/>
            </a:prstGeom>
            <a:solidFill>
              <a:sysClr val="window" lastClr="FFFFFF">
                <a:alpha val="90000"/>
                <a:hueOff val="0"/>
                <a:satOff val="0"/>
                <a:lumOff val="0"/>
                <a:alphaOff val="0"/>
              </a:sysClr>
            </a:solidFill>
            <a:ln w="25400" cap="flat" cmpd="sng" algn="ctr">
              <a:solidFill>
                <a:srgbClr val="008000"/>
              </a:solidFill>
              <a:prstDash val="solid"/>
            </a:ln>
            <a:effectLst/>
          </p:spPr>
        </p:sp>
        <p:sp>
          <p:nvSpPr>
            <p:cNvPr id="12" name="Rounded Rectangle 4"/>
            <p:cNvSpPr txBox="1"/>
            <p:nvPr/>
          </p:nvSpPr>
          <p:spPr>
            <a:xfrm>
              <a:off x="344349" y="1387966"/>
              <a:ext cx="7661997" cy="721044"/>
            </a:xfrm>
            <a:prstGeom prst="rect">
              <a:avLst/>
            </a:prstGeom>
            <a:noFill/>
            <a:ln>
              <a:solidFill>
                <a:srgbClr val="008000"/>
              </a:solidFill>
            </a:ln>
            <a:effectLst/>
          </p:spPr>
          <p:txBody>
            <a:bodyPr spcFirstLastPara="0" vert="horz" wrap="square" lIns="102870" tIns="102870" rIns="102870" bIns="102870"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r>
                <a:rPr kumimoji="0" lang="en-AU" sz="2800" b="1" i="0" u="none" strike="noStrike" kern="1200" cap="none" spc="0" normalizeH="0" baseline="0" noProof="0" dirty="0" smtClean="0">
                  <a:ln>
                    <a:noFill/>
                  </a:ln>
                  <a:solidFill>
                    <a:srgbClr val="008000"/>
                  </a:solidFill>
                  <a:effectLst/>
                  <a:uLnTx/>
                  <a:uFillTx/>
                  <a:latin typeface="Arial"/>
                  <a:ea typeface="ＭＳ Ｐゴシック"/>
                  <a:cs typeface="+mn-cs"/>
                </a:rPr>
                <a:t>It is the presence of </a:t>
              </a:r>
              <a:r>
                <a:rPr kumimoji="0" lang="en-AU" sz="2800" b="1" i="1" u="none" strike="noStrike" kern="1200" cap="none" spc="0" normalizeH="0" baseline="0" noProof="0" dirty="0" smtClean="0">
                  <a:ln>
                    <a:noFill/>
                  </a:ln>
                  <a:solidFill>
                    <a:srgbClr val="008000"/>
                  </a:solidFill>
                  <a:effectLst>
                    <a:outerShdw blurRad="38100" dist="38100" dir="2700000" algn="tl">
                      <a:srgbClr val="000000">
                        <a:alpha val="43137"/>
                      </a:srgbClr>
                    </a:outerShdw>
                  </a:effectLst>
                  <a:uLnTx/>
                  <a:uFillTx/>
                  <a:latin typeface="Arial"/>
                  <a:ea typeface="ＭＳ Ｐゴシック"/>
                  <a:cs typeface="+mn-cs"/>
                </a:rPr>
                <a:t>capacity</a:t>
              </a:r>
              <a:r>
                <a:rPr kumimoji="0" lang="en-AU" sz="2800" b="1" i="0" u="none" strike="noStrike" kern="1200" cap="none" spc="0" normalizeH="0" baseline="0" noProof="0" dirty="0" smtClean="0">
                  <a:ln>
                    <a:noFill/>
                  </a:ln>
                  <a:solidFill>
                    <a:srgbClr val="008000"/>
                  </a:solidFill>
                  <a:effectLst/>
                  <a:uLnTx/>
                  <a:uFillTx/>
                  <a:latin typeface="Arial"/>
                  <a:ea typeface="ＭＳ Ｐゴシック"/>
                  <a:cs typeface="+mn-cs"/>
                </a:rPr>
                <a:t> and </a:t>
              </a:r>
              <a:r>
                <a:rPr kumimoji="0" lang="en-AU" sz="2800" b="1" i="1" u="none" strike="noStrike" kern="1200" cap="none" spc="0" normalizeH="0" baseline="0" noProof="0" dirty="0" smtClean="0">
                  <a:ln>
                    <a:noFill/>
                  </a:ln>
                  <a:solidFill>
                    <a:srgbClr val="008000"/>
                  </a:solidFill>
                  <a:effectLst>
                    <a:outerShdw blurRad="38100" dist="38100" dir="2700000" algn="tl">
                      <a:srgbClr val="000000">
                        <a:alpha val="43137"/>
                      </a:srgbClr>
                    </a:outerShdw>
                  </a:effectLst>
                  <a:uLnTx/>
                  <a:uFillTx/>
                  <a:latin typeface="Arial"/>
                  <a:ea typeface="ＭＳ Ｐゴシック"/>
                  <a:cs typeface="+mn-cs"/>
                </a:rPr>
                <a:t>defences</a:t>
              </a:r>
              <a:endParaRPr kumimoji="0" lang="en-AU" sz="2800" b="1" i="1"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rial"/>
                <a:ea typeface="ＭＳ Ｐゴシック"/>
                <a:cs typeface="+mn-cs"/>
              </a:endParaRPr>
            </a:p>
          </p:txBody>
        </p:sp>
      </p:grpSp>
      <p:sp>
        <p:nvSpPr>
          <p:cNvPr id="13"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50123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
        <p:nvSpPr>
          <p:cNvPr id="3" name="TextBox 2"/>
          <p:cNvSpPr txBox="1"/>
          <p:nvPr/>
        </p:nvSpPr>
        <p:spPr>
          <a:xfrm>
            <a:off x="683568" y="404664"/>
            <a:ext cx="7774632" cy="523220"/>
          </a:xfrm>
          <a:prstGeom prst="rect">
            <a:avLst/>
          </a:prstGeom>
          <a:noFill/>
          <a:ln w="22225">
            <a:noFill/>
          </a:ln>
        </p:spPr>
        <p:txBody>
          <a:bodyPr wrap="square" rtlCol="0">
            <a:spAutoFit/>
          </a:bodyPr>
          <a:lstStyle/>
          <a:p>
            <a:pPr algn="ctr"/>
            <a:r>
              <a:rPr lang="en-AU" sz="2800" dirty="0" smtClean="0"/>
              <a:t>A few words about Statistics, Stigma and Labels</a:t>
            </a:r>
          </a:p>
        </p:txBody>
      </p:sp>
      <p:sp>
        <p:nvSpPr>
          <p:cNvPr id="6" name="TextBox 5"/>
          <p:cNvSpPr txBox="1"/>
          <p:nvPr/>
        </p:nvSpPr>
        <p:spPr>
          <a:xfrm>
            <a:off x="6743592" y="1833532"/>
            <a:ext cx="2182557" cy="400110"/>
          </a:xfrm>
          <a:prstGeom prst="rect">
            <a:avLst/>
          </a:prstGeom>
          <a:solidFill>
            <a:schemeClr val="bg1">
              <a:lumMod val="95000"/>
            </a:schemeClr>
          </a:solidFill>
          <a:ln>
            <a:solidFill>
              <a:schemeClr val="bg2">
                <a:lumMod val="75000"/>
              </a:schemeClr>
            </a:solidFill>
          </a:ln>
        </p:spPr>
        <p:txBody>
          <a:bodyPr wrap="square" rtlCol="0">
            <a:spAutoFit/>
          </a:bodyPr>
          <a:lstStyle/>
          <a:p>
            <a:pPr algn="ctr"/>
            <a:r>
              <a:rPr lang="en-AU" sz="2000" dirty="0" smtClean="0"/>
              <a:t>Mental Disorder</a:t>
            </a:r>
          </a:p>
        </p:txBody>
      </p:sp>
      <p:sp>
        <p:nvSpPr>
          <p:cNvPr id="9" name="TextBox 8"/>
          <p:cNvSpPr txBox="1"/>
          <p:nvPr/>
        </p:nvSpPr>
        <p:spPr>
          <a:xfrm>
            <a:off x="6743591" y="2376135"/>
            <a:ext cx="2182557" cy="400110"/>
          </a:xfrm>
          <a:prstGeom prst="rect">
            <a:avLst/>
          </a:prstGeom>
          <a:solidFill>
            <a:schemeClr val="bg1">
              <a:lumMod val="95000"/>
            </a:schemeClr>
          </a:solidFill>
          <a:ln>
            <a:solidFill>
              <a:schemeClr val="bg2">
                <a:lumMod val="75000"/>
              </a:schemeClr>
            </a:solidFill>
          </a:ln>
        </p:spPr>
        <p:txBody>
          <a:bodyPr wrap="square" rtlCol="0">
            <a:spAutoFit/>
          </a:bodyPr>
          <a:lstStyle/>
          <a:p>
            <a:pPr algn="ctr"/>
            <a:r>
              <a:rPr lang="en-AU" sz="2000" dirty="0" smtClean="0"/>
              <a:t>Mental Illness</a:t>
            </a:r>
          </a:p>
        </p:txBody>
      </p:sp>
      <p:sp>
        <p:nvSpPr>
          <p:cNvPr id="10" name="TextBox 9"/>
          <p:cNvSpPr txBox="1"/>
          <p:nvPr/>
        </p:nvSpPr>
        <p:spPr>
          <a:xfrm>
            <a:off x="265860" y="2326293"/>
            <a:ext cx="2164417" cy="400110"/>
          </a:xfrm>
          <a:prstGeom prst="rect">
            <a:avLst/>
          </a:prstGeom>
          <a:solidFill>
            <a:schemeClr val="bg1">
              <a:lumMod val="95000"/>
            </a:schemeClr>
          </a:solidFill>
          <a:ln>
            <a:solidFill>
              <a:schemeClr val="bg2">
                <a:lumMod val="75000"/>
              </a:schemeClr>
            </a:solidFill>
          </a:ln>
        </p:spPr>
        <p:txBody>
          <a:bodyPr wrap="square" rtlCol="0">
            <a:spAutoFit/>
          </a:bodyPr>
          <a:lstStyle/>
          <a:p>
            <a:pPr algn="ctr"/>
            <a:r>
              <a:rPr lang="en-AU" sz="2000" dirty="0" smtClean="0"/>
              <a:t>Mental Ill health</a:t>
            </a:r>
          </a:p>
        </p:txBody>
      </p:sp>
      <p:sp>
        <p:nvSpPr>
          <p:cNvPr id="11" name="TextBox 10"/>
          <p:cNvSpPr txBox="1"/>
          <p:nvPr/>
        </p:nvSpPr>
        <p:spPr>
          <a:xfrm>
            <a:off x="287524" y="1813508"/>
            <a:ext cx="2142753" cy="400110"/>
          </a:xfrm>
          <a:prstGeom prst="rect">
            <a:avLst/>
          </a:prstGeom>
          <a:solidFill>
            <a:schemeClr val="bg1">
              <a:lumMod val="95000"/>
            </a:schemeClr>
          </a:solidFill>
          <a:ln>
            <a:solidFill>
              <a:schemeClr val="bg2">
                <a:lumMod val="75000"/>
              </a:schemeClr>
            </a:solidFill>
          </a:ln>
        </p:spPr>
        <p:txBody>
          <a:bodyPr wrap="square" rtlCol="0">
            <a:spAutoFit/>
          </a:bodyPr>
          <a:lstStyle/>
          <a:p>
            <a:pPr algn="ctr"/>
            <a:r>
              <a:rPr lang="en-AU" sz="2000" dirty="0" smtClean="0"/>
              <a:t>Mental Problem</a:t>
            </a:r>
          </a:p>
        </p:txBody>
      </p:sp>
      <p:sp>
        <p:nvSpPr>
          <p:cNvPr id="7" name="Left-Right Arrow 6"/>
          <p:cNvSpPr/>
          <p:nvPr/>
        </p:nvSpPr>
        <p:spPr bwMode="auto">
          <a:xfrm>
            <a:off x="2865094" y="2018447"/>
            <a:ext cx="3456384" cy="432048"/>
          </a:xfrm>
          <a:prstGeom prst="leftRightArrow">
            <a:avLst/>
          </a:prstGeom>
          <a:gradFill flip="none" rotWithShape="1">
            <a:gsLst>
              <a:gs pos="0">
                <a:srgbClr val="FF0000"/>
              </a:gs>
              <a:gs pos="99000">
                <a:schemeClr val="accent3">
                  <a:lumMod val="97000"/>
                  <a:lumOff val="3000"/>
                </a:schemeClr>
              </a:gs>
              <a:gs pos="100000">
                <a:schemeClr val="accent3">
                  <a:lumMod val="60000"/>
                  <a:lumOff val="40000"/>
                </a:schemeClr>
              </a:gs>
            </a:gsLst>
            <a:lin ang="108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smtClean="0">
              <a:ln>
                <a:noFill/>
              </a:ln>
              <a:solidFill>
                <a:schemeClr val="tx1"/>
              </a:solidFill>
              <a:effectLst/>
              <a:latin typeface="Arial" charset="0"/>
              <a:ea typeface="ＭＳ Ｐゴシック" pitchFamily="-124" charset="-128"/>
            </a:endParaRPr>
          </a:p>
        </p:txBody>
      </p:sp>
      <p:sp>
        <p:nvSpPr>
          <p:cNvPr id="13" name="TextBox 12"/>
          <p:cNvSpPr txBox="1"/>
          <p:nvPr/>
        </p:nvSpPr>
        <p:spPr>
          <a:xfrm>
            <a:off x="265860" y="3429000"/>
            <a:ext cx="3730076" cy="1785104"/>
          </a:xfrm>
          <a:prstGeom prst="rect">
            <a:avLst/>
          </a:prstGeom>
          <a:noFill/>
        </p:spPr>
        <p:txBody>
          <a:bodyPr wrap="square" rtlCol="0">
            <a:spAutoFit/>
          </a:bodyPr>
          <a:lstStyle/>
          <a:p>
            <a:r>
              <a:rPr lang="en-AU" sz="2200" dirty="0" smtClean="0"/>
              <a:t>Reduced ability to cope</a:t>
            </a:r>
          </a:p>
          <a:p>
            <a:r>
              <a:rPr lang="en-AU" sz="2200" dirty="0" smtClean="0"/>
              <a:t>Feel depressed, anxious, stressed</a:t>
            </a:r>
          </a:p>
          <a:p>
            <a:r>
              <a:rPr lang="en-AU" sz="2200" dirty="0" smtClean="0"/>
              <a:t>Harder to keep focussed on what you are doing</a:t>
            </a:r>
          </a:p>
        </p:txBody>
      </p:sp>
      <p:sp>
        <p:nvSpPr>
          <p:cNvPr id="14" name="TextBox 13"/>
          <p:cNvSpPr txBox="1"/>
          <p:nvPr/>
        </p:nvSpPr>
        <p:spPr>
          <a:xfrm>
            <a:off x="5214536" y="3477915"/>
            <a:ext cx="3730076" cy="1107996"/>
          </a:xfrm>
          <a:prstGeom prst="rect">
            <a:avLst/>
          </a:prstGeom>
          <a:noFill/>
        </p:spPr>
        <p:txBody>
          <a:bodyPr wrap="square" rtlCol="0">
            <a:spAutoFit/>
          </a:bodyPr>
          <a:lstStyle/>
          <a:p>
            <a:pPr algn="r"/>
            <a:r>
              <a:rPr lang="en-AU" sz="2200" dirty="0" smtClean="0"/>
              <a:t>How you think, feel, behave, interact with other people seriously affected</a:t>
            </a:r>
          </a:p>
        </p:txBody>
      </p:sp>
    </p:spTree>
    <p:extLst>
      <p:ext uri="{BB962C8B-B14F-4D97-AF65-F5344CB8AC3E}">
        <p14:creationId xmlns:p14="http://schemas.microsoft.com/office/powerpoint/2010/main" val="16906397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few words about stress</a:t>
            </a:r>
            <a:endParaRPr lang="en-AU" dirty="0"/>
          </a:p>
        </p:txBody>
      </p:sp>
      <p:sp>
        <p:nvSpPr>
          <p:cNvPr id="4" name="Content Placeholder 3"/>
          <p:cNvSpPr>
            <a:spLocks noGrp="1"/>
          </p:cNvSpPr>
          <p:nvPr>
            <p:ph idx="1"/>
          </p:nvPr>
        </p:nvSpPr>
        <p:spPr/>
        <p:txBody>
          <a:bodyPr/>
          <a:lstStyle/>
          <a:p>
            <a:pPr marL="0" indent="0">
              <a:buNone/>
            </a:pPr>
            <a:r>
              <a:rPr lang="en-AU" u="sng" dirty="0" smtClean="0"/>
              <a:t>Engineering definition</a:t>
            </a:r>
            <a:r>
              <a:rPr lang="en-AU" dirty="0" smtClean="0"/>
              <a:t>:</a:t>
            </a:r>
          </a:p>
          <a:p>
            <a:pPr marL="0" indent="0">
              <a:buNone/>
            </a:pPr>
            <a:r>
              <a:rPr lang="en-AU" dirty="0" smtClean="0"/>
              <a:t>           That which causes strain</a:t>
            </a:r>
            <a:endParaRPr lang="en-AU" dirty="0"/>
          </a:p>
        </p:txBody>
      </p:sp>
      <p:pic>
        <p:nvPicPr>
          <p:cNvPr id="5" name="Picture 4"/>
          <p:cNvPicPr>
            <a:picLocks noChangeAspect="1"/>
          </p:cNvPicPr>
          <p:nvPr/>
        </p:nvPicPr>
        <p:blipFill>
          <a:blip r:embed="rId3"/>
          <a:stretch>
            <a:fillRect/>
          </a:stretch>
        </p:blipFill>
        <p:spPr>
          <a:xfrm>
            <a:off x="6809865" y="2348880"/>
            <a:ext cx="2194408" cy="3837834"/>
          </a:xfrm>
          <a:prstGeom prst="rect">
            <a:avLst/>
          </a:prstGeom>
        </p:spPr>
      </p:pic>
    </p:spTree>
    <p:extLst>
      <p:ext uri="{BB962C8B-B14F-4D97-AF65-F5344CB8AC3E}">
        <p14:creationId xmlns:p14="http://schemas.microsoft.com/office/powerpoint/2010/main" val="168341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90" y="-12491"/>
            <a:ext cx="9169179" cy="6882981"/>
          </a:xfrm>
          <a:prstGeom prst="rect">
            <a:avLst/>
          </a:prstGeom>
        </p:spPr>
      </p:pic>
      <p:pic>
        <p:nvPicPr>
          <p:cNvPr id="5" name="Picture 4"/>
          <p:cNvPicPr>
            <a:picLocks noChangeAspect="1"/>
          </p:cNvPicPr>
          <p:nvPr/>
        </p:nvPicPr>
        <p:blipFill>
          <a:blip r:embed="rId4"/>
          <a:stretch>
            <a:fillRect/>
          </a:stretch>
        </p:blipFill>
        <p:spPr>
          <a:xfrm>
            <a:off x="6862918" y="3472168"/>
            <a:ext cx="1341236" cy="1286367"/>
          </a:xfrm>
          <a:prstGeom prst="rect">
            <a:avLst/>
          </a:prstGeom>
        </p:spPr>
      </p:pic>
    </p:spTree>
    <p:extLst>
      <p:ext uri="{BB962C8B-B14F-4D97-AF65-F5344CB8AC3E}">
        <p14:creationId xmlns:p14="http://schemas.microsoft.com/office/powerpoint/2010/main" val="4179859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90" y="-12491"/>
            <a:ext cx="9169179" cy="6882981"/>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3" y="252051"/>
            <a:ext cx="3284728"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a:t>
            </a:r>
            <a:endParaRPr lang="en-AU" sz="1600" dirty="0">
              <a:solidFill>
                <a:schemeClr val="accent1">
                  <a:lumMod val="25000"/>
                </a:schemeClr>
              </a:solidFill>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pic>
        <p:nvPicPr>
          <p:cNvPr id="2" name="Picture 1"/>
          <p:cNvPicPr>
            <a:picLocks noChangeAspect="1"/>
          </p:cNvPicPr>
          <p:nvPr/>
        </p:nvPicPr>
        <p:blipFill>
          <a:blip r:embed="rId6"/>
          <a:stretch>
            <a:fillRect/>
          </a:stretch>
        </p:blipFill>
        <p:spPr>
          <a:xfrm>
            <a:off x="5303502" y="613132"/>
            <a:ext cx="766071" cy="974311"/>
          </a:xfrm>
          <a:prstGeom prst="rect">
            <a:avLst/>
          </a:prstGeom>
        </p:spPr>
      </p:pic>
      <p:pic>
        <p:nvPicPr>
          <p:cNvPr id="4" name="Picture 3"/>
          <p:cNvPicPr>
            <a:picLocks noChangeAspect="1"/>
          </p:cNvPicPr>
          <p:nvPr/>
        </p:nvPicPr>
        <p:blipFill>
          <a:blip r:embed="rId7"/>
          <a:stretch>
            <a:fillRect/>
          </a:stretch>
        </p:blipFill>
        <p:spPr>
          <a:xfrm>
            <a:off x="6588224" y="5085184"/>
            <a:ext cx="2073245" cy="1458657"/>
          </a:xfrm>
          <a:prstGeom prst="rect">
            <a:avLst/>
          </a:prstGeom>
        </p:spPr>
      </p:pic>
      <p:sp>
        <p:nvSpPr>
          <p:cNvPr id="19" name="TextBox 18"/>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pic>
        <p:nvPicPr>
          <p:cNvPr id="5" name="Picture 4"/>
          <p:cNvPicPr>
            <a:picLocks noChangeAspect="1"/>
          </p:cNvPicPr>
          <p:nvPr/>
        </p:nvPicPr>
        <p:blipFill>
          <a:blip r:embed="rId8"/>
          <a:stretch>
            <a:fillRect/>
          </a:stretch>
        </p:blipFill>
        <p:spPr>
          <a:xfrm>
            <a:off x="6862918" y="3472168"/>
            <a:ext cx="1341236" cy="1286367"/>
          </a:xfrm>
          <a:prstGeom prst="rect">
            <a:avLst/>
          </a:prstGeom>
        </p:spPr>
      </p:pic>
      <p:pic>
        <p:nvPicPr>
          <p:cNvPr id="10" name="Picture 9"/>
          <p:cNvPicPr>
            <a:picLocks noChangeAspect="1"/>
          </p:cNvPicPr>
          <p:nvPr/>
        </p:nvPicPr>
        <p:blipFill>
          <a:blip r:embed="rId9"/>
          <a:stretch>
            <a:fillRect/>
          </a:stretch>
        </p:blipFill>
        <p:spPr>
          <a:xfrm>
            <a:off x="5898776" y="499646"/>
            <a:ext cx="2057600" cy="1016939"/>
          </a:xfrm>
          <a:prstGeom prst="rect">
            <a:avLst/>
          </a:prstGeom>
        </p:spPr>
      </p:pic>
    </p:spTree>
    <p:extLst>
      <p:ext uri="{BB962C8B-B14F-4D97-AF65-F5344CB8AC3E}">
        <p14:creationId xmlns:p14="http://schemas.microsoft.com/office/powerpoint/2010/main" val="316888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90" y="-12491"/>
            <a:ext cx="9169179" cy="6882981"/>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3" y="252051"/>
            <a:ext cx="3284728"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a:t>
            </a:r>
            <a:endParaRPr lang="en-AU" sz="1600" dirty="0">
              <a:solidFill>
                <a:schemeClr val="accent1">
                  <a:lumMod val="25000"/>
                </a:schemeClr>
              </a:solidFill>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pic>
        <p:nvPicPr>
          <p:cNvPr id="2" name="Picture 1"/>
          <p:cNvPicPr>
            <a:picLocks noChangeAspect="1"/>
          </p:cNvPicPr>
          <p:nvPr/>
        </p:nvPicPr>
        <p:blipFill>
          <a:blip r:embed="rId6"/>
          <a:stretch>
            <a:fillRect/>
          </a:stretch>
        </p:blipFill>
        <p:spPr>
          <a:xfrm>
            <a:off x="5303502" y="613132"/>
            <a:ext cx="766071" cy="974311"/>
          </a:xfrm>
          <a:prstGeom prst="rect">
            <a:avLst/>
          </a:prstGeom>
        </p:spPr>
      </p:pic>
      <p:pic>
        <p:nvPicPr>
          <p:cNvPr id="4" name="Picture 3"/>
          <p:cNvPicPr>
            <a:picLocks noChangeAspect="1"/>
          </p:cNvPicPr>
          <p:nvPr/>
        </p:nvPicPr>
        <p:blipFill>
          <a:blip r:embed="rId7"/>
          <a:stretch>
            <a:fillRect/>
          </a:stretch>
        </p:blipFill>
        <p:spPr>
          <a:xfrm>
            <a:off x="6588224" y="5085184"/>
            <a:ext cx="2073245" cy="1458657"/>
          </a:xfrm>
          <a:prstGeom prst="rect">
            <a:avLst/>
          </a:prstGeom>
        </p:spPr>
      </p:pic>
      <p:sp>
        <p:nvSpPr>
          <p:cNvPr id="19" name="TextBox 18"/>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7" name="TextBox 16"/>
          <p:cNvSpPr txBox="1"/>
          <p:nvPr/>
        </p:nvSpPr>
        <p:spPr>
          <a:xfrm>
            <a:off x="7092280" y="3519356"/>
            <a:ext cx="1296144" cy="923330"/>
          </a:xfrm>
          <a:prstGeom prst="rect">
            <a:avLst/>
          </a:prstGeom>
          <a:no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21" name="Picture 20"/>
          <p:cNvPicPr>
            <a:picLocks noChangeAspect="1"/>
          </p:cNvPicPr>
          <p:nvPr/>
        </p:nvPicPr>
        <p:blipFill>
          <a:blip r:embed="rId8"/>
          <a:stretch>
            <a:fillRect/>
          </a:stretch>
        </p:blipFill>
        <p:spPr>
          <a:xfrm>
            <a:off x="5898776" y="499646"/>
            <a:ext cx="2057600" cy="1016939"/>
          </a:xfrm>
          <a:prstGeom prst="rect">
            <a:avLst/>
          </a:prstGeom>
        </p:spPr>
      </p:pic>
    </p:spTree>
    <p:extLst>
      <p:ext uri="{BB962C8B-B14F-4D97-AF65-F5344CB8AC3E}">
        <p14:creationId xmlns:p14="http://schemas.microsoft.com/office/powerpoint/2010/main" val="26798584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90" y="-12491"/>
            <a:ext cx="9169179" cy="6882981"/>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3" y="252051"/>
            <a:ext cx="3284728"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a:t>
            </a:r>
            <a:endParaRPr lang="en-AU" sz="1600" dirty="0">
              <a:solidFill>
                <a:schemeClr val="accent1">
                  <a:lumMod val="25000"/>
                </a:schemeClr>
              </a:solidFill>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pic>
        <p:nvPicPr>
          <p:cNvPr id="2" name="Picture 1"/>
          <p:cNvPicPr>
            <a:picLocks noChangeAspect="1"/>
          </p:cNvPicPr>
          <p:nvPr/>
        </p:nvPicPr>
        <p:blipFill>
          <a:blip r:embed="rId6"/>
          <a:stretch>
            <a:fillRect/>
          </a:stretch>
        </p:blipFill>
        <p:spPr>
          <a:xfrm>
            <a:off x="5303502" y="613132"/>
            <a:ext cx="766071" cy="974311"/>
          </a:xfrm>
          <a:prstGeom prst="rect">
            <a:avLst/>
          </a:prstGeom>
        </p:spPr>
      </p:pic>
      <p:pic>
        <p:nvPicPr>
          <p:cNvPr id="4" name="Picture 3"/>
          <p:cNvPicPr>
            <a:picLocks noChangeAspect="1"/>
          </p:cNvPicPr>
          <p:nvPr/>
        </p:nvPicPr>
        <p:blipFill>
          <a:blip r:embed="rId7"/>
          <a:stretch>
            <a:fillRect/>
          </a:stretch>
        </p:blipFill>
        <p:spPr>
          <a:xfrm>
            <a:off x="6588224" y="5085184"/>
            <a:ext cx="2073245" cy="1458657"/>
          </a:xfrm>
          <a:prstGeom prst="rect">
            <a:avLst/>
          </a:prstGeom>
        </p:spPr>
      </p:pic>
      <p:sp>
        <p:nvSpPr>
          <p:cNvPr id="19" name="TextBox 18"/>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pic>
        <p:nvPicPr>
          <p:cNvPr id="22" name="Picture 21"/>
          <p:cNvPicPr>
            <a:picLocks noChangeAspect="1"/>
          </p:cNvPicPr>
          <p:nvPr/>
        </p:nvPicPr>
        <p:blipFill>
          <a:blip r:embed="rId8"/>
          <a:stretch>
            <a:fillRect/>
          </a:stretch>
        </p:blipFill>
        <p:spPr>
          <a:xfrm>
            <a:off x="6588224" y="3176803"/>
            <a:ext cx="1941784" cy="1717725"/>
          </a:xfrm>
          <a:prstGeom prst="rect">
            <a:avLst/>
          </a:prstGeom>
        </p:spPr>
      </p:pic>
      <p:pic>
        <p:nvPicPr>
          <p:cNvPr id="17" name="Picture 16"/>
          <p:cNvPicPr>
            <a:picLocks noChangeAspect="1"/>
          </p:cNvPicPr>
          <p:nvPr/>
        </p:nvPicPr>
        <p:blipFill>
          <a:blip r:embed="rId9"/>
          <a:stretch>
            <a:fillRect/>
          </a:stretch>
        </p:blipFill>
        <p:spPr>
          <a:xfrm>
            <a:off x="5898776" y="499646"/>
            <a:ext cx="2057600" cy="1016939"/>
          </a:xfrm>
          <a:prstGeom prst="rect">
            <a:avLst/>
          </a:prstGeom>
        </p:spPr>
      </p:pic>
      <p:sp>
        <p:nvSpPr>
          <p:cNvPr id="23" name="TextBox 22"/>
          <p:cNvSpPr txBox="1"/>
          <p:nvPr/>
        </p:nvSpPr>
        <p:spPr>
          <a:xfrm>
            <a:off x="7092280" y="3519356"/>
            <a:ext cx="1296144" cy="923330"/>
          </a:xfrm>
          <a:prstGeom prst="rect">
            <a:avLst/>
          </a:prstGeom>
          <a:no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6" name="Picture 5"/>
          <p:cNvPicPr>
            <a:picLocks noChangeAspect="1"/>
          </p:cNvPicPr>
          <p:nvPr/>
        </p:nvPicPr>
        <p:blipFill>
          <a:blip r:embed="rId10"/>
          <a:stretch>
            <a:fillRect/>
          </a:stretch>
        </p:blipFill>
        <p:spPr>
          <a:xfrm>
            <a:off x="4407678" y="1539112"/>
            <a:ext cx="4041998" cy="1249788"/>
          </a:xfrm>
          <a:prstGeom prst="rect">
            <a:avLst/>
          </a:prstGeom>
        </p:spPr>
      </p:pic>
    </p:spTree>
    <p:extLst>
      <p:ext uri="{BB962C8B-B14F-4D97-AF65-F5344CB8AC3E}">
        <p14:creationId xmlns:p14="http://schemas.microsoft.com/office/powerpoint/2010/main" val="192647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3" name="Picture 2"/>
          <p:cNvPicPr>
            <a:picLocks noChangeAspect="1"/>
          </p:cNvPicPr>
          <p:nvPr/>
        </p:nvPicPr>
        <p:blipFill>
          <a:blip r:embed="rId3"/>
          <a:stretch>
            <a:fillRect/>
          </a:stretch>
        </p:blipFill>
        <p:spPr>
          <a:xfrm>
            <a:off x="33164" y="17512"/>
            <a:ext cx="4093096" cy="6391571"/>
          </a:xfrm>
          <a:prstGeom prst="rect">
            <a:avLst/>
          </a:prstGeom>
        </p:spPr>
      </p:pic>
    </p:spTree>
    <p:extLst>
      <p:ext uri="{BB962C8B-B14F-4D97-AF65-F5344CB8AC3E}">
        <p14:creationId xmlns:p14="http://schemas.microsoft.com/office/powerpoint/2010/main" val="13939399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07904" y="2725030"/>
            <a:ext cx="5086588" cy="929289"/>
          </a:xfrm>
          <a:prstGeom prst="rect">
            <a:avLst/>
          </a:prstGeom>
        </p:spPr>
      </p:pic>
      <p:pic>
        <p:nvPicPr>
          <p:cNvPr id="6" name="Picture 5"/>
          <p:cNvPicPr>
            <a:picLocks noChangeAspect="1"/>
          </p:cNvPicPr>
          <p:nvPr/>
        </p:nvPicPr>
        <p:blipFill>
          <a:blip r:embed="rId4"/>
          <a:stretch>
            <a:fillRect/>
          </a:stretch>
        </p:blipFill>
        <p:spPr>
          <a:xfrm>
            <a:off x="251520" y="604664"/>
            <a:ext cx="3192754" cy="4623157"/>
          </a:xfrm>
          <a:prstGeom prst="rect">
            <a:avLst/>
          </a:prstGeom>
        </p:spPr>
      </p:pic>
    </p:spTree>
    <p:extLst>
      <p:ext uri="{BB962C8B-B14F-4D97-AF65-F5344CB8AC3E}">
        <p14:creationId xmlns:p14="http://schemas.microsoft.com/office/powerpoint/2010/main" val="282805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90" y="-12491"/>
            <a:ext cx="9169179" cy="6882981"/>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3" y="252051"/>
            <a:ext cx="3284728"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a:t>
            </a:r>
            <a:endParaRPr lang="en-AU" sz="1600" dirty="0">
              <a:solidFill>
                <a:schemeClr val="accent1">
                  <a:lumMod val="25000"/>
                </a:schemeClr>
              </a:solidFill>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pic>
        <p:nvPicPr>
          <p:cNvPr id="2" name="Picture 1"/>
          <p:cNvPicPr>
            <a:picLocks noChangeAspect="1"/>
          </p:cNvPicPr>
          <p:nvPr/>
        </p:nvPicPr>
        <p:blipFill>
          <a:blip r:embed="rId6"/>
          <a:stretch>
            <a:fillRect/>
          </a:stretch>
        </p:blipFill>
        <p:spPr>
          <a:xfrm>
            <a:off x="5303502" y="613132"/>
            <a:ext cx="766071" cy="974311"/>
          </a:xfrm>
          <a:prstGeom prst="rect">
            <a:avLst/>
          </a:prstGeom>
        </p:spPr>
      </p:pic>
      <p:pic>
        <p:nvPicPr>
          <p:cNvPr id="4" name="Picture 3"/>
          <p:cNvPicPr>
            <a:picLocks noChangeAspect="1"/>
          </p:cNvPicPr>
          <p:nvPr/>
        </p:nvPicPr>
        <p:blipFill>
          <a:blip r:embed="rId7"/>
          <a:stretch>
            <a:fillRect/>
          </a:stretch>
        </p:blipFill>
        <p:spPr>
          <a:xfrm>
            <a:off x="6588224" y="5085184"/>
            <a:ext cx="2073245" cy="1458657"/>
          </a:xfrm>
          <a:prstGeom prst="rect">
            <a:avLst/>
          </a:prstGeom>
        </p:spPr>
      </p:pic>
      <p:sp>
        <p:nvSpPr>
          <p:cNvPr id="19" name="TextBox 18"/>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21" name="TextBox 20"/>
          <p:cNvSpPr txBox="1"/>
          <p:nvPr/>
        </p:nvSpPr>
        <p:spPr>
          <a:xfrm>
            <a:off x="7092280" y="3519356"/>
            <a:ext cx="1296144" cy="923330"/>
          </a:xfrm>
          <a:prstGeom prst="rect">
            <a:avLst/>
          </a:prstGeom>
          <a:no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17" name="Picture 16"/>
          <p:cNvPicPr>
            <a:picLocks noChangeAspect="1"/>
          </p:cNvPicPr>
          <p:nvPr/>
        </p:nvPicPr>
        <p:blipFill>
          <a:blip r:embed="rId8"/>
          <a:stretch>
            <a:fillRect/>
          </a:stretch>
        </p:blipFill>
        <p:spPr>
          <a:xfrm>
            <a:off x="5898776" y="499646"/>
            <a:ext cx="2057600" cy="1016939"/>
          </a:xfrm>
          <a:prstGeom prst="rect">
            <a:avLst/>
          </a:prstGeom>
        </p:spPr>
      </p:pic>
    </p:spTree>
    <p:extLst>
      <p:ext uri="{BB962C8B-B14F-4D97-AF65-F5344CB8AC3E}">
        <p14:creationId xmlns:p14="http://schemas.microsoft.com/office/powerpoint/2010/main" val="10497318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7"/>
          <p:cNvSpPr>
            <a:spLocks noGrp="1" noChangeArrowheads="1"/>
          </p:cNvSpPr>
          <p:nvPr/>
        </p:nvSpPr>
        <p:spPr bwMode="auto">
          <a:xfrm>
            <a:off x="5540531" y="2636912"/>
            <a:ext cx="360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algn="ctr"/>
            <a:r>
              <a:rPr lang="en-US" sz="3200" dirty="0">
                <a:solidFill>
                  <a:schemeClr val="tx2"/>
                </a:solidFill>
              </a:rPr>
              <a:t>2019 Mines Safety Roadshow</a:t>
            </a:r>
          </a:p>
          <a:p>
            <a:pPr algn="ctr">
              <a:spcBef>
                <a:spcPct val="50000"/>
              </a:spcBef>
            </a:pPr>
            <a:r>
              <a:rPr lang="en-US" sz="1800" dirty="0">
                <a:solidFill>
                  <a:srgbClr val="A02A1D"/>
                </a:solidFill>
              </a:rPr>
              <a:t/>
            </a:r>
            <a:br>
              <a:rPr lang="en-US" sz="1800" dirty="0">
                <a:solidFill>
                  <a:srgbClr val="A02A1D"/>
                </a:solidFill>
              </a:rPr>
            </a:br>
            <a:r>
              <a:rPr lang="en-US" sz="1800" dirty="0">
                <a:solidFill>
                  <a:srgbClr val="A02A1D"/>
                </a:solidFill>
              </a:rPr>
              <a:t/>
            </a:r>
            <a:br>
              <a:rPr lang="en-US" sz="1800" dirty="0">
                <a:solidFill>
                  <a:srgbClr val="A02A1D"/>
                </a:solidFill>
              </a:rPr>
            </a:br>
            <a:endParaRPr lang="en-US" sz="2800" dirty="0">
              <a:solidFill>
                <a:schemeClr val="tx2"/>
              </a:solidFill>
            </a:endParaRPr>
          </a:p>
        </p:txBody>
      </p:sp>
      <p:pic>
        <p:nvPicPr>
          <p:cNvPr id="2" name="Picture 1"/>
          <p:cNvPicPr>
            <a:picLocks noChangeAspect="1"/>
          </p:cNvPicPr>
          <p:nvPr/>
        </p:nvPicPr>
        <p:blipFill>
          <a:blip r:embed="rId3"/>
          <a:stretch>
            <a:fillRect/>
          </a:stretch>
        </p:blipFill>
        <p:spPr>
          <a:xfrm>
            <a:off x="467543" y="1628800"/>
            <a:ext cx="4872641" cy="3456384"/>
          </a:xfrm>
          <a:prstGeom prst="rect">
            <a:avLst/>
          </a:prstGeom>
        </p:spPr>
      </p:pic>
      <p:sp>
        <p:nvSpPr>
          <p:cNvPr id="5" name="TextBox 4"/>
          <p:cNvSpPr txBox="1"/>
          <p:nvPr/>
        </p:nvSpPr>
        <p:spPr>
          <a:xfrm>
            <a:off x="251520" y="260648"/>
            <a:ext cx="4392488" cy="648072"/>
          </a:xfrm>
          <a:prstGeom prst="rect">
            <a:avLst/>
          </a:prstGeom>
          <a:solidFill>
            <a:srgbClr val="117D7F"/>
          </a:solidFill>
        </p:spPr>
        <p:txBody>
          <a:bodyPr wrap="square" rtlCol="0">
            <a:spAutoFit/>
          </a:bodyPr>
          <a:lstStyle/>
          <a:p>
            <a:endParaRPr lang="en-AU" dirty="0">
              <a:solidFill>
                <a:srgbClr val="117D7F"/>
              </a:solidFill>
            </a:endParaRPr>
          </a:p>
        </p:txBody>
      </p:sp>
      <p:pic>
        <p:nvPicPr>
          <p:cNvPr id="7" name="Picture 6"/>
          <p:cNvPicPr>
            <a:picLocks noChangeAspect="1"/>
          </p:cNvPicPr>
          <p:nvPr/>
        </p:nvPicPr>
        <p:blipFill>
          <a:blip r:embed="rId4"/>
          <a:stretch>
            <a:fillRect/>
          </a:stretch>
        </p:blipFill>
        <p:spPr>
          <a:xfrm>
            <a:off x="464059" y="308645"/>
            <a:ext cx="3505200" cy="60007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90" y="-12491"/>
            <a:ext cx="9169179" cy="6882981"/>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3" y="252051"/>
            <a:ext cx="3284728"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a:t>
            </a:r>
            <a:endParaRPr lang="en-AU" sz="1600" dirty="0">
              <a:solidFill>
                <a:schemeClr val="accent1">
                  <a:lumMod val="25000"/>
                </a:schemeClr>
              </a:solidFill>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3" name="TextBox 12"/>
          <p:cNvSpPr txBox="1"/>
          <p:nvPr/>
        </p:nvSpPr>
        <p:spPr>
          <a:xfrm>
            <a:off x="7092280" y="3519356"/>
            <a:ext cx="1296144" cy="923330"/>
          </a:xfrm>
          <a:prstGeom prst="rect">
            <a:avLst/>
          </a:prstGeom>
          <a:no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2" name="Picture 1"/>
          <p:cNvPicPr>
            <a:picLocks noChangeAspect="1"/>
          </p:cNvPicPr>
          <p:nvPr/>
        </p:nvPicPr>
        <p:blipFill>
          <a:blip r:embed="rId6"/>
          <a:stretch>
            <a:fillRect/>
          </a:stretch>
        </p:blipFill>
        <p:spPr>
          <a:xfrm>
            <a:off x="5315090" y="613132"/>
            <a:ext cx="768163" cy="975445"/>
          </a:xfrm>
          <a:prstGeom prst="rect">
            <a:avLst/>
          </a:prstGeom>
        </p:spPr>
      </p:pic>
      <p:pic>
        <p:nvPicPr>
          <p:cNvPr id="17" name="Picture 16"/>
          <p:cNvPicPr>
            <a:picLocks noChangeAspect="1"/>
          </p:cNvPicPr>
          <p:nvPr/>
        </p:nvPicPr>
        <p:blipFill>
          <a:blip r:embed="rId7"/>
          <a:stretch>
            <a:fillRect/>
          </a:stretch>
        </p:blipFill>
        <p:spPr>
          <a:xfrm>
            <a:off x="5898776" y="499646"/>
            <a:ext cx="2057600" cy="1016939"/>
          </a:xfrm>
          <a:prstGeom prst="rect">
            <a:avLst/>
          </a:prstGeom>
        </p:spPr>
      </p:pic>
      <p:sp>
        <p:nvSpPr>
          <p:cNvPr id="19" name="TextBox 18"/>
          <p:cNvSpPr txBox="1"/>
          <p:nvPr/>
        </p:nvSpPr>
        <p:spPr>
          <a:xfrm>
            <a:off x="6768642" y="1589794"/>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Release Valve</a:t>
            </a:r>
            <a:endParaRPr lang="en-AU" sz="1600" dirty="0">
              <a:solidFill>
                <a:srgbClr val="006600"/>
              </a:solidFill>
              <a:latin typeface="Lucida Console" panose="020B0609040504020204" pitchFamily="49" charset="0"/>
            </a:endParaRPr>
          </a:p>
        </p:txBody>
      </p:sp>
    </p:spTree>
    <p:extLst>
      <p:ext uri="{BB962C8B-B14F-4D97-AF65-F5344CB8AC3E}">
        <p14:creationId xmlns:p14="http://schemas.microsoft.com/office/powerpoint/2010/main" val="10741950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90" y="-12491"/>
            <a:ext cx="9169179" cy="6882981"/>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3" y="252051"/>
            <a:ext cx="3284728"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a:t>
            </a:r>
            <a:endParaRPr lang="en-AU" sz="1600" dirty="0">
              <a:solidFill>
                <a:schemeClr val="accent1">
                  <a:lumMod val="25000"/>
                </a:schemeClr>
              </a:solidFill>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3" name="TextBox 12"/>
          <p:cNvSpPr txBox="1"/>
          <p:nvPr/>
        </p:nvSpPr>
        <p:spPr>
          <a:xfrm>
            <a:off x="7092280" y="3519356"/>
            <a:ext cx="1296144" cy="923330"/>
          </a:xfrm>
          <a:prstGeom prst="rect">
            <a:avLst/>
          </a:prstGeom>
          <a:no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sp>
        <p:nvSpPr>
          <p:cNvPr id="2" name="TextBox 1"/>
          <p:cNvSpPr txBox="1"/>
          <p:nvPr/>
        </p:nvSpPr>
        <p:spPr>
          <a:xfrm>
            <a:off x="3026385" y="2160887"/>
            <a:ext cx="3970627" cy="1938992"/>
          </a:xfrm>
          <a:prstGeom prst="rect">
            <a:avLst/>
          </a:prstGeom>
          <a:noFill/>
        </p:spPr>
        <p:txBody>
          <a:bodyPr wrap="square" rtlCol="0">
            <a:spAutoFit/>
          </a:bodyPr>
          <a:lstStyle/>
          <a:p>
            <a:r>
              <a:rPr lang="en-AU" dirty="0" smtClean="0">
                <a:solidFill>
                  <a:srgbClr val="003300"/>
                </a:solidFill>
                <a:latin typeface="Comic Sans MS" panose="030F0702030302020204" pitchFamily="66" charset="0"/>
              </a:rPr>
              <a:t>Being able to “switch off”</a:t>
            </a:r>
          </a:p>
          <a:p>
            <a:r>
              <a:rPr lang="en-AU" dirty="0" smtClean="0">
                <a:solidFill>
                  <a:srgbClr val="003300"/>
                </a:solidFill>
                <a:latin typeface="Comic Sans MS" panose="030F0702030302020204" pitchFamily="66" charset="0"/>
              </a:rPr>
              <a:t>Talk about it, “vent”</a:t>
            </a:r>
          </a:p>
          <a:p>
            <a:r>
              <a:rPr lang="en-AU" dirty="0" smtClean="0">
                <a:solidFill>
                  <a:srgbClr val="003300"/>
                </a:solidFill>
                <a:latin typeface="Comic Sans MS" panose="030F0702030302020204" pitchFamily="66" charset="0"/>
              </a:rPr>
              <a:t>Talk to family, friends, Play sport/games</a:t>
            </a:r>
          </a:p>
          <a:p>
            <a:r>
              <a:rPr lang="en-AU" dirty="0" smtClean="0">
                <a:solidFill>
                  <a:srgbClr val="C00000"/>
                </a:solidFill>
                <a:effectLst>
                  <a:outerShdw blurRad="38100" dist="38100" dir="2700000" algn="tl">
                    <a:srgbClr val="000000">
                      <a:alpha val="43137"/>
                    </a:srgbClr>
                  </a:outerShdw>
                </a:effectLst>
                <a:latin typeface="Comic Sans MS" panose="030F0702030302020204" pitchFamily="66" charset="0"/>
              </a:rPr>
              <a:t>Drink, smoke </a:t>
            </a:r>
            <a:r>
              <a:rPr lang="en-AU" i="1" dirty="0" smtClean="0">
                <a:solidFill>
                  <a:srgbClr val="C00000"/>
                </a:solidFill>
                <a:effectLst>
                  <a:outerShdw blurRad="38100" dist="38100" dir="2700000" algn="tl">
                    <a:srgbClr val="000000">
                      <a:alpha val="43137"/>
                    </a:srgbClr>
                  </a:outerShdw>
                </a:effectLst>
                <a:latin typeface="Comic Sans MS" panose="030F0702030302020204" pitchFamily="66" charset="0"/>
              </a:rPr>
              <a:t>etcetera</a:t>
            </a:r>
            <a:r>
              <a:rPr lang="en-AU" dirty="0" smtClean="0">
                <a:solidFill>
                  <a:srgbClr val="C00000"/>
                </a:solidFill>
                <a:effectLst>
                  <a:outerShdw blurRad="38100" dist="38100" dir="2700000" algn="tl">
                    <a:srgbClr val="000000">
                      <a:alpha val="43137"/>
                    </a:srgbClr>
                  </a:outerShdw>
                </a:effectLst>
                <a:latin typeface="Comic Sans MS" panose="030F0702030302020204" pitchFamily="66" charset="0"/>
              </a:rPr>
              <a:t>.</a:t>
            </a:r>
            <a:endParaRPr lang="en-AU"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pic>
        <p:nvPicPr>
          <p:cNvPr id="4" name="Picture 3"/>
          <p:cNvPicPr>
            <a:picLocks noChangeAspect="1"/>
          </p:cNvPicPr>
          <p:nvPr/>
        </p:nvPicPr>
        <p:blipFill>
          <a:blip r:embed="rId6"/>
          <a:stretch>
            <a:fillRect/>
          </a:stretch>
        </p:blipFill>
        <p:spPr>
          <a:xfrm>
            <a:off x="5315090" y="590605"/>
            <a:ext cx="768163" cy="975445"/>
          </a:xfrm>
          <a:prstGeom prst="rect">
            <a:avLst/>
          </a:prstGeom>
        </p:spPr>
      </p:pic>
      <p:pic>
        <p:nvPicPr>
          <p:cNvPr id="17" name="Picture 16"/>
          <p:cNvPicPr>
            <a:picLocks noChangeAspect="1"/>
          </p:cNvPicPr>
          <p:nvPr/>
        </p:nvPicPr>
        <p:blipFill>
          <a:blip r:embed="rId7"/>
          <a:stretch>
            <a:fillRect/>
          </a:stretch>
        </p:blipFill>
        <p:spPr>
          <a:xfrm>
            <a:off x="5898776" y="499646"/>
            <a:ext cx="2057600" cy="1016939"/>
          </a:xfrm>
          <a:prstGeom prst="rect">
            <a:avLst/>
          </a:prstGeom>
        </p:spPr>
      </p:pic>
      <p:sp>
        <p:nvSpPr>
          <p:cNvPr id="19" name="TextBox 18"/>
          <p:cNvSpPr txBox="1"/>
          <p:nvPr/>
        </p:nvSpPr>
        <p:spPr>
          <a:xfrm>
            <a:off x="6768642" y="1589794"/>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Release Valve</a:t>
            </a:r>
            <a:endParaRPr lang="en-AU" sz="1600" dirty="0">
              <a:solidFill>
                <a:srgbClr val="006600"/>
              </a:solidFill>
              <a:latin typeface="Lucida Console" panose="020B0609040504020204" pitchFamily="49" charset="0"/>
            </a:endParaRPr>
          </a:p>
        </p:txBody>
      </p:sp>
      <p:pic>
        <p:nvPicPr>
          <p:cNvPr id="22" name="Picture 21"/>
          <p:cNvPicPr>
            <a:picLocks noChangeAspect="1"/>
          </p:cNvPicPr>
          <p:nvPr/>
        </p:nvPicPr>
        <p:blipFill>
          <a:blip r:embed="rId8"/>
          <a:stretch>
            <a:fillRect/>
          </a:stretch>
        </p:blipFill>
        <p:spPr>
          <a:xfrm>
            <a:off x="8250122" y="453080"/>
            <a:ext cx="598255" cy="987549"/>
          </a:xfrm>
          <a:prstGeom prst="rect">
            <a:avLst/>
          </a:prstGeom>
        </p:spPr>
      </p:pic>
    </p:spTree>
    <p:extLst>
      <p:ext uri="{BB962C8B-B14F-4D97-AF65-F5344CB8AC3E}">
        <p14:creationId xmlns:p14="http://schemas.microsoft.com/office/powerpoint/2010/main" val="428130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90" y="-134421"/>
            <a:ext cx="9169179" cy="7126842"/>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8" name="TextBox 7"/>
          <p:cNvSpPr txBox="1"/>
          <p:nvPr/>
        </p:nvSpPr>
        <p:spPr>
          <a:xfrm>
            <a:off x="5292080" y="1988840"/>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Gauge</a:t>
            </a:r>
            <a:endParaRPr lang="en-AU" sz="1600" dirty="0">
              <a:solidFill>
                <a:srgbClr val="006600"/>
              </a:solidFill>
              <a:latin typeface="Lucida Console" panose="020B0609040504020204" pitchFamily="49" charset="0"/>
            </a:endParaRPr>
          </a:p>
        </p:txBody>
      </p:sp>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3" y="252051"/>
            <a:ext cx="3284728"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a:t>
            </a:r>
            <a:endParaRPr lang="en-AU" sz="1600" dirty="0">
              <a:solidFill>
                <a:schemeClr val="accent1">
                  <a:lumMod val="25000"/>
                </a:schemeClr>
              </a:solidFill>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cxnSp>
        <p:nvCxnSpPr>
          <p:cNvPr id="4" name="Straight Arrow Connector 3"/>
          <p:cNvCxnSpPr/>
          <p:nvPr/>
        </p:nvCxnSpPr>
        <p:spPr bwMode="auto">
          <a:xfrm>
            <a:off x="2843808" y="489645"/>
            <a:ext cx="3600400" cy="2291283"/>
          </a:xfrm>
          <a:prstGeom prst="straightConnector1">
            <a:avLst/>
          </a:prstGeom>
          <a:solidFill>
            <a:schemeClr val="accent1"/>
          </a:solidFill>
          <a:ln w="25400" cap="flat" cmpd="sng" algn="ctr">
            <a:solidFill>
              <a:srgbClr val="FFC000"/>
            </a:solidFill>
            <a:prstDash val="sysDot"/>
            <a:round/>
            <a:headEnd type="triangle"/>
            <a:tailEnd type="triangle"/>
          </a:ln>
          <a:effectLst/>
        </p:spPr>
      </p:cxnSp>
      <p:sp>
        <p:nvSpPr>
          <p:cNvPr id="17" name="TextBox 16"/>
          <p:cNvSpPr txBox="1"/>
          <p:nvPr/>
        </p:nvSpPr>
        <p:spPr>
          <a:xfrm>
            <a:off x="7092280" y="3519356"/>
            <a:ext cx="1296144" cy="923330"/>
          </a:xfrm>
          <a:prstGeom prst="rect">
            <a:avLst/>
          </a:prstGeom>
          <a:no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19" name="Picture 18"/>
          <p:cNvPicPr>
            <a:picLocks noChangeAspect="1"/>
          </p:cNvPicPr>
          <p:nvPr/>
        </p:nvPicPr>
        <p:blipFill>
          <a:blip r:embed="rId6"/>
          <a:stretch>
            <a:fillRect/>
          </a:stretch>
        </p:blipFill>
        <p:spPr>
          <a:xfrm>
            <a:off x="5292080" y="606764"/>
            <a:ext cx="768163" cy="975445"/>
          </a:xfrm>
          <a:prstGeom prst="rect">
            <a:avLst/>
          </a:prstGeom>
        </p:spPr>
      </p:pic>
      <p:pic>
        <p:nvPicPr>
          <p:cNvPr id="22" name="Picture 21"/>
          <p:cNvPicPr>
            <a:picLocks noChangeAspect="1"/>
          </p:cNvPicPr>
          <p:nvPr/>
        </p:nvPicPr>
        <p:blipFill>
          <a:blip r:embed="rId7"/>
          <a:stretch>
            <a:fillRect/>
          </a:stretch>
        </p:blipFill>
        <p:spPr>
          <a:xfrm>
            <a:off x="5898776" y="499646"/>
            <a:ext cx="2057600" cy="1016939"/>
          </a:xfrm>
          <a:prstGeom prst="rect">
            <a:avLst/>
          </a:prstGeom>
        </p:spPr>
      </p:pic>
      <p:sp>
        <p:nvSpPr>
          <p:cNvPr id="23" name="TextBox 22"/>
          <p:cNvSpPr txBox="1"/>
          <p:nvPr/>
        </p:nvSpPr>
        <p:spPr>
          <a:xfrm>
            <a:off x="6768642" y="1589794"/>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Release Valve</a:t>
            </a:r>
            <a:endParaRPr lang="en-AU" sz="1600" dirty="0">
              <a:solidFill>
                <a:srgbClr val="006600"/>
              </a:solidFill>
              <a:latin typeface="Lucida Console" panose="020B0609040504020204" pitchFamily="49" charset="0"/>
            </a:endParaRPr>
          </a:p>
        </p:txBody>
      </p:sp>
    </p:spTree>
    <p:extLst>
      <p:ext uri="{BB962C8B-B14F-4D97-AF65-F5344CB8AC3E}">
        <p14:creationId xmlns:p14="http://schemas.microsoft.com/office/powerpoint/2010/main" val="9001641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90" y="-134421"/>
            <a:ext cx="9169179" cy="7126842"/>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8" name="TextBox 7"/>
          <p:cNvSpPr txBox="1"/>
          <p:nvPr/>
        </p:nvSpPr>
        <p:spPr>
          <a:xfrm>
            <a:off x="5292080" y="1988840"/>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Gauge</a:t>
            </a:r>
            <a:endParaRPr lang="en-AU" sz="1600" dirty="0">
              <a:solidFill>
                <a:srgbClr val="006600"/>
              </a:solidFill>
              <a:latin typeface="Lucida Console" panose="020B0609040504020204" pitchFamily="49" charset="0"/>
            </a:endParaRPr>
          </a:p>
        </p:txBody>
      </p:sp>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3" y="252051"/>
            <a:ext cx="3284728"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a:t>
            </a:r>
            <a:endParaRPr lang="en-AU" sz="1600" dirty="0">
              <a:solidFill>
                <a:schemeClr val="accent1">
                  <a:lumMod val="25000"/>
                </a:schemeClr>
              </a:solidFill>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7" name="TextBox 16"/>
          <p:cNvSpPr txBox="1"/>
          <p:nvPr/>
        </p:nvSpPr>
        <p:spPr>
          <a:xfrm>
            <a:off x="7092280" y="3519356"/>
            <a:ext cx="1296144" cy="923330"/>
          </a:xfrm>
          <a:prstGeom prst="rect">
            <a:avLst/>
          </a:prstGeom>
          <a:no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5" name="Picture 4"/>
          <p:cNvPicPr>
            <a:picLocks noChangeAspect="1"/>
          </p:cNvPicPr>
          <p:nvPr/>
        </p:nvPicPr>
        <p:blipFill>
          <a:blip r:embed="rId6"/>
          <a:stretch>
            <a:fillRect/>
          </a:stretch>
        </p:blipFill>
        <p:spPr>
          <a:xfrm>
            <a:off x="5292080" y="606764"/>
            <a:ext cx="768163" cy="975445"/>
          </a:xfrm>
          <a:prstGeom prst="rect">
            <a:avLst/>
          </a:prstGeom>
        </p:spPr>
      </p:pic>
      <p:pic>
        <p:nvPicPr>
          <p:cNvPr id="10" name="Picture 9"/>
          <p:cNvPicPr>
            <a:picLocks noChangeAspect="1"/>
          </p:cNvPicPr>
          <p:nvPr/>
        </p:nvPicPr>
        <p:blipFill>
          <a:blip r:embed="rId7"/>
          <a:stretch>
            <a:fillRect/>
          </a:stretch>
        </p:blipFill>
        <p:spPr>
          <a:xfrm>
            <a:off x="3612437" y="1772437"/>
            <a:ext cx="3609145" cy="1810669"/>
          </a:xfrm>
          <a:prstGeom prst="rect">
            <a:avLst/>
          </a:prstGeom>
        </p:spPr>
      </p:pic>
      <p:sp>
        <p:nvSpPr>
          <p:cNvPr id="19" name="TextBox 18"/>
          <p:cNvSpPr txBox="1"/>
          <p:nvPr/>
        </p:nvSpPr>
        <p:spPr>
          <a:xfrm>
            <a:off x="6768642" y="1589794"/>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Release Valve</a:t>
            </a:r>
            <a:endParaRPr lang="en-AU" sz="1600" dirty="0">
              <a:solidFill>
                <a:srgbClr val="006600"/>
              </a:solidFill>
              <a:latin typeface="Lucida Console" panose="020B0609040504020204" pitchFamily="49" charset="0"/>
            </a:endParaRPr>
          </a:p>
        </p:txBody>
      </p:sp>
      <p:pic>
        <p:nvPicPr>
          <p:cNvPr id="22" name="Picture 21"/>
          <p:cNvPicPr>
            <a:picLocks noChangeAspect="1"/>
          </p:cNvPicPr>
          <p:nvPr/>
        </p:nvPicPr>
        <p:blipFill>
          <a:blip r:embed="rId8"/>
          <a:stretch>
            <a:fillRect/>
          </a:stretch>
        </p:blipFill>
        <p:spPr>
          <a:xfrm>
            <a:off x="5898776" y="499646"/>
            <a:ext cx="2057600" cy="1016939"/>
          </a:xfrm>
          <a:prstGeom prst="rect">
            <a:avLst/>
          </a:prstGeom>
        </p:spPr>
      </p:pic>
    </p:spTree>
    <p:extLst>
      <p:ext uri="{BB962C8B-B14F-4D97-AF65-F5344CB8AC3E}">
        <p14:creationId xmlns:p14="http://schemas.microsoft.com/office/powerpoint/2010/main" val="29718564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90" y="-134421"/>
            <a:ext cx="9169179" cy="7126842"/>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8" name="TextBox 7"/>
          <p:cNvSpPr txBox="1"/>
          <p:nvPr/>
        </p:nvSpPr>
        <p:spPr>
          <a:xfrm>
            <a:off x="5292080" y="1988840"/>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Gauge</a:t>
            </a:r>
            <a:endParaRPr lang="en-AU" sz="1600" dirty="0">
              <a:solidFill>
                <a:srgbClr val="006600"/>
              </a:solidFill>
              <a:latin typeface="Lucida Console" panose="020B0609040504020204" pitchFamily="49" charset="0"/>
            </a:endParaRPr>
          </a:p>
        </p:txBody>
      </p:sp>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3" y="252051"/>
            <a:ext cx="3284728"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a:t>
            </a:r>
            <a:endParaRPr lang="en-AU" sz="1600" dirty="0">
              <a:solidFill>
                <a:schemeClr val="accent1">
                  <a:lumMod val="25000"/>
                </a:schemeClr>
              </a:solidFill>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cxnSp>
        <p:nvCxnSpPr>
          <p:cNvPr id="4" name="Straight Arrow Connector 3"/>
          <p:cNvCxnSpPr/>
          <p:nvPr/>
        </p:nvCxnSpPr>
        <p:spPr bwMode="auto">
          <a:xfrm>
            <a:off x="2843808" y="489645"/>
            <a:ext cx="3600400" cy="2291283"/>
          </a:xfrm>
          <a:prstGeom prst="straightConnector1">
            <a:avLst/>
          </a:prstGeom>
          <a:solidFill>
            <a:schemeClr val="accent1"/>
          </a:solidFill>
          <a:ln w="25400" cap="flat" cmpd="sng" algn="ctr">
            <a:solidFill>
              <a:srgbClr val="FFC000"/>
            </a:solidFill>
            <a:prstDash val="sysDot"/>
            <a:round/>
            <a:headEnd type="triangle"/>
            <a:tailEnd type="triangle"/>
          </a:ln>
          <a:effectLst/>
        </p:spPr>
      </p:cxnSp>
      <p:sp>
        <p:nvSpPr>
          <p:cNvPr id="17" name="TextBox 16"/>
          <p:cNvSpPr txBox="1"/>
          <p:nvPr/>
        </p:nvSpPr>
        <p:spPr>
          <a:xfrm>
            <a:off x="7092280" y="3519356"/>
            <a:ext cx="1296144" cy="923330"/>
          </a:xfrm>
          <a:prstGeom prst="rect">
            <a:avLst/>
          </a:prstGeom>
          <a:no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3" name="Picture 2"/>
          <p:cNvPicPr>
            <a:picLocks noChangeAspect="1"/>
          </p:cNvPicPr>
          <p:nvPr/>
        </p:nvPicPr>
        <p:blipFill>
          <a:blip r:embed="rId6"/>
          <a:stretch>
            <a:fillRect/>
          </a:stretch>
        </p:blipFill>
        <p:spPr>
          <a:xfrm>
            <a:off x="1258448" y="2700710"/>
            <a:ext cx="4707977" cy="1059798"/>
          </a:xfrm>
          <a:prstGeom prst="rect">
            <a:avLst/>
          </a:prstGeom>
        </p:spPr>
      </p:pic>
      <p:pic>
        <p:nvPicPr>
          <p:cNvPr id="19" name="Picture 18"/>
          <p:cNvPicPr>
            <a:picLocks noChangeAspect="1"/>
          </p:cNvPicPr>
          <p:nvPr/>
        </p:nvPicPr>
        <p:blipFill>
          <a:blip r:embed="rId7"/>
          <a:stretch>
            <a:fillRect/>
          </a:stretch>
        </p:blipFill>
        <p:spPr>
          <a:xfrm>
            <a:off x="5292080" y="606764"/>
            <a:ext cx="768163" cy="975445"/>
          </a:xfrm>
          <a:prstGeom prst="rect">
            <a:avLst/>
          </a:prstGeom>
        </p:spPr>
      </p:pic>
      <p:sp>
        <p:nvSpPr>
          <p:cNvPr id="22" name="TextBox 21"/>
          <p:cNvSpPr txBox="1"/>
          <p:nvPr/>
        </p:nvSpPr>
        <p:spPr>
          <a:xfrm>
            <a:off x="6768642" y="1589794"/>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Release Valve</a:t>
            </a:r>
            <a:endParaRPr lang="en-AU" sz="1600" dirty="0">
              <a:solidFill>
                <a:srgbClr val="006600"/>
              </a:solidFill>
              <a:latin typeface="Lucida Console" panose="020B0609040504020204" pitchFamily="49" charset="0"/>
            </a:endParaRPr>
          </a:p>
        </p:txBody>
      </p:sp>
      <p:pic>
        <p:nvPicPr>
          <p:cNvPr id="23" name="Picture 22"/>
          <p:cNvPicPr>
            <a:picLocks noChangeAspect="1"/>
          </p:cNvPicPr>
          <p:nvPr/>
        </p:nvPicPr>
        <p:blipFill>
          <a:blip r:embed="rId8"/>
          <a:stretch>
            <a:fillRect/>
          </a:stretch>
        </p:blipFill>
        <p:spPr>
          <a:xfrm>
            <a:off x="5898776" y="499646"/>
            <a:ext cx="2057600" cy="1016939"/>
          </a:xfrm>
          <a:prstGeom prst="rect">
            <a:avLst/>
          </a:prstGeom>
        </p:spPr>
      </p:pic>
    </p:spTree>
    <p:extLst>
      <p:ext uri="{BB962C8B-B14F-4D97-AF65-F5344CB8AC3E}">
        <p14:creationId xmlns:p14="http://schemas.microsoft.com/office/powerpoint/2010/main" val="33552309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90" y="-134421"/>
            <a:ext cx="9169179" cy="7126842"/>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8" name="TextBox 7"/>
          <p:cNvSpPr txBox="1"/>
          <p:nvPr/>
        </p:nvSpPr>
        <p:spPr>
          <a:xfrm>
            <a:off x="5292080" y="1988840"/>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Gauge</a:t>
            </a:r>
            <a:endParaRPr lang="en-AU" sz="1600" dirty="0">
              <a:solidFill>
                <a:srgbClr val="006600"/>
              </a:solidFill>
              <a:latin typeface="Lucida Console" panose="020B0609040504020204" pitchFamily="49" charset="0"/>
            </a:endParaRPr>
          </a:p>
        </p:txBody>
      </p:sp>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3" y="252051"/>
            <a:ext cx="3284728"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a:t>
            </a:r>
            <a:endParaRPr lang="en-AU" sz="1600" dirty="0">
              <a:solidFill>
                <a:schemeClr val="accent1">
                  <a:lumMod val="25000"/>
                </a:schemeClr>
              </a:solidFill>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cxnSp>
        <p:nvCxnSpPr>
          <p:cNvPr id="4" name="Straight Arrow Connector 3"/>
          <p:cNvCxnSpPr/>
          <p:nvPr/>
        </p:nvCxnSpPr>
        <p:spPr bwMode="auto">
          <a:xfrm>
            <a:off x="2843808" y="489645"/>
            <a:ext cx="3600400" cy="2291283"/>
          </a:xfrm>
          <a:prstGeom prst="straightConnector1">
            <a:avLst/>
          </a:prstGeom>
          <a:solidFill>
            <a:schemeClr val="accent1"/>
          </a:solidFill>
          <a:ln w="25400" cap="flat" cmpd="sng" algn="ctr">
            <a:solidFill>
              <a:srgbClr val="FFC000"/>
            </a:solidFill>
            <a:prstDash val="sysDot"/>
            <a:round/>
            <a:headEnd type="triangle"/>
            <a:tailEnd type="triangle"/>
          </a:ln>
          <a:effectLst/>
        </p:spPr>
      </p:cxnSp>
      <p:sp>
        <p:nvSpPr>
          <p:cNvPr id="17" name="TextBox 16"/>
          <p:cNvSpPr txBox="1"/>
          <p:nvPr/>
        </p:nvSpPr>
        <p:spPr>
          <a:xfrm>
            <a:off x="7092280" y="3519356"/>
            <a:ext cx="1296144" cy="923330"/>
          </a:xfrm>
          <a:prstGeom prst="rect">
            <a:avLst/>
          </a:prstGeom>
          <a:no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3" name="Picture 2"/>
          <p:cNvPicPr>
            <a:picLocks noChangeAspect="1"/>
          </p:cNvPicPr>
          <p:nvPr/>
        </p:nvPicPr>
        <p:blipFill>
          <a:blip r:embed="rId6"/>
          <a:stretch>
            <a:fillRect/>
          </a:stretch>
        </p:blipFill>
        <p:spPr>
          <a:xfrm>
            <a:off x="1258448" y="2700710"/>
            <a:ext cx="4707977" cy="1059798"/>
          </a:xfrm>
          <a:prstGeom prst="rect">
            <a:avLst/>
          </a:prstGeom>
        </p:spPr>
      </p:pic>
      <p:sp>
        <p:nvSpPr>
          <p:cNvPr id="5" name="Oval 4"/>
          <p:cNvSpPr/>
          <p:nvPr/>
        </p:nvSpPr>
        <p:spPr bwMode="auto">
          <a:xfrm>
            <a:off x="6610890" y="2412678"/>
            <a:ext cx="504056" cy="576064"/>
          </a:xfrm>
          <a:prstGeom prst="ellipse">
            <a:avLst/>
          </a:prstGeom>
          <a:solidFill>
            <a:schemeClr val="accent3">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smtClean="0">
              <a:ln>
                <a:noFill/>
              </a:ln>
              <a:solidFill>
                <a:schemeClr val="tx1"/>
              </a:solidFill>
              <a:effectLst/>
              <a:latin typeface="Arial" charset="0"/>
              <a:ea typeface="ＭＳ Ｐゴシック" pitchFamily="-124" charset="-128"/>
            </a:endParaRPr>
          </a:p>
        </p:txBody>
      </p:sp>
      <p:pic>
        <p:nvPicPr>
          <p:cNvPr id="19" name="Picture 18"/>
          <p:cNvPicPr>
            <a:picLocks noChangeAspect="1"/>
          </p:cNvPicPr>
          <p:nvPr/>
        </p:nvPicPr>
        <p:blipFill>
          <a:blip r:embed="rId7"/>
          <a:stretch>
            <a:fillRect/>
          </a:stretch>
        </p:blipFill>
        <p:spPr>
          <a:xfrm>
            <a:off x="5292080" y="606764"/>
            <a:ext cx="768163" cy="975445"/>
          </a:xfrm>
          <a:prstGeom prst="rect">
            <a:avLst/>
          </a:prstGeom>
        </p:spPr>
      </p:pic>
      <p:sp>
        <p:nvSpPr>
          <p:cNvPr id="22" name="TextBox 21"/>
          <p:cNvSpPr txBox="1"/>
          <p:nvPr/>
        </p:nvSpPr>
        <p:spPr>
          <a:xfrm>
            <a:off x="6768642" y="1589794"/>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Release Valve</a:t>
            </a:r>
            <a:endParaRPr lang="en-AU" sz="1600" dirty="0">
              <a:solidFill>
                <a:srgbClr val="006600"/>
              </a:solidFill>
              <a:latin typeface="Lucida Console" panose="020B0609040504020204" pitchFamily="49" charset="0"/>
            </a:endParaRPr>
          </a:p>
        </p:txBody>
      </p:sp>
      <p:pic>
        <p:nvPicPr>
          <p:cNvPr id="23" name="Picture 22"/>
          <p:cNvPicPr>
            <a:picLocks noChangeAspect="1"/>
          </p:cNvPicPr>
          <p:nvPr/>
        </p:nvPicPr>
        <p:blipFill>
          <a:blip r:embed="rId8"/>
          <a:stretch>
            <a:fillRect/>
          </a:stretch>
        </p:blipFill>
        <p:spPr>
          <a:xfrm>
            <a:off x="5898776" y="499646"/>
            <a:ext cx="2057600" cy="1016939"/>
          </a:xfrm>
          <a:prstGeom prst="rect">
            <a:avLst/>
          </a:prstGeom>
        </p:spPr>
      </p:pic>
    </p:spTree>
    <p:extLst>
      <p:ext uri="{BB962C8B-B14F-4D97-AF65-F5344CB8AC3E}">
        <p14:creationId xmlns:p14="http://schemas.microsoft.com/office/powerpoint/2010/main" val="3088795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05872" y="1497476"/>
            <a:ext cx="3515328" cy="4532048"/>
          </a:xfrm>
          <a:prstGeom prst="rect">
            <a:avLst/>
          </a:prstGeom>
        </p:spPr>
      </p:pic>
      <p:pic>
        <p:nvPicPr>
          <p:cNvPr id="5" name="Picture 4"/>
          <p:cNvPicPr>
            <a:picLocks noChangeAspect="1"/>
          </p:cNvPicPr>
          <p:nvPr/>
        </p:nvPicPr>
        <p:blipFill>
          <a:blip r:embed="rId4"/>
          <a:stretch>
            <a:fillRect/>
          </a:stretch>
        </p:blipFill>
        <p:spPr>
          <a:xfrm>
            <a:off x="4932040" y="5409375"/>
            <a:ext cx="3846909" cy="646232"/>
          </a:xfrm>
          <a:prstGeom prst="rect">
            <a:avLst/>
          </a:prstGeom>
        </p:spPr>
      </p:pic>
      <p:sp>
        <p:nvSpPr>
          <p:cNvPr id="8" name="TextBox 7"/>
          <p:cNvSpPr txBox="1"/>
          <p:nvPr/>
        </p:nvSpPr>
        <p:spPr>
          <a:xfrm>
            <a:off x="251520" y="1763891"/>
            <a:ext cx="5254352" cy="954107"/>
          </a:xfrm>
          <a:prstGeom prst="rect">
            <a:avLst/>
          </a:prstGeom>
          <a:noFill/>
        </p:spPr>
        <p:txBody>
          <a:bodyPr wrap="square" rtlCol="0">
            <a:spAutoFit/>
          </a:bodyPr>
          <a:lstStyle/>
          <a:p>
            <a:r>
              <a:rPr lang="en-AU" sz="2800" dirty="0">
                <a:latin typeface="+mj-lt"/>
              </a:rPr>
              <a:t>Higher levels of depression, anxiety, burnout and distress</a:t>
            </a:r>
          </a:p>
        </p:txBody>
      </p:sp>
      <p:pic>
        <p:nvPicPr>
          <p:cNvPr id="6" name="Picture 5"/>
          <p:cNvPicPr>
            <a:picLocks noChangeAspect="1"/>
          </p:cNvPicPr>
          <p:nvPr/>
        </p:nvPicPr>
        <p:blipFill>
          <a:blip r:embed="rId5"/>
          <a:stretch>
            <a:fillRect/>
          </a:stretch>
        </p:blipFill>
        <p:spPr>
          <a:xfrm>
            <a:off x="5598554" y="2240944"/>
            <a:ext cx="3178006" cy="847334"/>
          </a:xfrm>
          <a:prstGeom prst="rect">
            <a:avLst/>
          </a:prstGeom>
        </p:spPr>
      </p:pic>
      <p:sp>
        <p:nvSpPr>
          <p:cNvPr id="9" name="TextBox 8"/>
          <p:cNvSpPr txBox="1"/>
          <p:nvPr/>
        </p:nvSpPr>
        <p:spPr>
          <a:xfrm>
            <a:off x="251520" y="3501161"/>
            <a:ext cx="4894312" cy="1951496"/>
          </a:xfrm>
          <a:prstGeom prst="rect">
            <a:avLst/>
          </a:prstGeom>
          <a:noFill/>
        </p:spPr>
        <p:txBody>
          <a:bodyPr wrap="square" rtlCol="0">
            <a:spAutoFit/>
          </a:bodyPr>
          <a:lstStyle/>
          <a:p>
            <a:pPr>
              <a:lnSpc>
                <a:spcPct val="150000"/>
              </a:lnSpc>
            </a:pPr>
            <a:r>
              <a:rPr lang="en-AU" sz="2800" dirty="0" smtClean="0">
                <a:latin typeface="+mn-lt"/>
              </a:rPr>
              <a:t>High levels of stress:</a:t>
            </a:r>
          </a:p>
          <a:p>
            <a:pPr>
              <a:lnSpc>
                <a:spcPct val="150000"/>
              </a:lnSpc>
            </a:pPr>
            <a:r>
              <a:rPr lang="en-AU" sz="2800" dirty="0" smtClean="0">
                <a:latin typeface="+mn-lt"/>
              </a:rPr>
              <a:t>     1 in 10 Australian Adults</a:t>
            </a:r>
          </a:p>
          <a:p>
            <a:pPr>
              <a:lnSpc>
                <a:spcPct val="150000"/>
              </a:lnSpc>
            </a:pPr>
            <a:r>
              <a:rPr lang="en-AU" sz="2800" dirty="0">
                <a:latin typeface="+mn-lt"/>
              </a:rPr>
              <a:t> </a:t>
            </a:r>
            <a:r>
              <a:rPr lang="en-AU" sz="2800" dirty="0" smtClean="0">
                <a:latin typeface="+mn-lt"/>
              </a:rPr>
              <a:t>    1 in 3 WA FIFO workers</a:t>
            </a:r>
            <a:endParaRPr lang="en-AU" sz="2800" dirty="0">
              <a:latin typeface="+mn-lt"/>
            </a:endParaRPr>
          </a:p>
        </p:txBody>
      </p:sp>
    </p:spTree>
    <p:extLst>
      <p:ext uri="{BB962C8B-B14F-4D97-AF65-F5344CB8AC3E}">
        <p14:creationId xmlns:p14="http://schemas.microsoft.com/office/powerpoint/2010/main" val="112841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524894" y="1486590"/>
            <a:ext cx="3496306" cy="4542934"/>
          </a:xfrm>
          <a:prstGeom prst="rect">
            <a:avLst/>
          </a:prstGeom>
          <a:solidFill>
            <a:schemeClr val="bg1">
              <a:lumMod val="95000"/>
            </a:schemeClr>
          </a:solidFill>
          <a:ln w="25400" cap="flat" cmpd="sng" algn="ctr">
            <a:solidFill>
              <a:schemeClr val="accent2">
                <a:lumMod val="75000"/>
              </a:schemeClr>
            </a:solidFill>
            <a:prstDash val="solid"/>
            <a:round/>
            <a:headEnd type="none" w="med" len="med"/>
            <a:tailEnd type="none" w="med" len="med"/>
          </a:ln>
          <a:effectLst>
            <a:innerShdw blurRad="63500" dist="50800" dir="189000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smtClean="0">
              <a:ln>
                <a:noFill/>
              </a:ln>
              <a:solidFill>
                <a:schemeClr val="tx1"/>
              </a:solidFill>
              <a:effectLst/>
              <a:latin typeface="Arial" charset="0"/>
              <a:ea typeface="ＭＳ Ｐゴシック" pitchFamily="-124" charset="-128"/>
            </a:endParaRPr>
          </a:p>
        </p:txBody>
      </p:sp>
      <p:sp>
        <p:nvSpPr>
          <p:cNvPr id="8" name="TextBox 7"/>
          <p:cNvSpPr txBox="1"/>
          <p:nvPr/>
        </p:nvSpPr>
        <p:spPr>
          <a:xfrm>
            <a:off x="255171" y="845591"/>
            <a:ext cx="5254352" cy="1384995"/>
          </a:xfrm>
          <a:prstGeom prst="rect">
            <a:avLst/>
          </a:prstGeom>
          <a:noFill/>
        </p:spPr>
        <p:txBody>
          <a:bodyPr wrap="square" rtlCol="0">
            <a:spAutoFit/>
          </a:bodyPr>
          <a:lstStyle/>
          <a:p>
            <a:r>
              <a:rPr lang="en-AU" sz="2800" dirty="0">
                <a:latin typeface="+mn-lt"/>
              </a:rPr>
              <a:t>Higher levels of </a:t>
            </a:r>
            <a:r>
              <a:rPr lang="en-AU" sz="2800" dirty="0" smtClean="0">
                <a:latin typeface="+mn-lt"/>
              </a:rPr>
              <a:t>moderate depression than FIFO workers (1 survey)</a:t>
            </a:r>
            <a:endParaRPr lang="en-AU" sz="2800" dirty="0">
              <a:latin typeface="+mn-lt"/>
            </a:endParaRPr>
          </a:p>
        </p:txBody>
      </p:sp>
      <p:sp>
        <p:nvSpPr>
          <p:cNvPr id="7" name="TextBox 6"/>
          <p:cNvSpPr txBox="1"/>
          <p:nvPr/>
        </p:nvSpPr>
        <p:spPr>
          <a:xfrm>
            <a:off x="5660515" y="2117833"/>
            <a:ext cx="3225064" cy="1200329"/>
          </a:xfrm>
          <a:prstGeom prst="rect">
            <a:avLst/>
          </a:prstGeom>
          <a:noFill/>
        </p:spPr>
        <p:txBody>
          <a:bodyPr wrap="square" rtlCol="0">
            <a:spAutoFit/>
          </a:bodyPr>
          <a:lstStyle/>
          <a:p>
            <a:pPr algn="ctr"/>
            <a:r>
              <a:rPr lang="en-AU" sz="1800" dirty="0" smtClean="0">
                <a:latin typeface="Arial Black" panose="020B0A04020102020204" pitchFamily="34" charset="0"/>
              </a:rPr>
              <a:t>The mental health and wellbeing </a:t>
            </a:r>
            <a:r>
              <a:rPr lang="en-AU" sz="1800" dirty="0">
                <a:latin typeface="Arial Black" panose="020B0A04020102020204" pitchFamily="34" charset="0"/>
              </a:rPr>
              <a:t>of regional </a:t>
            </a:r>
            <a:r>
              <a:rPr lang="en-AU" sz="1800" dirty="0" smtClean="0">
                <a:latin typeface="Arial Black" panose="020B0A04020102020204" pitchFamily="34" charset="0"/>
              </a:rPr>
              <a:t>Australian </a:t>
            </a:r>
            <a:endParaRPr lang="en-AU" sz="1800" dirty="0">
              <a:latin typeface="Arial Black" panose="020B0A04020102020204" pitchFamily="34" charset="0"/>
            </a:endParaRPr>
          </a:p>
          <a:p>
            <a:pPr algn="ctr"/>
            <a:r>
              <a:rPr lang="en-AU" sz="1800" dirty="0" smtClean="0">
                <a:latin typeface="Arial Black" panose="020B0A04020102020204" pitchFamily="34" charset="0"/>
              </a:rPr>
              <a:t>mineworkers</a:t>
            </a:r>
          </a:p>
        </p:txBody>
      </p:sp>
      <p:sp>
        <p:nvSpPr>
          <p:cNvPr id="10" name="TextBox 9"/>
          <p:cNvSpPr txBox="1"/>
          <p:nvPr/>
        </p:nvSpPr>
        <p:spPr>
          <a:xfrm>
            <a:off x="6732240" y="3933056"/>
            <a:ext cx="864096" cy="461665"/>
          </a:xfrm>
          <a:prstGeom prst="rect">
            <a:avLst/>
          </a:prstGeom>
          <a:noFill/>
        </p:spPr>
        <p:txBody>
          <a:bodyPr wrap="square" rtlCol="0">
            <a:spAutoFit/>
          </a:bodyPr>
          <a:lstStyle/>
          <a:p>
            <a:r>
              <a:rPr lang="en-AU" b="1" dirty="0" smtClean="0"/>
              <a:t>???</a:t>
            </a:r>
          </a:p>
        </p:txBody>
      </p:sp>
      <p:sp>
        <p:nvSpPr>
          <p:cNvPr id="11" name="TextBox 10"/>
          <p:cNvSpPr txBox="1"/>
          <p:nvPr/>
        </p:nvSpPr>
        <p:spPr>
          <a:xfrm>
            <a:off x="439484" y="3256907"/>
            <a:ext cx="5254352" cy="1384995"/>
          </a:xfrm>
          <a:prstGeom prst="rect">
            <a:avLst/>
          </a:prstGeom>
          <a:noFill/>
        </p:spPr>
        <p:txBody>
          <a:bodyPr wrap="square" rtlCol="0">
            <a:spAutoFit/>
          </a:bodyPr>
          <a:lstStyle/>
          <a:p>
            <a:r>
              <a:rPr lang="en-AU" sz="2800" dirty="0" smtClean="0">
                <a:latin typeface="Arial" panose="020B0604020202020204" pitchFamily="34" charset="0"/>
                <a:cs typeface="Arial" panose="020B0604020202020204" pitchFamily="34" charset="0"/>
              </a:rPr>
              <a:t>Country people score better on life satisfaction and wellbeing (???)</a:t>
            </a:r>
            <a:endParaRPr lang="en-AU" sz="2800" dirty="0">
              <a:latin typeface="Arial" panose="020B0604020202020204" pitchFamily="34" charset="0"/>
              <a:cs typeface="Arial" panose="020B0604020202020204" pitchFamily="34" charset="0"/>
            </a:endParaRPr>
          </a:p>
        </p:txBody>
      </p:sp>
      <p:sp>
        <p:nvSpPr>
          <p:cNvPr id="12" name="TextBox 11"/>
          <p:cNvSpPr txBox="1"/>
          <p:nvPr/>
        </p:nvSpPr>
        <p:spPr>
          <a:xfrm>
            <a:off x="281223" y="4725315"/>
            <a:ext cx="4894312" cy="1938992"/>
          </a:xfrm>
          <a:prstGeom prst="rect">
            <a:avLst/>
          </a:prstGeom>
          <a:noFill/>
        </p:spPr>
        <p:txBody>
          <a:bodyPr wrap="square" rtlCol="0">
            <a:spAutoFit/>
          </a:bodyPr>
          <a:lstStyle/>
          <a:p>
            <a:pPr marL="457200" indent="-457200">
              <a:buFont typeface="Wingdings" panose="05000000000000000000" pitchFamily="2" charset="2"/>
              <a:buChar char="Ø"/>
            </a:pPr>
            <a:r>
              <a:rPr lang="en-AU" sz="2600" dirty="0" smtClean="0">
                <a:latin typeface="+mn-lt"/>
              </a:rPr>
              <a:t>Poorer access to health services when things go pear-shaped</a:t>
            </a:r>
          </a:p>
          <a:p>
            <a:pPr>
              <a:lnSpc>
                <a:spcPct val="150000"/>
              </a:lnSpc>
            </a:pPr>
            <a:r>
              <a:rPr lang="en-AU" sz="2800" dirty="0" smtClean="0">
                <a:solidFill>
                  <a:srgbClr val="000066"/>
                </a:solidFill>
                <a:latin typeface="Comic Sans MS" panose="030F0702030302020204" pitchFamily="66" charset="0"/>
              </a:rPr>
              <a:t>     </a:t>
            </a:r>
            <a:endParaRPr lang="en-AU" sz="2800" dirty="0">
              <a:solidFill>
                <a:srgbClr val="000066"/>
              </a:solidFill>
              <a:latin typeface="Comic Sans MS" panose="030F0702030302020204" pitchFamily="66" charset="0"/>
            </a:endParaRPr>
          </a:p>
        </p:txBody>
      </p:sp>
    </p:spTree>
    <p:extLst>
      <p:ext uri="{BB962C8B-B14F-4D97-AF65-F5344CB8AC3E}">
        <p14:creationId xmlns:p14="http://schemas.microsoft.com/office/powerpoint/2010/main" val="66376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3420" y="604664"/>
            <a:ext cx="3349665" cy="4903760"/>
          </a:xfrm>
          <a:prstGeom prst="rect">
            <a:avLst/>
          </a:prstGeom>
        </p:spPr>
      </p:pic>
      <p:sp>
        <p:nvSpPr>
          <p:cNvPr id="7" name="TextBox 6"/>
          <p:cNvSpPr txBox="1"/>
          <p:nvPr/>
        </p:nvSpPr>
        <p:spPr>
          <a:xfrm>
            <a:off x="3779912" y="980728"/>
            <a:ext cx="5647230" cy="3323987"/>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AU" sz="2800" dirty="0" smtClean="0">
                <a:latin typeface="+mn-lt"/>
              </a:rPr>
              <a:t>Harsher operating environments</a:t>
            </a:r>
          </a:p>
          <a:p>
            <a:pPr marL="457200" indent="-457200">
              <a:lnSpc>
                <a:spcPct val="150000"/>
              </a:lnSpc>
              <a:buFont typeface="Wingdings" panose="05000000000000000000" pitchFamily="2" charset="2"/>
              <a:buChar char="Ø"/>
            </a:pPr>
            <a:r>
              <a:rPr lang="en-AU" sz="2800" dirty="0" smtClean="0">
                <a:latin typeface="+mn-lt"/>
              </a:rPr>
              <a:t>More wear and tear</a:t>
            </a:r>
          </a:p>
          <a:p>
            <a:pPr marL="457200" indent="-457200">
              <a:lnSpc>
                <a:spcPct val="150000"/>
              </a:lnSpc>
              <a:buFont typeface="Wingdings" panose="05000000000000000000" pitchFamily="2" charset="2"/>
              <a:buChar char="Ø"/>
            </a:pPr>
            <a:r>
              <a:rPr lang="en-AU" sz="2800" dirty="0" smtClean="0">
                <a:latin typeface="+mn-lt"/>
              </a:rPr>
              <a:t>Further from (professional) breakdown service</a:t>
            </a:r>
            <a:endParaRPr lang="en-AU" sz="2800" dirty="0">
              <a:latin typeface="+mn-lt"/>
            </a:endParaRPr>
          </a:p>
        </p:txBody>
      </p:sp>
      <p:pic>
        <p:nvPicPr>
          <p:cNvPr id="3" name="Picture 2"/>
          <p:cNvPicPr>
            <a:picLocks noChangeAspect="1"/>
          </p:cNvPicPr>
          <p:nvPr/>
        </p:nvPicPr>
        <p:blipFill>
          <a:blip r:embed="rId4"/>
          <a:stretch>
            <a:fillRect/>
          </a:stretch>
        </p:blipFill>
        <p:spPr>
          <a:xfrm>
            <a:off x="3779912" y="4653136"/>
            <a:ext cx="4919898" cy="926672"/>
          </a:xfrm>
          <a:prstGeom prst="rect">
            <a:avLst/>
          </a:prstGeom>
        </p:spPr>
      </p:pic>
    </p:spTree>
    <p:extLst>
      <p:ext uri="{BB962C8B-B14F-4D97-AF65-F5344CB8AC3E}">
        <p14:creationId xmlns:p14="http://schemas.microsoft.com/office/powerpoint/2010/main" val="78109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90" y="-134421"/>
            <a:ext cx="9169179" cy="7126842"/>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8" name="TextBox 7"/>
          <p:cNvSpPr txBox="1"/>
          <p:nvPr/>
        </p:nvSpPr>
        <p:spPr>
          <a:xfrm>
            <a:off x="5292080" y="1988840"/>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Gauge</a:t>
            </a:r>
            <a:endParaRPr lang="en-AU" sz="1600" dirty="0">
              <a:solidFill>
                <a:srgbClr val="006600"/>
              </a:solidFill>
              <a:latin typeface="Lucida Console" panose="020B0609040504020204" pitchFamily="49" charset="0"/>
            </a:endParaRPr>
          </a:p>
        </p:txBody>
      </p:sp>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3" y="252051"/>
            <a:ext cx="3284728"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a:t>
            </a:r>
            <a:endParaRPr lang="en-AU" sz="1600" dirty="0">
              <a:solidFill>
                <a:schemeClr val="accent1">
                  <a:lumMod val="25000"/>
                </a:schemeClr>
              </a:solidFill>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7" name="TextBox 16"/>
          <p:cNvSpPr txBox="1"/>
          <p:nvPr/>
        </p:nvSpPr>
        <p:spPr>
          <a:xfrm>
            <a:off x="7092280" y="3519356"/>
            <a:ext cx="1296144" cy="923330"/>
          </a:xfrm>
          <a:prstGeom prst="rect">
            <a:avLst/>
          </a:prstGeom>
          <a:no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19" name="Picture 18"/>
          <p:cNvPicPr>
            <a:picLocks noChangeAspect="1"/>
          </p:cNvPicPr>
          <p:nvPr/>
        </p:nvPicPr>
        <p:blipFill>
          <a:blip r:embed="rId6"/>
          <a:stretch>
            <a:fillRect/>
          </a:stretch>
        </p:blipFill>
        <p:spPr>
          <a:xfrm>
            <a:off x="5292080" y="606764"/>
            <a:ext cx="768163" cy="975445"/>
          </a:xfrm>
          <a:prstGeom prst="rect">
            <a:avLst/>
          </a:prstGeom>
        </p:spPr>
      </p:pic>
      <p:sp>
        <p:nvSpPr>
          <p:cNvPr id="22" name="TextBox 21"/>
          <p:cNvSpPr txBox="1"/>
          <p:nvPr/>
        </p:nvSpPr>
        <p:spPr>
          <a:xfrm>
            <a:off x="6768642" y="1589794"/>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Release Valve</a:t>
            </a:r>
            <a:endParaRPr lang="en-AU" sz="1600" dirty="0">
              <a:solidFill>
                <a:srgbClr val="006600"/>
              </a:solidFill>
              <a:latin typeface="Lucida Console" panose="020B0609040504020204" pitchFamily="49" charset="0"/>
            </a:endParaRPr>
          </a:p>
        </p:txBody>
      </p:sp>
      <p:pic>
        <p:nvPicPr>
          <p:cNvPr id="23" name="Picture 22"/>
          <p:cNvPicPr>
            <a:picLocks noChangeAspect="1"/>
          </p:cNvPicPr>
          <p:nvPr/>
        </p:nvPicPr>
        <p:blipFill>
          <a:blip r:embed="rId7"/>
          <a:stretch>
            <a:fillRect/>
          </a:stretch>
        </p:blipFill>
        <p:spPr>
          <a:xfrm>
            <a:off x="5898776" y="499646"/>
            <a:ext cx="2057600" cy="1016939"/>
          </a:xfrm>
          <a:prstGeom prst="rect">
            <a:avLst/>
          </a:prstGeom>
        </p:spPr>
      </p:pic>
    </p:spTree>
    <p:extLst>
      <p:ext uri="{BB962C8B-B14F-4D97-AF65-F5344CB8AC3E}">
        <p14:creationId xmlns:p14="http://schemas.microsoft.com/office/powerpoint/2010/main" val="3128557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Subtitle 4"/>
          <p:cNvSpPr>
            <a:spLocks noGrp="1"/>
          </p:cNvSpPr>
          <p:nvPr>
            <p:ph idx="1"/>
          </p:nvPr>
        </p:nvSpPr>
        <p:spPr>
          <a:xfrm>
            <a:off x="504664" y="1686507"/>
            <a:ext cx="8134672" cy="3948173"/>
          </a:xfrm>
        </p:spPr>
        <p:txBody>
          <a:bodyPr>
            <a:normAutofit/>
          </a:bodyPr>
          <a:lstStyle/>
          <a:p>
            <a:pPr>
              <a:buFontTx/>
              <a:buNone/>
              <a:defRPr/>
            </a:pPr>
            <a:endParaRPr lang="en-AU" sz="4400" dirty="0"/>
          </a:p>
          <a:p>
            <a:pPr algn="ctr">
              <a:buFontTx/>
              <a:buNone/>
              <a:defRPr/>
            </a:pPr>
            <a:r>
              <a:rPr lang="en-AU" sz="4400" dirty="0" smtClean="0">
                <a:solidFill>
                  <a:srgbClr val="0E6E71"/>
                </a:solidFill>
              </a:rPr>
              <a:t>Mentally healthy workplaces –</a:t>
            </a:r>
          </a:p>
          <a:p>
            <a:pPr algn="ctr">
              <a:buFontTx/>
              <a:buNone/>
              <a:defRPr/>
            </a:pPr>
            <a:r>
              <a:rPr lang="en-AU" sz="4400" dirty="0" smtClean="0">
                <a:solidFill>
                  <a:srgbClr val="0E6E71"/>
                </a:solidFill>
              </a:rPr>
              <a:t>It’s about safety too</a:t>
            </a:r>
            <a:endParaRPr lang="en-AU" sz="4400" dirty="0">
              <a:solidFill>
                <a:srgbClr val="0E6E71"/>
              </a:solidFill>
            </a:endParaRPr>
          </a:p>
          <a:p>
            <a:pPr>
              <a:spcBef>
                <a:spcPts val="0"/>
              </a:spcBef>
              <a:buNone/>
            </a:pPr>
            <a:endParaRPr lang="en-AU" sz="4400" dirty="0"/>
          </a:p>
          <a:p>
            <a:pPr>
              <a:spcBef>
                <a:spcPts val="0"/>
              </a:spcBef>
              <a:buNone/>
            </a:pPr>
            <a:endParaRPr lang="en-AU" sz="4400" dirty="0"/>
          </a:p>
          <a:p>
            <a:pPr>
              <a:spcBef>
                <a:spcPts val="0"/>
              </a:spcBef>
              <a:buNone/>
            </a:pPr>
            <a:endParaRPr lang="en-AU" sz="4400" dirty="0"/>
          </a:p>
          <a:p>
            <a:pPr algn="r">
              <a:buNone/>
            </a:pPr>
            <a:endParaRPr lang="en-AU" sz="4400" dirty="0"/>
          </a:p>
          <a:p>
            <a:pPr algn="r">
              <a:buFontTx/>
              <a:buNone/>
            </a:pPr>
            <a:endParaRPr lang="en-AU" sz="4400" dirty="0"/>
          </a:p>
        </p:txBody>
      </p:sp>
      <p:sp>
        <p:nvSpPr>
          <p:cNvPr id="2" name="Slide Number Placeholder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40136246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90" y="-12491"/>
            <a:ext cx="9169179" cy="6882981"/>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8" name="TextBox 7"/>
          <p:cNvSpPr txBox="1"/>
          <p:nvPr/>
        </p:nvSpPr>
        <p:spPr>
          <a:xfrm>
            <a:off x="5292080" y="1988840"/>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Gauge</a:t>
            </a:r>
            <a:endParaRPr lang="en-AU" sz="1600" dirty="0">
              <a:solidFill>
                <a:srgbClr val="006600"/>
              </a:solidFill>
              <a:latin typeface="Lucida Console" panose="020B0609040504020204" pitchFamily="49" charset="0"/>
            </a:endParaRPr>
          </a:p>
        </p:txBody>
      </p:sp>
      <p:sp>
        <p:nvSpPr>
          <p:cNvPr id="9" name="TextBox 8"/>
          <p:cNvSpPr txBox="1"/>
          <p:nvPr/>
        </p:nvSpPr>
        <p:spPr>
          <a:xfrm>
            <a:off x="0" y="1949696"/>
            <a:ext cx="1490030" cy="1569660"/>
          </a:xfrm>
          <a:prstGeom prst="rect">
            <a:avLst/>
          </a:prstGeom>
          <a:noFill/>
        </p:spPr>
        <p:txBody>
          <a:bodyPr wrap="square" rtlCol="0">
            <a:spAutoFit/>
          </a:bodyPr>
          <a:lstStyle/>
          <a:p>
            <a:pPr algn="ctr"/>
            <a:r>
              <a:rPr lang="en-AU" sz="1600" dirty="0" smtClean="0">
                <a:solidFill>
                  <a:srgbClr val="006600"/>
                </a:solidFill>
                <a:latin typeface="Aharoni"/>
              </a:rPr>
              <a:t>Not My Job</a:t>
            </a:r>
          </a:p>
          <a:p>
            <a:pPr algn="ctr"/>
            <a:endParaRPr lang="en-AU" sz="1600" dirty="0">
              <a:solidFill>
                <a:srgbClr val="006600"/>
              </a:solidFill>
              <a:latin typeface="Aharoni"/>
            </a:endParaRPr>
          </a:p>
          <a:p>
            <a:pPr algn="ctr"/>
            <a:endParaRPr lang="en-AU" sz="1600" dirty="0" smtClean="0">
              <a:solidFill>
                <a:srgbClr val="006600"/>
              </a:solidFill>
              <a:latin typeface="Aharoni"/>
            </a:endParaRPr>
          </a:p>
          <a:p>
            <a:pPr algn="ctr"/>
            <a:r>
              <a:rPr lang="en-AU" sz="1600" dirty="0" smtClean="0">
                <a:solidFill>
                  <a:srgbClr val="006600"/>
                </a:solidFill>
                <a:latin typeface="Aharoni"/>
              </a:rPr>
              <a:t>Not competent to do job</a:t>
            </a:r>
            <a:endParaRPr lang="en-AU" sz="1600" dirty="0">
              <a:solidFill>
                <a:srgbClr val="006600"/>
              </a:solidFill>
              <a:latin typeface="Aharoni"/>
            </a:endParaRPr>
          </a:p>
        </p:txBody>
      </p:sp>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3" y="252051"/>
            <a:ext cx="3284728"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a:t>
            </a:r>
            <a:endParaRPr lang="en-AU" sz="1600" dirty="0">
              <a:solidFill>
                <a:schemeClr val="accent1">
                  <a:lumMod val="25000"/>
                </a:schemeClr>
              </a:solidFill>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7" name="TextBox 16"/>
          <p:cNvSpPr txBox="1"/>
          <p:nvPr/>
        </p:nvSpPr>
        <p:spPr>
          <a:xfrm>
            <a:off x="7092280" y="3519356"/>
            <a:ext cx="1296144" cy="923330"/>
          </a:xfrm>
          <a:prstGeom prst="rect">
            <a:avLst/>
          </a:prstGeom>
          <a:no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3" name="Picture 2"/>
          <p:cNvPicPr>
            <a:picLocks noChangeAspect="1"/>
          </p:cNvPicPr>
          <p:nvPr/>
        </p:nvPicPr>
        <p:blipFill>
          <a:blip r:embed="rId6"/>
          <a:stretch>
            <a:fillRect/>
          </a:stretch>
        </p:blipFill>
        <p:spPr>
          <a:xfrm>
            <a:off x="5313784" y="592319"/>
            <a:ext cx="768163" cy="975445"/>
          </a:xfrm>
          <a:prstGeom prst="rect">
            <a:avLst/>
          </a:prstGeom>
        </p:spPr>
      </p:pic>
      <p:sp>
        <p:nvSpPr>
          <p:cNvPr id="19" name="TextBox 18"/>
          <p:cNvSpPr txBox="1"/>
          <p:nvPr/>
        </p:nvSpPr>
        <p:spPr>
          <a:xfrm>
            <a:off x="6768642" y="1589794"/>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Release Valve</a:t>
            </a:r>
            <a:endParaRPr lang="en-AU" sz="1600" dirty="0">
              <a:solidFill>
                <a:srgbClr val="006600"/>
              </a:solidFill>
              <a:latin typeface="Lucida Console" panose="020B0609040504020204" pitchFamily="49" charset="0"/>
            </a:endParaRPr>
          </a:p>
        </p:txBody>
      </p:sp>
      <p:pic>
        <p:nvPicPr>
          <p:cNvPr id="22" name="Picture 21"/>
          <p:cNvPicPr>
            <a:picLocks noChangeAspect="1"/>
          </p:cNvPicPr>
          <p:nvPr/>
        </p:nvPicPr>
        <p:blipFill>
          <a:blip r:embed="rId7"/>
          <a:stretch>
            <a:fillRect/>
          </a:stretch>
        </p:blipFill>
        <p:spPr>
          <a:xfrm>
            <a:off x="5898776" y="499646"/>
            <a:ext cx="2057600" cy="1016939"/>
          </a:xfrm>
          <a:prstGeom prst="rect">
            <a:avLst/>
          </a:prstGeom>
        </p:spPr>
      </p:pic>
    </p:spTree>
    <p:extLst>
      <p:ext uri="{BB962C8B-B14F-4D97-AF65-F5344CB8AC3E}">
        <p14:creationId xmlns:p14="http://schemas.microsoft.com/office/powerpoint/2010/main" val="417192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90" y="-9442"/>
            <a:ext cx="9169179" cy="6876884"/>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8" name="TextBox 7"/>
          <p:cNvSpPr txBox="1"/>
          <p:nvPr/>
        </p:nvSpPr>
        <p:spPr>
          <a:xfrm>
            <a:off x="5292080" y="1988840"/>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Gauge</a:t>
            </a:r>
            <a:endParaRPr lang="en-AU" sz="1600" dirty="0">
              <a:solidFill>
                <a:srgbClr val="006600"/>
              </a:solidFill>
              <a:latin typeface="Lucida Console" panose="020B0609040504020204" pitchFamily="49" charset="0"/>
            </a:endParaRPr>
          </a:p>
        </p:txBody>
      </p:sp>
      <p:sp>
        <p:nvSpPr>
          <p:cNvPr id="9" name="TextBox 8"/>
          <p:cNvSpPr txBox="1"/>
          <p:nvPr/>
        </p:nvSpPr>
        <p:spPr>
          <a:xfrm>
            <a:off x="0" y="1949696"/>
            <a:ext cx="1490030" cy="1569660"/>
          </a:xfrm>
          <a:prstGeom prst="rect">
            <a:avLst/>
          </a:prstGeom>
          <a:noFill/>
        </p:spPr>
        <p:txBody>
          <a:bodyPr wrap="square" rtlCol="0">
            <a:spAutoFit/>
          </a:bodyPr>
          <a:lstStyle/>
          <a:p>
            <a:pPr algn="ctr"/>
            <a:r>
              <a:rPr lang="en-AU" sz="1600" dirty="0" smtClean="0">
                <a:solidFill>
                  <a:srgbClr val="006600"/>
                </a:solidFill>
                <a:latin typeface="Aharoni"/>
              </a:rPr>
              <a:t>Not My Job</a:t>
            </a:r>
          </a:p>
          <a:p>
            <a:pPr algn="ctr"/>
            <a:endParaRPr lang="en-AU" sz="1600" dirty="0">
              <a:solidFill>
                <a:srgbClr val="006600"/>
              </a:solidFill>
              <a:latin typeface="Aharoni"/>
            </a:endParaRPr>
          </a:p>
          <a:p>
            <a:pPr algn="ctr"/>
            <a:endParaRPr lang="en-AU" sz="1600" dirty="0" smtClean="0">
              <a:solidFill>
                <a:srgbClr val="006600"/>
              </a:solidFill>
              <a:latin typeface="Aharoni"/>
            </a:endParaRPr>
          </a:p>
          <a:p>
            <a:pPr algn="ctr"/>
            <a:r>
              <a:rPr lang="en-AU" sz="1600" dirty="0" smtClean="0">
                <a:solidFill>
                  <a:srgbClr val="006600"/>
                </a:solidFill>
                <a:latin typeface="Aharoni"/>
              </a:rPr>
              <a:t>Not competent to do job</a:t>
            </a:r>
            <a:endParaRPr lang="en-AU" sz="1600" dirty="0">
              <a:solidFill>
                <a:srgbClr val="006600"/>
              </a:solidFill>
              <a:latin typeface="Aharoni"/>
            </a:endParaRPr>
          </a:p>
        </p:txBody>
      </p:sp>
      <p:sp>
        <p:nvSpPr>
          <p:cNvPr id="10" name="TextBox 9"/>
          <p:cNvSpPr txBox="1"/>
          <p:nvPr/>
        </p:nvSpPr>
        <p:spPr>
          <a:xfrm>
            <a:off x="-217281" y="4571147"/>
            <a:ext cx="1800200" cy="584775"/>
          </a:xfrm>
          <a:prstGeom prst="rect">
            <a:avLst/>
          </a:prstGeom>
          <a:noFill/>
        </p:spPr>
        <p:txBody>
          <a:bodyPr wrap="square" rtlCol="0">
            <a:spAutoFit/>
          </a:bodyPr>
          <a:lstStyle/>
          <a:p>
            <a:pPr algn="ctr"/>
            <a:r>
              <a:rPr lang="en-AU" sz="1600" dirty="0" smtClean="0">
                <a:solidFill>
                  <a:srgbClr val="006600"/>
                </a:solidFill>
                <a:latin typeface="Aharoni"/>
              </a:rPr>
              <a:t>Co-worker “Diversion”</a:t>
            </a:r>
            <a:endParaRPr lang="en-AU" sz="1600" dirty="0">
              <a:solidFill>
                <a:srgbClr val="006600"/>
              </a:solidFill>
              <a:latin typeface="Aharoni"/>
            </a:endParaRPr>
          </a:p>
        </p:txBody>
      </p:sp>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3" y="252051"/>
            <a:ext cx="3284728"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a:t>
            </a:r>
            <a:endParaRPr lang="en-AU" sz="1600" dirty="0">
              <a:solidFill>
                <a:schemeClr val="accent1">
                  <a:lumMod val="25000"/>
                </a:schemeClr>
              </a:solidFill>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7" name="TextBox 16"/>
          <p:cNvSpPr txBox="1"/>
          <p:nvPr/>
        </p:nvSpPr>
        <p:spPr>
          <a:xfrm>
            <a:off x="7092280" y="3519356"/>
            <a:ext cx="1296144" cy="923330"/>
          </a:xfrm>
          <a:prstGeom prst="rect">
            <a:avLst/>
          </a:prstGeom>
          <a:no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3" name="Picture 2"/>
          <p:cNvPicPr>
            <a:picLocks noChangeAspect="1"/>
          </p:cNvPicPr>
          <p:nvPr/>
        </p:nvPicPr>
        <p:blipFill>
          <a:blip r:embed="rId6"/>
          <a:stretch>
            <a:fillRect/>
          </a:stretch>
        </p:blipFill>
        <p:spPr>
          <a:xfrm>
            <a:off x="5307384" y="645550"/>
            <a:ext cx="768163" cy="975445"/>
          </a:xfrm>
          <a:prstGeom prst="rect">
            <a:avLst/>
          </a:prstGeom>
        </p:spPr>
      </p:pic>
      <p:sp>
        <p:nvSpPr>
          <p:cNvPr id="19" name="TextBox 18"/>
          <p:cNvSpPr txBox="1"/>
          <p:nvPr/>
        </p:nvSpPr>
        <p:spPr>
          <a:xfrm>
            <a:off x="6768642" y="1589794"/>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Release Valve</a:t>
            </a:r>
            <a:endParaRPr lang="en-AU" sz="1600" dirty="0">
              <a:solidFill>
                <a:srgbClr val="006600"/>
              </a:solidFill>
              <a:latin typeface="Lucida Console" panose="020B0609040504020204" pitchFamily="49" charset="0"/>
            </a:endParaRPr>
          </a:p>
        </p:txBody>
      </p:sp>
      <p:pic>
        <p:nvPicPr>
          <p:cNvPr id="22" name="Picture 21"/>
          <p:cNvPicPr>
            <a:picLocks noChangeAspect="1"/>
          </p:cNvPicPr>
          <p:nvPr/>
        </p:nvPicPr>
        <p:blipFill>
          <a:blip r:embed="rId7"/>
          <a:stretch>
            <a:fillRect/>
          </a:stretch>
        </p:blipFill>
        <p:spPr>
          <a:xfrm>
            <a:off x="5898776" y="499646"/>
            <a:ext cx="2057600" cy="1016939"/>
          </a:xfrm>
          <a:prstGeom prst="rect">
            <a:avLst/>
          </a:prstGeom>
        </p:spPr>
      </p:pic>
    </p:spTree>
    <p:extLst>
      <p:ext uri="{BB962C8B-B14F-4D97-AF65-F5344CB8AC3E}">
        <p14:creationId xmlns:p14="http://schemas.microsoft.com/office/powerpoint/2010/main" val="140361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397" y="-12491"/>
            <a:ext cx="9144793" cy="6882981"/>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8" name="TextBox 7"/>
          <p:cNvSpPr txBox="1"/>
          <p:nvPr/>
        </p:nvSpPr>
        <p:spPr>
          <a:xfrm>
            <a:off x="5292080" y="1988840"/>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Gauge</a:t>
            </a:r>
            <a:endParaRPr lang="en-AU" sz="1600" dirty="0">
              <a:solidFill>
                <a:srgbClr val="006600"/>
              </a:solidFill>
              <a:latin typeface="Lucida Console" panose="020B0609040504020204" pitchFamily="49" charset="0"/>
            </a:endParaRPr>
          </a:p>
        </p:txBody>
      </p:sp>
      <p:sp>
        <p:nvSpPr>
          <p:cNvPr id="9" name="TextBox 8"/>
          <p:cNvSpPr txBox="1"/>
          <p:nvPr/>
        </p:nvSpPr>
        <p:spPr>
          <a:xfrm>
            <a:off x="0" y="1949696"/>
            <a:ext cx="1490030" cy="1569660"/>
          </a:xfrm>
          <a:prstGeom prst="rect">
            <a:avLst/>
          </a:prstGeom>
          <a:noFill/>
        </p:spPr>
        <p:txBody>
          <a:bodyPr wrap="square" rtlCol="0">
            <a:spAutoFit/>
          </a:bodyPr>
          <a:lstStyle/>
          <a:p>
            <a:pPr algn="ctr"/>
            <a:r>
              <a:rPr lang="en-AU" sz="1600" dirty="0" smtClean="0">
                <a:solidFill>
                  <a:srgbClr val="006600"/>
                </a:solidFill>
                <a:latin typeface="Aharoni"/>
              </a:rPr>
              <a:t>Not My Job</a:t>
            </a:r>
          </a:p>
          <a:p>
            <a:pPr algn="ctr"/>
            <a:endParaRPr lang="en-AU" sz="1600" dirty="0">
              <a:solidFill>
                <a:srgbClr val="006600"/>
              </a:solidFill>
              <a:latin typeface="Aharoni"/>
            </a:endParaRPr>
          </a:p>
          <a:p>
            <a:pPr algn="ctr"/>
            <a:endParaRPr lang="en-AU" sz="1600" dirty="0" smtClean="0">
              <a:solidFill>
                <a:srgbClr val="006600"/>
              </a:solidFill>
              <a:latin typeface="Aharoni"/>
            </a:endParaRPr>
          </a:p>
          <a:p>
            <a:pPr algn="ctr"/>
            <a:r>
              <a:rPr lang="en-AU" sz="1600" dirty="0" smtClean="0">
                <a:solidFill>
                  <a:srgbClr val="006600"/>
                </a:solidFill>
                <a:latin typeface="Aharoni"/>
              </a:rPr>
              <a:t>Not competent to do job</a:t>
            </a:r>
            <a:endParaRPr lang="en-AU" sz="1600" dirty="0">
              <a:solidFill>
                <a:srgbClr val="006600"/>
              </a:solidFill>
              <a:latin typeface="Aharoni"/>
            </a:endParaRPr>
          </a:p>
        </p:txBody>
      </p:sp>
      <p:sp>
        <p:nvSpPr>
          <p:cNvPr id="10" name="TextBox 9"/>
          <p:cNvSpPr txBox="1"/>
          <p:nvPr/>
        </p:nvSpPr>
        <p:spPr>
          <a:xfrm>
            <a:off x="-217281" y="4571147"/>
            <a:ext cx="1800200" cy="584775"/>
          </a:xfrm>
          <a:prstGeom prst="rect">
            <a:avLst/>
          </a:prstGeom>
          <a:noFill/>
        </p:spPr>
        <p:txBody>
          <a:bodyPr wrap="square" rtlCol="0">
            <a:spAutoFit/>
          </a:bodyPr>
          <a:lstStyle/>
          <a:p>
            <a:pPr algn="ctr"/>
            <a:r>
              <a:rPr lang="en-AU" sz="1600" dirty="0" smtClean="0">
                <a:solidFill>
                  <a:srgbClr val="006600"/>
                </a:solidFill>
                <a:latin typeface="Aharoni"/>
              </a:rPr>
              <a:t>Co-worker “Diversion”</a:t>
            </a:r>
            <a:endParaRPr lang="en-AU" sz="1600" dirty="0">
              <a:solidFill>
                <a:srgbClr val="006600"/>
              </a:solidFill>
              <a:latin typeface="Aharoni"/>
            </a:endParaRPr>
          </a:p>
        </p:txBody>
      </p:sp>
      <p:sp>
        <p:nvSpPr>
          <p:cNvPr id="11" name="TextBox 10"/>
          <p:cNvSpPr txBox="1"/>
          <p:nvPr/>
        </p:nvSpPr>
        <p:spPr>
          <a:xfrm>
            <a:off x="1962078" y="4740423"/>
            <a:ext cx="2188657" cy="830997"/>
          </a:xfrm>
          <a:prstGeom prst="rect">
            <a:avLst/>
          </a:prstGeom>
          <a:noFill/>
        </p:spPr>
        <p:txBody>
          <a:bodyPr wrap="square" rtlCol="0">
            <a:spAutoFit/>
          </a:bodyPr>
          <a:lstStyle/>
          <a:p>
            <a:pPr algn="ctr"/>
            <a:r>
              <a:rPr lang="en-AU" sz="1600" dirty="0" smtClean="0">
                <a:solidFill>
                  <a:srgbClr val="006600"/>
                </a:solidFill>
                <a:latin typeface="Aharoni"/>
              </a:rPr>
              <a:t>Policies on Grievances, Complaints etc.</a:t>
            </a:r>
            <a:endParaRPr lang="en-AU" sz="1600" dirty="0">
              <a:solidFill>
                <a:srgbClr val="006600"/>
              </a:solidFill>
              <a:latin typeface="Aharoni"/>
            </a:endParaRPr>
          </a:p>
        </p:txBody>
      </p:sp>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sp>
        <p:nvSpPr>
          <p:cNvPr id="13" name="TextBox 12"/>
          <p:cNvSpPr txBox="1"/>
          <p:nvPr/>
        </p:nvSpPr>
        <p:spPr>
          <a:xfrm>
            <a:off x="-81347" y="2409307"/>
            <a:ext cx="1800200" cy="338554"/>
          </a:xfrm>
          <a:prstGeom prst="rect">
            <a:avLst/>
          </a:prstGeom>
          <a:noFill/>
        </p:spPr>
        <p:txBody>
          <a:bodyPr wrap="square" rtlCol="0">
            <a:spAutoFit/>
          </a:bodyPr>
          <a:lstStyle/>
          <a:p>
            <a:pPr algn="ctr"/>
            <a:r>
              <a:rPr lang="en-AU" sz="1600" dirty="0" smtClean="0">
                <a:solidFill>
                  <a:srgbClr val="006600"/>
                </a:solidFill>
                <a:latin typeface="Aharoni"/>
              </a:rPr>
              <a:t>Shouldn’t do it</a:t>
            </a:r>
            <a:endParaRPr lang="en-AU" sz="1600" dirty="0">
              <a:solidFill>
                <a:srgbClr val="006600"/>
              </a:solidFill>
              <a:latin typeface="Aharoni"/>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3" y="252051"/>
            <a:ext cx="3284728"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a:t>
            </a:r>
            <a:endParaRPr lang="en-AU" sz="1600" dirty="0">
              <a:solidFill>
                <a:schemeClr val="accent1">
                  <a:lumMod val="25000"/>
                </a:schemeClr>
              </a:solidFill>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9" name="TextBox 18"/>
          <p:cNvSpPr txBox="1"/>
          <p:nvPr/>
        </p:nvSpPr>
        <p:spPr>
          <a:xfrm>
            <a:off x="7092280" y="3519356"/>
            <a:ext cx="1296144" cy="923330"/>
          </a:xfrm>
          <a:prstGeom prst="rect">
            <a:avLst/>
          </a:prstGeom>
          <a:no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2" name="Picture 1"/>
          <p:cNvPicPr>
            <a:picLocks noChangeAspect="1"/>
          </p:cNvPicPr>
          <p:nvPr/>
        </p:nvPicPr>
        <p:blipFill>
          <a:blip r:embed="rId6"/>
          <a:stretch>
            <a:fillRect/>
          </a:stretch>
        </p:blipFill>
        <p:spPr>
          <a:xfrm>
            <a:off x="5315090" y="590605"/>
            <a:ext cx="768163" cy="975445"/>
          </a:xfrm>
          <a:prstGeom prst="rect">
            <a:avLst/>
          </a:prstGeom>
        </p:spPr>
      </p:pic>
      <p:sp>
        <p:nvSpPr>
          <p:cNvPr id="22" name="TextBox 21"/>
          <p:cNvSpPr txBox="1"/>
          <p:nvPr/>
        </p:nvSpPr>
        <p:spPr>
          <a:xfrm>
            <a:off x="6768642" y="1589794"/>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Release Valve</a:t>
            </a:r>
            <a:endParaRPr lang="en-AU" sz="1600" dirty="0">
              <a:solidFill>
                <a:srgbClr val="006600"/>
              </a:solidFill>
              <a:latin typeface="Lucida Console" panose="020B0609040504020204" pitchFamily="49" charset="0"/>
            </a:endParaRPr>
          </a:p>
        </p:txBody>
      </p:sp>
      <p:pic>
        <p:nvPicPr>
          <p:cNvPr id="23" name="Picture 22"/>
          <p:cNvPicPr>
            <a:picLocks noChangeAspect="1"/>
          </p:cNvPicPr>
          <p:nvPr/>
        </p:nvPicPr>
        <p:blipFill>
          <a:blip r:embed="rId7"/>
          <a:stretch>
            <a:fillRect/>
          </a:stretch>
        </p:blipFill>
        <p:spPr>
          <a:xfrm>
            <a:off x="5898776" y="499646"/>
            <a:ext cx="2057600" cy="1016939"/>
          </a:xfrm>
          <a:prstGeom prst="rect">
            <a:avLst/>
          </a:prstGeom>
        </p:spPr>
      </p:pic>
    </p:spTree>
    <p:extLst>
      <p:ext uri="{BB962C8B-B14F-4D97-AF65-F5344CB8AC3E}">
        <p14:creationId xmlns:p14="http://schemas.microsoft.com/office/powerpoint/2010/main" val="143984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2" y="-297"/>
            <a:ext cx="9138696" cy="6858594"/>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8" name="TextBox 7"/>
          <p:cNvSpPr txBox="1"/>
          <p:nvPr/>
        </p:nvSpPr>
        <p:spPr>
          <a:xfrm>
            <a:off x="5292080" y="1988840"/>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Gauge</a:t>
            </a:r>
            <a:endParaRPr lang="en-AU" sz="1600" dirty="0">
              <a:solidFill>
                <a:srgbClr val="006600"/>
              </a:solidFill>
              <a:latin typeface="Lucida Console" panose="020B0609040504020204" pitchFamily="49" charset="0"/>
            </a:endParaRPr>
          </a:p>
        </p:txBody>
      </p:sp>
      <p:sp>
        <p:nvSpPr>
          <p:cNvPr id="9" name="TextBox 8"/>
          <p:cNvSpPr txBox="1"/>
          <p:nvPr/>
        </p:nvSpPr>
        <p:spPr>
          <a:xfrm>
            <a:off x="0" y="1949696"/>
            <a:ext cx="1490030" cy="1569660"/>
          </a:xfrm>
          <a:prstGeom prst="rect">
            <a:avLst/>
          </a:prstGeom>
          <a:noFill/>
        </p:spPr>
        <p:txBody>
          <a:bodyPr wrap="square" rtlCol="0">
            <a:spAutoFit/>
          </a:bodyPr>
          <a:lstStyle/>
          <a:p>
            <a:pPr algn="ctr"/>
            <a:r>
              <a:rPr lang="en-AU" sz="1600" dirty="0" smtClean="0">
                <a:solidFill>
                  <a:srgbClr val="006600"/>
                </a:solidFill>
                <a:latin typeface="Aharoni"/>
              </a:rPr>
              <a:t>Not My Job</a:t>
            </a:r>
          </a:p>
          <a:p>
            <a:pPr algn="ctr"/>
            <a:endParaRPr lang="en-AU" sz="1600" dirty="0">
              <a:solidFill>
                <a:srgbClr val="006600"/>
              </a:solidFill>
              <a:latin typeface="Aharoni"/>
            </a:endParaRPr>
          </a:p>
          <a:p>
            <a:pPr algn="ctr"/>
            <a:endParaRPr lang="en-AU" sz="1600" dirty="0" smtClean="0">
              <a:solidFill>
                <a:srgbClr val="006600"/>
              </a:solidFill>
              <a:latin typeface="Aharoni"/>
            </a:endParaRPr>
          </a:p>
          <a:p>
            <a:pPr algn="ctr"/>
            <a:r>
              <a:rPr lang="en-AU" sz="1600" dirty="0" smtClean="0">
                <a:solidFill>
                  <a:srgbClr val="006600"/>
                </a:solidFill>
                <a:latin typeface="Aharoni"/>
              </a:rPr>
              <a:t>Not competent to do job</a:t>
            </a:r>
            <a:endParaRPr lang="en-AU" sz="1600" dirty="0">
              <a:solidFill>
                <a:srgbClr val="006600"/>
              </a:solidFill>
              <a:latin typeface="Aharoni"/>
            </a:endParaRPr>
          </a:p>
        </p:txBody>
      </p:sp>
      <p:sp>
        <p:nvSpPr>
          <p:cNvPr id="10" name="TextBox 9"/>
          <p:cNvSpPr txBox="1"/>
          <p:nvPr/>
        </p:nvSpPr>
        <p:spPr>
          <a:xfrm>
            <a:off x="-217281" y="4571147"/>
            <a:ext cx="1800200" cy="584775"/>
          </a:xfrm>
          <a:prstGeom prst="rect">
            <a:avLst/>
          </a:prstGeom>
          <a:noFill/>
        </p:spPr>
        <p:txBody>
          <a:bodyPr wrap="square" rtlCol="0">
            <a:spAutoFit/>
          </a:bodyPr>
          <a:lstStyle/>
          <a:p>
            <a:pPr algn="ctr"/>
            <a:r>
              <a:rPr lang="en-AU" sz="1600" dirty="0" smtClean="0">
                <a:solidFill>
                  <a:srgbClr val="006600"/>
                </a:solidFill>
                <a:latin typeface="Aharoni"/>
              </a:rPr>
              <a:t>Co-worker “Diversion”</a:t>
            </a:r>
            <a:endParaRPr lang="en-AU" sz="1600" dirty="0">
              <a:solidFill>
                <a:srgbClr val="006600"/>
              </a:solidFill>
              <a:latin typeface="Aharoni"/>
            </a:endParaRPr>
          </a:p>
        </p:txBody>
      </p:sp>
      <p:sp>
        <p:nvSpPr>
          <p:cNvPr id="11" name="TextBox 10"/>
          <p:cNvSpPr txBox="1"/>
          <p:nvPr/>
        </p:nvSpPr>
        <p:spPr>
          <a:xfrm>
            <a:off x="1851017" y="4641864"/>
            <a:ext cx="2188657" cy="830997"/>
          </a:xfrm>
          <a:prstGeom prst="rect">
            <a:avLst/>
          </a:prstGeom>
          <a:noFill/>
        </p:spPr>
        <p:txBody>
          <a:bodyPr wrap="square" rtlCol="0">
            <a:spAutoFit/>
          </a:bodyPr>
          <a:lstStyle/>
          <a:p>
            <a:pPr algn="ctr"/>
            <a:r>
              <a:rPr lang="en-AU" sz="1600" dirty="0" smtClean="0">
                <a:solidFill>
                  <a:srgbClr val="006600"/>
                </a:solidFill>
                <a:latin typeface="Aharoni"/>
              </a:rPr>
              <a:t>Policies on Grievances, Complaints etc.</a:t>
            </a:r>
            <a:endParaRPr lang="en-AU" sz="1600" dirty="0">
              <a:solidFill>
                <a:srgbClr val="006600"/>
              </a:solidFill>
              <a:latin typeface="Aharoni"/>
            </a:endParaRPr>
          </a:p>
        </p:txBody>
      </p:sp>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3" y="252051"/>
            <a:ext cx="3284728"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a:t>
            </a:r>
            <a:endParaRPr lang="en-AU" sz="1600" dirty="0">
              <a:solidFill>
                <a:schemeClr val="accent1">
                  <a:lumMod val="25000"/>
                </a:schemeClr>
              </a:solidFill>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TextBox 24"/>
          <p:cNvSpPr txBox="1"/>
          <p:nvPr/>
        </p:nvSpPr>
        <p:spPr>
          <a:xfrm>
            <a:off x="2869723" y="2503894"/>
            <a:ext cx="2932236" cy="1692771"/>
          </a:xfrm>
          <a:prstGeom prst="rect">
            <a:avLst/>
          </a:prstGeom>
          <a:noFill/>
        </p:spPr>
        <p:txBody>
          <a:bodyPr wrap="square" rtlCol="0">
            <a:spAutoFit/>
          </a:bodyPr>
          <a:lstStyle/>
          <a:p>
            <a:r>
              <a:rPr lang="en-AU" sz="1600" dirty="0" smtClean="0">
                <a:solidFill>
                  <a:srgbClr val="003300"/>
                </a:solidFill>
                <a:latin typeface="Bahnschrift SemiBold" panose="020B0502040204020203" pitchFamily="34" charset="0"/>
              </a:rPr>
              <a:t>Have some choice</a:t>
            </a:r>
          </a:p>
          <a:p>
            <a:r>
              <a:rPr lang="en-AU" sz="1600" dirty="0" smtClean="0">
                <a:solidFill>
                  <a:srgbClr val="003300"/>
                </a:solidFill>
                <a:latin typeface="Bahnschrift SemiBold" panose="020B0502040204020203" pitchFamily="34" charset="0"/>
              </a:rPr>
              <a:t>Put stuff on back-burner</a:t>
            </a:r>
          </a:p>
          <a:p>
            <a:r>
              <a:rPr lang="en-AU" sz="1600" dirty="0" smtClean="0">
                <a:solidFill>
                  <a:srgbClr val="003300"/>
                </a:solidFill>
                <a:latin typeface="Bahnschrift SemiBold" panose="020B0502040204020203" pitchFamily="34" charset="0"/>
              </a:rPr>
              <a:t>Do work at own pace</a:t>
            </a:r>
          </a:p>
          <a:p>
            <a:r>
              <a:rPr lang="en-AU" sz="1600" dirty="0" smtClean="0">
                <a:solidFill>
                  <a:srgbClr val="003300"/>
                </a:solidFill>
                <a:latin typeface="Bahnschrift SemiBold" panose="020B0502040204020203" pitchFamily="34" charset="0"/>
              </a:rPr>
              <a:t>Open to suggestions of easier/safer was of doing it</a:t>
            </a:r>
          </a:p>
          <a:p>
            <a:endParaRPr lang="en-AU" dirty="0"/>
          </a:p>
        </p:txBody>
      </p: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9" name="TextBox 18"/>
          <p:cNvSpPr txBox="1"/>
          <p:nvPr/>
        </p:nvSpPr>
        <p:spPr>
          <a:xfrm>
            <a:off x="7092280" y="3519356"/>
            <a:ext cx="1296144" cy="923330"/>
          </a:xfrm>
          <a:prstGeom prst="rect">
            <a:avLst/>
          </a:prstGeom>
          <a:no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3" name="Picture 2"/>
          <p:cNvPicPr>
            <a:picLocks noChangeAspect="1"/>
          </p:cNvPicPr>
          <p:nvPr/>
        </p:nvPicPr>
        <p:blipFill>
          <a:blip r:embed="rId6"/>
          <a:stretch>
            <a:fillRect/>
          </a:stretch>
        </p:blipFill>
        <p:spPr>
          <a:xfrm>
            <a:off x="5315090" y="597687"/>
            <a:ext cx="768163" cy="975445"/>
          </a:xfrm>
          <a:prstGeom prst="rect">
            <a:avLst/>
          </a:prstGeom>
        </p:spPr>
      </p:pic>
      <p:sp>
        <p:nvSpPr>
          <p:cNvPr id="22" name="TextBox 21"/>
          <p:cNvSpPr txBox="1"/>
          <p:nvPr/>
        </p:nvSpPr>
        <p:spPr>
          <a:xfrm>
            <a:off x="6768642" y="1589794"/>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Release Valve</a:t>
            </a:r>
            <a:endParaRPr lang="en-AU" sz="1600" dirty="0">
              <a:solidFill>
                <a:srgbClr val="006600"/>
              </a:solidFill>
              <a:latin typeface="Lucida Console" panose="020B0609040504020204" pitchFamily="49" charset="0"/>
            </a:endParaRPr>
          </a:p>
        </p:txBody>
      </p:sp>
      <p:pic>
        <p:nvPicPr>
          <p:cNvPr id="23" name="Picture 22"/>
          <p:cNvPicPr>
            <a:picLocks noChangeAspect="1"/>
          </p:cNvPicPr>
          <p:nvPr/>
        </p:nvPicPr>
        <p:blipFill>
          <a:blip r:embed="rId7"/>
          <a:stretch>
            <a:fillRect/>
          </a:stretch>
        </p:blipFill>
        <p:spPr>
          <a:xfrm>
            <a:off x="5898776" y="499646"/>
            <a:ext cx="2057600" cy="1016939"/>
          </a:xfrm>
          <a:prstGeom prst="rect">
            <a:avLst/>
          </a:prstGeom>
        </p:spPr>
      </p:pic>
    </p:spTree>
    <p:extLst>
      <p:ext uri="{BB962C8B-B14F-4D97-AF65-F5344CB8AC3E}">
        <p14:creationId xmlns:p14="http://schemas.microsoft.com/office/powerpoint/2010/main" val="257098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2" y="-297"/>
            <a:ext cx="9138696" cy="6858594"/>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8" name="TextBox 7"/>
          <p:cNvSpPr txBox="1"/>
          <p:nvPr/>
        </p:nvSpPr>
        <p:spPr>
          <a:xfrm>
            <a:off x="5292080" y="1988840"/>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Gauge</a:t>
            </a:r>
            <a:endParaRPr lang="en-AU" sz="1600" dirty="0">
              <a:solidFill>
                <a:srgbClr val="006600"/>
              </a:solidFill>
              <a:latin typeface="Lucida Console" panose="020B0609040504020204" pitchFamily="49" charset="0"/>
            </a:endParaRPr>
          </a:p>
        </p:txBody>
      </p:sp>
      <p:sp>
        <p:nvSpPr>
          <p:cNvPr id="9" name="TextBox 8"/>
          <p:cNvSpPr txBox="1"/>
          <p:nvPr/>
        </p:nvSpPr>
        <p:spPr>
          <a:xfrm>
            <a:off x="0" y="1949696"/>
            <a:ext cx="1490030" cy="1569660"/>
          </a:xfrm>
          <a:prstGeom prst="rect">
            <a:avLst/>
          </a:prstGeom>
          <a:noFill/>
        </p:spPr>
        <p:txBody>
          <a:bodyPr wrap="square" rtlCol="0">
            <a:spAutoFit/>
          </a:bodyPr>
          <a:lstStyle/>
          <a:p>
            <a:pPr algn="ctr"/>
            <a:r>
              <a:rPr lang="en-AU" sz="1600" dirty="0" smtClean="0">
                <a:solidFill>
                  <a:srgbClr val="006600"/>
                </a:solidFill>
                <a:latin typeface="Aharoni"/>
              </a:rPr>
              <a:t>Not My Job</a:t>
            </a:r>
          </a:p>
          <a:p>
            <a:pPr algn="ctr"/>
            <a:endParaRPr lang="en-AU" sz="1600" dirty="0">
              <a:solidFill>
                <a:srgbClr val="006600"/>
              </a:solidFill>
              <a:latin typeface="Aharoni"/>
            </a:endParaRPr>
          </a:p>
          <a:p>
            <a:pPr algn="ctr"/>
            <a:endParaRPr lang="en-AU" sz="1600" dirty="0" smtClean="0">
              <a:solidFill>
                <a:srgbClr val="006600"/>
              </a:solidFill>
              <a:latin typeface="Aharoni"/>
            </a:endParaRPr>
          </a:p>
          <a:p>
            <a:pPr algn="ctr"/>
            <a:r>
              <a:rPr lang="en-AU" sz="1600" dirty="0" smtClean="0">
                <a:solidFill>
                  <a:srgbClr val="006600"/>
                </a:solidFill>
                <a:latin typeface="Aharoni"/>
              </a:rPr>
              <a:t>Not competent to do job</a:t>
            </a:r>
            <a:endParaRPr lang="en-AU" sz="1600" dirty="0">
              <a:solidFill>
                <a:srgbClr val="006600"/>
              </a:solidFill>
              <a:latin typeface="Aharoni"/>
            </a:endParaRPr>
          </a:p>
        </p:txBody>
      </p:sp>
      <p:sp>
        <p:nvSpPr>
          <p:cNvPr id="10" name="TextBox 9"/>
          <p:cNvSpPr txBox="1"/>
          <p:nvPr/>
        </p:nvSpPr>
        <p:spPr>
          <a:xfrm>
            <a:off x="-1" y="4571147"/>
            <a:ext cx="1582919" cy="584775"/>
          </a:xfrm>
          <a:prstGeom prst="rect">
            <a:avLst/>
          </a:prstGeom>
          <a:noFill/>
        </p:spPr>
        <p:txBody>
          <a:bodyPr wrap="square" rtlCol="0">
            <a:spAutoFit/>
          </a:bodyPr>
          <a:lstStyle/>
          <a:p>
            <a:pPr algn="ctr"/>
            <a:r>
              <a:rPr lang="en-AU" sz="1600" dirty="0" smtClean="0">
                <a:solidFill>
                  <a:srgbClr val="006600"/>
                </a:solidFill>
                <a:latin typeface="Aharoni"/>
              </a:rPr>
              <a:t>Co-worker “Diversion”</a:t>
            </a:r>
            <a:endParaRPr lang="en-AU" sz="1600" b="1" dirty="0">
              <a:solidFill>
                <a:srgbClr val="006600"/>
              </a:solidFill>
              <a:effectLst>
                <a:outerShdw blurRad="38100" dist="38100" dir="2700000" algn="tl">
                  <a:srgbClr val="000000">
                    <a:alpha val="43137"/>
                  </a:srgbClr>
                </a:outerShdw>
              </a:effectLst>
              <a:latin typeface="Aharoni"/>
            </a:endParaRPr>
          </a:p>
        </p:txBody>
      </p:sp>
      <p:sp>
        <p:nvSpPr>
          <p:cNvPr id="11" name="TextBox 10"/>
          <p:cNvSpPr txBox="1"/>
          <p:nvPr/>
        </p:nvSpPr>
        <p:spPr>
          <a:xfrm>
            <a:off x="1851017" y="4641864"/>
            <a:ext cx="2188657" cy="830997"/>
          </a:xfrm>
          <a:prstGeom prst="rect">
            <a:avLst/>
          </a:prstGeom>
          <a:noFill/>
        </p:spPr>
        <p:txBody>
          <a:bodyPr wrap="square" rtlCol="0">
            <a:spAutoFit/>
          </a:bodyPr>
          <a:lstStyle/>
          <a:p>
            <a:pPr algn="ctr"/>
            <a:r>
              <a:rPr lang="en-AU" sz="1600" dirty="0" smtClean="0">
                <a:solidFill>
                  <a:srgbClr val="006600"/>
                </a:solidFill>
                <a:latin typeface="Aharoni"/>
              </a:rPr>
              <a:t>Policies on Grievances, Complaints etc.</a:t>
            </a:r>
            <a:endParaRPr lang="en-AU" sz="1600" dirty="0">
              <a:solidFill>
                <a:srgbClr val="006600"/>
              </a:solidFill>
              <a:latin typeface="Aharoni"/>
            </a:endParaRPr>
          </a:p>
        </p:txBody>
      </p:sp>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3024350" y="254907"/>
            <a:ext cx="5338780" cy="338554"/>
          </a:xfrm>
          <a:prstGeom prst="rect">
            <a:avLst/>
          </a:prstGeom>
          <a:noFill/>
        </p:spPr>
        <p:txBody>
          <a:bodyPr wrap="square" rtlCol="0">
            <a:spAutoFit/>
          </a:bodyPr>
          <a:lstStyle/>
          <a:p>
            <a:r>
              <a:rPr lang="en-AU" sz="1600" dirty="0" smtClean="0">
                <a:solidFill>
                  <a:schemeClr val="accent1">
                    <a:lumMod val="25000"/>
                  </a:schemeClr>
                </a:solidFill>
                <a:latin typeface="Comic Sans MS" panose="030F0702030302020204" pitchFamily="66" charset="0"/>
              </a:rPr>
              <a:t>The work the boss gives you </a:t>
            </a:r>
            <a:r>
              <a:rPr lang="en-AU" sz="1600" b="1" dirty="0" smtClean="0">
                <a:solidFill>
                  <a:srgbClr val="00B050"/>
                </a:solidFill>
                <a:effectLst>
                  <a:outerShdw blurRad="38100" dist="38100" dir="2700000" algn="tl">
                    <a:srgbClr val="000000">
                      <a:alpha val="43137"/>
                    </a:srgbClr>
                  </a:outerShdw>
                </a:effectLst>
                <a:latin typeface="Comic Sans MS" panose="030F0702030302020204" pitchFamily="66" charset="0"/>
              </a:rPr>
              <a:t> </a:t>
            </a:r>
            <a:endParaRPr lang="en-AU" sz="1600" b="1" dirty="0">
              <a:solidFill>
                <a:srgbClr val="00B050"/>
              </a:solidFill>
              <a:effectLst>
                <a:outerShdw blurRad="38100" dist="38100" dir="2700000" algn="tl">
                  <a:srgbClr val="000000">
                    <a:alpha val="43137"/>
                  </a:srgbClr>
                </a:outerShdw>
              </a:effectLst>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TextBox 24"/>
          <p:cNvSpPr txBox="1"/>
          <p:nvPr/>
        </p:nvSpPr>
        <p:spPr>
          <a:xfrm>
            <a:off x="2869723" y="2503894"/>
            <a:ext cx="2932236" cy="1692771"/>
          </a:xfrm>
          <a:prstGeom prst="rect">
            <a:avLst/>
          </a:prstGeom>
          <a:noFill/>
        </p:spPr>
        <p:txBody>
          <a:bodyPr wrap="square" rtlCol="0">
            <a:spAutoFit/>
          </a:bodyPr>
          <a:lstStyle/>
          <a:p>
            <a:r>
              <a:rPr lang="en-AU" sz="1600" dirty="0" smtClean="0">
                <a:solidFill>
                  <a:srgbClr val="003300"/>
                </a:solidFill>
                <a:latin typeface="Bahnschrift SemiBold" panose="020B0502040204020203" pitchFamily="34" charset="0"/>
              </a:rPr>
              <a:t>Have some choice</a:t>
            </a:r>
          </a:p>
          <a:p>
            <a:r>
              <a:rPr lang="en-AU" sz="1600" dirty="0" smtClean="0">
                <a:solidFill>
                  <a:srgbClr val="003300"/>
                </a:solidFill>
                <a:latin typeface="Bahnschrift SemiBold" panose="020B0502040204020203" pitchFamily="34" charset="0"/>
              </a:rPr>
              <a:t>Put stuff on back-burner</a:t>
            </a:r>
          </a:p>
          <a:p>
            <a:r>
              <a:rPr lang="en-AU" sz="1600" dirty="0" smtClean="0">
                <a:solidFill>
                  <a:srgbClr val="003300"/>
                </a:solidFill>
                <a:latin typeface="Bahnschrift SemiBold" panose="020B0502040204020203" pitchFamily="34" charset="0"/>
              </a:rPr>
              <a:t>Do work at own pace</a:t>
            </a:r>
          </a:p>
          <a:p>
            <a:r>
              <a:rPr lang="en-AU" sz="1600" dirty="0" smtClean="0">
                <a:solidFill>
                  <a:srgbClr val="003300"/>
                </a:solidFill>
                <a:latin typeface="Bahnschrift SemiBold" panose="020B0502040204020203" pitchFamily="34" charset="0"/>
              </a:rPr>
              <a:t>Open to suggestions of easier/safer was of doing it</a:t>
            </a:r>
          </a:p>
          <a:p>
            <a:endParaRPr lang="en-AU" dirty="0"/>
          </a:p>
        </p:txBody>
      </p: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9" name="TextBox 18"/>
          <p:cNvSpPr txBox="1"/>
          <p:nvPr/>
        </p:nvSpPr>
        <p:spPr>
          <a:xfrm>
            <a:off x="7092280" y="3519356"/>
            <a:ext cx="1296144" cy="923330"/>
          </a:xfrm>
          <a:prstGeom prst="rect">
            <a:avLst/>
          </a:prstGeom>
          <a:no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3" name="Picture 2"/>
          <p:cNvPicPr>
            <a:picLocks noChangeAspect="1"/>
          </p:cNvPicPr>
          <p:nvPr/>
        </p:nvPicPr>
        <p:blipFill>
          <a:blip r:embed="rId6"/>
          <a:stretch>
            <a:fillRect/>
          </a:stretch>
        </p:blipFill>
        <p:spPr>
          <a:xfrm>
            <a:off x="5315090" y="597687"/>
            <a:ext cx="768163" cy="975445"/>
          </a:xfrm>
          <a:prstGeom prst="rect">
            <a:avLst/>
          </a:prstGeom>
        </p:spPr>
      </p:pic>
      <p:sp>
        <p:nvSpPr>
          <p:cNvPr id="22" name="TextBox 21"/>
          <p:cNvSpPr txBox="1"/>
          <p:nvPr/>
        </p:nvSpPr>
        <p:spPr>
          <a:xfrm>
            <a:off x="1661570" y="1675571"/>
            <a:ext cx="5009762" cy="954107"/>
          </a:xfrm>
          <a:prstGeom prst="rect">
            <a:avLst/>
          </a:prstGeom>
          <a:solidFill>
            <a:srgbClr val="FFFF00"/>
          </a:solidFill>
        </p:spPr>
        <p:txBody>
          <a:bodyPr wrap="square" rtlCol="0">
            <a:spAutoFit/>
          </a:bodyPr>
          <a:lstStyle/>
          <a:p>
            <a:pPr algn="ctr"/>
            <a:r>
              <a:rPr lang="en-AU" sz="2800" dirty="0" smtClean="0">
                <a:solidFill>
                  <a:srgbClr val="000066"/>
                </a:solidFill>
                <a:latin typeface="Franklin Gothic Demi" panose="020B0703020102020204" pitchFamily="34" charset="0"/>
              </a:rPr>
              <a:t>WHERE ENGINEERING MEETS PSYCHOLOGY</a:t>
            </a:r>
            <a:endParaRPr lang="en-AU" sz="2800" dirty="0">
              <a:solidFill>
                <a:srgbClr val="000066"/>
              </a:solidFill>
              <a:latin typeface="Franklin Gothic Demi" panose="020B0703020102020204" pitchFamily="34" charset="0"/>
            </a:endParaRPr>
          </a:p>
        </p:txBody>
      </p:sp>
      <p:sp>
        <p:nvSpPr>
          <p:cNvPr id="23" name="TextBox 22"/>
          <p:cNvSpPr txBox="1"/>
          <p:nvPr/>
        </p:nvSpPr>
        <p:spPr>
          <a:xfrm>
            <a:off x="6768642" y="1589794"/>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Release Valve</a:t>
            </a:r>
            <a:endParaRPr lang="en-AU" sz="1600" dirty="0">
              <a:solidFill>
                <a:srgbClr val="006600"/>
              </a:solidFill>
              <a:latin typeface="Lucida Console" panose="020B0609040504020204" pitchFamily="49" charset="0"/>
            </a:endParaRPr>
          </a:p>
        </p:txBody>
      </p:sp>
      <p:pic>
        <p:nvPicPr>
          <p:cNvPr id="24" name="Picture 23"/>
          <p:cNvPicPr>
            <a:picLocks noChangeAspect="1"/>
          </p:cNvPicPr>
          <p:nvPr/>
        </p:nvPicPr>
        <p:blipFill>
          <a:blip r:embed="rId7"/>
          <a:stretch>
            <a:fillRect/>
          </a:stretch>
        </p:blipFill>
        <p:spPr>
          <a:xfrm>
            <a:off x="5898776" y="499646"/>
            <a:ext cx="2057600" cy="1016939"/>
          </a:xfrm>
          <a:prstGeom prst="rect">
            <a:avLst/>
          </a:prstGeom>
        </p:spPr>
      </p:pic>
    </p:spTree>
    <p:extLst>
      <p:ext uri="{BB962C8B-B14F-4D97-AF65-F5344CB8AC3E}">
        <p14:creationId xmlns:p14="http://schemas.microsoft.com/office/powerpoint/2010/main" val="38893806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2" y="-297"/>
            <a:ext cx="9138696" cy="6858594"/>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8" name="TextBox 7"/>
          <p:cNvSpPr txBox="1"/>
          <p:nvPr/>
        </p:nvSpPr>
        <p:spPr>
          <a:xfrm>
            <a:off x="5292080" y="1988840"/>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Gauge</a:t>
            </a:r>
            <a:endParaRPr lang="en-AU" sz="1600" dirty="0">
              <a:solidFill>
                <a:srgbClr val="006600"/>
              </a:solidFill>
              <a:latin typeface="Lucida Console" panose="020B0609040504020204" pitchFamily="49" charset="0"/>
            </a:endParaRPr>
          </a:p>
        </p:txBody>
      </p:sp>
      <p:sp>
        <p:nvSpPr>
          <p:cNvPr id="9" name="TextBox 8"/>
          <p:cNvSpPr txBox="1"/>
          <p:nvPr/>
        </p:nvSpPr>
        <p:spPr>
          <a:xfrm>
            <a:off x="0" y="1949696"/>
            <a:ext cx="1490030" cy="1569660"/>
          </a:xfrm>
          <a:prstGeom prst="rect">
            <a:avLst/>
          </a:prstGeom>
          <a:noFill/>
        </p:spPr>
        <p:txBody>
          <a:bodyPr wrap="square" rtlCol="0">
            <a:spAutoFit/>
          </a:bodyPr>
          <a:lstStyle/>
          <a:p>
            <a:pPr algn="ctr"/>
            <a:r>
              <a:rPr lang="en-AU" sz="1600" dirty="0" smtClean="0">
                <a:solidFill>
                  <a:srgbClr val="006600"/>
                </a:solidFill>
                <a:latin typeface="Aharoni"/>
              </a:rPr>
              <a:t>Not My Job</a:t>
            </a:r>
          </a:p>
          <a:p>
            <a:pPr algn="ctr"/>
            <a:endParaRPr lang="en-AU" sz="1600" dirty="0">
              <a:solidFill>
                <a:srgbClr val="006600"/>
              </a:solidFill>
              <a:latin typeface="Aharoni"/>
            </a:endParaRPr>
          </a:p>
          <a:p>
            <a:pPr algn="ctr"/>
            <a:endParaRPr lang="en-AU" sz="1600" dirty="0" smtClean="0">
              <a:solidFill>
                <a:srgbClr val="006600"/>
              </a:solidFill>
              <a:latin typeface="Aharoni"/>
            </a:endParaRPr>
          </a:p>
          <a:p>
            <a:pPr algn="ctr"/>
            <a:r>
              <a:rPr lang="en-AU" sz="1600" dirty="0" smtClean="0">
                <a:solidFill>
                  <a:srgbClr val="006600"/>
                </a:solidFill>
                <a:latin typeface="Aharoni"/>
              </a:rPr>
              <a:t>Not competent to do job</a:t>
            </a:r>
            <a:endParaRPr lang="en-AU" sz="1600" dirty="0">
              <a:solidFill>
                <a:srgbClr val="006600"/>
              </a:solidFill>
              <a:latin typeface="Aharoni"/>
            </a:endParaRPr>
          </a:p>
        </p:txBody>
      </p:sp>
      <p:sp>
        <p:nvSpPr>
          <p:cNvPr id="10" name="TextBox 9"/>
          <p:cNvSpPr txBox="1"/>
          <p:nvPr/>
        </p:nvSpPr>
        <p:spPr>
          <a:xfrm>
            <a:off x="-1" y="4571147"/>
            <a:ext cx="1582919" cy="1077218"/>
          </a:xfrm>
          <a:prstGeom prst="rect">
            <a:avLst/>
          </a:prstGeom>
          <a:noFill/>
        </p:spPr>
        <p:txBody>
          <a:bodyPr wrap="square" rtlCol="0">
            <a:spAutoFit/>
          </a:bodyPr>
          <a:lstStyle/>
          <a:p>
            <a:pPr algn="ctr"/>
            <a:r>
              <a:rPr lang="en-AU" sz="1600" dirty="0" smtClean="0">
                <a:solidFill>
                  <a:srgbClr val="006600"/>
                </a:solidFill>
                <a:latin typeface="Aharoni"/>
              </a:rPr>
              <a:t>Co-worker “Diversion” </a:t>
            </a:r>
            <a:r>
              <a:rPr lang="en-AU" sz="1600" b="1" dirty="0" smtClean="0">
                <a:solidFill>
                  <a:srgbClr val="006600"/>
                </a:solidFill>
                <a:effectLst>
                  <a:outerShdw blurRad="38100" dist="38100" dir="2700000" algn="tl">
                    <a:srgbClr val="000000">
                      <a:alpha val="43137"/>
                    </a:srgbClr>
                  </a:outerShdw>
                </a:effectLst>
                <a:latin typeface="Aharoni"/>
              </a:rPr>
              <a:t>&amp; are willing to listen</a:t>
            </a:r>
            <a:endParaRPr lang="en-AU" sz="1600" b="1" dirty="0">
              <a:solidFill>
                <a:srgbClr val="006600"/>
              </a:solidFill>
              <a:effectLst>
                <a:outerShdw blurRad="38100" dist="38100" dir="2700000" algn="tl">
                  <a:srgbClr val="000000">
                    <a:alpha val="43137"/>
                  </a:srgbClr>
                </a:outerShdw>
              </a:effectLst>
              <a:latin typeface="Aharoni"/>
            </a:endParaRPr>
          </a:p>
        </p:txBody>
      </p:sp>
      <p:sp>
        <p:nvSpPr>
          <p:cNvPr id="11" name="TextBox 10"/>
          <p:cNvSpPr txBox="1"/>
          <p:nvPr/>
        </p:nvSpPr>
        <p:spPr>
          <a:xfrm>
            <a:off x="1851017" y="4641864"/>
            <a:ext cx="2188657" cy="830997"/>
          </a:xfrm>
          <a:prstGeom prst="rect">
            <a:avLst/>
          </a:prstGeom>
          <a:noFill/>
        </p:spPr>
        <p:txBody>
          <a:bodyPr wrap="square" rtlCol="0">
            <a:spAutoFit/>
          </a:bodyPr>
          <a:lstStyle/>
          <a:p>
            <a:pPr algn="ctr"/>
            <a:r>
              <a:rPr lang="en-AU" sz="1600" dirty="0" smtClean="0">
                <a:solidFill>
                  <a:srgbClr val="006600"/>
                </a:solidFill>
                <a:latin typeface="Aharoni"/>
              </a:rPr>
              <a:t>Policies on Grievances, Complaints etc.</a:t>
            </a:r>
            <a:endParaRPr lang="en-AU" sz="1600" dirty="0">
              <a:solidFill>
                <a:srgbClr val="006600"/>
              </a:solidFill>
              <a:latin typeface="Aharoni"/>
            </a:endParaRPr>
          </a:p>
        </p:txBody>
      </p:sp>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2" y="252051"/>
            <a:ext cx="533878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 </a:t>
            </a:r>
            <a:r>
              <a:rPr lang="en-AU" sz="1600" b="1" dirty="0" smtClean="0">
                <a:solidFill>
                  <a:srgbClr val="00B050"/>
                </a:solidFill>
                <a:effectLst>
                  <a:outerShdw blurRad="38100" dist="38100" dir="2700000" algn="tl">
                    <a:srgbClr val="000000">
                      <a:alpha val="43137"/>
                    </a:srgbClr>
                  </a:outerShdw>
                </a:effectLst>
                <a:latin typeface="Comic Sans MS" panose="030F0702030302020204" pitchFamily="66" charset="0"/>
              </a:rPr>
              <a:t>&amp; is willing to listen</a:t>
            </a:r>
            <a:endParaRPr lang="en-AU" sz="1600" b="1" dirty="0">
              <a:solidFill>
                <a:srgbClr val="00B050"/>
              </a:solidFill>
              <a:effectLst>
                <a:outerShdw blurRad="38100" dist="38100" dir="2700000" algn="tl">
                  <a:srgbClr val="000000">
                    <a:alpha val="43137"/>
                  </a:srgbClr>
                </a:outerShdw>
              </a:effectLst>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TextBox 24"/>
          <p:cNvSpPr txBox="1"/>
          <p:nvPr/>
        </p:nvSpPr>
        <p:spPr>
          <a:xfrm>
            <a:off x="2869723" y="2503894"/>
            <a:ext cx="2932236" cy="1692771"/>
          </a:xfrm>
          <a:prstGeom prst="rect">
            <a:avLst/>
          </a:prstGeom>
          <a:noFill/>
        </p:spPr>
        <p:txBody>
          <a:bodyPr wrap="square" rtlCol="0">
            <a:spAutoFit/>
          </a:bodyPr>
          <a:lstStyle/>
          <a:p>
            <a:r>
              <a:rPr lang="en-AU" sz="1600" dirty="0" smtClean="0">
                <a:solidFill>
                  <a:srgbClr val="003300"/>
                </a:solidFill>
                <a:latin typeface="Bahnschrift SemiBold" panose="020B0502040204020203" pitchFamily="34" charset="0"/>
              </a:rPr>
              <a:t>Have some choice</a:t>
            </a:r>
          </a:p>
          <a:p>
            <a:r>
              <a:rPr lang="en-AU" sz="1600" dirty="0" smtClean="0">
                <a:solidFill>
                  <a:srgbClr val="003300"/>
                </a:solidFill>
                <a:latin typeface="Bahnschrift SemiBold" panose="020B0502040204020203" pitchFamily="34" charset="0"/>
              </a:rPr>
              <a:t>Put stuff on back-burner</a:t>
            </a:r>
          </a:p>
          <a:p>
            <a:r>
              <a:rPr lang="en-AU" sz="1600" dirty="0" smtClean="0">
                <a:solidFill>
                  <a:srgbClr val="003300"/>
                </a:solidFill>
                <a:latin typeface="Bahnschrift SemiBold" panose="020B0502040204020203" pitchFamily="34" charset="0"/>
              </a:rPr>
              <a:t>Do work at own pace</a:t>
            </a:r>
          </a:p>
          <a:p>
            <a:r>
              <a:rPr lang="en-AU" sz="1600" dirty="0" smtClean="0">
                <a:solidFill>
                  <a:srgbClr val="003300"/>
                </a:solidFill>
                <a:latin typeface="Bahnschrift SemiBold" panose="020B0502040204020203" pitchFamily="34" charset="0"/>
              </a:rPr>
              <a:t>Open to suggestions of easier/safer was of doing it</a:t>
            </a:r>
          </a:p>
          <a:p>
            <a:endParaRPr lang="en-AU" dirty="0"/>
          </a:p>
        </p:txBody>
      </p: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9" name="TextBox 18"/>
          <p:cNvSpPr txBox="1"/>
          <p:nvPr/>
        </p:nvSpPr>
        <p:spPr>
          <a:xfrm>
            <a:off x="7092280" y="3519356"/>
            <a:ext cx="1296144" cy="923330"/>
          </a:xfrm>
          <a:prstGeom prst="rect">
            <a:avLst/>
          </a:prstGeom>
          <a:no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3" name="Picture 2"/>
          <p:cNvPicPr>
            <a:picLocks noChangeAspect="1"/>
          </p:cNvPicPr>
          <p:nvPr/>
        </p:nvPicPr>
        <p:blipFill>
          <a:blip r:embed="rId6"/>
          <a:stretch>
            <a:fillRect/>
          </a:stretch>
        </p:blipFill>
        <p:spPr>
          <a:xfrm>
            <a:off x="5315090" y="597687"/>
            <a:ext cx="768163" cy="975445"/>
          </a:xfrm>
          <a:prstGeom prst="rect">
            <a:avLst/>
          </a:prstGeom>
        </p:spPr>
      </p:pic>
      <p:sp>
        <p:nvSpPr>
          <p:cNvPr id="24" name="TextBox 23"/>
          <p:cNvSpPr txBox="1"/>
          <p:nvPr/>
        </p:nvSpPr>
        <p:spPr>
          <a:xfrm>
            <a:off x="6768642" y="1589794"/>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Release Valve</a:t>
            </a:r>
            <a:endParaRPr lang="en-AU" sz="1600" dirty="0">
              <a:solidFill>
                <a:srgbClr val="006600"/>
              </a:solidFill>
              <a:latin typeface="Lucida Console" panose="020B0609040504020204" pitchFamily="49" charset="0"/>
            </a:endParaRPr>
          </a:p>
        </p:txBody>
      </p:sp>
      <p:pic>
        <p:nvPicPr>
          <p:cNvPr id="27" name="Picture 26"/>
          <p:cNvPicPr>
            <a:picLocks noChangeAspect="1"/>
          </p:cNvPicPr>
          <p:nvPr/>
        </p:nvPicPr>
        <p:blipFill>
          <a:blip r:embed="rId7"/>
          <a:stretch>
            <a:fillRect/>
          </a:stretch>
        </p:blipFill>
        <p:spPr>
          <a:xfrm>
            <a:off x="5851394" y="632714"/>
            <a:ext cx="2057600" cy="1016939"/>
          </a:xfrm>
          <a:prstGeom prst="rect">
            <a:avLst/>
          </a:prstGeom>
        </p:spPr>
      </p:pic>
      <p:sp>
        <p:nvSpPr>
          <p:cNvPr id="28" name="TextBox 27"/>
          <p:cNvSpPr txBox="1"/>
          <p:nvPr/>
        </p:nvSpPr>
        <p:spPr>
          <a:xfrm>
            <a:off x="1661570" y="1675571"/>
            <a:ext cx="5009762" cy="954107"/>
          </a:xfrm>
          <a:prstGeom prst="rect">
            <a:avLst/>
          </a:prstGeom>
          <a:solidFill>
            <a:srgbClr val="FFFF00"/>
          </a:solidFill>
        </p:spPr>
        <p:txBody>
          <a:bodyPr wrap="square" rtlCol="0">
            <a:spAutoFit/>
          </a:bodyPr>
          <a:lstStyle/>
          <a:p>
            <a:pPr algn="ctr"/>
            <a:r>
              <a:rPr lang="en-AU" sz="2800" dirty="0" smtClean="0">
                <a:solidFill>
                  <a:srgbClr val="000066"/>
                </a:solidFill>
                <a:latin typeface="Franklin Gothic Demi" panose="020B0703020102020204" pitchFamily="34" charset="0"/>
              </a:rPr>
              <a:t>WHERE ENGINEERING MEETS PSYCHOLOGY</a:t>
            </a:r>
            <a:endParaRPr lang="en-AU" sz="2800" dirty="0">
              <a:solidFill>
                <a:srgbClr val="000066"/>
              </a:solidFill>
              <a:latin typeface="Franklin Gothic Demi" panose="020B0703020102020204" pitchFamily="34" charset="0"/>
            </a:endParaRPr>
          </a:p>
        </p:txBody>
      </p:sp>
    </p:spTree>
    <p:extLst>
      <p:ext uri="{BB962C8B-B14F-4D97-AF65-F5344CB8AC3E}">
        <p14:creationId xmlns:p14="http://schemas.microsoft.com/office/powerpoint/2010/main" val="35174816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2" y="-297"/>
            <a:ext cx="9138696" cy="6858594"/>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8" name="TextBox 7"/>
          <p:cNvSpPr txBox="1"/>
          <p:nvPr/>
        </p:nvSpPr>
        <p:spPr>
          <a:xfrm>
            <a:off x="5292080" y="1988840"/>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Gauge</a:t>
            </a:r>
            <a:endParaRPr lang="en-AU" sz="1600" dirty="0">
              <a:solidFill>
                <a:srgbClr val="006600"/>
              </a:solidFill>
              <a:latin typeface="Lucida Console" panose="020B0609040504020204" pitchFamily="49" charset="0"/>
            </a:endParaRPr>
          </a:p>
        </p:txBody>
      </p:sp>
      <p:sp>
        <p:nvSpPr>
          <p:cNvPr id="9" name="TextBox 8"/>
          <p:cNvSpPr txBox="1"/>
          <p:nvPr/>
        </p:nvSpPr>
        <p:spPr>
          <a:xfrm>
            <a:off x="0" y="1949696"/>
            <a:ext cx="1490030" cy="1569660"/>
          </a:xfrm>
          <a:prstGeom prst="rect">
            <a:avLst/>
          </a:prstGeom>
          <a:noFill/>
        </p:spPr>
        <p:txBody>
          <a:bodyPr wrap="square" rtlCol="0">
            <a:spAutoFit/>
          </a:bodyPr>
          <a:lstStyle/>
          <a:p>
            <a:pPr algn="ctr"/>
            <a:r>
              <a:rPr lang="en-AU" sz="1600" dirty="0" smtClean="0">
                <a:solidFill>
                  <a:srgbClr val="006600"/>
                </a:solidFill>
                <a:latin typeface="Aharoni"/>
              </a:rPr>
              <a:t>Not My Job</a:t>
            </a:r>
          </a:p>
          <a:p>
            <a:pPr algn="ctr"/>
            <a:endParaRPr lang="en-AU" sz="1600" dirty="0">
              <a:solidFill>
                <a:srgbClr val="006600"/>
              </a:solidFill>
              <a:latin typeface="Aharoni"/>
            </a:endParaRPr>
          </a:p>
          <a:p>
            <a:pPr algn="ctr"/>
            <a:endParaRPr lang="en-AU" sz="1600" dirty="0" smtClean="0">
              <a:solidFill>
                <a:srgbClr val="006600"/>
              </a:solidFill>
              <a:latin typeface="Aharoni"/>
            </a:endParaRPr>
          </a:p>
          <a:p>
            <a:pPr algn="ctr"/>
            <a:r>
              <a:rPr lang="en-AU" sz="1600" dirty="0" smtClean="0">
                <a:solidFill>
                  <a:srgbClr val="006600"/>
                </a:solidFill>
                <a:latin typeface="Aharoni"/>
              </a:rPr>
              <a:t>Not competent to do job</a:t>
            </a:r>
            <a:endParaRPr lang="en-AU" sz="1600" dirty="0">
              <a:solidFill>
                <a:srgbClr val="006600"/>
              </a:solidFill>
              <a:latin typeface="Aharoni"/>
            </a:endParaRPr>
          </a:p>
        </p:txBody>
      </p:sp>
      <p:sp>
        <p:nvSpPr>
          <p:cNvPr id="10" name="TextBox 9"/>
          <p:cNvSpPr txBox="1"/>
          <p:nvPr/>
        </p:nvSpPr>
        <p:spPr>
          <a:xfrm>
            <a:off x="-1" y="4571147"/>
            <a:ext cx="1582919" cy="1077218"/>
          </a:xfrm>
          <a:prstGeom prst="rect">
            <a:avLst/>
          </a:prstGeom>
          <a:noFill/>
        </p:spPr>
        <p:txBody>
          <a:bodyPr wrap="square" rtlCol="0">
            <a:spAutoFit/>
          </a:bodyPr>
          <a:lstStyle/>
          <a:p>
            <a:pPr algn="ctr"/>
            <a:r>
              <a:rPr lang="en-AU" sz="1600" dirty="0" smtClean="0">
                <a:solidFill>
                  <a:srgbClr val="006600"/>
                </a:solidFill>
                <a:latin typeface="Aharoni"/>
              </a:rPr>
              <a:t>Co-worker “Diversion” </a:t>
            </a:r>
            <a:r>
              <a:rPr lang="en-AU" sz="1600" b="1" dirty="0" smtClean="0">
                <a:solidFill>
                  <a:srgbClr val="006600"/>
                </a:solidFill>
                <a:effectLst>
                  <a:outerShdw blurRad="38100" dist="38100" dir="2700000" algn="tl">
                    <a:srgbClr val="000000">
                      <a:alpha val="43137"/>
                    </a:srgbClr>
                  </a:outerShdw>
                </a:effectLst>
                <a:latin typeface="Aharoni"/>
              </a:rPr>
              <a:t>&amp; are willing to listen</a:t>
            </a:r>
            <a:endParaRPr lang="en-AU" sz="1600" b="1" dirty="0">
              <a:solidFill>
                <a:srgbClr val="006600"/>
              </a:solidFill>
              <a:effectLst>
                <a:outerShdw blurRad="38100" dist="38100" dir="2700000" algn="tl">
                  <a:srgbClr val="000000">
                    <a:alpha val="43137"/>
                  </a:srgbClr>
                </a:outerShdw>
              </a:effectLst>
              <a:latin typeface="Aharoni"/>
            </a:endParaRPr>
          </a:p>
        </p:txBody>
      </p:sp>
      <p:sp>
        <p:nvSpPr>
          <p:cNvPr id="11" name="TextBox 10"/>
          <p:cNvSpPr txBox="1"/>
          <p:nvPr/>
        </p:nvSpPr>
        <p:spPr>
          <a:xfrm>
            <a:off x="1851017" y="4641864"/>
            <a:ext cx="2188657" cy="830997"/>
          </a:xfrm>
          <a:prstGeom prst="rect">
            <a:avLst/>
          </a:prstGeom>
          <a:noFill/>
        </p:spPr>
        <p:txBody>
          <a:bodyPr wrap="square" rtlCol="0">
            <a:spAutoFit/>
          </a:bodyPr>
          <a:lstStyle/>
          <a:p>
            <a:pPr algn="ctr"/>
            <a:r>
              <a:rPr lang="en-AU" sz="1600" dirty="0" smtClean="0">
                <a:solidFill>
                  <a:srgbClr val="006600"/>
                </a:solidFill>
                <a:latin typeface="Aharoni"/>
              </a:rPr>
              <a:t>Policies on Grievances, Complaints etc.</a:t>
            </a:r>
            <a:endParaRPr lang="en-AU" sz="1600" dirty="0">
              <a:solidFill>
                <a:srgbClr val="006600"/>
              </a:solidFill>
              <a:latin typeface="Aharoni"/>
            </a:endParaRPr>
          </a:p>
        </p:txBody>
      </p:sp>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2" y="252051"/>
            <a:ext cx="533878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 </a:t>
            </a:r>
            <a:r>
              <a:rPr lang="en-AU" sz="1600" b="1" dirty="0" smtClean="0">
                <a:solidFill>
                  <a:srgbClr val="00B050"/>
                </a:solidFill>
                <a:effectLst>
                  <a:outerShdw blurRad="38100" dist="38100" dir="2700000" algn="tl">
                    <a:srgbClr val="000000">
                      <a:alpha val="43137"/>
                    </a:srgbClr>
                  </a:outerShdw>
                </a:effectLst>
                <a:latin typeface="Comic Sans MS" panose="030F0702030302020204" pitchFamily="66" charset="0"/>
              </a:rPr>
              <a:t>&amp; is willing to listen</a:t>
            </a:r>
            <a:endParaRPr lang="en-AU" sz="1600" b="1" dirty="0">
              <a:solidFill>
                <a:srgbClr val="00B050"/>
              </a:solidFill>
              <a:effectLst>
                <a:outerShdw blurRad="38100" dist="38100" dir="2700000" algn="tl">
                  <a:srgbClr val="000000">
                    <a:alpha val="43137"/>
                  </a:srgbClr>
                </a:outerShdw>
              </a:effectLst>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TextBox 24"/>
          <p:cNvSpPr txBox="1"/>
          <p:nvPr/>
        </p:nvSpPr>
        <p:spPr>
          <a:xfrm>
            <a:off x="2869723" y="2503894"/>
            <a:ext cx="2932236" cy="1692771"/>
          </a:xfrm>
          <a:prstGeom prst="rect">
            <a:avLst/>
          </a:prstGeom>
          <a:noFill/>
        </p:spPr>
        <p:txBody>
          <a:bodyPr wrap="square" rtlCol="0">
            <a:spAutoFit/>
          </a:bodyPr>
          <a:lstStyle/>
          <a:p>
            <a:r>
              <a:rPr lang="en-AU" sz="1600" dirty="0" smtClean="0">
                <a:solidFill>
                  <a:srgbClr val="003300"/>
                </a:solidFill>
                <a:latin typeface="Bahnschrift SemiBold" panose="020B0502040204020203" pitchFamily="34" charset="0"/>
              </a:rPr>
              <a:t>Have some choice</a:t>
            </a:r>
          </a:p>
          <a:p>
            <a:r>
              <a:rPr lang="en-AU" sz="1600" dirty="0" smtClean="0">
                <a:solidFill>
                  <a:srgbClr val="003300"/>
                </a:solidFill>
                <a:latin typeface="Bahnschrift SemiBold" panose="020B0502040204020203" pitchFamily="34" charset="0"/>
              </a:rPr>
              <a:t>Put stuff on back-burner</a:t>
            </a:r>
          </a:p>
          <a:p>
            <a:r>
              <a:rPr lang="en-AU" sz="1600" dirty="0" smtClean="0">
                <a:solidFill>
                  <a:srgbClr val="003300"/>
                </a:solidFill>
                <a:latin typeface="Bahnschrift SemiBold" panose="020B0502040204020203" pitchFamily="34" charset="0"/>
              </a:rPr>
              <a:t>Do work at own pace</a:t>
            </a:r>
          </a:p>
          <a:p>
            <a:r>
              <a:rPr lang="en-AU" sz="1600" dirty="0" smtClean="0">
                <a:solidFill>
                  <a:srgbClr val="003300"/>
                </a:solidFill>
                <a:latin typeface="Bahnschrift SemiBold" panose="020B0502040204020203" pitchFamily="34" charset="0"/>
              </a:rPr>
              <a:t>Open to suggestions of easier/safer was of doing it</a:t>
            </a:r>
          </a:p>
          <a:p>
            <a:endParaRPr lang="en-AU" dirty="0"/>
          </a:p>
        </p:txBody>
      </p: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9" name="TextBox 18"/>
          <p:cNvSpPr txBox="1"/>
          <p:nvPr/>
        </p:nvSpPr>
        <p:spPr>
          <a:xfrm>
            <a:off x="7092280" y="3519356"/>
            <a:ext cx="1296144" cy="923330"/>
          </a:xfrm>
          <a:prstGeom prst="rect">
            <a:avLst/>
          </a:prstGeom>
          <a:no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3" name="Picture 2"/>
          <p:cNvPicPr>
            <a:picLocks noChangeAspect="1"/>
          </p:cNvPicPr>
          <p:nvPr/>
        </p:nvPicPr>
        <p:blipFill>
          <a:blip r:embed="rId6"/>
          <a:stretch>
            <a:fillRect/>
          </a:stretch>
        </p:blipFill>
        <p:spPr>
          <a:xfrm>
            <a:off x="5315090" y="597687"/>
            <a:ext cx="768163" cy="975445"/>
          </a:xfrm>
          <a:prstGeom prst="rect">
            <a:avLst/>
          </a:prstGeom>
        </p:spPr>
      </p:pic>
      <p:sp>
        <p:nvSpPr>
          <p:cNvPr id="23" name="TextBox 22"/>
          <p:cNvSpPr txBox="1"/>
          <p:nvPr/>
        </p:nvSpPr>
        <p:spPr>
          <a:xfrm>
            <a:off x="2960732" y="6135757"/>
            <a:ext cx="4430096" cy="584775"/>
          </a:xfrm>
          <a:prstGeom prst="rect">
            <a:avLst/>
          </a:prstGeom>
          <a:noFill/>
        </p:spPr>
        <p:txBody>
          <a:bodyPr wrap="square" rtlCol="0">
            <a:spAutoFit/>
          </a:bodyPr>
          <a:lstStyle/>
          <a:p>
            <a:pPr algn="ctr"/>
            <a:r>
              <a:rPr lang="en-AU" sz="1600" b="1" dirty="0" smtClean="0">
                <a:solidFill>
                  <a:srgbClr val="C00000"/>
                </a:solidFill>
                <a:effectLst>
                  <a:outerShdw blurRad="38100" dist="38100" dir="2700000" algn="tl">
                    <a:srgbClr val="000000">
                      <a:alpha val="43137"/>
                    </a:srgbClr>
                  </a:outerShdw>
                </a:effectLst>
                <a:latin typeface="Lucida Console" panose="020B0609040504020204" pitchFamily="49" charset="0"/>
              </a:rPr>
              <a:t>Unfairness, Frustrations, </a:t>
            </a:r>
            <a:r>
              <a:rPr lang="en-AU" sz="1600" b="1" dirty="0" smtClean="0">
                <a:solidFill>
                  <a:srgbClr val="008000"/>
                </a:solidFill>
                <a:effectLst>
                  <a:outerShdw blurRad="38100" dist="38100" dir="2700000" algn="tl">
                    <a:srgbClr val="000000">
                      <a:alpha val="43137"/>
                    </a:srgbClr>
                  </a:outerShdw>
                </a:effectLst>
                <a:latin typeface="Lucida Console" panose="020B0609040504020204" pitchFamily="49" charset="0"/>
              </a:rPr>
              <a:t>Meaningful work, positives to job</a:t>
            </a:r>
            <a:endParaRPr lang="en-AU" sz="1600" b="1" dirty="0">
              <a:solidFill>
                <a:srgbClr val="008000"/>
              </a:solidFill>
              <a:effectLst>
                <a:outerShdw blurRad="38100" dist="38100" dir="2700000" algn="tl">
                  <a:srgbClr val="000000">
                    <a:alpha val="43137"/>
                  </a:srgbClr>
                </a:outerShdw>
              </a:effectLst>
              <a:latin typeface="Lucida Console" panose="020B0609040504020204" pitchFamily="49" charset="0"/>
            </a:endParaRPr>
          </a:p>
        </p:txBody>
      </p:sp>
      <p:sp>
        <p:nvSpPr>
          <p:cNvPr id="24" name="TextBox 23"/>
          <p:cNvSpPr txBox="1"/>
          <p:nvPr/>
        </p:nvSpPr>
        <p:spPr>
          <a:xfrm>
            <a:off x="6768642" y="1589794"/>
            <a:ext cx="1800200" cy="584775"/>
          </a:xfrm>
          <a:prstGeom prst="rect">
            <a:avLst/>
          </a:prstGeom>
          <a:noFill/>
        </p:spPr>
        <p:txBody>
          <a:bodyPr wrap="square" rtlCol="0">
            <a:spAutoFit/>
          </a:bodyPr>
          <a:lstStyle/>
          <a:p>
            <a:pPr algn="ctr"/>
            <a:r>
              <a:rPr lang="en-AU" sz="1600" b="1" dirty="0" smtClean="0">
                <a:solidFill>
                  <a:srgbClr val="006600"/>
                </a:solidFill>
                <a:effectLst>
                  <a:outerShdw blurRad="38100" dist="38100" dir="2700000" algn="tl">
                    <a:srgbClr val="000000">
                      <a:alpha val="43137"/>
                    </a:srgbClr>
                  </a:outerShdw>
                </a:effectLst>
                <a:latin typeface="Lucida Console" panose="020B0609040504020204" pitchFamily="49" charset="0"/>
              </a:rPr>
              <a:t>Pressure Release Valve</a:t>
            </a:r>
            <a:endParaRPr lang="en-AU" sz="1600" b="1" dirty="0">
              <a:solidFill>
                <a:srgbClr val="006600"/>
              </a:solidFill>
              <a:effectLst>
                <a:outerShdw blurRad="38100" dist="38100" dir="2700000" algn="tl">
                  <a:srgbClr val="000000">
                    <a:alpha val="43137"/>
                  </a:srgbClr>
                </a:outerShdw>
              </a:effectLst>
              <a:latin typeface="Lucida Console" panose="020B0609040504020204" pitchFamily="49" charset="0"/>
            </a:endParaRPr>
          </a:p>
        </p:txBody>
      </p:sp>
      <p:pic>
        <p:nvPicPr>
          <p:cNvPr id="29" name="Picture 28"/>
          <p:cNvPicPr>
            <a:picLocks noChangeAspect="1"/>
          </p:cNvPicPr>
          <p:nvPr/>
        </p:nvPicPr>
        <p:blipFill>
          <a:blip r:embed="rId7"/>
          <a:stretch>
            <a:fillRect/>
          </a:stretch>
        </p:blipFill>
        <p:spPr>
          <a:xfrm>
            <a:off x="5851394" y="632714"/>
            <a:ext cx="2057600" cy="1016939"/>
          </a:xfrm>
          <a:prstGeom prst="rect">
            <a:avLst/>
          </a:prstGeom>
        </p:spPr>
      </p:pic>
      <p:sp>
        <p:nvSpPr>
          <p:cNvPr id="30" name="TextBox 29"/>
          <p:cNvSpPr txBox="1"/>
          <p:nvPr/>
        </p:nvSpPr>
        <p:spPr>
          <a:xfrm>
            <a:off x="1661570" y="1675571"/>
            <a:ext cx="5009762" cy="954107"/>
          </a:xfrm>
          <a:prstGeom prst="rect">
            <a:avLst/>
          </a:prstGeom>
          <a:solidFill>
            <a:srgbClr val="FFFF00"/>
          </a:solidFill>
        </p:spPr>
        <p:txBody>
          <a:bodyPr wrap="square" rtlCol="0">
            <a:spAutoFit/>
          </a:bodyPr>
          <a:lstStyle/>
          <a:p>
            <a:pPr algn="ctr"/>
            <a:r>
              <a:rPr lang="en-AU" sz="2800" dirty="0" smtClean="0">
                <a:solidFill>
                  <a:srgbClr val="000066"/>
                </a:solidFill>
                <a:latin typeface="Franklin Gothic Demi" panose="020B0703020102020204" pitchFamily="34" charset="0"/>
              </a:rPr>
              <a:t>WHERE ENGINEERING MEETS PSYCHOLOGY</a:t>
            </a:r>
            <a:endParaRPr lang="en-AU" sz="2800" dirty="0">
              <a:solidFill>
                <a:srgbClr val="000066"/>
              </a:solidFill>
              <a:latin typeface="Franklin Gothic Demi" panose="020B0703020102020204" pitchFamily="34" charset="0"/>
            </a:endParaRPr>
          </a:p>
        </p:txBody>
      </p:sp>
    </p:spTree>
    <p:extLst>
      <p:ext uri="{BB962C8B-B14F-4D97-AF65-F5344CB8AC3E}">
        <p14:creationId xmlns:p14="http://schemas.microsoft.com/office/powerpoint/2010/main" val="5660196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2" y="-297"/>
            <a:ext cx="9138696" cy="6858594"/>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8" name="TextBox 7"/>
          <p:cNvSpPr txBox="1"/>
          <p:nvPr/>
        </p:nvSpPr>
        <p:spPr>
          <a:xfrm>
            <a:off x="5292080" y="1988840"/>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Gauge</a:t>
            </a:r>
            <a:endParaRPr lang="en-AU" sz="1600" dirty="0">
              <a:solidFill>
                <a:srgbClr val="006600"/>
              </a:solidFill>
              <a:latin typeface="Lucida Console" panose="020B0609040504020204" pitchFamily="49" charset="0"/>
            </a:endParaRPr>
          </a:p>
        </p:txBody>
      </p:sp>
      <p:sp>
        <p:nvSpPr>
          <p:cNvPr id="9" name="TextBox 8"/>
          <p:cNvSpPr txBox="1"/>
          <p:nvPr/>
        </p:nvSpPr>
        <p:spPr>
          <a:xfrm>
            <a:off x="0" y="1949696"/>
            <a:ext cx="1490030" cy="1569660"/>
          </a:xfrm>
          <a:prstGeom prst="rect">
            <a:avLst/>
          </a:prstGeom>
          <a:noFill/>
        </p:spPr>
        <p:txBody>
          <a:bodyPr wrap="square" rtlCol="0">
            <a:spAutoFit/>
          </a:bodyPr>
          <a:lstStyle/>
          <a:p>
            <a:pPr algn="ctr"/>
            <a:r>
              <a:rPr lang="en-AU" sz="1600" dirty="0" smtClean="0">
                <a:solidFill>
                  <a:srgbClr val="006600"/>
                </a:solidFill>
                <a:latin typeface="Aharoni"/>
              </a:rPr>
              <a:t>Not My Job</a:t>
            </a:r>
          </a:p>
          <a:p>
            <a:pPr algn="ctr"/>
            <a:endParaRPr lang="en-AU" sz="1600" dirty="0">
              <a:solidFill>
                <a:srgbClr val="006600"/>
              </a:solidFill>
              <a:latin typeface="Aharoni"/>
            </a:endParaRPr>
          </a:p>
          <a:p>
            <a:pPr algn="ctr"/>
            <a:endParaRPr lang="en-AU" sz="1600" dirty="0" smtClean="0">
              <a:solidFill>
                <a:srgbClr val="006600"/>
              </a:solidFill>
              <a:latin typeface="Aharoni"/>
            </a:endParaRPr>
          </a:p>
          <a:p>
            <a:pPr algn="ctr"/>
            <a:r>
              <a:rPr lang="en-AU" sz="1600" dirty="0" smtClean="0">
                <a:solidFill>
                  <a:srgbClr val="006600"/>
                </a:solidFill>
                <a:latin typeface="Aharoni"/>
              </a:rPr>
              <a:t>Not competent to do job</a:t>
            </a:r>
            <a:endParaRPr lang="en-AU" sz="1600" dirty="0">
              <a:solidFill>
                <a:srgbClr val="006600"/>
              </a:solidFill>
              <a:latin typeface="Aharoni"/>
            </a:endParaRPr>
          </a:p>
        </p:txBody>
      </p:sp>
      <p:sp>
        <p:nvSpPr>
          <p:cNvPr id="10" name="TextBox 9"/>
          <p:cNvSpPr txBox="1"/>
          <p:nvPr/>
        </p:nvSpPr>
        <p:spPr>
          <a:xfrm>
            <a:off x="-1" y="4571147"/>
            <a:ext cx="1582919" cy="1077218"/>
          </a:xfrm>
          <a:prstGeom prst="rect">
            <a:avLst/>
          </a:prstGeom>
          <a:noFill/>
        </p:spPr>
        <p:txBody>
          <a:bodyPr wrap="square" rtlCol="0">
            <a:spAutoFit/>
          </a:bodyPr>
          <a:lstStyle/>
          <a:p>
            <a:pPr algn="ctr"/>
            <a:r>
              <a:rPr lang="en-AU" sz="1600" dirty="0" smtClean="0">
                <a:solidFill>
                  <a:srgbClr val="006600"/>
                </a:solidFill>
                <a:latin typeface="Aharoni"/>
              </a:rPr>
              <a:t>Co-worker “Diversion” </a:t>
            </a:r>
            <a:r>
              <a:rPr lang="en-AU" sz="1600" b="1" dirty="0" smtClean="0">
                <a:solidFill>
                  <a:srgbClr val="006600"/>
                </a:solidFill>
                <a:effectLst>
                  <a:outerShdw blurRad="38100" dist="38100" dir="2700000" algn="tl">
                    <a:srgbClr val="000000">
                      <a:alpha val="43137"/>
                    </a:srgbClr>
                  </a:outerShdw>
                </a:effectLst>
                <a:latin typeface="Aharoni"/>
              </a:rPr>
              <a:t>&amp; are willing to listen</a:t>
            </a:r>
            <a:endParaRPr lang="en-AU" sz="1600" b="1" dirty="0">
              <a:solidFill>
                <a:srgbClr val="006600"/>
              </a:solidFill>
              <a:effectLst>
                <a:outerShdw blurRad="38100" dist="38100" dir="2700000" algn="tl">
                  <a:srgbClr val="000000">
                    <a:alpha val="43137"/>
                  </a:srgbClr>
                </a:outerShdw>
              </a:effectLst>
              <a:latin typeface="Aharoni"/>
            </a:endParaRPr>
          </a:p>
        </p:txBody>
      </p:sp>
      <p:sp>
        <p:nvSpPr>
          <p:cNvPr id="11" name="TextBox 10"/>
          <p:cNvSpPr txBox="1"/>
          <p:nvPr/>
        </p:nvSpPr>
        <p:spPr>
          <a:xfrm>
            <a:off x="1851017" y="4641864"/>
            <a:ext cx="2188657" cy="830997"/>
          </a:xfrm>
          <a:prstGeom prst="rect">
            <a:avLst/>
          </a:prstGeom>
          <a:noFill/>
        </p:spPr>
        <p:txBody>
          <a:bodyPr wrap="square" rtlCol="0">
            <a:spAutoFit/>
          </a:bodyPr>
          <a:lstStyle/>
          <a:p>
            <a:pPr algn="ctr"/>
            <a:r>
              <a:rPr lang="en-AU" sz="1600" dirty="0" smtClean="0">
                <a:solidFill>
                  <a:srgbClr val="006600"/>
                </a:solidFill>
                <a:latin typeface="Aharoni"/>
              </a:rPr>
              <a:t>Policies on Grievances, Complaints etc.</a:t>
            </a:r>
            <a:endParaRPr lang="en-AU" sz="1600" dirty="0">
              <a:solidFill>
                <a:srgbClr val="006600"/>
              </a:solidFill>
              <a:latin typeface="Aharoni"/>
            </a:endParaRPr>
          </a:p>
        </p:txBody>
      </p:sp>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2" y="252051"/>
            <a:ext cx="533878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 </a:t>
            </a:r>
            <a:r>
              <a:rPr lang="en-AU" sz="1600" b="1" dirty="0" smtClean="0">
                <a:solidFill>
                  <a:srgbClr val="00B050"/>
                </a:solidFill>
                <a:effectLst>
                  <a:outerShdw blurRad="38100" dist="38100" dir="2700000" algn="tl">
                    <a:srgbClr val="000000">
                      <a:alpha val="43137"/>
                    </a:srgbClr>
                  </a:outerShdw>
                </a:effectLst>
                <a:latin typeface="Comic Sans MS" panose="030F0702030302020204" pitchFamily="66" charset="0"/>
              </a:rPr>
              <a:t>&amp; is willing to listen</a:t>
            </a:r>
            <a:endParaRPr lang="en-AU" sz="1600" b="1" dirty="0">
              <a:solidFill>
                <a:srgbClr val="00B050"/>
              </a:solidFill>
              <a:effectLst>
                <a:outerShdw blurRad="38100" dist="38100" dir="2700000" algn="tl">
                  <a:srgbClr val="000000">
                    <a:alpha val="43137"/>
                  </a:srgbClr>
                </a:outerShdw>
              </a:effectLst>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TextBox 24"/>
          <p:cNvSpPr txBox="1"/>
          <p:nvPr/>
        </p:nvSpPr>
        <p:spPr>
          <a:xfrm>
            <a:off x="2869723" y="2503894"/>
            <a:ext cx="2932236" cy="1692771"/>
          </a:xfrm>
          <a:prstGeom prst="rect">
            <a:avLst/>
          </a:prstGeom>
          <a:noFill/>
        </p:spPr>
        <p:txBody>
          <a:bodyPr wrap="square" rtlCol="0">
            <a:spAutoFit/>
          </a:bodyPr>
          <a:lstStyle/>
          <a:p>
            <a:r>
              <a:rPr lang="en-AU" sz="1600" dirty="0" smtClean="0">
                <a:solidFill>
                  <a:srgbClr val="003300"/>
                </a:solidFill>
                <a:latin typeface="Bahnschrift SemiBold" panose="020B0502040204020203" pitchFamily="34" charset="0"/>
              </a:rPr>
              <a:t>Have some choice</a:t>
            </a:r>
          </a:p>
          <a:p>
            <a:r>
              <a:rPr lang="en-AU" sz="1600" dirty="0" smtClean="0">
                <a:solidFill>
                  <a:srgbClr val="003300"/>
                </a:solidFill>
                <a:latin typeface="Bahnschrift SemiBold" panose="020B0502040204020203" pitchFamily="34" charset="0"/>
              </a:rPr>
              <a:t>Put stuff on back-burner</a:t>
            </a:r>
          </a:p>
          <a:p>
            <a:r>
              <a:rPr lang="en-AU" sz="1600" dirty="0" smtClean="0">
                <a:solidFill>
                  <a:srgbClr val="003300"/>
                </a:solidFill>
                <a:latin typeface="Bahnschrift SemiBold" panose="020B0502040204020203" pitchFamily="34" charset="0"/>
              </a:rPr>
              <a:t>Do work at own pace</a:t>
            </a:r>
          </a:p>
          <a:p>
            <a:r>
              <a:rPr lang="en-AU" sz="1600" dirty="0" smtClean="0">
                <a:solidFill>
                  <a:srgbClr val="003300"/>
                </a:solidFill>
                <a:latin typeface="Bahnschrift SemiBold" panose="020B0502040204020203" pitchFamily="34" charset="0"/>
              </a:rPr>
              <a:t>Open to suggestions of easier/safer was of doing it</a:t>
            </a:r>
          </a:p>
          <a:p>
            <a:endParaRPr lang="en-AU" dirty="0"/>
          </a:p>
        </p:txBody>
      </p: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9" name="TextBox 18"/>
          <p:cNvSpPr txBox="1"/>
          <p:nvPr/>
        </p:nvSpPr>
        <p:spPr>
          <a:xfrm>
            <a:off x="7092280" y="3519356"/>
            <a:ext cx="1368152" cy="923330"/>
          </a:xfrm>
          <a:prstGeom prst="rect">
            <a:avLst/>
          </a:prstGeom>
          <a:solidFill>
            <a:srgbClr val="99CC00"/>
          </a:solidFill>
        </p:spPr>
        <p:txBody>
          <a:bodyPr wrap="square" rtlCol="0">
            <a:spAutoFit/>
          </a:bodyPr>
          <a:lstStyle/>
          <a:p>
            <a:r>
              <a:rPr lang="en-AU" sz="1800" b="1" dirty="0" smtClean="0">
                <a:latin typeface="Malgun Gothic" panose="020B0503020000020004" pitchFamily="34" charset="-127"/>
                <a:ea typeface="Malgun Gothic" panose="020B0503020000020004" pitchFamily="34" charset="-127"/>
              </a:rPr>
              <a:t>Training, Skills</a:t>
            </a:r>
          </a:p>
          <a:p>
            <a:r>
              <a:rPr lang="en-AU" sz="1800" b="1"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3" name="Picture 2"/>
          <p:cNvPicPr>
            <a:picLocks noChangeAspect="1"/>
          </p:cNvPicPr>
          <p:nvPr/>
        </p:nvPicPr>
        <p:blipFill>
          <a:blip r:embed="rId6"/>
          <a:stretch>
            <a:fillRect/>
          </a:stretch>
        </p:blipFill>
        <p:spPr>
          <a:xfrm>
            <a:off x="5315090" y="597687"/>
            <a:ext cx="768163" cy="975445"/>
          </a:xfrm>
          <a:prstGeom prst="rect">
            <a:avLst/>
          </a:prstGeom>
        </p:spPr>
      </p:pic>
      <p:sp>
        <p:nvSpPr>
          <p:cNvPr id="23" name="TextBox 22"/>
          <p:cNvSpPr txBox="1"/>
          <p:nvPr/>
        </p:nvSpPr>
        <p:spPr>
          <a:xfrm>
            <a:off x="2960732" y="6135757"/>
            <a:ext cx="4430096" cy="584775"/>
          </a:xfrm>
          <a:prstGeom prst="rect">
            <a:avLst/>
          </a:prstGeom>
          <a:noFill/>
        </p:spPr>
        <p:txBody>
          <a:bodyPr wrap="square" rtlCol="0">
            <a:spAutoFit/>
          </a:bodyPr>
          <a:lstStyle/>
          <a:p>
            <a:pPr algn="ctr"/>
            <a:r>
              <a:rPr lang="en-AU" sz="1600" b="1" dirty="0" smtClean="0">
                <a:solidFill>
                  <a:srgbClr val="C00000"/>
                </a:solidFill>
                <a:effectLst>
                  <a:outerShdw blurRad="38100" dist="38100" dir="2700000" algn="tl">
                    <a:srgbClr val="000000">
                      <a:alpha val="43137"/>
                    </a:srgbClr>
                  </a:outerShdw>
                </a:effectLst>
                <a:latin typeface="Lucida Console" panose="020B0609040504020204" pitchFamily="49" charset="0"/>
              </a:rPr>
              <a:t>Unfairness, Frustrations, </a:t>
            </a:r>
            <a:r>
              <a:rPr lang="en-AU" sz="1600" b="1" dirty="0" smtClean="0">
                <a:solidFill>
                  <a:srgbClr val="00B050"/>
                </a:solidFill>
                <a:effectLst>
                  <a:outerShdw blurRad="38100" dist="38100" dir="2700000" algn="tl">
                    <a:srgbClr val="000000">
                      <a:alpha val="43137"/>
                    </a:srgbClr>
                  </a:outerShdw>
                </a:effectLst>
                <a:latin typeface="Lucida Console" panose="020B0609040504020204" pitchFamily="49" charset="0"/>
              </a:rPr>
              <a:t>Meaningful work, positives to job</a:t>
            </a:r>
            <a:endParaRPr lang="en-AU" sz="1600" b="1" dirty="0">
              <a:solidFill>
                <a:srgbClr val="00B050"/>
              </a:solidFill>
              <a:effectLst>
                <a:outerShdw blurRad="38100" dist="38100" dir="2700000" algn="tl">
                  <a:srgbClr val="000000">
                    <a:alpha val="43137"/>
                  </a:srgbClr>
                </a:outerShdw>
              </a:effectLst>
              <a:latin typeface="Lucida Console" panose="020B0609040504020204" pitchFamily="49" charset="0"/>
            </a:endParaRPr>
          </a:p>
        </p:txBody>
      </p:sp>
      <p:sp>
        <p:nvSpPr>
          <p:cNvPr id="24" name="TextBox 23"/>
          <p:cNvSpPr txBox="1"/>
          <p:nvPr/>
        </p:nvSpPr>
        <p:spPr>
          <a:xfrm>
            <a:off x="6768642" y="1589794"/>
            <a:ext cx="1800200" cy="584775"/>
          </a:xfrm>
          <a:prstGeom prst="rect">
            <a:avLst/>
          </a:prstGeom>
          <a:noFill/>
        </p:spPr>
        <p:txBody>
          <a:bodyPr wrap="square" rtlCol="0">
            <a:spAutoFit/>
          </a:bodyPr>
          <a:lstStyle/>
          <a:p>
            <a:pPr algn="ctr"/>
            <a:r>
              <a:rPr lang="en-AU" sz="1600" b="1" dirty="0" smtClean="0">
                <a:solidFill>
                  <a:srgbClr val="006600"/>
                </a:solidFill>
                <a:effectLst>
                  <a:outerShdw blurRad="38100" dist="38100" dir="2700000" algn="tl">
                    <a:srgbClr val="000000">
                      <a:alpha val="43137"/>
                    </a:srgbClr>
                  </a:outerShdw>
                </a:effectLst>
                <a:latin typeface="Lucida Console" panose="020B0609040504020204" pitchFamily="49" charset="0"/>
              </a:rPr>
              <a:t>Pressure Release Valve</a:t>
            </a:r>
            <a:endParaRPr lang="en-AU" sz="1600" b="1" dirty="0">
              <a:solidFill>
                <a:srgbClr val="006600"/>
              </a:solidFill>
              <a:effectLst>
                <a:outerShdw blurRad="38100" dist="38100" dir="2700000" algn="tl">
                  <a:srgbClr val="000000">
                    <a:alpha val="43137"/>
                  </a:srgbClr>
                </a:outerShdw>
              </a:effectLst>
              <a:latin typeface="Lucida Console" panose="020B0609040504020204" pitchFamily="49" charset="0"/>
            </a:endParaRPr>
          </a:p>
        </p:txBody>
      </p:sp>
      <p:pic>
        <p:nvPicPr>
          <p:cNvPr id="27" name="Picture 26"/>
          <p:cNvPicPr>
            <a:picLocks noChangeAspect="1"/>
          </p:cNvPicPr>
          <p:nvPr/>
        </p:nvPicPr>
        <p:blipFill>
          <a:blip r:embed="rId7"/>
          <a:stretch>
            <a:fillRect/>
          </a:stretch>
        </p:blipFill>
        <p:spPr>
          <a:xfrm>
            <a:off x="5851394" y="673369"/>
            <a:ext cx="2057600" cy="1016939"/>
          </a:xfrm>
          <a:prstGeom prst="rect">
            <a:avLst/>
          </a:prstGeom>
        </p:spPr>
      </p:pic>
      <p:sp>
        <p:nvSpPr>
          <p:cNvPr id="28" name="TextBox 27"/>
          <p:cNvSpPr txBox="1"/>
          <p:nvPr/>
        </p:nvSpPr>
        <p:spPr>
          <a:xfrm>
            <a:off x="1661570" y="1675571"/>
            <a:ext cx="5009762" cy="954107"/>
          </a:xfrm>
          <a:prstGeom prst="rect">
            <a:avLst/>
          </a:prstGeom>
          <a:solidFill>
            <a:srgbClr val="FFFF00"/>
          </a:solidFill>
        </p:spPr>
        <p:txBody>
          <a:bodyPr wrap="square" rtlCol="0">
            <a:spAutoFit/>
          </a:bodyPr>
          <a:lstStyle/>
          <a:p>
            <a:pPr algn="ctr"/>
            <a:r>
              <a:rPr lang="en-AU" sz="2800" dirty="0" smtClean="0">
                <a:solidFill>
                  <a:srgbClr val="000066"/>
                </a:solidFill>
                <a:latin typeface="Franklin Gothic Demi" panose="020B0703020102020204" pitchFamily="34" charset="0"/>
              </a:rPr>
              <a:t>WHERE ENGINEERING MEETS PSYCHOLOGY</a:t>
            </a:r>
            <a:endParaRPr lang="en-AU" sz="2800" dirty="0">
              <a:solidFill>
                <a:srgbClr val="000066"/>
              </a:solidFill>
              <a:latin typeface="Franklin Gothic Demi" panose="020B0703020102020204" pitchFamily="34" charset="0"/>
            </a:endParaRPr>
          </a:p>
        </p:txBody>
      </p:sp>
    </p:spTree>
    <p:extLst>
      <p:ext uri="{BB962C8B-B14F-4D97-AF65-F5344CB8AC3E}">
        <p14:creationId xmlns:p14="http://schemas.microsoft.com/office/powerpoint/2010/main" val="40281104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2" y="-297"/>
            <a:ext cx="9138696" cy="6858594"/>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8" name="TextBox 7"/>
          <p:cNvSpPr txBox="1"/>
          <p:nvPr/>
        </p:nvSpPr>
        <p:spPr>
          <a:xfrm>
            <a:off x="5292080" y="1988840"/>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Gauge</a:t>
            </a:r>
            <a:endParaRPr lang="en-AU" sz="1600" dirty="0">
              <a:solidFill>
                <a:srgbClr val="006600"/>
              </a:solidFill>
              <a:latin typeface="Lucida Console" panose="020B0609040504020204" pitchFamily="49" charset="0"/>
            </a:endParaRPr>
          </a:p>
        </p:txBody>
      </p:sp>
      <p:sp>
        <p:nvSpPr>
          <p:cNvPr id="9" name="TextBox 8"/>
          <p:cNvSpPr txBox="1"/>
          <p:nvPr/>
        </p:nvSpPr>
        <p:spPr>
          <a:xfrm>
            <a:off x="0" y="1949696"/>
            <a:ext cx="1490030" cy="1569660"/>
          </a:xfrm>
          <a:prstGeom prst="rect">
            <a:avLst/>
          </a:prstGeom>
          <a:noFill/>
        </p:spPr>
        <p:txBody>
          <a:bodyPr wrap="square" rtlCol="0">
            <a:spAutoFit/>
          </a:bodyPr>
          <a:lstStyle/>
          <a:p>
            <a:pPr algn="ctr"/>
            <a:r>
              <a:rPr lang="en-AU" sz="1600" dirty="0" smtClean="0">
                <a:solidFill>
                  <a:srgbClr val="006600"/>
                </a:solidFill>
                <a:latin typeface="Aharoni"/>
              </a:rPr>
              <a:t>Not My Job</a:t>
            </a:r>
          </a:p>
          <a:p>
            <a:pPr algn="ctr"/>
            <a:endParaRPr lang="en-AU" sz="1600" dirty="0">
              <a:solidFill>
                <a:srgbClr val="006600"/>
              </a:solidFill>
              <a:latin typeface="Aharoni"/>
            </a:endParaRPr>
          </a:p>
          <a:p>
            <a:pPr algn="ctr"/>
            <a:endParaRPr lang="en-AU" sz="1600" dirty="0" smtClean="0">
              <a:solidFill>
                <a:srgbClr val="006600"/>
              </a:solidFill>
              <a:latin typeface="Aharoni"/>
            </a:endParaRPr>
          </a:p>
          <a:p>
            <a:pPr algn="ctr"/>
            <a:r>
              <a:rPr lang="en-AU" sz="1600" dirty="0" smtClean="0">
                <a:solidFill>
                  <a:srgbClr val="006600"/>
                </a:solidFill>
                <a:latin typeface="Aharoni"/>
              </a:rPr>
              <a:t>Not competent to do job</a:t>
            </a:r>
            <a:endParaRPr lang="en-AU" sz="1600" dirty="0">
              <a:solidFill>
                <a:srgbClr val="006600"/>
              </a:solidFill>
              <a:latin typeface="Aharoni"/>
            </a:endParaRPr>
          </a:p>
        </p:txBody>
      </p:sp>
      <p:sp>
        <p:nvSpPr>
          <p:cNvPr id="10" name="TextBox 9"/>
          <p:cNvSpPr txBox="1"/>
          <p:nvPr/>
        </p:nvSpPr>
        <p:spPr>
          <a:xfrm>
            <a:off x="-1" y="4571147"/>
            <a:ext cx="1582919" cy="1077218"/>
          </a:xfrm>
          <a:prstGeom prst="rect">
            <a:avLst/>
          </a:prstGeom>
          <a:noFill/>
        </p:spPr>
        <p:txBody>
          <a:bodyPr wrap="square" rtlCol="0">
            <a:spAutoFit/>
          </a:bodyPr>
          <a:lstStyle/>
          <a:p>
            <a:pPr algn="ctr"/>
            <a:r>
              <a:rPr lang="en-AU" sz="1600" dirty="0" smtClean="0">
                <a:solidFill>
                  <a:srgbClr val="006600"/>
                </a:solidFill>
                <a:latin typeface="Aharoni"/>
              </a:rPr>
              <a:t>Co-worker “Diversion” </a:t>
            </a:r>
            <a:r>
              <a:rPr lang="en-AU" sz="1600" b="1" dirty="0" smtClean="0">
                <a:solidFill>
                  <a:srgbClr val="006600"/>
                </a:solidFill>
                <a:effectLst>
                  <a:outerShdw blurRad="38100" dist="38100" dir="2700000" algn="tl">
                    <a:srgbClr val="000000">
                      <a:alpha val="43137"/>
                    </a:srgbClr>
                  </a:outerShdw>
                </a:effectLst>
                <a:latin typeface="Aharoni"/>
              </a:rPr>
              <a:t>&amp; are willing to listen</a:t>
            </a:r>
            <a:endParaRPr lang="en-AU" sz="1600" b="1" dirty="0">
              <a:solidFill>
                <a:srgbClr val="006600"/>
              </a:solidFill>
              <a:effectLst>
                <a:outerShdw blurRad="38100" dist="38100" dir="2700000" algn="tl">
                  <a:srgbClr val="000000">
                    <a:alpha val="43137"/>
                  </a:srgbClr>
                </a:outerShdw>
              </a:effectLst>
              <a:latin typeface="Aharoni"/>
            </a:endParaRPr>
          </a:p>
        </p:txBody>
      </p:sp>
      <p:sp>
        <p:nvSpPr>
          <p:cNvPr id="11" name="TextBox 10"/>
          <p:cNvSpPr txBox="1"/>
          <p:nvPr/>
        </p:nvSpPr>
        <p:spPr>
          <a:xfrm>
            <a:off x="1851017" y="4641864"/>
            <a:ext cx="2188657" cy="830997"/>
          </a:xfrm>
          <a:prstGeom prst="rect">
            <a:avLst/>
          </a:prstGeom>
          <a:noFill/>
        </p:spPr>
        <p:txBody>
          <a:bodyPr wrap="square" rtlCol="0">
            <a:spAutoFit/>
          </a:bodyPr>
          <a:lstStyle/>
          <a:p>
            <a:pPr algn="ctr"/>
            <a:r>
              <a:rPr lang="en-AU" sz="1600" dirty="0" smtClean="0">
                <a:solidFill>
                  <a:srgbClr val="006600"/>
                </a:solidFill>
                <a:latin typeface="Aharoni"/>
              </a:rPr>
              <a:t>Policies on Grievances, Complaints etc.</a:t>
            </a:r>
            <a:endParaRPr lang="en-AU" sz="1600" dirty="0">
              <a:solidFill>
                <a:srgbClr val="006600"/>
              </a:solidFill>
              <a:latin typeface="Aharoni"/>
            </a:endParaRPr>
          </a:p>
        </p:txBody>
      </p:sp>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2" y="252051"/>
            <a:ext cx="533878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 </a:t>
            </a:r>
            <a:r>
              <a:rPr lang="en-AU" sz="1600" b="1" dirty="0" smtClean="0">
                <a:solidFill>
                  <a:srgbClr val="00B050"/>
                </a:solidFill>
                <a:effectLst>
                  <a:outerShdw blurRad="38100" dist="38100" dir="2700000" algn="tl">
                    <a:srgbClr val="000000">
                      <a:alpha val="43137"/>
                    </a:srgbClr>
                  </a:outerShdw>
                </a:effectLst>
                <a:latin typeface="Comic Sans MS" panose="030F0702030302020204" pitchFamily="66" charset="0"/>
              </a:rPr>
              <a:t>&amp; is willing to listen</a:t>
            </a:r>
            <a:endParaRPr lang="en-AU" sz="1600" b="1" dirty="0">
              <a:solidFill>
                <a:srgbClr val="00B050"/>
              </a:solidFill>
              <a:effectLst>
                <a:outerShdw blurRad="38100" dist="38100" dir="2700000" algn="tl">
                  <a:srgbClr val="000000">
                    <a:alpha val="43137"/>
                  </a:srgbClr>
                </a:outerShdw>
              </a:effectLst>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TextBox 24"/>
          <p:cNvSpPr txBox="1"/>
          <p:nvPr/>
        </p:nvSpPr>
        <p:spPr>
          <a:xfrm>
            <a:off x="2869723" y="2503894"/>
            <a:ext cx="2932236" cy="1692771"/>
          </a:xfrm>
          <a:prstGeom prst="rect">
            <a:avLst/>
          </a:prstGeom>
          <a:noFill/>
        </p:spPr>
        <p:txBody>
          <a:bodyPr wrap="square" rtlCol="0">
            <a:spAutoFit/>
          </a:bodyPr>
          <a:lstStyle/>
          <a:p>
            <a:r>
              <a:rPr lang="en-AU" sz="1600" dirty="0" smtClean="0">
                <a:solidFill>
                  <a:srgbClr val="003300"/>
                </a:solidFill>
                <a:latin typeface="Bahnschrift SemiBold" panose="020B0502040204020203" pitchFamily="34" charset="0"/>
              </a:rPr>
              <a:t>Have some choice</a:t>
            </a:r>
          </a:p>
          <a:p>
            <a:r>
              <a:rPr lang="en-AU" sz="1600" dirty="0" smtClean="0">
                <a:solidFill>
                  <a:srgbClr val="003300"/>
                </a:solidFill>
                <a:latin typeface="Bahnschrift SemiBold" panose="020B0502040204020203" pitchFamily="34" charset="0"/>
              </a:rPr>
              <a:t>Put stuff on back-burner</a:t>
            </a:r>
          </a:p>
          <a:p>
            <a:r>
              <a:rPr lang="en-AU" sz="1600" dirty="0" smtClean="0">
                <a:solidFill>
                  <a:srgbClr val="003300"/>
                </a:solidFill>
                <a:latin typeface="Bahnschrift SemiBold" panose="020B0502040204020203" pitchFamily="34" charset="0"/>
              </a:rPr>
              <a:t>Do work at own pace</a:t>
            </a:r>
          </a:p>
          <a:p>
            <a:r>
              <a:rPr lang="en-AU" sz="1600" dirty="0" smtClean="0">
                <a:solidFill>
                  <a:srgbClr val="003300"/>
                </a:solidFill>
                <a:latin typeface="Bahnschrift SemiBold" panose="020B0502040204020203" pitchFamily="34" charset="0"/>
              </a:rPr>
              <a:t>Open to suggestions of easier/safer was of doing it</a:t>
            </a:r>
          </a:p>
          <a:p>
            <a:endParaRPr lang="en-AU" dirty="0"/>
          </a:p>
        </p:txBody>
      </p: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9" name="TextBox 18"/>
          <p:cNvSpPr txBox="1"/>
          <p:nvPr/>
        </p:nvSpPr>
        <p:spPr>
          <a:xfrm>
            <a:off x="7092280" y="3519356"/>
            <a:ext cx="1296144" cy="923330"/>
          </a:xfrm>
          <a:prstGeom prst="rect">
            <a:avLst/>
          </a:prstGeom>
          <a:solidFill>
            <a:srgbClr val="99CC00"/>
          </a:solid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3" name="Picture 2"/>
          <p:cNvPicPr>
            <a:picLocks noChangeAspect="1"/>
          </p:cNvPicPr>
          <p:nvPr/>
        </p:nvPicPr>
        <p:blipFill>
          <a:blip r:embed="rId6"/>
          <a:stretch>
            <a:fillRect/>
          </a:stretch>
        </p:blipFill>
        <p:spPr>
          <a:xfrm>
            <a:off x="5315090" y="597687"/>
            <a:ext cx="768163" cy="975445"/>
          </a:xfrm>
          <a:prstGeom prst="rect">
            <a:avLst/>
          </a:prstGeom>
        </p:spPr>
      </p:pic>
      <p:sp>
        <p:nvSpPr>
          <p:cNvPr id="22" name="TextBox 21"/>
          <p:cNvSpPr txBox="1"/>
          <p:nvPr/>
        </p:nvSpPr>
        <p:spPr>
          <a:xfrm>
            <a:off x="1830960" y="1749810"/>
            <a:ext cx="5009762" cy="523220"/>
          </a:xfrm>
          <a:prstGeom prst="rect">
            <a:avLst/>
          </a:prstGeom>
          <a:solidFill>
            <a:srgbClr val="FFFF00"/>
          </a:solidFill>
        </p:spPr>
        <p:txBody>
          <a:bodyPr wrap="square" rtlCol="0">
            <a:spAutoFit/>
          </a:bodyPr>
          <a:lstStyle/>
          <a:p>
            <a:pPr algn="ctr"/>
            <a:r>
              <a:rPr lang="en-AU" sz="2800" i="1" dirty="0" smtClean="0">
                <a:solidFill>
                  <a:srgbClr val="000066"/>
                </a:solidFill>
                <a:latin typeface="Franklin Gothic Demi" panose="020B0703020102020204" pitchFamily="34" charset="0"/>
              </a:rPr>
              <a:t>Knowing</a:t>
            </a:r>
            <a:endParaRPr lang="en-AU" sz="2800" i="1" dirty="0">
              <a:solidFill>
                <a:srgbClr val="000066"/>
              </a:solidFill>
              <a:latin typeface="Franklin Gothic Demi" panose="020B0703020102020204" pitchFamily="34" charset="0"/>
            </a:endParaRPr>
          </a:p>
        </p:txBody>
      </p:sp>
      <p:sp>
        <p:nvSpPr>
          <p:cNvPr id="23" name="TextBox 22"/>
          <p:cNvSpPr txBox="1"/>
          <p:nvPr/>
        </p:nvSpPr>
        <p:spPr>
          <a:xfrm>
            <a:off x="2960732" y="6135757"/>
            <a:ext cx="4430096" cy="584775"/>
          </a:xfrm>
          <a:prstGeom prst="rect">
            <a:avLst/>
          </a:prstGeom>
          <a:noFill/>
        </p:spPr>
        <p:txBody>
          <a:bodyPr wrap="square" rtlCol="0">
            <a:spAutoFit/>
          </a:bodyPr>
          <a:lstStyle/>
          <a:p>
            <a:pPr algn="ctr"/>
            <a:r>
              <a:rPr lang="en-AU" sz="1600" b="1" dirty="0" smtClean="0">
                <a:solidFill>
                  <a:srgbClr val="C00000"/>
                </a:solidFill>
                <a:effectLst>
                  <a:outerShdw blurRad="38100" dist="38100" dir="2700000" algn="tl">
                    <a:srgbClr val="000000">
                      <a:alpha val="43137"/>
                    </a:srgbClr>
                  </a:outerShdw>
                </a:effectLst>
                <a:latin typeface="Lucida Console" panose="020B0609040504020204" pitchFamily="49" charset="0"/>
              </a:rPr>
              <a:t>Unfairness, Frustrations, </a:t>
            </a:r>
            <a:r>
              <a:rPr lang="en-AU" sz="1600" b="1" dirty="0" smtClean="0">
                <a:solidFill>
                  <a:srgbClr val="008000"/>
                </a:solidFill>
                <a:effectLst>
                  <a:outerShdw blurRad="38100" dist="38100" dir="2700000" algn="tl">
                    <a:srgbClr val="000000">
                      <a:alpha val="43137"/>
                    </a:srgbClr>
                  </a:outerShdw>
                </a:effectLst>
                <a:latin typeface="Lucida Console" panose="020B0609040504020204" pitchFamily="49" charset="0"/>
              </a:rPr>
              <a:t>Meaningful work, positives to job</a:t>
            </a:r>
            <a:endParaRPr lang="en-AU" sz="1600" b="1" dirty="0">
              <a:solidFill>
                <a:srgbClr val="008000"/>
              </a:solidFill>
              <a:effectLst>
                <a:outerShdw blurRad="38100" dist="38100" dir="2700000" algn="tl">
                  <a:srgbClr val="000000">
                    <a:alpha val="43137"/>
                  </a:srgbClr>
                </a:outerShdw>
              </a:effectLst>
              <a:latin typeface="Lucida Console" panose="020B0609040504020204" pitchFamily="49" charset="0"/>
            </a:endParaRPr>
          </a:p>
        </p:txBody>
      </p:sp>
      <p:sp>
        <p:nvSpPr>
          <p:cNvPr id="24" name="TextBox 23"/>
          <p:cNvSpPr txBox="1"/>
          <p:nvPr/>
        </p:nvSpPr>
        <p:spPr>
          <a:xfrm>
            <a:off x="6768642" y="1589794"/>
            <a:ext cx="1800200" cy="584775"/>
          </a:xfrm>
          <a:prstGeom prst="rect">
            <a:avLst/>
          </a:prstGeom>
          <a:noFill/>
        </p:spPr>
        <p:txBody>
          <a:bodyPr wrap="square" rtlCol="0">
            <a:spAutoFit/>
          </a:bodyPr>
          <a:lstStyle/>
          <a:p>
            <a:pPr algn="ctr"/>
            <a:r>
              <a:rPr lang="en-AU" sz="1600" b="1" dirty="0" smtClean="0">
                <a:solidFill>
                  <a:srgbClr val="006600"/>
                </a:solidFill>
                <a:effectLst>
                  <a:outerShdw blurRad="38100" dist="38100" dir="2700000" algn="tl">
                    <a:srgbClr val="000000">
                      <a:alpha val="43137"/>
                    </a:srgbClr>
                  </a:outerShdw>
                </a:effectLst>
                <a:latin typeface="Lucida Console" panose="020B0609040504020204" pitchFamily="49" charset="0"/>
              </a:rPr>
              <a:t>Pressure Release Valve</a:t>
            </a:r>
            <a:endParaRPr lang="en-AU" sz="1600" b="1" dirty="0">
              <a:solidFill>
                <a:srgbClr val="006600"/>
              </a:solidFill>
              <a:effectLst>
                <a:outerShdw blurRad="38100" dist="38100" dir="2700000" algn="tl">
                  <a:srgbClr val="000000">
                    <a:alpha val="43137"/>
                  </a:srgbClr>
                </a:outerShdw>
              </a:effectLst>
              <a:latin typeface="Lucida Console" panose="020B0609040504020204" pitchFamily="49" charset="0"/>
            </a:endParaRPr>
          </a:p>
        </p:txBody>
      </p:sp>
      <p:pic>
        <p:nvPicPr>
          <p:cNvPr id="27" name="Picture 26"/>
          <p:cNvPicPr>
            <a:picLocks noChangeAspect="1"/>
          </p:cNvPicPr>
          <p:nvPr/>
        </p:nvPicPr>
        <p:blipFill>
          <a:blip r:embed="rId7"/>
          <a:stretch>
            <a:fillRect/>
          </a:stretch>
        </p:blipFill>
        <p:spPr>
          <a:xfrm>
            <a:off x="5851394" y="670795"/>
            <a:ext cx="2057600" cy="1016939"/>
          </a:xfrm>
          <a:prstGeom prst="rect">
            <a:avLst/>
          </a:prstGeom>
        </p:spPr>
      </p:pic>
    </p:spTree>
    <p:extLst>
      <p:ext uri="{BB962C8B-B14F-4D97-AF65-F5344CB8AC3E}">
        <p14:creationId xmlns:p14="http://schemas.microsoft.com/office/powerpoint/2010/main" val="23681834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52" y="-297"/>
            <a:ext cx="9138696" cy="6858594"/>
          </a:xfrm>
          <a:prstGeom prst="rect">
            <a:avLst/>
          </a:prstGeom>
        </p:spPr>
      </p:pic>
      <p:pic>
        <p:nvPicPr>
          <p:cNvPr id="7" name="Picture 6"/>
          <p:cNvPicPr>
            <a:picLocks noChangeAspect="1"/>
          </p:cNvPicPr>
          <p:nvPr/>
        </p:nvPicPr>
        <p:blipFill>
          <a:blip r:embed="rId3"/>
          <a:stretch>
            <a:fillRect/>
          </a:stretch>
        </p:blipFill>
        <p:spPr>
          <a:xfrm>
            <a:off x="3094232" y="910970"/>
            <a:ext cx="518205" cy="640135"/>
          </a:xfrm>
          <a:prstGeom prst="rect">
            <a:avLst/>
          </a:prstGeom>
        </p:spPr>
      </p:pic>
      <p:sp>
        <p:nvSpPr>
          <p:cNvPr id="8" name="TextBox 7"/>
          <p:cNvSpPr txBox="1"/>
          <p:nvPr/>
        </p:nvSpPr>
        <p:spPr>
          <a:xfrm>
            <a:off x="5292080" y="1988840"/>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Gauge</a:t>
            </a:r>
            <a:endParaRPr lang="en-AU" sz="1600" dirty="0">
              <a:solidFill>
                <a:srgbClr val="006600"/>
              </a:solidFill>
              <a:latin typeface="Lucida Console" panose="020B0609040504020204" pitchFamily="49" charset="0"/>
            </a:endParaRPr>
          </a:p>
        </p:txBody>
      </p:sp>
      <p:sp>
        <p:nvSpPr>
          <p:cNvPr id="9" name="TextBox 8"/>
          <p:cNvSpPr txBox="1"/>
          <p:nvPr/>
        </p:nvSpPr>
        <p:spPr>
          <a:xfrm>
            <a:off x="0" y="1949696"/>
            <a:ext cx="1490030" cy="1569660"/>
          </a:xfrm>
          <a:prstGeom prst="rect">
            <a:avLst/>
          </a:prstGeom>
          <a:noFill/>
        </p:spPr>
        <p:txBody>
          <a:bodyPr wrap="square" rtlCol="0">
            <a:spAutoFit/>
          </a:bodyPr>
          <a:lstStyle/>
          <a:p>
            <a:pPr algn="ctr"/>
            <a:r>
              <a:rPr lang="en-AU" sz="1600" dirty="0" smtClean="0">
                <a:solidFill>
                  <a:srgbClr val="006600"/>
                </a:solidFill>
                <a:latin typeface="Aharoni"/>
              </a:rPr>
              <a:t>Not My Job</a:t>
            </a:r>
          </a:p>
          <a:p>
            <a:pPr algn="ctr"/>
            <a:endParaRPr lang="en-AU" sz="1600" dirty="0">
              <a:solidFill>
                <a:srgbClr val="006600"/>
              </a:solidFill>
              <a:latin typeface="Aharoni"/>
            </a:endParaRPr>
          </a:p>
          <a:p>
            <a:pPr algn="ctr"/>
            <a:endParaRPr lang="en-AU" sz="1600" dirty="0" smtClean="0">
              <a:solidFill>
                <a:srgbClr val="006600"/>
              </a:solidFill>
              <a:latin typeface="Aharoni"/>
            </a:endParaRPr>
          </a:p>
          <a:p>
            <a:pPr algn="ctr"/>
            <a:r>
              <a:rPr lang="en-AU" sz="1600" dirty="0" smtClean="0">
                <a:solidFill>
                  <a:srgbClr val="006600"/>
                </a:solidFill>
                <a:latin typeface="Aharoni"/>
              </a:rPr>
              <a:t>Not competent to do job</a:t>
            </a:r>
            <a:endParaRPr lang="en-AU" sz="1600" dirty="0">
              <a:solidFill>
                <a:srgbClr val="006600"/>
              </a:solidFill>
              <a:latin typeface="Aharoni"/>
            </a:endParaRPr>
          </a:p>
        </p:txBody>
      </p:sp>
      <p:sp>
        <p:nvSpPr>
          <p:cNvPr id="10" name="TextBox 9"/>
          <p:cNvSpPr txBox="1"/>
          <p:nvPr/>
        </p:nvSpPr>
        <p:spPr>
          <a:xfrm>
            <a:off x="-1" y="4571147"/>
            <a:ext cx="1582919" cy="1077218"/>
          </a:xfrm>
          <a:prstGeom prst="rect">
            <a:avLst/>
          </a:prstGeom>
          <a:noFill/>
        </p:spPr>
        <p:txBody>
          <a:bodyPr wrap="square" rtlCol="0">
            <a:spAutoFit/>
          </a:bodyPr>
          <a:lstStyle/>
          <a:p>
            <a:pPr algn="ctr"/>
            <a:r>
              <a:rPr lang="en-AU" sz="1600" dirty="0" smtClean="0">
                <a:solidFill>
                  <a:srgbClr val="006600"/>
                </a:solidFill>
                <a:latin typeface="Aharoni"/>
              </a:rPr>
              <a:t>Co-worker “Diversion” </a:t>
            </a:r>
            <a:r>
              <a:rPr lang="en-AU" sz="1600" b="1" dirty="0" smtClean="0">
                <a:solidFill>
                  <a:srgbClr val="006600"/>
                </a:solidFill>
                <a:effectLst>
                  <a:outerShdw blurRad="38100" dist="38100" dir="2700000" algn="tl">
                    <a:srgbClr val="000000">
                      <a:alpha val="43137"/>
                    </a:srgbClr>
                  </a:outerShdw>
                </a:effectLst>
                <a:latin typeface="Aharoni"/>
              </a:rPr>
              <a:t>&amp; are willing to listen</a:t>
            </a:r>
            <a:endParaRPr lang="en-AU" sz="1600" b="1" dirty="0">
              <a:solidFill>
                <a:srgbClr val="006600"/>
              </a:solidFill>
              <a:effectLst>
                <a:outerShdw blurRad="38100" dist="38100" dir="2700000" algn="tl">
                  <a:srgbClr val="000000">
                    <a:alpha val="43137"/>
                  </a:srgbClr>
                </a:outerShdw>
              </a:effectLst>
              <a:latin typeface="Aharoni"/>
            </a:endParaRPr>
          </a:p>
        </p:txBody>
      </p:sp>
      <p:sp>
        <p:nvSpPr>
          <p:cNvPr id="11" name="TextBox 10"/>
          <p:cNvSpPr txBox="1"/>
          <p:nvPr/>
        </p:nvSpPr>
        <p:spPr>
          <a:xfrm>
            <a:off x="1851017" y="4641864"/>
            <a:ext cx="2188657" cy="830997"/>
          </a:xfrm>
          <a:prstGeom prst="rect">
            <a:avLst/>
          </a:prstGeom>
          <a:noFill/>
        </p:spPr>
        <p:txBody>
          <a:bodyPr wrap="square" rtlCol="0">
            <a:spAutoFit/>
          </a:bodyPr>
          <a:lstStyle/>
          <a:p>
            <a:pPr algn="ctr"/>
            <a:r>
              <a:rPr lang="en-AU" sz="1600" dirty="0" smtClean="0">
                <a:solidFill>
                  <a:srgbClr val="006600"/>
                </a:solidFill>
                <a:latin typeface="Aharoni"/>
              </a:rPr>
              <a:t>Policies on Grievances, Complaints etc.</a:t>
            </a:r>
            <a:endParaRPr lang="en-AU" sz="1600" dirty="0">
              <a:solidFill>
                <a:srgbClr val="006600"/>
              </a:solidFill>
              <a:latin typeface="Aharoni"/>
            </a:endParaRPr>
          </a:p>
        </p:txBody>
      </p:sp>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2" y="252051"/>
            <a:ext cx="5338780" cy="338554"/>
          </a:xfrm>
          <a:prstGeom prst="rect">
            <a:avLst/>
          </a:prstGeom>
          <a:solidFill>
            <a:srgbClr val="00FF99"/>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 </a:t>
            </a:r>
            <a:r>
              <a:rPr lang="en-AU" sz="1600" b="1" dirty="0" smtClean="0">
                <a:solidFill>
                  <a:srgbClr val="00B050"/>
                </a:solidFill>
                <a:effectLst>
                  <a:outerShdw blurRad="38100" dist="38100" dir="2700000" algn="tl">
                    <a:srgbClr val="000000">
                      <a:alpha val="43137"/>
                    </a:srgbClr>
                  </a:outerShdw>
                </a:effectLst>
                <a:latin typeface="Comic Sans MS" panose="030F0702030302020204" pitchFamily="66" charset="0"/>
              </a:rPr>
              <a:t>&amp; is willing to listen</a:t>
            </a:r>
            <a:endParaRPr lang="en-AU" sz="1600" b="1" dirty="0">
              <a:solidFill>
                <a:srgbClr val="00B050"/>
              </a:solidFill>
              <a:effectLst>
                <a:outerShdw blurRad="38100" dist="38100" dir="2700000" algn="tl">
                  <a:srgbClr val="000000">
                    <a:alpha val="43137"/>
                  </a:srgbClr>
                </a:outerShdw>
              </a:effectLst>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TextBox 24"/>
          <p:cNvSpPr txBox="1"/>
          <p:nvPr/>
        </p:nvSpPr>
        <p:spPr>
          <a:xfrm>
            <a:off x="2869723" y="2503894"/>
            <a:ext cx="2932236" cy="1692771"/>
          </a:xfrm>
          <a:prstGeom prst="rect">
            <a:avLst/>
          </a:prstGeom>
          <a:noFill/>
        </p:spPr>
        <p:txBody>
          <a:bodyPr wrap="square" rtlCol="0">
            <a:spAutoFit/>
          </a:bodyPr>
          <a:lstStyle/>
          <a:p>
            <a:r>
              <a:rPr lang="en-AU" sz="1600" dirty="0" smtClean="0">
                <a:solidFill>
                  <a:srgbClr val="003300"/>
                </a:solidFill>
                <a:latin typeface="Bahnschrift SemiBold" panose="020B0502040204020203" pitchFamily="34" charset="0"/>
              </a:rPr>
              <a:t>Have some choice</a:t>
            </a:r>
          </a:p>
          <a:p>
            <a:r>
              <a:rPr lang="en-AU" sz="1600" dirty="0" smtClean="0">
                <a:solidFill>
                  <a:srgbClr val="003300"/>
                </a:solidFill>
                <a:latin typeface="Bahnschrift SemiBold" panose="020B0502040204020203" pitchFamily="34" charset="0"/>
              </a:rPr>
              <a:t>Put stuff on back-burner</a:t>
            </a:r>
          </a:p>
          <a:p>
            <a:r>
              <a:rPr lang="en-AU" sz="1600" dirty="0" smtClean="0">
                <a:solidFill>
                  <a:srgbClr val="003300"/>
                </a:solidFill>
                <a:latin typeface="Bahnschrift SemiBold" panose="020B0502040204020203" pitchFamily="34" charset="0"/>
              </a:rPr>
              <a:t>Do work at own pace</a:t>
            </a:r>
          </a:p>
          <a:p>
            <a:r>
              <a:rPr lang="en-AU" sz="1600" dirty="0" smtClean="0">
                <a:solidFill>
                  <a:srgbClr val="003300"/>
                </a:solidFill>
                <a:latin typeface="Bahnschrift SemiBold" panose="020B0502040204020203" pitchFamily="34" charset="0"/>
              </a:rPr>
              <a:t>Open to suggestions of easier/safer was of doing it</a:t>
            </a:r>
          </a:p>
          <a:p>
            <a:endParaRPr lang="en-AU" dirty="0"/>
          </a:p>
        </p:txBody>
      </p:sp>
      <p:pic>
        <p:nvPicPr>
          <p:cNvPr id="26" name="Picture 25"/>
          <p:cNvPicPr>
            <a:picLocks noChangeAspect="1"/>
          </p:cNvPicPr>
          <p:nvPr/>
        </p:nvPicPr>
        <p:blipFill>
          <a:blip r:embed="rId4"/>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9" name="TextBox 18"/>
          <p:cNvSpPr txBox="1"/>
          <p:nvPr/>
        </p:nvSpPr>
        <p:spPr>
          <a:xfrm>
            <a:off x="7092280" y="3519356"/>
            <a:ext cx="1296144" cy="923330"/>
          </a:xfrm>
          <a:prstGeom prst="rect">
            <a:avLst/>
          </a:prstGeom>
          <a:solidFill>
            <a:srgbClr val="99CC00"/>
          </a:solid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3" name="Picture 2"/>
          <p:cNvPicPr>
            <a:picLocks noChangeAspect="1"/>
          </p:cNvPicPr>
          <p:nvPr/>
        </p:nvPicPr>
        <p:blipFill>
          <a:blip r:embed="rId5"/>
          <a:stretch>
            <a:fillRect/>
          </a:stretch>
        </p:blipFill>
        <p:spPr>
          <a:xfrm>
            <a:off x="5315090" y="597687"/>
            <a:ext cx="768163" cy="975445"/>
          </a:xfrm>
          <a:prstGeom prst="rect">
            <a:avLst/>
          </a:prstGeom>
        </p:spPr>
      </p:pic>
      <p:sp>
        <p:nvSpPr>
          <p:cNvPr id="23" name="TextBox 22"/>
          <p:cNvSpPr txBox="1"/>
          <p:nvPr/>
        </p:nvSpPr>
        <p:spPr>
          <a:xfrm>
            <a:off x="2960732" y="6135757"/>
            <a:ext cx="4430096" cy="584775"/>
          </a:xfrm>
          <a:prstGeom prst="rect">
            <a:avLst/>
          </a:prstGeom>
          <a:noFill/>
        </p:spPr>
        <p:txBody>
          <a:bodyPr wrap="square" rtlCol="0">
            <a:spAutoFit/>
          </a:bodyPr>
          <a:lstStyle/>
          <a:p>
            <a:pPr algn="ctr"/>
            <a:r>
              <a:rPr lang="en-AU" sz="1600" b="1" dirty="0" smtClean="0">
                <a:solidFill>
                  <a:srgbClr val="C00000"/>
                </a:solidFill>
                <a:effectLst>
                  <a:outerShdw blurRad="38100" dist="38100" dir="2700000" algn="tl">
                    <a:srgbClr val="000000">
                      <a:alpha val="43137"/>
                    </a:srgbClr>
                  </a:outerShdw>
                </a:effectLst>
                <a:latin typeface="Lucida Console" panose="020B0609040504020204" pitchFamily="49" charset="0"/>
              </a:rPr>
              <a:t>Unfairness, Frustrations, </a:t>
            </a:r>
            <a:r>
              <a:rPr lang="en-AU" sz="1600" b="1" dirty="0" smtClean="0">
                <a:solidFill>
                  <a:srgbClr val="008000"/>
                </a:solidFill>
                <a:effectLst>
                  <a:outerShdw blurRad="38100" dist="38100" dir="2700000" algn="tl">
                    <a:srgbClr val="000000">
                      <a:alpha val="43137"/>
                    </a:srgbClr>
                  </a:outerShdw>
                </a:effectLst>
                <a:latin typeface="Lucida Console" panose="020B0609040504020204" pitchFamily="49" charset="0"/>
              </a:rPr>
              <a:t>Meaningful work, positives to job</a:t>
            </a:r>
            <a:endParaRPr lang="en-AU" sz="1600" b="1" dirty="0">
              <a:solidFill>
                <a:srgbClr val="008000"/>
              </a:solidFill>
              <a:effectLst>
                <a:outerShdw blurRad="38100" dist="38100" dir="2700000" algn="tl">
                  <a:srgbClr val="000000">
                    <a:alpha val="43137"/>
                  </a:srgbClr>
                </a:outerShdw>
              </a:effectLst>
              <a:latin typeface="Lucida Console" panose="020B0609040504020204" pitchFamily="49" charset="0"/>
            </a:endParaRPr>
          </a:p>
        </p:txBody>
      </p:sp>
      <p:sp>
        <p:nvSpPr>
          <p:cNvPr id="24" name="TextBox 23"/>
          <p:cNvSpPr txBox="1"/>
          <p:nvPr/>
        </p:nvSpPr>
        <p:spPr>
          <a:xfrm>
            <a:off x="6768642" y="1589794"/>
            <a:ext cx="1800200" cy="584775"/>
          </a:xfrm>
          <a:prstGeom prst="rect">
            <a:avLst/>
          </a:prstGeom>
          <a:noFill/>
        </p:spPr>
        <p:txBody>
          <a:bodyPr wrap="square" rtlCol="0">
            <a:spAutoFit/>
          </a:bodyPr>
          <a:lstStyle/>
          <a:p>
            <a:pPr algn="ctr"/>
            <a:r>
              <a:rPr lang="en-AU" sz="1600" b="1" dirty="0" smtClean="0">
                <a:solidFill>
                  <a:srgbClr val="006600"/>
                </a:solidFill>
                <a:effectLst>
                  <a:outerShdw blurRad="38100" dist="38100" dir="2700000" algn="tl">
                    <a:srgbClr val="000000">
                      <a:alpha val="43137"/>
                    </a:srgbClr>
                  </a:outerShdw>
                </a:effectLst>
                <a:latin typeface="Lucida Console" panose="020B0609040504020204" pitchFamily="49" charset="0"/>
              </a:rPr>
              <a:t>Pressure Release Valve</a:t>
            </a:r>
            <a:endParaRPr lang="en-AU" sz="1600" b="1" dirty="0">
              <a:solidFill>
                <a:srgbClr val="006600"/>
              </a:solidFill>
              <a:effectLst>
                <a:outerShdw blurRad="38100" dist="38100" dir="2700000" algn="tl">
                  <a:srgbClr val="000000">
                    <a:alpha val="43137"/>
                  </a:srgbClr>
                </a:outerShdw>
              </a:effectLst>
              <a:latin typeface="Lucida Console" panose="020B0609040504020204" pitchFamily="49" charset="0"/>
            </a:endParaRPr>
          </a:p>
        </p:txBody>
      </p:sp>
      <p:pic>
        <p:nvPicPr>
          <p:cNvPr id="27" name="Picture 26"/>
          <p:cNvPicPr>
            <a:picLocks noChangeAspect="1"/>
          </p:cNvPicPr>
          <p:nvPr/>
        </p:nvPicPr>
        <p:blipFill>
          <a:blip r:embed="rId6"/>
          <a:stretch>
            <a:fillRect/>
          </a:stretch>
        </p:blipFill>
        <p:spPr>
          <a:xfrm>
            <a:off x="5851394" y="653619"/>
            <a:ext cx="2057600" cy="1016939"/>
          </a:xfrm>
          <a:prstGeom prst="rect">
            <a:avLst/>
          </a:prstGeom>
        </p:spPr>
      </p:pic>
      <p:sp>
        <p:nvSpPr>
          <p:cNvPr id="28" name="TextBox 27"/>
          <p:cNvSpPr txBox="1"/>
          <p:nvPr/>
        </p:nvSpPr>
        <p:spPr>
          <a:xfrm>
            <a:off x="1830960" y="1749810"/>
            <a:ext cx="5009762" cy="523220"/>
          </a:xfrm>
          <a:prstGeom prst="rect">
            <a:avLst/>
          </a:prstGeom>
          <a:solidFill>
            <a:srgbClr val="FFFF00"/>
          </a:solidFill>
        </p:spPr>
        <p:txBody>
          <a:bodyPr wrap="square" rtlCol="0">
            <a:spAutoFit/>
          </a:bodyPr>
          <a:lstStyle/>
          <a:p>
            <a:pPr algn="ctr"/>
            <a:r>
              <a:rPr lang="en-AU" sz="2800" i="1" dirty="0" smtClean="0">
                <a:solidFill>
                  <a:srgbClr val="000066"/>
                </a:solidFill>
                <a:latin typeface="Franklin Gothic Demi" panose="020B0703020102020204" pitchFamily="34" charset="0"/>
              </a:rPr>
              <a:t>Knowing</a:t>
            </a:r>
            <a:endParaRPr lang="en-AU" sz="2800" i="1" dirty="0">
              <a:solidFill>
                <a:srgbClr val="000066"/>
              </a:solidFill>
              <a:latin typeface="Franklin Gothic Demi" panose="020B0703020102020204" pitchFamily="34" charset="0"/>
            </a:endParaRPr>
          </a:p>
        </p:txBody>
      </p:sp>
    </p:spTree>
    <p:extLst>
      <p:ext uri="{BB962C8B-B14F-4D97-AF65-F5344CB8AC3E}">
        <p14:creationId xmlns:p14="http://schemas.microsoft.com/office/powerpoint/2010/main" val="25632055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AU" b="1" dirty="0" smtClean="0"/>
              <a:t>NOTE:</a:t>
            </a:r>
          </a:p>
          <a:p>
            <a:pPr marL="0" indent="0">
              <a:buNone/>
            </a:pPr>
            <a:r>
              <a:rPr lang="en-AU" dirty="0" smtClean="0"/>
              <a:t>This presentation should be used in conjunction with the safety awareness video </a:t>
            </a:r>
          </a:p>
          <a:p>
            <a:pPr marL="400050" lvl="1" indent="0">
              <a:buNone/>
            </a:pPr>
            <a:r>
              <a:rPr lang="en-AU" i="1" dirty="0" smtClean="0">
                <a:hlinkClick r:id="rId3"/>
              </a:rPr>
              <a:t>How workplace factors influence an incident</a:t>
            </a:r>
            <a:endParaRPr lang="en-AU" i="1" dirty="0" smtClean="0"/>
          </a:p>
        </p:txBody>
      </p:sp>
    </p:spTree>
    <p:extLst>
      <p:ext uri="{BB962C8B-B14F-4D97-AF65-F5344CB8AC3E}">
        <p14:creationId xmlns:p14="http://schemas.microsoft.com/office/powerpoint/2010/main" val="34244069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52" y="-297"/>
            <a:ext cx="9138696" cy="6858594"/>
          </a:xfrm>
          <a:prstGeom prst="rect">
            <a:avLst/>
          </a:prstGeom>
        </p:spPr>
      </p:pic>
      <p:pic>
        <p:nvPicPr>
          <p:cNvPr id="7" name="Picture 6"/>
          <p:cNvPicPr>
            <a:picLocks noChangeAspect="1"/>
          </p:cNvPicPr>
          <p:nvPr/>
        </p:nvPicPr>
        <p:blipFill>
          <a:blip r:embed="rId3"/>
          <a:stretch>
            <a:fillRect/>
          </a:stretch>
        </p:blipFill>
        <p:spPr>
          <a:xfrm>
            <a:off x="3094232" y="910970"/>
            <a:ext cx="518205" cy="640135"/>
          </a:xfrm>
          <a:prstGeom prst="rect">
            <a:avLst/>
          </a:prstGeom>
        </p:spPr>
      </p:pic>
      <p:sp>
        <p:nvSpPr>
          <p:cNvPr id="8" name="TextBox 7"/>
          <p:cNvSpPr txBox="1"/>
          <p:nvPr/>
        </p:nvSpPr>
        <p:spPr>
          <a:xfrm>
            <a:off x="5292080" y="1988840"/>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Gauge</a:t>
            </a:r>
            <a:endParaRPr lang="en-AU" sz="1600" dirty="0">
              <a:solidFill>
                <a:srgbClr val="006600"/>
              </a:solidFill>
              <a:latin typeface="Lucida Console" panose="020B0609040504020204" pitchFamily="49" charset="0"/>
            </a:endParaRPr>
          </a:p>
        </p:txBody>
      </p:sp>
      <p:sp>
        <p:nvSpPr>
          <p:cNvPr id="9" name="TextBox 8"/>
          <p:cNvSpPr txBox="1"/>
          <p:nvPr/>
        </p:nvSpPr>
        <p:spPr>
          <a:xfrm>
            <a:off x="0" y="1949696"/>
            <a:ext cx="1490030" cy="1569660"/>
          </a:xfrm>
          <a:prstGeom prst="rect">
            <a:avLst/>
          </a:prstGeom>
          <a:noFill/>
        </p:spPr>
        <p:txBody>
          <a:bodyPr wrap="square" rtlCol="0">
            <a:spAutoFit/>
          </a:bodyPr>
          <a:lstStyle/>
          <a:p>
            <a:pPr algn="ctr"/>
            <a:r>
              <a:rPr lang="en-AU" sz="1600" dirty="0" smtClean="0">
                <a:solidFill>
                  <a:srgbClr val="006600"/>
                </a:solidFill>
                <a:latin typeface="Aharoni"/>
              </a:rPr>
              <a:t>Not My Job</a:t>
            </a:r>
          </a:p>
          <a:p>
            <a:pPr algn="ctr"/>
            <a:endParaRPr lang="en-AU" sz="1600" dirty="0">
              <a:solidFill>
                <a:srgbClr val="006600"/>
              </a:solidFill>
              <a:latin typeface="Aharoni"/>
            </a:endParaRPr>
          </a:p>
          <a:p>
            <a:pPr algn="ctr"/>
            <a:endParaRPr lang="en-AU" sz="1600" dirty="0" smtClean="0">
              <a:solidFill>
                <a:srgbClr val="006600"/>
              </a:solidFill>
              <a:latin typeface="Aharoni"/>
            </a:endParaRPr>
          </a:p>
          <a:p>
            <a:pPr algn="ctr"/>
            <a:r>
              <a:rPr lang="en-AU" sz="1600" dirty="0" smtClean="0">
                <a:solidFill>
                  <a:srgbClr val="006600"/>
                </a:solidFill>
                <a:latin typeface="Aharoni"/>
              </a:rPr>
              <a:t>Not competent to do job</a:t>
            </a:r>
            <a:endParaRPr lang="en-AU" sz="1600" dirty="0">
              <a:solidFill>
                <a:srgbClr val="006600"/>
              </a:solidFill>
              <a:latin typeface="Aharoni"/>
            </a:endParaRPr>
          </a:p>
        </p:txBody>
      </p:sp>
      <p:sp>
        <p:nvSpPr>
          <p:cNvPr id="10" name="TextBox 9"/>
          <p:cNvSpPr txBox="1"/>
          <p:nvPr/>
        </p:nvSpPr>
        <p:spPr>
          <a:xfrm>
            <a:off x="-1" y="4571147"/>
            <a:ext cx="1582919" cy="1077218"/>
          </a:xfrm>
          <a:prstGeom prst="rect">
            <a:avLst/>
          </a:prstGeom>
          <a:solidFill>
            <a:srgbClr val="00FF99"/>
          </a:solidFill>
        </p:spPr>
        <p:txBody>
          <a:bodyPr wrap="square" rtlCol="0">
            <a:spAutoFit/>
          </a:bodyPr>
          <a:lstStyle/>
          <a:p>
            <a:pPr algn="ctr"/>
            <a:r>
              <a:rPr lang="en-AU" sz="1600" dirty="0" smtClean="0">
                <a:solidFill>
                  <a:srgbClr val="006600"/>
                </a:solidFill>
                <a:latin typeface="Aharoni"/>
              </a:rPr>
              <a:t>Co-worker “Diversion” </a:t>
            </a:r>
            <a:r>
              <a:rPr lang="en-AU" sz="1600" b="1" dirty="0" smtClean="0">
                <a:solidFill>
                  <a:srgbClr val="006600"/>
                </a:solidFill>
                <a:effectLst>
                  <a:outerShdw blurRad="38100" dist="38100" dir="2700000" algn="tl">
                    <a:srgbClr val="000000">
                      <a:alpha val="43137"/>
                    </a:srgbClr>
                  </a:outerShdw>
                </a:effectLst>
                <a:latin typeface="Aharoni"/>
              </a:rPr>
              <a:t>&amp; are willing to listen</a:t>
            </a:r>
            <a:endParaRPr lang="en-AU" sz="1600" b="1" dirty="0">
              <a:solidFill>
                <a:srgbClr val="006600"/>
              </a:solidFill>
              <a:effectLst>
                <a:outerShdw blurRad="38100" dist="38100" dir="2700000" algn="tl">
                  <a:srgbClr val="000000">
                    <a:alpha val="43137"/>
                  </a:srgbClr>
                </a:outerShdw>
              </a:effectLst>
              <a:latin typeface="Aharoni"/>
            </a:endParaRPr>
          </a:p>
        </p:txBody>
      </p:sp>
      <p:sp>
        <p:nvSpPr>
          <p:cNvPr id="11" name="TextBox 10"/>
          <p:cNvSpPr txBox="1"/>
          <p:nvPr/>
        </p:nvSpPr>
        <p:spPr>
          <a:xfrm>
            <a:off x="1851017" y="4641864"/>
            <a:ext cx="2188657" cy="830997"/>
          </a:xfrm>
          <a:prstGeom prst="rect">
            <a:avLst/>
          </a:prstGeom>
          <a:noFill/>
        </p:spPr>
        <p:txBody>
          <a:bodyPr wrap="square" rtlCol="0">
            <a:spAutoFit/>
          </a:bodyPr>
          <a:lstStyle/>
          <a:p>
            <a:pPr algn="ctr"/>
            <a:r>
              <a:rPr lang="en-AU" sz="1600" dirty="0" smtClean="0">
                <a:solidFill>
                  <a:srgbClr val="006600"/>
                </a:solidFill>
                <a:latin typeface="Aharoni"/>
              </a:rPr>
              <a:t>Policies on Grievances, Complaints etc.</a:t>
            </a:r>
            <a:endParaRPr lang="en-AU" sz="1600" dirty="0">
              <a:solidFill>
                <a:srgbClr val="006600"/>
              </a:solidFill>
              <a:latin typeface="Aharoni"/>
            </a:endParaRPr>
          </a:p>
        </p:txBody>
      </p:sp>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2" y="252051"/>
            <a:ext cx="5338780" cy="338554"/>
          </a:xfrm>
          <a:prstGeom prst="rect">
            <a:avLst/>
          </a:prstGeom>
          <a:solidFill>
            <a:srgbClr val="00FF99"/>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 </a:t>
            </a:r>
            <a:r>
              <a:rPr lang="en-AU" sz="1600" b="1" dirty="0" smtClean="0">
                <a:solidFill>
                  <a:srgbClr val="00B050"/>
                </a:solidFill>
                <a:effectLst>
                  <a:outerShdw blurRad="38100" dist="38100" dir="2700000" algn="tl">
                    <a:srgbClr val="000000">
                      <a:alpha val="43137"/>
                    </a:srgbClr>
                  </a:outerShdw>
                </a:effectLst>
                <a:latin typeface="Comic Sans MS" panose="030F0702030302020204" pitchFamily="66" charset="0"/>
              </a:rPr>
              <a:t>&amp; is willing to listen</a:t>
            </a:r>
            <a:endParaRPr lang="en-AU" sz="1600" b="1" dirty="0">
              <a:solidFill>
                <a:srgbClr val="00B050"/>
              </a:solidFill>
              <a:effectLst>
                <a:outerShdw blurRad="38100" dist="38100" dir="2700000" algn="tl">
                  <a:srgbClr val="000000">
                    <a:alpha val="43137"/>
                  </a:srgbClr>
                </a:outerShdw>
              </a:effectLst>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TextBox 24"/>
          <p:cNvSpPr txBox="1"/>
          <p:nvPr/>
        </p:nvSpPr>
        <p:spPr>
          <a:xfrm>
            <a:off x="2869723" y="2503894"/>
            <a:ext cx="2932236" cy="1692771"/>
          </a:xfrm>
          <a:prstGeom prst="rect">
            <a:avLst/>
          </a:prstGeom>
          <a:noFill/>
        </p:spPr>
        <p:txBody>
          <a:bodyPr wrap="square" rtlCol="0">
            <a:spAutoFit/>
          </a:bodyPr>
          <a:lstStyle/>
          <a:p>
            <a:r>
              <a:rPr lang="en-AU" sz="1600" dirty="0" smtClean="0">
                <a:solidFill>
                  <a:srgbClr val="003300"/>
                </a:solidFill>
                <a:latin typeface="Bahnschrift SemiBold" panose="020B0502040204020203" pitchFamily="34" charset="0"/>
              </a:rPr>
              <a:t>Have some choice</a:t>
            </a:r>
          </a:p>
          <a:p>
            <a:r>
              <a:rPr lang="en-AU" sz="1600" dirty="0" smtClean="0">
                <a:solidFill>
                  <a:srgbClr val="003300"/>
                </a:solidFill>
                <a:latin typeface="Bahnschrift SemiBold" panose="020B0502040204020203" pitchFamily="34" charset="0"/>
              </a:rPr>
              <a:t>Put stuff on back-burner</a:t>
            </a:r>
          </a:p>
          <a:p>
            <a:r>
              <a:rPr lang="en-AU" sz="1600" dirty="0" smtClean="0">
                <a:solidFill>
                  <a:srgbClr val="003300"/>
                </a:solidFill>
                <a:latin typeface="Bahnschrift SemiBold" panose="020B0502040204020203" pitchFamily="34" charset="0"/>
              </a:rPr>
              <a:t>Do work at own pace</a:t>
            </a:r>
          </a:p>
          <a:p>
            <a:r>
              <a:rPr lang="en-AU" sz="1600" dirty="0" smtClean="0">
                <a:solidFill>
                  <a:srgbClr val="003300"/>
                </a:solidFill>
                <a:latin typeface="Bahnschrift SemiBold" panose="020B0502040204020203" pitchFamily="34" charset="0"/>
              </a:rPr>
              <a:t>Open to suggestions of easier/safer was of doing it</a:t>
            </a:r>
          </a:p>
          <a:p>
            <a:endParaRPr lang="en-AU" dirty="0"/>
          </a:p>
        </p:txBody>
      </p:sp>
      <p:pic>
        <p:nvPicPr>
          <p:cNvPr id="26" name="Picture 25"/>
          <p:cNvPicPr>
            <a:picLocks noChangeAspect="1"/>
          </p:cNvPicPr>
          <p:nvPr/>
        </p:nvPicPr>
        <p:blipFill>
          <a:blip r:embed="rId4"/>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9" name="TextBox 18"/>
          <p:cNvSpPr txBox="1"/>
          <p:nvPr/>
        </p:nvSpPr>
        <p:spPr>
          <a:xfrm>
            <a:off x="7092280" y="3519356"/>
            <a:ext cx="1296144" cy="923330"/>
          </a:xfrm>
          <a:prstGeom prst="rect">
            <a:avLst/>
          </a:prstGeom>
          <a:solidFill>
            <a:srgbClr val="99CC00"/>
          </a:solid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3" name="Picture 2"/>
          <p:cNvPicPr>
            <a:picLocks noChangeAspect="1"/>
          </p:cNvPicPr>
          <p:nvPr/>
        </p:nvPicPr>
        <p:blipFill>
          <a:blip r:embed="rId5"/>
          <a:stretch>
            <a:fillRect/>
          </a:stretch>
        </p:blipFill>
        <p:spPr>
          <a:xfrm>
            <a:off x="5315090" y="597687"/>
            <a:ext cx="768163" cy="975445"/>
          </a:xfrm>
          <a:prstGeom prst="rect">
            <a:avLst/>
          </a:prstGeom>
        </p:spPr>
      </p:pic>
      <p:sp>
        <p:nvSpPr>
          <p:cNvPr id="23" name="TextBox 22"/>
          <p:cNvSpPr txBox="1"/>
          <p:nvPr/>
        </p:nvSpPr>
        <p:spPr>
          <a:xfrm>
            <a:off x="2960732" y="6135757"/>
            <a:ext cx="4430096" cy="584775"/>
          </a:xfrm>
          <a:prstGeom prst="rect">
            <a:avLst/>
          </a:prstGeom>
          <a:noFill/>
        </p:spPr>
        <p:txBody>
          <a:bodyPr wrap="square" rtlCol="0">
            <a:spAutoFit/>
          </a:bodyPr>
          <a:lstStyle/>
          <a:p>
            <a:pPr algn="ctr"/>
            <a:r>
              <a:rPr lang="en-AU" sz="1600" b="1" dirty="0" smtClean="0">
                <a:solidFill>
                  <a:srgbClr val="C00000"/>
                </a:solidFill>
                <a:effectLst>
                  <a:outerShdw blurRad="38100" dist="38100" dir="2700000" algn="tl">
                    <a:srgbClr val="000000">
                      <a:alpha val="43137"/>
                    </a:srgbClr>
                  </a:outerShdw>
                </a:effectLst>
                <a:latin typeface="Lucida Console" panose="020B0609040504020204" pitchFamily="49" charset="0"/>
              </a:rPr>
              <a:t>Unfairness, Frustrations, </a:t>
            </a:r>
            <a:r>
              <a:rPr lang="en-AU" sz="1600" b="1" dirty="0" smtClean="0">
                <a:solidFill>
                  <a:srgbClr val="008000"/>
                </a:solidFill>
                <a:effectLst>
                  <a:outerShdw blurRad="38100" dist="38100" dir="2700000" algn="tl">
                    <a:srgbClr val="000000">
                      <a:alpha val="43137"/>
                    </a:srgbClr>
                  </a:outerShdw>
                </a:effectLst>
                <a:latin typeface="Lucida Console" panose="020B0609040504020204" pitchFamily="49" charset="0"/>
              </a:rPr>
              <a:t>Meaningful work, positives to job</a:t>
            </a:r>
            <a:endParaRPr lang="en-AU" sz="1600" b="1" dirty="0">
              <a:solidFill>
                <a:srgbClr val="008000"/>
              </a:solidFill>
              <a:effectLst>
                <a:outerShdw blurRad="38100" dist="38100" dir="2700000" algn="tl">
                  <a:srgbClr val="000000">
                    <a:alpha val="43137"/>
                  </a:srgbClr>
                </a:outerShdw>
              </a:effectLst>
              <a:latin typeface="Lucida Console" panose="020B0609040504020204" pitchFamily="49" charset="0"/>
            </a:endParaRPr>
          </a:p>
        </p:txBody>
      </p:sp>
      <p:sp>
        <p:nvSpPr>
          <p:cNvPr id="24" name="TextBox 23"/>
          <p:cNvSpPr txBox="1"/>
          <p:nvPr/>
        </p:nvSpPr>
        <p:spPr>
          <a:xfrm>
            <a:off x="6768642" y="1589794"/>
            <a:ext cx="1800200" cy="584775"/>
          </a:xfrm>
          <a:prstGeom prst="rect">
            <a:avLst/>
          </a:prstGeom>
          <a:noFill/>
        </p:spPr>
        <p:txBody>
          <a:bodyPr wrap="square" rtlCol="0">
            <a:spAutoFit/>
          </a:bodyPr>
          <a:lstStyle/>
          <a:p>
            <a:pPr algn="ctr"/>
            <a:r>
              <a:rPr lang="en-AU" sz="1600" b="1" dirty="0" smtClean="0">
                <a:solidFill>
                  <a:srgbClr val="006600"/>
                </a:solidFill>
                <a:effectLst>
                  <a:outerShdw blurRad="38100" dist="38100" dir="2700000" algn="tl">
                    <a:srgbClr val="000000">
                      <a:alpha val="43137"/>
                    </a:srgbClr>
                  </a:outerShdw>
                </a:effectLst>
                <a:latin typeface="Lucida Console" panose="020B0609040504020204" pitchFamily="49" charset="0"/>
              </a:rPr>
              <a:t>Pressure Release Valve</a:t>
            </a:r>
            <a:endParaRPr lang="en-AU" sz="1600" b="1" dirty="0">
              <a:solidFill>
                <a:srgbClr val="006600"/>
              </a:solidFill>
              <a:effectLst>
                <a:outerShdw blurRad="38100" dist="38100" dir="2700000" algn="tl">
                  <a:srgbClr val="000000">
                    <a:alpha val="43137"/>
                  </a:srgbClr>
                </a:outerShdw>
              </a:effectLst>
              <a:latin typeface="Lucida Console" panose="020B0609040504020204" pitchFamily="49" charset="0"/>
            </a:endParaRPr>
          </a:p>
        </p:txBody>
      </p:sp>
      <p:pic>
        <p:nvPicPr>
          <p:cNvPr id="27" name="Picture 26"/>
          <p:cNvPicPr>
            <a:picLocks noChangeAspect="1"/>
          </p:cNvPicPr>
          <p:nvPr/>
        </p:nvPicPr>
        <p:blipFill>
          <a:blip r:embed="rId6"/>
          <a:stretch>
            <a:fillRect/>
          </a:stretch>
        </p:blipFill>
        <p:spPr>
          <a:xfrm>
            <a:off x="5834118" y="670795"/>
            <a:ext cx="2057600" cy="1016939"/>
          </a:xfrm>
          <a:prstGeom prst="rect">
            <a:avLst/>
          </a:prstGeom>
        </p:spPr>
      </p:pic>
      <p:sp>
        <p:nvSpPr>
          <p:cNvPr id="28" name="TextBox 27"/>
          <p:cNvSpPr txBox="1"/>
          <p:nvPr/>
        </p:nvSpPr>
        <p:spPr>
          <a:xfrm>
            <a:off x="1830960" y="1749810"/>
            <a:ext cx="5009762" cy="523220"/>
          </a:xfrm>
          <a:prstGeom prst="rect">
            <a:avLst/>
          </a:prstGeom>
          <a:solidFill>
            <a:srgbClr val="FFFF00"/>
          </a:solidFill>
        </p:spPr>
        <p:txBody>
          <a:bodyPr wrap="square" rtlCol="0">
            <a:spAutoFit/>
          </a:bodyPr>
          <a:lstStyle/>
          <a:p>
            <a:pPr algn="ctr"/>
            <a:r>
              <a:rPr lang="en-AU" sz="2800" i="1" dirty="0" smtClean="0">
                <a:solidFill>
                  <a:srgbClr val="000066"/>
                </a:solidFill>
                <a:latin typeface="Franklin Gothic Demi" panose="020B0703020102020204" pitchFamily="34" charset="0"/>
              </a:rPr>
              <a:t>Knowing</a:t>
            </a:r>
            <a:endParaRPr lang="en-AU" sz="2800" i="1" dirty="0">
              <a:solidFill>
                <a:srgbClr val="000066"/>
              </a:solidFill>
              <a:latin typeface="Franklin Gothic Demi" panose="020B0703020102020204" pitchFamily="34" charset="0"/>
            </a:endParaRPr>
          </a:p>
        </p:txBody>
      </p:sp>
    </p:spTree>
    <p:extLst>
      <p:ext uri="{BB962C8B-B14F-4D97-AF65-F5344CB8AC3E}">
        <p14:creationId xmlns:p14="http://schemas.microsoft.com/office/powerpoint/2010/main" val="24657772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2" y="-297"/>
            <a:ext cx="9138696" cy="6858594"/>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8" name="TextBox 7"/>
          <p:cNvSpPr txBox="1"/>
          <p:nvPr/>
        </p:nvSpPr>
        <p:spPr>
          <a:xfrm>
            <a:off x="5292080" y="1988840"/>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Gauge</a:t>
            </a:r>
            <a:endParaRPr lang="en-AU" sz="1600" dirty="0">
              <a:solidFill>
                <a:srgbClr val="006600"/>
              </a:solidFill>
              <a:latin typeface="Lucida Console" panose="020B0609040504020204" pitchFamily="49" charset="0"/>
            </a:endParaRPr>
          </a:p>
        </p:txBody>
      </p:sp>
      <p:sp>
        <p:nvSpPr>
          <p:cNvPr id="9" name="TextBox 8"/>
          <p:cNvSpPr txBox="1"/>
          <p:nvPr/>
        </p:nvSpPr>
        <p:spPr>
          <a:xfrm>
            <a:off x="0" y="1949696"/>
            <a:ext cx="1490030" cy="1569660"/>
          </a:xfrm>
          <a:prstGeom prst="rect">
            <a:avLst/>
          </a:prstGeom>
          <a:noFill/>
        </p:spPr>
        <p:txBody>
          <a:bodyPr wrap="square" rtlCol="0">
            <a:spAutoFit/>
          </a:bodyPr>
          <a:lstStyle/>
          <a:p>
            <a:pPr algn="ctr"/>
            <a:r>
              <a:rPr lang="en-AU" sz="1600" dirty="0" smtClean="0">
                <a:solidFill>
                  <a:srgbClr val="006600"/>
                </a:solidFill>
                <a:latin typeface="Aharoni"/>
              </a:rPr>
              <a:t>Not My Job</a:t>
            </a:r>
          </a:p>
          <a:p>
            <a:pPr algn="ctr"/>
            <a:endParaRPr lang="en-AU" sz="1600" dirty="0">
              <a:solidFill>
                <a:srgbClr val="006600"/>
              </a:solidFill>
              <a:latin typeface="Aharoni"/>
            </a:endParaRPr>
          </a:p>
          <a:p>
            <a:pPr algn="ctr"/>
            <a:endParaRPr lang="en-AU" sz="1600" dirty="0" smtClean="0">
              <a:solidFill>
                <a:srgbClr val="006600"/>
              </a:solidFill>
              <a:latin typeface="Aharoni"/>
            </a:endParaRPr>
          </a:p>
          <a:p>
            <a:pPr algn="ctr"/>
            <a:r>
              <a:rPr lang="en-AU" sz="1600" dirty="0" smtClean="0">
                <a:solidFill>
                  <a:srgbClr val="006600"/>
                </a:solidFill>
                <a:latin typeface="Aharoni"/>
              </a:rPr>
              <a:t>Not competent to do job</a:t>
            </a:r>
            <a:endParaRPr lang="en-AU" sz="1600" dirty="0">
              <a:solidFill>
                <a:srgbClr val="006600"/>
              </a:solidFill>
              <a:latin typeface="Aharoni"/>
            </a:endParaRPr>
          </a:p>
        </p:txBody>
      </p:sp>
      <p:sp>
        <p:nvSpPr>
          <p:cNvPr id="10" name="TextBox 9"/>
          <p:cNvSpPr txBox="1"/>
          <p:nvPr/>
        </p:nvSpPr>
        <p:spPr>
          <a:xfrm>
            <a:off x="-1" y="4571147"/>
            <a:ext cx="1582919" cy="1077218"/>
          </a:xfrm>
          <a:prstGeom prst="rect">
            <a:avLst/>
          </a:prstGeom>
          <a:solidFill>
            <a:srgbClr val="00FF99"/>
          </a:solidFill>
        </p:spPr>
        <p:txBody>
          <a:bodyPr wrap="square" rtlCol="0">
            <a:spAutoFit/>
          </a:bodyPr>
          <a:lstStyle/>
          <a:p>
            <a:pPr algn="ctr"/>
            <a:r>
              <a:rPr lang="en-AU" sz="1600" dirty="0" smtClean="0">
                <a:solidFill>
                  <a:srgbClr val="006600"/>
                </a:solidFill>
                <a:latin typeface="Aharoni"/>
              </a:rPr>
              <a:t>Co-worker “Diversion” </a:t>
            </a:r>
            <a:r>
              <a:rPr lang="en-AU" sz="1600" b="1" dirty="0" smtClean="0">
                <a:solidFill>
                  <a:srgbClr val="006600"/>
                </a:solidFill>
                <a:effectLst>
                  <a:outerShdw blurRad="38100" dist="38100" dir="2700000" algn="tl">
                    <a:srgbClr val="000000">
                      <a:alpha val="43137"/>
                    </a:srgbClr>
                  </a:outerShdw>
                </a:effectLst>
                <a:latin typeface="Aharoni"/>
              </a:rPr>
              <a:t>&amp; are willing to listen</a:t>
            </a:r>
            <a:endParaRPr lang="en-AU" sz="1600" b="1" dirty="0">
              <a:solidFill>
                <a:srgbClr val="006600"/>
              </a:solidFill>
              <a:effectLst>
                <a:outerShdw blurRad="38100" dist="38100" dir="2700000" algn="tl">
                  <a:srgbClr val="000000">
                    <a:alpha val="43137"/>
                  </a:srgbClr>
                </a:outerShdw>
              </a:effectLst>
              <a:latin typeface="Aharoni"/>
            </a:endParaRPr>
          </a:p>
        </p:txBody>
      </p:sp>
      <p:sp>
        <p:nvSpPr>
          <p:cNvPr id="11" name="TextBox 10"/>
          <p:cNvSpPr txBox="1"/>
          <p:nvPr/>
        </p:nvSpPr>
        <p:spPr>
          <a:xfrm>
            <a:off x="1851017" y="4641864"/>
            <a:ext cx="2188657" cy="830997"/>
          </a:xfrm>
          <a:prstGeom prst="rect">
            <a:avLst/>
          </a:prstGeom>
          <a:solidFill>
            <a:srgbClr val="00FF99"/>
          </a:solidFill>
        </p:spPr>
        <p:txBody>
          <a:bodyPr wrap="square" rtlCol="0">
            <a:spAutoFit/>
          </a:bodyPr>
          <a:lstStyle/>
          <a:p>
            <a:pPr algn="ctr"/>
            <a:r>
              <a:rPr lang="en-AU" sz="1600" dirty="0" smtClean="0">
                <a:solidFill>
                  <a:srgbClr val="006600"/>
                </a:solidFill>
                <a:latin typeface="Aharoni"/>
              </a:rPr>
              <a:t>Policies on Grievances, Complaints etc.</a:t>
            </a:r>
            <a:endParaRPr lang="en-AU" sz="1600" dirty="0">
              <a:solidFill>
                <a:srgbClr val="006600"/>
              </a:solidFill>
              <a:latin typeface="Aharoni"/>
            </a:endParaRPr>
          </a:p>
        </p:txBody>
      </p:sp>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2" y="252051"/>
            <a:ext cx="5338780" cy="338554"/>
          </a:xfrm>
          <a:prstGeom prst="rect">
            <a:avLst/>
          </a:prstGeom>
          <a:solidFill>
            <a:srgbClr val="00FF99"/>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 </a:t>
            </a:r>
            <a:r>
              <a:rPr lang="en-AU" sz="1600" b="1" dirty="0" smtClean="0">
                <a:solidFill>
                  <a:srgbClr val="00B050"/>
                </a:solidFill>
                <a:effectLst>
                  <a:outerShdw blurRad="38100" dist="38100" dir="2700000" algn="tl">
                    <a:srgbClr val="000000">
                      <a:alpha val="43137"/>
                    </a:srgbClr>
                  </a:outerShdw>
                </a:effectLst>
                <a:latin typeface="Comic Sans MS" panose="030F0702030302020204" pitchFamily="66" charset="0"/>
              </a:rPr>
              <a:t>&amp; is willing to listen</a:t>
            </a:r>
            <a:endParaRPr lang="en-AU" sz="1600" b="1" dirty="0">
              <a:solidFill>
                <a:srgbClr val="00B050"/>
              </a:solidFill>
              <a:effectLst>
                <a:outerShdw blurRad="38100" dist="38100" dir="2700000" algn="tl">
                  <a:srgbClr val="000000">
                    <a:alpha val="43137"/>
                  </a:srgbClr>
                </a:outerShdw>
              </a:effectLst>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TextBox 24"/>
          <p:cNvSpPr txBox="1"/>
          <p:nvPr/>
        </p:nvSpPr>
        <p:spPr>
          <a:xfrm>
            <a:off x="2869723" y="2503894"/>
            <a:ext cx="2932236" cy="1692771"/>
          </a:xfrm>
          <a:prstGeom prst="rect">
            <a:avLst/>
          </a:prstGeom>
          <a:noFill/>
        </p:spPr>
        <p:txBody>
          <a:bodyPr wrap="square" rtlCol="0">
            <a:spAutoFit/>
          </a:bodyPr>
          <a:lstStyle/>
          <a:p>
            <a:r>
              <a:rPr lang="en-AU" sz="1600" dirty="0" smtClean="0">
                <a:solidFill>
                  <a:srgbClr val="003300"/>
                </a:solidFill>
                <a:latin typeface="Bahnschrift SemiBold" panose="020B0502040204020203" pitchFamily="34" charset="0"/>
              </a:rPr>
              <a:t>Have some choice</a:t>
            </a:r>
          </a:p>
          <a:p>
            <a:r>
              <a:rPr lang="en-AU" sz="1600" dirty="0" smtClean="0">
                <a:solidFill>
                  <a:srgbClr val="003300"/>
                </a:solidFill>
                <a:latin typeface="Bahnschrift SemiBold" panose="020B0502040204020203" pitchFamily="34" charset="0"/>
              </a:rPr>
              <a:t>Put stuff on back-burner</a:t>
            </a:r>
          </a:p>
          <a:p>
            <a:r>
              <a:rPr lang="en-AU" sz="1600" dirty="0" smtClean="0">
                <a:solidFill>
                  <a:srgbClr val="003300"/>
                </a:solidFill>
                <a:latin typeface="Bahnschrift SemiBold" panose="020B0502040204020203" pitchFamily="34" charset="0"/>
              </a:rPr>
              <a:t>Do work at own pace</a:t>
            </a:r>
          </a:p>
          <a:p>
            <a:r>
              <a:rPr lang="en-AU" sz="1600" dirty="0" smtClean="0">
                <a:solidFill>
                  <a:srgbClr val="003300"/>
                </a:solidFill>
                <a:latin typeface="Bahnschrift SemiBold" panose="020B0502040204020203" pitchFamily="34" charset="0"/>
              </a:rPr>
              <a:t>Open to suggestions of easier/safer was of doing it</a:t>
            </a:r>
          </a:p>
          <a:p>
            <a:endParaRPr lang="en-AU" dirty="0"/>
          </a:p>
        </p:txBody>
      </p: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9" name="TextBox 18"/>
          <p:cNvSpPr txBox="1"/>
          <p:nvPr/>
        </p:nvSpPr>
        <p:spPr>
          <a:xfrm>
            <a:off x="7092280" y="3519356"/>
            <a:ext cx="1296144" cy="923330"/>
          </a:xfrm>
          <a:prstGeom prst="rect">
            <a:avLst/>
          </a:prstGeom>
          <a:solidFill>
            <a:srgbClr val="99CC00"/>
          </a:solid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3" name="Picture 2"/>
          <p:cNvPicPr>
            <a:picLocks noChangeAspect="1"/>
          </p:cNvPicPr>
          <p:nvPr/>
        </p:nvPicPr>
        <p:blipFill>
          <a:blip r:embed="rId6"/>
          <a:stretch>
            <a:fillRect/>
          </a:stretch>
        </p:blipFill>
        <p:spPr>
          <a:xfrm>
            <a:off x="5315090" y="597687"/>
            <a:ext cx="768163" cy="975445"/>
          </a:xfrm>
          <a:prstGeom prst="rect">
            <a:avLst/>
          </a:prstGeom>
        </p:spPr>
      </p:pic>
      <p:sp>
        <p:nvSpPr>
          <p:cNvPr id="23" name="TextBox 22"/>
          <p:cNvSpPr txBox="1"/>
          <p:nvPr/>
        </p:nvSpPr>
        <p:spPr>
          <a:xfrm>
            <a:off x="2960732" y="6135757"/>
            <a:ext cx="4430096" cy="584775"/>
          </a:xfrm>
          <a:prstGeom prst="rect">
            <a:avLst/>
          </a:prstGeom>
          <a:noFill/>
        </p:spPr>
        <p:txBody>
          <a:bodyPr wrap="square" rtlCol="0">
            <a:spAutoFit/>
          </a:bodyPr>
          <a:lstStyle/>
          <a:p>
            <a:pPr algn="ctr"/>
            <a:r>
              <a:rPr lang="en-AU" sz="1600" b="1" dirty="0" smtClean="0">
                <a:solidFill>
                  <a:srgbClr val="C00000"/>
                </a:solidFill>
                <a:effectLst>
                  <a:outerShdw blurRad="38100" dist="38100" dir="2700000" algn="tl">
                    <a:srgbClr val="000000">
                      <a:alpha val="43137"/>
                    </a:srgbClr>
                  </a:outerShdw>
                </a:effectLst>
                <a:latin typeface="Lucida Console" panose="020B0609040504020204" pitchFamily="49" charset="0"/>
              </a:rPr>
              <a:t>Unfairness, Frustrations, </a:t>
            </a:r>
            <a:r>
              <a:rPr lang="en-AU" sz="1600" b="1" dirty="0" smtClean="0">
                <a:solidFill>
                  <a:srgbClr val="008000"/>
                </a:solidFill>
                <a:effectLst>
                  <a:outerShdw blurRad="38100" dist="38100" dir="2700000" algn="tl">
                    <a:srgbClr val="000000">
                      <a:alpha val="43137"/>
                    </a:srgbClr>
                  </a:outerShdw>
                </a:effectLst>
                <a:latin typeface="Lucida Console" panose="020B0609040504020204" pitchFamily="49" charset="0"/>
              </a:rPr>
              <a:t>Meaningful work, positives to job</a:t>
            </a:r>
            <a:endParaRPr lang="en-AU" sz="1600" b="1" dirty="0">
              <a:solidFill>
                <a:srgbClr val="008000"/>
              </a:solidFill>
              <a:effectLst>
                <a:outerShdw blurRad="38100" dist="38100" dir="2700000" algn="tl">
                  <a:srgbClr val="000000">
                    <a:alpha val="43137"/>
                  </a:srgbClr>
                </a:outerShdw>
              </a:effectLst>
              <a:latin typeface="Lucida Console" panose="020B0609040504020204" pitchFamily="49" charset="0"/>
            </a:endParaRPr>
          </a:p>
        </p:txBody>
      </p:sp>
      <p:sp>
        <p:nvSpPr>
          <p:cNvPr id="24" name="TextBox 23"/>
          <p:cNvSpPr txBox="1"/>
          <p:nvPr/>
        </p:nvSpPr>
        <p:spPr>
          <a:xfrm>
            <a:off x="6768642" y="1589794"/>
            <a:ext cx="1800200" cy="584775"/>
          </a:xfrm>
          <a:prstGeom prst="rect">
            <a:avLst/>
          </a:prstGeom>
          <a:noFill/>
        </p:spPr>
        <p:txBody>
          <a:bodyPr wrap="square" rtlCol="0">
            <a:spAutoFit/>
          </a:bodyPr>
          <a:lstStyle/>
          <a:p>
            <a:pPr algn="ctr"/>
            <a:r>
              <a:rPr lang="en-AU" sz="1600" b="1" dirty="0" smtClean="0">
                <a:solidFill>
                  <a:srgbClr val="006600"/>
                </a:solidFill>
                <a:effectLst>
                  <a:outerShdw blurRad="38100" dist="38100" dir="2700000" algn="tl">
                    <a:srgbClr val="000000">
                      <a:alpha val="43137"/>
                    </a:srgbClr>
                  </a:outerShdw>
                </a:effectLst>
                <a:latin typeface="Lucida Console" panose="020B0609040504020204" pitchFamily="49" charset="0"/>
              </a:rPr>
              <a:t>Pressure Release Valve</a:t>
            </a:r>
            <a:endParaRPr lang="en-AU" sz="1600" b="1" dirty="0">
              <a:solidFill>
                <a:srgbClr val="006600"/>
              </a:solidFill>
              <a:effectLst>
                <a:outerShdw blurRad="38100" dist="38100" dir="2700000" algn="tl">
                  <a:srgbClr val="000000">
                    <a:alpha val="43137"/>
                  </a:srgbClr>
                </a:outerShdw>
              </a:effectLst>
              <a:latin typeface="Lucida Console" panose="020B0609040504020204" pitchFamily="49" charset="0"/>
            </a:endParaRPr>
          </a:p>
        </p:txBody>
      </p:sp>
      <p:pic>
        <p:nvPicPr>
          <p:cNvPr id="27" name="Picture 26"/>
          <p:cNvPicPr>
            <a:picLocks noChangeAspect="1"/>
          </p:cNvPicPr>
          <p:nvPr/>
        </p:nvPicPr>
        <p:blipFill>
          <a:blip r:embed="rId7"/>
          <a:stretch>
            <a:fillRect/>
          </a:stretch>
        </p:blipFill>
        <p:spPr>
          <a:xfrm>
            <a:off x="5851394" y="653619"/>
            <a:ext cx="2057600" cy="1016939"/>
          </a:xfrm>
          <a:prstGeom prst="rect">
            <a:avLst/>
          </a:prstGeom>
        </p:spPr>
      </p:pic>
      <p:sp>
        <p:nvSpPr>
          <p:cNvPr id="28" name="TextBox 27"/>
          <p:cNvSpPr txBox="1"/>
          <p:nvPr/>
        </p:nvSpPr>
        <p:spPr>
          <a:xfrm>
            <a:off x="1830960" y="1749810"/>
            <a:ext cx="5009762" cy="523220"/>
          </a:xfrm>
          <a:prstGeom prst="rect">
            <a:avLst/>
          </a:prstGeom>
          <a:solidFill>
            <a:srgbClr val="FFFF00"/>
          </a:solidFill>
        </p:spPr>
        <p:txBody>
          <a:bodyPr wrap="square" rtlCol="0">
            <a:spAutoFit/>
          </a:bodyPr>
          <a:lstStyle/>
          <a:p>
            <a:pPr algn="ctr"/>
            <a:r>
              <a:rPr lang="en-AU" sz="2800" i="1" dirty="0" smtClean="0">
                <a:solidFill>
                  <a:srgbClr val="000066"/>
                </a:solidFill>
                <a:latin typeface="Franklin Gothic Demi" panose="020B0703020102020204" pitchFamily="34" charset="0"/>
              </a:rPr>
              <a:t>Knowing</a:t>
            </a:r>
            <a:endParaRPr lang="en-AU" sz="2800" i="1" dirty="0">
              <a:solidFill>
                <a:srgbClr val="000066"/>
              </a:solidFill>
              <a:latin typeface="Franklin Gothic Demi" panose="020B0703020102020204" pitchFamily="34" charset="0"/>
            </a:endParaRPr>
          </a:p>
        </p:txBody>
      </p:sp>
    </p:spTree>
    <p:extLst>
      <p:ext uri="{BB962C8B-B14F-4D97-AF65-F5344CB8AC3E}">
        <p14:creationId xmlns:p14="http://schemas.microsoft.com/office/powerpoint/2010/main" val="1966522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2" y="-297"/>
            <a:ext cx="9138696" cy="6858594"/>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8" name="TextBox 7"/>
          <p:cNvSpPr txBox="1"/>
          <p:nvPr/>
        </p:nvSpPr>
        <p:spPr>
          <a:xfrm>
            <a:off x="5292080" y="1988840"/>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Gauge</a:t>
            </a:r>
            <a:endParaRPr lang="en-AU" sz="1600" dirty="0">
              <a:solidFill>
                <a:srgbClr val="006600"/>
              </a:solidFill>
              <a:latin typeface="Lucida Console" panose="020B0609040504020204" pitchFamily="49" charset="0"/>
            </a:endParaRPr>
          </a:p>
        </p:txBody>
      </p:sp>
      <p:sp>
        <p:nvSpPr>
          <p:cNvPr id="9" name="TextBox 8"/>
          <p:cNvSpPr txBox="1"/>
          <p:nvPr/>
        </p:nvSpPr>
        <p:spPr>
          <a:xfrm>
            <a:off x="0" y="1949696"/>
            <a:ext cx="1490030" cy="1569660"/>
          </a:xfrm>
          <a:prstGeom prst="rect">
            <a:avLst/>
          </a:prstGeom>
          <a:noFill/>
        </p:spPr>
        <p:txBody>
          <a:bodyPr wrap="square" rtlCol="0">
            <a:spAutoFit/>
          </a:bodyPr>
          <a:lstStyle/>
          <a:p>
            <a:pPr algn="ctr"/>
            <a:r>
              <a:rPr lang="en-AU" sz="1600" dirty="0" smtClean="0">
                <a:solidFill>
                  <a:srgbClr val="006600"/>
                </a:solidFill>
                <a:latin typeface="Aharoni"/>
              </a:rPr>
              <a:t>Not My Job</a:t>
            </a:r>
          </a:p>
          <a:p>
            <a:pPr algn="ctr"/>
            <a:endParaRPr lang="en-AU" sz="1600" dirty="0">
              <a:solidFill>
                <a:srgbClr val="006600"/>
              </a:solidFill>
              <a:latin typeface="Aharoni"/>
            </a:endParaRPr>
          </a:p>
          <a:p>
            <a:pPr algn="ctr"/>
            <a:endParaRPr lang="en-AU" sz="1600" dirty="0" smtClean="0">
              <a:solidFill>
                <a:srgbClr val="006600"/>
              </a:solidFill>
              <a:latin typeface="Aharoni"/>
            </a:endParaRPr>
          </a:p>
          <a:p>
            <a:pPr algn="ctr"/>
            <a:r>
              <a:rPr lang="en-AU" sz="1600" dirty="0" smtClean="0">
                <a:solidFill>
                  <a:srgbClr val="006600"/>
                </a:solidFill>
                <a:latin typeface="Aharoni"/>
              </a:rPr>
              <a:t>Not competent to do job</a:t>
            </a:r>
            <a:endParaRPr lang="en-AU" sz="1600" dirty="0">
              <a:solidFill>
                <a:srgbClr val="006600"/>
              </a:solidFill>
              <a:latin typeface="Aharoni"/>
            </a:endParaRPr>
          </a:p>
        </p:txBody>
      </p:sp>
      <p:sp>
        <p:nvSpPr>
          <p:cNvPr id="10" name="TextBox 9"/>
          <p:cNvSpPr txBox="1"/>
          <p:nvPr/>
        </p:nvSpPr>
        <p:spPr>
          <a:xfrm>
            <a:off x="-1" y="4571147"/>
            <a:ext cx="1582919" cy="1077218"/>
          </a:xfrm>
          <a:prstGeom prst="rect">
            <a:avLst/>
          </a:prstGeom>
          <a:solidFill>
            <a:srgbClr val="00FF99"/>
          </a:solidFill>
        </p:spPr>
        <p:txBody>
          <a:bodyPr wrap="square" rtlCol="0">
            <a:spAutoFit/>
          </a:bodyPr>
          <a:lstStyle/>
          <a:p>
            <a:pPr algn="ctr"/>
            <a:r>
              <a:rPr lang="en-AU" sz="1600" dirty="0" smtClean="0">
                <a:solidFill>
                  <a:srgbClr val="006600"/>
                </a:solidFill>
                <a:latin typeface="Aharoni"/>
              </a:rPr>
              <a:t>Co-worker “Diversion” </a:t>
            </a:r>
            <a:r>
              <a:rPr lang="en-AU" sz="1600" b="1" dirty="0" smtClean="0">
                <a:solidFill>
                  <a:srgbClr val="006600"/>
                </a:solidFill>
                <a:effectLst>
                  <a:outerShdw blurRad="38100" dist="38100" dir="2700000" algn="tl">
                    <a:srgbClr val="000000">
                      <a:alpha val="43137"/>
                    </a:srgbClr>
                  </a:outerShdw>
                </a:effectLst>
                <a:latin typeface="Aharoni"/>
              </a:rPr>
              <a:t>&amp; are willing to listen</a:t>
            </a:r>
            <a:endParaRPr lang="en-AU" sz="1600" b="1" dirty="0">
              <a:solidFill>
                <a:srgbClr val="006600"/>
              </a:solidFill>
              <a:effectLst>
                <a:outerShdw blurRad="38100" dist="38100" dir="2700000" algn="tl">
                  <a:srgbClr val="000000">
                    <a:alpha val="43137"/>
                  </a:srgbClr>
                </a:outerShdw>
              </a:effectLst>
              <a:latin typeface="Aharoni"/>
            </a:endParaRPr>
          </a:p>
        </p:txBody>
      </p:sp>
      <p:sp>
        <p:nvSpPr>
          <p:cNvPr id="11" name="TextBox 10"/>
          <p:cNvSpPr txBox="1"/>
          <p:nvPr/>
        </p:nvSpPr>
        <p:spPr>
          <a:xfrm>
            <a:off x="1851017" y="4641864"/>
            <a:ext cx="2188657" cy="830997"/>
          </a:xfrm>
          <a:prstGeom prst="rect">
            <a:avLst/>
          </a:prstGeom>
          <a:solidFill>
            <a:srgbClr val="00FF99"/>
          </a:solidFill>
        </p:spPr>
        <p:txBody>
          <a:bodyPr wrap="square" rtlCol="0">
            <a:spAutoFit/>
          </a:bodyPr>
          <a:lstStyle/>
          <a:p>
            <a:pPr algn="ctr"/>
            <a:r>
              <a:rPr lang="en-AU" sz="1600" dirty="0" smtClean="0">
                <a:solidFill>
                  <a:srgbClr val="006600"/>
                </a:solidFill>
                <a:latin typeface="Aharoni"/>
              </a:rPr>
              <a:t>Policies on Grievances, Complaints etc.</a:t>
            </a:r>
            <a:endParaRPr lang="en-AU" sz="1600" dirty="0">
              <a:solidFill>
                <a:srgbClr val="006600"/>
              </a:solidFill>
              <a:latin typeface="Aharoni"/>
            </a:endParaRPr>
          </a:p>
        </p:txBody>
      </p:sp>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2" y="252051"/>
            <a:ext cx="5338780" cy="338554"/>
          </a:xfrm>
          <a:prstGeom prst="rect">
            <a:avLst/>
          </a:prstGeom>
          <a:solidFill>
            <a:srgbClr val="00FF99"/>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 </a:t>
            </a:r>
            <a:r>
              <a:rPr lang="en-AU" sz="1600" b="1" dirty="0" smtClean="0">
                <a:solidFill>
                  <a:srgbClr val="00B050"/>
                </a:solidFill>
                <a:effectLst>
                  <a:outerShdw blurRad="38100" dist="38100" dir="2700000" algn="tl">
                    <a:srgbClr val="000000">
                      <a:alpha val="43137"/>
                    </a:srgbClr>
                  </a:outerShdw>
                </a:effectLst>
                <a:latin typeface="Comic Sans MS" panose="030F0702030302020204" pitchFamily="66" charset="0"/>
              </a:rPr>
              <a:t>&amp; is willing to listen</a:t>
            </a:r>
            <a:endParaRPr lang="en-AU" sz="1600" b="1" dirty="0">
              <a:solidFill>
                <a:srgbClr val="00B050"/>
              </a:solidFill>
              <a:effectLst>
                <a:outerShdw blurRad="38100" dist="38100" dir="2700000" algn="tl">
                  <a:srgbClr val="000000">
                    <a:alpha val="43137"/>
                  </a:srgbClr>
                </a:outerShdw>
              </a:effectLst>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TextBox 24"/>
          <p:cNvSpPr txBox="1"/>
          <p:nvPr/>
        </p:nvSpPr>
        <p:spPr>
          <a:xfrm>
            <a:off x="2869723" y="2503894"/>
            <a:ext cx="2932236" cy="1692771"/>
          </a:xfrm>
          <a:prstGeom prst="rect">
            <a:avLst/>
          </a:prstGeom>
          <a:solidFill>
            <a:srgbClr val="00FF99"/>
          </a:solidFill>
        </p:spPr>
        <p:txBody>
          <a:bodyPr wrap="square" rtlCol="0">
            <a:spAutoFit/>
          </a:bodyPr>
          <a:lstStyle/>
          <a:p>
            <a:r>
              <a:rPr lang="en-AU" sz="1600" dirty="0" smtClean="0">
                <a:solidFill>
                  <a:srgbClr val="003300"/>
                </a:solidFill>
                <a:latin typeface="Bahnschrift SemiBold" panose="020B0502040204020203" pitchFamily="34" charset="0"/>
              </a:rPr>
              <a:t>Have some choice</a:t>
            </a:r>
          </a:p>
          <a:p>
            <a:r>
              <a:rPr lang="en-AU" sz="1600" dirty="0" smtClean="0">
                <a:solidFill>
                  <a:srgbClr val="003300"/>
                </a:solidFill>
                <a:latin typeface="Bahnschrift SemiBold" panose="020B0502040204020203" pitchFamily="34" charset="0"/>
              </a:rPr>
              <a:t>Put stuff on back-burner</a:t>
            </a:r>
          </a:p>
          <a:p>
            <a:r>
              <a:rPr lang="en-AU" sz="1600" dirty="0" smtClean="0">
                <a:solidFill>
                  <a:srgbClr val="003300"/>
                </a:solidFill>
                <a:latin typeface="Bahnschrift SemiBold" panose="020B0502040204020203" pitchFamily="34" charset="0"/>
              </a:rPr>
              <a:t>Do work at own pace</a:t>
            </a:r>
          </a:p>
          <a:p>
            <a:r>
              <a:rPr lang="en-AU" sz="1600" dirty="0" smtClean="0">
                <a:solidFill>
                  <a:srgbClr val="003300"/>
                </a:solidFill>
                <a:latin typeface="Bahnschrift SemiBold" panose="020B0502040204020203" pitchFamily="34" charset="0"/>
              </a:rPr>
              <a:t>Open to suggestions of easier/safer was of doing it</a:t>
            </a:r>
          </a:p>
          <a:p>
            <a:endParaRPr lang="en-AU" dirty="0"/>
          </a:p>
        </p:txBody>
      </p: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9" name="TextBox 18"/>
          <p:cNvSpPr txBox="1"/>
          <p:nvPr/>
        </p:nvSpPr>
        <p:spPr>
          <a:xfrm>
            <a:off x="7092280" y="3519356"/>
            <a:ext cx="1296144" cy="923330"/>
          </a:xfrm>
          <a:prstGeom prst="rect">
            <a:avLst/>
          </a:prstGeom>
          <a:solidFill>
            <a:srgbClr val="99CC00"/>
          </a:solid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3" name="Picture 2"/>
          <p:cNvPicPr>
            <a:picLocks noChangeAspect="1"/>
          </p:cNvPicPr>
          <p:nvPr/>
        </p:nvPicPr>
        <p:blipFill>
          <a:blip r:embed="rId6"/>
          <a:stretch>
            <a:fillRect/>
          </a:stretch>
        </p:blipFill>
        <p:spPr>
          <a:xfrm>
            <a:off x="5315090" y="597687"/>
            <a:ext cx="768163" cy="975445"/>
          </a:xfrm>
          <a:prstGeom prst="rect">
            <a:avLst/>
          </a:prstGeom>
        </p:spPr>
      </p:pic>
      <p:sp>
        <p:nvSpPr>
          <p:cNvPr id="23" name="TextBox 22"/>
          <p:cNvSpPr txBox="1"/>
          <p:nvPr/>
        </p:nvSpPr>
        <p:spPr>
          <a:xfrm>
            <a:off x="2960732" y="6135757"/>
            <a:ext cx="4430096" cy="584775"/>
          </a:xfrm>
          <a:prstGeom prst="rect">
            <a:avLst/>
          </a:prstGeom>
          <a:noFill/>
        </p:spPr>
        <p:txBody>
          <a:bodyPr wrap="square" rtlCol="0">
            <a:spAutoFit/>
          </a:bodyPr>
          <a:lstStyle/>
          <a:p>
            <a:pPr algn="ctr"/>
            <a:r>
              <a:rPr lang="en-AU" sz="1600" b="1" dirty="0" smtClean="0">
                <a:solidFill>
                  <a:srgbClr val="C00000"/>
                </a:solidFill>
                <a:effectLst>
                  <a:outerShdw blurRad="38100" dist="38100" dir="2700000" algn="tl">
                    <a:srgbClr val="000000">
                      <a:alpha val="43137"/>
                    </a:srgbClr>
                  </a:outerShdw>
                </a:effectLst>
                <a:latin typeface="Lucida Console" panose="020B0609040504020204" pitchFamily="49" charset="0"/>
              </a:rPr>
              <a:t>Unfairness, Frustrations, </a:t>
            </a:r>
            <a:r>
              <a:rPr lang="en-AU" sz="1600" b="1" dirty="0" smtClean="0">
                <a:solidFill>
                  <a:srgbClr val="008000"/>
                </a:solidFill>
                <a:effectLst>
                  <a:outerShdw blurRad="38100" dist="38100" dir="2700000" algn="tl">
                    <a:srgbClr val="000000">
                      <a:alpha val="43137"/>
                    </a:srgbClr>
                  </a:outerShdw>
                </a:effectLst>
                <a:latin typeface="Lucida Console" panose="020B0609040504020204" pitchFamily="49" charset="0"/>
              </a:rPr>
              <a:t>Meaningful work, positives to job</a:t>
            </a:r>
            <a:endParaRPr lang="en-AU" sz="1600" b="1" dirty="0">
              <a:solidFill>
                <a:srgbClr val="008000"/>
              </a:solidFill>
              <a:effectLst>
                <a:outerShdw blurRad="38100" dist="38100" dir="2700000" algn="tl">
                  <a:srgbClr val="000000">
                    <a:alpha val="43137"/>
                  </a:srgbClr>
                </a:outerShdw>
              </a:effectLst>
              <a:latin typeface="Lucida Console" panose="020B0609040504020204" pitchFamily="49" charset="0"/>
            </a:endParaRPr>
          </a:p>
        </p:txBody>
      </p:sp>
      <p:sp>
        <p:nvSpPr>
          <p:cNvPr id="24" name="TextBox 23"/>
          <p:cNvSpPr txBox="1"/>
          <p:nvPr/>
        </p:nvSpPr>
        <p:spPr>
          <a:xfrm>
            <a:off x="6768642" y="1589794"/>
            <a:ext cx="1800200" cy="584775"/>
          </a:xfrm>
          <a:prstGeom prst="rect">
            <a:avLst/>
          </a:prstGeom>
          <a:noFill/>
        </p:spPr>
        <p:txBody>
          <a:bodyPr wrap="square" rtlCol="0">
            <a:spAutoFit/>
          </a:bodyPr>
          <a:lstStyle/>
          <a:p>
            <a:pPr algn="ctr"/>
            <a:r>
              <a:rPr lang="en-AU" sz="1600" b="1" dirty="0" smtClean="0">
                <a:solidFill>
                  <a:srgbClr val="006600"/>
                </a:solidFill>
                <a:effectLst>
                  <a:outerShdw blurRad="38100" dist="38100" dir="2700000" algn="tl">
                    <a:srgbClr val="000000">
                      <a:alpha val="43137"/>
                    </a:srgbClr>
                  </a:outerShdw>
                </a:effectLst>
                <a:latin typeface="Lucida Console" panose="020B0609040504020204" pitchFamily="49" charset="0"/>
              </a:rPr>
              <a:t>Pressure Release Valve</a:t>
            </a:r>
            <a:endParaRPr lang="en-AU" sz="1600" b="1" dirty="0">
              <a:solidFill>
                <a:srgbClr val="006600"/>
              </a:solidFill>
              <a:effectLst>
                <a:outerShdw blurRad="38100" dist="38100" dir="2700000" algn="tl">
                  <a:srgbClr val="000000">
                    <a:alpha val="43137"/>
                  </a:srgbClr>
                </a:outerShdw>
              </a:effectLst>
              <a:latin typeface="Lucida Console" panose="020B0609040504020204" pitchFamily="49" charset="0"/>
            </a:endParaRPr>
          </a:p>
        </p:txBody>
      </p:sp>
      <p:pic>
        <p:nvPicPr>
          <p:cNvPr id="27" name="Picture 26"/>
          <p:cNvPicPr>
            <a:picLocks noChangeAspect="1"/>
          </p:cNvPicPr>
          <p:nvPr/>
        </p:nvPicPr>
        <p:blipFill>
          <a:blip r:embed="rId7"/>
          <a:stretch>
            <a:fillRect/>
          </a:stretch>
        </p:blipFill>
        <p:spPr>
          <a:xfrm>
            <a:off x="5851394" y="705655"/>
            <a:ext cx="2057600" cy="1016939"/>
          </a:xfrm>
          <a:prstGeom prst="rect">
            <a:avLst/>
          </a:prstGeom>
        </p:spPr>
      </p:pic>
      <p:sp>
        <p:nvSpPr>
          <p:cNvPr id="28" name="TextBox 27"/>
          <p:cNvSpPr txBox="1"/>
          <p:nvPr/>
        </p:nvSpPr>
        <p:spPr>
          <a:xfrm>
            <a:off x="1830960" y="1749810"/>
            <a:ext cx="5009762" cy="523220"/>
          </a:xfrm>
          <a:prstGeom prst="rect">
            <a:avLst/>
          </a:prstGeom>
          <a:solidFill>
            <a:srgbClr val="FFFF00"/>
          </a:solidFill>
        </p:spPr>
        <p:txBody>
          <a:bodyPr wrap="square" rtlCol="0">
            <a:spAutoFit/>
          </a:bodyPr>
          <a:lstStyle/>
          <a:p>
            <a:pPr algn="ctr"/>
            <a:r>
              <a:rPr lang="en-AU" sz="2800" i="1" dirty="0" smtClean="0">
                <a:solidFill>
                  <a:srgbClr val="000066"/>
                </a:solidFill>
                <a:latin typeface="Franklin Gothic Demi" panose="020B0703020102020204" pitchFamily="34" charset="0"/>
              </a:rPr>
              <a:t>Knowing</a:t>
            </a:r>
            <a:endParaRPr lang="en-AU" sz="2800" i="1" dirty="0">
              <a:solidFill>
                <a:srgbClr val="000066"/>
              </a:solidFill>
              <a:latin typeface="Franklin Gothic Demi" panose="020B0703020102020204" pitchFamily="34" charset="0"/>
            </a:endParaRPr>
          </a:p>
        </p:txBody>
      </p:sp>
    </p:spTree>
    <p:extLst>
      <p:ext uri="{BB962C8B-B14F-4D97-AF65-F5344CB8AC3E}">
        <p14:creationId xmlns:p14="http://schemas.microsoft.com/office/powerpoint/2010/main" val="35731112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27584" y="604664"/>
            <a:ext cx="3949591" cy="5530594"/>
          </a:xfrm>
          <a:prstGeom prst="rect">
            <a:avLst/>
          </a:prstGeom>
        </p:spPr>
      </p:pic>
    </p:spTree>
    <p:extLst>
      <p:ext uri="{BB962C8B-B14F-4D97-AF65-F5344CB8AC3E}">
        <p14:creationId xmlns:p14="http://schemas.microsoft.com/office/powerpoint/2010/main" val="34437413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2" y="-297"/>
            <a:ext cx="9138696" cy="6858594"/>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8" name="TextBox 7"/>
          <p:cNvSpPr txBox="1"/>
          <p:nvPr/>
        </p:nvSpPr>
        <p:spPr>
          <a:xfrm>
            <a:off x="5292080" y="1988840"/>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Gauge</a:t>
            </a:r>
            <a:endParaRPr lang="en-AU" sz="1600" dirty="0">
              <a:solidFill>
                <a:srgbClr val="006600"/>
              </a:solidFill>
              <a:latin typeface="Lucida Console" panose="020B0609040504020204" pitchFamily="49" charset="0"/>
            </a:endParaRPr>
          </a:p>
        </p:txBody>
      </p:sp>
      <p:sp>
        <p:nvSpPr>
          <p:cNvPr id="9" name="TextBox 8"/>
          <p:cNvSpPr txBox="1"/>
          <p:nvPr/>
        </p:nvSpPr>
        <p:spPr>
          <a:xfrm>
            <a:off x="0" y="1949696"/>
            <a:ext cx="1490030" cy="1569660"/>
          </a:xfrm>
          <a:prstGeom prst="rect">
            <a:avLst/>
          </a:prstGeom>
          <a:noFill/>
        </p:spPr>
        <p:txBody>
          <a:bodyPr wrap="square" rtlCol="0">
            <a:spAutoFit/>
          </a:bodyPr>
          <a:lstStyle/>
          <a:p>
            <a:pPr algn="ctr"/>
            <a:r>
              <a:rPr lang="en-AU" sz="1600" dirty="0" smtClean="0">
                <a:solidFill>
                  <a:srgbClr val="006600"/>
                </a:solidFill>
                <a:latin typeface="Aharoni"/>
              </a:rPr>
              <a:t>Not My Job</a:t>
            </a:r>
          </a:p>
          <a:p>
            <a:pPr algn="ctr"/>
            <a:endParaRPr lang="en-AU" sz="1600" dirty="0">
              <a:solidFill>
                <a:srgbClr val="006600"/>
              </a:solidFill>
              <a:latin typeface="Aharoni"/>
            </a:endParaRPr>
          </a:p>
          <a:p>
            <a:pPr algn="ctr"/>
            <a:endParaRPr lang="en-AU" sz="1600" dirty="0" smtClean="0">
              <a:solidFill>
                <a:srgbClr val="006600"/>
              </a:solidFill>
              <a:latin typeface="Aharoni"/>
            </a:endParaRPr>
          </a:p>
          <a:p>
            <a:pPr algn="ctr"/>
            <a:r>
              <a:rPr lang="en-AU" sz="1600" dirty="0" smtClean="0">
                <a:solidFill>
                  <a:srgbClr val="006600"/>
                </a:solidFill>
                <a:latin typeface="Aharoni"/>
              </a:rPr>
              <a:t>Not competent to do job</a:t>
            </a:r>
            <a:endParaRPr lang="en-AU" sz="1600" dirty="0">
              <a:solidFill>
                <a:srgbClr val="006600"/>
              </a:solidFill>
              <a:latin typeface="Aharoni"/>
            </a:endParaRPr>
          </a:p>
        </p:txBody>
      </p:sp>
      <p:sp>
        <p:nvSpPr>
          <p:cNvPr id="10" name="TextBox 9"/>
          <p:cNvSpPr txBox="1"/>
          <p:nvPr/>
        </p:nvSpPr>
        <p:spPr>
          <a:xfrm>
            <a:off x="-1" y="4571147"/>
            <a:ext cx="1582919" cy="1077218"/>
          </a:xfrm>
          <a:prstGeom prst="rect">
            <a:avLst/>
          </a:prstGeom>
          <a:solidFill>
            <a:srgbClr val="00FF99"/>
          </a:solidFill>
        </p:spPr>
        <p:txBody>
          <a:bodyPr wrap="square" rtlCol="0">
            <a:spAutoFit/>
          </a:bodyPr>
          <a:lstStyle/>
          <a:p>
            <a:pPr algn="ctr"/>
            <a:r>
              <a:rPr lang="en-AU" sz="1600" dirty="0" smtClean="0">
                <a:solidFill>
                  <a:srgbClr val="006600"/>
                </a:solidFill>
                <a:latin typeface="Aharoni"/>
              </a:rPr>
              <a:t>Co-worker “Diversion” </a:t>
            </a:r>
            <a:r>
              <a:rPr lang="en-AU" sz="1600" b="1" dirty="0" smtClean="0">
                <a:solidFill>
                  <a:srgbClr val="006600"/>
                </a:solidFill>
                <a:effectLst>
                  <a:outerShdw blurRad="38100" dist="38100" dir="2700000" algn="tl">
                    <a:srgbClr val="000000">
                      <a:alpha val="43137"/>
                    </a:srgbClr>
                  </a:outerShdw>
                </a:effectLst>
                <a:latin typeface="Aharoni"/>
              </a:rPr>
              <a:t>&amp; are willing to listen</a:t>
            </a:r>
            <a:endParaRPr lang="en-AU" sz="1600" b="1" dirty="0">
              <a:solidFill>
                <a:srgbClr val="006600"/>
              </a:solidFill>
              <a:effectLst>
                <a:outerShdw blurRad="38100" dist="38100" dir="2700000" algn="tl">
                  <a:srgbClr val="000000">
                    <a:alpha val="43137"/>
                  </a:srgbClr>
                </a:outerShdw>
              </a:effectLst>
              <a:latin typeface="Aharoni"/>
            </a:endParaRPr>
          </a:p>
        </p:txBody>
      </p:sp>
      <p:sp>
        <p:nvSpPr>
          <p:cNvPr id="11" name="TextBox 10"/>
          <p:cNvSpPr txBox="1"/>
          <p:nvPr/>
        </p:nvSpPr>
        <p:spPr>
          <a:xfrm>
            <a:off x="1851017" y="4641864"/>
            <a:ext cx="2188657" cy="830997"/>
          </a:xfrm>
          <a:prstGeom prst="rect">
            <a:avLst/>
          </a:prstGeom>
          <a:solidFill>
            <a:srgbClr val="00FF99"/>
          </a:solidFill>
        </p:spPr>
        <p:txBody>
          <a:bodyPr wrap="square" rtlCol="0">
            <a:spAutoFit/>
          </a:bodyPr>
          <a:lstStyle/>
          <a:p>
            <a:pPr algn="ctr"/>
            <a:r>
              <a:rPr lang="en-AU" sz="1600" dirty="0" smtClean="0">
                <a:solidFill>
                  <a:srgbClr val="006600"/>
                </a:solidFill>
                <a:latin typeface="Aharoni"/>
              </a:rPr>
              <a:t>Policies on Grievances, Complaints etc.</a:t>
            </a:r>
            <a:endParaRPr lang="en-AU" sz="1600" dirty="0">
              <a:solidFill>
                <a:srgbClr val="006600"/>
              </a:solidFill>
              <a:latin typeface="Aharoni"/>
            </a:endParaRPr>
          </a:p>
        </p:txBody>
      </p:sp>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2" y="252051"/>
            <a:ext cx="5338780" cy="338554"/>
          </a:xfrm>
          <a:prstGeom prst="rect">
            <a:avLst/>
          </a:prstGeom>
          <a:solidFill>
            <a:srgbClr val="00FF99"/>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 </a:t>
            </a:r>
            <a:r>
              <a:rPr lang="en-AU" sz="1600" b="1" dirty="0" smtClean="0">
                <a:solidFill>
                  <a:srgbClr val="00B050"/>
                </a:solidFill>
                <a:effectLst>
                  <a:outerShdw blurRad="38100" dist="38100" dir="2700000" algn="tl">
                    <a:srgbClr val="000000">
                      <a:alpha val="43137"/>
                    </a:srgbClr>
                  </a:outerShdw>
                </a:effectLst>
                <a:latin typeface="Comic Sans MS" panose="030F0702030302020204" pitchFamily="66" charset="0"/>
              </a:rPr>
              <a:t>&amp; is willing to listen</a:t>
            </a:r>
            <a:endParaRPr lang="en-AU" sz="1600" b="1" dirty="0">
              <a:solidFill>
                <a:srgbClr val="00B050"/>
              </a:solidFill>
              <a:effectLst>
                <a:outerShdw blurRad="38100" dist="38100" dir="2700000" algn="tl">
                  <a:srgbClr val="000000">
                    <a:alpha val="43137"/>
                  </a:srgbClr>
                </a:outerShdw>
              </a:effectLst>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TextBox 24"/>
          <p:cNvSpPr txBox="1"/>
          <p:nvPr/>
        </p:nvSpPr>
        <p:spPr>
          <a:xfrm>
            <a:off x="2869723" y="2503894"/>
            <a:ext cx="2932236" cy="1692771"/>
          </a:xfrm>
          <a:prstGeom prst="rect">
            <a:avLst/>
          </a:prstGeom>
          <a:solidFill>
            <a:srgbClr val="00FF99"/>
          </a:solidFill>
        </p:spPr>
        <p:txBody>
          <a:bodyPr wrap="square" rtlCol="0">
            <a:spAutoFit/>
          </a:bodyPr>
          <a:lstStyle/>
          <a:p>
            <a:r>
              <a:rPr lang="en-AU" sz="1600" dirty="0" smtClean="0">
                <a:solidFill>
                  <a:srgbClr val="003300"/>
                </a:solidFill>
                <a:latin typeface="Bahnschrift SemiBold" panose="020B0502040204020203" pitchFamily="34" charset="0"/>
              </a:rPr>
              <a:t>Have some choice</a:t>
            </a:r>
          </a:p>
          <a:p>
            <a:r>
              <a:rPr lang="en-AU" sz="1600" dirty="0" smtClean="0">
                <a:solidFill>
                  <a:srgbClr val="003300"/>
                </a:solidFill>
                <a:latin typeface="Bahnschrift SemiBold" panose="020B0502040204020203" pitchFamily="34" charset="0"/>
              </a:rPr>
              <a:t>Put stuff on back-burner</a:t>
            </a:r>
          </a:p>
          <a:p>
            <a:r>
              <a:rPr lang="en-AU" sz="1600" dirty="0" smtClean="0">
                <a:solidFill>
                  <a:srgbClr val="003300"/>
                </a:solidFill>
                <a:latin typeface="Bahnschrift SemiBold" panose="020B0502040204020203" pitchFamily="34" charset="0"/>
              </a:rPr>
              <a:t>Do work at own pace</a:t>
            </a:r>
          </a:p>
          <a:p>
            <a:r>
              <a:rPr lang="en-AU" sz="1600" dirty="0" smtClean="0">
                <a:solidFill>
                  <a:srgbClr val="003300"/>
                </a:solidFill>
                <a:latin typeface="Bahnschrift SemiBold" panose="020B0502040204020203" pitchFamily="34" charset="0"/>
              </a:rPr>
              <a:t>Open to suggestions of easier/safer was of doing it</a:t>
            </a:r>
          </a:p>
          <a:p>
            <a:endParaRPr lang="en-AU" dirty="0"/>
          </a:p>
        </p:txBody>
      </p: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9" name="TextBox 18"/>
          <p:cNvSpPr txBox="1"/>
          <p:nvPr/>
        </p:nvSpPr>
        <p:spPr>
          <a:xfrm>
            <a:off x="7092280" y="3519356"/>
            <a:ext cx="1296144" cy="923330"/>
          </a:xfrm>
          <a:prstGeom prst="rect">
            <a:avLst/>
          </a:prstGeom>
          <a:solidFill>
            <a:srgbClr val="99CC00"/>
          </a:solid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3" name="Picture 2"/>
          <p:cNvPicPr>
            <a:picLocks noChangeAspect="1"/>
          </p:cNvPicPr>
          <p:nvPr/>
        </p:nvPicPr>
        <p:blipFill>
          <a:blip r:embed="rId6"/>
          <a:stretch>
            <a:fillRect/>
          </a:stretch>
        </p:blipFill>
        <p:spPr>
          <a:xfrm>
            <a:off x="5315090" y="597687"/>
            <a:ext cx="768163" cy="975445"/>
          </a:xfrm>
          <a:prstGeom prst="rect">
            <a:avLst/>
          </a:prstGeom>
        </p:spPr>
      </p:pic>
      <p:sp>
        <p:nvSpPr>
          <p:cNvPr id="23" name="TextBox 22"/>
          <p:cNvSpPr txBox="1"/>
          <p:nvPr/>
        </p:nvSpPr>
        <p:spPr>
          <a:xfrm>
            <a:off x="2960732" y="6135757"/>
            <a:ext cx="4430096" cy="584775"/>
          </a:xfrm>
          <a:prstGeom prst="rect">
            <a:avLst/>
          </a:prstGeom>
          <a:noFill/>
        </p:spPr>
        <p:txBody>
          <a:bodyPr wrap="square" rtlCol="0">
            <a:spAutoFit/>
          </a:bodyPr>
          <a:lstStyle/>
          <a:p>
            <a:pPr algn="ctr"/>
            <a:r>
              <a:rPr lang="en-AU" sz="1600" b="1" dirty="0" smtClean="0">
                <a:solidFill>
                  <a:srgbClr val="C00000"/>
                </a:solidFill>
                <a:effectLst>
                  <a:outerShdw blurRad="38100" dist="38100" dir="2700000" algn="tl">
                    <a:srgbClr val="000000">
                      <a:alpha val="43137"/>
                    </a:srgbClr>
                  </a:outerShdw>
                </a:effectLst>
                <a:latin typeface="Lucida Console" panose="020B0609040504020204" pitchFamily="49" charset="0"/>
              </a:rPr>
              <a:t>Unfairness, Frustrations, </a:t>
            </a:r>
            <a:r>
              <a:rPr lang="en-AU" sz="1600" b="1" dirty="0" smtClean="0">
                <a:solidFill>
                  <a:srgbClr val="008000"/>
                </a:solidFill>
                <a:effectLst>
                  <a:outerShdw blurRad="38100" dist="38100" dir="2700000" algn="tl">
                    <a:srgbClr val="000000">
                      <a:alpha val="43137"/>
                    </a:srgbClr>
                  </a:outerShdw>
                </a:effectLst>
                <a:latin typeface="Lucida Console" panose="020B0609040504020204" pitchFamily="49" charset="0"/>
              </a:rPr>
              <a:t>Meaningful work, positives to job</a:t>
            </a:r>
            <a:endParaRPr lang="en-AU" sz="1600" b="1" dirty="0">
              <a:solidFill>
                <a:srgbClr val="008000"/>
              </a:solidFill>
              <a:effectLst>
                <a:outerShdw blurRad="38100" dist="38100" dir="2700000" algn="tl">
                  <a:srgbClr val="000000">
                    <a:alpha val="43137"/>
                  </a:srgbClr>
                </a:outerShdw>
              </a:effectLst>
              <a:latin typeface="Lucida Console" panose="020B0609040504020204" pitchFamily="49" charset="0"/>
            </a:endParaRPr>
          </a:p>
        </p:txBody>
      </p:sp>
      <p:pic>
        <p:nvPicPr>
          <p:cNvPr id="24" name="Picture 23"/>
          <p:cNvPicPr>
            <a:picLocks noChangeAspect="1"/>
          </p:cNvPicPr>
          <p:nvPr/>
        </p:nvPicPr>
        <p:blipFill>
          <a:blip r:embed="rId7"/>
          <a:stretch>
            <a:fillRect/>
          </a:stretch>
        </p:blipFill>
        <p:spPr>
          <a:xfrm>
            <a:off x="972137" y="783641"/>
            <a:ext cx="1841152" cy="981541"/>
          </a:xfrm>
          <a:prstGeom prst="rect">
            <a:avLst/>
          </a:prstGeom>
          <a:scene3d>
            <a:camera prst="orthographicFront"/>
            <a:lightRig rig="threePt" dir="t"/>
          </a:scene3d>
          <a:sp3d>
            <a:bevelT prst="angle"/>
          </a:sp3d>
        </p:spPr>
      </p:pic>
      <p:sp>
        <p:nvSpPr>
          <p:cNvPr id="27" name="TextBox 26"/>
          <p:cNvSpPr txBox="1"/>
          <p:nvPr/>
        </p:nvSpPr>
        <p:spPr>
          <a:xfrm>
            <a:off x="1132371" y="889807"/>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Work Demands</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32" name="Picture 31"/>
          <p:cNvPicPr>
            <a:picLocks noChangeAspect="1"/>
          </p:cNvPicPr>
          <p:nvPr/>
        </p:nvPicPr>
        <p:blipFill>
          <a:blip r:embed="rId7"/>
          <a:stretch>
            <a:fillRect/>
          </a:stretch>
        </p:blipFill>
        <p:spPr>
          <a:xfrm>
            <a:off x="3200292" y="93583"/>
            <a:ext cx="4366707" cy="695445"/>
          </a:xfrm>
          <a:prstGeom prst="rect">
            <a:avLst/>
          </a:prstGeom>
          <a:scene3d>
            <a:camera prst="orthographicFront"/>
            <a:lightRig rig="threePt" dir="t"/>
          </a:scene3d>
          <a:sp3d>
            <a:bevelT prst="angle"/>
          </a:sp3d>
        </p:spPr>
      </p:pic>
      <p:sp>
        <p:nvSpPr>
          <p:cNvPr id="33" name="TextBox 32"/>
          <p:cNvSpPr txBox="1"/>
          <p:nvPr/>
        </p:nvSpPr>
        <p:spPr>
          <a:xfrm>
            <a:off x="3836100" y="200471"/>
            <a:ext cx="3095089" cy="400110"/>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Supervisor Support</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34" name="Picture 33"/>
          <p:cNvPicPr>
            <a:picLocks noChangeAspect="1"/>
          </p:cNvPicPr>
          <p:nvPr/>
        </p:nvPicPr>
        <p:blipFill>
          <a:blip r:embed="rId7"/>
          <a:stretch>
            <a:fillRect/>
          </a:stretch>
        </p:blipFill>
        <p:spPr>
          <a:xfrm>
            <a:off x="-22981" y="4521025"/>
            <a:ext cx="1841152" cy="981541"/>
          </a:xfrm>
          <a:prstGeom prst="rect">
            <a:avLst/>
          </a:prstGeom>
          <a:scene3d>
            <a:camera prst="orthographicFront"/>
            <a:lightRig rig="threePt" dir="t"/>
          </a:scene3d>
          <a:sp3d>
            <a:bevelT prst="angle"/>
          </a:sp3d>
        </p:spPr>
      </p:pic>
      <p:sp>
        <p:nvSpPr>
          <p:cNvPr id="35" name="TextBox 34"/>
          <p:cNvSpPr txBox="1"/>
          <p:nvPr/>
        </p:nvSpPr>
        <p:spPr>
          <a:xfrm>
            <a:off x="227741" y="4613186"/>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Co-worker Support</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36" name="Picture 35"/>
          <p:cNvPicPr>
            <a:picLocks noChangeAspect="1"/>
          </p:cNvPicPr>
          <p:nvPr/>
        </p:nvPicPr>
        <p:blipFill>
          <a:blip r:embed="rId7"/>
          <a:stretch>
            <a:fillRect/>
          </a:stretch>
        </p:blipFill>
        <p:spPr>
          <a:xfrm>
            <a:off x="4712871" y="5157594"/>
            <a:ext cx="1841152" cy="981541"/>
          </a:xfrm>
          <a:prstGeom prst="rect">
            <a:avLst/>
          </a:prstGeom>
          <a:scene3d>
            <a:camera prst="orthographicFront"/>
            <a:lightRig rig="threePt" dir="t"/>
          </a:scene3d>
          <a:sp3d>
            <a:bevelT prst="angle"/>
          </a:sp3d>
        </p:spPr>
      </p:pic>
      <p:sp>
        <p:nvSpPr>
          <p:cNvPr id="37" name="TextBox 36"/>
          <p:cNvSpPr txBox="1"/>
          <p:nvPr/>
        </p:nvSpPr>
        <p:spPr>
          <a:xfrm>
            <a:off x="4915026" y="5234864"/>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Work Demands</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38" name="Picture 37"/>
          <p:cNvPicPr>
            <a:picLocks noChangeAspect="1"/>
          </p:cNvPicPr>
          <p:nvPr/>
        </p:nvPicPr>
        <p:blipFill>
          <a:blip r:embed="rId7"/>
          <a:stretch>
            <a:fillRect/>
          </a:stretch>
        </p:blipFill>
        <p:spPr>
          <a:xfrm>
            <a:off x="2055616" y="4571147"/>
            <a:ext cx="1841152" cy="981541"/>
          </a:xfrm>
          <a:prstGeom prst="rect">
            <a:avLst/>
          </a:prstGeom>
          <a:scene3d>
            <a:camera prst="orthographicFront"/>
            <a:lightRig rig="threePt" dir="t"/>
          </a:scene3d>
          <a:sp3d>
            <a:bevelT prst="angle"/>
          </a:sp3d>
        </p:spPr>
      </p:pic>
      <p:sp>
        <p:nvSpPr>
          <p:cNvPr id="39" name="TextBox 38"/>
          <p:cNvSpPr txBox="1"/>
          <p:nvPr/>
        </p:nvSpPr>
        <p:spPr>
          <a:xfrm>
            <a:off x="2097635" y="4707974"/>
            <a:ext cx="1724892"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Organisational Justice</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40" name="Picture 39"/>
          <p:cNvPicPr>
            <a:picLocks noChangeAspect="1"/>
          </p:cNvPicPr>
          <p:nvPr/>
        </p:nvPicPr>
        <p:blipFill>
          <a:blip r:embed="rId7"/>
          <a:stretch>
            <a:fillRect/>
          </a:stretch>
        </p:blipFill>
        <p:spPr>
          <a:xfrm>
            <a:off x="3238921" y="2781463"/>
            <a:ext cx="1959667" cy="1044723"/>
          </a:xfrm>
          <a:prstGeom prst="rect">
            <a:avLst/>
          </a:prstGeom>
          <a:scene3d>
            <a:camera prst="orthographicFront"/>
            <a:lightRig rig="threePt" dir="t"/>
          </a:scene3d>
          <a:sp3d>
            <a:bevelT prst="angle"/>
          </a:sp3d>
        </p:spPr>
      </p:pic>
      <p:sp>
        <p:nvSpPr>
          <p:cNvPr id="41" name="TextBox 40"/>
          <p:cNvSpPr txBox="1"/>
          <p:nvPr/>
        </p:nvSpPr>
        <p:spPr>
          <a:xfrm>
            <a:off x="3434508" y="2891138"/>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Level of Control</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42" name="Picture 41"/>
          <p:cNvPicPr>
            <a:picLocks noChangeAspect="1"/>
          </p:cNvPicPr>
          <p:nvPr/>
        </p:nvPicPr>
        <p:blipFill>
          <a:blip r:embed="rId7"/>
          <a:stretch>
            <a:fillRect/>
          </a:stretch>
        </p:blipFill>
        <p:spPr>
          <a:xfrm>
            <a:off x="3268613" y="6193731"/>
            <a:ext cx="3074989" cy="580825"/>
          </a:xfrm>
          <a:prstGeom prst="rect">
            <a:avLst/>
          </a:prstGeom>
          <a:scene3d>
            <a:camera prst="orthographicFront"/>
            <a:lightRig rig="threePt" dir="t"/>
          </a:scene3d>
          <a:sp3d>
            <a:bevelT prst="angle"/>
          </a:sp3d>
        </p:spPr>
      </p:pic>
      <p:sp>
        <p:nvSpPr>
          <p:cNvPr id="43" name="TextBox 42"/>
          <p:cNvSpPr txBox="1"/>
          <p:nvPr/>
        </p:nvSpPr>
        <p:spPr>
          <a:xfrm>
            <a:off x="3419872" y="6219995"/>
            <a:ext cx="2988585" cy="400110"/>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Recognition &amp; Reward</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45" name="Picture 44"/>
          <p:cNvPicPr>
            <a:picLocks noChangeAspect="1"/>
          </p:cNvPicPr>
          <p:nvPr/>
        </p:nvPicPr>
        <p:blipFill>
          <a:blip r:embed="rId7"/>
          <a:stretch>
            <a:fillRect/>
          </a:stretch>
        </p:blipFill>
        <p:spPr>
          <a:xfrm>
            <a:off x="871140" y="2243755"/>
            <a:ext cx="1841152" cy="981541"/>
          </a:xfrm>
          <a:prstGeom prst="rect">
            <a:avLst/>
          </a:prstGeom>
        </p:spPr>
      </p:pic>
      <p:sp>
        <p:nvSpPr>
          <p:cNvPr id="46" name="TextBox 45"/>
          <p:cNvSpPr txBox="1"/>
          <p:nvPr/>
        </p:nvSpPr>
        <p:spPr>
          <a:xfrm>
            <a:off x="1073004" y="2360515"/>
            <a:ext cx="1371600" cy="707886"/>
          </a:xfrm>
          <a:prstGeom prst="rect">
            <a:avLst/>
          </a:prstGeom>
          <a:noFill/>
        </p:spPr>
        <p:txBody>
          <a:bodyPr wrap="square" rtlCol="0">
            <a:spAutoFit/>
          </a:bodyPr>
          <a:lstStyle/>
          <a:p>
            <a:pPr algn="ctr"/>
            <a:r>
              <a:rPr lang="en-AU" sz="20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Role Clarity</a:t>
            </a:r>
            <a:endParaRPr lang="en-AU"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 name="TextBox 43"/>
          <p:cNvSpPr txBox="1"/>
          <p:nvPr/>
        </p:nvSpPr>
        <p:spPr>
          <a:xfrm>
            <a:off x="6768642" y="1589794"/>
            <a:ext cx="1800200" cy="584775"/>
          </a:xfrm>
          <a:prstGeom prst="rect">
            <a:avLst/>
          </a:prstGeom>
          <a:noFill/>
        </p:spPr>
        <p:txBody>
          <a:bodyPr wrap="square" rtlCol="0">
            <a:spAutoFit/>
          </a:bodyPr>
          <a:lstStyle/>
          <a:p>
            <a:pPr algn="ctr"/>
            <a:r>
              <a:rPr lang="en-AU" sz="1600" b="1" dirty="0" smtClean="0">
                <a:solidFill>
                  <a:srgbClr val="006600"/>
                </a:solidFill>
                <a:effectLst>
                  <a:outerShdw blurRad="38100" dist="38100" dir="2700000" algn="tl">
                    <a:srgbClr val="000000">
                      <a:alpha val="43137"/>
                    </a:srgbClr>
                  </a:outerShdw>
                </a:effectLst>
                <a:latin typeface="Lucida Console" panose="020B0609040504020204" pitchFamily="49" charset="0"/>
              </a:rPr>
              <a:t>Pressure Release Valve</a:t>
            </a:r>
            <a:endParaRPr lang="en-AU" sz="1600" b="1" dirty="0">
              <a:solidFill>
                <a:srgbClr val="006600"/>
              </a:solidFill>
              <a:effectLst>
                <a:outerShdw blurRad="38100" dist="38100" dir="2700000" algn="tl">
                  <a:srgbClr val="000000">
                    <a:alpha val="43137"/>
                  </a:srgbClr>
                </a:outerShdw>
              </a:effectLst>
              <a:latin typeface="Lucida Console" panose="020B0609040504020204" pitchFamily="49" charset="0"/>
            </a:endParaRPr>
          </a:p>
        </p:txBody>
      </p:sp>
      <p:pic>
        <p:nvPicPr>
          <p:cNvPr id="47" name="Picture 46"/>
          <p:cNvPicPr>
            <a:picLocks noChangeAspect="1"/>
          </p:cNvPicPr>
          <p:nvPr/>
        </p:nvPicPr>
        <p:blipFill>
          <a:blip r:embed="rId8"/>
          <a:stretch>
            <a:fillRect/>
          </a:stretch>
        </p:blipFill>
        <p:spPr>
          <a:xfrm>
            <a:off x="5851394" y="705655"/>
            <a:ext cx="2057600" cy="1016939"/>
          </a:xfrm>
          <a:prstGeom prst="rect">
            <a:avLst/>
          </a:prstGeom>
        </p:spPr>
      </p:pic>
    </p:spTree>
    <p:extLst>
      <p:ext uri="{BB962C8B-B14F-4D97-AF65-F5344CB8AC3E}">
        <p14:creationId xmlns:p14="http://schemas.microsoft.com/office/powerpoint/2010/main" val="265590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P spid="35" grpId="0"/>
      <p:bldP spid="37" grpId="0"/>
      <p:bldP spid="39" grpId="0"/>
      <p:bldP spid="41" grpId="0"/>
      <p:bldP spid="43" grpId="0"/>
      <p:bldP spid="4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2" y="-297"/>
            <a:ext cx="9138696" cy="6858594"/>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8" name="TextBox 7"/>
          <p:cNvSpPr txBox="1"/>
          <p:nvPr/>
        </p:nvSpPr>
        <p:spPr>
          <a:xfrm>
            <a:off x="5292080" y="1988840"/>
            <a:ext cx="1800200" cy="584775"/>
          </a:xfrm>
          <a:prstGeom prst="rect">
            <a:avLst/>
          </a:prstGeom>
          <a:noFill/>
        </p:spPr>
        <p:txBody>
          <a:bodyPr wrap="square" rtlCol="0">
            <a:spAutoFit/>
          </a:bodyPr>
          <a:lstStyle/>
          <a:p>
            <a:pPr algn="ctr"/>
            <a:r>
              <a:rPr lang="en-AU" sz="1600" dirty="0" smtClean="0">
                <a:solidFill>
                  <a:srgbClr val="006600"/>
                </a:solidFill>
                <a:latin typeface="Lucida Console" panose="020B0609040504020204" pitchFamily="49" charset="0"/>
              </a:rPr>
              <a:t>Pressure Gauge</a:t>
            </a:r>
            <a:endParaRPr lang="en-AU" sz="1600" dirty="0">
              <a:solidFill>
                <a:srgbClr val="006600"/>
              </a:solidFill>
              <a:latin typeface="Lucida Console" panose="020B0609040504020204" pitchFamily="49" charset="0"/>
            </a:endParaRPr>
          </a:p>
        </p:txBody>
      </p:sp>
      <p:sp>
        <p:nvSpPr>
          <p:cNvPr id="9" name="TextBox 8"/>
          <p:cNvSpPr txBox="1"/>
          <p:nvPr/>
        </p:nvSpPr>
        <p:spPr>
          <a:xfrm>
            <a:off x="0" y="1949696"/>
            <a:ext cx="1490030" cy="1569660"/>
          </a:xfrm>
          <a:prstGeom prst="rect">
            <a:avLst/>
          </a:prstGeom>
          <a:noFill/>
        </p:spPr>
        <p:txBody>
          <a:bodyPr wrap="square" rtlCol="0">
            <a:spAutoFit/>
          </a:bodyPr>
          <a:lstStyle/>
          <a:p>
            <a:pPr algn="ctr"/>
            <a:r>
              <a:rPr lang="en-AU" sz="1600" dirty="0" smtClean="0">
                <a:solidFill>
                  <a:srgbClr val="006600"/>
                </a:solidFill>
                <a:latin typeface="Aharoni"/>
              </a:rPr>
              <a:t>Not My Job</a:t>
            </a:r>
          </a:p>
          <a:p>
            <a:pPr algn="ctr"/>
            <a:endParaRPr lang="en-AU" sz="1600" dirty="0">
              <a:solidFill>
                <a:srgbClr val="006600"/>
              </a:solidFill>
              <a:latin typeface="Aharoni"/>
            </a:endParaRPr>
          </a:p>
          <a:p>
            <a:pPr algn="ctr"/>
            <a:endParaRPr lang="en-AU" sz="1600" dirty="0" smtClean="0">
              <a:solidFill>
                <a:srgbClr val="006600"/>
              </a:solidFill>
              <a:latin typeface="Aharoni"/>
            </a:endParaRPr>
          </a:p>
          <a:p>
            <a:pPr algn="ctr"/>
            <a:r>
              <a:rPr lang="en-AU" sz="1600" dirty="0" smtClean="0">
                <a:solidFill>
                  <a:srgbClr val="006600"/>
                </a:solidFill>
                <a:latin typeface="Aharoni"/>
              </a:rPr>
              <a:t>Not competent to do job</a:t>
            </a:r>
            <a:endParaRPr lang="en-AU" sz="1600" dirty="0">
              <a:solidFill>
                <a:srgbClr val="006600"/>
              </a:solidFill>
              <a:latin typeface="Aharoni"/>
            </a:endParaRPr>
          </a:p>
        </p:txBody>
      </p:sp>
      <p:sp>
        <p:nvSpPr>
          <p:cNvPr id="10" name="TextBox 9"/>
          <p:cNvSpPr txBox="1"/>
          <p:nvPr/>
        </p:nvSpPr>
        <p:spPr>
          <a:xfrm>
            <a:off x="-1" y="4571147"/>
            <a:ext cx="1582919" cy="1077218"/>
          </a:xfrm>
          <a:prstGeom prst="rect">
            <a:avLst/>
          </a:prstGeom>
          <a:solidFill>
            <a:srgbClr val="00FF99"/>
          </a:solidFill>
        </p:spPr>
        <p:txBody>
          <a:bodyPr wrap="square" rtlCol="0">
            <a:spAutoFit/>
          </a:bodyPr>
          <a:lstStyle/>
          <a:p>
            <a:pPr algn="ctr"/>
            <a:r>
              <a:rPr lang="en-AU" sz="1600" dirty="0" smtClean="0">
                <a:solidFill>
                  <a:srgbClr val="006600"/>
                </a:solidFill>
                <a:latin typeface="Aharoni"/>
              </a:rPr>
              <a:t>Co-worker “Diversion” </a:t>
            </a:r>
            <a:r>
              <a:rPr lang="en-AU" sz="1600" b="1" dirty="0" smtClean="0">
                <a:solidFill>
                  <a:srgbClr val="006600"/>
                </a:solidFill>
                <a:effectLst>
                  <a:outerShdw blurRad="38100" dist="38100" dir="2700000" algn="tl">
                    <a:srgbClr val="000000">
                      <a:alpha val="43137"/>
                    </a:srgbClr>
                  </a:outerShdw>
                </a:effectLst>
                <a:latin typeface="Aharoni"/>
              </a:rPr>
              <a:t>&amp; are willing to listen</a:t>
            </a:r>
            <a:endParaRPr lang="en-AU" sz="1600" b="1" dirty="0">
              <a:solidFill>
                <a:srgbClr val="006600"/>
              </a:solidFill>
              <a:effectLst>
                <a:outerShdw blurRad="38100" dist="38100" dir="2700000" algn="tl">
                  <a:srgbClr val="000000">
                    <a:alpha val="43137"/>
                  </a:srgbClr>
                </a:outerShdw>
              </a:effectLst>
              <a:latin typeface="Aharoni"/>
            </a:endParaRPr>
          </a:p>
        </p:txBody>
      </p:sp>
      <p:sp>
        <p:nvSpPr>
          <p:cNvPr id="11" name="TextBox 10"/>
          <p:cNvSpPr txBox="1"/>
          <p:nvPr/>
        </p:nvSpPr>
        <p:spPr>
          <a:xfrm>
            <a:off x="1851017" y="4641864"/>
            <a:ext cx="2188657" cy="830997"/>
          </a:xfrm>
          <a:prstGeom prst="rect">
            <a:avLst/>
          </a:prstGeom>
          <a:solidFill>
            <a:srgbClr val="00FF99"/>
          </a:solidFill>
        </p:spPr>
        <p:txBody>
          <a:bodyPr wrap="square" rtlCol="0">
            <a:spAutoFit/>
          </a:bodyPr>
          <a:lstStyle/>
          <a:p>
            <a:pPr algn="ctr"/>
            <a:r>
              <a:rPr lang="en-AU" sz="1600" dirty="0" smtClean="0">
                <a:solidFill>
                  <a:srgbClr val="006600"/>
                </a:solidFill>
                <a:latin typeface="Aharoni"/>
              </a:rPr>
              <a:t>Policies on Grievances, Complaints etc.</a:t>
            </a:r>
            <a:endParaRPr lang="en-AU" sz="1600" dirty="0">
              <a:solidFill>
                <a:srgbClr val="006600"/>
              </a:solidFill>
              <a:latin typeface="Aharoni"/>
            </a:endParaRPr>
          </a:p>
        </p:txBody>
      </p:sp>
      <p:sp>
        <p:nvSpPr>
          <p:cNvPr id="12" name="TextBox 11"/>
          <p:cNvSpPr txBox="1"/>
          <p:nvPr/>
        </p:nvSpPr>
        <p:spPr>
          <a:xfrm rot="16200000">
            <a:off x="-529008" y="695805"/>
            <a:ext cx="1800200" cy="338554"/>
          </a:xfrm>
          <a:prstGeom prst="rect">
            <a:avLst/>
          </a:prstGeom>
          <a:no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Personal Stuff</a:t>
            </a:r>
            <a:endParaRPr lang="en-AU" sz="1600" dirty="0">
              <a:solidFill>
                <a:schemeClr val="accent1">
                  <a:lumMod val="25000"/>
                </a:schemeClr>
              </a:solidFill>
              <a:latin typeface="Comic Sans MS" panose="030F0702030302020204" pitchFamily="66" charset="0"/>
            </a:endParaRPr>
          </a:p>
        </p:txBody>
      </p:sp>
      <p:cxnSp>
        <p:nvCxnSpPr>
          <p:cNvPr id="14" name="Straight Arrow Connector 13"/>
          <p:cNvCxnSpPr/>
          <p:nvPr/>
        </p:nvCxnSpPr>
        <p:spPr bwMode="auto">
          <a:xfrm flipV="1">
            <a:off x="540370" y="116632"/>
            <a:ext cx="575246" cy="216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sp>
        <p:nvSpPr>
          <p:cNvPr id="16" name="TextBox 15"/>
          <p:cNvSpPr txBox="1"/>
          <p:nvPr/>
        </p:nvSpPr>
        <p:spPr>
          <a:xfrm>
            <a:off x="2761612" y="252051"/>
            <a:ext cx="5338780" cy="338554"/>
          </a:xfrm>
          <a:prstGeom prst="rect">
            <a:avLst/>
          </a:prstGeom>
          <a:solidFill>
            <a:srgbClr val="00FF99"/>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The work the boss gives you </a:t>
            </a:r>
            <a:r>
              <a:rPr lang="en-AU" sz="1600" b="1" dirty="0" smtClean="0">
                <a:solidFill>
                  <a:srgbClr val="00B050"/>
                </a:solidFill>
                <a:effectLst>
                  <a:outerShdw blurRad="38100" dist="38100" dir="2700000" algn="tl">
                    <a:srgbClr val="000000">
                      <a:alpha val="43137"/>
                    </a:srgbClr>
                  </a:outerShdw>
                </a:effectLst>
                <a:latin typeface="Comic Sans MS" panose="030F0702030302020204" pitchFamily="66" charset="0"/>
              </a:rPr>
              <a:t>&amp; is willing to listen</a:t>
            </a:r>
            <a:endParaRPr lang="en-AU" sz="1600" b="1" dirty="0">
              <a:solidFill>
                <a:srgbClr val="00B050"/>
              </a:solidFill>
              <a:effectLst>
                <a:outerShdw blurRad="38100" dist="38100" dir="2700000" algn="tl">
                  <a:srgbClr val="000000">
                    <a:alpha val="43137"/>
                  </a:srgbClr>
                </a:outerShdw>
              </a:effectLst>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a:endCxn id="16" idx="1"/>
          </p:cNvCxnSpPr>
          <p:nvPr/>
        </p:nvCxnSpPr>
        <p:spPr bwMode="auto">
          <a:xfrm flipH="1">
            <a:off x="2761613" y="421328"/>
            <a:ext cx="2947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TextBox 24"/>
          <p:cNvSpPr txBox="1"/>
          <p:nvPr/>
        </p:nvSpPr>
        <p:spPr>
          <a:xfrm>
            <a:off x="2869723" y="2503894"/>
            <a:ext cx="2932236" cy="1692771"/>
          </a:xfrm>
          <a:prstGeom prst="rect">
            <a:avLst/>
          </a:prstGeom>
          <a:solidFill>
            <a:srgbClr val="00FF99"/>
          </a:solidFill>
        </p:spPr>
        <p:txBody>
          <a:bodyPr wrap="square" rtlCol="0">
            <a:spAutoFit/>
          </a:bodyPr>
          <a:lstStyle/>
          <a:p>
            <a:r>
              <a:rPr lang="en-AU" sz="1600" dirty="0" smtClean="0">
                <a:solidFill>
                  <a:srgbClr val="003300"/>
                </a:solidFill>
                <a:latin typeface="Bahnschrift SemiBold" panose="020B0502040204020203" pitchFamily="34" charset="0"/>
              </a:rPr>
              <a:t>Have some choice</a:t>
            </a:r>
          </a:p>
          <a:p>
            <a:r>
              <a:rPr lang="en-AU" sz="1600" dirty="0" smtClean="0">
                <a:solidFill>
                  <a:srgbClr val="003300"/>
                </a:solidFill>
                <a:latin typeface="Bahnschrift SemiBold" panose="020B0502040204020203" pitchFamily="34" charset="0"/>
              </a:rPr>
              <a:t>Put stuff on back-burner</a:t>
            </a:r>
          </a:p>
          <a:p>
            <a:r>
              <a:rPr lang="en-AU" sz="1600" dirty="0" smtClean="0">
                <a:solidFill>
                  <a:srgbClr val="003300"/>
                </a:solidFill>
                <a:latin typeface="Bahnschrift SemiBold" panose="020B0502040204020203" pitchFamily="34" charset="0"/>
              </a:rPr>
              <a:t>Do work at own pace</a:t>
            </a:r>
          </a:p>
          <a:p>
            <a:r>
              <a:rPr lang="en-AU" sz="1600" dirty="0" smtClean="0">
                <a:solidFill>
                  <a:srgbClr val="003300"/>
                </a:solidFill>
                <a:latin typeface="Bahnschrift SemiBold" panose="020B0502040204020203" pitchFamily="34" charset="0"/>
              </a:rPr>
              <a:t>Open to suggestions of easier/safer was of doing it</a:t>
            </a:r>
          </a:p>
          <a:p>
            <a:endParaRPr lang="en-AU" dirty="0"/>
          </a:p>
        </p:txBody>
      </p:sp>
      <p:pic>
        <p:nvPicPr>
          <p:cNvPr id="26" name="Picture 25"/>
          <p:cNvPicPr>
            <a:picLocks noChangeAspect="1"/>
          </p:cNvPicPr>
          <p:nvPr/>
        </p:nvPicPr>
        <p:blipFill>
          <a:blip r:embed="rId5"/>
          <a:stretch>
            <a:fillRect/>
          </a:stretch>
        </p:blipFill>
        <p:spPr>
          <a:xfrm>
            <a:off x="3997761" y="675023"/>
            <a:ext cx="1148475" cy="988625"/>
          </a:xfrm>
          <a:prstGeom prst="rect">
            <a:avLst/>
          </a:prstGeom>
        </p:spPr>
      </p:pic>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9" name="TextBox 18"/>
          <p:cNvSpPr txBox="1"/>
          <p:nvPr/>
        </p:nvSpPr>
        <p:spPr>
          <a:xfrm>
            <a:off x="7092280" y="3519356"/>
            <a:ext cx="1296144" cy="923330"/>
          </a:xfrm>
          <a:prstGeom prst="rect">
            <a:avLst/>
          </a:prstGeom>
          <a:solidFill>
            <a:srgbClr val="99CC00"/>
          </a:solid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3" name="Picture 2"/>
          <p:cNvPicPr>
            <a:picLocks noChangeAspect="1"/>
          </p:cNvPicPr>
          <p:nvPr/>
        </p:nvPicPr>
        <p:blipFill>
          <a:blip r:embed="rId6"/>
          <a:stretch>
            <a:fillRect/>
          </a:stretch>
        </p:blipFill>
        <p:spPr>
          <a:xfrm>
            <a:off x="5315090" y="597687"/>
            <a:ext cx="768163" cy="975445"/>
          </a:xfrm>
          <a:prstGeom prst="rect">
            <a:avLst/>
          </a:prstGeom>
        </p:spPr>
      </p:pic>
      <p:sp>
        <p:nvSpPr>
          <p:cNvPr id="23" name="TextBox 22"/>
          <p:cNvSpPr txBox="1"/>
          <p:nvPr/>
        </p:nvSpPr>
        <p:spPr>
          <a:xfrm>
            <a:off x="2960732" y="6135757"/>
            <a:ext cx="4430096" cy="584775"/>
          </a:xfrm>
          <a:prstGeom prst="rect">
            <a:avLst/>
          </a:prstGeom>
          <a:noFill/>
        </p:spPr>
        <p:txBody>
          <a:bodyPr wrap="square" rtlCol="0">
            <a:spAutoFit/>
          </a:bodyPr>
          <a:lstStyle/>
          <a:p>
            <a:pPr algn="ctr"/>
            <a:r>
              <a:rPr lang="en-AU" sz="1600" b="1" dirty="0" smtClean="0">
                <a:solidFill>
                  <a:srgbClr val="C00000"/>
                </a:solidFill>
                <a:effectLst>
                  <a:outerShdw blurRad="38100" dist="38100" dir="2700000" algn="tl">
                    <a:srgbClr val="000000">
                      <a:alpha val="43137"/>
                    </a:srgbClr>
                  </a:outerShdw>
                </a:effectLst>
                <a:latin typeface="Lucida Console" panose="020B0609040504020204" pitchFamily="49" charset="0"/>
              </a:rPr>
              <a:t>Unfairness, Frustrations, </a:t>
            </a:r>
            <a:r>
              <a:rPr lang="en-AU" sz="1600" b="1" dirty="0" smtClean="0">
                <a:solidFill>
                  <a:srgbClr val="008000"/>
                </a:solidFill>
                <a:effectLst>
                  <a:outerShdw blurRad="38100" dist="38100" dir="2700000" algn="tl">
                    <a:srgbClr val="000000">
                      <a:alpha val="43137"/>
                    </a:srgbClr>
                  </a:outerShdw>
                </a:effectLst>
                <a:latin typeface="Lucida Console" panose="020B0609040504020204" pitchFamily="49" charset="0"/>
              </a:rPr>
              <a:t>Meaningful work, positives to job</a:t>
            </a:r>
            <a:endParaRPr lang="en-AU" sz="1600" b="1" dirty="0">
              <a:solidFill>
                <a:srgbClr val="008000"/>
              </a:solidFill>
              <a:effectLst>
                <a:outerShdw blurRad="38100" dist="38100" dir="2700000" algn="tl">
                  <a:srgbClr val="000000">
                    <a:alpha val="43137"/>
                  </a:srgbClr>
                </a:outerShdw>
              </a:effectLst>
              <a:latin typeface="Lucida Console" panose="020B0609040504020204" pitchFamily="49" charset="0"/>
            </a:endParaRPr>
          </a:p>
        </p:txBody>
      </p:sp>
      <p:pic>
        <p:nvPicPr>
          <p:cNvPr id="24" name="Picture 23"/>
          <p:cNvPicPr>
            <a:picLocks noChangeAspect="1"/>
          </p:cNvPicPr>
          <p:nvPr/>
        </p:nvPicPr>
        <p:blipFill>
          <a:blip r:embed="rId7"/>
          <a:stretch>
            <a:fillRect/>
          </a:stretch>
        </p:blipFill>
        <p:spPr>
          <a:xfrm>
            <a:off x="972137" y="783641"/>
            <a:ext cx="1841152" cy="981541"/>
          </a:xfrm>
          <a:prstGeom prst="rect">
            <a:avLst/>
          </a:prstGeom>
          <a:scene3d>
            <a:camera prst="orthographicFront"/>
            <a:lightRig rig="threePt" dir="t"/>
          </a:scene3d>
          <a:sp3d>
            <a:bevelT prst="angle"/>
          </a:sp3d>
        </p:spPr>
      </p:pic>
      <p:sp>
        <p:nvSpPr>
          <p:cNvPr id="27" name="TextBox 26"/>
          <p:cNvSpPr txBox="1"/>
          <p:nvPr/>
        </p:nvSpPr>
        <p:spPr>
          <a:xfrm>
            <a:off x="1132371" y="889807"/>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Work Demands</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29" name="Picture 28"/>
          <p:cNvPicPr>
            <a:picLocks noChangeAspect="1"/>
          </p:cNvPicPr>
          <p:nvPr/>
        </p:nvPicPr>
        <p:blipFill>
          <a:blip r:embed="rId7"/>
          <a:stretch>
            <a:fillRect/>
          </a:stretch>
        </p:blipFill>
        <p:spPr>
          <a:xfrm>
            <a:off x="3050896" y="926421"/>
            <a:ext cx="4366707" cy="695445"/>
          </a:xfrm>
          <a:prstGeom prst="rect">
            <a:avLst/>
          </a:prstGeom>
          <a:scene3d>
            <a:camera prst="orthographicFront"/>
            <a:lightRig rig="threePt" dir="t"/>
          </a:scene3d>
          <a:sp3d>
            <a:bevelT prst="angle"/>
          </a:sp3d>
        </p:spPr>
      </p:pic>
      <p:sp>
        <p:nvSpPr>
          <p:cNvPr id="30" name="TextBox 29"/>
          <p:cNvSpPr txBox="1"/>
          <p:nvPr/>
        </p:nvSpPr>
        <p:spPr>
          <a:xfrm>
            <a:off x="3174770" y="937250"/>
            <a:ext cx="4191000" cy="677108"/>
          </a:xfrm>
          <a:prstGeom prst="rect">
            <a:avLst/>
          </a:prstGeom>
          <a:noFill/>
        </p:spPr>
        <p:txBody>
          <a:bodyPr wrap="square" rtlCol="0">
            <a:spAutoFit/>
          </a:bodyPr>
          <a:lstStyle/>
          <a:p>
            <a:pPr algn="ctr" eaLnBrk="1" fontAlgn="auto" hangingPunct="1">
              <a:spcBef>
                <a:spcPts val="0"/>
              </a:spcBef>
              <a:spcAft>
                <a:spcPts val="0"/>
              </a:spcAft>
            </a:pPr>
            <a:r>
              <a:rPr lang="en-AU" sz="1800" b="1" dirty="0" smtClean="0">
                <a:solidFill>
                  <a:prstClr val="white"/>
                </a:solidFill>
                <a:effectLst>
                  <a:outerShdw blurRad="38100" dist="38100" dir="2700000" algn="tl">
                    <a:srgbClr val="000000">
                      <a:alpha val="43137"/>
                    </a:srgbClr>
                  </a:outerShdw>
                </a:effectLst>
                <a:latin typeface="Calibri" panose="020F0502020204030204"/>
                <a:ea typeface="+mn-ea"/>
              </a:rPr>
              <a:t>Environment, Fatigue Isolation, Change, etc</a:t>
            </a: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32" name="Picture 31"/>
          <p:cNvPicPr>
            <a:picLocks noChangeAspect="1"/>
          </p:cNvPicPr>
          <p:nvPr/>
        </p:nvPicPr>
        <p:blipFill>
          <a:blip r:embed="rId7"/>
          <a:stretch>
            <a:fillRect/>
          </a:stretch>
        </p:blipFill>
        <p:spPr>
          <a:xfrm>
            <a:off x="3200292" y="93583"/>
            <a:ext cx="4366707" cy="695445"/>
          </a:xfrm>
          <a:prstGeom prst="rect">
            <a:avLst/>
          </a:prstGeom>
          <a:scene3d>
            <a:camera prst="orthographicFront"/>
            <a:lightRig rig="threePt" dir="t"/>
          </a:scene3d>
          <a:sp3d>
            <a:bevelT prst="angle"/>
          </a:sp3d>
        </p:spPr>
      </p:pic>
      <p:sp>
        <p:nvSpPr>
          <p:cNvPr id="33" name="TextBox 32"/>
          <p:cNvSpPr txBox="1"/>
          <p:nvPr/>
        </p:nvSpPr>
        <p:spPr>
          <a:xfrm>
            <a:off x="3836100" y="200471"/>
            <a:ext cx="3095089" cy="400110"/>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Supervisor Support</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34" name="Picture 33"/>
          <p:cNvPicPr>
            <a:picLocks noChangeAspect="1"/>
          </p:cNvPicPr>
          <p:nvPr/>
        </p:nvPicPr>
        <p:blipFill>
          <a:blip r:embed="rId7"/>
          <a:stretch>
            <a:fillRect/>
          </a:stretch>
        </p:blipFill>
        <p:spPr>
          <a:xfrm>
            <a:off x="-22981" y="4521025"/>
            <a:ext cx="1841152" cy="981541"/>
          </a:xfrm>
          <a:prstGeom prst="rect">
            <a:avLst/>
          </a:prstGeom>
          <a:scene3d>
            <a:camera prst="orthographicFront"/>
            <a:lightRig rig="threePt" dir="t"/>
          </a:scene3d>
          <a:sp3d>
            <a:bevelT prst="angle"/>
          </a:sp3d>
        </p:spPr>
      </p:pic>
      <p:sp>
        <p:nvSpPr>
          <p:cNvPr id="35" name="TextBox 34"/>
          <p:cNvSpPr txBox="1"/>
          <p:nvPr/>
        </p:nvSpPr>
        <p:spPr>
          <a:xfrm>
            <a:off x="227741" y="4613186"/>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Co-worker Support</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36" name="Picture 35"/>
          <p:cNvPicPr>
            <a:picLocks noChangeAspect="1"/>
          </p:cNvPicPr>
          <p:nvPr/>
        </p:nvPicPr>
        <p:blipFill>
          <a:blip r:embed="rId7"/>
          <a:stretch>
            <a:fillRect/>
          </a:stretch>
        </p:blipFill>
        <p:spPr>
          <a:xfrm>
            <a:off x="4712871" y="5157594"/>
            <a:ext cx="1841152" cy="981541"/>
          </a:xfrm>
          <a:prstGeom prst="rect">
            <a:avLst/>
          </a:prstGeom>
          <a:scene3d>
            <a:camera prst="orthographicFront"/>
            <a:lightRig rig="threePt" dir="t"/>
          </a:scene3d>
          <a:sp3d>
            <a:bevelT prst="angle"/>
          </a:sp3d>
        </p:spPr>
      </p:pic>
      <p:sp>
        <p:nvSpPr>
          <p:cNvPr id="37" name="TextBox 36"/>
          <p:cNvSpPr txBox="1"/>
          <p:nvPr/>
        </p:nvSpPr>
        <p:spPr>
          <a:xfrm>
            <a:off x="4915026" y="5234864"/>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Work Demands</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38" name="Picture 37"/>
          <p:cNvPicPr>
            <a:picLocks noChangeAspect="1"/>
          </p:cNvPicPr>
          <p:nvPr/>
        </p:nvPicPr>
        <p:blipFill>
          <a:blip r:embed="rId7"/>
          <a:stretch>
            <a:fillRect/>
          </a:stretch>
        </p:blipFill>
        <p:spPr>
          <a:xfrm>
            <a:off x="2055616" y="4571147"/>
            <a:ext cx="1841152" cy="981541"/>
          </a:xfrm>
          <a:prstGeom prst="rect">
            <a:avLst/>
          </a:prstGeom>
          <a:scene3d>
            <a:camera prst="orthographicFront"/>
            <a:lightRig rig="threePt" dir="t"/>
          </a:scene3d>
          <a:sp3d>
            <a:bevelT prst="angle"/>
          </a:sp3d>
        </p:spPr>
      </p:pic>
      <p:sp>
        <p:nvSpPr>
          <p:cNvPr id="39" name="TextBox 38"/>
          <p:cNvSpPr txBox="1"/>
          <p:nvPr/>
        </p:nvSpPr>
        <p:spPr>
          <a:xfrm>
            <a:off x="2097635" y="4707974"/>
            <a:ext cx="1724892"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Organisational Justice</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40" name="Picture 39"/>
          <p:cNvPicPr>
            <a:picLocks noChangeAspect="1"/>
          </p:cNvPicPr>
          <p:nvPr/>
        </p:nvPicPr>
        <p:blipFill>
          <a:blip r:embed="rId7"/>
          <a:stretch>
            <a:fillRect/>
          </a:stretch>
        </p:blipFill>
        <p:spPr>
          <a:xfrm>
            <a:off x="3238921" y="2781463"/>
            <a:ext cx="1959667" cy="1044723"/>
          </a:xfrm>
          <a:prstGeom prst="rect">
            <a:avLst/>
          </a:prstGeom>
          <a:scene3d>
            <a:camera prst="orthographicFront"/>
            <a:lightRig rig="threePt" dir="t"/>
          </a:scene3d>
          <a:sp3d>
            <a:bevelT prst="angle"/>
          </a:sp3d>
        </p:spPr>
      </p:pic>
      <p:sp>
        <p:nvSpPr>
          <p:cNvPr id="41" name="TextBox 40"/>
          <p:cNvSpPr txBox="1"/>
          <p:nvPr/>
        </p:nvSpPr>
        <p:spPr>
          <a:xfrm>
            <a:off x="3434508" y="2891138"/>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Level of Control</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42" name="Picture 41"/>
          <p:cNvPicPr>
            <a:picLocks noChangeAspect="1"/>
          </p:cNvPicPr>
          <p:nvPr/>
        </p:nvPicPr>
        <p:blipFill>
          <a:blip r:embed="rId7"/>
          <a:stretch>
            <a:fillRect/>
          </a:stretch>
        </p:blipFill>
        <p:spPr>
          <a:xfrm>
            <a:off x="3268613" y="6193731"/>
            <a:ext cx="3074989" cy="580825"/>
          </a:xfrm>
          <a:prstGeom prst="rect">
            <a:avLst/>
          </a:prstGeom>
          <a:scene3d>
            <a:camera prst="orthographicFront"/>
            <a:lightRig rig="threePt" dir="t"/>
          </a:scene3d>
          <a:sp3d>
            <a:bevelT prst="angle"/>
          </a:sp3d>
        </p:spPr>
      </p:pic>
      <p:sp>
        <p:nvSpPr>
          <p:cNvPr id="43" name="TextBox 42"/>
          <p:cNvSpPr txBox="1"/>
          <p:nvPr/>
        </p:nvSpPr>
        <p:spPr>
          <a:xfrm>
            <a:off x="3419872" y="6219995"/>
            <a:ext cx="2988585" cy="400110"/>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Recognition &amp; Reward</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45" name="Picture 44"/>
          <p:cNvPicPr>
            <a:picLocks noChangeAspect="1"/>
          </p:cNvPicPr>
          <p:nvPr/>
        </p:nvPicPr>
        <p:blipFill>
          <a:blip r:embed="rId7"/>
          <a:stretch>
            <a:fillRect/>
          </a:stretch>
        </p:blipFill>
        <p:spPr>
          <a:xfrm>
            <a:off x="871140" y="2243755"/>
            <a:ext cx="1841152" cy="981541"/>
          </a:xfrm>
          <a:prstGeom prst="rect">
            <a:avLst/>
          </a:prstGeom>
        </p:spPr>
      </p:pic>
      <p:sp>
        <p:nvSpPr>
          <p:cNvPr id="46" name="TextBox 45"/>
          <p:cNvSpPr txBox="1"/>
          <p:nvPr/>
        </p:nvSpPr>
        <p:spPr>
          <a:xfrm>
            <a:off x="1073004" y="2360515"/>
            <a:ext cx="1371600" cy="707886"/>
          </a:xfrm>
          <a:prstGeom prst="rect">
            <a:avLst/>
          </a:prstGeom>
          <a:noFill/>
        </p:spPr>
        <p:txBody>
          <a:bodyPr wrap="square" rtlCol="0">
            <a:spAutoFit/>
          </a:bodyPr>
          <a:lstStyle/>
          <a:p>
            <a:pPr algn="ctr"/>
            <a:r>
              <a:rPr lang="en-AU" sz="20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Role Clarity</a:t>
            </a:r>
            <a:endParaRPr lang="en-AU"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 name="TextBox 43"/>
          <p:cNvSpPr txBox="1"/>
          <p:nvPr/>
        </p:nvSpPr>
        <p:spPr>
          <a:xfrm>
            <a:off x="6768642" y="1589794"/>
            <a:ext cx="1800200" cy="584775"/>
          </a:xfrm>
          <a:prstGeom prst="rect">
            <a:avLst/>
          </a:prstGeom>
          <a:noFill/>
        </p:spPr>
        <p:txBody>
          <a:bodyPr wrap="square" rtlCol="0">
            <a:spAutoFit/>
          </a:bodyPr>
          <a:lstStyle/>
          <a:p>
            <a:pPr algn="ctr"/>
            <a:r>
              <a:rPr lang="en-AU" sz="1600" b="1" dirty="0" smtClean="0">
                <a:solidFill>
                  <a:srgbClr val="006600"/>
                </a:solidFill>
                <a:effectLst>
                  <a:outerShdw blurRad="38100" dist="38100" dir="2700000" algn="tl">
                    <a:srgbClr val="000000">
                      <a:alpha val="43137"/>
                    </a:srgbClr>
                  </a:outerShdw>
                </a:effectLst>
                <a:latin typeface="Lucida Console" panose="020B0609040504020204" pitchFamily="49" charset="0"/>
              </a:rPr>
              <a:t>Pressure Release Valve</a:t>
            </a:r>
            <a:endParaRPr lang="en-AU" sz="1600" b="1" dirty="0">
              <a:solidFill>
                <a:srgbClr val="006600"/>
              </a:solidFill>
              <a:effectLst>
                <a:outerShdw blurRad="38100" dist="38100" dir="2700000" algn="tl">
                  <a:srgbClr val="000000">
                    <a:alpha val="43137"/>
                  </a:srgbClr>
                </a:outerShdw>
              </a:effectLst>
              <a:latin typeface="Lucida Console" panose="020B0609040504020204" pitchFamily="49" charset="0"/>
            </a:endParaRPr>
          </a:p>
        </p:txBody>
      </p:sp>
    </p:spTree>
    <p:extLst>
      <p:ext uri="{BB962C8B-B14F-4D97-AF65-F5344CB8AC3E}">
        <p14:creationId xmlns:p14="http://schemas.microsoft.com/office/powerpoint/2010/main" val="25830139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52" y="-297"/>
            <a:ext cx="9138696" cy="6858594"/>
          </a:xfrm>
          <a:prstGeom prst="rect">
            <a:avLst/>
          </a:prstGeom>
        </p:spPr>
      </p:pic>
      <p:pic>
        <p:nvPicPr>
          <p:cNvPr id="7" name="Picture 6"/>
          <p:cNvPicPr>
            <a:picLocks noChangeAspect="1"/>
          </p:cNvPicPr>
          <p:nvPr/>
        </p:nvPicPr>
        <p:blipFill>
          <a:blip r:embed="rId3"/>
          <a:stretch>
            <a:fillRect/>
          </a:stretch>
        </p:blipFill>
        <p:spPr>
          <a:xfrm>
            <a:off x="3094232" y="910970"/>
            <a:ext cx="518205" cy="640135"/>
          </a:xfrm>
          <a:prstGeom prst="rect">
            <a:avLst/>
          </a:prstGeom>
        </p:spPr>
      </p:pic>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9" name="TextBox 18"/>
          <p:cNvSpPr txBox="1"/>
          <p:nvPr/>
        </p:nvSpPr>
        <p:spPr>
          <a:xfrm>
            <a:off x="7092280" y="3519356"/>
            <a:ext cx="1296144" cy="923330"/>
          </a:xfrm>
          <a:prstGeom prst="rect">
            <a:avLst/>
          </a:prstGeom>
          <a:solidFill>
            <a:srgbClr val="99CC00"/>
          </a:solid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24" name="Picture 23"/>
          <p:cNvPicPr>
            <a:picLocks noChangeAspect="1"/>
          </p:cNvPicPr>
          <p:nvPr/>
        </p:nvPicPr>
        <p:blipFill>
          <a:blip r:embed="rId4"/>
          <a:stretch>
            <a:fillRect/>
          </a:stretch>
        </p:blipFill>
        <p:spPr>
          <a:xfrm>
            <a:off x="972137" y="783641"/>
            <a:ext cx="1841152" cy="981541"/>
          </a:xfrm>
          <a:prstGeom prst="rect">
            <a:avLst/>
          </a:prstGeom>
          <a:scene3d>
            <a:camera prst="orthographicFront"/>
            <a:lightRig rig="threePt" dir="t"/>
          </a:scene3d>
          <a:sp3d>
            <a:bevelT prst="angle"/>
          </a:sp3d>
        </p:spPr>
      </p:pic>
      <p:sp>
        <p:nvSpPr>
          <p:cNvPr id="27" name="TextBox 26"/>
          <p:cNvSpPr txBox="1"/>
          <p:nvPr/>
        </p:nvSpPr>
        <p:spPr>
          <a:xfrm>
            <a:off x="1132371" y="889807"/>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Work Demands</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29" name="Picture 28"/>
          <p:cNvPicPr>
            <a:picLocks noChangeAspect="1"/>
          </p:cNvPicPr>
          <p:nvPr/>
        </p:nvPicPr>
        <p:blipFill>
          <a:blip r:embed="rId4"/>
          <a:stretch>
            <a:fillRect/>
          </a:stretch>
        </p:blipFill>
        <p:spPr>
          <a:xfrm>
            <a:off x="3050896" y="926421"/>
            <a:ext cx="4366707" cy="695445"/>
          </a:xfrm>
          <a:prstGeom prst="rect">
            <a:avLst/>
          </a:prstGeom>
          <a:scene3d>
            <a:camera prst="orthographicFront"/>
            <a:lightRig rig="threePt" dir="t"/>
          </a:scene3d>
          <a:sp3d>
            <a:bevelT prst="angle"/>
          </a:sp3d>
        </p:spPr>
      </p:pic>
      <p:sp>
        <p:nvSpPr>
          <p:cNvPr id="30" name="TextBox 29"/>
          <p:cNvSpPr txBox="1"/>
          <p:nvPr/>
        </p:nvSpPr>
        <p:spPr>
          <a:xfrm>
            <a:off x="3199828" y="937652"/>
            <a:ext cx="4191000" cy="677108"/>
          </a:xfrm>
          <a:prstGeom prst="rect">
            <a:avLst/>
          </a:prstGeom>
          <a:noFill/>
        </p:spPr>
        <p:txBody>
          <a:bodyPr wrap="square" rtlCol="0">
            <a:spAutoFit/>
          </a:bodyPr>
          <a:lstStyle/>
          <a:p>
            <a:pPr algn="ctr" eaLnBrk="1" fontAlgn="auto" hangingPunct="1">
              <a:spcBef>
                <a:spcPts val="0"/>
              </a:spcBef>
              <a:spcAft>
                <a:spcPts val="0"/>
              </a:spcAft>
            </a:pPr>
            <a:r>
              <a:rPr lang="en-AU" sz="1800" b="1" dirty="0" smtClean="0">
                <a:solidFill>
                  <a:prstClr val="white"/>
                </a:solidFill>
                <a:effectLst>
                  <a:outerShdw blurRad="38100" dist="38100" dir="2700000" algn="tl">
                    <a:srgbClr val="000000">
                      <a:alpha val="43137"/>
                    </a:srgbClr>
                  </a:outerShdw>
                </a:effectLst>
                <a:latin typeface="Calibri" panose="020F0502020204030204"/>
                <a:ea typeface="+mn-ea"/>
              </a:rPr>
              <a:t>Environment, Fatigue Isolation, Change, etc</a:t>
            </a: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32" name="Picture 31"/>
          <p:cNvPicPr>
            <a:picLocks noChangeAspect="1"/>
          </p:cNvPicPr>
          <p:nvPr/>
        </p:nvPicPr>
        <p:blipFill>
          <a:blip r:embed="rId4"/>
          <a:stretch>
            <a:fillRect/>
          </a:stretch>
        </p:blipFill>
        <p:spPr>
          <a:xfrm>
            <a:off x="3200292" y="93583"/>
            <a:ext cx="4366707" cy="695445"/>
          </a:xfrm>
          <a:prstGeom prst="rect">
            <a:avLst/>
          </a:prstGeom>
          <a:scene3d>
            <a:camera prst="orthographicFront"/>
            <a:lightRig rig="threePt" dir="t"/>
          </a:scene3d>
          <a:sp3d>
            <a:bevelT prst="angle"/>
          </a:sp3d>
        </p:spPr>
      </p:pic>
      <p:sp>
        <p:nvSpPr>
          <p:cNvPr id="33" name="TextBox 32"/>
          <p:cNvSpPr txBox="1"/>
          <p:nvPr/>
        </p:nvSpPr>
        <p:spPr>
          <a:xfrm>
            <a:off x="3836100" y="200471"/>
            <a:ext cx="3095089" cy="400110"/>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Supervisor Support</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34" name="Picture 33"/>
          <p:cNvPicPr>
            <a:picLocks noChangeAspect="1"/>
          </p:cNvPicPr>
          <p:nvPr/>
        </p:nvPicPr>
        <p:blipFill>
          <a:blip r:embed="rId4"/>
          <a:stretch>
            <a:fillRect/>
          </a:stretch>
        </p:blipFill>
        <p:spPr>
          <a:xfrm>
            <a:off x="-22981" y="4521025"/>
            <a:ext cx="1841152" cy="981541"/>
          </a:xfrm>
          <a:prstGeom prst="rect">
            <a:avLst/>
          </a:prstGeom>
          <a:scene3d>
            <a:camera prst="orthographicFront"/>
            <a:lightRig rig="threePt" dir="t"/>
          </a:scene3d>
          <a:sp3d>
            <a:bevelT prst="angle"/>
          </a:sp3d>
        </p:spPr>
      </p:pic>
      <p:sp>
        <p:nvSpPr>
          <p:cNvPr id="35" name="TextBox 34"/>
          <p:cNvSpPr txBox="1"/>
          <p:nvPr/>
        </p:nvSpPr>
        <p:spPr>
          <a:xfrm>
            <a:off x="227741" y="4613186"/>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Co-worker Support</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36" name="Picture 35"/>
          <p:cNvPicPr>
            <a:picLocks noChangeAspect="1"/>
          </p:cNvPicPr>
          <p:nvPr/>
        </p:nvPicPr>
        <p:blipFill>
          <a:blip r:embed="rId4"/>
          <a:stretch>
            <a:fillRect/>
          </a:stretch>
        </p:blipFill>
        <p:spPr>
          <a:xfrm>
            <a:off x="4712871" y="5157594"/>
            <a:ext cx="1841152" cy="981541"/>
          </a:xfrm>
          <a:prstGeom prst="rect">
            <a:avLst/>
          </a:prstGeom>
          <a:scene3d>
            <a:camera prst="orthographicFront"/>
            <a:lightRig rig="threePt" dir="t"/>
          </a:scene3d>
          <a:sp3d>
            <a:bevelT prst="angle"/>
          </a:sp3d>
        </p:spPr>
      </p:pic>
      <p:sp>
        <p:nvSpPr>
          <p:cNvPr id="37" name="TextBox 36"/>
          <p:cNvSpPr txBox="1"/>
          <p:nvPr/>
        </p:nvSpPr>
        <p:spPr>
          <a:xfrm>
            <a:off x="4915026" y="5234864"/>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Work Demands</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38" name="Picture 37"/>
          <p:cNvPicPr>
            <a:picLocks noChangeAspect="1"/>
          </p:cNvPicPr>
          <p:nvPr/>
        </p:nvPicPr>
        <p:blipFill>
          <a:blip r:embed="rId4"/>
          <a:stretch>
            <a:fillRect/>
          </a:stretch>
        </p:blipFill>
        <p:spPr>
          <a:xfrm>
            <a:off x="2055616" y="4571147"/>
            <a:ext cx="1841152" cy="981541"/>
          </a:xfrm>
          <a:prstGeom prst="rect">
            <a:avLst/>
          </a:prstGeom>
          <a:scene3d>
            <a:camera prst="orthographicFront"/>
            <a:lightRig rig="threePt" dir="t"/>
          </a:scene3d>
          <a:sp3d>
            <a:bevelT prst="angle"/>
          </a:sp3d>
        </p:spPr>
      </p:pic>
      <p:sp>
        <p:nvSpPr>
          <p:cNvPr id="39" name="TextBox 38"/>
          <p:cNvSpPr txBox="1"/>
          <p:nvPr/>
        </p:nvSpPr>
        <p:spPr>
          <a:xfrm>
            <a:off x="2097635" y="4707974"/>
            <a:ext cx="1724892"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Organisational Justice</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40" name="Picture 39"/>
          <p:cNvPicPr>
            <a:picLocks noChangeAspect="1"/>
          </p:cNvPicPr>
          <p:nvPr/>
        </p:nvPicPr>
        <p:blipFill>
          <a:blip r:embed="rId4"/>
          <a:stretch>
            <a:fillRect/>
          </a:stretch>
        </p:blipFill>
        <p:spPr>
          <a:xfrm>
            <a:off x="3238921" y="2781463"/>
            <a:ext cx="1959667" cy="1044723"/>
          </a:xfrm>
          <a:prstGeom prst="rect">
            <a:avLst/>
          </a:prstGeom>
          <a:scene3d>
            <a:camera prst="orthographicFront"/>
            <a:lightRig rig="threePt" dir="t"/>
          </a:scene3d>
          <a:sp3d>
            <a:bevelT prst="angle"/>
          </a:sp3d>
        </p:spPr>
      </p:pic>
      <p:sp>
        <p:nvSpPr>
          <p:cNvPr id="41" name="TextBox 40"/>
          <p:cNvSpPr txBox="1"/>
          <p:nvPr/>
        </p:nvSpPr>
        <p:spPr>
          <a:xfrm>
            <a:off x="3434508" y="2891138"/>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Level of Control</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42" name="Picture 41"/>
          <p:cNvPicPr>
            <a:picLocks noChangeAspect="1"/>
          </p:cNvPicPr>
          <p:nvPr/>
        </p:nvPicPr>
        <p:blipFill>
          <a:blip r:embed="rId4"/>
          <a:stretch>
            <a:fillRect/>
          </a:stretch>
        </p:blipFill>
        <p:spPr>
          <a:xfrm>
            <a:off x="3268613" y="6193731"/>
            <a:ext cx="3074989" cy="580825"/>
          </a:xfrm>
          <a:prstGeom prst="rect">
            <a:avLst/>
          </a:prstGeom>
          <a:scene3d>
            <a:camera prst="orthographicFront"/>
            <a:lightRig rig="threePt" dir="t"/>
          </a:scene3d>
          <a:sp3d>
            <a:bevelT prst="angle"/>
          </a:sp3d>
        </p:spPr>
      </p:pic>
      <p:sp>
        <p:nvSpPr>
          <p:cNvPr id="43" name="TextBox 42"/>
          <p:cNvSpPr txBox="1"/>
          <p:nvPr/>
        </p:nvSpPr>
        <p:spPr>
          <a:xfrm>
            <a:off x="3419872" y="6219995"/>
            <a:ext cx="2988585" cy="400110"/>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Recognition &amp; Reward</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45" name="Picture 44"/>
          <p:cNvPicPr>
            <a:picLocks noChangeAspect="1"/>
          </p:cNvPicPr>
          <p:nvPr/>
        </p:nvPicPr>
        <p:blipFill>
          <a:blip r:embed="rId4"/>
          <a:stretch>
            <a:fillRect/>
          </a:stretch>
        </p:blipFill>
        <p:spPr>
          <a:xfrm>
            <a:off x="871140" y="2243755"/>
            <a:ext cx="1841152" cy="981541"/>
          </a:xfrm>
          <a:prstGeom prst="rect">
            <a:avLst/>
          </a:prstGeom>
        </p:spPr>
      </p:pic>
      <p:sp>
        <p:nvSpPr>
          <p:cNvPr id="46" name="TextBox 45"/>
          <p:cNvSpPr txBox="1"/>
          <p:nvPr/>
        </p:nvSpPr>
        <p:spPr>
          <a:xfrm>
            <a:off x="1073004" y="2360515"/>
            <a:ext cx="1371600" cy="707886"/>
          </a:xfrm>
          <a:prstGeom prst="rect">
            <a:avLst/>
          </a:prstGeom>
          <a:noFill/>
        </p:spPr>
        <p:txBody>
          <a:bodyPr wrap="square" rtlCol="0">
            <a:spAutoFit/>
          </a:bodyPr>
          <a:lstStyle/>
          <a:p>
            <a:pPr algn="ctr"/>
            <a:r>
              <a:rPr lang="en-AU" sz="20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Role Clarity</a:t>
            </a:r>
            <a:endParaRPr lang="en-AU"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09187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2" y="-297"/>
            <a:ext cx="9138696" cy="6858594"/>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9" name="TextBox 18"/>
          <p:cNvSpPr txBox="1"/>
          <p:nvPr/>
        </p:nvSpPr>
        <p:spPr>
          <a:xfrm>
            <a:off x="7092280" y="3519356"/>
            <a:ext cx="1296144" cy="923330"/>
          </a:xfrm>
          <a:prstGeom prst="rect">
            <a:avLst/>
          </a:prstGeom>
          <a:solidFill>
            <a:srgbClr val="99CC00"/>
          </a:solid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24" name="Picture 23"/>
          <p:cNvPicPr>
            <a:picLocks noChangeAspect="1"/>
          </p:cNvPicPr>
          <p:nvPr/>
        </p:nvPicPr>
        <p:blipFill>
          <a:blip r:embed="rId5"/>
          <a:stretch>
            <a:fillRect/>
          </a:stretch>
        </p:blipFill>
        <p:spPr>
          <a:xfrm>
            <a:off x="972137" y="783641"/>
            <a:ext cx="1841152" cy="981541"/>
          </a:xfrm>
          <a:prstGeom prst="rect">
            <a:avLst/>
          </a:prstGeom>
          <a:scene3d>
            <a:camera prst="orthographicFront"/>
            <a:lightRig rig="threePt" dir="t"/>
          </a:scene3d>
          <a:sp3d>
            <a:bevelT prst="angle"/>
          </a:sp3d>
        </p:spPr>
      </p:pic>
      <p:sp>
        <p:nvSpPr>
          <p:cNvPr id="27" name="TextBox 26"/>
          <p:cNvSpPr txBox="1"/>
          <p:nvPr/>
        </p:nvSpPr>
        <p:spPr>
          <a:xfrm>
            <a:off x="1132371" y="889807"/>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Work Demands</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29" name="Picture 28"/>
          <p:cNvPicPr>
            <a:picLocks noChangeAspect="1"/>
          </p:cNvPicPr>
          <p:nvPr/>
        </p:nvPicPr>
        <p:blipFill>
          <a:blip r:embed="rId5"/>
          <a:stretch>
            <a:fillRect/>
          </a:stretch>
        </p:blipFill>
        <p:spPr>
          <a:xfrm>
            <a:off x="3050896" y="926421"/>
            <a:ext cx="4366707" cy="695445"/>
          </a:xfrm>
          <a:prstGeom prst="rect">
            <a:avLst/>
          </a:prstGeom>
          <a:scene3d>
            <a:camera prst="orthographicFront"/>
            <a:lightRig rig="threePt" dir="t"/>
          </a:scene3d>
          <a:sp3d>
            <a:bevelT prst="angle"/>
          </a:sp3d>
        </p:spPr>
      </p:pic>
      <p:sp>
        <p:nvSpPr>
          <p:cNvPr id="30" name="TextBox 29"/>
          <p:cNvSpPr txBox="1"/>
          <p:nvPr/>
        </p:nvSpPr>
        <p:spPr>
          <a:xfrm>
            <a:off x="3199828" y="937652"/>
            <a:ext cx="4191000" cy="677108"/>
          </a:xfrm>
          <a:prstGeom prst="rect">
            <a:avLst/>
          </a:prstGeom>
          <a:noFill/>
        </p:spPr>
        <p:txBody>
          <a:bodyPr wrap="square" rtlCol="0">
            <a:spAutoFit/>
          </a:bodyPr>
          <a:lstStyle/>
          <a:p>
            <a:pPr algn="ctr" eaLnBrk="1" fontAlgn="auto" hangingPunct="1">
              <a:spcBef>
                <a:spcPts val="0"/>
              </a:spcBef>
              <a:spcAft>
                <a:spcPts val="0"/>
              </a:spcAft>
            </a:pPr>
            <a:r>
              <a:rPr lang="en-AU" sz="1800" b="1" dirty="0" smtClean="0">
                <a:solidFill>
                  <a:prstClr val="white"/>
                </a:solidFill>
                <a:effectLst>
                  <a:outerShdw blurRad="38100" dist="38100" dir="2700000" algn="tl">
                    <a:srgbClr val="000000">
                      <a:alpha val="43137"/>
                    </a:srgbClr>
                  </a:outerShdw>
                </a:effectLst>
                <a:latin typeface="Calibri" panose="020F0502020204030204"/>
                <a:ea typeface="+mn-ea"/>
              </a:rPr>
              <a:t>Environment, Fatigue Isolation, Change, etc</a:t>
            </a: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32" name="Picture 31"/>
          <p:cNvPicPr>
            <a:picLocks noChangeAspect="1"/>
          </p:cNvPicPr>
          <p:nvPr/>
        </p:nvPicPr>
        <p:blipFill>
          <a:blip r:embed="rId5"/>
          <a:stretch>
            <a:fillRect/>
          </a:stretch>
        </p:blipFill>
        <p:spPr>
          <a:xfrm>
            <a:off x="3200292" y="93583"/>
            <a:ext cx="4366707" cy="695445"/>
          </a:xfrm>
          <a:prstGeom prst="rect">
            <a:avLst/>
          </a:prstGeom>
          <a:scene3d>
            <a:camera prst="orthographicFront"/>
            <a:lightRig rig="threePt" dir="t"/>
          </a:scene3d>
          <a:sp3d>
            <a:bevelT prst="angle"/>
          </a:sp3d>
        </p:spPr>
      </p:pic>
      <p:sp>
        <p:nvSpPr>
          <p:cNvPr id="33" name="TextBox 32"/>
          <p:cNvSpPr txBox="1"/>
          <p:nvPr/>
        </p:nvSpPr>
        <p:spPr>
          <a:xfrm>
            <a:off x="3836100" y="200471"/>
            <a:ext cx="3095089" cy="400110"/>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Supervisor Support</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34" name="Picture 33"/>
          <p:cNvPicPr>
            <a:picLocks noChangeAspect="1"/>
          </p:cNvPicPr>
          <p:nvPr/>
        </p:nvPicPr>
        <p:blipFill>
          <a:blip r:embed="rId5"/>
          <a:stretch>
            <a:fillRect/>
          </a:stretch>
        </p:blipFill>
        <p:spPr>
          <a:xfrm>
            <a:off x="-22981" y="4521025"/>
            <a:ext cx="1841152" cy="981541"/>
          </a:xfrm>
          <a:prstGeom prst="rect">
            <a:avLst/>
          </a:prstGeom>
          <a:scene3d>
            <a:camera prst="orthographicFront"/>
            <a:lightRig rig="threePt" dir="t"/>
          </a:scene3d>
          <a:sp3d>
            <a:bevelT prst="angle"/>
          </a:sp3d>
        </p:spPr>
      </p:pic>
      <p:sp>
        <p:nvSpPr>
          <p:cNvPr id="35" name="TextBox 34"/>
          <p:cNvSpPr txBox="1"/>
          <p:nvPr/>
        </p:nvSpPr>
        <p:spPr>
          <a:xfrm>
            <a:off x="227741" y="4613186"/>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Co-worker Support</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36" name="Picture 35"/>
          <p:cNvPicPr>
            <a:picLocks noChangeAspect="1"/>
          </p:cNvPicPr>
          <p:nvPr/>
        </p:nvPicPr>
        <p:blipFill>
          <a:blip r:embed="rId5"/>
          <a:stretch>
            <a:fillRect/>
          </a:stretch>
        </p:blipFill>
        <p:spPr>
          <a:xfrm>
            <a:off x="4712871" y="5157594"/>
            <a:ext cx="1841152" cy="981541"/>
          </a:xfrm>
          <a:prstGeom prst="rect">
            <a:avLst/>
          </a:prstGeom>
          <a:scene3d>
            <a:camera prst="orthographicFront"/>
            <a:lightRig rig="threePt" dir="t"/>
          </a:scene3d>
          <a:sp3d>
            <a:bevelT prst="angle"/>
          </a:sp3d>
        </p:spPr>
      </p:pic>
      <p:sp>
        <p:nvSpPr>
          <p:cNvPr id="37" name="TextBox 36"/>
          <p:cNvSpPr txBox="1"/>
          <p:nvPr/>
        </p:nvSpPr>
        <p:spPr>
          <a:xfrm>
            <a:off x="4915026" y="5234864"/>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Work Demands</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38" name="Picture 37"/>
          <p:cNvPicPr>
            <a:picLocks noChangeAspect="1"/>
          </p:cNvPicPr>
          <p:nvPr/>
        </p:nvPicPr>
        <p:blipFill>
          <a:blip r:embed="rId5"/>
          <a:stretch>
            <a:fillRect/>
          </a:stretch>
        </p:blipFill>
        <p:spPr>
          <a:xfrm>
            <a:off x="2055616" y="4571147"/>
            <a:ext cx="1841152" cy="981541"/>
          </a:xfrm>
          <a:prstGeom prst="rect">
            <a:avLst/>
          </a:prstGeom>
          <a:scene3d>
            <a:camera prst="orthographicFront"/>
            <a:lightRig rig="threePt" dir="t"/>
          </a:scene3d>
          <a:sp3d>
            <a:bevelT prst="angle"/>
          </a:sp3d>
        </p:spPr>
      </p:pic>
      <p:sp>
        <p:nvSpPr>
          <p:cNvPr id="39" name="TextBox 38"/>
          <p:cNvSpPr txBox="1"/>
          <p:nvPr/>
        </p:nvSpPr>
        <p:spPr>
          <a:xfrm>
            <a:off x="2097635" y="4707974"/>
            <a:ext cx="1724892"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Organisational Justice</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40" name="Picture 39"/>
          <p:cNvPicPr>
            <a:picLocks noChangeAspect="1"/>
          </p:cNvPicPr>
          <p:nvPr/>
        </p:nvPicPr>
        <p:blipFill>
          <a:blip r:embed="rId5"/>
          <a:stretch>
            <a:fillRect/>
          </a:stretch>
        </p:blipFill>
        <p:spPr>
          <a:xfrm>
            <a:off x="3238921" y="2781463"/>
            <a:ext cx="1959667" cy="1044723"/>
          </a:xfrm>
          <a:prstGeom prst="rect">
            <a:avLst/>
          </a:prstGeom>
          <a:scene3d>
            <a:camera prst="orthographicFront"/>
            <a:lightRig rig="threePt" dir="t"/>
          </a:scene3d>
          <a:sp3d>
            <a:bevelT prst="angle"/>
          </a:sp3d>
        </p:spPr>
      </p:pic>
      <p:sp>
        <p:nvSpPr>
          <p:cNvPr id="41" name="TextBox 40"/>
          <p:cNvSpPr txBox="1"/>
          <p:nvPr/>
        </p:nvSpPr>
        <p:spPr>
          <a:xfrm>
            <a:off x="3434508" y="2891138"/>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Level of Control</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42" name="Picture 41"/>
          <p:cNvPicPr>
            <a:picLocks noChangeAspect="1"/>
          </p:cNvPicPr>
          <p:nvPr/>
        </p:nvPicPr>
        <p:blipFill>
          <a:blip r:embed="rId5"/>
          <a:stretch>
            <a:fillRect/>
          </a:stretch>
        </p:blipFill>
        <p:spPr>
          <a:xfrm>
            <a:off x="3268613" y="6193731"/>
            <a:ext cx="3074989" cy="580825"/>
          </a:xfrm>
          <a:prstGeom prst="rect">
            <a:avLst/>
          </a:prstGeom>
          <a:scene3d>
            <a:camera prst="orthographicFront"/>
            <a:lightRig rig="threePt" dir="t"/>
          </a:scene3d>
          <a:sp3d>
            <a:bevelT prst="angle"/>
          </a:sp3d>
        </p:spPr>
      </p:pic>
      <p:sp>
        <p:nvSpPr>
          <p:cNvPr id="43" name="TextBox 42"/>
          <p:cNvSpPr txBox="1"/>
          <p:nvPr/>
        </p:nvSpPr>
        <p:spPr>
          <a:xfrm>
            <a:off x="3419872" y="6219995"/>
            <a:ext cx="2988585" cy="400110"/>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Recognition &amp; Reward</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45" name="Picture 44"/>
          <p:cNvPicPr>
            <a:picLocks noChangeAspect="1"/>
          </p:cNvPicPr>
          <p:nvPr/>
        </p:nvPicPr>
        <p:blipFill>
          <a:blip r:embed="rId5"/>
          <a:stretch>
            <a:fillRect/>
          </a:stretch>
        </p:blipFill>
        <p:spPr>
          <a:xfrm>
            <a:off x="871140" y="2243755"/>
            <a:ext cx="1841152" cy="981541"/>
          </a:xfrm>
          <a:prstGeom prst="rect">
            <a:avLst/>
          </a:prstGeom>
        </p:spPr>
      </p:pic>
      <p:sp>
        <p:nvSpPr>
          <p:cNvPr id="46" name="TextBox 45"/>
          <p:cNvSpPr txBox="1"/>
          <p:nvPr/>
        </p:nvSpPr>
        <p:spPr>
          <a:xfrm>
            <a:off x="1073004" y="2360515"/>
            <a:ext cx="1371600" cy="707886"/>
          </a:xfrm>
          <a:prstGeom prst="rect">
            <a:avLst/>
          </a:prstGeom>
          <a:noFill/>
        </p:spPr>
        <p:txBody>
          <a:bodyPr wrap="square" rtlCol="0">
            <a:spAutoFit/>
          </a:bodyPr>
          <a:lstStyle/>
          <a:p>
            <a:pPr algn="ctr"/>
            <a:r>
              <a:rPr lang="en-AU" sz="20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Role Clarity</a:t>
            </a:r>
            <a:endParaRPr lang="en-AU"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Rectangle 2"/>
          <p:cNvSpPr/>
          <p:nvPr/>
        </p:nvSpPr>
        <p:spPr bwMode="auto">
          <a:xfrm>
            <a:off x="6539189" y="1621866"/>
            <a:ext cx="2497307" cy="4998239"/>
          </a:xfrm>
          <a:prstGeom prst="rect">
            <a:avLst/>
          </a:prstGeom>
          <a:noFill/>
          <a:ln w="5080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smtClean="0">
              <a:ln>
                <a:noFill/>
              </a:ln>
              <a:solidFill>
                <a:schemeClr val="tx1"/>
              </a:solidFill>
              <a:effectLst/>
              <a:latin typeface="Arial" charset="0"/>
              <a:ea typeface="ＭＳ Ｐゴシック" pitchFamily="-124" charset="-128"/>
            </a:endParaRPr>
          </a:p>
        </p:txBody>
      </p:sp>
      <p:sp>
        <p:nvSpPr>
          <p:cNvPr id="4" name="TextBox 3"/>
          <p:cNvSpPr txBox="1"/>
          <p:nvPr/>
        </p:nvSpPr>
        <p:spPr>
          <a:xfrm>
            <a:off x="3320497" y="1765182"/>
            <a:ext cx="3218691" cy="830997"/>
          </a:xfrm>
          <a:prstGeom prst="rect">
            <a:avLst/>
          </a:prstGeom>
          <a:solidFill>
            <a:srgbClr val="008000"/>
          </a:solidFill>
        </p:spPr>
        <p:txBody>
          <a:bodyPr wrap="square" rtlCol="0">
            <a:spAutoFit/>
          </a:bodyPr>
          <a:lstStyle/>
          <a:p>
            <a:pPr algn="ctr"/>
            <a:r>
              <a:rPr lang="en-AU" b="1" dirty="0" smtClean="0">
                <a:solidFill>
                  <a:schemeClr val="bg1"/>
                </a:solidFill>
                <a:effectLst>
                  <a:outerShdw blurRad="38100" dist="38100" dir="2700000" algn="tl">
                    <a:srgbClr val="000000">
                      <a:alpha val="43137"/>
                    </a:srgbClr>
                  </a:outerShdw>
                </a:effectLst>
              </a:rPr>
              <a:t>MENTAL RESILIENCE</a:t>
            </a:r>
          </a:p>
        </p:txBody>
      </p:sp>
      <p:pic>
        <p:nvPicPr>
          <p:cNvPr id="5" name="Picture 4"/>
          <p:cNvPicPr>
            <a:picLocks noChangeAspect="1"/>
          </p:cNvPicPr>
          <p:nvPr/>
        </p:nvPicPr>
        <p:blipFill>
          <a:blip r:embed="rId6"/>
          <a:stretch>
            <a:fillRect/>
          </a:stretch>
        </p:blipFill>
        <p:spPr>
          <a:xfrm>
            <a:off x="609599" y="36230"/>
            <a:ext cx="2181415" cy="750007"/>
          </a:xfrm>
          <a:prstGeom prst="rect">
            <a:avLst/>
          </a:prstGeom>
        </p:spPr>
      </p:pic>
    </p:spTree>
    <p:extLst>
      <p:ext uri="{BB962C8B-B14F-4D97-AF65-F5344CB8AC3E}">
        <p14:creationId xmlns:p14="http://schemas.microsoft.com/office/powerpoint/2010/main" val="5340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3648" y="1865961"/>
            <a:ext cx="6696744" cy="3093154"/>
          </a:xfrm>
          <a:prstGeom prst="rect">
            <a:avLst/>
          </a:prstGeom>
          <a:noFill/>
        </p:spPr>
        <p:txBody>
          <a:bodyPr wrap="square" rtlCol="0">
            <a:spAutoFit/>
          </a:bodyPr>
          <a:lstStyle/>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ð"/>
              <a:tabLst/>
              <a:defRPr/>
            </a:pPr>
            <a:r>
              <a:rPr kumimoji="0" lang="en-AU" sz="2600" b="0" i="0" u="none" strike="noStrike" kern="1200" cap="none" spc="0" normalizeH="0" baseline="0" noProof="0" dirty="0" smtClean="0">
                <a:ln>
                  <a:noFill/>
                </a:ln>
                <a:effectLst/>
                <a:uLnTx/>
                <a:uFillTx/>
                <a:latin typeface="+mn-lt"/>
              </a:rPr>
              <a:t>feeling in control</a:t>
            </a: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ð"/>
              <a:tabLst/>
              <a:defRPr/>
            </a:pPr>
            <a:r>
              <a:rPr lang="en-AU" sz="2600" dirty="0" smtClean="0">
                <a:latin typeface="+mn-lt"/>
              </a:rPr>
              <a:t>belief in own abilities</a:t>
            </a: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ð"/>
              <a:tabLst/>
              <a:defRPr/>
            </a:pPr>
            <a:r>
              <a:rPr kumimoji="0" lang="en-AU" sz="2600" b="0" i="0" u="none" strike="noStrike" kern="1200" cap="none" spc="0" normalizeH="0" baseline="0" noProof="0" dirty="0" smtClean="0">
                <a:ln>
                  <a:noFill/>
                </a:ln>
                <a:effectLst/>
                <a:uLnTx/>
                <a:uFillTx/>
                <a:latin typeface="+mn-lt"/>
              </a:rPr>
              <a:t>prioritise, concentrate on what matters</a:t>
            </a: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ð"/>
              <a:tabLst/>
              <a:defRPr/>
            </a:pPr>
            <a:r>
              <a:rPr lang="en-AU" sz="2600" noProof="0" dirty="0" smtClean="0">
                <a:latin typeface="+mn-lt"/>
              </a:rPr>
              <a:t>social support</a:t>
            </a: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ð"/>
              <a:tabLst/>
              <a:defRPr/>
            </a:pPr>
            <a:r>
              <a:rPr kumimoji="0" lang="en-AU" sz="2600" b="0" i="0" u="none" strike="noStrike" kern="1200" cap="none" spc="0" normalizeH="0" baseline="0" dirty="0" smtClean="0">
                <a:ln>
                  <a:noFill/>
                </a:ln>
                <a:effectLst/>
                <a:uLnTx/>
                <a:uFillTx/>
                <a:latin typeface="+mn-lt"/>
              </a:rPr>
              <a:t>positive outlook</a:t>
            </a:r>
            <a:endParaRPr kumimoji="0" lang="en-AU" sz="2600" b="0" i="0" u="none" strike="noStrike" kern="1200" cap="none" spc="0" normalizeH="0" baseline="0" noProof="0" dirty="0" smtClean="0">
              <a:ln>
                <a:noFill/>
              </a:ln>
              <a:effectLst/>
              <a:uLnTx/>
              <a:uFillTx/>
              <a:latin typeface="+mn-lt"/>
            </a:endParaRPr>
          </a:p>
        </p:txBody>
      </p:sp>
      <p:pic>
        <p:nvPicPr>
          <p:cNvPr id="6" name="Picture 5"/>
          <p:cNvPicPr>
            <a:picLocks noChangeAspect="1"/>
          </p:cNvPicPr>
          <p:nvPr/>
        </p:nvPicPr>
        <p:blipFill>
          <a:blip r:embed="rId3"/>
          <a:stretch>
            <a:fillRect/>
          </a:stretch>
        </p:blipFill>
        <p:spPr>
          <a:xfrm>
            <a:off x="251520" y="899043"/>
            <a:ext cx="3218967" cy="1048603"/>
          </a:xfrm>
          <a:prstGeom prst="rect">
            <a:avLst/>
          </a:prstGeom>
        </p:spPr>
      </p:pic>
    </p:spTree>
    <p:extLst>
      <p:ext uri="{BB962C8B-B14F-4D97-AF65-F5344CB8AC3E}">
        <p14:creationId xmlns:p14="http://schemas.microsoft.com/office/powerpoint/2010/main" val="347191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0" y="2017065"/>
            <a:ext cx="6696744" cy="3693319"/>
          </a:xfrm>
          <a:prstGeom prst="rect">
            <a:avLst/>
          </a:prstGeom>
          <a:noFill/>
        </p:spPr>
        <p:txBody>
          <a:bodyPr wrap="square" rtlCol="0">
            <a:spAutoFit/>
          </a:bodyPr>
          <a:lstStyle/>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ð"/>
              <a:tabLst/>
              <a:defRPr/>
            </a:pPr>
            <a:r>
              <a:rPr kumimoji="0" lang="en-AU" sz="2600" b="0" i="0" u="none" strike="noStrike" kern="1200" cap="none" spc="0" normalizeH="0" baseline="0" noProof="0" dirty="0" smtClean="0">
                <a:ln>
                  <a:noFill/>
                </a:ln>
                <a:effectLst/>
                <a:uLnTx/>
                <a:uFillTx/>
                <a:latin typeface="+mn-lt"/>
              </a:rPr>
              <a:t>feeling in control</a:t>
            </a: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ð"/>
              <a:tabLst/>
              <a:defRPr/>
            </a:pPr>
            <a:r>
              <a:rPr lang="en-AU" sz="2600" dirty="0" smtClean="0">
                <a:solidFill>
                  <a:srgbClr val="A02A1D"/>
                </a:solidFill>
                <a:latin typeface="+mn-lt"/>
              </a:rPr>
              <a:t>belief in own abilities</a:t>
            </a: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ð"/>
              <a:tabLst/>
              <a:defRPr/>
            </a:pPr>
            <a:r>
              <a:rPr kumimoji="0" lang="en-AU" sz="2600" b="0" i="0" u="none" strike="noStrike" kern="1200" cap="none" spc="0" normalizeH="0" baseline="0" noProof="0" dirty="0" smtClean="0">
                <a:ln>
                  <a:noFill/>
                </a:ln>
                <a:effectLst/>
                <a:uLnTx/>
                <a:uFillTx/>
                <a:latin typeface="+mn-lt"/>
              </a:rPr>
              <a:t>prioritise, concentrate on what </a:t>
            </a:r>
            <a:br>
              <a:rPr kumimoji="0" lang="en-AU" sz="2600" b="0" i="0" u="none" strike="noStrike" kern="1200" cap="none" spc="0" normalizeH="0" baseline="0" noProof="0" dirty="0" smtClean="0">
                <a:ln>
                  <a:noFill/>
                </a:ln>
                <a:effectLst/>
                <a:uLnTx/>
                <a:uFillTx/>
                <a:latin typeface="+mn-lt"/>
              </a:rPr>
            </a:br>
            <a:r>
              <a:rPr kumimoji="0" lang="en-AU" sz="2600" b="0" i="0" u="none" strike="noStrike" kern="1200" cap="none" spc="0" normalizeH="0" baseline="0" noProof="0" dirty="0" smtClean="0">
                <a:ln>
                  <a:noFill/>
                </a:ln>
                <a:effectLst/>
                <a:uLnTx/>
                <a:uFillTx/>
                <a:latin typeface="+mn-lt"/>
              </a:rPr>
              <a:t>matters</a:t>
            </a: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ð"/>
              <a:tabLst/>
              <a:defRPr/>
            </a:pPr>
            <a:r>
              <a:rPr lang="en-AU" sz="2600" noProof="0" dirty="0" smtClean="0">
                <a:latin typeface="+mn-lt"/>
              </a:rPr>
              <a:t>social support</a:t>
            </a: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ð"/>
              <a:tabLst/>
              <a:defRPr/>
            </a:pPr>
            <a:r>
              <a:rPr kumimoji="0" lang="en-AU" sz="2600" b="0" i="0" u="none" strike="noStrike" kern="1200" cap="none" spc="0" normalizeH="0" baseline="0" dirty="0" smtClean="0">
                <a:ln>
                  <a:noFill/>
                </a:ln>
                <a:effectLst/>
                <a:uLnTx/>
                <a:uFillTx/>
                <a:latin typeface="+mn-lt"/>
              </a:rPr>
              <a:t>positive outlook</a:t>
            </a:r>
            <a:endParaRPr kumimoji="0" lang="en-AU" sz="2600" b="0" i="0" u="none" strike="noStrike" kern="1200" cap="none" spc="0" normalizeH="0" baseline="0" noProof="0" dirty="0" smtClean="0">
              <a:ln>
                <a:noFill/>
              </a:ln>
              <a:effectLst/>
              <a:uLnTx/>
              <a:uFillTx/>
              <a:latin typeface="+mn-lt"/>
            </a:endParaRPr>
          </a:p>
        </p:txBody>
      </p:sp>
      <p:pic>
        <p:nvPicPr>
          <p:cNvPr id="6" name="Picture 5"/>
          <p:cNvPicPr>
            <a:picLocks noChangeAspect="1"/>
          </p:cNvPicPr>
          <p:nvPr/>
        </p:nvPicPr>
        <p:blipFill>
          <a:blip r:embed="rId3"/>
          <a:stretch>
            <a:fillRect/>
          </a:stretch>
        </p:blipFill>
        <p:spPr>
          <a:xfrm>
            <a:off x="251520" y="899043"/>
            <a:ext cx="3218967" cy="1048603"/>
          </a:xfrm>
          <a:prstGeom prst="rect">
            <a:avLst/>
          </a:prstGeom>
        </p:spPr>
      </p:pic>
      <p:pic>
        <p:nvPicPr>
          <p:cNvPr id="3" name="Picture 2"/>
          <p:cNvPicPr>
            <a:picLocks noChangeAspect="1"/>
          </p:cNvPicPr>
          <p:nvPr/>
        </p:nvPicPr>
        <p:blipFill>
          <a:blip r:embed="rId4"/>
          <a:stretch>
            <a:fillRect/>
          </a:stretch>
        </p:blipFill>
        <p:spPr>
          <a:xfrm>
            <a:off x="6266033" y="871643"/>
            <a:ext cx="2540768" cy="4930500"/>
          </a:xfrm>
          <a:prstGeom prst="rect">
            <a:avLst/>
          </a:prstGeom>
        </p:spPr>
      </p:pic>
      <p:pic>
        <p:nvPicPr>
          <p:cNvPr id="4" name="Picture 3"/>
          <p:cNvPicPr>
            <a:picLocks noChangeAspect="1"/>
          </p:cNvPicPr>
          <p:nvPr/>
        </p:nvPicPr>
        <p:blipFill>
          <a:blip r:embed="rId5"/>
          <a:stretch>
            <a:fillRect/>
          </a:stretch>
        </p:blipFill>
        <p:spPr>
          <a:xfrm>
            <a:off x="6863761" y="2640369"/>
            <a:ext cx="1516670" cy="1511253"/>
          </a:xfrm>
          <a:prstGeom prst="rect">
            <a:avLst/>
          </a:prstGeom>
        </p:spPr>
      </p:pic>
    </p:spTree>
    <p:extLst>
      <p:ext uri="{BB962C8B-B14F-4D97-AF65-F5344CB8AC3E}">
        <p14:creationId xmlns:p14="http://schemas.microsoft.com/office/powerpoint/2010/main" val="215963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Why this session</a:t>
            </a:r>
            <a:endParaRPr lang="en-AU" dirty="0"/>
          </a:p>
        </p:txBody>
      </p:sp>
      <p:pic>
        <p:nvPicPr>
          <p:cNvPr id="14" name="Picture 13"/>
          <p:cNvPicPr>
            <a:picLocks noChangeAspect="1"/>
          </p:cNvPicPr>
          <p:nvPr/>
        </p:nvPicPr>
        <p:blipFill>
          <a:blip r:embed="rId3"/>
          <a:stretch>
            <a:fillRect/>
          </a:stretch>
        </p:blipFill>
        <p:spPr>
          <a:xfrm>
            <a:off x="298411" y="1714909"/>
            <a:ext cx="2329373" cy="1067023"/>
          </a:xfrm>
          <a:prstGeom prst="rect">
            <a:avLst/>
          </a:prstGeom>
          <a:ln>
            <a:solidFill>
              <a:schemeClr val="accent2">
                <a:lumMod val="60000"/>
                <a:lumOff val="40000"/>
              </a:schemeClr>
            </a:solidFill>
          </a:ln>
        </p:spPr>
      </p:pic>
      <p:pic>
        <p:nvPicPr>
          <p:cNvPr id="3" name="Picture 2"/>
          <p:cNvPicPr>
            <a:picLocks noChangeAspect="1"/>
          </p:cNvPicPr>
          <p:nvPr/>
        </p:nvPicPr>
        <p:blipFill>
          <a:blip r:embed="rId4"/>
          <a:stretch>
            <a:fillRect/>
          </a:stretch>
        </p:blipFill>
        <p:spPr>
          <a:xfrm>
            <a:off x="3453280" y="1294666"/>
            <a:ext cx="3987197" cy="744061"/>
          </a:xfrm>
          <a:prstGeom prst="rect">
            <a:avLst/>
          </a:prstGeom>
        </p:spPr>
      </p:pic>
      <p:pic>
        <p:nvPicPr>
          <p:cNvPr id="15" name="Picture 14"/>
          <p:cNvPicPr>
            <a:picLocks noChangeAspect="1"/>
          </p:cNvPicPr>
          <p:nvPr/>
        </p:nvPicPr>
        <p:blipFill>
          <a:blip r:embed="rId5"/>
          <a:stretch>
            <a:fillRect/>
          </a:stretch>
        </p:blipFill>
        <p:spPr>
          <a:xfrm>
            <a:off x="494191" y="3049824"/>
            <a:ext cx="2133593" cy="932578"/>
          </a:xfrm>
          <a:prstGeom prst="rect">
            <a:avLst/>
          </a:prstGeom>
        </p:spPr>
      </p:pic>
      <p:pic>
        <p:nvPicPr>
          <p:cNvPr id="6" name="Picture 5"/>
          <p:cNvPicPr>
            <a:picLocks noChangeAspect="1"/>
          </p:cNvPicPr>
          <p:nvPr/>
        </p:nvPicPr>
        <p:blipFill>
          <a:blip r:embed="rId6"/>
          <a:stretch>
            <a:fillRect/>
          </a:stretch>
        </p:blipFill>
        <p:spPr>
          <a:xfrm>
            <a:off x="2777728" y="2158091"/>
            <a:ext cx="3549537" cy="2491710"/>
          </a:xfrm>
          <a:prstGeom prst="rect">
            <a:avLst/>
          </a:prstGeom>
        </p:spPr>
      </p:pic>
      <p:sp>
        <p:nvSpPr>
          <p:cNvPr id="16"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147171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3" name="Picture 2"/>
          <p:cNvPicPr>
            <a:picLocks noChangeAspect="1"/>
          </p:cNvPicPr>
          <p:nvPr/>
        </p:nvPicPr>
        <p:blipFill>
          <a:blip r:embed="rId3"/>
          <a:stretch>
            <a:fillRect/>
          </a:stretch>
        </p:blipFill>
        <p:spPr>
          <a:xfrm>
            <a:off x="323528" y="254631"/>
            <a:ext cx="4571574" cy="6054689"/>
          </a:xfrm>
          <a:prstGeom prst="rect">
            <a:avLst/>
          </a:prstGeom>
        </p:spPr>
      </p:pic>
    </p:spTree>
    <p:extLst>
      <p:ext uri="{BB962C8B-B14F-4D97-AF65-F5344CB8AC3E}">
        <p14:creationId xmlns:p14="http://schemas.microsoft.com/office/powerpoint/2010/main" val="14217124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222786"/>
            <a:ext cx="3923928" cy="3398070"/>
          </a:xfrm>
          <a:prstGeom prst="rect">
            <a:avLst/>
          </a:prstGeom>
        </p:spPr>
      </p:pic>
      <p:pic>
        <p:nvPicPr>
          <p:cNvPr id="4" name="Picture 3"/>
          <p:cNvPicPr>
            <a:picLocks noChangeAspect="1"/>
          </p:cNvPicPr>
          <p:nvPr/>
        </p:nvPicPr>
        <p:blipFill>
          <a:blip r:embed="rId4"/>
          <a:stretch>
            <a:fillRect/>
          </a:stretch>
        </p:blipFill>
        <p:spPr>
          <a:xfrm>
            <a:off x="4106478" y="2564904"/>
            <a:ext cx="5037521" cy="3618215"/>
          </a:xfrm>
          <a:prstGeom prst="rect">
            <a:avLst/>
          </a:prstGeom>
        </p:spPr>
      </p:pic>
    </p:spTree>
    <p:extLst>
      <p:ext uri="{BB962C8B-B14F-4D97-AF65-F5344CB8AC3E}">
        <p14:creationId xmlns:p14="http://schemas.microsoft.com/office/powerpoint/2010/main" val="116246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2" y="-297"/>
            <a:ext cx="9138696" cy="6858594"/>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9" name="TextBox 18"/>
          <p:cNvSpPr txBox="1"/>
          <p:nvPr/>
        </p:nvSpPr>
        <p:spPr>
          <a:xfrm>
            <a:off x="7092280" y="3519356"/>
            <a:ext cx="1296144" cy="923330"/>
          </a:xfrm>
          <a:prstGeom prst="rect">
            <a:avLst/>
          </a:prstGeom>
          <a:solidFill>
            <a:srgbClr val="99CC00"/>
          </a:solid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24" name="Picture 23"/>
          <p:cNvPicPr>
            <a:picLocks noChangeAspect="1"/>
          </p:cNvPicPr>
          <p:nvPr/>
        </p:nvPicPr>
        <p:blipFill>
          <a:blip r:embed="rId5"/>
          <a:stretch>
            <a:fillRect/>
          </a:stretch>
        </p:blipFill>
        <p:spPr>
          <a:xfrm>
            <a:off x="972137" y="783641"/>
            <a:ext cx="1841152" cy="981541"/>
          </a:xfrm>
          <a:prstGeom prst="rect">
            <a:avLst/>
          </a:prstGeom>
          <a:scene3d>
            <a:camera prst="orthographicFront"/>
            <a:lightRig rig="threePt" dir="t"/>
          </a:scene3d>
          <a:sp3d>
            <a:bevelT prst="angle"/>
          </a:sp3d>
        </p:spPr>
      </p:pic>
      <p:sp>
        <p:nvSpPr>
          <p:cNvPr id="27" name="TextBox 26"/>
          <p:cNvSpPr txBox="1"/>
          <p:nvPr/>
        </p:nvSpPr>
        <p:spPr>
          <a:xfrm>
            <a:off x="1132371" y="889807"/>
            <a:ext cx="1371600" cy="307777"/>
          </a:xfrm>
          <a:prstGeom prst="rect">
            <a:avLst/>
          </a:prstGeom>
          <a:noFill/>
        </p:spPr>
        <p:txBody>
          <a:bodyPr wrap="square" rtlCol="0">
            <a:spAutoFit/>
          </a:bodyPr>
          <a:lstStyle/>
          <a:p>
            <a:pPr algn="ctr" eaLnBrk="1" fontAlgn="auto" hangingPunct="1">
              <a:spcBef>
                <a:spcPts val="0"/>
              </a:spcBef>
              <a:spcAft>
                <a:spcPts val="0"/>
              </a:spcAft>
            </a:pPr>
            <a:r>
              <a:rPr lang="en-AU" sz="1400" b="1" dirty="0" smtClean="0">
                <a:solidFill>
                  <a:srgbClr val="FF0066"/>
                </a:solidFill>
                <a:effectLst>
                  <a:outerShdw blurRad="38100" dist="38100" dir="2700000" algn="tl">
                    <a:srgbClr val="000000">
                      <a:alpha val="43137"/>
                    </a:srgbClr>
                  </a:outerShdw>
                </a:effectLst>
                <a:latin typeface="Calibri" panose="020F0502020204030204"/>
                <a:ea typeface="+mn-ea"/>
              </a:rPr>
              <a:t>Work Demands</a:t>
            </a:r>
            <a:endParaRPr lang="en-AU" sz="1400" b="1" dirty="0">
              <a:solidFill>
                <a:srgbClr val="FF0066"/>
              </a:solidFill>
              <a:effectLst>
                <a:outerShdw blurRad="38100" dist="38100" dir="2700000" algn="tl">
                  <a:srgbClr val="000000">
                    <a:alpha val="43137"/>
                  </a:srgbClr>
                </a:outerShdw>
              </a:effectLst>
              <a:latin typeface="Calibri" panose="020F0502020204030204"/>
              <a:ea typeface="+mn-ea"/>
            </a:endParaRPr>
          </a:p>
        </p:txBody>
      </p:sp>
      <p:pic>
        <p:nvPicPr>
          <p:cNvPr id="29" name="Picture 28"/>
          <p:cNvPicPr>
            <a:picLocks noChangeAspect="1"/>
          </p:cNvPicPr>
          <p:nvPr/>
        </p:nvPicPr>
        <p:blipFill>
          <a:blip r:embed="rId5"/>
          <a:stretch>
            <a:fillRect/>
          </a:stretch>
        </p:blipFill>
        <p:spPr>
          <a:xfrm>
            <a:off x="3050896" y="926421"/>
            <a:ext cx="4366707" cy="695445"/>
          </a:xfrm>
          <a:prstGeom prst="rect">
            <a:avLst/>
          </a:prstGeom>
          <a:scene3d>
            <a:camera prst="orthographicFront"/>
            <a:lightRig rig="threePt" dir="t"/>
          </a:scene3d>
          <a:sp3d>
            <a:bevelT prst="angle"/>
          </a:sp3d>
        </p:spPr>
      </p:pic>
      <p:sp>
        <p:nvSpPr>
          <p:cNvPr id="30" name="TextBox 29"/>
          <p:cNvSpPr txBox="1"/>
          <p:nvPr/>
        </p:nvSpPr>
        <p:spPr>
          <a:xfrm>
            <a:off x="3199828" y="937652"/>
            <a:ext cx="4191000" cy="677108"/>
          </a:xfrm>
          <a:prstGeom prst="rect">
            <a:avLst/>
          </a:prstGeom>
          <a:noFill/>
        </p:spPr>
        <p:txBody>
          <a:bodyPr wrap="square" rtlCol="0">
            <a:spAutoFit/>
          </a:bodyPr>
          <a:lstStyle/>
          <a:p>
            <a:pPr algn="ctr" eaLnBrk="1" fontAlgn="auto" hangingPunct="1">
              <a:spcBef>
                <a:spcPts val="0"/>
              </a:spcBef>
              <a:spcAft>
                <a:spcPts val="0"/>
              </a:spcAft>
            </a:pPr>
            <a:r>
              <a:rPr lang="en-AU" sz="1800" b="1" dirty="0" smtClean="0">
                <a:solidFill>
                  <a:schemeClr val="bg1"/>
                </a:solidFill>
                <a:effectLst>
                  <a:outerShdw blurRad="38100" dist="38100" dir="2700000" algn="tl">
                    <a:srgbClr val="000000">
                      <a:alpha val="43137"/>
                    </a:srgbClr>
                  </a:outerShdw>
                </a:effectLst>
                <a:latin typeface="Calibri" panose="020F0502020204030204"/>
                <a:ea typeface="+mn-ea"/>
              </a:rPr>
              <a:t>Environment, Fatigue Isolation, Change, etc</a:t>
            </a:r>
            <a:r>
              <a:rPr lang="en-AU" sz="2000" b="1" dirty="0" smtClean="0">
                <a:solidFill>
                  <a:schemeClr val="bg1"/>
                </a:solidFill>
                <a:effectLst>
                  <a:outerShdw blurRad="38100" dist="38100" dir="2700000" algn="tl">
                    <a:srgbClr val="000000">
                      <a:alpha val="43137"/>
                    </a:srgbClr>
                  </a:outerShdw>
                </a:effectLst>
                <a:latin typeface="Calibri" panose="020F0502020204030204"/>
                <a:ea typeface="+mn-ea"/>
              </a:rPr>
              <a:t>.</a:t>
            </a:r>
            <a:endParaRPr lang="en-AU" sz="2000" b="1" dirty="0">
              <a:solidFill>
                <a:schemeClr val="bg1"/>
              </a:solidFill>
              <a:effectLst>
                <a:outerShdw blurRad="38100" dist="38100" dir="2700000" algn="tl">
                  <a:srgbClr val="000000">
                    <a:alpha val="43137"/>
                  </a:srgbClr>
                </a:outerShdw>
              </a:effectLst>
              <a:latin typeface="Calibri" panose="020F0502020204030204"/>
              <a:ea typeface="+mn-ea"/>
            </a:endParaRPr>
          </a:p>
        </p:txBody>
      </p:sp>
      <p:pic>
        <p:nvPicPr>
          <p:cNvPr id="32" name="Picture 31"/>
          <p:cNvPicPr>
            <a:picLocks noChangeAspect="1"/>
          </p:cNvPicPr>
          <p:nvPr/>
        </p:nvPicPr>
        <p:blipFill>
          <a:blip r:embed="rId5"/>
          <a:stretch>
            <a:fillRect/>
          </a:stretch>
        </p:blipFill>
        <p:spPr>
          <a:xfrm>
            <a:off x="3200292" y="93583"/>
            <a:ext cx="4366707" cy="695445"/>
          </a:xfrm>
          <a:prstGeom prst="rect">
            <a:avLst/>
          </a:prstGeom>
          <a:scene3d>
            <a:camera prst="orthographicFront"/>
            <a:lightRig rig="threePt" dir="t"/>
          </a:scene3d>
          <a:sp3d>
            <a:bevelT prst="angle"/>
          </a:sp3d>
        </p:spPr>
      </p:pic>
      <p:sp>
        <p:nvSpPr>
          <p:cNvPr id="33" name="TextBox 32"/>
          <p:cNvSpPr txBox="1"/>
          <p:nvPr/>
        </p:nvSpPr>
        <p:spPr>
          <a:xfrm>
            <a:off x="3836100" y="200471"/>
            <a:ext cx="3095089" cy="400110"/>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srgbClr val="99CC00"/>
                </a:solidFill>
                <a:effectLst>
                  <a:outerShdw blurRad="38100" dist="38100" dir="2700000" algn="tl">
                    <a:srgbClr val="000000">
                      <a:alpha val="43137"/>
                    </a:srgbClr>
                  </a:outerShdw>
                </a:effectLst>
                <a:latin typeface="Calibri" panose="020F0502020204030204"/>
                <a:ea typeface="+mn-ea"/>
              </a:rPr>
              <a:t>Supervisor Support</a:t>
            </a:r>
            <a:endParaRPr lang="en-AU" sz="2000" b="1" dirty="0">
              <a:solidFill>
                <a:srgbClr val="99CC00"/>
              </a:solidFill>
              <a:effectLst>
                <a:outerShdw blurRad="38100" dist="38100" dir="2700000" algn="tl">
                  <a:srgbClr val="000000">
                    <a:alpha val="43137"/>
                  </a:srgbClr>
                </a:outerShdw>
              </a:effectLst>
              <a:latin typeface="Calibri" panose="020F0502020204030204"/>
              <a:ea typeface="+mn-ea"/>
            </a:endParaRPr>
          </a:p>
        </p:txBody>
      </p:sp>
      <p:pic>
        <p:nvPicPr>
          <p:cNvPr id="34" name="Picture 33"/>
          <p:cNvPicPr>
            <a:picLocks noChangeAspect="1"/>
          </p:cNvPicPr>
          <p:nvPr/>
        </p:nvPicPr>
        <p:blipFill>
          <a:blip r:embed="rId5"/>
          <a:stretch>
            <a:fillRect/>
          </a:stretch>
        </p:blipFill>
        <p:spPr>
          <a:xfrm>
            <a:off x="-22981" y="4521025"/>
            <a:ext cx="1841152" cy="981541"/>
          </a:xfrm>
          <a:prstGeom prst="rect">
            <a:avLst/>
          </a:prstGeom>
          <a:scene3d>
            <a:camera prst="orthographicFront"/>
            <a:lightRig rig="threePt" dir="t"/>
          </a:scene3d>
          <a:sp3d>
            <a:bevelT prst="angle"/>
          </a:sp3d>
        </p:spPr>
      </p:pic>
      <p:sp>
        <p:nvSpPr>
          <p:cNvPr id="35" name="TextBox 34"/>
          <p:cNvSpPr txBox="1"/>
          <p:nvPr/>
        </p:nvSpPr>
        <p:spPr>
          <a:xfrm>
            <a:off x="227741" y="4613186"/>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srgbClr val="99CC00"/>
                </a:solidFill>
                <a:effectLst>
                  <a:outerShdw blurRad="38100" dist="38100" dir="2700000" algn="tl">
                    <a:srgbClr val="000000">
                      <a:alpha val="43137"/>
                    </a:srgbClr>
                  </a:outerShdw>
                </a:effectLst>
                <a:latin typeface="Calibri" panose="020F0502020204030204"/>
                <a:ea typeface="+mn-ea"/>
              </a:rPr>
              <a:t>Co-worker Support</a:t>
            </a:r>
            <a:endParaRPr lang="en-AU" sz="2000" b="1" dirty="0">
              <a:solidFill>
                <a:srgbClr val="99CC00"/>
              </a:solidFill>
              <a:effectLst>
                <a:outerShdw blurRad="38100" dist="38100" dir="2700000" algn="tl">
                  <a:srgbClr val="000000">
                    <a:alpha val="43137"/>
                  </a:srgbClr>
                </a:outerShdw>
              </a:effectLst>
              <a:latin typeface="Calibri" panose="020F0502020204030204"/>
              <a:ea typeface="+mn-ea"/>
            </a:endParaRPr>
          </a:p>
        </p:txBody>
      </p:sp>
      <p:pic>
        <p:nvPicPr>
          <p:cNvPr id="36" name="Picture 35"/>
          <p:cNvPicPr>
            <a:picLocks noChangeAspect="1"/>
          </p:cNvPicPr>
          <p:nvPr/>
        </p:nvPicPr>
        <p:blipFill>
          <a:blip r:embed="rId5"/>
          <a:stretch>
            <a:fillRect/>
          </a:stretch>
        </p:blipFill>
        <p:spPr>
          <a:xfrm>
            <a:off x="4712871" y="5157594"/>
            <a:ext cx="1841152" cy="981541"/>
          </a:xfrm>
          <a:prstGeom prst="rect">
            <a:avLst/>
          </a:prstGeom>
          <a:scene3d>
            <a:camera prst="orthographicFront"/>
            <a:lightRig rig="threePt" dir="t"/>
          </a:scene3d>
          <a:sp3d>
            <a:bevelT prst="angle"/>
          </a:sp3d>
        </p:spPr>
      </p:pic>
      <p:sp>
        <p:nvSpPr>
          <p:cNvPr id="37" name="TextBox 36"/>
          <p:cNvSpPr txBox="1"/>
          <p:nvPr/>
        </p:nvSpPr>
        <p:spPr>
          <a:xfrm>
            <a:off x="4915026" y="5234864"/>
            <a:ext cx="1371600" cy="276999"/>
          </a:xfrm>
          <a:prstGeom prst="rect">
            <a:avLst/>
          </a:prstGeom>
          <a:noFill/>
        </p:spPr>
        <p:txBody>
          <a:bodyPr wrap="square" rtlCol="0">
            <a:spAutoFit/>
          </a:bodyPr>
          <a:lstStyle/>
          <a:p>
            <a:pPr algn="ctr" eaLnBrk="1" fontAlgn="auto" hangingPunct="1">
              <a:spcBef>
                <a:spcPts val="0"/>
              </a:spcBef>
              <a:spcAft>
                <a:spcPts val="0"/>
              </a:spcAft>
            </a:pPr>
            <a:r>
              <a:rPr lang="en-AU" sz="1200" b="1" dirty="0" smtClean="0">
                <a:solidFill>
                  <a:srgbClr val="FF0066"/>
                </a:solidFill>
                <a:effectLst>
                  <a:outerShdw blurRad="38100" dist="38100" dir="2700000" algn="tl">
                    <a:srgbClr val="000000">
                      <a:alpha val="43137"/>
                    </a:srgbClr>
                  </a:outerShdw>
                </a:effectLst>
                <a:latin typeface="Calibri" panose="020F0502020204030204"/>
                <a:ea typeface="+mn-ea"/>
              </a:rPr>
              <a:t>Work Demands</a:t>
            </a:r>
            <a:endParaRPr lang="en-AU" sz="1200" b="1" dirty="0">
              <a:solidFill>
                <a:srgbClr val="FF0066"/>
              </a:solidFill>
              <a:effectLst>
                <a:outerShdw blurRad="38100" dist="38100" dir="2700000" algn="tl">
                  <a:srgbClr val="000000">
                    <a:alpha val="43137"/>
                  </a:srgbClr>
                </a:outerShdw>
              </a:effectLst>
              <a:latin typeface="Calibri" panose="020F0502020204030204"/>
              <a:ea typeface="+mn-ea"/>
            </a:endParaRPr>
          </a:p>
        </p:txBody>
      </p:sp>
      <p:pic>
        <p:nvPicPr>
          <p:cNvPr id="38" name="Picture 37"/>
          <p:cNvPicPr>
            <a:picLocks noChangeAspect="1"/>
          </p:cNvPicPr>
          <p:nvPr/>
        </p:nvPicPr>
        <p:blipFill>
          <a:blip r:embed="rId5"/>
          <a:stretch>
            <a:fillRect/>
          </a:stretch>
        </p:blipFill>
        <p:spPr>
          <a:xfrm>
            <a:off x="2055616" y="4571147"/>
            <a:ext cx="1841152" cy="981541"/>
          </a:xfrm>
          <a:prstGeom prst="rect">
            <a:avLst/>
          </a:prstGeom>
          <a:scene3d>
            <a:camera prst="orthographicFront"/>
            <a:lightRig rig="threePt" dir="t"/>
          </a:scene3d>
          <a:sp3d>
            <a:bevelT prst="angle"/>
          </a:sp3d>
        </p:spPr>
      </p:pic>
      <p:sp>
        <p:nvSpPr>
          <p:cNvPr id="39" name="TextBox 38"/>
          <p:cNvSpPr txBox="1"/>
          <p:nvPr/>
        </p:nvSpPr>
        <p:spPr>
          <a:xfrm>
            <a:off x="2097635" y="4707974"/>
            <a:ext cx="1724892"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srgbClr val="99CC00"/>
                </a:solidFill>
                <a:effectLst>
                  <a:outerShdw blurRad="38100" dist="38100" dir="2700000" algn="tl">
                    <a:srgbClr val="000000">
                      <a:alpha val="43137"/>
                    </a:srgbClr>
                  </a:outerShdw>
                </a:effectLst>
                <a:latin typeface="Calibri" panose="020F0502020204030204"/>
                <a:ea typeface="+mn-ea"/>
              </a:rPr>
              <a:t>Organisational Justice</a:t>
            </a:r>
            <a:endParaRPr lang="en-AU" sz="2000" b="1" dirty="0">
              <a:solidFill>
                <a:srgbClr val="99CC00"/>
              </a:solidFill>
              <a:effectLst>
                <a:outerShdw blurRad="38100" dist="38100" dir="2700000" algn="tl">
                  <a:srgbClr val="000000">
                    <a:alpha val="43137"/>
                  </a:srgbClr>
                </a:outerShdw>
              </a:effectLst>
              <a:latin typeface="Calibri" panose="020F0502020204030204"/>
              <a:ea typeface="+mn-ea"/>
            </a:endParaRPr>
          </a:p>
        </p:txBody>
      </p:sp>
      <p:pic>
        <p:nvPicPr>
          <p:cNvPr id="40" name="Picture 39"/>
          <p:cNvPicPr>
            <a:picLocks noChangeAspect="1"/>
          </p:cNvPicPr>
          <p:nvPr/>
        </p:nvPicPr>
        <p:blipFill>
          <a:blip r:embed="rId5"/>
          <a:stretch>
            <a:fillRect/>
          </a:stretch>
        </p:blipFill>
        <p:spPr>
          <a:xfrm>
            <a:off x="3238921" y="2781463"/>
            <a:ext cx="1959667" cy="1044723"/>
          </a:xfrm>
          <a:prstGeom prst="rect">
            <a:avLst/>
          </a:prstGeom>
          <a:scene3d>
            <a:camera prst="orthographicFront"/>
            <a:lightRig rig="threePt" dir="t"/>
          </a:scene3d>
          <a:sp3d>
            <a:bevelT prst="angle"/>
          </a:sp3d>
        </p:spPr>
      </p:pic>
      <p:sp>
        <p:nvSpPr>
          <p:cNvPr id="41" name="TextBox 40"/>
          <p:cNvSpPr txBox="1"/>
          <p:nvPr/>
        </p:nvSpPr>
        <p:spPr>
          <a:xfrm>
            <a:off x="3434508" y="2891138"/>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srgbClr val="99CC00"/>
                </a:solidFill>
                <a:effectLst>
                  <a:outerShdw blurRad="38100" dist="38100" dir="2700000" algn="tl">
                    <a:srgbClr val="000000">
                      <a:alpha val="43137"/>
                    </a:srgbClr>
                  </a:outerShdw>
                </a:effectLst>
                <a:latin typeface="Calibri" panose="020F0502020204030204"/>
                <a:ea typeface="+mn-ea"/>
              </a:rPr>
              <a:t>Level of Control</a:t>
            </a:r>
            <a:endParaRPr lang="en-AU" sz="2000" b="1" dirty="0">
              <a:solidFill>
                <a:srgbClr val="99CC00"/>
              </a:solidFill>
              <a:effectLst>
                <a:outerShdw blurRad="38100" dist="38100" dir="2700000" algn="tl">
                  <a:srgbClr val="000000">
                    <a:alpha val="43137"/>
                  </a:srgbClr>
                </a:outerShdw>
              </a:effectLst>
              <a:latin typeface="Calibri" panose="020F0502020204030204"/>
              <a:ea typeface="+mn-ea"/>
            </a:endParaRPr>
          </a:p>
        </p:txBody>
      </p:sp>
      <p:pic>
        <p:nvPicPr>
          <p:cNvPr id="42" name="Picture 41"/>
          <p:cNvPicPr>
            <a:picLocks noChangeAspect="1"/>
          </p:cNvPicPr>
          <p:nvPr/>
        </p:nvPicPr>
        <p:blipFill>
          <a:blip r:embed="rId5"/>
          <a:stretch>
            <a:fillRect/>
          </a:stretch>
        </p:blipFill>
        <p:spPr>
          <a:xfrm>
            <a:off x="3268613" y="6193731"/>
            <a:ext cx="3074989" cy="580825"/>
          </a:xfrm>
          <a:prstGeom prst="rect">
            <a:avLst/>
          </a:prstGeom>
          <a:scene3d>
            <a:camera prst="orthographicFront"/>
            <a:lightRig rig="threePt" dir="t"/>
          </a:scene3d>
          <a:sp3d>
            <a:bevelT prst="angle"/>
          </a:sp3d>
        </p:spPr>
      </p:pic>
      <p:sp>
        <p:nvSpPr>
          <p:cNvPr id="43" name="TextBox 42"/>
          <p:cNvSpPr txBox="1"/>
          <p:nvPr/>
        </p:nvSpPr>
        <p:spPr>
          <a:xfrm>
            <a:off x="3419872" y="6219995"/>
            <a:ext cx="2988585" cy="400110"/>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srgbClr val="99CC00"/>
                </a:solidFill>
                <a:effectLst>
                  <a:outerShdw blurRad="38100" dist="38100" dir="2700000" algn="tl">
                    <a:srgbClr val="000000">
                      <a:alpha val="43137"/>
                    </a:srgbClr>
                  </a:outerShdw>
                </a:effectLst>
                <a:latin typeface="Calibri" panose="020F0502020204030204"/>
                <a:ea typeface="+mn-ea"/>
              </a:rPr>
              <a:t>Recognition &amp; Reward</a:t>
            </a:r>
            <a:endParaRPr lang="en-AU" sz="2000" b="1" dirty="0">
              <a:solidFill>
                <a:srgbClr val="99CC00"/>
              </a:solidFill>
              <a:effectLst>
                <a:outerShdw blurRad="38100" dist="38100" dir="2700000" algn="tl">
                  <a:srgbClr val="000000">
                    <a:alpha val="43137"/>
                  </a:srgbClr>
                </a:outerShdw>
              </a:effectLst>
              <a:latin typeface="Calibri" panose="020F0502020204030204"/>
              <a:ea typeface="+mn-ea"/>
            </a:endParaRPr>
          </a:p>
        </p:txBody>
      </p:sp>
      <p:pic>
        <p:nvPicPr>
          <p:cNvPr id="45" name="Picture 44"/>
          <p:cNvPicPr>
            <a:picLocks noChangeAspect="1"/>
          </p:cNvPicPr>
          <p:nvPr/>
        </p:nvPicPr>
        <p:blipFill>
          <a:blip r:embed="rId5"/>
          <a:stretch>
            <a:fillRect/>
          </a:stretch>
        </p:blipFill>
        <p:spPr>
          <a:xfrm>
            <a:off x="871140" y="2243755"/>
            <a:ext cx="1841152" cy="981541"/>
          </a:xfrm>
          <a:prstGeom prst="rect">
            <a:avLst/>
          </a:prstGeom>
        </p:spPr>
      </p:pic>
      <p:sp>
        <p:nvSpPr>
          <p:cNvPr id="46" name="TextBox 45"/>
          <p:cNvSpPr txBox="1"/>
          <p:nvPr/>
        </p:nvSpPr>
        <p:spPr>
          <a:xfrm>
            <a:off x="1073004" y="2360515"/>
            <a:ext cx="1371600" cy="707886"/>
          </a:xfrm>
          <a:prstGeom prst="rect">
            <a:avLst/>
          </a:prstGeom>
          <a:noFill/>
        </p:spPr>
        <p:txBody>
          <a:bodyPr wrap="square" rtlCol="0">
            <a:spAutoFit/>
          </a:bodyPr>
          <a:lstStyle/>
          <a:p>
            <a:pPr algn="ctr"/>
            <a:r>
              <a:rPr lang="en-AU" sz="2000" b="1" dirty="0" smtClean="0">
                <a:solidFill>
                  <a:srgbClr val="99CC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Role Clarity</a:t>
            </a:r>
            <a:endParaRPr lang="en-AU" sz="2000" b="1" dirty="0">
              <a:solidFill>
                <a:srgbClr val="99CC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6593934" y="3351374"/>
            <a:ext cx="211731" cy="1686750"/>
          </a:xfrm>
          <a:prstGeom prst="rect">
            <a:avLst/>
          </a:prstGeom>
        </p:spPr>
      </p:pic>
      <p:pic>
        <p:nvPicPr>
          <p:cNvPr id="4" name="Picture 3"/>
          <p:cNvPicPr>
            <a:picLocks noChangeAspect="1"/>
          </p:cNvPicPr>
          <p:nvPr/>
        </p:nvPicPr>
        <p:blipFill>
          <a:blip r:embed="rId6"/>
          <a:stretch>
            <a:fillRect/>
          </a:stretch>
        </p:blipFill>
        <p:spPr>
          <a:xfrm rot="10800000">
            <a:off x="8303587" y="3325045"/>
            <a:ext cx="211731" cy="1686750"/>
          </a:xfrm>
          <a:prstGeom prst="rect">
            <a:avLst/>
          </a:prstGeom>
        </p:spPr>
      </p:pic>
    </p:spTree>
    <p:extLst>
      <p:ext uri="{BB962C8B-B14F-4D97-AF65-F5344CB8AC3E}">
        <p14:creationId xmlns:p14="http://schemas.microsoft.com/office/powerpoint/2010/main" val="613841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222786"/>
            <a:ext cx="3923928" cy="3398070"/>
          </a:xfrm>
          <a:prstGeom prst="rect">
            <a:avLst/>
          </a:prstGeom>
        </p:spPr>
      </p:pic>
      <p:pic>
        <p:nvPicPr>
          <p:cNvPr id="4" name="Picture 3"/>
          <p:cNvPicPr>
            <a:picLocks noChangeAspect="1"/>
          </p:cNvPicPr>
          <p:nvPr/>
        </p:nvPicPr>
        <p:blipFill>
          <a:blip r:embed="rId4"/>
          <a:stretch>
            <a:fillRect/>
          </a:stretch>
        </p:blipFill>
        <p:spPr>
          <a:xfrm>
            <a:off x="4106478" y="2564904"/>
            <a:ext cx="5037521" cy="3618215"/>
          </a:xfrm>
          <a:prstGeom prst="rect">
            <a:avLst/>
          </a:prstGeom>
        </p:spPr>
      </p:pic>
      <p:pic>
        <p:nvPicPr>
          <p:cNvPr id="5" name="Picture 4"/>
          <p:cNvPicPr>
            <a:picLocks noChangeAspect="1"/>
          </p:cNvPicPr>
          <p:nvPr/>
        </p:nvPicPr>
        <p:blipFill>
          <a:blip r:embed="rId5"/>
          <a:stretch>
            <a:fillRect/>
          </a:stretch>
        </p:blipFill>
        <p:spPr>
          <a:xfrm>
            <a:off x="3959020" y="706994"/>
            <a:ext cx="4978046" cy="547467"/>
          </a:xfrm>
          <a:prstGeom prst="rect">
            <a:avLst/>
          </a:prstGeom>
        </p:spPr>
      </p:pic>
      <p:sp>
        <p:nvSpPr>
          <p:cNvPr id="6" name="Rectangle 5"/>
          <p:cNvSpPr/>
          <p:nvPr/>
        </p:nvSpPr>
        <p:spPr>
          <a:xfrm>
            <a:off x="1" y="4445618"/>
            <a:ext cx="4140877" cy="461665"/>
          </a:xfrm>
          <a:prstGeom prst="rect">
            <a:avLst/>
          </a:prstGeom>
        </p:spPr>
        <p:txBody>
          <a:bodyPr wrap="none">
            <a:spAutoFit/>
          </a:bodyPr>
          <a:lstStyle/>
          <a:p>
            <a:pPr marL="342900" indent="-342900">
              <a:buFont typeface="Wingdings" panose="05000000000000000000" pitchFamily="2" charset="2"/>
              <a:buChar char="Ø"/>
            </a:pPr>
            <a:r>
              <a:rPr lang="en-AU" dirty="0"/>
              <a:t>The “bugs” that are on site</a:t>
            </a:r>
          </a:p>
        </p:txBody>
      </p:sp>
    </p:spTree>
    <p:extLst>
      <p:ext uri="{BB962C8B-B14F-4D97-AF65-F5344CB8AC3E}">
        <p14:creationId xmlns:p14="http://schemas.microsoft.com/office/powerpoint/2010/main" val="294454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641" y="908720"/>
            <a:ext cx="8948718" cy="5040559"/>
          </a:xfrm>
          <a:prstGeom prst="rect">
            <a:avLst/>
          </a:prstGeom>
        </p:spPr>
      </p:pic>
    </p:spTree>
    <p:extLst>
      <p:ext uri="{BB962C8B-B14F-4D97-AF65-F5344CB8AC3E}">
        <p14:creationId xmlns:p14="http://schemas.microsoft.com/office/powerpoint/2010/main" val="37957858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791" y="908720"/>
            <a:ext cx="9064417" cy="5040560"/>
          </a:xfrm>
          <a:prstGeom prst="rect">
            <a:avLst/>
          </a:prstGeom>
        </p:spPr>
      </p:pic>
    </p:spTree>
    <p:extLst>
      <p:ext uri="{BB962C8B-B14F-4D97-AF65-F5344CB8AC3E}">
        <p14:creationId xmlns:p14="http://schemas.microsoft.com/office/powerpoint/2010/main" val="17143175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4116" y="908720"/>
            <a:ext cx="8875768" cy="5040560"/>
          </a:xfrm>
          <a:prstGeom prst="rect">
            <a:avLst/>
          </a:prstGeom>
        </p:spPr>
      </p:pic>
    </p:spTree>
    <p:extLst>
      <p:ext uri="{BB962C8B-B14F-4D97-AF65-F5344CB8AC3E}">
        <p14:creationId xmlns:p14="http://schemas.microsoft.com/office/powerpoint/2010/main" val="28264525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6076" y="980728"/>
            <a:ext cx="8728412" cy="4928481"/>
          </a:xfrm>
          <a:prstGeom prst="rect">
            <a:avLst/>
          </a:prstGeom>
        </p:spPr>
      </p:pic>
    </p:spTree>
    <p:extLst>
      <p:ext uri="{BB962C8B-B14F-4D97-AF65-F5344CB8AC3E}">
        <p14:creationId xmlns:p14="http://schemas.microsoft.com/office/powerpoint/2010/main" val="11222248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238" y="980728"/>
            <a:ext cx="8931524" cy="4896543"/>
          </a:xfrm>
          <a:prstGeom prst="rect">
            <a:avLst/>
          </a:prstGeom>
        </p:spPr>
      </p:pic>
    </p:spTree>
    <p:extLst>
      <p:ext uri="{BB962C8B-B14F-4D97-AF65-F5344CB8AC3E}">
        <p14:creationId xmlns:p14="http://schemas.microsoft.com/office/powerpoint/2010/main" val="42853087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927" y="908720"/>
            <a:ext cx="8673056" cy="4896543"/>
          </a:xfrm>
          <a:prstGeom prst="rect">
            <a:avLst/>
          </a:prstGeom>
        </p:spPr>
      </p:pic>
    </p:spTree>
    <p:extLst>
      <p:ext uri="{BB962C8B-B14F-4D97-AF65-F5344CB8AC3E}">
        <p14:creationId xmlns:p14="http://schemas.microsoft.com/office/powerpoint/2010/main" val="28201039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Why this session</a:t>
            </a:r>
            <a:endParaRPr lang="en-AU" dirty="0"/>
          </a:p>
        </p:txBody>
      </p:sp>
      <p:sp>
        <p:nvSpPr>
          <p:cNvPr id="4" name="TextBox 3"/>
          <p:cNvSpPr txBox="1"/>
          <p:nvPr/>
        </p:nvSpPr>
        <p:spPr>
          <a:xfrm>
            <a:off x="279451" y="4902313"/>
            <a:ext cx="3954801" cy="830997"/>
          </a:xfrm>
          <a:prstGeom prst="rect">
            <a:avLst/>
          </a:prstGeom>
          <a:noFill/>
          <a:ln>
            <a:solidFill>
              <a:schemeClr val="accent2"/>
            </a:solidFill>
          </a:ln>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AU" sz="2400" b="0" i="0" u="none" strike="noStrike" kern="1200" cap="none" spc="0" normalizeH="0" baseline="0" noProof="0" dirty="0" smtClean="0">
                <a:ln>
                  <a:noFill/>
                </a:ln>
                <a:solidFill>
                  <a:srgbClr val="000000"/>
                </a:solidFill>
                <a:effectLst/>
                <a:uLnTx/>
                <a:uFillTx/>
                <a:latin typeface="Arial" charset="0"/>
                <a:ea typeface="ＭＳ Ｐゴシック" pitchFamily="-124" charset="-128"/>
                <a:cs typeface="+mn-cs"/>
              </a:rPr>
              <a:t>Issues workers bring on site</a:t>
            </a:r>
          </a:p>
        </p:txBody>
      </p:sp>
      <p:sp>
        <p:nvSpPr>
          <p:cNvPr id="5" name="TextBox 4"/>
          <p:cNvSpPr txBox="1"/>
          <p:nvPr/>
        </p:nvSpPr>
        <p:spPr>
          <a:xfrm>
            <a:off x="5145487" y="4897451"/>
            <a:ext cx="1817356" cy="830997"/>
          </a:xfrm>
          <a:prstGeom prst="rect">
            <a:avLst/>
          </a:prstGeom>
          <a:noFill/>
          <a:ln>
            <a:solidFill>
              <a:schemeClr val="accent2"/>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400" b="0" i="0" u="none" strike="noStrike" kern="1200" cap="none" spc="0" normalizeH="0" baseline="0" noProof="0" dirty="0" smtClean="0">
                <a:ln>
                  <a:noFill/>
                </a:ln>
                <a:solidFill>
                  <a:srgbClr val="000000"/>
                </a:solidFill>
                <a:effectLst/>
                <a:uLnTx/>
                <a:uFillTx/>
                <a:latin typeface="Arial" charset="0"/>
                <a:ea typeface="ＭＳ Ｐゴシック" pitchFamily="-124" charset="-128"/>
                <a:cs typeface="+mn-cs"/>
              </a:rPr>
              <a:t>Issues on site</a:t>
            </a:r>
          </a:p>
        </p:txBody>
      </p:sp>
      <p:pic>
        <p:nvPicPr>
          <p:cNvPr id="10" name="Picture 9"/>
          <p:cNvPicPr>
            <a:picLocks noChangeAspect="1"/>
          </p:cNvPicPr>
          <p:nvPr/>
        </p:nvPicPr>
        <p:blipFill>
          <a:blip r:embed="rId3"/>
          <a:stretch>
            <a:fillRect/>
          </a:stretch>
        </p:blipFill>
        <p:spPr>
          <a:xfrm>
            <a:off x="7290533" y="3021601"/>
            <a:ext cx="1656184" cy="2343421"/>
          </a:xfrm>
          <a:prstGeom prst="rect">
            <a:avLst/>
          </a:prstGeom>
          <a:ln w="25400">
            <a:solidFill>
              <a:schemeClr val="accent2"/>
            </a:solidFill>
          </a:ln>
        </p:spPr>
      </p:pic>
      <p:pic>
        <p:nvPicPr>
          <p:cNvPr id="11" name="Picture 10"/>
          <p:cNvPicPr>
            <a:picLocks noChangeAspect="1"/>
          </p:cNvPicPr>
          <p:nvPr/>
        </p:nvPicPr>
        <p:blipFill>
          <a:blip r:embed="rId4"/>
          <a:stretch>
            <a:fillRect/>
          </a:stretch>
        </p:blipFill>
        <p:spPr>
          <a:xfrm>
            <a:off x="7708364" y="3096590"/>
            <a:ext cx="904386" cy="564699"/>
          </a:xfrm>
          <a:prstGeom prst="rect">
            <a:avLst/>
          </a:prstGeom>
        </p:spPr>
      </p:pic>
      <p:pic>
        <p:nvPicPr>
          <p:cNvPr id="12" name="Picture 11"/>
          <p:cNvPicPr>
            <a:picLocks noChangeAspect="1"/>
          </p:cNvPicPr>
          <p:nvPr/>
        </p:nvPicPr>
        <p:blipFill>
          <a:blip r:embed="rId5"/>
          <a:stretch>
            <a:fillRect/>
          </a:stretch>
        </p:blipFill>
        <p:spPr>
          <a:xfrm>
            <a:off x="7440477" y="3744741"/>
            <a:ext cx="1440160" cy="121154"/>
          </a:xfrm>
          <a:prstGeom prst="rect">
            <a:avLst/>
          </a:prstGeom>
        </p:spPr>
      </p:pic>
      <p:sp>
        <p:nvSpPr>
          <p:cNvPr id="13" name="Left-Right Arrow 12"/>
          <p:cNvSpPr/>
          <p:nvPr/>
        </p:nvSpPr>
        <p:spPr bwMode="auto">
          <a:xfrm>
            <a:off x="4386518" y="5171774"/>
            <a:ext cx="554670" cy="282350"/>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dirty="0" smtClean="0">
              <a:ln>
                <a:noFill/>
              </a:ln>
              <a:solidFill>
                <a:srgbClr val="000000"/>
              </a:solidFill>
              <a:effectLst/>
              <a:uLnTx/>
              <a:uFillTx/>
              <a:latin typeface="Arial" charset="0"/>
              <a:ea typeface="ＭＳ Ｐゴシック" pitchFamily="-124" charset="-128"/>
              <a:cs typeface="+mn-cs"/>
            </a:endParaRPr>
          </a:p>
        </p:txBody>
      </p:sp>
      <p:pic>
        <p:nvPicPr>
          <p:cNvPr id="14" name="Picture 13"/>
          <p:cNvPicPr>
            <a:picLocks noChangeAspect="1"/>
          </p:cNvPicPr>
          <p:nvPr/>
        </p:nvPicPr>
        <p:blipFill>
          <a:blip r:embed="rId6"/>
          <a:stretch>
            <a:fillRect/>
          </a:stretch>
        </p:blipFill>
        <p:spPr>
          <a:xfrm>
            <a:off x="298411" y="1714909"/>
            <a:ext cx="2329373" cy="1067023"/>
          </a:xfrm>
          <a:prstGeom prst="rect">
            <a:avLst/>
          </a:prstGeom>
          <a:ln>
            <a:solidFill>
              <a:schemeClr val="accent2">
                <a:lumMod val="60000"/>
                <a:lumOff val="40000"/>
              </a:schemeClr>
            </a:solidFill>
          </a:ln>
        </p:spPr>
      </p:pic>
      <p:pic>
        <p:nvPicPr>
          <p:cNvPr id="3" name="Picture 2"/>
          <p:cNvPicPr>
            <a:picLocks noChangeAspect="1"/>
          </p:cNvPicPr>
          <p:nvPr/>
        </p:nvPicPr>
        <p:blipFill>
          <a:blip r:embed="rId7"/>
          <a:stretch>
            <a:fillRect/>
          </a:stretch>
        </p:blipFill>
        <p:spPr>
          <a:xfrm>
            <a:off x="3453280" y="1294666"/>
            <a:ext cx="3987197" cy="744061"/>
          </a:xfrm>
          <a:prstGeom prst="rect">
            <a:avLst/>
          </a:prstGeom>
        </p:spPr>
      </p:pic>
      <p:pic>
        <p:nvPicPr>
          <p:cNvPr id="15" name="Picture 14"/>
          <p:cNvPicPr>
            <a:picLocks noChangeAspect="1"/>
          </p:cNvPicPr>
          <p:nvPr/>
        </p:nvPicPr>
        <p:blipFill>
          <a:blip r:embed="rId8"/>
          <a:stretch>
            <a:fillRect/>
          </a:stretch>
        </p:blipFill>
        <p:spPr>
          <a:xfrm>
            <a:off x="396300" y="3278452"/>
            <a:ext cx="2133593" cy="932578"/>
          </a:xfrm>
          <a:prstGeom prst="rect">
            <a:avLst/>
          </a:prstGeom>
        </p:spPr>
      </p:pic>
      <p:pic>
        <p:nvPicPr>
          <p:cNvPr id="6" name="Picture 5"/>
          <p:cNvPicPr>
            <a:picLocks noChangeAspect="1"/>
          </p:cNvPicPr>
          <p:nvPr/>
        </p:nvPicPr>
        <p:blipFill>
          <a:blip r:embed="rId9"/>
          <a:stretch>
            <a:fillRect/>
          </a:stretch>
        </p:blipFill>
        <p:spPr>
          <a:xfrm>
            <a:off x="2777728" y="2158091"/>
            <a:ext cx="3549537" cy="2491710"/>
          </a:xfrm>
          <a:prstGeom prst="rect">
            <a:avLst/>
          </a:prstGeom>
        </p:spPr>
      </p:pic>
      <p:sp>
        <p:nvSpPr>
          <p:cNvPr id="16"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28756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4" name="Picture 3"/>
          <p:cNvPicPr>
            <a:picLocks noChangeAspect="1"/>
          </p:cNvPicPr>
          <p:nvPr/>
        </p:nvPicPr>
        <p:blipFill>
          <a:blip r:embed="rId3"/>
          <a:stretch>
            <a:fillRect/>
          </a:stretch>
        </p:blipFill>
        <p:spPr>
          <a:xfrm>
            <a:off x="685799" y="1241314"/>
            <a:ext cx="8107389" cy="4563950"/>
          </a:xfrm>
          <a:prstGeom prst="rect">
            <a:avLst/>
          </a:prstGeom>
        </p:spPr>
      </p:pic>
    </p:spTree>
    <p:extLst>
      <p:ext uri="{BB962C8B-B14F-4D97-AF65-F5344CB8AC3E}">
        <p14:creationId xmlns:p14="http://schemas.microsoft.com/office/powerpoint/2010/main" val="27847057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“Stress Iceberg”</a:t>
            </a:r>
            <a:endParaRPr lang="en-AU" dirty="0"/>
          </a:p>
        </p:txBody>
      </p:sp>
      <p:sp>
        <p:nvSpPr>
          <p:cNvPr id="3" name="Content Placeholder 2"/>
          <p:cNvSpPr>
            <a:spLocks noGrp="1"/>
          </p:cNvSpPr>
          <p:nvPr>
            <p:ph idx="1"/>
          </p:nvPr>
        </p:nvSpPr>
        <p:spPr>
          <a:xfrm>
            <a:off x="5940152" y="1600200"/>
            <a:ext cx="2518048" cy="4495800"/>
          </a:xfrm>
        </p:spPr>
        <p:txBody>
          <a:bodyPr/>
          <a:lstStyle/>
          <a:p>
            <a:endParaRPr lang="en-AU" dirty="0"/>
          </a:p>
        </p:txBody>
      </p:sp>
      <p:pic>
        <p:nvPicPr>
          <p:cNvPr id="5" name="Picture 4"/>
          <p:cNvPicPr>
            <a:picLocks noChangeAspect="1"/>
          </p:cNvPicPr>
          <p:nvPr/>
        </p:nvPicPr>
        <p:blipFill>
          <a:blip r:embed="rId3"/>
          <a:stretch>
            <a:fillRect/>
          </a:stretch>
        </p:blipFill>
        <p:spPr>
          <a:xfrm>
            <a:off x="5653180" y="1196751"/>
            <a:ext cx="3469346" cy="4752529"/>
          </a:xfrm>
          <a:prstGeom prst="rect">
            <a:avLst/>
          </a:prstGeom>
        </p:spPr>
      </p:pic>
      <p:sp>
        <p:nvSpPr>
          <p:cNvPr id="6" name="TextBox 5"/>
          <p:cNvSpPr txBox="1"/>
          <p:nvPr/>
        </p:nvSpPr>
        <p:spPr>
          <a:xfrm>
            <a:off x="1848984" y="1642775"/>
            <a:ext cx="3728162" cy="369332"/>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smtClean="0">
                <a:ln>
                  <a:noFill/>
                </a:ln>
                <a:solidFill>
                  <a:srgbClr val="C00000"/>
                </a:solidFill>
                <a:effectLst/>
                <a:uLnTx/>
                <a:uFillTx/>
                <a:latin typeface="Arial" charset="0"/>
                <a:ea typeface="ＭＳ Ｐゴシック" pitchFamily="-124" charset="-128"/>
                <a:cs typeface="+mn-cs"/>
              </a:rPr>
              <a:t>Suicides</a:t>
            </a:r>
            <a:endParaRPr kumimoji="0" lang="en-AU" sz="1800" b="0" i="0" u="none" strike="noStrike" kern="1200" cap="none" spc="0" normalizeH="0" baseline="0" noProof="0" dirty="0">
              <a:ln>
                <a:noFill/>
              </a:ln>
              <a:solidFill>
                <a:srgbClr val="C00000"/>
              </a:solidFill>
              <a:effectLst/>
              <a:uLnTx/>
              <a:uFillTx/>
              <a:latin typeface="Arial" charset="0"/>
              <a:ea typeface="ＭＳ Ｐゴシック" pitchFamily="-124" charset="-128"/>
              <a:cs typeface="+mn-cs"/>
            </a:endParaRPr>
          </a:p>
        </p:txBody>
      </p:sp>
      <p:sp>
        <p:nvSpPr>
          <p:cNvPr id="7" name="TextBox 6"/>
          <p:cNvSpPr txBox="1"/>
          <p:nvPr/>
        </p:nvSpPr>
        <p:spPr>
          <a:xfrm>
            <a:off x="4694282" y="2751463"/>
            <a:ext cx="372816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smtClean="0">
                <a:ln>
                  <a:noFill/>
                </a:ln>
                <a:solidFill>
                  <a:srgbClr val="C00000"/>
                </a:solidFill>
                <a:effectLst/>
                <a:uLnTx/>
                <a:uFillTx/>
                <a:latin typeface="Arial" charset="0"/>
                <a:ea typeface="ＭＳ Ｐゴシック" pitchFamily="-124" charset="-128"/>
                <a:cs typeface="+mn-cs"/>
              </a:rPr>
              <a:t>Sickies</a:t>
            </a:r>
            <a:endParaRPr kumimoji="0" lang="en-AU" sz="1800" b="0" i="0" u="none" strike="noStrike" kern="1200" cap="none" spc="0" normalizeH="0" baseline="0" noProof="0" dirty="0">
              <a:ln>
                <a:noFill/>
              </a:ln>
              <a:solidFill>
                <a:srgbClr val="C00000"/>
              </a:solidFill>
              <a:effectLst/>
              <a:uLnTx/>
              <a:uFillTx/>
              <a:latin typeface="Arial" charset="0"/>
              <a:ea typeface="ＭＳ Ｐゴシック" pitchFamily="-124" charset="-128"/>
              <a:cs typeface="+mn-cs"/>
            </a:endParaRPr>
          </a:p>
        </p:txBody>
      </p:sp>
      <p:sp>
        <p:nvSpPr>
          <p:cNvPr id="8" name="TextBox 7"/>
          <p:cNvSpPr txBox="1"/>
          <p:nvPr/>
        </p:nvSpPr>
        <p:spPr>
          <a:xfrm>
            <a:off x="3932585" y="3498844"/>
            <a:ext cx="372816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0" i="1" u="none" strike="noStrike" kern="1200" cap="none" spc="0" normalizeH="0" baseline="0" noProof="0" dirty="0" smtClean="0">
                <a:ln>
                  <a:noFill/>
                </a:ln>
                <a:solidFill>
                  <a:srgbClr val="C00000"/>
                </a:solidFill>
                <a:effectLst/>
                <a:uLnTx/>
                <a:uFillTx/>
                <a:latin typeface="Arial" charset="0"/>
                <a:ea typeface="ＭＳ Ｐゴシック" pitchFamily="-124" charset="-128"/>
                <a:cs typeface="+mn-cs"/>
              </a:rPr>
              <a:t>Presenteeism</a:t>
            </a:r>
            <a:endParaRPr kumimoji="0" lang="en-AU" sz="1800" b="0" i="1" u="none" strike="noStrike" kern="1200" cap="none" spc="0" normalizeH="0" baseline="0" noProof="0" dirty="0">
              <a:ln>
                <a:noFill/>
              </a:ln>
              <a:solidFill>
                <a:srgbClr val="C00000"/>
              </a:solidFill>
              <a:effectLst/>
              <a:uLnTx/>
              <a:uFillTx/>
              <a:latin typeface="Arial" charset="0"/>
              <a:ea typeface="ＭＳ Ｐゴシック" pitchFamily="-124" charset="-128"/>
              <a:cs typeface="+mn-cs"/>
            </a:endParaRPr>
          </a:p>
        </p:txBody>
      </p:sp>
      <p:sp>
        <p:nvSpPr>
          <p:cNvPr id="9" name="TextBox 8"/>
          <p:cNvSpPr txBox="1"/>
          <p:nvPr/>
        </p:nvSpPr>
        <p:spPr>
          <a:xfrm>
            <a:off x="2707919" y="4086959"/>
            <a:ext cx="372816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smtClean="0">
                <a:ln>
                  <a:noFill/>
                </a:ln>
                <a:solidFill>
                  <a:srgbClr val="C00000"/>
                </a:solidFill>
                <a:effectLst/>
                <a:uLnTx/>
                <a:uFillTx/>
                <a:latin typeface="Arial" charset="0"/>
                <a:ea typeface="ＭＳ Ｐゴシック" pitchFamily="-124" charset="-128"/>
                <a:cs typeface="+mn-cs"/>
              </a:rPr>
              <a:t>Long term health problems</a:t>
            </a:r>
            <a:endParaRPr kumimoji="0" lang="en-AU" sz="1800" b="0" i="0" u="none" strike="noStrike" kern="1200" cap="none" spc="0" normalizeH="0" baseline="0" noProof="0" dirty="0">
              <a:ln>
                <a:noFill/>
              </a:ln>
              <a:solidFill>
                <a:srgbClr val="C00000"/>
              </a:solidFill>
              <a:effectLst/>
              <a:uLnTx/>
              <a:uFillTx/>
              <a:latin typeface="Arial" charset="0"/>
              <a:ea typeface="ＭＳ Ｐゴシック" pitchFamily="-124" charset="-128"/>
              <a:cs typeface="+mn-cs"/>
            </a:endParaRPr>
          </a:p>
        </p:txBody>
      </p:sp>
      <p:sp>
        <p:nvSpPr>
          <p:cNvPr id="10" name="TextBox 9"/>
          <p:cNvSpPr txBox="1"/>
          <p:nvPr/>
        </p:nvSpPr>
        <p:spPr>
          <a:xfrm>
            <a:off x="2388171" y="2092148"/>
            <a:ext cx="372816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smtClean="0">
                <a:ln>
                  <a:noFill/>
                </a:ln>
                <a:solidFill>
                  <a:srgbClr val="C00000"/>
                </a:solidFill>
                <a:effectLst/>
                <a:uLnTx/>
                <a:uFillTx/>
                <a:latin typeface="Arial" charset="0"/>
                <a:ea typeface="ＭＳ Ｐゴシック" pitchFamily="-124" charset="-128"/>
                <a:cs typeface="+mn-cs"/>
              </a:rPr>
              <a:t>Stress Worker’s Comp Claims</a:t>
            </a:r>
            <a:endParaRPr kumimoji="0" lang="en-AU" sz="1800" b="0" i="0" u="none" strike="noStrike" kern="1200" cap="none" spc="0" normalizeH="0" baseline="0" noProof="0" dirty="0">
              <a:ln>
                <a:noFill/>
              </a:ln>
              <a:solidFill>
                <a:srgbClr val="C00000"/>
              </a:solidFill>
              <a:effectLst/>
              <a:uLnTx/>
              <a:uFillTx/>
              <a:latin typeface="Arial" charset="0"/>
              <a:ea typeface="ＭＳ Ｐゴシック" pitchFamily="-124" charset="-128"/>
              <a:cs typeface="+mn-cs"/>
            </a:endParaRPr>
          </a:p>
        </p:txBody>
      </p:sp>
      <p:pic>
        <p:nvPicPr>
          <p:cNvPr id="11" name="Picture 10"/>
          <p:cNvPicPr>
            <a:picLocks noChangeAspect="1"/>
          </p:cNvPicPr>
          <p:nvPr/>
        </p:nvPicPr>
        <p:blipFill>
          <a:blip r:embed="rId4"/>
          <a:stretch>
            <a:fillRect/>
          </a:stretch>
        </p:blipFill>
        <p:spPr>
          <a:xfrm>
            <a:off x="66017" y="1349098"/>
            <a:ext cx="2360482" cy="4447833"/>
          </a:xfrm>
          <a:prstGeom prst="rect">
            <a:avLst/>
          </a:prstGeom>
        </p:spPr>
      </p:pic>
      <p:sp>
        <p:nvSpPr>
          <p:cNvPr id="12" name="TextBox 11"/>
          <p:cNvSpPr txBox="1"/>
          <p:nvPr/>
        </p:nvSpPr>
        <p:spPr>
          <a:xfrm>
            <a:off x="6477543" y="2157250"/>
            <a:ext cx="1944901" cy="3785652"/>
          </a:xfrm>
          <a:prstGeom prst="rect">
            <a:avLst/>
          </a:prstGeom>
          <a:noFill/>
        </p:spPr>
        <p:txBody>
          <a:bodyPr wrap="square" rtlCol="0">
            <a:spAutoFit/>
          </a:bodyPr>
          <a:lstStyle/>
          <a:p>
            <a:r>
              <a:rPr lang="en-AU" sz="24000" dirty="0" smtClean="0">
                <a:solidFill>
                  <a:srgbClr val="FFFFCC"/>
                </a:solidFill>
              </a:rPr>
              <a:t>?</a:t>
            </a:r>
            <a:endParaRPr lang="en-AU" sz="24000" dirty="0">
              <a:solidFill>
                <a:srgbClr val="FFFFCC"/>
              </a:solidFill>
            </a:endParaRPr>
          </a:p>
        </p:txBody>
      </p:sp>
      <p:pic>
        <p:nvPicPr>
          <p:cNvPr id="4" name="Picture 3"/>
          <p:cNvPicPr>
            <a:picLocks noChangeAspect="1"/>
          </p:cNvPicPr>
          <p:nvPr/>
        </p:nvPicPr>
        <p:blipFill>
          <a:blip r:embed="rId5"/>
          <a:stretch>
            <a:fillRect/>
          </a:stretch>
        </p:blipFill>
        <p:spPr>
          <a:xfrm>
            <a:off x="6399796" y="5007068"/>
            <a:ext cx="1518036" cy="1243692"/>
          </a:xfrm>
          <a:prstGeom prst="rect">
            <a:avLst/>
          </a:prstGeom>
        </p:spPr>
      </p:pic>
      <p:pic>
        <p:nvPicPr>
          <p:cNvPr id="13" name="Picture 12"/>
          <p:cNvPicPr>
            <a:picLocks noChangeAspect="1"/>
          </p:cNvPicPr>
          <p:nvPr/>
        </p:nvPicPr>
        <p:blipFill>
          <a:blip r:embed="rId6"/>
          <a:stretch>
            <a:fillRect/>
          </a:stretch>
        </p:blipFill>
        <p:spPr>
          <a:xfrm>
            <a:off x="1958516" y="5165243"/>
            <a:ext cx="1465827" cy="1216406"/>
          </a:xfrm>
          <a:prstGeom prst="rect">
            <a:avLst/>
          </a:prstGeom>
        </p:spPr>
      </p:pic>
      <p:pic>
        <p:nvPicPr>
          <p:cNvPr id="14" name="Picture 13"/>
          <p:cNvPicPr>
            <a:picLocks noChangeAspect="1"/>
          </p:cNvPicPr>
          <p:nvPr/>
        </p:nvPicPr>
        <p:blipFill>
          <a:blip r:embed="rId7"/>
          <a:stretch>
            <a:fillRect/>
          </a:stretch>
        </p:blipFill>
        <p:spPr>
          <a:xfrm>
            <a:off x="3537902" y="5151600"/>
            <a:ext cx="1505843" cy="1207113"/>
          </a:xfrm>
          <a:prstGeom prst="rect">
            <a:avLst/>
          </a:prstGeom>
        </p:spPr>
      </p:pic>
      <p:pic>
        <p:nvPicPr>
          <p:cNvPr id="15" name="Picture 14"/>
          <p:cNvPicPr>
            <a:picLocks noChangeAspect="1"/>
          </p:cNvPicPr>
          <p:nvPr/>
        </p:nvPicPr>
        <p:blipFill>
          <a:blip r:embed="rId8"/>
          <a:stretch>
            <a:fillRect/>
          </a:stretch>
        </p:blipFill>
        <p:spPr>
          <a:xfrm>
            <a:off x="5075537" y="5059251"/>
            <a:ext cx="1475360" cy="1268078"/>
          </a:xfrm>
          <a:prstGeom prst="rect">
            <a:avLst/>
          </a:prstGeom>
        </p:spPr>
      </p:pic>
      <p:pic>
        <p:nvPicPr>
          <p:cNvPr id="16" name="Picture 15"/>
          <p:cNvPicPr>
            <a:picLocks noChangeAspect="1"/>
          </p:cNvPicPr>
          <p:nvPr/>
        </p:nvPicPr>
        <p:blipFill>
          <a:blip r:embed="rId9"/>
          <a:stretch>
            <a:fillRect/>
          </a:stretch>
        </p:blipFill>
        <p:spPr>
          <a:xfrm>
            <a:off x="7762211" y="5133399"/>
            <a:ext cx="1378193" cy="1119782"/>
          </a:xfrm>
          <a:prstGeom prst="rect">
            <a:avLst/>
          </a:prstGeom>
        </p:spPr>
      </p:pic>
      <p:pic>
        <p:nvPicPr>
          <p:cNvPr id="17" name="Picture 16"/>
          <p:cNvPicPr>
            <a:picLocks noChangeAspect="1"/>
          </p:cNvPicPr>
          <p:nvPr/>
        </p:nvPicPr>
        <p:blipFill>
          <a:blip r:embed="rId10"/>
          <a:stretch>
            <a:fillRect/>
          </a:stretch>
        </p:blipFill>
        <p:spPr>
          <a:xfrm>
            <a:off x="479744" y="4551436"/>
            <a:ext cx="1368106" cy="1881375"/>
          </a:xfrm>
          <a:prstGeom prst="rect">
            <a:avLst/>
          </a:prstGeom>
        </p:spPr>
      </p:pic>
    </p:spTree>
    <p:extLst>
      <p:ext uri="{BB962C8B-B14F-4D97-AF65-F5344CB8AC3E}">
        <p14:creationId xmlns:p14="http://schemas.microsoft.com/office/powerpoint/2010/main" val="172542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nvPr>
        </p:nvGraphicFramePr>
        <p:xfrm>
          <a:off x="828700" y="629139"/>
          <a:ext cx="7486600" cy="4896544"/>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bwMode="auto">
          <a:xfrm>
            <a:off x="1979712" y="1772816"/>
            <a:ext cx="3816424" cy="288032"/>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smtClean="0">
              <a:ln>
                <a:noFill/>
              </a:ln>
              <a:solidFill>
                <a:schemeClr val="tx1"/>
              </a:solidFill>
              <a:effectLst/>
              <a:latin typeface="Arial" charset="0"/>
              <a:ea typeface="ＭＳ Ｐゴシック" pitchFamily="-124" charset="-128"/>
            </a:endParaRPr>
          </a:p>
        </p:txBody>
      </p:sp>
      <p:pic>
        <p:nvPicPr>
          <p:cNvPr id="3" name="Picture 2"/>
          <p:cNvPicPr>
            <a:picLocks noChangeAspect="1"/>
          </p:cNvPicPr>
          <p:nvPr/>
        </p:nvPicPr>
        <p:blipFill>
          <a:blip r:embed="rId4"/>
          <a:stretch>
            <a:fillRect/>
          </a:stretch>
        </p:blipFill>
        <p:spPr>
          <a:xfrm>
            <a:off x="7188115" y="2786743"/>
            <a:ext cx="1768560" cy="2506436"/>
          </a:xfrm>
          <a:prstGeom prst="rect">
            <a:avLst/>
          </a:prstGeom>
          <a:ln>
            <a:solidFill>
              <a:srgbClr val="FF0000"/>
            </a:solidFill>
          </a:ln>
        </p:spPr>
      </p:pic>
    </p:spTree>
    <p:extLst>
      <p:ext uri="{BB962C8B-B14F-4D97-AF65-F5344CB8AC3E}">
        <p14:creationId xmlns:p14="http://schemas.microsoft.com/office/powerpoint/2010/main" val="26067485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99592" y="192840"/>
            <a:ext cx="6768752" cy="5964688"/>
          </a:xfrm>
          <a:prstGeom prst="rect">
            <a:avLst/>
          </a:prstGeom>
        </p:spPr>
      </p:pic>
    </p:spTree>
    <p:extLst>
      <p:ext uri="{BB962C8B-B14F-4D97-AF65-F5344CB8AC3E}">
        <p14:creationId xmlns:p14="http://schemas.microsoft.com/office/powerpoint/2010/main" val="37423905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6095" y="620688"/>
            <a:ext cx="8235096" cy="5472608"/>
          </a:xfrm>
          <a:prstGeom prst="rect">
            <a:avLst/>
          </a:prstGeom>
        </p:spPr>
      </p:pic>
    </p:spTree>
    <p:extLst>
      <p:ext uri="{BB962C8B-B14F-4D97-AF65-F5344CB8AC3E}">
        <p14:creationId xmlns:p14="http://schemas.microsoft.com/office/powerpoint/2010/main" val="13426983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1520" y="477248"/>
            <a:ext cx="8136903" cy="5559132"/>
          </a:xfrm>
          <a:prstGeom prst="rect">
            <a:avLst/>
          </a:prstGeom>
        </p:spPr>
      </p:pic>
    </p:spTree>
    <p:extLst>
      <p:ext uri="{BB962C8B-B14F-4D97-AF65-F5344CB8AC3E}">
        <p14:creationId xmlns:p14="http://schemas.microsoft.com/office/powerpoint/2010/main" val="16304574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354472"/>
            <a:ext cx="7632848" cy="5717542"/>
          </a:xfrm>
          <a:prstGeom prst="rect">
            <a:avLst/>
          </a:prstGeom>
        </p:spPr>
      </p:pic>
    </p:spTree>
    <p:extLst>
      <p:ext uri="{BB962C8B-B14F-4D97-AF65-F5344CB8AC3E}">
        <p14:creationId xmlns:p14="http://schemas.microsoft.com/office/powerpoint/2010/main" val="32540945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7584" y="309908"/>
            <a:ext cx="7056783" cy="5878287"/>
          </a:xfrm>
          <a:prstGeom prst="rect">
            <a:avLst/>
          </a:prstGeom>
        </p:spPr>
      </p:pic>
    </p:spTree>
    <p:extLst>
      <p:ext uri="{BB962C8B-B14F-4D97-AF65-F5344CB8AC3E}">
        <p14:creationId xmlns:p14="http://schemas.microsoft.com/office/powerpoint/2010/main" val="6123907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4" name="Picture 3"/>
          <p:cNvPicPr>
            <a:picLocks noChangeAspect="1"/>
          </p:cNvPicPr>
          <p:nvPr/>
        </p:nvPicPr>
        <p:blipFill>
          <a:blip r:embed="rId3"/>
          <a:stretch>
            <a:fillRect/>
          </a:stretch>
        </p:blipFill>
        <p:spPr>
          <a:xfrm>
            <a:off x="1259632" y="1087098"/>
            <a:ext cx="7198568" cy="5089514"/>
          </a:xfrm>
          <a:prstGeom prst="rect">
            <a:avLst/>
          </a:prstGeom>
        </p:spPr>
      </p:pic>
    </p:spTree>
    <p:extLst>
      <p:ext uri="{BB962C8B-B14F-4D97-AF65-F5344CB8AC3E}">
        <p14:creationId xmlns:p14="http://schemas.microsoft.com/office/powerpoint/2010/main" val="16064170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3" name="Picture 2"/>
          <p:cNvPicPr>
            <a:picLocks noChangeAspect="1"/>
          </p:cNvPicPr>
          <p:nvPr/>
        </p:nvPicPr>
        <p:blipFill>
          <a:blip r:embed="rId3"/>
          <a:stretch>
            <a:fillRect/>
          </a:stretch>
        </p:blipFill>
        <p:spPr>
          <a:xfrm>
            <a:off x="685800" y="269122"/>
            <a:ext cx="7270576" cy="5911721"/>
          </a:xfrm>
          <a:prstGeom prst="rect">
            <a:avLst/>
          </a:prstGeom>
        </p:spPr>
      </p:pic>
    </p:spTree>
    <p:extLst>
      <p:ext uri="{BB962C8B-B14F-4D97-AF65-F5344CB8AC3E}">
        <p14:creationId xmlns:p14="http://schemas.microsoft.com/office/powerpoint/2010/main" val="34985677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5536" y="1268760"/>
            <a:ext cx="4886092" cy="510891"/>
          </a:xfrm>
          <a:prstGeom prst="rect">
            <a:avLst/>
          </a:prstGeom>
          <a:ln w="25400">
            <a:solidFill>
              <a:schemeClr val="accent2"/>
            </a:solidFill>
          </a:ln>
        </p:spPr>
      </p:pic>
      <p:pic>
        <p:nvPicPr>
          <p:cNvPr id="4" name="Picture 3"/>
          <p:cNvPicPr>
            <a:picLocks noChangeAspect="1"/>
          </p:cNvPicPr>
          <p:nvPr/>
        </p:nvPicPr>
        <p:blipFill>
          <a:blip r:embed="rId4"/>
          <a:stretch>
            <a:fillRect/>
          </a:stretch>
        </p:blipFill>
        <p:spPr>
          <a:xfrm>
            <a:off x="1816574" y="2067683"/>
            <a:ext cx="6930107" cy="713625"/>
          </a:xfrm>
          <a:prstGeom prst="rect">
            <a:avLst/>
          </a:prstGeom>
          <a:ln w="12700">
            <a:solidFill>
              <a:schemeClr val="accent2"/>
            </a:solidFill>
          </a:ln>
        </p:spPr>
      </p:pic>
      <p:pic>
        <p:nvPicPr>
          <p:cNvPr id="5" name="Picture 4"/>
          <p:cNvPicPr>
            <a:picLocks noChangeAspect="1"/>
          </p:cNvPicPr>
          <p:nvPr/>
        </p:nvPicPr>
        <p:blipFill>
          <a:blip r:embed="rId5"/>
          <a:stretch>
            <a:fillRect/>
          </a:stretch>
        </p:blipFill>
        <p:spPr>
          <a:xfrm>
            <a:off x="456612" y="3429000"/>
            <a:ext cx="4763939" cy="437906"/>
          </a:xfrm>
          <a:prstGeom prst="rect">
            <a:avLst/>
          </a:prstGeom>
          <a:ln w="25400">
            <a:solidFill>
              <a:schemeClr val="accent2"/>
            </a:solidFill>
          </a:ln>
        </p:spPr>
      </p:pic>
      <p:pic>
        <p:nvPicPr>
          <p:cNvPr id="7" name="Picture 6"/>
          <p:cNvPicPr>
            <a:picLocks noChangeAspect="1"/>
          </p:cNvPicPr>
          <p:nvPr/>
        </p:nvPicPr>
        <p:blipFill>
          <a:blip r:embed="rId6"/>
          <a:stretch>
            <a:fillRect/>
          </a:stretch>
        </p:blipFill>
        <p:spPr>
          <a:xfrm>
            <a:off x="1823530" y="4219813"/>
            <a:ext cx="5219975" cy="421688"/>
          </a:xfrm>
          <a:prstGeom prst="rect">
            <a:avLst/>
          </a:prstGeom>
          <a:ln w="12700">
            <a:solidFill>
              <a:schemeClr val="accent2"/>
            </a:solidFill>
          </a:ln>
        </p:spPr>
      </p:pic>
      <p:sp>
        <p:nvSpPr>
          <p:cNvPr id="6" name="Rectangle 5"/>
          <p:cNvSpPr/>
          <p:nvPr/>
        </p:nvSpPr>
        <p:spPr bwMode="auto">
          <a:xfrm>
            <a:off x="5436096" y="2419233"/>
            <a:ext cx="720080" cy="288032"/>
          </a:xfrm>
          <a:prstGeom prst="rect">
            <a:avLst/>
          </a:pr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dirty="0" smtClean="0">
              <a:ln>
                <a:noFill/>
              </a:ln>
              <a:solidFill>
                <a:srgbClr val="000000"/>
              </a:solidFill>
              <a:effectLst/>
              <a:uLnTx/>
              <a:uFillTx/>
              <a:latin typeface="Arial" charset="0"/>
              <a:ea typeface="ＭＳ Ｐゴシック" pitchFamily="-124" charset="-128"/>
              <a:cs typeface="+mn-cs"/>
            </a:endParaRPr>
          </a:p>
        </p:txBody>
      </p:sp>
      <p:cxnSp>
        <p:nvCxnSpPr>
          <p:cNvPr id="9" name="Straight Arrow Connector 8"/>
          <p:cNvCxnSpPr>
            <a:stCxn id="6" idx="2"/>
          </p:cNvCxnSpPr>
          <p:nvPr/>
        </p:nvCxnSpPr>
        <p:spPr bwMode="auto">
          <a:xfrm flipH="1">
            <a:off x="2339752" y="2707265"/>
            <a:ext cx="3456384" cy="1512548"/>
          </a:xfrm>
          <a:prstGeom prst="straightConnector1">
            <a:avLst/>
          </a:prstGeom>
          <a:solidFill>
            <a:schemeClr val="accent1"/>
          </a:solidFill>
          <a:ln w="9525" cap="flat" cmpd="sng" algn="ctr">
            <a:solidFill>
              <a:srgbClr val="FF0000"/>
            </a:solidFill>
            <a:prstDash val="sysDot"/>
            <a:round/>
            <a:headEnd type="triangle"/>
            <a:tailEnd type="triangle"/>
          </a:ln>
          <a:effectLst/>
        </p:spPr>
      </p:cxnSp>
      <p:cxnSp>
        <p:nvCxnSpPr>
          <p:cNvPr id="10" name="Straight Connector 9"/>
          <p:cNvCxnSpPr/>
          <p:nvPr/>
        </p:nvCxnSpPr>
        <p:spPr bwMode="auto">
          <a:xfrm>
            <a:off x="4716016" y="4509120"/>
            <a:ext cx="2232248" cy="0"/>
          </a:xfrm>
          <a:prstGeom prst="line">
            <a:avLst/>
          </a:prstGeom>
          <a:solidFill>
            <a:schemeClr val="accent1"/>
          </a:solidFill>
          <a:ln w="28575" cap="flat" cmpd="sng" algn="ctr">
            <a:solidFill>
              <a:srgbClr val="FF0066"/>
            </a:solidFill>
            <a:prstDash val="solid"/>
            <a:round/>
            <a:headEnd type="none" w="med" len="med"/>
            <a:tailEnd type="none" w="med" len="med"/>
          </a:ln>
          <a:effectLst/>
        </p:spPr>
      </p:cxnSp>
      <p:sp>
        <p:nvSpPr>
          <p:cNvPr id="11"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66297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2672" y="548680"/>
            <a:ext cx="8738206" cy="5544616"/>
          </a:xfrm>
          <a:prstGeom prst="rect">
            <a:avLst/>
          </a:prstGeom>
        </p:spPr>
      </p:pic>
    </p:spTree>
    <p:extLst>
      <p:ext uri="{BB962C8B-B14F-4D97-AF65-F5344CB8AC3E}">
        <p14:creationId xmlns:p14="http://schemas.microsoft.com/office/powerpoint/2010/main" val="18668530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65333" y="868067"/>
            <a:ext cx="4366707" cy="695445"/>
          </a:xfrm>
          <a:prstGeom prst="rect">
            <a:avLst/>
          </a:prstGeom>
          <a:scene3d>
            <a:camera prst="orthographicFront"/>
            <a:lightRig rig="threePt" dir="t"/>
          </a:scene3d>
          <a:sp3d>
            <a:bevelT prst="angle"/>
          </a:sp3d>
        </p:spPr>
      </p:pic>
      <p:pic>
        <p:nvPicPr>
          <p:cNvPr id="3" name="Picture 2"/>
          <p:cNvPicPr>
            <a:picLocks noChangeAspect="1"/>
          </p:cNvPicPr>
          <p:nvPr/>
        </p:nvPicPr>
        <p:blipFill>
          <a:blip r:embed="rId4"/>
          <a:stretch>
            <a:fillRect/>
          </a:stretch>
        </p:blipFill>
        <p:spPr>
          <a:xfrm>
            <a:off x="415738" y="1977019"/>
            <a:ext cx="5374701" cy="1467797"/>
          </a:xfrm>
          <a:prstGeom prst="rect">
            <a:avLst/>
          </a:prstGeom>
        </p:spPr>
      </p:pic>
      <p:sp>
        <p:nvSpPr>
          <p:cNvPr id="4" name="TextBox 3"/>
          <p:cNvSpPr txBox="1"/>
          <p:nvPr/>
        </p:nvSpPr>
        <p:spPr>
          <a:xfrm>
            <a:off x="627969" y="3861048"/>
            <a:ext cx="8064896" cy="2308324"/>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AU" dirty="0">
                <a:sym typeface="Wingdings" panose="05000000000000000000" pitchFamily="2" charset="2"/>
              </a:rPr>
              <a:t>Adds to the “stuff” you have to cope with</a:t>
            </a:r>
          </a:p>
          <a:p>
            <a:pPr marL="342900" indent="-342900">
              <a:lnSpc>
                <a:spcPct val="150000"/>
              </a:lnSpc>
              <a:buFont typeface="Wingdings" panose="05000000000000000000" pitchFamily="2" charset="2"/>
              <a:buChar char="Ø"/>
            </a:pPr>
            <a:r>
              <a:rPr lang="en-AU" dirty="0" smtClean="0"/>
              <a:t>85 dB(A) on site </a:t>
            </a:r>
            <a:r>
              <a:rPr lang="en-AU" dirty="0" smtClean="0">
                <a:sym typeface="Wingdings" panose="05000000000000000000" pitchFamily="2" charset="2"/>
              </a:rPr>
              <a:t> Hearing loss risk</a:t>
            </a:r>
          </a:p>
          <a:p>
            <a:pPr marL="342900" indent="-342900">
              <a:lnSpc>
                <a:spcPct val="150000"/>
              </a:lnSpc>
              <a:buFont typeface="Wingdings" panose="05000000000000000000" pitchFamily="2" charset="2"/>
              <a:buChar char="Ø"/>
            </a:pPr>
            <a:r>
              <a:rPr lang="en-AU" dirty="0" smtClean="0">
                <a:sym typeface="Wingdings" panose="05000000000000000000" pitchFamily="2" charset="2"/>
              </a:rPr>
              <a:t>35-40 dB(A) in donga  sleep loss</a:t>
            </a:r>
            <a:r>
              <a:rPr lang="en-AU" dirty="0">
                <a:sym typeface="Wingdings" panose="05000000000000000000" pitchFamily="2" charset="2"/>
              </a:rPr>
              <a:t> </a:t>
            </a:r>
            <a:r>
              <a:rPr lang="en-AU" dirty="0" smtClean="0">
                <a:sym typeface="Wingdings" panose="05000000000000000000" pitchFamily="2" charset="2"/>
              </a:rPr>
              <a:t> Fatigue-related risk </a:t>
            </a:r>
            <a:endParaRPr lang="en-AU" dirty="0" smtClean="0"/>
          </a:p>
        </p:txBody>
      </p:sp>
      <p:sp>
        <p:nvSpPr>
          <p:cNvPr id="5" name="TextBox 4"/>
          <p:cNvSpPr txBox="1"/>
          <p:nvPr/>
        </p:nvSpPr>
        <p:spPr>
          <a:xfrm>
            <a:off x="653186" y="889129"/>
            <a:ext cx="4191000" cy="677108"/>
          </a:xfrm>
          <a:prstGeom prst="rect">
            <a:avLst/>
          </a:prstGeom>
          <a:noFill/>
        </p:spPr>
        <p:txBody>
          <a:bodyPr wrap="square" rtlCol="0">
            <a:spAutoFit/>
          </a:bodyPr>
          <a:lstStyle/>
          <a:p>
            <a:pPr algn="ctr" eaLnBrk="1" fontAlgn="auto" hangingPunct="1">
              <a:spcBef>
                <a:spcPts val="0"/>
              </a:spcBef>
              <a:spcAft>
                <a:spcPts val="0"/>
              </a:spcAft>
            </a:pPr>
            <a:r>
              <a:rPr lang="en-AU" sz="1800" b="1" dirty="0" smtClean="0">
                <a:solidFill>
                  <a:prstClr val="white"/>
                </a:solidFill>
                <a:effectLst>
                  <a:outerShdw blurRad="38100" dist="38100" dir="2700000" algn="tl">
                    <a:srgbClr val="000000">
                      <a:alpha val="43137"/>
                    </a:srgbClr>
                  </a:outerShdw>
                </a:effectLst>
                <a:latin typeface="Calibri" panose="020F0502020204030204"/>
                <a:ea typeface="+mn-ea"/>
              </a:rPr>
              <a:t>Environment, Fatigue Isolation, Change, etc</a:t>
            </a: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spTree>
    <p:extLst>
      <p:ext uri="{BB962C8B-B14F-4D97-AF65-F5344CB8AC3E}">
        <p14:creationId xmlns:p14="http://schemas.microsoft.com/office/powerpoint/2010/main" val="333009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2" y="-297"/>
            <a:ext cx="9138696" cy="6858594"/>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algn="ctr"/>
            <a:r>
              <a:rPr lang="en-AU" sz="1600" dirty="0" smtClean="0">
                <a:solidFill>
                  <a:schemeClr val="accent1">
                    <a:lumMod val="25000"/>
                  </a:schemeClr>
                </a:solidFill>
                <a:latin typeface="Comic Sans MS" panose="030F0702030302020204" pitchFamily="66" charset="0"/>
              </a:rPr>
              <a:t>All the other job –related “Stuff”</a:t>
            </a:r>
            <a:endParaRPr lang="en-AU" sz="1600" dirty="0">
              <a:solidFill>
                <a:schemeClr val="accent1">
                  <a:lumMod val="25000"/>
                </a:schemeClr>
              </a:solidFill>
              <a:latin typeface="Comic Sans MS" panose="030F0702030302020204" pitchFamily="66" charset="0"/>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1" name="TextBox 20"/>
          <p:cNvSpPr txBox="1"/>
          <p:nvPr/>
        </p:nvSpPr>
        <p:spPr>
          <a:xfrm>
            <a:off x="4403977" y="5502566"/>
            <a:ext cx="2458941" cy="584775"/>
          </a:xfrm>
          <a:prstGeom prst="rect">
            <a:avLst/>
          </a:prstGeom>
          <a:noFill/>
        </p:spPr>
        <p:txBody>
          <a:bodyPr wrap="square" rtlCol="0">
            <a:spAutoFit/>
          </a:bodyPr>
          <a:lstStyle/>
          <a:p>
            <a:pPr algn="ctr"/>
            <a:r>
              <a:rPr lang="en-AU" sz="1600" dirty="0" smtClean="0">
                <a:solidFill>
                  <a:srgbClr val="C00000"/>
                </a:solidFill>
                <a:latin typeface="Lucida Console" panose="020B0609040504020204" pitchFamily="49" charset="0"/>
              </a:rPr>
              <a:t>Time/production pressures </a:t>
            </a:r>
            <a:endParaRPr lang="en-AU" sz="1600" dirty="0">
              <a:solidFill>
                <a:srgbClr val="C00000"/>
              </a:solidFill>
              <a:latin typeface="Lucida Console" panose="020B0609040504020204" pitchFamily="49" charset="0"/>
            </a:endParaRPr>
          </a:p>
        </p:txBody>
      </p:sp>
      <p:sp>
        <p:nvSpPr>
          <p:cNvPr id="19" name="TextBox 18"/>
          <p:cNvSpPr txBox="1"/>
          <p:nvPr/>
        </p:nvSpPr>
        <p:spPr>
          <a:xfrm>
            <a:off x="7092280" y="3519356"/>
            <a:ext cx="1296144" cy="923330"/>
          </a:xfrm>
          <a:prstGeom prst="rect">
            <a:avLst/>
          </a:prstGeom>
          <a:solidFill>
            <a:srgbClr val="99CC00"/>
          </a:solidFill>
        </p:spPr>
        <p:txBody>
          <a:bodyPr wrap="square" rtlCol="0">
            <a:spAutoFit/>
          </a:bodyPr>
          <a:lstStyle/>
          <a:p>
            <a:r>
              <a:rPr lang="en-AU" sz="1800" dirty="0" smtClean="0">
                <a:latin typeface="Malgun Gothic" panose="020B0503020000020004" pitchFamily="34" charset="-127"/>
                <a:ea typeface="Malgun Gothic" panose="020B0503020000020004" pitchFamily="34" charset="-127"/>
              </a:rPr>
              <a:t>Training, Skills</a:t>
            </a:r>
          </a:p>
          <a:p>
            <a:r>
              <a:rPr lang="en-AU" sz="1800" dirty="0" smtClean="0">
                <a:latin typeface="Malgun Gothic" panose="020B0503020000020004" pitchFamily="34" charset="-127"/>
                <a:ea typeface="Malgun Gothic" panose="020B0503020000020004" pitchFamily="34" charset="-127"/>
              </a:rPr>
              <a:t>Experience</a:t>
            </a:r>
            <a:r>
              <a:rPr lang="en-AU" sz="1800" dirty="0" smtClean="0"/>
              <a:t> </a:t>
            </a:r>
            <a:endParaRPr lang="en-AU" sz="1800" dirty="0"/>
          </a:p>
        </p:txBody>
      </p:sp>
      <p:pic>
        <p:nvPicPr>
          <p:cNvPr id="24" name="Picture 23"/>
          <p:cNvPicPr>
            <a:picLocks noChangeAspect="1"/>
          </p:cNvPicPr>
          <p:nvPr/>
        </p:nvPicPr>
        <p:blipFill>
          <a:blip r:embed="rId5"/>
          <a:stretch>
            <a:fillRect/>
          </a:stretch>
        </p:blipFill>
        <p:spPr>
          <a:xfrm>
            <a:off x="972137" y="783641"/>
            <a:ext cx="1841152" cy="981541"/>
          </a:xfrm>
          <a:prstGeom prst="rect">
            <a:avLst/>
          </a:prstGeom>
          <a:scene3d>
            <a:camera prst="orthographicFront"/>
            <a:lightRig rig="threePt" dir="t"/>
          </a:scene3d>
          <a:sp3d>
            <a:bevelT prst="angle"/>
          </a:sp3d>
        </p:spPr>
      </p:pic>
      <p:sp>
        <p:nvSpPr>
          <p:cNvPr id="27" name="TextBox 26"/>
          <p:cNvSpPr txBox="1"/>
          <p:nvPr/>
        </p:nvSpPr>
        <p:spPr>
          <a:xfrm>
            <a:off x="1132371" y="889807"/>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Work Demands</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29" name="Picture 28"/>
          <p:cNvPicPr>
            <a:picLocks noChangeAspect="1"/>
          </p:cNvPicPr>
          <p:nvPr/>
        </p:nvPicPr>
        <p:blipFill>
          <a:blip r:embed="rId5"/>
          <a:stretch>
            <a:fillRect/>
          </a:stretch>
        </p:blipFill>
        <p:spPr>
          <a:xfrm>
            <a:off x="3050896" y="926421"/>
            <a:ext cx="4366707" cy="695445"/>
          </a:xfrm>
          <a:prstGeom prst="rect">
            <a:avLst/>
          </a:prstGeom>
          <a:scene3d>
            <a:camera prst="orthographicFront"/>
            <a:lightRig rig="threePt" dir="t"/>
          </a:scene3d>
          <a:sp3d>
            <a:bevelT prst="angle"/>
          </a:sp3d>
        </p:spPr>
      </p:pic>
      <p:sp>
        <p:nvSpPr>
          <p:cNvPr id="30" name="TextBox 29"/>
          <p:cNvSpPr txBox="1"/>
          <p:nvPr/>
        </p:nvSpPr>
        <p:spPr>
          <a:xfrm>
            <a:off x="3199828" y="937652"/>
            <a:ext cx="4191000" cy="677108"/>
          </a:xfrm>
          <a:prstGeom prst="rect">
            <a:avLst/>
          </a:prstGeom>
          <a:noFill/>
        </p:spPr>
        <p:txBody>
          <a:bodyPr wrap="square" rtlCol="0">
            <a:spAutoFit/>
          </a:bodyPr>
          <a:lstStyle/>
          <a:p>
            <a:pPr algn="ctr" eaLnBrk="1" fontAlgn="auto" hangingPunct="1">
              <a:spcBef>
                <a:spcPts val="0"/>
              </a:spcBef>
              <a:spcAft>
                <a:spcPts val="0"/>
              </a:spcAft>
            </a:pPr>
            <a:r>
              <a:rPr lang="en-AU" sz="1800" b="1" dirty="0" smtClean="0">
                <a:solidFill>
                  <a:prstClr val="white"/>
                </a:solidFill>
                <a:effectLst>
                  <a:outerShdw blurRad="38100" dist="38100" dir="2700000" algn="tl">
                    <a:srgbClr val="000000">
                      <a:alpha val="43137"/>
                    </a:srgbClr>
                  </a:outerShdw>
                </a:effectLst>
                <a:latin typeface="Calibri" panose="020F0502020204030204"/>
                <a:ea typeface="+mn-ea"/>
              </a:rPr>
              <a:t>Environment, Fatigue Isolation, Change, etc</a:t>
            </a: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32" name="Picture 31"/>
          <p:cNvPicPr>
            <a:picLocks noChangeAspect="1"/>
          </p:cNvPicPr>
          <p:nvPr/>
        </p:nvPicPr>
        <p:blipFill>
          <a:blip r:embed="rId5"/>
          <a:stretch>
            <a:fillRect/>
          </a:stretch>
        </p:blipFill>
        <p:spPr>
          <a:xfrm>
            <a:off x="3200292" y="93583"/>
            <a:ext cx="4366707" cy="695445"/>
          </a:xfrm>
          <a:prstGeom prst="rect">
            <a:avLst/>
          </a:prstGeom>
          <a:scene3d>
            <a:camera prst="orthographicFront"/>
            <a:lightRig rig="threePt" dir="t"/>
          </a:scene3d>
          <a:sp3d>
            <a:bevelT prst="angle"/>
          </a:sp3d>
        </p:spPr>
      </p:pic>
      <p:sp>
        <p:nvSpPr>
          <p:cNvPr id="33" name="TextBox 32"/>
          <p:cNvSpPr txBox="1"/>
          <p:nvPr/>
        </p:nvSpPr>
        <p:spPr>
          <a:xfrm>
            <a:off x="3836100" y="200471"/>
            <a:ext cx="3095089" cy="400110"/>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Supervisor Support</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34" name="Picture 33"/>
          <p:cNvPicPr>
            <a:picLocks noChangeAspect="1"/>
          </p:cNvPicPr>
          <p:nvPr/>
        </p:nvPicPr>
        <p:blipFill>
          <a:blip r:embed="rId5"/>
          <a:stretch>
            <a:fillRect/>
          </a:stretch>
        </p:blipFill>
        <p:spPr>
          <a:xfrm>
            <a:off x="-22981" y="4521025"/>
            <a:ext cx="1841152" cy="981541"/>
          </a:xfrm>
          <a:prstGeom prst="rect">
            <a:avLst/>
          </a:prstGeom>
          <a:scene3d>
            <a:camera prst="orthographicFront"/>
            <a:lightRig rig="threePt" dir="t"/>
          </a:scene3d>
          <a:sp3d>
            <a:bevelT prst="angle"/>
          </a:sp3d>
        </p:spPr>
      </p:pic>
      <p:sp>
        <p:nvSpPr>
          <p:cNvPr id="35" name="TextBox 34"/>
          <p:cNvSpPr txBox="1"/>
          <p:nvPr/>
        </p:nvSpPr>
        <p:spPr>
          <a:xfrm>
            <a:off x="227741" y="4613186"/>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Co-worker Support</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36" name="Picture 35"/>
          <p:cNvPicPr>
            <a:picLocks noChangeAspect="1"/>
          </p:cNvPicPr>
          <p:nvPr/>
        </p:nvPicPr>
        <p:blipFill>
          <a:blip r:embed="rId5"/>
          <a:stretch>
            <a:fillRect/>
          </a:stretch>
        </p:blipFill>
        <p:spPr>
          <a:xfrm>
            <a:off x="4712871" y="5157594"/>
            <a:ext cx="1841152" cy="981541"/>
          </a:xfrm>
          <a:prstGeom prst="rect">
            <a:avLst/>
          </a:prstGeom>
          <a:scene3d>
            <a:camera prst="orthographicFront"/>
            <a:lightRig rig="threePt" dir="t"/>
          </a:scene3d>
          <a:sp3d>
            <a:bevelT prst="angle"/>
          </a:sp3d>
        </p:spPr>
      </p:pic>
      <p:sp>
        <p:nvSpPr>
          <p:cNvPr id="37" name="TextBox 36"/>
          <p:cNvSpPr txBox="1"/>
          <p:nvPr/>
        </p:nvSpPr>
        <p:spPr>
          <a:xfrm>
            <a:off x="4915026" y="5234864"/>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Work Demands</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38" name="Picture 37"/>
          <p:cNvPicPr>
            <a:picLocks noChangeAspect="1"/>
          </p:cNvPicPr>
          <p:nvPr/>
        </p:nvPicPr>
        <p:blipFill>
          <a:blip r:embed="rId5"/>
          <a:stretch>
            <a:fillRect/>
          </a:stretch>
        </p:blipFill>
        <p:spPr>
          <a:xfrm>
            <a:off x="2055616" y="4571147"/>
            <a:ext cx="1841152" cy="981541"/>
          </a:xfrm>
          <a:prstGeom prst="rect">
            <a:avLst/>
          </a:prstGeom>
          <a:scene3d>
            <a:camera prst="orthographicFront"/>
            <a:lightRig rig="threePt" dir="t"/>
          </a:scene3d>
          <a:sp3d>
            <a:bevelT prst="angle"/>
          </a:sp3d>
        </p:spPr>
      </p:pic>
      <p:sp>
        <p:nvSpPr>
          <p:cNvPr id="39" name="TextBox 38"/>
          <p:cNvSpPr txBox="1"/>
          <p:nvPr/>
        </p:nvSpPr>
        <p:spPr>
          <a:xfrm>
            <a:off x="2097635" y="4707974"/>
            <a:ext cx="1724892"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Organisational Justice</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40" name="Picture 39"/>
          <p:cNvPicPr>
            <a:picLocks noChangeAspect="1"/>
          </p:cNvPicPr>
          <p:nvPr/>
        </p:nvPicPr>
        <p:blipFill>
          <a:blip r:embed="rId5"/>
          <a:stretch>
            <a:fillRect/>
          </a:stretch>
        </p:blipFill>
        <p:spPr>
          <a:xfrm>
            <a:off x="3238921" y="2781463"/>
            <a:ext cx="1959667" cy="1044723"/>
          </a:xfrm>
          <a:prstGeom prst="rect">
            <a:avLst/>
          </a:prstGeom>
          <a:scene3d>
            <a:camera prst="orthographicFront"/>
            <a:lightRig rig="threePt" dir="t"/>
          </a:scene3d>
          <a:sp3d>
            <a:bevelT prst="angle"/>
          </a:sp3d>
        </p:spPr>
      </p:pic>
      <p:sp>
        <p:nvSpPr>
          <p:cNvPr id="41" name="TextBox 40"/>
          <p:cNvSpPr txBox="1"/>
          <p:nvPr/>
        </p:nvSpPr>
        <p:spPr>
          <a:xfrm>
            <a:off x="3434508" y="2891138"/>
            <a:ext cx="1371600" cy="707886"/>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Level of Control</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42" name="Picture 41"/>
          <p:cNvPicPr>
            <a:picLocks noChangeAspect="1"/>
          </p:cNvPicPr>
          <p:nvPr/>
        </p:nvPicPr>
        <p:blipFill>
          <a:blip r:embed="rId5"/>
          <a:stretch>
            <a:fillRect/>
          </a:stretch>
        </p:blipFill>
        <p:spPr>
          <a:xfrm>
            <a:off x="3268613" y="6193731"/>
            <a:ext cx="3074989" cy="580825"/>
          </a:xfrm>
          <a:prstGeom prst="rect">
            <a:avLst/>
          </a:prstGeom>
          <a:scene3d>
            <a:camera prst="orthographicFront"/>
            <a:lightRig rig="threePt" dir="t"/>
          </a:scene3d>
          <a:sp3d>
            <a:bevelT prst="angle"/>
          </a:sp3d>
        </p:spPr>
      </p:pic>
      <p:sp>
        <p:nvSpPr>
          <p:cNvPr id="43" name="TextBox 42"/>
          <p:cNvSpPr txBox="1"/>
          <p:nvPr/>
        </p:nvSpPr>
        <p:spPr>
          <a:xfrm>
            <a:off x="3419872" y="6219995"/>
            <a:ext cx="2988585" cy="400110"/>
          </a:xfrm>
          <a:prstGeom prst="rect">
            <a:avLst/>
          </a:prstGeom>
          <a:noFill/>
        </p:spPr>
        <p:txBody>
          <a:bodyPr wrap="square" rtlCol="0">
            <a:spAutoFit/>
          </a:bodyPr>
          <a:lstStyle/>
          <a:p>
            <a:pPr algn="ctr" eaLnBrk="1" fontAlgn="auto" hangingPunct="1">
              <a:spcBef>
                <a:spcPts val="0"/>
              </a:spcBef>
              <a:spcAft>
                <a:spcPts val="0"/>
              </a:spcAft>
            </a:pPr>
            <a:r>
              <a:rPr lang="en-AU" sz="2000" b="1" dirty="0" smtClean="0">
                <a:solidFill>
                  <a:prstClr val="white"/>
                </a:solidFill>
                <a:effectLst>
                  <a:outerShdw blurRad="38100" dist="38100" dir="2700000" algn="tl">
                    <a:srgbClr val="000000">
                      <a:alpha val="43137"/>
                    </a:srgbClr>
                  </a:outerShdw>
                </a:effectLst>
                <a:latin typeface="Calibri" panose="020F0502020204030204"/>
                <a:ea typeface="+mn-ea"/>
              </a:rPr>
              <a:t>Recognition &amp; Reward</a:t>
            </a:r>
            <a:endParaRPr lang="en-AU" sz="2000" b="1" dirty="0">
              <a:solidFill>
                <a:prstClr val="white"/>
              </a:solidFill>
              <a:effectLst>
                <a:outerShdw blurRad="38100" dist="38100" dir="2700000" algn="tl">
                  <a:srgbClr val="000000">
                    <a:alpha val="43137"/>
                  </a:srgbClr>
                </a:outerShdw>
              </a:effectLst>
              <a:latin typeface="Calibri" panose="020F0502020204030204"/>
              <a:ea typeface="+mn-ea"/>
            </a:endParaRPr>
          </a:p>
        </p:txBody>
      </p:sp>
      <p:pic>
        <p:nvPicPr>
          <p:cNvPr id="45" name="Picture 44"/>
          <p:cNvPicPr>
            <a:picLocks noChangeAspect="1"/>
          </p:cNvPicPr>
          <p:nvPr/>
        </p:nvPicPr>
        <p:blipFill>
          <a:blip r:embed="rId5"/>
          <a:stretch>
            <a:fillRect/>
          </a:stretch>
        </p:blipFill>
        <p:spPr>
          <a:xfrm>
            <a:off x="871140" y="2243755"/>
            <a:ext cx="1841152" cy="981541"/>
          </a:xfrm>
          <a:prstGeom prst="rect">
            <a:avLst/>
          </a:prstGeom>
        </p:spPr>
      </p:pic>
      <p:sp>
        <p:nvSpPr>
          <p:cNvPr id="46" name="TextBox 45"/>
          <p:cNvSpPr txBox="1"/>
          <p:nvPr/>
        </p:nvSpPr>
        <p:spPr>
          <a:xfrm>
            <a:off x="1073004" y="2360515"/>
            <a:ext cx="1371600" cy="707886"/>
          </a:xfrm>
          <a:prstGeom prst="rect">
            <a:avLst/>
          </a:prstGeom>
          <a:noFill/>
        </p:spPr>
        <p:txBody>
          <a:bodyPr wrap="square" rtlCol="0">
            <a:spAutoFit/>
          </a:bodyPr>
          <a:lstStyle/>
          <a:p>
            <a:pPr algn="ctr"/>
            <a:r>
              <a:rPr lang="en-AU" sz="20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Role Clarity</a:t>
            </a:r>
            <a:endParaRPr lang="en-AU"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78535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latin typeface="+mn-lt"/>
              </a:rPr>
              <a:t>Your role</a:t>
            </a:r>
            <a:endParaRPr lang="en-AU" dirty="0">
              <a:latin typeface="+mn-lt"/>
            </a:endParaRPr>
          </a:p>
        </p:txBody>
      </p:sp>
      <p:sp>
        <p:nvSpPr>
          <p:cNvPr id="5" name="Content Placeholder 4"/>
          <p:cNvSpPr>
            <a:spLocks noGrp="1"/>
          </p:cNvSpPr>
          <p:nvPr>
            <p:ph idx="1"/>
          </p:nvPr>
        </p:nvSpPr>
        <p:spPr/>
        <p:txBody>
          <a:bodyPr/>
          <a:lstStyle/>
          <a:p>
            <a:endParaRPr lang="en-AU" dirty="0"/>
          </a:p>
        </p:txBody>
      </p:sp>
      <p:sp>
        <p:nvSpPr>
          <p:cNvPr id="4"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59941325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trike="sngStrike" dirty="0" smtClean="0"/>
              <a:t>Your</a:t>
            </a:r>
            <a:r>
              <a:rPr lang="en-AU" dirty="0" smtClean="0"/>
              <a:t> Everyone’s role </a:t>
            </a:r>
            <a:endParaRPr lang="en-AU" dirty="0"/>
          </a:p>
        </p:txBody>
      </p:sp>
      <p:pic>
        <p:nvPicPr>
          <p:cNvPr id="4" name="Picture 3"/>
          <p:cNvPicPr>
            <a:picLocks noChangeAspect="1"/>
          </p:cNvPicPr>
          <p:nvPr/>
        </p:nvPicPr>
        <p:blipFill>
          <a:blip r:embed="rId3"/>
          <a:stretch>
            <a:fillRect/>
          </a:stretch>
        </p:blipFill>
        <p:spPr>
          <a:xfrm>
            <a:off x="16205" y="1988840"/>
            <a:ext cx="4916588" cy="4379567"/>
          </a:xfrm>
          <a:prstGeom prst="rect">
            <a:avLst/>
          </a:prstGeom>
        </p:spPr>
      </p:pic>
      <p:sp>
        <p:nvSpPr>
          <p:cNvPr id="5"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8604351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3F0A3434-1C2F-A145-868A-FFEA4BFA44DA}"/>
              </a:ext>
            </a:extLst>
          </p:cNvPr>
          <p:cNvSpPr>
            <a:spLocks noGrp="1"/>
          </p:cNvSpPr>
          <p:nvPr>
            <p:ph type="title"/>
          </p:nvPr>
        </p:nvSpPr>
        <p:spPr>
          <a:xfrm>
            <a:off x="317144" y="1190940"/>
            <a:ext cx="5042807" cy="1384947"/>
          </a:xfrm>
        </p:spPr>
        <p:txBody>
          <a:bodyPr vert="horz" wrap="square" lIns="0" tIns="38053" rIns="0" bIns="0" numCol="1" rtlCol="0" anchor="ctr" anchorCtr="0" compatLnSpc="1">
            <a:prstTxWarp prst="textNoShape">
              <a:avLst/>
            </a:prstTxWarp>
            <a:spAutoFit/>
          </a:bodyPr>
          <a:lstStyle/>
          <a:p>
            <a:pPr marL="12685" marR="5074">
              <a:lnSpc>
                <a:spcPts val="3496"/>
              </a:lnSpc>
              <a:spcBef>
                <a:spcPts val="300"/>
              </a:spcBef>
            </a:pPr>
            <a:r>
              <a:rPr lang="en-US" sz="3000" b="1" dirty="0">
                <a:latin typeface="Omnes Bold Roman" charset="0"/>
              </a:rPr>
              <a:t>Any time you notice a change, no matter how small:</a:t>
            </a:r>
          </a:p>
        </p:txBody>
      </p:sp>
      <p:sp>
        <p:nvSpPr>
          <p:cNvPr id="2" name="Content Placeholder 1"/>
          <p:cNvSpPr>
            <a:spLocks noGrp="1"/>
          </p:cNvSpPr>
          <p:nvPr>
            <p:ph idx="1"/>
          </p:nvPr>
        </p:nvSpPr>
        <p:spPr/>
        <p:txBody>
          <a:bodyPr/>
          <a:lstStyle/>
          <a:p>
            <a:endParaRPr lang="en-AU" dirty="0"/>
          </a:p>
        </p:txBody>
      </p:sp>
      <p:pic>
        <p:nvPicPr>
          <p:cNvPr id="4" name="Picture 3"/>
          <p:cNvPicPr>
            <a:picLocks noChangeAspect="1"/>
          </p:cNvPicPr>
          <p:nvPr/>
        </p:nvPicPr>
        <p:blipFill>
          <a:blip r:embed="rId3"/>
          <a:stretch>
            <a:fillRect/>
          </a:stretch>
        </p:blipFill>
        <p:spPr>
          <a:xfrm>
            <a:off x="1" y="0"/>
            <a:ext cx="9143999" cy="6858000"/>
          </a:xfrm>
          <a:prstGeom prst="rect">
            <a:avLst/>
          </a:prstGeom>
        </p:spPr>
      </p:pic>
      <p:pic>
        <p:nvPicPr>
          <p:cNvPr id="5" name="Picture 4"/>
          <p:cNvPicPr>
            <a:picLocks noChangeAspect="1"/>
          </p:cNvPicPr>
          <p:nvPr/>
        </p:nvPicPr>
        <p:blipFill>
          <a:blip r:embed="rId4"/>
          <a:stretch>
            <a:fillRect/>
          </a:stretch>
        </p:blipFill>
        <p:spPr>
          <a:xfrm>
            <a:off x="2536178" y="3861048"/>
            <a:ext cx="2914639" cy="1335118"/>
          </a:xfrm>
          <a:prstGeom prst="rect">
            <a:avLst/>
          </a:prstGeom>
          <a:ln>
            <a:solidFill>
              <a:schemeClr val="accent2">
                <a:lumMod val="60000"/>
                <a:lumOff val="40000"/>
              </a:schemeClr>
            </a:solidFill>
          </a:ln>
        </p:spPr>
      </p:pic>
      <p:pic>
        <p:nvPicPr>
          <p:cNvPr id="6" name="Picture 5"/>
          <p:cNvPicPr>
            <a:picLocks noChangeAspect="1"/>
          </p:cNvPicPr>
          <p:nvPr/>
        </p:nvPicPr>
        <p:blipFill>
          <a:blip r:embed="rId5"/>
          <a:stretch>
            <a:fillRect/>
          </a:stretch>
        </p:blipFill>
        <p:spPr>
          <a:xfrm>
            <a:off x="1" y="5675611"/>
            <a:ext cx="6012160" cy="1121490"/>
          </a:xfrm>
          <a:prstGeom prst="rect">
            <a:avLst/>
          </a:prstGeom>
        </p:spPr>
      </p:pic>
      <p:pic>
        <p:nvPicPr>
          <p:cNvPr id="7" name="Picture 6"/>
          <p:cNvPicPr>
            <a:picLocks noChangeAspect="1"/>
          </p:cNvPicPr>
          <p:nvPr/>
        </p:nvPicPr>
        <p:blipFill>
          <a:blip r:embed="rId6"/>
          <a:stretch>
            <a:fillRect/>
          </a:stretch>
        </p:blipFill>
        <p:spPr>
          <a:xfrm>
            <a:off x="2536178" y="1774331"/>
            <a:ext cx="2539878" cy="1882087"/>
          </a:xfrm>
          <a:prstGeom prst="rect">
            <a:avLst/>
          </a:prstGeom>
          <a:ln>
            <a:solidFill>
              <a:schemeClr val="bg2">
                <a:lumMod val="50000"/>
              </a:schemeClr>
            </a:solidFill>
          </a:ln>
        </p:spPr>
      </p:pic>
      <p:pic>
        <p:nvPicPr>
          <p:cNvPr id="3" name="Picture 2"/>
          <p:cNvPicPr>
            <a:picLocks noChangeAspect="1"/>
          </p:cNvPicPr>
          <p:nvPr/>
        </p:nvPicPr>
        <p:blipFill>
          <a:blip r:embed="rId7"/>
          <a:stretch>
            <a:fillRect/>
          </a:stretch>
        </p:blipFill>
        <p:spPr>
          <a:xfrm>
            <a:off x="6012161" y="4657105"/>
            <a:ext cx="3131838" cy="2200896"/>
          </a:xfrm>
          <a:prstGeom prst="rect">
            <a:avLst/>
          </a:prstGeom>
        </p:spPr>
      </p:pic>
    </p:spTree>
    <p:extLst>
      <p:ext uri="{BB962C8B-B14F-4D97-AF65-F5344CB8AC3E}">
        <p14:creationId xmlns:p14="http://schemas.microsoft.com/office/powerpoint/2010/main" val="144891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Your role</a:t>
            </a:r>
            <a:endParaRPr lang="en-AU" dirty="0"/>
          </a:p>
        </p:txBody>
      </p:sp>
      <p:sp>
        <p:nvSpPr>
          <p:cNvPr id="5" name="Content Placeholder 4"/>
          <p:cNvSpPr>
            <a:spLocks noGrp="1"/>
          </p:cNvSpPr>
          <p:nvPr>
            <p:ph idx="1"/>
          </p:nvPr>
        </p:nvSpPr>
        <p:spPr/>
        <p:txBody>
          <a:bodyPr/>
          <a:lstStyle/>
          <a:p>
            <a:endParaRPr lang="en-AU" dirty="0"/>
          </a:p>
        </p:txBody>
      </p:sp>
      <p:sp>
        <p:nvSpPr>
          <p:cNvPr id="4"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0309268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08175"/>
            <a:ext cx="2224929" cy="2140705"/>
          </a:xfrm>
          <a:prstGeom prst="rect">
            <a:avLst/>
          </a:prstGeom>
        </p:spPr>
      </p:pic>
      <p:pic>
        <p:nvPicPr>
          <p:cNvPr id="6" name="Picture 5"/>
          <p:cNvPicPr>
            <a:picLocks noChangeAspect="1"/>
          </p:cNvPicPr>
          <p:nvPr/>
        </p:nvPicPr>
        <p:blipFill>
          <a:blip r:embed="rId4"/>
          <a:stretch>
            <a:fillRect/>
          </a:stretch>
        </p:blipFill>
        <p:spPr>
          <a:xfrm>
            <a:off x="3851920" y="228600"/>
            <a:ext cx="5194242" cy="2462997"/>
          </a:xfrm>
          <a:prstGeom prst="rect">
            <a:avLst/>
          </a:prstGeom>
        </p:spPr>
      </p:pic>
      <p:sp>
        <p:nvSpPr>
          <p:cNvPr id="8" name="Content Placeholder 2"/>
          <p:cNvSpPr txBox="1">
            <a:spLocks/>
          </p:cNvSpPr>
          <p:nvPr/>
        </p:nvSpPr>
        <p:spPr>
          <a:xfrm>
            <a:off x="395536" y="2691597"/>
            <a:ext cx="7772400" cy="3431852"/>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457200" marR="0" lvl="0" indent="-457200" algn="l" defTabSz="914400" rtl="0" eaLnBrk="0" fontAlgn="base" latinLnBrk="0" hangingPunct="0">
              <a:lnSpc>
                <a:spcPct val="100000"/>
              </a:lnSpc>
              <a:spcBef>
                <a:spcPct val="20000"/>
              </a:spcBef>
              <a:spcAft>
                <a:spcPct val="0"/>
              </a:spcAft>
              <a:buClrTx/>
              <a:buSzTx/>
              <a:buFont typeface="+mj-lt"/>
              <a:buAutoNum type="alphaLcPeriod"/>
              <a:tabLst/>
              <a:defRPr/>
            </a:pPr>
            <a:r>
              <a:rPr kumimoji="0" lang="en-AU" sz="2400" b="0" i="0" u="none" strike="noStrike" kern="0" cap="none" spc="0" normalizeH="0" baseline="0" noProof="0" dirty="0" smtClean="0">
                <a:ln>
                  <a:noFill/>
                </a:ln>
                <a:solidFill>
                  <a:srgbClr val="000000"/>
                </a:solidFill>
                <a:effectLst/>
                <a:uLnTx/>
                <a:uFillTx/>
                <a:latin typeface="Arial"/>
                <a:ea typeface="ＭＳ Ｐゴシック"/>
                <a:cs typeface="+mn-cs"/>
              </a:rPr>
              <a:t>Inspect the workplace</a:t>
            </a:r>
          </a:p>
          <a:p>
            <a:pPr marL="457200" marR="0" lvl="0" indent="-457200" algn="l" defTabSz="914400" rtl="0" eaLnBrk="0" fontAlgn="base" latinLnBrk="0" hangingPunct="0">
              <a:lnSpc>
                <a:spcPct val="100000"/>
              </a:lnSpc>
              <a:spcBef>
                <a:spcPct val="20000"/>
              </a:spcBef>
              <a:spcAft>
                <a:spcPct val="0"/>
              </a:spcAft>
              <a:buClrTx/>
              <a:buSzTx/>
              <a:buFont typeface="+mj-lt"/>
              <a:buAutoNum type="alphaLcPeriod"/>
              <a:tabLst/>
              <a:defRPr/>
            </a:pPr>
            <a:r>
              <a:rPr kumimoji="0" lang="en-AU" sz="2400" b="1" i="0" strike="noStrike" kern="0" cap="none" spc="0" normalizeH="0" baseline="0" noProof="0" dirty="0" smtClean="0">
                <a:ln>
                  <a:noFill/>
                </a:ln>
                <a:solidFill>
                  <a:srgbClr val="A02A1D"/>
                </a:solidFill>
                <a:effectLst>
                  <a:outerShdw blurRad="38100" dist="38100" dir="2700000" algn="tl">
                    <a:srgbClr val="000000">
                      <a:alpha val="43137"/>
                    </a:srgbClr>
                  </a:outerShdw>
                </a:effectLst>
                <a:uLnTx/>
                <a:uFillTx/>
                <a:latin typeface="Arial"/>
                <a:ea typeface="ＭＳ Ｐゴシック"/>
                <a:cs typeface="+mn-cs"/>
              </a:rPr>
              <a:t>Carry out appropriate investigations</a:t>
            </a:r>
          </a:p>
          <a:p>
            <a:pPr marL="457200" marR="0" lvl="0" indent="-457200" algn="l" defTabSz="914400" rtl="0" eaLnBrk="0" fontAlgn="base" latinLnBrk="0" hangingPunct="0">
              <a:lnSpc>
                <a:spcPct val="100000"/>
              </a:lnSpc>
              <a:spcBef>
                <a:spcPct val="20000"/>
              </a:spcBef>
              <a:spcAft>
                <a:spcPct val="0"/>
              </a:spcAft>
              <a:buClrTx/>
              <a:buSzTx/>
              <a:buFont typeface="+mj-lt"/>
              <a:buAutoNum type="alphaLcPeriod"/>
              <a:tabLst/>
              <a:defRPr/>
            </a:pPr>
            <a:r>
              <a:rPr kumimoji="0" lang="en-AU" sz="2400" b="0" i="0" u="none" strike="noStrike" kern="0" cap="none" spc="0" normalizeH="0" baseline="0" noProof="0" dirty="0" smtClean="0">
                <a:ln>
                  <a:noFill/>
                </a:ln>
                <a:solidFill>
                  <a:srgbClr val="000000"/>
                </a:solidFill>
                <a:effectLst/>
                <a:uLnTx/>
                <a:uFillTx/>
                <a:latin typeface="Arial"/>
                <a:ea typeface="ＭＳ Ｐゴシック"/>
                <a:cs typeface="+mn-cs"/>
              </a:rPr>
              <a:t>Keep yourself informed and liaise with other bodies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LcPeriod"/>
              <a:tabLst/>
              <a:defRPr/>
            </a:pPr>
            <a:r>
              <a:rPr kumimoji="0" lang="en-AU" sz="2400" b="0" i="0" u="none" strike="noStrike" kern="0" cap="none" spc="0" normalizeH="0" baseline="0" noProof="0" dirty="0" smtClean="0">
                <a:ln>
                  <a:noFill/>
                </a:ln>
                <a:solidFill>
                  <a:srgbClr val="000000"/>
                </a:solidFill>
                <a:effectLst/>
                <a:uLnTx/>
                <a:uFillTx/>
                <a:latin typeface="Arial"/>
                <a:ea typeface="ＭＳ Ｐゴシック"/>
                <a:cs typeface="+mn-cs"/>
              </a:rPr>
              <a:t>Report hazards and potential hazards</a:t>
            </a:r>
          </a:p>
          <a:p>
            <a:pPr marL="457200" marR="0" lvl="0" indent="-457200" algn="l" defTabSz="914400" rtl="0" eaLnBrk="0" fontAlgn="base" latinLnBrk="0" hangingPunct="0">
              <a:lnSpc>
                <a:spcPct val="100000"/>
              </a:lnSpc>
              <a:spcBef>
                <a:spcPct val="20000"/>
              </a:spcBef>
              <a:spcAft>
                <a:spcPct val="0"/>
              </a:spcAft>
              <a:buClrTx/>
              <a:buSzTx/>
              <a:buFont typeface="+mj-lt"/>
              <a:buAutoNum type="alphaLcPeriod"/>
              <a:tabLst/>
              <a:defRPr/>
            </a:pPr>
            <a:r>
              <a:rPr kumimoji="0" lang="en-AU" sz="2400" b="0" i="0" u="none" strike="noStrike" kern="0" cap="none" spc="0" normalizeH="0" baseline="0" noProof="0" dirty="0" smtClean="0">
                <a:ln>
                  <a:noFill/>
                </a:ln>
                <a:solidFill>
                  <a:srgbClr val="000000"/>
                </a:solidFill>
                <a:effectLst/>
                <a:uLnTx/>
                <a:uFillTx/>
                <a:latin typeface="Arial"/>
                <a:ea typeface="ＭＳ Ｐゴシック"/>
                <a:cs typeface="+mn-cs"/>
              </a:rPr>
              <a:t>Refer matters to the SH Committee you think appropriate</a:t>
            </a:r>
          </a:p>
          <a:p>
            <a:pPr marL="457200" marR="0" lvl="0" indent="-457200" algn="l" defTabSz="914400" rtl="0" eaLnBrk="0" fontAlgn="base" latinLnBrk="0" hangingPunct="0">
              <a:lnSpc>
                <a:spcPct val="100000"/>
              </a:lnSpc>
              <a:spcBef>
                <a:spcPct val="20000"/>
              </a:spcBef>
              <a:spcAft>
                <a:spcPct val="0"/>
              </a:spcAft>
              <a:buClrTx/>
              <a:buSzTx/>
              <a:buFont typeface="+mj-lt"/>
              <a:buAutoNum type="alphaLcPeriod"/>
              <a:tabLst/>
              <a:defRPr/>
            </a:pPr>
            <a:r>
              <a:rPr kumimoji="0" lang="en-AU" sz="2400" b="0" i="0" u="none" strike="noStrike" kern="0" cap="none" spc="0" normalizeH="0" baseline="0" noProof="0" dirty="0" smtClean="0">
                <a:ln>
                  <a:noFill/>
                </a:ln>
                <a:solidFill>
                  <a:srgbClr val="000000"/>
                </a:solidFill>
                <a:effectLst/>
                <a:uLnTx/>
                <a:uFillTx/>
                <a:latin typeface="Arial"/>
                <a:ea typeface="ＭＳ Ｐゴシック"/>
                <a:cs typeface="+mn-cs"/>
              </a:rPr>
              <a:t>Consult and co-operate</a:t>
            </a:r>
          </a:p>
          <a:p>
            <a:pPr marL="457200" marR="0" lvl="0" indent="-457200" algn="l" defTabSz="914400" rtl="0" eaLnBrk="0" fontAlgn="base" latinLnBrk="0" hangingPunct="0">
              <a:lnSpc>
                <a:spcPct val="100000"/>
              </a:lnSpc>
              <a:spcBef>
                <a:spcPct val="20000"/>
              </a:spcBef>
              <a:spcAft>
                <a:spcPct val="0"/>
              </a:spcAft>
              <a:buClrTx/>
              <a:buSzTx/>
              <a:buFont typeface="+mj-lt"/>
              <a:buAutoNum type="alphaLcPeriod"/>
              <a:tabLst/>
              <a:defRPr/>
            </a:pPr>
            <a:r>
              <a:rPr kumimoji="0" lang="en-AU" sz="2400" b="0" i="0" u="none" strike="noStrike" kern="0" cap="none" spc="0" normalizeH="0" baseline="0" noProof="0" dirty="0" smtClean="0">
                <a:ln>
                  <a:noFill/>
                </a:ln>
                <a:solidFill>
                  <a:srgbClr val="000000"/>
                </a:solidFill>
                <a:effectLst/>
                <a:uLnTx/>
                <a:uFillTx/>
                <a:latin typeface="Arial"/>
                <a:ea typeface="ＭＳ Ｐゴシック"/>
                <a:cs typeface="+mn-cs"/>
              </a:rPr>
              <a:t>Liaise with employer  </a:t>
            </a:r>
            <a:endParaRPr kumimoji="0" lang="en-AU" sz="2400" b="0"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7"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4526209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51520" y="1484784"/>
            <a:ext cx="8206680" cy="3431852"/>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AU" sz="2400" b="0" i="0" u="none" strike="noStrike" kern="0" cap="none" spc="0" normalizeH="0" baseline="0" noProof="0" dirty="0" smtClean="0">
              <a:ln>
                <a:noFill/>
              </a:ln>
              <a:solidFill>
                <a:srgbClr val="000000"/>
              </a:solidFill>
              <a:effectLst/>
              <a:uLnTx/>
              <a:uFillTx/>
              <a:latin typeface="Arial"/>
              <a:ea typeface="ＭＳ Ｐゴシック"/>
              <a:cs typeface="+mn-cs"/>
            </a:endParaRPr>
          </a:p>
          <a:p>
            <a:pPr marL="342900" marR="0" lvl="0" indent="-342900" algn="l" defTabSz="914400" rtl="0" eaLnBrk="0" fontAlgn="base" latinLnBrk="0" hangingPunct="0">
              <a:lnSpc>
                <a:spcPct val="150000"/>
              </a:lnSpc>
              <a:spcBef>
                <a:spcPct val="20000"/>
              </a:spcBef>
              <a:spcAft>
                <a:spcPct val="0"/>
              </a:spcAft>
              <a:buClrTx/>
              <a:buSzTx/>
              <a:buFont typeface="Wingdings" panose="05000000000000000000" pitchFamily="2" charset="2"/>
              <a:buChar char="ð"/>
              <a:tabLst/>
              <a:defRPr/>
            </a:pPr>
            <a:r>
              <a:rPr kumimoji="0" lang="en-AU" sz="2600" b="0" i="0" u="none" strike="noStrike" kern="0" cap="none" spc="0" normalizeH="0" baseline="0" noProof="0" dirty="0" smtClean="0">
                <a:ln>
                  <a:noFill/>
                </a:ln>
                <a:solidFill>
                  <a:srgbClr val="000000"/>
                </a:solidFill>
                <a:effectLst/>
                <a:uLnTx/>
                <a:uFillTx/>
                <a:latin typeface="Arial"/>
                <a:ea typeface="ＭＳ Ｐゴシック"/>
                <a:cs typeface="+mn-cs"/>
              </a:rPr>
              <a:t>Was there pressure to get the job done?</a:t>
            </a:r>
          </a:p>
          <a:p>
            <a:pPr marL="342900" marR="0" lvl="0" indent="-342900" algn="l" defTabSz="914400" rtl="0" eaLnBrk="0" fontAlgn="base" latinLnBrk="0" hangingPunct="0">
              <a:lnSpc>
                <a:spcPct val="150000"/>
              </a:lnSpc>
              <a:spcBef>
                <a:spcPct val="20000"/>
              </a:spcBef>
              <a:spcAft>
                <a:spcPct val="0"/>
              </a:spcAft>
              <a:buClrTx/>
              <a:buSzTx/>
              <a:buFont typeface="Wingdings" panose="05000000000000000000" pitchFamily="2" charset="2"/>
              <a:buChar char="ð"/>
              <a:tabLst/>
              <a:defRPr/>
            </a:pPr>
            <a:r>
              <a:rPr kumimoji="0" lang="en-AU" sz="2600" b="0" i="0" u="none" strike="noStrike" kern="0" cap="none" spc="0" normalizeH="0" baseline="0" noProof="0" dirty="0" smtClean="0">
                <a:ln>
                  <a:noFill/>
                </a:ln>
                <a:solidFill>
                  <a:srgbClr val="000000"/>
                </a:solidFill>
                <a:effectLst/>
                <a:uLnTx/>
                <a:uFillTx/>
                <a:latin typeface="Arial"/>
                <a:ea typeface="ＭＳ Ｐゴシック"/>
                <a:cs typeface="+mn-cs"/>
              </a:rPr>
              <a:t>Have </a:t>
            </a:r>
            <a:r>
              <a:rPr kumimoji="0" lang="en-AU" sz="2600" b="0" i="0" u="none" strike="noStrike" kern="0" cap="none" spc="0" normalizeH="0" baseline="0" noProof="0" dirty="0">
                <a:ln>
                  <a:noFill/>
                </a:ln>
                <a:solidFill>
                  <a:srgbClr val="000000"/>
                </a:solidFill>
                <a:effectLst/>
                <a:uLnTx/>
                <a:uFillTx/>
                <a:latin typeface="Arial"/>
                <a:ea typeface="ＭＳ Ｐゴシック"/>
                <a:cs typeface="+mn-cs"/>
              </a:rPr>
              <a:t>there been recent changes in staffing, systems, equipment etc.?</a:t>
            </a:r>
          </a:p>
          <a:p>
            <a:pPr marL="342900" marR="0" lvl="0" indent="-342900" algn="l" defTabSz="914400" rtl="0" eaLnBrk="0" fontAlgn="base" latinLnBrk="0" hangingPunct="0">
              <a:lnSpc>
                <a:spcPct val="150000"/>
              </a:lnSpc>
              <a:spcBef>
                <a:spcPct val="20000"/>
              </a:spcBef>
              <a:spcAft>
                <a:spcPct val="0"/>
              </a:spcAft>
              <a:buClrTx/>
              <a:buSzTx/>
              <a:buFont typeface="Wingdings" panose="05000000000000000000" pitchFamily="2" charset="2"/>
              <a:buChar char="ð"/>
              <a:tabLst/>
              <a:defRPr/>
            </a:pPr>
            <a:r>
              <a:rPr kumimoji="0" lang="en-AU" sz="2600" b="0" i="0" u="none" strike="noStrike" kern="0" cap="none" spc="0" normalizeH="0" baseline="0" noProof="0" dirty="0" smtClean="0">
                <a:ln>
                  <a:noFill/>
                </a:ln>
                <a:solidFill>
                  <a:srgbClr val="000000"/>
                </a:solidFill>
                <a:effectLst/>
                <a:uLnTx/>
                <a:uFillTx/>
                <a:latin typeface="Arial"/>
                <a:ea typeface="ＭＳ Ｐゴシック"/>
                <a:cs typeface="+mn-cs"/>
              </a:rPr>
              <a:t>How much other “stuff” did they have to deal with?</a:t>
            </a:r>
          </a:p>
          <a:p>
            <a:pPr marL="342900" marR="0" lvl="0" indent="-342900" algn="l" defTabSz="914400" rtl="0" eaLnBrk="0" fontAlgn="base" latinLnBrk="0" hangingPunct="0">
              <a:lnSpc>
                <a:spcPct val="150000"/>
              </a:lnSpc>
              <a:spcBef>
                <a:spcPct val="20000"/>
              </a:spcBef>
              <a:spcAft>
                <a:spcPct val="0"/>
              </a:spcAft>
              <a:buClrTx/>
              <a:buSzTx/>
              <a:buFont typeface="Wingdings" panose="05000000000000000000" pitchFamily="2" charset="2"/>
              <a:buChar char="ð"/>
              <a:tabLst/>
              <a:defRPr/>
            </a:pPr>
            <a:r>
              <a:rPr kumimoji="0" lang="en-AU" sz="2600" b="0" i="0" u="none" strike="noStrike" kern="0" cap="none" spc="0" normalizeH="0" baseline="0" noProof="0" dirty="0" smtClean="0">
                <a:ln>
                  <a:noFill/>
                </a:ln>
                <a:solidFill>
                  <a:srgbClr val="000000"/>
                </a:solidFill>
                <a:effectLst/>
                <a:uLnTx/>
                <a:uFillTx/>
                <a:latin typeface="Arial"/>
                <a:ea typeface="ＭＳ Ｐゴシック"/>
                <a:cs typeface="+mn-cs"/>
              </a:rPr>
              <a:t>If they were to ask for more time, assistance, the right tools etc. what </a:t>
            </a:r>
            <a:r>
              <a:rPr kumimoji="0" lang="en-AU" sz="2600" b="0" i="0" u="none" strike="noStrike" kern="0" cap="none" spc="0" normalizeH="0" baseline="0" noProof="0" dirty="0">
                <a:ln>
                  <a:noFill/>
                </a:ln>
                <a:solidFill>
                  <a:srgbClr val="000000"/>
                </a:solidFill>
                <a:effectLst/>
                <a:uLnTx/>
                <a:uFillTx/>
                <a:latin typeface="Arial"/>
                <a:ea typeface="ＭＳ Ｐゴシック"/>
                <a:cs typeface="+mn-cs"/>
              </a:rPr>
              <a:t>is likely to </a:t>
            </a:r>
            <a:r>
              <a:rPr kumimoji="0" lang="en-AU" sz="2600" b="0" i="0" u="none" strike="noStrike" kern="0" cap="none" spc="0" normalizeH="0" baseline="0" noProof="0" dirty="0" smtClean="0">
                <a:ln>
                  <a:noFill/>
                </a:ln>
                <a:solidFill>
                  <a:srgbClr val="000000"/>
                </a:solidFill>
                <a:effectLst/>
                <a:uLnTx/>
                <a:uFillTx/>
                <a:latin typeface="Arial"/>
                <a:ea typeface="ＭＳ Ｐゴシック"/>
                <a:cs typeface="+mn-cs"/>
              </a:rPr>
              <a:t>have happened? </a:t>
            </a:r>
            <a:endParaRPr kumimoji="0" lang="en-AU" sz="2600" b="0" i="0" u="none" strike="noStrike" kern="0" cap="none" spc="0" normalizeH="0" baseline="0" noProof="0" dirty="0">
              <a:ln>
                <a:noFill/>
              </a:ln>
              <a:solidFill>
                <a:srgbClr val="000000"/>
              </a:solidFill>
              <a:effectLst/>
              <a:uLnTx/>
              <a:uFillTx/>
              <a:latin typeface="Arial"/>
              <a:ea typeface="ＭＳ Ｐゴシック"/>
              <a:cs typeface="+mn-cs"/>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ð"/>
              <a:tabLst/>
              <a:defRPr/>
            </a:pPr>
            <a:endParaRPr kumimoji="0" lang="en-AU" sz="2600" b="0" i="0" u="none" strike="noStrike" kern="0" cap="none" spc="0" normalizeH="0" baseline="0" noProof="0" dirty="0" smtClean="0">
              <a:ln>
                <a:noFill/>
              </a:ln>
              <a:solidFill>
                <a:srgbClr val="000000"/>
              </a:solidFill>
              <a:effectLst/>
              <a:uLnTx/>
              <a:uFillTx/>
              <a:latin typeface="Arial"/>
              <a:ea typeface="ＭＳ Ｐゴシック"/>
              <a:cs typeface="+mn-cs"/>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LcPeriod"/>
              <a:tabLst/>
              <a:defRPr/>
            </a:pPr>
            <a:endParaRPr kumimoji="0" lang="en-AU" sz="2400" b="0"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3" name="Picture 2"/>
          <p:cNvPicPr>
            <a:picLocks noChangeAspect="1"/>
          </p:cNvPicPr>
          <p:nvPr/>
        </p:nvPicPr>
        <p:blipFill>
          <a:blip r:embed="rId3"/>
          <a:stretch>
            <a:fillRect/>
          </a:stretch>
        </p:blipFill>
        <p:spPr>
          <a:xfrm>
            <a:off x="5076056" y="320578"/>
            <a:ext cx="3907875" cy="1536325"/>
          </a:xfrm>
          <a:prstGeom prst="rect">
            <a:avLst/>
          </a:prstGeom>
        </p:spPr>
      </p:pic>
      <p:sp>
        <p:nvSpPr>
          <p:cNvPr id="4"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320578"/>
            <a:ext cx="1224136" cy="1387354"/>
          </a:xfrm>
          <a:prstGeom prst="rect">
            <a:avLst/>
          </a:prstGeom>
        </p:spPr>
      </p:pic>
    </p:spTree>
    <p:extLst>
      <p:ext uri="{BB962C8B-B14F-4D97-AF65-F5344CB8AC3E}">
        <p14:creationId xmlns:p14="http://schemas.microsoft.com/office/powerpoint/2010/main" val="334638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51520" y="1484784"/>
            <a:ext cx="8206680" cy="3431852"/>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AU" sz="2400" b="0" i="0" u="none" strike="noStrike" kern="0" cap="none" spc="0" normalizeH="0" baseline="0" noProof="0" dirty="0" smtClean="0">
              <a:ln>
                <a:noFill/>
              </a:ln>
              <a:solidFill>
                <a:srgbClr val="000000"/>
              </a:solidFill>
              <a:effectLst/>
              <a:uLnTx/>
              <a:uFillTx/>
              <a:latin typeface="Arial"/>
              <a:ea typeface="ＭＳ Ｐゴシック"/>
              <a:cs typeface="+mn-cs"/>
            </a:endParaRPr>
          </a:p>
          <a:p>
            <a:pPr marL="342900" marR="0" lvl="0" indent="-342900" algn="l" defTabSz="914400" rtl="0" eaLnBrk="0" fontAlgn="base" latinLnBrk="0" hangingPunct="0">
              <a:lnSpc>
                <a:spcPct val="150000"/>
              </a:lnSpc>
              <a:spcBef>
                <a:spcPct val="20000"/>
              </a:spcBef>
              <a:spcAft>
                <a:spcPct val="0"/>
              </a:spcAft>
              <a:buClrTx/>
              <a:buSzTx/>
              <a:buFont typeface="Wingdings" panose="05000000000000000000" pitchFamily="2" charset="2"/>
              <a:buChar char="ð"/>
              <a:tabLst/>
              <a:defRPr/>
            </a:pPr>
            <a:r>
              <a:rPr kumimoji="0" lang="en-AU" sz="2600" b="0" i="0" u="none" strike="noStrike" kern="0" cap="none" spc="0" normalizeH="0" baseline="0" noProof="0" dirty="0" smtClean="0">
                <a:ln>
                  <a:noFill/>
                </a:ln>
                <a:solidFill>
                  <a:srgbClr val="000000"/>
                </a:solidFill>
                <a:effectLst/>
                <a:uLnTx/>
                <a:uFillTx/>
                <a:latin typeface="Arial"/>
                <a:ea typeface="ＭＳ Ｐゴシック"/>
                <a:cs typeface="+mn-cs"/>
              </a:rPr>
              <a:t>Was policy followed?</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ð"/>
              <a:tabLst/>
              <a:defRPr/>
            </a:pPr>
            <a:endParaRPr kumimoji="0" lang="en-AU" sz="2600" b="0" i="0" u="none" strike="noStrike" kern="0" cap="none" spc="0" normalizeH="0" baseline="0" noProof="0" dirty="0" smtClean="0">
              <a:ln>
                <a:noFill/>
              </a:ln>
              <a:solidFill>
                <a:srgbClr val="000000"/>
              </a:solidFill>
              <a:effectLst/>
              <a:uLnTx/>
              <a:uFillTx/>
              <a:latin typeface="Arial"/>
              <a:ea typeface="ＭＳ Ｐゴシック"/>
              <a:cs typeface="+mn-cs"/>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LcPeriod"/>
              <a:tabLst/>
              <a:defRPr/>
            </a:pPr>
            <a:endParaRPr kumimoji="0" lang="en-AU" sz="2400" b="0"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3" name="Picture 2"/>
          <p:cNvPicPr>
            <a:picLocks noChangeAspect="1"/>
          </p:cNvPicPr>
          <p:nvPr/>
        </p:nvPicPr>
        <p:blipFill>
          <a:blip r:embed="rId3"/>
          <a:stretch>
            <a:fillRect/>
          </a:stretch>
        </p:blipFill>
        <p:spPr>
          <a:xfrm>
            <a:off x="5076056" y="320578"/>
            <a:ext cx="3907875" cy="1536325"/>
          </a:xfrm>
          <a:prstGeom prst="rect">
            <a:avLst/>
          </a:prstGeom>
        </p:spPr>
      </p:pic>
      <p:pic>
        <p:nvPicPr>
          <p:cNvPr id="4" name="Picture 3"/>
          <p:cNvPicPr>
            <a:picLocks noChangeAspect="1"/>
          </p:cNvPicPr>
          <p:nvPr/>
        </p:nvPicPr>
        <p:blipFill>
          <a:blip r:embed="rId4"/>
          <a:stretch>
            <a:fillRect/>
          </a:stretch>
        </p:blipFill>
        <p:spPr>
          <a:xfrm>
            <a:off x="630594" y="2564904"/>
            <a:ext cx="7882811" cy="3901778"/>
          </a:xfrm>
          <a:prstGeom prst="rect">
            <a:avLst/>
          </a:prstGeom>
        </p:spPr>
      </p:pic>
      <p:pic>
        <p:nvPicPr>
          <p:cNvPr id="5" name="Picture 4"/>
          <p:cNvPicPr>
            <a:picLocks noChangeAspect="1"/>
          </p:cNvPicPr>
          <p:nvPr/>
        </p:nvPicPr>
        <p:blipFill>
          <a:blip r:embed="rId5"/>
          <a:stretch>
            <a:fillRect/>
          </a:stretch>
        </p:blipFill>
        <p:spPr>
          <a:xfrm>
            <a:off x="341009" y="3331516"/>
            <a:ext cx="8461981" cy="2286198"/>
          </a:xfrm>
          <a:prstGeom prst="rect">
            <a:avLst/>
          </a:prstGeom>
        </p:spPr>
      </p:pic>
      <p:sp>
        <p:nvSpPr>
          <p:cNvPr id="6"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544" y="320578"/>
            <a:ext cx="1224136" cy="1387354"/>
          </a:xfrm>
          <a:prstGeom prst="rect">
            <a:avLst/>
          </a:prstGeom>
        </p:spPr>
      </p:pic>
    </p:spTree>
    <p:extLst>
      <p:ext uri="{BB962C8B-B14F-4D97-AF65-F5344CB8AC3E}">
        <p14:creationId xmlns:p14="http://schemas.microsoft.com/office/powerpoint/2010/main" val="56460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is meant by mentally healthy workplaces?</a:t>
            </a:r>
            <a:endParaRPr lang="en-AU" dirty="0"/>
          </a:p>
        </p:txBody>
      </p:sp>
      <p:sp>
        <p:nvSpPr>
          <p:cNvPr id="3" name="Content Placeholder 2"/>
          <p:cNvSpPr>
            <a:spLocks noGrp="1"/>
          </p:cNvSpPr>
          <p:nvPr>
            <p:ph idx="1"/>
          </p:nvPr>
        </p:nvSpPr>
        <p:spPr>
          <a:xfrm>
            <a:off x="685800" y="1426741"/>
            <a:ext cx="7990656" cy="4495800"/>
          </a:xfrm>
        </p:spPr>
        <p:txBody>
          <a:bodyPr/>
          <a:lstStyle/>
          <a:p>
            <a:pPr>
              <a:buFont typeface="Wingdings" panose="05000000000000000000" pitchFamily="2" charset="2"/>
              <a:buChar char="ð"/>
            </a:pPr>
            <a:r>
              <a:rPr lang="en-AU" sz="3200" dirty="0" smtClean="0">
                <a:solidFill>
                  <a:srgbClr val="A02A1D"/>
                </a:solidFill>
              </a:rPr>
              <a:t>Healthy</a:t>
            </a:r>
            <a:r>
              <a:rPr lang="en-AU" sz="3200" dirty="0" smtClean="0"/>
              <a:t> = more than just not being sick</a:t>
            </a:r>
          </a:p>
          <a:p>
            <a:pPr>
              <a:buFont typeface="Wingdings" panose="05000000000000000000" pitchFamily="2" charset="2"/>
              <a:buChar char="ð"/>
            </a:pPr>
            <a:endParaRPr lang="en-AU" sz="3200" dirty="0"/>
          </a:p>
        </p:txBody>
      </p:sp>
      <p:sp>
        <p:nvSpPr>
          <p:cNvPr id="4"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6362390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51920" y="228600"/>
            <a:ext cx="5194242" cy="2462997"/>
          </a:xfrm>
          <a:prstGeom prst="rect">
            <a:avLst/>
          </a:prstGeom>
        </p:spPr>
      </p:pic>
      <p:sp>
        <p:nvSpPr>
          <p:cNvPr id="8" name="Content Placeholder 2"/>
          <p:cNvSpPr txBox="1">
            <a:spLocks/>
          </p:cNvSpPr>
          <p:nvPr/>
        </p:nvSpPr>
        <p:spPr>
          <a:xfrm>
            <a:off x="395536" y="2691597"/>
            <a:ext cx="7772400" cy="3431852"/>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457200" marR="0" lvl="0" indent="-457200" algn="l" defTabSz="914400" rtl="0" eaLnBrk="0" fontAlgn="base" latinLnBrk="0" hangingPunct="0">
              <a:lnSpc>
                <a:spcPct val="100000"/>
              </a:lnSpc>
              <a:spcBef>
                <a:spcPct val="20000"/>
              </a:spcBef>
              <a:spcAft>
                <a:spcPct val="0"/>
              </a:spcAft>
              <a:buClrTx/>
              <a:buSzTx/>
              <a:buFont typeface="+mj-lt"/>
              <a:buAutoNum type="alphaLcPeriod"/>
              <a:tabLst/>
              <a:defRPr/>
            </a:pPr>
            <a:r>
              <a:rPr kumimoji="0" lang="en-AU" sz="2400" b="0" i="0" u="none" strike="noStrike" kern="0" cap="none" spc="0" normalizeH="0" baseline="0" noProof="0" dirty="0" smtClean="0">
                <a:ln>
                  <a:noFill/>
                </a:ln>
                <a:solidFill>
                  <a:srgbClr val="000000"/>
                </a:solidFill>
                <a:effectLst/>
                <a:uLnTx/>
                <a:uFillTx/>
                <a:latin typeface="Arial"/>
                <a:ea typeface="ＭＳ Ｐゴシック"/>
                <a:cs typeface="+mn-cs"/>
              </a:rPr>
              <a:t>Inspect the workplace</a:t>
            </a:r>
          </a:p>
          <a:p>
            <a:pPr marL="457200" marR="0" lvl="0" indent="-457200" algn="l" defTabSz="914400" rtl="0" eaLnBrk="0" fontAlgn="base" latinLnBrk="0" hangingPunct="0">
              <a:lnSpc>
                <a:spcPct val="100000"/>
              </a:lnSpc>
              <a:spcBef>
                <a:spcPct val="20000"/>
              </a:spcBef>
              <a:spcAft>
                <a:spcPct val="0"/>
              </a:spcAft>
              <a:buClrTx/>
              <a:buSzTx/>
              <a:buFont typeface="+mj-lt"/>
              <a:buAutoNum type="alphaLcPeriod"/>
              <a:tabLst/>
              <a:defRPr/>
            </a:pPr>
            <a:r>
              <a:rPr kumimoji="0" lang="en-AU" sz="2400" b="0" i="0" u="none" strike="noStrike" kern="0" cap="none" spc="0" normalizeH="0" baseline="0" noProof="0" dirty="0" smtClean="0">
                <a:ln>
                  <a:noFill/>
                </a:ln>
                <a:solidFill>
                  <a:srgbClr val="000000"/>
                </a:solidFill>
                <a:effectLst/>
                <a:uLnTx/>
                <a:uFillTx/>
                <a:latin typeface="Arial"/>
                <a:ea typeface="ＭＳ Ｐゴシック"/>
                <a:cs typeface="+mn-cs"/>
              </a:rPr>
              <a:t>Carry out appropriate investigations</a:t>
            </a:r>
          </a:p>
          <a:p>
            <a:pPr marL="457200" marR="0" lvl="0" indent="-457200" algn="l" defTabSz="914400" rtl="0" eaLnBrk="0" fontAlgn="base" latinLnBrk="0" hangingPunct="0">
              <a:lnSpc>
                <a:spcPct val="100000"/>
              </a:lnSpc>
              <a:spcBef>
                <a:spcPct val="20000"/>
              </a:spcBef>
              <a:spcAft>
                <a:spcPct val="0"/>
              </a:spcAft>
              <a:buClrTx/>
              <a:buSzTx/>
              <a:buFont typeface="+mj-lt"/>
              <a:buAutoNum type="alphaLcPeriod"/>
              <a:tabLst/>
              <a:defRPr/>
            </a:pPr>
            <a:r>
              <a:rPr kumimoji="0" lang="en-AU" sz="2400" b="0" i="0" u="none" strike="noStrike" kern="0" cap="none" spc="0" normalizeH="0" baseline="0" noProof="0" dirty="0" smtClean="0">
                <a:ln>
                  <a:noFill/>
                </a:ln>
                <a:solidFill>
                  <a:srgbClr val="000000"/>
                </a:solidFill>
                <a:effectLst/>
                <a:uLnTx/>
                <a:uFillTx/>
                <a:latin typeface="Arial"/>
                <a:ea typeface="ＭＳ Ｐゴシック"/>
                <a:cs typeface="+mn-cs"/>
              </a:rPr>
              <a:t>Keep yourself informed and liaise with other bodies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LcPeriod"/>
              <a:tabLst/>
              <a:defRPr/>
            </a:pPr>
            <a:r>
              <a:rPr kumimoji="0" lang="en-AU" sz="2400" b="0" i="0" u="none" strike="noStrike" kern="0" cap="none" spc="0" normalizeH="0" baseline="0" noProof="0" dirty="0" smtClean="0">
                <a:ln>
                  <a:noFill/>
                </a:ln>
                <a:solidFill>
                  <a:srgbClr val="000000"/>
                </a:solidFill>
                <a:effectLst/>
                <a:uLnTx/>
                <a:uFillTx/>
                <a:latin typeface="Arial"/>
                <a:ea typeface="ＭＳ Ｐゴシック"/>
                <a:cs typeface="+mn-cs"/>
              </a:rPr>
              <a:t>Report hazards and potential hazards</a:t>
            </a:r>
          </a:p>
          <a:p>
            <a:pPr marL="457200" marR="0" lvl="0" indent="-457200" algn="l" defTabSz="914400" rtl="0" eaLnBrk="0" fontAlgn="base" latinLnBrk="0" hangingPunct="0">
              <a:lnSpc>
                <a:spcPct val="100000"/>
              </a:lnSpc>
              <a:spcBef>
                <a:spcPct val="20000"/>
              </a:spcBef>
              <a:spcAft>
                <a:spcPct val="0"/>
              </a:spcAft>
              <a:buClrTx/>
              <a:buSzTx/>
              <a:buFont typeface="+mj-lt"/>
              <a:buAutoNum type="alphaLcPeriod"/>
              <a:tabLst/>
              <a:defRPr/>
            </a:pPr>
            <a:r>
              <a:rPr kumimoji="0" lang="en-AU" sz="2400" b="1" u="none" strike="noStrike" kern="0" cap="none" spc="0" normalizeH="0" baseline="0" noProof="0" dirty="0" smtClean="0">
                <a:ln>
                  <a:noFill/>
                </a:ln>
                <a:solidFill>
                  <a:srgbClr val="A02A1D"/>
                </a:solidFill>
                <a:effectLst>
                  <a:outerShdw blurRad="38100" dist="38100" dir="2700000" algn="tl">
                    <a:srgbClr val="000000">
                      <a:alpha val="43137"/>
                    </a:srgbClr>
                  </a:outerShdw>
                </a:effectLst>
                <a:uLnTx/>
                <a:uFillTx/>
                <a:latin typeface="Arial"/>
                <a:ea typeface="ＭＳ Ｐゴシック"/>
                <a:cs typeface="+mn-cs"/>
              </a:rPr>
              <a:t>Refer matters to the SH Committee you think appropriate</a:t>
            </a:r>
          </a:p>
          <a:p>
            <a:pPr marL="457200" marR="0" lvl="0" indent="-457200" algn="l" defTabSz="914400" rtl="0" eaLnBrk="0" fontAlgn="base" latinLnBrk="0" hangingPunct="0">
              <a:lnSpc>
                <a:spcPct val="100000"/>
              </a:lnSpc>
              <a:spcBef>
                <a:spcPct val="20000"/>
              </a:spcBef>
              <a:spcAft>
                <a:spcPct val="0"/>
              </a:spcAft>
              <a:buClrTx/>
              <a:buSzTx/>
              <a:buFont typeface="+mj-lt"/>
              <a:buAutoNum type="alphaLcPeriod"/>
              <a:tabLst/>
              <a:defRPr/>
            </a:pPr>
            <a:r>
              <a:rPr kumimoji="0" lang="en-AU" sz="2400" b="0" i="0" u="none" strike="noStrike" kern="0" cap="none" spc="0" normalizeH="0" baseline="0" noProof="0" dirty="0" smtClean="0">
                <a:ln>
                  <a:noFill/>
                </a:ln>
                <a:solidFill>
                  <a:srgbClr val="000000"/>
                </a:solidFill>
                <a:effectLst/>
                <a:uLnTx/>
                <a:uFillTx/>
                <a:latin typeface="Arial"/>
                <a:ea typeface="ＭＳ Ｐゴシック"/>
                <a:cs typeface="+mn-cs"/>
              </a:rPr>
              <a:t>Consult and co-operate</a:t>
            </a:r>
          </a:p>
          <a:p>
            <a:pPr marL="457200" marR="0" lvl="0" indent="-457200" algn="l" defTabSz="914400" rtl="0" eaLnBrk="0" fontAlgn="base" latinLnBrk="0" hangingPunct="0">
              <a:lnSpc>
                <a:spcPct val="100000"/>
              </a:lnSpc>
              <a:spcBef>
                <a:spcPct val="20000"/>
              </a:spcBef>
              <a:spcAft>
                <a:spcPct val="0"/>
              </a:spcAft>
              <a:buClrTx/>
              <a:buSzTx/>
              <a:buFont typeface="+mj-lt"/>
              <a:buAutoNum type="alphaLcPeriod"/>
              <a:tabLst/>
              <a:defRPr/>
            </a:pPr>
            <a:r>
              <a:rPr kumimoji="0" lang="en-AU" sz="2400" b="0" i="0" u="none" strike="noStrike" kern="0" cap="none" spc="0" normalizeH="0" baseline="0" noProof="0" dirty="0" smtClean="0">
                <a:ln>
                  <a:noFill/>
                </a:ln>
                <a:solidFill>
                  <a:srgbClr val="000000"/>
                </a:solidFill>
                <a:effectLst/>
                <a:uLnTx/>
                <a:uFillTx/>
                <a:latin typeface="Arial"/>
                <a:ea typeface="ＭＳ Ｐゴシック"/>
                <a:cs typeface="+mn-cs"/>
              </a:rPr>
              <a:t>Liaise with employer  </a:t>
            </a:r>
            <a:endParaRPr kumimoji="0" lang="en-AU" sz="2400" b="0"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3" name="Picture 2"/>
          <p:cNvPicPr>
            <a:picLocks noChangeAspect="1"/>
          </p:cNvPicPr>
          <p:nvPr/>
        </p:nvPicPr>
        <p:blipFill>
          <a:blip r:embed="rId4"/>
          <a:stretch>
            <a:fillRect/>
          </a:stretch>
        </p:blipFill>
        <p:spPr>
          <a:xfrm>
            <a:off x="33465" y="205225"/>
            <a:ext cx="2237426" cy="2188654"/>
          </a:xfrm>
          <a:prstGeom prst="rect">
            <a:avLst/>
          </a:prstGeom>
        </p:spPr>
      </p:pic>
      <p:sp>
        <p:nvSpPr>
          <p:cNvPr id="5"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49985210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4" name="TextBox 3"/>
          <p:cNvSpPr txBox="1"/>
          <p:nvPr/>
        </p:nvSpPr>
        <p:spPr>
          <a:xfrm>
            <a:off x="828700" y="3429000"/>
            <a:ext cx="7486600" cy="2492990"/>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AU" sz="2600" b="0" i="0" u="none" strike="noStrike" kern="1200" cap="none" spc="0" normalizeH="0" baseline="0" noProof="0" dirty="0" smtClean="0">
                <a:ln>
                  <a:noFill/>
                </a:ln>
                <a:solidFill>
                  <a:srgbClr val="000000"/>
                </a:solidFill>
                <a:effectLst/>
                <a:uLnTx/>
                <a:uFillTx/>
                <a:latin typeface="Arial" charset="0"/>
                <a:ea typeface="ＭＳ Ｐゴシック" pitchFamily="-124" charset="-128"/>
                <a:cs typeface="+mn-cs"/>
              </a:rPr>
              <a:t>The necessity of all the other “stuff”</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AU" sz="2600" b="0" i="0" u="none" strike="noStrike" kern="1200" cap="none" spc="0" normalizeH="0" baseline="0" noProof="0" dirty="0" smtClean="0">
                <a:ln>
                  <a:noFill/>
                </a:ln>
                <a:solidFill>
                  <a:srgbClr val="000000"/>
                </a:solidFill>
                <a:effectLst/>
                <a:uLnTx/>
                <a:uFillTx/>
                <a:latin typeface="Arial" charset="0"/>
                <a:ea typeface="ＭＳ Ｐゴシック" pitchFamily="-124" charset="-128"/>
                <a:cs typeface="+mn-cs"/>
              </a:rPr>
              <a:t>“Pressure Relief Valve Testing Procedure”</a:t>
            </a: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en-AU" sz="2600" b="0" i="0" u="none" strike="noStrike" kern="1200" cap="none" spc="0" normalizeH="0" baseline="0" noProof="0" dirty="0" smtClean="0">
                <a:ln>
                  <a:noFill/>
                </a:ln>
                <a:solidFill>
                  <a:srgbClr val="000000"/>
                </a:solidFill>
                <a:effectLst/>
                <a:uLnTx/>
                <a:uFillTx/>
                <a:latin typeface="Arial" charset="0"/>
                <a:ea typeface="ＭＳ Ｐゴシック" pitchFamily="-124" charset="-128"/>
                <a:cs typeface="+mn-cs"/>
              </a:rPr>
              <a:t>Satisfaction with accommodation and “camp life,” communication etc.</a:t>
            </a:r>
          </a:p>
        </p:txBody>
      </p:sp>
      <p:sp>
        <p:nvSpPr>
          <p:cNvPr id="5"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pic>
        <p:nvPicPr>
          <p:cNvPr id="6" name="Picture 5"/>
          <p:cNvPicPr>
            <a:picLocks noChangeAspect="1"/>
          </p:cNvPicPr>
          <p:nvPr/>
        </p:nvPicPr>
        <p:blipFill>
          <a:blip r:embed="rId3"/>
          <a:stretch>
            <a:fillRect/>
          </a:stretch>
        </p:blipFill>
        <p:spPr>
          <a:xfrm>
            <a:off x="304430" y="764704"/>
            <a:ext cx="8535140" cy="2219136"/>
          </a:xfrm>
          <a:prstGeom prst="rect">
            <a:avLst/>
          </a:prstGeom>
        </p:spPr>
      </p:pic>
    </p:spTree>
    <p:extLst>
      <p:ext uri="{BB962C8B-B14F-4D97-AF65-F5344CB8AC3E}">
        <p14:creationId xmlns:p14="http://schemas.microsoft.com/office/powerpoint/2010/main" val="57582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pic>
        <p:nvPicPr>
          <p:cNvPr id="2" name="Picture 1"/>
          <p:cNvPicPr>
            <a:picLocks noChangeAspect="1"/>
          </p:cNvPicPr>
          <p:nvPr/>
        </p:nvPicPr>
        <p:blipFill>
          <a:blip r:embed="rId3"/>
          <a:stretch>
            <a:fillRect/>
          </a:stretch>
        </p:blipFill>
        <p:spPr>
          <a:xfrm>
            <a:off x="208020" y="476672"/>
            <a:ext cx="8180404" cy="5534221"/>
          </a:xfrm>
          <a:prstGeom prst="rect">
            <a:avLst/>
          </a:prstGeom>
        </p:spPr>
      </p:pic>
    </p:spTree>
    <p:extLst>
      <p:ext uri="{BB962C8B-B14F-4D97-AF65-F5344CB8AC3E}">
        <p14:creationId xmlns:p14="http://schemas.microsoft.com/office/powerpoint/2010/main" val="16140030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pic>
        <p:nvPicPr>
          <p:cNvPr id="2" name="Picture 1"/>
          <p:cNvPicPr>
            <a:picLocks noChangeAspect="1"/>
          </p:cNvPicPr>
          <p:nvPr/>
        </p:nvPicPr>
        <p:blipFill>
          <a:blip r:embed="rId3"/>
          <a:stretch>
            <a:fillRect/>
          </a:stretch>
        </p:blipFill>
        <p:spPr>
          <a:xfrm>
            <a:off x="186712" y="476672"/>
            <a:ext cx="8201711" cy="5521677"/>
          </a:xfrm>
          <a:prstGeom prst="rect">
            <a:avLst/>
          </a:prstGeom>
        </p:spPr>
      </p:pic>
    </p:spTree>
    <p:extLst>
      <p:ext uri="{BB962C8B-B14F-4D97-AF65-F5344CB8AC3E}">
        <p14:creationId xmlns:p14="http://schemas.microsoft.com/office/powerpoint/2010/main" val="43520500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59862" y="1108490"/>
            <a:ext cx="6280490" cy="4440791"/>
          </a:xfrm>
          <a:prstGeom prst="rect">
            <a:avLst/>
          </a:prstGeom>
        </p:spPr>
      </p:pic>
    </p:spTree>
    <p:extLst>
      <p:ext uri="{BB962C8B-B14F-4D97-AF65-F5344CB8AC3E}">
        <p14:creationId xmlns:p14="http://schemas.microsoft.com/office/powerpoint/2010/main" val="314655645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611560" y="2636912"/>
            <a:ext cx="7920880" cy="3431852"/>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AU" sz="2800" b="0" i="0" u="none" strike="noStrike" kern="0" cap="none" spc="0" normalizeH="0" baseline="0" noProof="0" dirty="0" smtClean="0">
                <a:ln>
                  <a:noFill/>
                </a:ln>
                <a:solidFill>
                  <a:srgbClr val="000000"/>
                </a:solidFill>
                <a:effectLst/>
                <a:uLnTx/>
                <a:uFillTx/>
                <a:latin typeface="Arial"/>
                <a:ea typeface="ＭＳ Ｐゴシック"/>
                <a:cs typeface="+mn-cs"/>
              </a:rPr>
              <a:t>AS/NZS ISO 31000:2009</a:t>
            </a:r>
            <a:br>
              <a:rPr kumimoji="0" lang="en-AU" sz="2800" b="0" i="0" u="none" strike="noStrike" kern="0" cap="none" spc="0" normalizeH="0" baseline="0" noProof="0" dirty="0" smtClean="0">
                <a:ln>
                  <a:noFill/>
                </a:ln>
                <a:solidFill>
                  <a:srgbClr val="000000"/>
                </a:solidFill>
                <a:effectLst/>
                <a:uLnTx/>
                <a:uFillTx/>
                <a:latin typeface="Arial"/>
                <a:ea typeface="ＭＳ Ｐゴシック"/>
                <a:cs typeface="+mn-cs"/>
              </a:rPr>
            </a:br>
            <a:r>
              <a:rPr kumimoji="0" lang="en-AU" sz="2800" b="1" i="0" u="none" strike="noStrike" kern="0" cap="none" spc="0" normalizeH="0" baseline="0" noProof="0" dirty="0" smtClean="0">
                <a:ln>
                  <a:noFill/>
                </a:ln>
                <a:solidFill>
                  <a:srgbClr val="000000"/>
                </a:solidFill>
                <a:effectLst/>
                <a:uLnTx/>
                <a:uFillTx/>
                <a:latin typeface="Arial"/>
                <a:ea typeface="ＭＳ Ｐゴシック"/>
                <a:cs typeface="+mn-cs"/>
              </a:rPr>
              <a:t>Risk management ― Principles and guidelines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AU" sz="2400" b="0" i="0" u="none" strike="noStrike" kern="0" cap="none" spc="0" normalizeH="0" baseline="0" noProof="0" dirty="0" smtClean="0">
              <a:ln>
                <a:noFill/>
              </a:ln>
              <a:solidFill>
                <a:srgbClr val="000000"/>
              </a:solidFill>
              <a:effectLst/>
              <a:uLnTx/>
              <a:uFillTx/>
              <a:latin typeface="Arial"/>
              <a:ea typeface="ＭＳ Ｐゴシック"/>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AU" sz="2600" b="0" i="0" u="none" strike="noStrike" kern="0" cap="none" spc="0" normalizeH="0" baseline="0" noProof="0" dirty="0" smtClean="0">
                <a:ln>
                  <a:noFill/>
                </a:ln>
                <a:solidFill>
                  <a:srgbClr val="000000"/>
                </a:solidFill>
                <a:effectLst/>
                <a:uLnTx/>
                <a:uFillTx/>
                <a:latin typeface="Arial"/>
                <a:ea typeface="ＭＳ Ｐゴシック"/>
                <a:cs typeface="+mn-cs"/>
              </a:rPr>
              <a:t>5.4.2:  The organisation should apply risk identification tools and techniques that are suited to its objectives and capabilities, </a:t>
            </a:r>
            <a:r>
              <a:rPr kumimoji="0" lang="en-AU" sz="2600" b="0" i="0" strike="noStrike" kern="0" cap="none" spc="0" normalizeH="0" baseline="0" noProof="0" dirty="0" smtClean="0">
                <a:ln>
                  <a:noFill/>
                </a:ln>
                <a:solidFill>
                  <a:srgbClr val="A02A1D"/>
                </a:solidFill>
                <a:effectLst/>
                <a:uLnTx/>
                <a:uFillTx/>
                <a:latin typeface="Arial"/>
                <a:ea typeface="ＭＳ Ｐゴシック"/>
                <a:cs typeface="+mn-cs"/>
              </a:rPr>
              <a:t>and to the risks faced</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AU" sz="2400" b="0"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5"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pic>
        <p:nvPicPr>
          <p:cNvPr id="2" name="Picture 1"/>
          <p:cNvPicPr>
            <a:picLocks noChangeAspect="1"/>
          </p:cNvPicPr>
          <p:nvPr/>
        </p:nvPicPr>
        <p:blipFill>
          <a:blip r:embed="rId3"/>
          <a:stretch>
            <a:fillRect/>
          </a:stretch>
        </p:blipFill>
        <p:spPr>
          <a:xfrm>
            <a:off x="6948264" y="332656"/>
            <a:ext cx="1942893" cy="2592288"/>
          </a:xfrm>
          <a:prstGeom prst="rect">
            <a:avLst/>
          </a:prstGeom>
        </p:spPr>
      </p:pic>
    </p:spTree>
    <p:extLst>
      <p:ext uri="{BB962C8B-B14F-4D97-AF65-F5344CB8AC3E}">
        <p14:creationId xmlns:p14="http://schemas.microsoft.com/office/powerpoint/2010/main" val="311824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2" y="-297"/>
            <a:ext cx="9138696" cy="6858594"/>
          </a:xfrm>
          <a:prstGeom prst="rect">
            <a:avLst/>
          </a:prstGeom>
        </p:spPr>
      </p:pic>
      <p:pic>
        <p:nvPicPr>
          <p:cNvPr id="7" name="Picture 6"/>
          <p:cNvPicPr>
            <a:picLocks noChangeAspect="1"/>
          </p:cNvPicPr>
          <p:nvPr/>
        </p:nvPicPr>
        <p:blipFill>
          <a:blip r:embed="rId4"/>
          <a:stretch>
            <a:fillRect/>
          </a:stretch>
        </p:blipFill>
        <p:spPr>
          <a:xfrm>
            <a:off x="3094232" y="910970"/>
            <a:ext cx="518205" cy="640135"/>
          </a:xfrm>
          <a:prstGeom prst="rect">
            <a:avLst/>
          </a:prstGeom>
        </p:spPr>
      </p:pic>
      <p:sp>
        <p:nvSpPr>
          <p:cNvPr id="15" name="TextBox 14"/>
          <p:cNvSpPr txBox="1"/>
          <p:nvPr/>
        </p:nvSpPr>
        <p:spPr>
          <a:xfrm>
            <a:off x="919099" y="855854"/>
            <a:ext cx="1800200" cy="584775"/>
          </a:xfrm>
          <a:prstGeom prst="rect">
            <a:avLst/>
          </a:prstGeom>
          <a:solidFill>
            <a:schemeClr val="bg2">
              <a:lumMod val="20000"/>
              <a:lumOff val="8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600" b="0" i="0" u="none" strike="noStrike" kern="1200" cap="none" spc="0" normalizeH="0" baseline="0" noProof="0" dirty="0" smtClean="0">
                <a:ln>
                  <a:noFill/>
                </a:ln>
                <a:solidFill>
                  <a:srgbClr val="BBE0E3">
                    <a:lumMod val="25000"/>
                  </a:srgbClr>
                </a:solidFill>
                <a:effectLst/>
                <a:uLnTx/>
                <a:uFillTx/>
                <a:latin typeface="Comic Sans MS" panose="030F0702030302020204" pitchFamily="66" charset="0"/>
                <a:ea typeface="ＭＳ Ｐゴシック" pitchFamily="-124" charset="-128"/>
                <a:cs typeface="+mn-cs"/>
              </a:rPr>
              <a:t>All the other job –related “Stuff”</a:t>
            </a:r>
            <a:endParaRPr kumimoji="0" lang="en-AU" sz="1600" b="0" i="0" u="none" strike="noStrike" kern="1200" cap="none" spc="0" normalizeH="0" baseline="0" noProof="0" dirty="0">
              <a:ln>
                <a:noFill/>
              </a:ln>
              <a:solidFill>
                <a:srgbClr val="BBE0E3">
                  <a:lumMod val="25000"/>
                </a:srgbClr>
              </a:solidFill>
              <a:effectLst/>
              <a:uLnTx/>
              <a:uFillTx/>
              <a:latin typeface="Comic Sans MS" panose="030F0702030302020204" pitchFamily="66" charset="0"/>
              <a:ea typeface="ＭＳ Ｐゴシック" pitchFamily="-124" charset="-128"/>
              <a:cs typeface="+mn-cs"/>
            </a:endParaRPr>
          </a:p>
        </p:txBody>
      </p:sp>
      <p:cxnSp>
        <p:nvCxnSpPr>
          <p:cNvPr id="18" name="Straight Arrow Connector 17"/>
          <p:cNvCxnSpPr/>
          <p:nvPr/>
        </p:nvCxnSpPr>
        <p:spPr bwMode="auto">
          <a:xfrm flipV="1">
            <a:off x="1641810" y="489645"/>
            <a:ext cx="116994" cy="327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1" name="TextBox 20"/>
          <p:cNvSpPr txBox="1"/>
          <p:nvPr/>
        </p:nvSpPr>
        <p:spPr>
          <a:xfrm>
            <a:off x="4403977" y="5502566"/>
            <a:ext cx="2458941"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600" b="0" i="0" u="none" strike="noStrike" kern="1200" cap="none" spc="0" normalizeH="0" baseline="0" noProof="0" dirty="0" smtClean="0">
                <a:ln>
                  <a:noFill/>
                </a:ln>
                <a:solidFill>
                  <a:srgbClr val="C00000"/>
                </a:solidFill>
                <a:effectLst/>
                <a:uLnTx/>
                <a:uFillTx/>
                <a:latin typeface="Lucida Console" panose="020B0609040504020204" pitchFamily="49" charset="0"/>
                <a:ea typeface="ＭＳ Ｐゴシック" pitchFamily="-124" charset="-128"/>
                <a:cs typeface="+mn-cs"/>
              </a:rPr>
              <a:t>Time/production pressures </a:t>
            </a:r>
            <a:endParaRPr kumimoji="0" lang="en-AU" sz="1600" b="0" i="0" u="none" strike="noStrike" kern="1200" cap="none" spc="0" normalizeH="0" baseline="0" noProof="0" dirty="0">
              <a:ln>
                <a:noFill/>
              </a:ln>
              <a:solidFill>
                <a:srgbClr val="C00000"/>
              </a:solidFill>
              <a:effectLst/>
              <a:uLnTx/>
              <a:uFillTx/>
              <a:latin typeface="Lucida Console" panose="020B0609040504020204" pitchFamily="49" charset="0"/>
              <a:ea typeface="ＭＳ Ｐゴシック" pitchFamily="-124" charset="-128"/>
              <a:cs typeface="+mn-cs"/>
            </a:endParaRPr>
          </a:p>
        </p:txBody>
      </p:sp>
      <p:sp>
        <p:nvSpPr>
          <p:cNvPr id="19" name="TextBox 18"/>
          <p:cNvSpPr txBox="1"/>
          <p:nvPr/>
        </p:nvSpPr>
        <p:spPr>
          <a:xfrm>
            <a:off x="7092280" y="3519356"/>
            <a:ext cx="1296144" cy="923330"/>
          </a:xfrm>
          <a:prstGeom prst="rect">
            <a:avLst/>
          </a:prstGeom>
          <a:solidFill>
            <a:srgbClr val="99CC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smtClean="0">
                <a:ln>
                  <a:noFill/>
                </a:ln>
                <a:solidFill>
                  <a:srgbClr val="000000"/>
                </a:solidFill>
                <a:effectLst/>
                <a:uLnTx/>
                <a:uFillTx/>
                <a:latin typeface="Malgun Gothic" panose="020B0503020000020004" pitchFamily="34" charset="-127"/>
                <a:ea typeface="Malgun Gothic" panose="020B0503020000020004" pitchFamily="34" charset="-127"/>
                <a:cs typeface="+mn-cs"/>
              </a:rPr>
              <a:t>Training, Skills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smtClean="0">
                <a:ln>
                  <a:noFill/>
                </a:ln>
                <a:solidFill>
                  <a:srgbClr val="000000"/>
                </a:solidFill>
                <a:effectLst/>
                <a:uLnTx/>
                <a:uFillTx/>
                <a:latin typeface="Malgun Gothic" panose="020B0503020000020004" pitchFamily="34" charset="-127"/>
                <a:ea typeface="Malgun Gothic" panose="020B0503020000020004" pitchFamily="34" charset="-127"/>
                <a:cs typeface="+mn-cs"/>
              </a:rPr>
              <a:t>Experience</a:t>
            </a:r>
            <a:r>
              <a:rPr kumimoji="0" lang="en-AU" sz="1800" b="0" i="0" u="none" strike="noStrike" kern="1200" cap="none" spc="0" normalizeH="0" baseline="0" noProof="0" dirty="0" smtClean="0">
                <a:ln>
                  <a:noFill/>
                </a:ln>
                <a:solidFill>
                  <a:srgbClr val="000000"/>
                </a:solidFill>
                <a:effectLst/>
                <a:uLnTx/>
                <a:uFillTx/>
                <a:latin typeface="Arial" charset="0"/>
                <a:ea typeface="ＭＳ Ｐゴシック" pitchFamily="-124" charset="-128"/>
                <a:cs typeface="+mn-cs"/>
              </a:rPr>
              <a:t> </a:t>
            </a:r>
            <a:endParaRPr kumimoji="0" lang="en-AU" sz="18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endParaRPr>
          </a:p>
        </p:txBody>
      </p:sp>
      <p:pic>
        <p:nvPicPr>
          <p:cNvPr id="24" name="Picture 23"/>
          <p:cNvPicPr>
            <a:picLocks noChangeAspect="1"/>
          </p:cNvPicPr>
          <p:nvPr/>
        </p:nvPicPr>
        <p:blipFill>
          <a:blip r:embed="rId5"/>
          <a:stretch>
            <a:fillRect/>
          </a:stretch>
        </p:blipFill>
        <p:spPr>
          <a:xfrm>
            <a:off x="972137" y="783641"/>
            <a:ext cx="1841152" cy="981541"/>
          </a:xfrm>
          <a:prstGeom prst="rect">
            <a:avLst/>
          </a:prstGeom>
          <a:scene3d>
            <a:camera prst="orthographicFront"/>
            <a:lightRig rig="threePt" dir="t"/>
          </a:scene3d>
          <a:sp3d>
            <a:bevelT prst="angle"/>
          </a:sp3d>
        </p:spPr>
      </p:pic>
      <p:sp>
        <p:nvSpPr>
          <p:cNvPr id="27" name="TextBox 26"/>
          <p:cNvSpPr txBox="1"/>
          <p:nvPr/>
        </p:nvSpPr>
        <p:spPr>
          <a:xfrm>
            <a:off x="1132371" y="889807"/>
            <a:ext cx="137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a:cs typeface="+mn-cs"/>
              </a:rPr>
              <a:t>Work Demands</a:t>
            </a:r>
            <a:endParaRPr kumimoji="0" lang="en-A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a:cs typeface="+mn-cs"/>
            </a:endParaRPr>
          </a:p>
        </p:txBody>
      </p:sp>
      <p:pic>
        <p:nvPicPr>
          <p:cNvPr id="29" name="Picture 28"/>
          <p:cNvPicPr>
            <a:picLocks noChangeAspect="1"/>
          </p:cNvPicPr>
          <p:nvPr/>
        </p:nvPicPr>
        <p:blipFill>
          <a:blip r:embed="rId5"/>
          <a:stretch>
            <a:fillRect/>
          </a:stretch>
        </p:blipFill>
        <p:spPr>
          <a:xfrm>
            <a:off x="3050896" y="926421"/>
            <a:ext cx="4366707" cy="695445"/>
          </a:xfrm>
          <a:prstGeom prst="rect">
            <a:avLst/>
          </a:prstGeom>
          <a:scene3d>
            <a:camera prst="orthographicFront"/>
            <a:lightRig rig="threePt" dir="t"/>
          </a:scene3d>
          <a:sp3d>
            <a:bevelT prst="angle"/>
          </a:sp3d>
        </p:spPr>
      </p:pic>
      <p:sp>
        <p:nvSpPr>
          <p:cNvPr id="30" name="TextBox 29"/>
          <p:cNvSpPr txBox="1"/>
          <p:nvPr/>
        </p:nvSpPr>
        <p:spPr>
          <a:xfrm>
            <a:off x="3199828" y="937652"/>
            <a:ext cx="41910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a:cs typeface="+mn-cs"/>
              </a:rPr>
              <a:t>Environment, Fatigue Isolation, Change, etc</a:t>
            </a:r>
            <a:r>
              <a:rPr kumimoji="0" lang="en-A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a:cs typeface="+mn-cs"/>
              </a:rPr>
              <a:t>.</a:t>
            </a:r>
            <a:endParaRPr kumimoji="0" lang="en-A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a:cs typeface="+mn-cs"/>
            </a:endParaRPr>
          </a:p>
        </p:txBody>
      </p:sp>
      <p:pic>
        <p:nvPicPr>
          <p:cNvPr id="32" name="Picture 31"/>
          <p:cNvPicPr>
            <a:picLocks noChangeAspect="1"/>
          </p:cNvPicPr>
          <p:nvPr/>
        </p:nvPicPr>
        <p:blipFill>
          <a:blip r:embed="rId5"/>
          <a:stretch>
            <a:fillRect/>
          </a:stretch>
        </p:blipFill>
        <p:spPr>
          <a:xfrm>
            <a:off x="3200292" y="93583"/>
            <a:ext cx="4366707" cy="695445"/>
          </a:xfrm>
          <a:prstGeom prst="rect">
            <a:avLst/>
          </a:prstGeom>
          <a:scene3d>
            <a:camera prst="orthographicFront"/>
            <a:lightRig rig="threePt" dir="t"/>
          </a:scene3d>
          <a:sp3d>
            <a:bevelT prst="angle"/>
          </a:sp3d>
        </p:spPr>
      </p:pic>
      <p:sp>
        <p:nvSpPr>
          <p:cNvPr id="33" name="TextBox 32"/>
          <p:cNvSpPr txBox="1"/>
          <p:nvPr/>
        </p:nvSpPr>
        <p:spPr>
          <a:xfrm>
            <a:off x="3836100" y="200471"/>
            <a:ext cx="3095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a:cs typeface="+mn-cs"/>
              </a:rPr>
              <a:t>Supervisor Support</a:t>
            </a:r>
            <a:endParaRPr kumimoji="0" lang="en-A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a:cs typeface="+mn-cs"/>
            </a:endParaRPr>
          </a:p>
        </p:txBody>
      </p:sp>
      <p:pic>
        <p:nvPicPr>
          <p:cNvPr id="34" name="Picture 33"/>
          <p:cNvPicPr>
            <a:picLocks noChangeAspect="1"/>
          </p:cNvPicPr>
          <p:nvPr/>
        </p:nvPicPr>
        <p:blipFill>
          <a:blip r:embed="rId5"/>
          <a:stretch>
            <a:fillRect/>
          </a:stretch>
        </p:blipFill>
        <p:spPr>
          <a:xfrm>
            <a:off x="-22981" y="4521025"/>
            <a:ext cx="1841152" cy="981541"/>
          </a:xfrm>
          <a:prstGeom prst="rect">
            <a:avLst/>
          </a:prstGeom>
          <a:scene3d>
            <a:camera prst="orthographicFront"/>
            <a:lightRig rig="threePt" dir="t"/>
          </a:scene3d>
          <a:sp3d>
            <a:bevelT prst="angle"/>
          </a:sp3d>
        </p:spPr>
      </p:pic>
      <p:sp>
        <p:nvSpPr>
          <p:cNvPr id="35" name="TextBox 34"/>
          <p:cNvSpPr txBox="1"/>
          <p:nvPr/>
        </p:nvSpPr>
        <p:spPr>
          <a:xfrm>
            <a:off x="227741" y="4613186"/>
            <a:ext cx="137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a:cs typeface="+mn-cs"/>
              </a:rPr>
              <a:t>Co-worker Support</a:t>
            </a:r>
            <a:endParaRPr kumimoji="0" lang="en-A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a:cs typeface="+mn-cs"/>
            </a:endParaRPr>
          </a:p>
        </p:txBody>
      </p:sp>
      <p:pic>
        <p:nvPicPr>
          <p:cNvPr id="36" name="Picture 35"/>
          <p:cNvPicPr>
            <a:picLocks noChangeAspect="1"/>
          </p:cNvPicPr>
          <p:nvPr/>
        </p:nvPicPr>
        <p:blipFill>
          <a:blip r:embed="rId5"/>
          <a:stretch>
            <a:fillRect/>
          </a:stretch>
        </p:blipFill>
        <p:spPr>
          <a:xfrm>
            <a:off x="4712871" y="5157594"/>
            <a:ext cx="1841152" cy="981541"/>
          </a:xfrm>
          <a:prstGeom prst="rect">
            <a:avLst/>
          </a:prstGeom>
          <a:scene3d>
            <a:camera prst="orthographicFront"/>
            <a:lightRig rig="threePt" dir="t"/>
          </a:scene3d>
          <a:sp3d>
            <a:bevelT prst="angle"/>
          </a:sp3d>
        </p:spPr>
      </p:pic>
      <p:sp>
        <p:nvSpPr>
          <p:cNvPr id="37" name="TextBox 36"/>
          <p:cNvSpPr txBox="1"/>
          <p:nvPr/>
        </p:nvSpPr>
        <p:spPr>
          <a:xfrm>
            <a:off x="4915026" y="5234864"/>
            <a:ext cx="137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a:cs typeface="+mn-cs"/>
              </a:rPr>
              <a:t>Work Demands</a:t>
            </a:r>
            <a:endParaRPr kumimoji="0" lang="en-A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a:cs typeface="+mn-cs"/>
            </a:endParaRPr>
          </a:p>
        </p:txBody>
      </p:sp>
      <p:pic>
        <p:nvPicPr>
          <p:cNvPr id="38" name="Picture 37"/>
          <p:cNvPicPr>
            <a:picLocks noChangeAspect="1"/>
          </p:cNvPicPr>
          <p:nvPr/>
        </p:nvPicPr>
        <p:blipFill>
          <a:blip r:embed="rId5"/>
          <a:stretch>
            <a:fillRect/>
          </a:stretch>
        </p:blipFill>
        <p:spPr>
          <a:xfrm>
            <a:off x="2055616" y="4571147"/>
            <a:ext cx="1841152" cy="981541"/>
          </a:xfrm>
          <a:prstGeom prst="rect">
            <a:avLst/>
          </a:prstGeom>
          <a:scene3d>
            <a:camera prst="orthographicFront"/>
            <a:lightRig rig="threePt" dir="t"/>
          </a:scene3d>
          <a:sp3d>
            <a:bevelT prst="angle"/>
          </a:sp3d>
        </p:spPr>
      </p:pic>
      <p:sp>
        <p:nvSpPr>
          <p:cNvPr id="39" name="TextBox 38"/>
          <p:cNvSpPr txBox="1"/>
          <p:nvPr/>
        </p:nvSpPr>
        <p:spPr>
          <a:xfrm>
            <a:off x="2097635" y="4707974"/>
            <a:ext cx="17248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a:cs typeface="+mn-cs"/>
              </a:rPr>
              <a:t>Organisational Justice</a:t>
            </a:r>
            <a:endParaRPr kumimoji="0" lang="en-A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a:cs typeface="+mn-cs"/>
            </a:endParaRPr>
          </a:p>
        </p:txBody>
      </p:sp>
      <p:pic>
        <p:nvPicPr>
          <p:cNvPr id="40" name="Picture 39"/>
          <p:cNvPicPr>
            <a:picLocks noChangeAspect="1"/>
          </p:cNvPicPr>
          <p:nvPr/>
        </p:nvPicPr>
        <p:blipFill>
          <a:blip r:embed="rId5"/>
          <a:stretch>
            <a:fillRect/>
          </a:stretch>
        </p:blipFill>
        <p:spPr>
          <a:xfrm>
            <a:off x="3238921" y="2781463"/>
            <a:ext cx="1959667" cy="1044723"/>
          </a:xfrm>
          <a:prstGeom prst="rect">
            <a:avLst/>
          </a:prstGeom>
          <a:scene3d>
            <a:camera prst="orthographicFront"/>
            <a:lightRig rig="threePt" dir="t"/>
          </a:scene3d>
          <a:sp3d>
            <a:bevelT prst="angle"/>
          </a:sp3d>
        </p:spPr>
      </p:pic>
      <p:sp>
        <p:nvSpPr>
          <p:cNvPr id="41" name="TextBox 40"/>
          <p:cNvSpPr txBox="1"/>
          <p:nvPr/>
        </p:nvSpPr>
        <p:spPr>
          <a:xfrm>
            <a:off x="3434508" y="2891138"/>
            <a:ext cx="137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a:cs typeface="+mn-cs"/>
              </a:rPr>
              <a:t>Level of Control</a:t>
            </a:r>
            <a:endParaRPr kumimoji="0" lang="en-A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a:cs typeface="+mn-cs"/>
            </a:endParaRPr>
          </a:p>
        </p:txBody>
      </p:sp>
      <p:pic>
        <p:nvPicPr>
          <p:cNvPr id="42" name="Picture 41"/>
          <p:cNvPicPr>
            <a:picLocks noChangeAspect="1"/>
          </p:cNvPicPr>
          <p:nvPr/>
        </p:nvPicPr>
        <p:blipFill>
          <a:blip r:embed="rId5"/>
          <a:stretch>
            <a:fillRect/>
          </a:stretch>
        </p:blipFill>
        <p:spPr>
          <a:xfrm>
            <a:off x="3268613" y="6193731"/>
            <a:ext cx="3074989" cy="580825"/>
          </a:xfrm>
          <a:prstGeom prst="rect">
            <a:avLst/>
          </a:prstGeom>
          <a:scene3d>
            <a:camera prst="orthographicFront"/>
            <a:lightRig rig="threePt" dir="t"/>
          </a:scene3d>
          <a:sp3d>
            <a:bevelT prst="angle"/>
          </a:sp3d>
        </p:spPr>
      </p:pic>
      <p:sp>
        <p:nvSpPr>
          <p:cNvPr id="43" name="TextBox 42"/>
          <p:cNvSpPr txBox="1"/>
          <p:nvPr/>
        </p:nvSpPr>
        <p:spPr>
          <a:xfrm>
            <a:off x="3419872" y="6219995"/>
            <a:ext cx="29885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a:cs typeface="+mn-cs"/>
              </a:rPr>
              <a:t>Recognition &amp; Reward</a:t>
            </a:r>
            <a:endParaRPr kumimoji="0" lang="en-A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a:cs typeface="+mn-cs"/>
            </a:endParaRPr>
          </a:p>
        </p:txBody>
      </p:sp>
      <p:pic>
        <p:nvPicPr>
          <p:cNvPr id="45" name="Picture 44"/>
          <p:cNvPicPr>
            <a:picLocks noChangeAspect="1"/>
          </p:cNvPicPr>
          <p:nvPr/>
        </p:nvPicPr>
        <p:blipFill>
          <a:blip r:embed="rId5"/>
          <a:stretch>
            <a:fillRect/>
          </a:stretch>
        </p:blipFill>
        <p:spPr>
          <a:xfrm>
            <a:off x="871140" y="2243755"/>
            <a:ext cx="1841152" cy="981541"/>
          </a:xfrm>
          <a:prstGeom prst="rect">
            <a:avLst/>
          </a:prstGeom>
        </p:spPr>
      </p:pic>
      <p:sp>
        <p:nvSpPr>
          <p:cNvPr id="46" name="TextBox 45"/>
          <p:cNvSpPr txBox="1"/>
          <p:nvPr/>
        </p:nvSpPr>
        <p:spPr>
          <a:xfrm>
            <a:off x="1073004" y="2360515"/>
            <a:ext cx="137160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ＭＳ Ｐゴシック" pitchFamily="-124" charset="-128"/>
                <a:cs typeface="Calibri" panose="020F0502020204030204" pitchFamily="34" charset="0"/>
              </a:rPr>
              <a:t>Role Clarity</a:t>
            </a:r>
            <a:endParaRPr kumimoji="0" lang="en-AU"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ＭＳ Ｐゴシック" pitchFamily="-124" charset="-128"/>
              <a:cs typeface="Calibri" panose="020F0502020204030204" pitchFamily="34" charset="0"/>
            </a:endParaRPr>
          </a:p>
        </p:txBody>
      </p:sp>
      <p:sp>
        <p:nvSpPr>
          <p:cNvPr id="4" name="TextBox 3"/>
          <p:cNvSpPr txBox="1"/>
          <p:nvPr/>
        </p:nvSpPr>
        <p:spPr>
          <a:xfrm>
            <a:off x="3050896" y="1765182"/>
            <a:ext cx="5337528" cy="830997"/>
          </a:xfrm>
          <a:prstGeom prst="rect">
            <a:avLst/>
          </a:prstGeom>
          <a:solidFill>
            <a:srgbClr val="FFFF66"/>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ＭＳ Ｐゴシック" pitchFamily="-124" charset="-128"/>
                <a:cs typeface="+mn-cs"/>
              </a:rPr>
              <a:t>We have the tools and techniques to measure these</a:t>
            </a:r>
          </a:p>
        </p:txBody>
      </p:sp>
    </p:spTree>
    <p:extLst>
      <p:ext uri="{BB962C8B-B14F-4D97-AF65-F5344CB8AC3E}">
        <p14:creationId xmlns:p14="http://schemas.microsoft.com/office/powerpoint/2010/main" val="45156532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96136" y="334237"/>
            <a:ext cx="3032387" cy="5797437"/>
          </a:xfrm>
          <a:prstGeom prst="rect">
            <a:avLst/>
          </a:prstGeom>
        </p:spPr>
      </p:pic>
      <p:pic>
        <p:nvPicPr>
          <p:cNvPr id="3" name="Picture 2"/>
          <p:cNvPicPr>
            <a:picLocks noChangeAspect="1"/>
          </p:cNvPicPr>
          <p:nvPr/>
        </p:nvPicPr>
        <p:blipFill>
          <a:blip r:embed="rId4"/>
          <a:stretch>
            <a:fillRect/>
          </a:stretch>
        </p:blipFill>
        <p:spPr>
          <a:xfrm>
            <a:off x="107504" y="228600"/>
            <a:ext cx="4639578" cy="6008712"/>
          </a:xfrm>
          <a:prstGeom prst="rect">
            <a:avLst/>
          </a:prstGeom>
          <a:ln w="22225">
            <a:solidFill>
              <a:schemeClr val="accent2">
                <a:lumMod val="60000"/>
                <a:lumOff val="40000"/>
              </a:schemeClr>
            </a:solidFill>
          </a:ln>
        </p:spPr>
      </p:pic>
      <p:sp>
        <p:nvSpPr>
          <p:cNvPr id="5" name="TextBox 4"/>
          <p:cNvSpPr txBox="1"/>
          <p:nvPr/>
        </p:nvSpPr>
        <p:spPr>
          <a:xfrm>
            <a:off x="467544" y="4077072"/>
            <a:ext cx="3960440" cy="400110"/>
          </a:xfrm>
          <a:prstGeom prst="rect">
            <a:avLst/>
          </a:prstGeom>
          <a:noFill/>
          <a:ln>
            <a:solidFill>
              <a:schemeClr val="accent2">
                <a:lumMod val="60000"/>
                <a:lumOff val="40000"/>
              </a:schemeClr>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b="0" i="0" u="none" strike="noStrike" kern="1200" cap="none" spc="0" normalizeH="0" baseline="0" noProof="0" dirty="0" smtClean="0">
                <a:ln>
                  <a:noFill/>
                </a:ln>
                <a:solidFill>
                  <a:srgbClr val="000000"/>
                </a:solidFill>
                <a:effectLst/>
                <a:uLnTx/>
                <a:uFillTx/>
                <a:latin typeface="Arial" charset="0"/>
                <a:ea typeface="ＭＳ Ｐゴシック" pitchFamily="-124" charset="-128"/>
                <a:cs typeface="+mn-cs"/>
              </a:rPr>
              <a:t>Note: it’s not rocket science!</a:t>
            </a:r>
          </a:p>
        </p:txBody>
      </p:sp>
      <p:sp>
        <p:nvSpPr>
          <p:cNvPr id="6"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61939246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940152" y="213904"/>
            <a:ext cx="3203848" cy="6150305"/>
          </a:xfrm>
          <a:prstGeom prst="rect">
            <a:avLst/>
          </a:prstGeom>
        </p:spPr>
      </p:pic>
      <p:pic>
        <p:nvPicPr>
          <p:cNvPr id="3" name="Picture 2"/>
          <p:cNvPicPr>
            <a:picLocks noChangeAspect="1"/>
          </p:cNvPicPr>
          <p:nvPr/>
        </p:nvPicPr>
        <p:blipFill>
          <a:blip r:embed="rId4"/>
          <a:stretch>
            <a:fillRect/>
          </a:stretch>
        </p:blipFill>
        <p:spPr>
          <a:xfrm>
            <a:off x="107504" y="228600"/>
            <a:ext cx="4639578" cy="6008712"/>
          </a:xfrm>
          <a:prstGeom prst="rect">
            <a:avLst/>
          </a:prstGeom>
          <a:ln w="22225">
            <a:solidFill>
              <a:schemeClr val="accent2">
                <a:lumMod val="60000"/>
                <a:lumOff val="40000"/>
              </a:schemeClr>
            </a:solidFill>
          </a:ln>
        </p:spPr>
      </p:pic>
      <p:pic>
        <p:nvPicPr>
          <p:cNvPr id="4" name="Picture 3"/>
          <p:cNvPicPr>
            <a:picLocks noChangeAspect="1"/>
          </p:cNvPicPr>
          <p:nvPr/>
        </p:nvPicPr>
        <p:blipFill>
          <a:blip r:embed="rId5"/>
          <a:stretch>
            <a:fillRect/>
          </a:stretch>
        </p:blipFill>
        <p:spPr>
          <a:xfrm>
            <a:off x="4211960" y="2181923"/>
            <a:ext cx="4630923" cy="2981091"/>
          </a:xfrm>
          <a:prstGeom prst="rect">
            <a:avLst/>
          </a:prstGeom>
        </p:spPr>
      </p:pic>
      <p:sp>
        <p:nvSpPr>
          <p:cNvPr id="6"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11209785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8" y="379169"/>
            <a:ext cx="7772400" cy="752128"/>
          </a:xfrm>
        </p:spPr>
        <p:txBody>
          <a:bodyPr/>
          <a:lstStyle/>
          <a:p>
            <a:r>
              <a:rPr lang="en-AU" dirty="0" smtClean="0">
                <a:solidFill>
                  <a:schemeClr val="tx1"/>
                </a:solidFill>
              </a:rPr>
              <a:t>People at work (example results)</a:t>
            </a:r>
            <a:endParaRPr lang="en-AU" dirty="0">
              <a:solidFill>
                <a:schemeClr val="tx1"/>
              </a:solidFill>
            </a:endParaRPr>
          </a:p>
        </p:txBody>
      </p:sp>
      <p:pic>
        <p:nvPicPr>
          <p:cNvPr id="3" name="Picture 2"/>
          <p:cNvPicPr>
            <a:picLocks noChangeAspect="1"/>
          </p:cNvPicPr>
          <p:nvPr/>
        </p:nvPicPr>
        <p:blipFill>
          <a:blip r:embed="rId3"/>
          <a:stretch>
            <a:fillRect/>
          </a:stretch>
        </p:blipFill>
        <p:spPr>
          <a:xfrm>
            <a:off x="116671" y="1340768"/>
            <a:ext cx="8910658" cy="4641375"/>
          </a:xfrm>
          <a:prstGeom prst="rect">
            <a:avLst/>
          </a:prstGeom>
        </p:spPr>
      </p:pic>
      <p:sp>
        <p:nvSpPr>
          <p:cNvPr id="4" name="TextBox 3"/>
          <p:cNvSpPr txBox="1"/>
          <p:nvPr/>
        </p:nvSpPr>
        <p:spPr>
          <a:xfrm>
            <a:off x="593106" y="5205749"/>
            <a:ext cx="1296144" cy="276999"/>
          </a:xfrm>
          <a:prstGeom prst="rect">
            <a:avLst/>
          </a:prstGeom>
          <a:noFill/>
          <a:ln w="3175">
            <a:solidFill>
              <a:schemeClr val="accent2">
                <a:lumMod val="60000"/>
                <a:lumOff val="40000"/>
              </a:schemeClr>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200" b="0" i="0" u="none" strike="noStrike" kern="1200" cap="none" spc="0" normalizeH="0" baseline="0" noProof="0" dirty="0" smtClean="0">
                <a:ln>
                  <a:noFill/>
                </a:ln>
                <a:solidFill>
                  <a:srgbClr val="002060"/>
                </a:solidFill>
                <a:effectLst/>
                <a:uLnTx/>
                <a:uFillTx/>
                <a:latin typeface="Arial" charset="0"/>
                <a:ea typeface="ＭＳ Ｐゴシック" pitchFamily="-124" charset="-128"/>
                <a:cs typeface="+mn-cs"/>
              </a:rPr>
              <a:t>Level of Control</a:t>
            </a:r>
            <a:endParaRPr kumimoji="0" lang="en-AU" sz="1200" b="0" i="0" u="none" strike="noStrike" kern="1200" cap="none" spc="0" normalizeH="0" baseline="0" noProof="0" dirty="0">
              <a:ln>
                <a:noFill/>
              </a:ln>
              <a:solidFill>
                <a:srgbClr val="002060"/>
              </a:solidFill>
              <a:effectLst/>
              <a:uLnTx/>
              <a:uFillTx/>
              <a:latin typeface="Arial" charset="0"/>
              <a:ea typeface="ＭＳ Ｐゴシック" pitchFamily="-124" charset="-128"/>
              <a:cs typeface="+mn-cs"/>
            </a:endParaRPr>
          </a:p>
        </p:txBody>
      </p:sp>
      <p:sp>
        <p:nvSpPr>
          <p:cNvPr id="7" name="TextBox 6"/>
          <p:cNvSpPr txBox="1"/>
          <p:nvPr/>
        </p:nvSpPr>
        <p:spPr>
          <a:xfrm>
            <a:off x="2024941" y="5381276"/>
            <a:ext cx="1296144" cy="461665"/>
          </a:xfrm>
          <a:prstGeom prst="rect">
            <a:avLst/>
          </a:prstGeom>
          <a:noFill/>
          <a:ln w="3175">
            <a:solidFill>
              <a:schemeClr val="accent2">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0" i="0" u="none" strike="noStrike" kern="1200" cap="none" spc="0" normalizeH="0" baseline="0" noProof="0" dirty="0" smtClean="0">
                <a:ln>
                  <a:noFill/>
                </a:ln>
                <a:solidFill>
                  <a:srgbClr val="002060"/>
                </a:solidFill>
                <a:effectLst/>
                <a:uLnTx/>
                <a:uFillTx/>
                <a:latin typeface="Arial" charset="0"/>
                <a:ea typeface="ＭＳ Ｐゴシック" pitchFamily="-124" charset="-128"/>
                <a:cs typeface="+mn-cs"/>
              </a:rPr>
              <a:t>Recognition &amp; Reward</a:t>
            </a:r>
            <a:endParaRPr kumimoji="0" lang="en-AU" sz="1200" b="0" i="0" u="none" strike="noStrike" kern="1200" cap="none" spc="0" normalizeH="0" baseline="0" noProof="0" dirty="0">
              <a:ln>
                <a:noFill/>
              </a:ln>
              <a:solidFill>
                <a:srgbClr val="002060"/>
              </a:solidFill>
              <a:effectLst/>
              <a:uLnTx/>
              <a:uFillTx/>
              <a:latin typeface="Arial" charset="0"/>
              <a:ea typeface="ＭＳ Ｐゴシック" pitchFamily="-124" charset="-128"/>
              <a:cs typeface="+mn-cs"/>
            </a:endParaRPr>
          </a:p>
        </p:txBody>
      </p:sp>
      <p:pic>
        <p:nvPicPr>
          <p:cNvPr id="8" name="Picture 7"/>
          <p:cNvPicPr>
            <a:picLocks noChangeAspect="1"/>
          </p:cNvPicPr>
          <p:nvPr/>
        </p:nvPicPr>
        <p:blipFill>
          <a:blip r:embed="rId4"/>
          <a:stretch>
            <a:fillRect/>
          </a:stretch>
        </p:blipFill>
        <p:spPr>
          <a:xfrm>
            <a:off x="4211960" y="2309593"/>
            <a:ext cx="2589629" cy="348703"/>
          </a:xfrm>
          <a:prstGeom prst="rect">
            <a:avLst/>
          </a:prstGeom>
        </p:spPr>
      </p:pic>
      <p:pic>
        <p:nvPicPr>
          <p:cNvPr id="9" name="Picture 8"/>
          <p:cNvPicPr>
            <a:picLocks noChangeAspect="1"/>
          </p:cNvPicPr>
          <p:nvPr/>
        </p:nvPicPr>
        <p:blipFill>
          <a:blip r:embed="rId5"/>
          <a:stretch>
            <a:fillRect/>
          </a:stretch>
        </p:blipFill>
        <p:spPr>
          <a:xfrm>
            <a:off x="3384768" y="5527172"/>
            <a:ext cx="2374463" cy="295275"/>
          </a:xfrm>
          <a:prstGeom prst="rect">
            <a:avLst/>
          </a:prstGeom>
        </p:spPr>
      </p:pic>
      <p:sp>
        <p:nvSpPr>
          <p:cNvPr id="10" name="TextBox 9"/>
          <p:cNvSpPr txBox="1"/>
          <p:nvPr/>
        </p:nvSpPr>
        <p:spPr>
          <a:xfrm>
            <a:off x="4788039" y="5221955"/>
            <a:ext cx="1296144" cy="461665"/>
          </a:xfrm>
          <a:prstGeom prst="rect">
            <a:avLst/>
          </a:prstGeom>
          <a:noFill/>
          <a:ln w="3175">
            <a:solidFill>
              <a:schemeClr val="accent2">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0" i="0" u="none" strike="noStrike" kern="1200" cap="none" spc="0" normalizeH="0" baseline="0" noProof="0" dirty="0" smtClean="0">
                <a:ln>
                  <a:noFill/>
                </a:ln>
                <a:solidFill>
                  <a:srgbClr val="002060"/>
                </a:solidFill>
                <a:effectLst/>
                <a:uLnTx/>
                <a:uFillTx/>
                <a:latin typeface="Arial" charset="0"/>
                <a:ea typeface="ＭＳ Ｐゴシック" pitchFamily="-124" charset="-128"/>
                <a:cs typeface="+mn-cs"/>
              </a:rPr>
              <a:t>Organisational Justice</a:t>
            </a:r>
            <a:endParaRPr kumimoji="0" lang="en-AU" sz="1200" b="0" i="0" u="none" strike="noStrike" kern="1200" cap="none" spc="0" normalizeH="0" baseline="0" noProof="0" dirty="0">
              <a:ln>
                <a:noFill/>
              </a:ln>
              <a:solidFill>
                <a:srgbClr val="002060"/>
              </a:solidFill>
              <a:effectLst/>
              <a:uLnTx/>
              <a:uFillTx/>
              <a:latin typeface="Arial" charset="0"/>
              <a:ea typeface="ＭＳ Ｐゴシック" pitchFamily="-124" charset="-128"/>
              <a:cs typeface="+mn-cs"/>
            </a:endParaRPr>
          </a:p>
        </p:txBody>
      </p:sp>
      <p:sp>
        <p:nvSpPr>
          <p:cNvPr id="11" name="TextBox 10"/>
          <p:cNvSpPr txBox="1"/>
          <p:nvPr/>
        </p:nvSpPr>
        <p:spPr>
          <a:xfrm>
            <a:off x="7236295" y="5445370"/>
            <a:ext cx="1567527" cy="646331"/>
          </a:xfrm>
          <a:prstGeom prst="rect">
            <a:avLst/>
          </a:prstGeom>
          <a:solidFill>
            <a:schemeClr val="bg1"/>
          </a:solidFill>
          <a:ln w="3175">
            <a:solidFill>
              <a:schemeClr val="accent2">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0" i="0" u="none" strike="noStrike" kern="1200" cap="none" spc="0" normalizeH="0" baseline="0" noProof="0" dirty="0" smtClean="0">
                <a:ln>
                  <a:noFill/>
                </a:ln>
                <a:solidFill>
                  <a:srgbClr val="002060"/>
                </a:solidFill>
                <a:effectLst/>
                <a:uLnTx/>
                <a:uFillTx/>
                <a:latin typeface="Arial" charset="0"/>
                <a:ea typeface="ＭＳ Ｐゴシック" pitchFamily="-124" charset="-128"/>
                <a:cs typeface="+mn-cs"/>
              </a:rPr>
              <a:t>Poor Organisational Change Management</a:t>
            </a:r>
            <a:endParaRPr kumimoji="0" lang="en-AU" sz="1200" b="0" i="0" u="none" strike="noStrike" kern="1200" cap="none" spc="0" normalizeH="0" baseline="0" noProof="0" dirty="0">
              <a:ln>
                <a:noFill/>
              </a:ln>
              <a:solidFill>
                <a:srgbClr val="002060"/>
              </a:solidFill>
              <a:effectLst/>
              <a:uLnTx/>
              <a:uFillTx/>
              <a:latin typeface="Arial" charset="0"/>
              <a:ea typeface="ＭＳ Ｐゴシック" pitchFamily="-124" charset="-128"/>
              <a:cs typeface="+mn-cs"/>
            </a:endParaRPr>
          </a:p>
        </p:txBody>
      </p:sp>
      <p:sp>
        <p:nvSpPr>
          <p:cNvPr id="12"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pic>
        <p:nvPicPr>
          <p:cNvPr id="5" name="Picture 4"/>
          <p:cNvPicPr>
            <a:picLocks noChangeAspect="1"/>
          </p:cNvPicPr>
          <p:nvPr/>
        </p:nvPicPr>
        <p:blipFill>
          <a:blip r:embed="rId6"/>
          <a:stretch>
            <a:fillRect/>
          </a:stretch>
        </p:blipFill>
        <p:spPr>
          <a:xfrm>
            <a:off x="7236295" y="127486"/>
            <a:ext cx="1896152" cy="1892360"/>
          </a:xfrm>
          <a:prstGeom prst="rect">
            <a:avLst/>
          </a:prstGeom>
        </p:spPr>
      </p:pic>
    </p:spTree>
    <p:extLst>
      <p:ext uri="{BB962C8B-B14F-4D97-AF65-F5344CB8AC3E}">
        <p14:creationId xmlns:p14="http://schemas.microsoft.com/office/powerpoint/2010/main" val="159726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is meant by mentally healthy workplaces?</a:t>
            </a:r>
            <a:endParaRPr lang="en-AU" dirty="0"/>
          </a:p>
        </p:txBody>
      </p:sp>
      <p:sp>
        <p:nvSpPr>
          <p:cNvPr id="3" name="Content Placeholder 2"/>
          <p:cNvSpPr>
            <a:spLocks noGrp="1"/>
          </p:cNvSpPr>
          <p:nvPr>
            <p:ph idx="1"/>
          </p:nvPr>
        </p:nvSpPr>
        <p:spPr>
          <a:xfrm>
            <a:off x="685800" y="1426741"/>
            <a:ext cx="7990656" cy="4495800"/>
          </a:xfrm>
        </p:spPr>
        <p:txBody>
          <a:bodyPr/>
          <a:lstStyle/>
          <a:p>
            <a:pPr>
              <a:buFont typeface="Wingdings" panose="05000000000000000000" pitchFamily="2" charset="2"/>
              <a:buChar char="ð"/>
            </a:pPr>
            <a:r>
              <a:rPr lang="en-AU" sz="3200" dirty="0" smtClean="0">
                <a:solidFill>
                  <a:srgbClr val="A02A1D"/>
                </a:solidFill>
              </a:rPr>
              <a:t>Healthy</a:t>
            </a:r>
            <a:r>
              <a:rPr lang="en-AU" sz="3200" dirty="0" smtClean="0"/>
              <a:t> = ability to perform and withstand/survive the “bugs” you are exposed to</a:t>
            </a:r>
          </a:p>
          <a:p>
            <a:pPr>
              <a:buFont typeface="Wingdings" panose="05000000000000000000" pitchFamily="2" charset="2"/>
              <a:buChar char="ð"/>
            </a:pPr>
            <a:endParaRPr lang="en-AU" sz="2000" dirty="0" smtClean="0"/>
          </a:p>
          <a:p>
            <a:pPr>
              <a:lnSpc>
                <a:spcPct val="150000"/>
              </a:lnSpc>
              <a:buFont typeface="Wingdings" panose="05000000000000000000" pitchFamily="2" charset="2"/>
              <a:buChar char="à"/>
            </a:pPr>
            <a:r>
              <a:rPr lang="en-AU" sz="3200" dirty="0" smtClean="0"/>
              <a:t>What you do on and off the job</a:t>
            </a:r>
          </a:p>
          <a:p>
            <a:pPr>
              <a:lnSpc>
                <a:spcPct val="150000"/>
              </a:lnSpc>
              <a:buFont typeface="Wingdings" panose="05000000000000000000" pitchFamily="2" charset="2"/>
              <a:buChar char="à"/>
            </a:pPr>
            <a:r>
              <a:rPr lang="en-AU" sz="3200" dirty="0" smtClean="0"/>
              <a:t>The “bugs” you bring on site</a:t>
            </a:r>
          </a:p>
          <a:p>
            <a:pPr>
              <a:lnSpc>
                <a:spcPct val="150000"/>
              </a:lnSpc>
              <a:buFont typeface="Wingdings" panose="05000000000000000000" pitchFamily="2" charset="2"/>
              <a:buChar char="à"/>
            </a:pPr>
            <a:r>
              <a:rPr lang="en-AU" sz="3200" dirty="0" smtClean="0"/>
              <a:t>The “bugs” that are on site</a:t>
            </a:r>
          </a:p>
        </p:txBody>
      </p:sp>
      <p:sp>
        <p:nvSpPr>
          <p:cNvPr id="4"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59761494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3420" y="604664"/>
            <a:ext cx="3349665" cy="4903760"/>
          </a:xfrm>
          <a:prstGeom prst="rect">
            <a:avLst/>
          </a:prstGeom>
        </p:spPr>
      </p:pic>
      <p:sp>
        <p:nvSpPr>
          <p:cNvPr id="7" name="TextBox 6"/>
          <p:cNvSpPr txBox="1"/>
          <p:nvPr/>
        </p:nvSpPr>
        <p:spPr>
          <a:xfrm>
            <a:off x="3779912" y="476672"/>
            <a:ext cx="5647230" cy="3323987"/>
          </a:xfrm>
          <a:prstGeom prst="rect">
            <a:avLst/>
          </a:prstGeom>
          <a:noFill/>
        </p:spPr>
        <p:txBody>
          <a:bodyPr wrap="square" rtlCol="0">
            <a:spAutoFit/>
          </a:bodyPr>
          <a:lstStyle/>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en-AU" sz="2800" b="0" i="0" u="none" strike="noStrike" kern="1200" cap="none" spc="0" normalizeH="0" baseline="0" noProof="0" dirty="0" smtClean="0">
                <a:ln>
                  <a:noFill/>
                </a:ln>
                <a:effectLst/>
                <a:uLnTx/>
                <a:uFillTx/>
                <a:latin typeface="+mn-lt"/>
                <a:ea typeface="ＭＳ Ｐゴシック" pitchFamily="-124" charset="-128"/>
                <a:cs typeface="+mn-cs"/>
              </a:rPr>
              <a:t>Harsher operating environments</a:t>
            </a: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en-AU" sz="2800" b="0" i="0" u="none" strike="noStrike" kern="1200" cap="none" spc="0" normalizeH="0" baseline="0" noProof="0" dirty="0" smtClean="0">
                <a:ln>
                  <a:noFill/>
                </a:ln>
                <a:effectLst/>
                <a:uLnTx/>
                <a:uFillTx/>
                <a:latin typeface="+mn-lt"/>
                <a:ea typeface="ＭＳ Ｐゴシック" pitchFamily="-124" charset="-128"/>
                <a:cs typeface="+mn-cs"/>
              </a:rPr>
              <a:t>More wear and tear</a:t>
            </a: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en-AU" sz="2800" b="0" i="0" u="none" strike="noStrike" kern="1200" cap="none" spc="0" normalizeH="0" baseline="0" noProof="0" dirty="0" smtClean="0">
                <a:ln>
                  <a:noFill/>
                </a:ln>
                <a:effectLst/>
                <a:uLnTx/>
                <a:uFillTx/>
                <a:latin typeface="+mn-lt"/>
                <a:ea typeface="ＭＳ Ｐゴシック" pitchFamily="-124" charset="-128"/>
                <a:cs typeface="+mn-cs"/>
              </a:rPr>
              <a:t>Further from (professional) breakdown service</a:t>
            </a:r>
            <a:endParaRPr kumimoji="0" lang="en-AU" sz="2800" b="0" i="0" u="none" strike="noStrike" kern="1200" cap="none" spc="0" normalizeH="0" baseline="0" noProof="0" dirty="0">
              <a:ln>
                <a:noFill/>
              </a:ln>
              <a:effectLst/>
              <a:uLnTx/>
              <a:uFillTx/>
              <a:latin typeface="+mn-lt"/>
              <a:ea typeface="ＭＳ Ｐゴシック" pitchFamily="-124" charset="-128"/>
              <a:cs typeface="+mn-cs"/>
            </a:endParaRPr>
          </a:p>
        </p:txBody>
      </p:sp>
      <p:pic>
        <p:nvPicPr>
          <p:cNvPr id="5" name="Picture 4"/>
          <p:cNvPicPr>
            <a:picLocks noChangeAspect="1"/>
          </p:cNvPicPr>
          <p:nvPr/>
        </p:nvPicPr>
        <p:blipFill>
          <a:blip r:embed="rId4"/>
          <a:stretch>
            <a:fillRect/>
          </a:stretch>
        </p:blipFill>
        <p:spPr>
          <a:xfrm>
            <a:off x="4199067" y="3848357"/>
            <a:ext cx="4291956" cy="2176461"/>
          </a:xfrm>
          <a:prstGeom prst="rect">
            <a:avLst/>
          </a:prstGeom>
        </p:spPr>
      </p:pic>
      <p:sp>
        <p:nvSpPr>
          <p:cNvPr id="6"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28320915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120" y="404664"/>
            <a:ext cx="8405206" cy="5616624"/>
          </a:xfrm>
          <a:prstGeom prst="rect">
            <a:avLst/>
          </a:prstGeom>
        </p:spPr>
      </p:pic>
    </p:spTree>
    <p:extLst>
      <p:ext uri="{BB962C8B-B14F-4D97-AF65-F5344CB8AC3E}">
        <p14:creationId xmlns:p14="http://schemas.microsoft.com/office/powerpoint/2010/main" val="230041343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4646" y="620688"/>
            <a:ext cx="7721769" cy="5452152"/>
          </a:xfrm>
          <a:prstGeom prst="rect">
            <a:avLst/>
          </a:prstGeom>
        </p:spPr>
      </p:pic>
    </p:spTree>
    <p:extLst>
      <p:ext uri="{BB962C8B-B14F-4D97-AF65-F5344CB8AC3E}">
        <p14:creationId xmlns:p14="http://schemas.microsoft.com/office/powerpoint/2010/main" val="220869196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87968" y="260648"/>
            <a:ext cx="2583462" cy="2520280"/>
          </a:xfrm>
          <a:prstGeom prst="rect">
            <a:avLst/>
          </a:prstGeom>
        </p:spPr>
      </p:pic>
      <p:sp>
        <p:nvSpPr>
          <p:cNvPr id="4"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pic>
        <p:nvPicPr>
          <p:cNvPr id="2" name="Picture 1"/>
          <p:cNvPicPr>
            <a:picLocks noChangeAspect="1"/>
          </p:cNvPicPr>
          <p:nvPr/>
        </p:nvPicPr>
        <p:blipFill>
          <a:blip r:embed="rId4"/>
          <a:stretch>
            <a:fillRect/>
          </a:stretch>
        </p:blipFill>
        <p:spPr>
          <a:xfrm>
            <a:off x="149695" y="221389"/>
            <a:ext cx="4438273" cy="6279424"/>
          </a:xfrm>
          <a:prstGeom prst="rect">
            <a:avLst/>
          </a:prstGeom>
        </p:spPr>
      </p:pic>
    </p:spTree>
    <p:extLst>
      <p:ext uri="{BB962C8B-B14F-4D97-AF65-F5344CB8AC3E}">
        <p14:creationId xmlns:p14="http://schemas.microsoft.com/office/powerpoint/2010/main" val="171664681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526" y="3212976"/>
            <a:ext cx="5886654" cy="2085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Image result for linkedi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5405" y="2128031"/>
            <a:ext cx="996744" cy="887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384337" y="2181199"/>
            <a:ext cx="2644048" cy="7848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en-AU" sz="15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sym typeface="Wingdings" panose="05000000000000000000" pitchFamily="2" charset="2"/>
              </a:rPr>
              <a:t>LinkedIn at </a:t>
            </a:r>
            <a:r>
              <a:rPr kumimoji="0" lang="en-AU" altLang="en-US" sz="1500" b="1" i="0" u="none" strike="noStrike" kern="1200" cap="none" spc="0" normalizeH="0" baseline="0" noProof="0" dirty="0">
                <a:ln>
                  <a:noFill/>
                </a:ln>
                <a:solidFill>
                  <a:prstClr val="black"/>
                </a:solidFill>
                <a:effectLst/>
                <a:uLnTx/>
                <a:uFillTx/>
                <a:latin typeface="Arial" charset="0"/>
                <a:ea typeface="ＭＳ Ｐゴシック" pitchFamily="-124" charset="-128"/>
                <a:cs typeface="+mn-cs"/>
              </a:rPr>
              <a:t>Department of </a:t>
            </a: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AU" altLang="en-US" sz="1500" b="1" i="0" u="none" strike="noStrike" kern="1200" cap="none" spc="0" normalizeH="0" baseline="0" noProof="0" dirty="0">
                <a:ln>
                  <a:noFill/>
                </a:ln>
                <a:solidFill>
                  <a:prstClr val="black"/>
                </a:solidFill>
                <a:effectLst/>
                <a:uLnTx/>
                <a:uFillTx/>
                <a:latin typeface="Arial" charset="0"/>
                <a:ea typeface="ＭＳ Ｐゴシック" pitchFamily="-124" charset="-128"/>
                <a:cs typeface="+mn-cs"/>
              </a:rPr>
              <a:t>Mines, Industry Regulation and Safety </a:t>
            </a:r>
            <a:endParaRPr kumimoji="0" lang="en-AU" sz="15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sym typeface="Wingdings" panose="05000000000000000000" pitchFamily="2" charset="2"/>
            </a:endParaRPr>
          </a:p>
        </p:txBody>
      </p:sp>
      <p:sp>
        <p:nvSpPr>
          <p:cNvPr id="5" name="Rectangle 4"/>
          <p:cNvSpPr/>
          <p:nvPr/>
        </p:nvSpPr>
        <p:spPr>
          <a:xfrm>
            <a:off x="2415341" y="2041012"/>
            <a:ext cx="1787878" cy="992567"/>
          </a:xfrm>
          <a:prstGeom prst="rect">
            <a:avLst/>
          </a:prstGeom>
        </p:spPr>
        <p:txBody>
          <a:bodyPr wrap="square" lIns="68569" tIns="34284" rIns="68569" bIns="34284">
            <a:spAutoFit/>
          </a:body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en-AU" sz="15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sym typeface="Wingdings" panose="05000000000000000000" pitchFamily="2" charset="2"/>
              </a:rPr>
              <a:t>Twitter </a:t>
            </a: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AU" altLang="en-US" sz="1500" b="1" i="0" u="none" strike="noStrike" kern="1200" cap="none" spc="0" normalizeH="0" baseline="0" noProof="0" dirty="0">
                <a:ln>
                  <a:noFill/>
                </a:ln>
                <a:solidFill>
                  <a:prstClr val="black"/>
                </a:solidFill>
                <a:effectLst/>
                <a:uLnTx/>
                <a:uFillTx/>
                <a:latin typeface="Arial" charset="0"/>
                <a:ea typeface="ＭＳ Ｐゴシック" pitchFamily="-124" charset="-128"/>
                <a:cs typeface="+mn-cs"/>
              </a:rPr>
              <a:t>@DMIRS_WA</a:t>
            </a:r>
          </a:p>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AU" altLang="en-US" sz="1500" b="1"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500" b="1"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a:t>
            </a:r>
            <a:r>
              <a:rPr kumimoji="0" lang="en-AU" sz="1500" b="1" i="0" u="none" strike="noStrike" kern="1200" cap="none" spc="0" normalizeH="0" baseline="0" noProof="0" dirty="0" err="1">
                <a:ln>
                  <a:noFill/>
                </a:ln>
                <a:solidFill>
                  <a:srgbClr val="000000"/>
                </a:solidFill>
                <a:effectLst/>
                <a:uLnTx/>
                <a:uFillTx/>
                <a:latin typeface="Arial" charset="0"/>
                <a:ea typeface="ＭＳ Ｐゴシック" pitchFamily="-124" charset="-128"/>
                <a:cs typeface="+mn-cs"/>
              </a:rPr>
              <a:t>AndrewChaplyn</a:t>
            </a:r>
            <a:endParaRPr kumimoji="0" lang="en-AU" sz="1500" b="1" i="0" u="none" strike="noStrike" kern="1200" cap="none" spc="0" normalizeH="0" baseline="0" noProof="0" dirty="0">
              <a:ln>
                <a:noFill/>
              </a:ln>
              <a:solidFill>
                <a:srgbClr val="000000"/>
              </a:solidFill>
              <a:effectLst/>
              <a:uLnTx/>
              <a:uFillTx/>
              <a:latin typeface="Arial" charset="0"/>
              <a:ea typeface="ＭＳ Ｐゴシック" pitchFamily="-124" charset="-128"/>
              <a:cs typeface="+mn-cs"/>
            </a:endParaRPr>
          </a:p>
        </p:txBody>
      </p:sp>
      <p:pic>
        <p:nvPicPr>
          <p:cNvPr id="6" name="Picture 3" descr="W:\TRANSFER\Social Media\News-Twitter_DM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0721" y="2128032"/>
            <a:ext cx="1002431" cy="850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6"/>
          <p:cNvSpPr>
            <a:spLocks noGrp="1"/>
          </p:cNvSpPr>
          <p:nvPr>
            <p:ph type="title"/>
          </p:nvPr>
        </p:nvSpPr>
        <p:spPr/>
        <p:txBody>
          <a:bodyPr>
            <a:normAutofit fontScale="90000"/>
          </a:bodyPr>
          <a:lstStyle/>
          <a:p>
            <a:r>
              <a:rPr lang="en-AU" dirty="0"/>
              <a:t>Follow us on social media and sign up for news alerts! </a:t>
            </a:r>
          </a:p>
        </p:txBody>
      </p:sp>
      <p:sp>
        <p:nvSpPr>
          <p:cNvPr id="8" name="Rectangle 6"/>
          <p:cNvSpPr txBox="1">
            <a:spLocks noChangeArrowheads="1"/>
          </p:cNvSpPr>
          <p:nvPr/>
        </p:nvSpPr>
        <p:spPr>
          <a:xfrm>
            <a:off x="7553325" y="5723343"/>
            <a:ext cx="447675" cy="2712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
        <p:nvSpPr>
          <p:cNvPr id="9" name="TextBox 8"/>
          <p:cNvSpPr txBox="1"/>
          <p:nvPr/>
        </p:nvSpPr>
        <p:spPr>
          <a:xfrm>
            <a:off x="6462210" y="3753036"/>
            <a:ext cx="2430270"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A02A1D"/>
                </a:solidFill>
                <a:effectLst/>
                <a:uLnTx/>
                <a:uFillTx/>
                <a:latin typeface="Arial" charset="0"/>
                <a:ea typeface="ＭＳ Ｐゴシック" pitchFamily="-124" charset="-128"/>
                <a:cs typeface="+mn-cs"/>
              </a:rPr>
              <a:t>Sign up to receive weekly news alerts @ www.dmirs.wa.gov.au </a:t>
            </a:r>
          </a:p>
        </p:txBody>
      </p:sp>
    </p:spTree>
    <p:extLst>
      <p:ext uri="{BB962C8B-B14F-4D97-AF65-F5344CB8AC3E}">
        <p14:creationId xmlns:p14="http://schemas.microsoft.com/office/powerpoint/2010/main" val="410851921"/>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OurDocsIsRecordsDocument xmlns="dce3ed02-b0cd-470d-9119-e5f1a2533a21">false</OurDocsIsRecordsDocument>
    <OurDocsDataStore xmlns="dce3ed02-b0cd-470d-9119-e5f1a2533a21">Central</OurDocsDataStore>
    <OurDocsDocId xmlns="dce3ed02-b0cd-470d-9119-e5f1a2533a21">003552.safety.comms</OurDocsDocId>
    <OurDocsVersionCreatedBy xmlns="dce3ed02-b0cd-470d-9119-e5f1a2533a21">MITWYNA</OurDocsVersionCreatedBy>
    <OurDocsIsLocked xmlns="dce3ed02-b0cd-470d-9119-e5f1a2533a21">false</OurDocsIsLocked>
    <OurDocsDocumentType xmlns="dce3ed02-b0cd-470d-9119-e5f1a2533a21">Corporate Policy</OurDocsDocumentType>
    <OurDocsFileNumbers xmlns="dce3ed02-b0cd-470d-9119-e5f1a2533a21">A0571/200906</OurDocsFileNumbers>
    <OurDocsLockedOnBehalfOf xmlns="dce3ed02-b0cd-470d-9119-e5f1a2533a21" xsi:nil="true"/>
    <OurDocsDocumentDate xmlns="dce3ed02-b0cd-470d-9119-e5f1a2533a21">2019-11-07T16:00:00+00:00</OurDocsDocumentDate>
    <OurDocsVersionCreatedAt xmlns="dce3ed02-b0cd-470d-9119-e5f1a2533a21">2019-11-08T04:21:04+00:00</OurDocsVersionCreatedAt>
    <OurDocsReleaseClassification xmlns="dce3ed02-b0cd-470d-9119-e5f1a2533a21">Departmental Use Only</OurDocsReleaseClassification>
    <OurDocsTitle xmlns="dce3ed02-b0cd-470d-9119-e5f1a2533a21">Mines Safety Roadshow - 2019 - Approved toolbox presentation</OurDocsTitle>
    <OurDocsLocation xmlns="dce3ed02-b0cd-470d-9119-e5f1a2533a21">Perth</OurDocsLocation>
    <OurDocsDescription xmlns="dce3ed02-b0cd-470d-9119-e5f1a2533a21">Mentally healthy workplaces</OurDocsDescription>
    <OurDocsVersionReason xmlns="dce3ed02-b0cd-470d-9119-e5f1a2533a21" xsi:nil="true"/>
    <OurDocsAuthor xmlns="dce3ed02-b0cd-470d-9119-e5f1a2533a21">Rodney Powell</OurDocsAuthor>
    <OurDocsLockedBy xmlns="dce3ed02-b0cd-470d-9119-e5f1a2533a21" xsi:nil="true"/>
    <OurDocsLockedOn xmlns="dce3ed02-b0cd-470d-9119-e5f1a2533a21" xsi:nil="true"/>
    <OurDocsVersionNumber xmlns="dce3ed02-b0cd-470d-9119-e5f1a2533a21">1</OurDocsVersionNumber>
    <OurDocsDocumentSource xmlns="dce3ed02-b0cd-470d-9119-e5f1a2533a21">Internal</OurDocsDocumentSource>
  </documentManagement>
</p:properties>
</file>

<file path=customXml/item3.xml><?xml version="1.0" encoding="utf-8"?>
<?mso-contentType ?>
<SharedContentType xmlns="Microsoft.SharePoint.Taxonomy.ContentTypeSync" SourceId="47aadd75-fb41-49d7-866d-414b51aa1b7e" ContentTypeId="0x0101000AC6246A9CD2FC45B52DC6FEC0F0AAAA" PreviousValue="false"/>
</file>

<file path=customXml/item4.xml><?xml version="1.0" encoding="utf-8"?>
<ct:contentTypeSchema xmlns:ct="http://schemas.microsoft.com/office/2006/metadata/contentType" xmlns:ma="http://schemas.microsoft.com/office/2006/metadata/properties/metaAttributes" ct:_="" ma:_="" ma:contentTypeName="OurDocs Document" ma:contentTypeID="0x0101000AC6246A9CD2FC45B52DC6FEC0F0AAAA00BA93749351D2F843A36296955CF57A87" ma:contentTypeVersion="16" ma:contentTypeDescription="Create a new document." ma:contentTypeScope="" ma:versionID="c4ef73400446e57c930e0ecafee92863">
  <xsd:schema xmlns:xsd="http://www.w3.org/2001/XMLSchema" xmlns:xs="http://www.w3.org/2001/XMLSchema" xmlns:p="http://schemas.microsoft.com/office/2006/metadata/properties" xmlns:ns2="dce3ed02-b0cd-470d-9119-e5f1a2533a21" targetNamespace="http://schemas.microsoft.com/office/2006/metadata/properties" ma:root="true" ma:fieldsID="5d031b32c981ffdabdc09817a45c8b8d" ns2:_="">
    <xsd:import namespace="dce3ed02-b0cd-470d-9119-e5f1a2533a21"/>
    <xsd:element name="properties">
      <xsd:complexType>
        <xsd:sequence>
          <xsd:element name="documentManagement">
            <xsd:complexType>
              <xsd:all>
                <xsd:element ref="ns2:OurDocsDataStore"/>
                <xsd:element ref="ns2:OurDocsDocId"/>
                <xsd:element ref="ns2:OurDocsVersionNumber"/>
                <xsd:element ref="ns2:OurDocsIsRecordsDocument" minOccurs="0"/>
                <xsd:element ref="ns2:OurDocsIsLocked" minOccurs="0"/>
                <xsd:element ref="ns2:OurDocsTitle" minOccurs="0"/>
                <xsd:element ref="ns2:OurDocsDescription" minOccurs="0"/>
                <xsd:element ref="ns2:OurDocsAuthor" minOccurs="0"/>
                <xsd:element ref="ns2:OurDocsLocation" minOccurs="0"/>
                <xsd:element ref="ns2:OurDocsReleaseClassification" minOccurs="0"/>
                <xsd:element ref="ns2:OurDocsDocumentType" minOccurs="0"/>
                <xsd:element ref="ns2:OurDocsDocumentDate" minOccurs="0"/>
                <xsd:element ref="ns2:OurDocsDocumentSource" minOccurs="0"/>
                <xsd:element ref="ns2:OurDocsFileNumbers" minOccurs="0"/>
                <xsd:element ref="ns2:OurDocsLockedBy" minOccurs="0"/>
                <xsd:element ref="ns2:OurDocsLockedOnBehalfOf" minOccurs="0"/>
                <xsd:element ref="ns2:OurDocsLockedOn" minOccurs="0"/>
                <xsd:element ref="ns2:OurDocsVersionCreatedBy" minOccurs="0"/>
                <xsd:element ref="ns2:OurDocsVersionCreatedAt" minOccurs="0"/>
                <xsd:element ref="ns2:OurDocsVersionRea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3ed02-b0cd-470d-9119-e5f1a2533a21" elementFormDefault="qualified">
    <xsd:import namespace="http://schemas.microsoft.com/office/2006/documentManagement/types"/>
    <xsd:import namespace="http://schemas.microsoft.com/office/infopath/2007/PartnerControls"/>
    <xsd:element name="OurDocsDataStore" ma:index="8" ma:displayName="DataStore" ma:internalName="OurDocsDataStore">
      <xsd:simpleType>
        <xsd:restriction base="dms:Text"/>
      </xsd:simpleType>
    </xsd:element>
    <xsd:element name="OurDocsDocId" ma:index="9" ma:displayName="DocId" ma:internalName="OurDocsDocId">
      <xsd:simpleType>
        <xsd:restriction base="dms:Text"/>
      </xsd:simpleType>
    </xsd:element>
    <xsd:element name="OurDocsVersionNumber" ma:index="10" ma:displayName="VersionNumber" ma:internalName="OurDocsVersionNumber">
      <xsd:simpleType>
        <xsd:restriction base="dms:Text"/>
      </xsd:simpleType>
    </xsd:element>
    <xsd:element name="OurDocsIsRecordsDocument" ma:index="11" nillable="true" ma:displayName="IsRecordsDocument" ma:internalName="OurDocsIsRecordsDocument">
      <xsd:simpleType>
        <xsd:restriction base="dms:Boolean"/>
      </xsd:simpleType>
    </xsd:element>
    <xsd:element name="OurDocsIsLocked" ma:index="12" nillable="true" ma:displayName="IsLocked" ma:internalName="OurDocsIsLocked">
      <xsd:simpleType>
        <xsd:restriction base="dms:Boolean"/>
      </xsd:simpleType>
    </xsd:element>
    <xsd:element name="OurDocsTitle" ma:index="13" nillable="true" ma:displayName="Title" ma:internalName="OurDocsTitle">
      <xsd:simpleType>
        <xsd:restriction base="dms:Text"/>
      </xsd:simpleType>
    </xsd:element>
    <xsd:element name="OurDocsDescription" ma:index="14" nillable="true" ma:displayName="Description" ma:internalName="OurDocsDescription">
      <xsd:simpleType>
        <xsd:restriction base="dms:Note">
          <xsd:maxLength value="255"/>
        </xsd:restriction>
      </xsd:simpleType>
    </xsd:element>
    <xsd:element name="OurDocsAuthor" ma:index="15" nillable="true" ma:displayName="Author" ma:internalName="OurDocsAuthor">
      <xsd:simpleType>
        <xsd:restriction base="dms:Text"/>
      </xsd:simpleType>
    </xsd:element>
    <xsd:element name="OurDocsLocation" ma:index="16" nillable="true" ma:displayName="Location" ma:internalName="OurDocsLocation">
      <xsd:simpleType>
        <xsd:restriction base="dms:Text"/>
      </xsd:simpleType>
    </xsd:element>
    <xsd:element name="OurDocsReleaseClassification" ma:index="17" nillable="true" ma:displayName="ReleaseClassification" ma:internalName="OurDocsReleaseClassification">
      <xsd:simpleType>
        <xsd:restriction base="dms:Choice">
          <xsd:enumeration value="Departmental Use Only"/>
          <xsd:enumeration value="Within Government Only"/>
          <xsd:enumeration value="Addressee Use Only"/>
          <xsd:enumeration value="Addressee and Within Government Only"/>
          <xsd:enumeration value="For Public Release"/>
          <xsd:enumeration value="UNKNOWN"/>
        </xsd:restriction>
      </xsd:simpleType>
    </xsd:element>
    <xsd:element name="OurDocsDocumentType" ma:index="18" nillable="true" ma:displayName="DocumentType" ma:format="Dropdown" ma:internalName="OurDocsDocumentType" ma:readOnly="false">
      <xsd:simpleType>
        <xsd:restriction base="dms:Choice">
          <xsd:enumeration value="Administration"/>
          <xsd:enumeration value="Agenda"/>
          <xsd:enumeration value="Appointment"/>
          <xsd:enumeration value="Briefing Note"/>
          <xsd:enumeration value="Certificate of Competency"/>
          <xsd:enumeration value="Corporate Executive"/>
          <xsd:enumeration value="Corporate Form"/>
          <xsd:enumeration value="Corporate Policy"/>
          <xsd:enumeration value="Corporate Procedure"/>
          <xsd:enumeration value="Document"/>
          <xsd:enumeration value="Email"/>
          <xsd:enumeration value="External Presentations"/>
          <xsd:enumeration value="External Published Document"/>
          <xsd:enumeration value="Facsimile"/>
          <xsd:enumeration value="File"/>
          <xsd:enumeration value="File Note"/>
          <xsd:enumeration value="Form"/>
          <xsd:enumeration value="Incident Report"/>
          <xsd:enumeration value="Internal Memo"/>
          <xsd:enumeration value="Internal Presentations"/>
          <xsd:enumeration value="Investigation Document"/>
          <xsd:enumeration value="Letter"/>
          <xsd:enumeration value="Map"/>
          <xsd:enumeration value="Memorandum"/>
          <xsd:enumeration value="Ministerial"/>
          <xsd:enumeration value="Minutes"/>
          <xsd:enumeration value="Other"/>
          <xsd:enumeration value="Permit"/>
          <xsd:enumeration value="Photos"/>
          <xsd:enumeration value="Policy"/>
          <xsd:enumeration value="Press Clipping"/>
          <xsd:enumeration value="Press Release"/>
          <xsd:enumeration value="Procurement"/>
          <xsd:enumeration value="Production Report"/>
          <xsd:enumeration value="Report"/>
          <xsd:enumeration value="Risk Management"/>
          <xsd:enumeration value="Royalty Audit"/>
          <xsd:enumeration value="Royalty Payment/Revenue"/>
          <xsd:enumeration value="Royalty Return"/>
          <xsd:enumeration value="Safety Bulletin"/>
          <xsd:enumeration value="Speech"/>
          <xsd:enumeration value="Training"/>
          <xsd:enumeration value="Web Document"/>
        </xsd:restriction>
      </xsd:simpleType>
    </xsd:element>
    <xsd:element name="OurDocsDocumentDate" ma:index="19" nillable="true" ma:displayName="DocumentDate" ma:internalName="OurDocsDocumentDate">
      <xsd:simpleType>
        <xsd:restriction base="dms:DateTime"/>
      </xsd:simpleType>
    </xsd:element>
    <xsd:element name="OurDocsDocumentSource" ma:index="20" nillable="true" ma:displayName="DocumentSource" ma:internalName="OurDocsDocumentSource">
      <xsd:simpleType>
        <xsd:restriction base="dms:Choice">
          <xsd:enumeration value="Internal"/>
          <xsd:enumeration value="External"/>
          <xsd:enumeration value="UNKNOWN"/>
        </xsd:restriction>
      </xsd:simpleType>
    </xsd:element>
    <xsd:element name="OurDocsFileNumbers" ma:index="21" nillable="true" ma:displayName="FileNumbers" ma:internalName="OurDocsFileNumbers">
      <xsd:simpleType>
        <xsd:restriction base="dms:Note">
          <xsd:maxLength value="255"/>
        </xsd:restriction>
      </xsd:simpleType>
    </xsd:element>
    <xsd:element name="OurDocsLockedBy" ma:index="22" nillable="true" ma:displayName="LockedBy" ma:internalName="OurDocsLockedBy">
      <xsd:simpleType>
        <xsd:restriction base="dms:Text"/>
      </xsd:simpleType>
    </xsd:element>
    <xsd:element name="OurDocsLockedOnBehalfOf" ma:index="23" nillable="true" ma:displayName="LockedOnBehalfOf" ma:internalName="OurDocsLockedOnBehalfOf">
      <xsd:simpleType>
        <xsd:restriction base="dms:Text"/>
      </xsd:simpleType>
    </xsd:element>
    <xsd:element name="OurDocsLockedOn" ma:index="24" nillable="true" ma:displayName="LockedOn" ma:internalName="OurDocsLockedOn">
      <xsd:simpleType>
        <xsd:restriction base="dms:DateTime"/>
      </xsd:simpleType>
    </xsd:element>
    <xsd:element name="OurDocsVersionCreatedBy" ma:index="25" nillable="true" ma:displayName="VersionCreatedBy" ma:internalName="OurDocsVersionCreatedBy">
      <xsd:simpleType>
        <xsd:restriction base="dms:Text"/>
      </xsd:simpleType>
    </xsd:element>
    <xsd:element name="OurDocsVersionCreatedAt" ma:index="26" nillable="true" ma:displayName="VersionCreatedAt" ma:internalName="OurDocsVersionCreatedAt">
      <xsd:simpleType>
        <xsd:restriction base="dms:DateTime"/>
      </xsd:simpleType>
    </xsd:element>
    <xsd:element name="OurDocsVersionReason" ma:index="27" nillable="true" ma:displayName="VersionReason" ma:internalName="OurDocsVersionReas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2C1078-9C5E-4285-89F2-EB90CFD16C33}">
  <ds:schemaRefs>
    <ds:schemaRef ds:uri="http://schemas.microsoft.com/sharepoint/v3/contenttype/forms"/>
  </ds:schemaRefs>
</ds:datastoreItem>
</file>

<file path=customXml/itemProps2.xml><?xml version="1.0" encoding="utf-8"?>
<ds:datastoreItem xmlns:ds="http://schemas.openxmlformats.org/officeDocument/2006/customXml" ds:itemID="{853D9A20-CA18-4B9E-9133-BDE91CECFDBA}">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dce3ed02-b0cd-470d-9119-e5f1a2533a21"/>
    <ds:schemaRef ds:uri="http://www.w3.org/XML/1998/namespace"/>
  </ds:schemaRefs>
</ds:datastoreItem>
</file>

<file path=customXml/itemProps3.xml><?xml version="1.0" encoding="utf-8"?>
<ds:datastoreItem xmlns:ds="http://schemas.openxmlformats.org/officeDocument/2006/customXml" ds:itemID="{0C54DD55-EEBA-4804-9DA8-5E9F7DB31D22}">
  <ds:schemaRefs>
    <ds:schemaRef ds:uri="Microsoft.SharePoint.Taxonomy.ContentTypeSync"/>
  </ds:schemaRefs>
</ds:datastoreItem>
</file>

<file path=customXml/itemProps4.xml><?xml version="1.0" encoding="utf-8"?>
<ds:datastoreItem xmlns:ds="http://schemas.openxmlformats.org/officeDocument/2006/customXml" ds:itemID="{47BAFB15-AB19-44B3-9ED4-C8B9DBA9BF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e3ed02-b0cd-470d-9119-e5f1a2533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3992</TotalTime>
  <Words>10220</Words>
  <Application>Microsoft Office PowerPoint</Application>
  <PresentationFormat>On-screen Show (4:3)</PresentationFormat>
  <Paragraphs>1359</Paragraphs>
  <Slides>94</Slides>
  <Notes>90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94</vt:i4>
      </vt:variant>
    </vt:vector>
  </HeadingPairs>
  <TitlesOfParts>
    <vt:vector size="107" baseType="lpstr">
      <vt:lpstr>Malgun Gothic</vt:lpstr>
      <vt:lpstr>ＭＳ Ｐゴシック</vt:lpstr>
      <vt:lpstr>Aharoni</vt:lpstr>
      <vt:lpstr>Arial</vt:lpstr>
      <vt:lpstr>Arial Black</vt:lpstr>
      <vt:lpstr>Bahnschrift SemiBold</vt:lpstr>
      <vt:lpstr>Calibri</vt:lpstr>
      <vt:lpstr>Comic Sans MS</vt:lpstr>
      <vt:lpstr>Franklin Gothic Demi</vt:lpstr>
      <vt:lpstr>Lucida Console</vt:lpstr>
      <vt:lpstr>Omnes Bold Roman</vt:lpstr>
      <vt:lpstr>Wingdings</vt:lpstr>
      <vt:lpstr>Blank Presentation</vt:lpstr>
      <vt:lpstr>PowerPoint Presentation</vt:lpstr>
      <vt:lpstr>PowerPoint Presentation</vt:lpstr>
      <vt:lpstr>PowerPoint Presentation</vt:lpstr>
      <vt:lpstr>PowerPoint Presentation</vt:lpstr>
      <vt:lpstr>Why this session</vt:lpstr>
      <vt:lpstr>Why this session</vt:lpstr>
      <vt:lpstr>PowerPoint Presentation</vt:lpstr>
      <vt:lpstr>What is meant by mentally healthy workplaces?</vt:lpstr>
      <vt:lpstr>What is meant by mentally healthy workplaces?</vt:lpstr>
      <vt:lpstr>What is meant by mentally healthy workplaces? </vt:lpstr>
      <vt:lpstr>PowerPoint Presentation</vt:lpstr>
      <vt:lpstr>A few words about stress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“Stress Iceberg”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role</vt:lpstr>
      <vt:lpstr>Your Everyone’s role </vt:lpstr>
      <vt:lpstr>Any time you notice a change, no matter how small:</vt:lpstr>
      <vt:lpstr>Your role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People at work (example results)</vt:lpstr>
      <vt:lpstr>PowerPoint Presentation</vt:lpstr>
      <vt:lpstr>PowerPoint Presentation</vt:lpstr>
      <vt:lpstr>PowerPoint Presentation</vt:lpstr>
      <vt:lpstr>PowerPoint Presentation</vt:lpstr>
      <vt:lpstr>Follow us on social media and sign up for news alerts! </vt:lpstr>
    </vt:vector>
  </TitlesOfParts>
  <Company>G5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Mines Safety Roadshow - 2019 - Approved toolbox presentation</dc:title>
  <dc:subject>Mentally healthy workplaces</dc:subject>
  <dc:creator>Rodney Powell</dc:creator>
  <cp:keywords>DocSrc=Internal&lt;!&gt;VersionNo=2&lt;!&gt;VersionBy=Su.HO&lt;!&gt;VersionDate=08/11/2012&lt;!&gt;Branch=&lt;!&gt;Division=&lt;!&gt;Section=&lt;!&gt;LockedBy=&lt;!&gt;LockedOn=&lt;!&gt;LockedBehalfof=</cp:keywords>
  <dc:description>FileNo=A0571/200906&lt;!&gt;Site=PERTH&lt;!&gt;MDNo=&lt;!&gt;DocType=Corporate Policy&lt;!&gt;DocSec=RS\current&lt;!&gt;Owner=manual.manager&lt;!&gt;Filename=001276V02.Manual.Manager.ppt&lt;!&gt;Project=&lt;!&gt;Group=&lt;!&gt;SecType=Departmental Use Only</dc:description>
  <cp:lastModifiedBy>CYBULSKI, Bartosz</cp:lastModifiedBy>
  <cp:revision>244</cp:revision>
  <cp:lastPrinted>2019-09-27T06:09:42Z</cp:lastPrinted>
  <dcterms:created xsi:type="dcterms:W3CDTF">2011-01-21T07:01:17Z</dcterms:created>
  <dcterms:modified xsi:type="dcterms:W3CDTF">2019-11-29T04:01:36Z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ite">
    <vt:lpwstr>PERTH</vt:lpwstr>
  </property>
  <property fmtid="{D5CDD505-2E9C-101B-9397-08002B2CF9AE}" pid="3" name="SecType">
    <vt:lpwstr>Departmental Use Only</vt:lpwstr>
  </property>
  <property fmtid="{D5CDD505-2E9C-101B-9397-08002B2CF9AE}" pid="4" name="Manual_Owner_id">
    <vt:lpwstr>MP090079</vt:lpwstr>
  </property>
  <property fmtid="{D5CDD505-2E9C-101B-9397-08002B2CF9AE}" pid="5" name="Manual_Owner">
    <vt:lpwstr>Manager Safety Communications - Business Development</vt:lpwstr>
  </property>
  <property fmtid="{D5CDD505-2E9C-101B-9397-08002B2CF9AE}" pid="6" name="Manual_Contact_ID">
    <vt:lpwstr>MP090079</vt:lpwstr>
  </property>
  <property fmtid="{D5CDD505-2E9C-101B-9397-08002B2CF9AE}" pid="7" name="Manual_Contact">
    <vt:lpwstr>Manager Safety Communications - Business Development</vt:lpwstr>
  </property>
  <property fmtid="{D5CDD505-2E9C-101B-9397-08002B2CF9AE}" pid="8" name="ContentTypeId">
    <vt:lpwstr>0x0101000AC6246A9CD2FC45B52DC6FEC0F0AAAA00BA93749351D2F843A36296955CF57A87</vt:lpwstr>
  </property>
  <property fmtid="{D5CDD505-2E9C-101B-9397-08002B2CF9AE}" pid="9" name="DataStore">
    <vt:lpwstr>Central</vt:lpwstr>
  </property>
</Properties>
</file>