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 id="2147483675" r:id="rId6"/>
  </p:sldMasterIdLst>
  <p:notesMasterIdLst>
    <p:notesMasterId r:id="rId27"/>
  </p:notesMasterIdLst>
  <p:handoutMasterIdLst>
    <p:handoutMasterId r:id="rId28"/>
  </p:handoutMasterIdLst>
  <p:sldIdLst>
    <p:sldId id="662" r:id="rId7"/>
    <p:sldId id="256" r:id="rId8"/>
    <p:sldId id="663" r:id="rId9"/>
    <p:sldId id="328" r:id="rId10"/>
    <p:sldId id="329" r:id="rId11"/>
    <p:sldId id="330" r:id="rId12"/>
    <p:sldId id="331" r:id="rId13"/>
    <p:sldId id="332" r:id="rId14"/>
    <p:sldId id="333" r:id="rId15"/>
    <p:sldId id="334" r:id="rId16"/>
    <p:sldId id="336" r:id="rId17"/>
    <p:sldId id="338" r:id="rId18"/>
    <p:sldId id="339" r:id="rId19"/>
    <p:sldId id="341" r:id="rId20"/>
    <p:sldId id="342" r:id="rId21"/>
    <p:sldId id="343" r:id="rId22"/>
    <p:sldId id="575" r:id="rId23"/>
    <p:sldId id="344" r:id="rId24"/>
    <p:sldId id="346" r:id="rId25"/>
    <p:sldId id="402" r:id="rId26"/>
  </p:sldIdLst>
  <p:sldSz cx="9144000" cy="6858000" type="screen4x3"/>
  <p:notesSz cx="6797675" cy="9926638"/>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117D7F"/>
    <a:srgbClr val="127D7F"/>
    <a:srgbClr val="005E62"/>
    <a:srgbClr val="A02A1D"/>
    <a:srgbClr val="C153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2" autoAdjust="0"/>
    <p:restoredTop sz="67823" autoAdjust="0"/>
  </p:normalViewPr>
  <p:slideViewPr>
    <p:cSldViewPr>
      <p:cViewPr varScale="1">
        <p:scale>
          <a:sx n="78" d="100"/>
          <a:sy n="78" d="100"/>
        </p:scale>
        <p:origin x="261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5288"/>
    </p:cViewPr>
  </p:sorterViewPr>
  <p:notesViewPr>
    <p:cSldViewPr>
      <p:cViewPr varScale="1">
        <p:scale>
          <a:sx n="88" d="100"/>
          <a:sy n="88" d="100"/>
        </p:scale>
        <p:origin x="-3870" y="-12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iahood\Desktop\New%20Microsoft%20Excel%20Workshee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50" baseline="0">
                <a:solidFill>
                  <a:schemeClr val="tx1">
                    <a:lumMod val="65000"/>
                    <a:lumOff val="35000"/>
                  </a:schemeClr>
                </a:solidFill>
                <a:latin typeface="+mn-lt"/>
                <a:ea typeface="+mn-ea"/>
                <a:cs typeface="+mn-cs"/>
              </a:defRPr>
            </a:pPr>
            <a:r>
              <a:rPr lang="en-AU" sz="1800" dirty="0"/>
              <a:t>Balancing</a:t>
            </a:r>
            <a:r>
              <a:rPr lang="en-AU" sz="1800" baseline="0" dirty="0"/>
              <a:t> act of time, resources and quality</a:t>
            </a:r>
          </a:p>
          <a:p>
            <a:pPr>
              <a:defRPr sz="1600"/>
            </a:pPr>
            <a:r>
              <a:rPr lang="en-AU" sz="1800" baseline="0" dirty="0"/>
              <a:t>Integrating PDCA with</a:t>
            </a:r>
          </a:p>
          <a:p>
            <a:pPr>
              <a:defRPr sz="1600"/>
            </a:pPr>
            <a:r>
              <a:rPr lang="en-AU" sz="1800" baseline="0" dirty="0"/>
              <a:t>Hazard identification &amp; risk management</a:t>
            </a:r>
            <a:endParaRPr lang="en-AU" sz="1800" dirty="0"/>
          </a:p>
        </c:rich>
      </c:tx>
      <c:layout>
        <c:manualLayout>
          <c:xMode val="edge"/>
          <c:yMode val="edge"/>
          <c:x val="0.20962476242193862"/>
          <c:y val="1.3920308549743823E-2"/>
        </c:manualLayout>
      </c:layout>
      <c:overlay val="0"/>
      <c:spPr>
        <a:noFill/>
        <a:ln>
          <a:noFill/>
        </a:ln>
        <a:effectLst/>
      </c:spPr>
      <c:txPr>
        <a:bodyPr rot="0" spcFirstLastPara="1" vertOverflow="ellipsis" vert="horz" wrap="square" anchor="ctr" anchorCtr="1"/>
        <a:lstStyle/>
        <a:p>
          <a:pPr>
            <a:defRPr sz="16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9504140743621077"/>
          <c:y val="0.18785273986807163"/>
          <c:w val="0.54054164240358593"/>
          <c:h val="0.81214724192533783"/>
        </c:manualLayout>
      </c:layout>
      <c:doughnutChart>
        <c:varyColors val="1"/>
        <c:ser>
          <c:idx val="0"/>
          <c:order val="0"/>
          <c:explosion val="2"/>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A5D1-4D97-A639-BB1C09E09286}"/>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A5D1-4D97-A639-BB1C09E09286}"/>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A5D1-4D97-A639-BB1C09E09286}"/>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A5D1-4D97-A639-BB1C09E09286}"/>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Sheet1!$A$3:$A$6</c:f>
              <c:strCache>
                <c:ptCount val="4"/>
                <c:pt idx="0">
                  <c:v>Plan</c:v>
                </c:pt>
                <c:pt idx="1">
                  <c:v>Do</c:v>
                </c:pt>
                <c:pt idx="2">
                  <c:v>Check</c:v>
                </c:pt>
                <c:pt idx="3">
                  <c:v>Act</c:v>
                </c:pt>
              </c:strCache>
            </c:strRef>
          </c:cat>
          <c:val>
            <c:numRef>
              <c:f>Sheet1!$B$3:$B$6</c:f>
              <c:numCache>
                <c:formatCode>General</c:formatCode>
                <c:ptCount val="4"/>
                <c:pt idx="0">
                  <c:v>5</c:v>
                </c:pt>
                <c:pt idx="1">
                  <c:v>3</c:v>
                </c:pt>
                <c:pt idx="2">
                  <c:v>1</c:v>
                </c:pt>
                <c:pt idx="3">
                  <c:v>1</c:v>
                </c:pt>
              </c:numCache>
            </c:numRef>
          </c:val>
          <c:extLst>
            <c:ext xmlns:c16="http://schemas.microsoft.com/office/drawing/2014/chart" uri="{C3380CC4-5D6E-409C-BE32-E72D297353CC}">
              <c16:uniqueId val="{00000008-A5D1-4D97-A639-BB1C09E09286}"/>
            </c:ext>
          </c:extLst>
        </c:ser>
        <c:dLbls>
          <c:showLegendKey val="0"/>
          <c:showVal val="0"/>
          <c:showCatName val="0"/>
          <c:showSerName val="0"/>
          <c:showPercent val="1"/>
          <c:showBubbleSize val="0"/>
          <c:showLeaderLines val="1"/>
        </c:dLbls>
        <c:firstSliceAng val="235"/>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ADCF5A-0731-437A-B50A-E7E3C3366A71}"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8B707BCB-DDDF-4A68-A171-17872D932C57}">
      <dgm:prSet phldrT="[Text]"/>
      <dgm:spPr/>
      <dgm:t>
        <a:bodyPr/>
        <a:lstStyle/>
        <a:p>
          <a:r>
            <a:rPr lang="en-US" dirty="0"/>
            <a:t>Hazard</a:t>
          </a:r>
        </a:p>
      </dgm:t>
    </dgm:pt>
    <dgm:pt modelId="{EEB2E0B1-DF61-4025-A2B2-B0C449211814}" type="parTrans" cxnId="{7D6FAE90-D354-40C3-A5BB-299CCDFA36C9}">
      <dgm:prSet/>
      <dgm:spPr/>
      <dgm:t>
        <a:bodyPr/>
        <a:lstStyle/>
        <a:p>
          <a:endParaRPr lang="en-US"/>
        </a:p>
      </dgm:t>
    </dgm:pt>
    <dgm:pt modelId="{05AEEC19-B960-4EE0-88CE-9C10940C7EAA}" type="sibTrans" cxnId="{7D6FAE90-D354-40C3-A5BB-299CCDFA36C9}">
      <dgm:prSet/>
      <dgm:spPr/>
      <dgm:t>
        <a:bodyPr/>
        <a:lstStyle/>
        <a:p>
          <a:endParaRPr lang="en-US"/>
        </a:p>
      </dgm:t>
    </dgm:pt>
    <dgm:pt modelId="{01B5291D-3B8A-4953-904B-0739FFED1DF3}">
      <dgm:prSet phldrT="[Text]"/>
      <dgm:spPr/>
      <dgm:t>
        <a:bodyPr/>
        <a:lstStyle/>
        <a:p>
          <a:r>
            <a:rPr lang="en-US" dirty="0"/>
            <a:t>Near Miss</a:t>
          </a:r>
        </a:p>
      </dgm:t>
    </dgm:pt>
    <dgm:pt modelId="{7F70F8D1-DCBA-4234-A247-C4CFD2890F48}" type="parTrans" cxnId="{B3CA40E7-49CA-4A77-B856-F51769943A73}">
      <dgm:prSet/>
      <dgm:spPr/>
      <dgm:t>
        <a:bodyPr/>
        <a:lstStyle/>
        <a:p>
          <a:endParaRPr lang="en-US"/>
        </a:p>
      </dgm:t>
    </dgm:pt>
    <dgm:pt modelId="{23E13620-DD62-4855-B653-DBCCD7FBE9FA}" type="sibTrans" cxnId="{B3CA40E7-49CA-4A77-B856-F51769943A73}">
      <dgm:prSet/>
      <dgm:spPr/>
      <dgm:t>
        <a:bodyPr/>
        <a:lstStyle/>
        <a:p>
          <a:endParaRPr lang="en-US"/>
        </a:p>
      </dgm:t>
    </dgm:pt>
    <dgm:pt modelId="{41A734B4-DFF5-4A85-80C4-5B733062FBEE}">
      <dgm:prSet phldrT="[Text]"/>
      <dgm:spPr/>
      <dgm:t>
        <a:bodyPr/>
        <a:lstStyle/>
        <a:p>
          <a:r>
            <a:rPr lang="en-US" dirty="0"/>
            <a:t>Incident</a:t>
          </a:r>
        </a:p>
      </dgm:t>
    </dgm:pt>
    <dgm:pt modelId="{D6552AC7-0942-44DD-B387-E9AD6DB282B6}" type="parTrans" cxnId="{B743077C-6B5D-4A62-B285-4F4F3AD23326}">
      <dgm:prSet/>
      <dgm:spPr/>
      <dgm:t>
        <a:bodyPr/>
        <a:lstStyle/>
        <a:p>
          <a:endParaRPr lang="en-US"/>
        </a:p>
      </dgm:t>
    </dgm:pt>
    <dgm:pt modelId="{B7ACCF44-194F-43AC-83B1-B767CC5FC18B}" type="sibTrans" cxnId="{B743077C-6B5D-4A62-B285-4F4F3AD23326}">
      <dgm:prSet/>
      <dgm:spPr/>
      <dgm:t>
        <a:bodyPr/>
        <a:lstStyle/>
        <a:p>
          <a:endParaRPr lang="en-US"/>
        </a:p>
      </dgm:t>
    </dgm:pt>
    <dgm:pt modelId="{975196B5-5CB8-4F41-9A21-4646523634C7}">
      <dgm:prSet phldrT="[Text]"/>
      <dgm:spPr/>
      <dgm:t>
        <a:bodyPr/>
        <a:lstStyle/>
        <a:p>
          <a:r>
            <a:rPr lang="en-US" dirty="0"/>
            <a:t>Disaster</a:t>
          </a:r>
        </a:p>
      </dgm:t>
    </dgm:pt>
    <dgm:pt modelId="{DBD7266F-4D43-446C-B3F6-59F820CAC73A}" type="parTrans" cxnId="{E2923961-BA5F-4275-BAC7-BA52E5B6C789}">
      <dgm:prSet/>
      <dgm:spPr/>
      <dgm:t>
        <a:bodyPr/>
        <a:lstStyle/>
        <a:p>
          <a:endParaRPr lang="en-US"/>
        </a:p>
      </dgm:t>
    </dgm:pt>
    <dgm:pt modelId="{A2D56C78-B582-4B98-830F-88625E3D13BB}" type="sibTrans" cxnId="{E2923961-BA5F-4275-BAC7-BA52E5B6C789}">
      <dgm:prSet/>
      <dgm:spPr/>
      <dgm:t>
        <a:bodyPr/>
        <a:lstStyle/>
        <a:p>
          <a:endParaRPr lang="en-US"/>
        </a:p>
      </dgm:t>
    </dgm:pt>
    <dgm:pt modelId="{F723DDA3-D10B-41C4-9436-A46D12093608}" type="pres">
      <dgm:prSet presAssocID="{6BADCF5A-0731-437A-B50A-E7E3C3366A71}" presName="Name0" presStyleCnt="0">
        <dgm:presLayoutVars>
          <dgm:chMax val="7"/>
          <dgm:chPref val="7"/>
          <dgm:dir/>
          <dgm:animLvl val="lvl"/>
        </dgm:presLayoutVars>
      </dgm:prSet>
      <dgm:spPr/>
      <dgm:t>
        <a:bodyPr/>
        <a:lstStyle/>
        <a:p>
          <a:endParaRPr lang="en-US"/>
        </a:p>
      </dgm:t>
    </dgm:pt>
    <dgm:pt modelId="{F5595429-1E72-4EAD-B256-2244E9B379CD}" type="pres">
      <dgm:prSet presAssocID="{8B707BCB-DDDF-4A68-A171-17872D932C57}" presName="Accent1" presStyleCnt="0"/>
      <dgm:spPr/>
    </dgm:pt>
    <dgm:pt modelId="{E85D868B-A79B-4D56-ADAD-31CC1A2244ED}" type="pres">
      <dgm:prSet presAssocID="{8B707BCB-DDDF-4A68-A171-17872D932C57}" presName="Accent" presStyleLbl="node1" presStyleIdx="0" presStyleCnt="4"/>
      <dgm:spPr/>
    </dgm:pt>
    <dgm:pt modelId="{EE42521A-142C-4C8A-BC87-4AE90BA1B24C}" type="pres">
      <dgm:prSet presAssocID="{8B707BCB-DDDF-4A68-A171-17872D932C57}" presName="Parent1" presStyleLbl="revTx" presStyleIdx="0" presStyleCnt="4">
        <dgm:presLayoutVars>
          <dgm:chMax val="1"/>
          <dgm:chPref val="1"/>
          <dgm:bulletEnabled val="1"/>
        </dgm:presLayoutVars>
      </dgm:prSet>
      <dgm:spPr/>
      <dgm:t>
        <a:bodyPr/>
        <a:lstStyle/>
        <a:p>
          <a:endParaRPr lang="en-US"/>
        </a:p>
      </dgm:t>
    </dgm:pt>
    <dgm:pt modelId="{15C843C8-E72D-4AD7-BC87-1503DA72F584}" type="pres">
      <dgm:prSet presAssocID="{01B5291D-3B8A-4953-904B-0739FFED1DF3}" presName="Accent2" presStyleCnt="0"/>
      <dgm:spPr/>
    </dgm:pt>
    <dgm:pt modelId="{ECA84027-6EBB-4AAA-9916-AC109E085896}" type="pres">
      <dgm:prSet presAssocID="{01B5291D-3B8A-4953-904B-0739FFED1DF3}" presName="Accent" presStyleLbl="node1" presStyleIdx="1" presStyleCnt="4"/>
      <dgm:spPr/>
    </dgm:pt>
    <dgm:pt modelId="{CBBD806A-A833-4AD0-BDC4-968E48E62B16}" type="pres">
      <dgm:prSet presAssocID="{01B5291D-3B8A-4953-904B-0739FFED1DF3}" presName="Parent2" presStyleLbl="revTx" presStyleIdx="1" presStyleCnt="4">
        <dgm:presLayoutVars>
          <dgm:chMax val="1"/>
          <dgm:chPref val="1"/>
          <dgm:bulletEnabled val="1"/>
        </dgm:presLayoutVars>
      </dgm:prSet>
      <dgm:spPr/>
      <dgm:t>
        <a:bodyPr/>
        <a:lstStyle/>
        <a:p>
          <a:endParaRPr lang="en-US"/>
        </a:p>
      </dgm:t>
    </dgm:pt>
    <dgm:pt modelId="{70913124-ECF8-43C1-8B6A-5D7F8AE20FA1}" type="pres">
      <dgm:prSet presAssocID="{41A734B4-DFF5-4A85-80C4-5B733062FBEE}" presName="Accent3" presStyleCnt="0"/>
      <dgm:spPr/>
    </dgm:pt>
    <dgm:pt modelId="{FC4FA35C-08B5-49E6-AC1A-4FD08C125674}" type="pres">
      <dgm:prSet presAssocID="{41A734B4-DFF5-4A85-80C4-5B733062FBEE}" presName="Accent" presStyleLbl="node1" presStyleIdx="2" presStyleCnt="4"/>
      <dgm:spPr/>
    </dgm:pt>
    <dgm:pt modelId="{2CCCB7AE-E98F-4F3F-B05B-760FE1BD0F73}" type="pres">
      <dgm:prSet presAssocID="{41A734B4-DFF5-4A85-80C4-5B733062FBEE}" presName="Parent3" presStyleLbl="revTx" presStyleIdx="2" presStyleCnt="4">
        <dgm:presLayoutVars>
          <dgm:chMax val="1"/>
          <dgm:chPref val="1"/>
          <dgm:bulletEnabled val="1"/>
        </dgm:presLayoutVars>
      </dgm:prSet>
      <dgm:spPr/>
      <dgm:t>
        <a:bodyPr/>
        <a:lstStyle/>
        <a:p>
          <a:endParaRPr lang="en-US"/>
        </a:p>
      </dgm:t>
    </dgm:pt>
    <dgm:pt modelId="{801CD665-1F40-4CD9-B80D-194769B1333C}" type="pres">
      <dgm:prSet presAssocID="{975196B5-5CB8-4F41-9A21-4646523634C7}" presName="Accent4" presStyleCnt="0"/>
      <dgm:spPr/>
    </dgm:pt>
    <dgm:pt modelId="{76436E18-4CA2-4CE4-8517-D54A743F9647}" type="pres">
      <dgm:prSet presAssocID="{975196B5-5CB8-4F41-9A21-4646523634C7}" presName="Accent" presStyleLbl="node1" presStyleIdx="3" presStyleCnt="4"/>
      <dgm:spPr/>
    </dgm:pt>
    <dgm:pt modelId="{D03E8232-4C62-4B15-BF3A-C64427245775}" type="pres">
      <dgm:prSet presAssocID="{975196B5-5CB8-4F41-9A21-4646523634C7}" presName="Parent4" presStyleLbl="revTx" presStyleIdx="3" presStyleCnt="4">
        <dgm:presLayoutVars>
          <dgm:chMax val="1"/>
          <dgm:chPref val="1"/>
          <dgm:bulletEnabled val="1"/>
        </dgm:presLayoutVars>
      </dgm:prSet>
      <dgm:spPr/>
      <dgm:t>
        <a:bodyPr/>
        <a:lstStyle/>
        <a:p>
          <a:endParaRPr lang="en-US"/>
        </a:p>
      </dgm:t>
    </dgm:pt>
  </dgm:ptLst>
  <dgm:cxnLst>
    <dgm:cxn modelId="{B743077C-6B5D-4A62-B285-4F4F3AD23326}" srcId="{6BADCF5A-0731-437A-B50A-E7E3C3366A71}" destId="{41A734B4-DFF5-4A85-80C4-5B733062FBEE}" srcOrd="2" destOrd="0" parTransId="{D6552AC7-0942-44DD-B387-E9AD6DB282B6}" sibTransId="{B7ACCF44-194F-43AC-83B1-B767CC5FC18B}"/>
    <dgm:cxn modelId="{E95307B0-56FE-46B5-9FDB-D4E398AEEA63}" type="presOf" srcId="{01B5291D-3B8A-4953-904B-0739FFED1DF3}" destId="{CBBD806A-A833-4AD0-BDC4-968E48E62B16}" srcOrd="0" destOrd="0" presId="urn:microsoft.com/office/officeart/2009/layout/CircleArrowProcess"/>
    <dgm:cxn modelId="{E2923961-BA5F-4275-BAC7-BA52E5B6C789}" srcId="{6BADCF5A-0731-437A-B50A-E7E3C3366A71}" destId="{975196B5-5CB8-4F41-9A21-4646523634C7}" srcOrd="3" destOrd="0" parTransId="{DBD7266F-4D43-446C-B3F6-59F820CAC73A}" sibTransId="{A2D56C78-B582-4B98-830F-88625E3D13BB}"/>
    <dgm:cxn modelId="{3BC176FB-03D4-498F-9194-10DB8F5EDF72}" type="presOf" srcId="{975196B5-5CB8-4F41-9A21-4646523634C7}" destId="{D03E8232-4C62-4B15-BF3A-C64427245775}" srcOrd="0" destOrd="0" presId="urn:microsoft.com/office/officeart/2009/layout/CircleArrowProcess"/>
    <dgm:cxn modelId="{CF57037C-F91D-48F8-8B1D-0240E9AA8C27}" type="presOf" srcId="{8B707BCB-DDDF-4A68-A171-17872D932C57}" destId="{EE42521A-142C-4C8A-BC87-4AE90BA1B24C}" srcOrd="0" destOrd="0" presId="urn:microsoft.com/office/officeart/2009/layout/CircleArrowProcess"/>
    <dgm:cxn modelId="{B3CA40E7-49CA-4A77-B856-F51769943A73}" srcId="{6BADCF5A-0731-437A-B50A-E7E3C3366A71}" destId="{01B5291D-3B8A-4953-904B-0739FFED1DF3}" srcOrd="1" destOrd="0" parTransId="{7F70F8D1-DCBA-4234-A247-C4CFD2890F48}" sibTransId="{23E13620-DD62-4855-B653-DBCCD7FBE9FA}"/>
    <dgm:cxn modelId="{680772DB-FB36-4AB0-AFA4-034651A1788E}" type="presOf" srcId="{41A734B4-DFF5-4A85-80C4-5B733062FBEE}" destId="{2CCCB7AE-E98F-4F3F-B05B-760FE1BD0F73}" srcOrd="0" destOrd="0" presId="urn:microsoft.com/office/officeart/2009/layout/CircleArrowProcess"/>
    <dgm:cxn modelId="{1B40F027-4DEA-4A32-AD6A-962D77EEC483}" type="presOf" srcId="{6BADCF5A-0731-437A-B50A-E7E3C3366A71}" destId="{F723DDA3-D10B-41C4-9436-A46D12093608}" srcOrd="0" destOrd="0" presId="urn:microsoft.com/office/officeart/2009/layout/CircleArrowProcess"/>
    <dgm:cxn modelId="{7D6FAE90-D354-40C3-A5BB-299CCDFA36C9}" srcId="{6BADCF5A-0731-437A-B50A-E7E3C3366A71}" destId="{8B707BCB-DDDF-4A68-A171-17872D932C57}" srcOrd="0" destOrd="0" parTransId="{EEB2E0B1-DF61-4025-A2B2-B0C449211814}" sibTransId="{05AEEC19-B960-4EE0-88CE-9C10940C7EAA}"/>
    <dgm:cxn modelId="{D5A590C9-6017-4F4D-9234-4ADEBC9A49E3}" type="presParOf" srcId="{F723DDA3-D10B-41C4-9436-A46D12093608}" destId="{F5595429-1E72-4EAD-B256-2244E9B379CD}" srcOrd="0" destOrd="0" presId="urn:microsoft.com/office/officeart/2009/layout/CircleArrowProcess"/>
    <dgm:cxn modelId="{9F6F0F08-3134-4F72-8D47-EBA5D90272EA}" type="presParOf" srcId="{F5595429-1E72-4EAD-B256-2244E9B379CD}" destId="{E85D868B-A79B-4D56-ADAD-31CC1A2244ED}" srcOrd="0" destOrd="0" presId="urn:microsoft.com/office/officeart/2009/layout/CircleArrowProcess"/>
    <dgm:cxn modelId="{68C994B3-F8B9-42B7-AB9E-66ED1FFFCFE3}" type="presParOf" srcId="{F723DDA3-D10B-41C4-9436-A46D12093608}" destId="{EE42521A-142C-4C8A-BC87-4AE90BA1B24C}" srcOrd="1" destOrd="0" presId="urn:microsoft.com/office/officeart/2009/layout/CircleArrowProcess"/>
    <dgm:cxn modelId="{47E6F480-3A3E-4A1D-8DBA-5EF044E5081C}" type="presParOf" srcId="{F723DDA3-D10B-41C4-9436-A46D12093608}" destId="{15C843C8-E72D-4AD7-BC87-1503DA72F584}" srcOrd="2" destOrd="0" presId="urn:microsoft.com/office/officeart/2009/layout/CircleArrowProcess"/>
    <dgm:cxn modelId="{5E68A332-FA60-4F41-9F31-29034A14E338}" type="presParOf" srcId="{15C843C8-E72D-4AD7-BC87-1503DA72F584}" destId="{ECA84027-6EBB-4AAA-9916-AC109E085896}" srcOrd="0" destOrd="0" presId="urn:microsoft.com/office/officeart/2009/layout/CircleArrowProcess"/>
    <dgm:cxn modelId="{94DCECF9-026A-451A-8616-E30F3B98F4C7}" type="presParOf" srcId="{F723DDA3-D10B-41C4-9436-A46D12093608}" destId="{CBBD806A-A833-4AD0-BDC4-968E48E62B16}" srcOrd="3" destOrd="0" presId="urn:microsoft.com/office/officeart/2009/layout/CircleArrowProcess"/>
    <dgm:cxn modelId="{DCA40111-EDC4-4FBC-ABB7-E5A74399D9F8}" type="presParOf" srcId="{F723DDA3-D10B-41C4-9436-A46D12093608}" destId="{70913124-ECF8-43C1-8B6A-5D7F8AE20FA1}" srcOrd="4" destOrd="0" presId="urn:microsoft.com/office/officeart/2009/layout/CircleArrowProcess"/>
    <dgm:cxn modelId="{D3A2DBE5-E0F6-467C-9048-4F809A4BE852}" type="presParOf" srcId="{70913124-ECF8-43C1-8B6A-5D7F8AE20FA1}" destId="{FC4FA35C-08B5-49E6-AC1A-4FD08C125674}" srcOrd="0" destOrd="0" presId="urn:microsoft.com/office/officeart/2009/layout/CircleArrowProcess"/>
    <dgm:cxn modelId="{8B5D7F6F-390C-411A-BF48-D6A337E0BE2D}" type="presParOf" srcId="{F723DDA3-D10B-41C4-9436-A46D12093608}" destId="{2CCCB7AE-E98F-4F3F-B05B-760FE1BD0F73}" srcOrd="5" destOrd="0" presId="urn:microsoft.com/office/officeart/2009/layout/CircleArrowProcess"/>
    <dgm:cxn modelId="{7C538E63-3A4C-44C1-BC7A-89DD8A5A5334}" type="presParOf" srcId="{F723DDA3-D10B-41C4-9436-A46D12093608}" destId="{801CD665-1F40-4CD9-B80D-194769B1333C}" srcOrd="6" destOrd="0" presId="urn:microsoft.com/office/officeart/2009/layout/CircleArrowProcess"/>
    <dgm:cxn modelId="{F25C0D42-A86F-44CA-B63A-893E2FECDF26}" type="presParOf" srcId="{801CD665-1F40-4CD9-B80D-194769B1333C}" destId="{76436E18-4CA2-4CE4-8517-D54A743F9647}" srcOrd="0" destOrd="0" presId="urn:microsoft.com/office/officeart/2009/layout/CircleArrowProcess"/>
    <dgm:cxn modelId="{7C9BD376-4F43-46F7-BA0E-12B81E5DD1E5}" type="presParOf" srcId="{F723DDA3-D10B-41C4-9436-A46D12093608}" destId="{D03E8232-4C62-4B15-BF3A-C64427245775}"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4080F1-2013-4640-85E6-603E12BA5806}" type="doc">
      <dgm:prSet loTypeId="urn:microsoft.com/office/officeart/2005/8/layout/arrow4" loCatId="relationship" qsTypeId="urn:microsoft.com/office/officeart/2005/8/quickstyle/simple1" qsCatId="simple" csTypeId="urn:microsoft.com/office/officeart/2005/8/colors/accent1_2" csCatId="accent1" phldr="1"/>
      <dgm:spPr/>
      <dgm:t>
        <a:bodyPr/>
        <a:lstStyle/>
        <a:p>
          <a:endParaRPr lang="en-US"/>
        </a:p>
      </dgm:t>
    </dgm:pt>
    <dgm:pt modelId="{7A792ADF-9081-4C1F-A04F-00A06BB4D51D}">
      <dgm:prSet phldrT="[Text]"/>
      <dgm:spPr/>
      <dgm:t>
        <a:bodyPr/>
        <a:lstStyle/>
        <a:p>
          <a:r>
            <a:rPr lang="en-US" dirty="0">
              <a:solidFill>
                <a:srgbClr val="0E6E71"/>
              </a:solidFill>
            </a:rPr>
            <a:t>More Effective</a:t>
          </a:r>
        </a:p>
        <a:p>
          <a:r>
            <a:rPr lang="en-US" dirty="0">
              <a:solidFill>
                <a:srgbClr val="0E6E71"/>
              </a:solidFill>
            </a:rPr>
            <a:t>More Reliable</a:t>
          </a:r>
        </a:p>
      </dgm:t>
    </dgm:pt>
    <dgm:pt modelId="{F999BA33-6C58-4121-879A-B7B8B67254D7}" type="parTrans" cxnId="{FE542C55-7B8A-460C-99C8-14290E8E4B41}">
      <dgm:prSet/>
      <dgm:spPr/>
      <dgm:t>
        <a:bodyPr/>
        <a:lstStyle/>
        <a:p>
          <a:endParaRPr lang="en-US"/>
        </a:p>
      </dgm:t>
    </dgm:pt>
    <dgm:pt modelId="{BD1B9F19-6774-4EB9-A785-CD1AB52F1B48}" type="sibTrans" cxnId="{FE542C55-7B8A-460C-99C8-14290E8E4B41}">
      <dgm:prSet/>
      <dgm:spPr/>
      <dgm:t>
        <a:bodyPr/>
        <a:lstStyle/>
        <a:p>
          <a:endParaRPr lang="en-US"/>
        </a:p>
      </dgm:t>
    </dgm:pt>
    <dgm:pt modelId="{2238A7FE-C20C-44A7-B54D-DFF8BB54DD86}">
      <dgm:prSet phldrT="[Text]"/>
      <dgm:spPr/>
      <dgm:t>
        <a:bodyPr/>
        <a:lstStyle/>
        <a:p>
          <a:r>
            <a:rPr lang="en-US" dirty="0">
              <a:solidFill>
                <a:srgbClr val="C00000"/>
              </a:solidFill>
            </a:rPr>
            <a:t>Less Effective</a:t>
          </a:r>
        </a:p>
        <a:p>
          <a:r>
            <a:rPr lang="en-US" dirty="0">
              <a:solidFill>
                <a:srgbClr val="C00000"/>
              </a:solidFill>
            </a:rPr>
            <a:t>Less Reliable</a:t>
          </a:r>
        </a:p>
        <a:p>
          <a:r>
            <a:rPr lang="en-US" dirty="0">
              <a:solidFill>
                <a:srgbClr val="C00000"/>
              </a:solidFill>
            </a:rPr>
            <a:t>More supervision and surveillance</a:t>
          </a:r>
        </a:p>
        <a:p>
          <a:r>
            <a:rPr lang="en-US" dirty="0">
              <a:solidFill>
                <a:srgbClr val="C00000"/>
              </a:solidFill>
            </a:rPr>
            <a:t>Closer to harm</a:t>
          </a:r>
        </a:p>
        <a:p>
          <a:endParaRPr lang="en-US" dirty="0">
            <a:solidFill>
              <a:srgbClr val="C00000"/>
            </a:solidFill>
          </a:endParaRPr>
        </a:p>
        <a:p>
          <a:endParaRPr lang="en-US" dirty="0">
            <a:solidFill>
              <a:srgbClr val="C00000"/>
            </a:solidFill>
          </a:endParaRPr>
        </a:p>
      </dgm:t>
    </dgm:pt>
    <dgm:pt modelId="{6670A142-A7AE-41E3-923F-961CF7942B4B}" type="parTrans" cxnId="{ECC3D91F-C26C-456B-9FEA-18534DD9328F}">
      <dgm:prSet/>
      <dgm:spPr/>
      <dgm:t>
        <a:bodyPr/>
        <a:lstStyle/>
        <a:p>
          <a:endParaRPr lang="en-US"/>
        </a:p>
      </dgm:t>
    </dgm:pt>
    <dgm:pt modelId="{7CF1A881-8259-40D2-9983-DD9B2CAC0303}" type="sibTrans" cxnId="{ECC3D91F-C26C-456B-9FEA-18534DD9328F}">
      <dgm:prSet/>
      <dgm:spPr/>
      <dgm:t>
        <a:bodyPr/>
        <a:lstStyle/>
        <a:p>
          <a:endParaRPr lang="en-US"/>
        </a:p>
      </dgm:t>
    </dgm:pt>
    <dgm:pt modelId="{E5A73970-88A5-4D03-B8CE-A146CC541C52}" type="pres">
      <dgm:prSet presAssocID="{584080F1-2013-4640-85E6-603E12BA5806}" presName="compositeShape" presStyleCnt="0">
        <dgm:presLayoutVars>
          <dgm:chMax val="2"/>
          <dgm:dir/>
          <dgm:resizeHandles val="exact"/>
        </dgm:presLayoutVars>
      </dgm:prSet>
      <dgm:spPr/>
      <dgm:t>
        <a:bodyPr/>
        <a:lstStyle/>
        <a:p>
          <a:endParaRPr lang="en-US"/>
        </a:p>
      </dgm:t>
    </dgm:pt>
    <dgm:pt modelId="{5D29BB61-DB1F-4BD1-910F-2873A0151053}" type="pres">
      <dgm:prSet presAssocID="{7A792ADF-9081-4C1F-A04F-00A06BB4D51D}" presName="upArrow" presStyleLbl="node1" presStyleIdx="0" presStyleCnt="2" custScaleY="122805" custLinFactX="-100940" custLinFactNeighborX="-200000" custLinFactNeighborY="2668">
        <dgm:style>
          <a:lnRef idx="0">
            <a:scrgbClr r="0" g="0" b="0"/>
          </a:lnRef>
          <a:fillRef idx="0">
            <a:scrgbClr r="0" g="0" b="0"/>
          </a:fillRef>
          <a:effectRef idx="0">
            <a:scrgbClr r="0" g="0" b="0"/>
          </a:effectRef>
          <a:fontRef idx="minor">
            <a:schemeClr val="lt1"/>
          </a:fontRef>
        </dgm:style>
      </dgm:prSet>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dgm:spPr>
    </dgm:pt>
    <dgm:pt modelId="{6BDB0C39-5BC1-4FE6-8D54-18BAB8F1641C}" type="pres">
      <dgm:prSet presAssocID="{7A792ADF-9081-4C1F-A04F-00A06BB4D51D}" presName="upArrowText" presStyleLbl="revTx" presStyleIdx="0" presStyleCnt="2">
        <dgm:presLayoutVars>
          <dgm:chMax val="0"/>
          <dgm:bulletEnabled val="1"/>
        </dgm:presLayoutVars>
      </dgm:prSet>
      <dgm:spPr/>
      <dgm:t>
        <a:bodyPr/>
        <a:lstStyle/>
        <a:p>
          <a:endParaRPr lang="en-US"/>
        </a:p>
      </dgm:t>
    </dgm:pt>
    <dgm:pt modelId="{0D25B072-A190-4517-8D82-9F3E89799B59}" type="pres">
      <dgm:prSet presAssocID="{2238A7FE-C20C-44A7-B54D-DFF8BB54DD86}" presName="downArrow" presStyleLbl="node1" presStyleIdx="1" presStyleCnt="2" custScaleY="44344">
        <dgm:style>
          <a:lnRef idx="0">
            <a:scrgbClr r="0" g="0" b="0"/>
          </a:lnRef>
          <a:fillRef idx="0">
            <a:scrgbClr r="0" g="0" b="0"/>
          </a:fillRef>
          <a:effectRef idx="0">
            <a:scrgbClr r="0" g="0" b="0"/>
          </a:effectRef>
          <a:fontRef idx="minor">
            <a:schemeClr val="lt1"/>
          </a:fontRef>
        </dgm:style>
      </dgm:prSet>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dgm:spPr>
    </dgm:pt>
    <dgm:pt modelId="{FC1DFF58-1D06-4328-B701-0563DC683101}" type="pres">
      <dgm:prSet presAssocID="{2238A7FE-C20C-44A7-B54D-DFF8BB54DD86}" presName="downArrowText" presStyleLbl="revTx" presStyleIdx="1" presStyleCnt="2">
        <dgm:presLayoutVars>
          <dgm:chMax val="0"/>
          <dgm:bulletEnabled val="1"/>
        </dgm:presLayoutVars>
      </dgm:prSet>
      <dgm:spPr/>
      <dgm:t>
        <a:bodyPr/>
        <a:lstStyle/>
        <a:p>
          <a:endParaRPr lang="en-US"/>
        </a:p>
      </dgm:t>
    </dgm:pt>
  </dgm:ptLst>
  <dgm:cxnLst>
    <dgm:cxn modelId="{CB573D25-E354-472B-8E0B-96C1690385E8}" type="presOf" srcId="{584080F1-2013-4640-85E6-603E12BA5806}" destId="{E5A73970-88A5-4D03-B8CE-A146CC541C52}" srcOrd="0" destOrd="0" presId="urn:microsoft.com/office/officeart/2005/8/layout/arrow4"/>
    <dgm:cxn modelId="{F49999C0-481E-486F-96F3-8CBF607DF37E}" type="presOf" srcId="{2238A7FE-C20C-44A7-B54D-DFF8BB54DD86}" destId="{FC1DFF58-1D06-4328-B701-0563DC683101}" srcOrd="0" destOrd="0" presId="urn:microsoft.com/office/officeart/2005/8/layout/arrow4"/>
    <dgm:cxn modelId="{FE542C55-7B8A-460C-99C8-14290E8E4B41}" srcId="{584080F1-2013-4640-85E6-603E12BA5806}" destId="{7A792ADF-9081-4C1F-A04F-00A06BB4D51D}" srcOrd="0" destOrd="0" parTransId="{F999BA33-6C58-4121-879A-B7B8B67254D7}" sibTransId="{BD1B9F19-6774-4EB9-A785-CD1AB52F1B48}"/>
    <dgm:cxn modelId="{ECC3D91F-C26C-456B-9FEA-18534DD9328F}" srcId="{584080F1-2013-4640-85E6-603E12BA5806}" destId="{2238A7FE-C20C-44A7-B54D-DFF8BB54DD86}" srcOrd="1" destOrd="0" parTransId="{6670A142-A7AE-41E3-923F-961CF7942B4B}" sibTransId="{7CF1A881-8259-40D2-9983-DD9B2CAC0303}"/>
    <dgm:cxn modelId="{997AC272-A0BA-4382-A156-F690692063B5}" type="presOf" srcId="{7A792ADF-9081-4C1F-A04F-00A06BB4D51D}" destId="{6BDB0C39-5BC1-4FE6-8D54-18BAB8F1641C}" srcOrd="0" destOrd="0" presId="urn:microsoft.com/office/officeart/2005/8/layout/arrow4"/>
    <dgm:cxn modelId="{08B39577-DC9B-4B3C-9912-6873BB991930}" type="presParOf" srcId="{E5A73970-88A5-4D03-B8CE-A146CC541C52}" destId="{5D29BB61-DB1F-4BD1-910F-2873A0151053}" srcOrd="0" destOrd="0" presId="urn:microsoft.com/office/officeart/2005/8/layout/arrow4"/>
    <dgm:cxn modelId="{F72117E5-2CD7-47CB-A233-B0772B5AD5E5}" type="presParOf" srcId="{E5A73970-88A5-4D03-B8CE-A146CC541C52}" destId="{6BDB0C39-5BC1-4FE6-8D54-18BAB8F1641C}" srcOrd="1" destOrd="0" presId="urn:microsoft.com/office/officeart/2005/8/layout/arrow4"/>
    <dgm:cxn modelId="{C0A7E24F-76D0-4017-86E9-9E37E4D97D1C}" type="presParOf" srcId="{E5A73970-88A5-4D03-B8CE-A146CC541C52}" destId="{0D25B072-A190-4517-8D82-9F3E89799B59}" srcOrd="2" destOrd="0" presId="urn:microsoft.com/office/officeart/2005/8/layout/arrow4"/>
    <dgm:cxn modelId="{C13363D1-CFF9-46C0-A473-8D3CF0F1CE4E}" type="presParOf" srcId="{E5A73970-88A5-4D03-B8CE-A146CC541C52}" destId="{FC1DFF58-1D06-4328-B701-0563DC683101}" srcOrd="3" destOrd="0" presId="urn:microsoft.com/office/officeart/2005/8/layout/arrow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5D868B-A79B-4D56-ADAD-31CC1A2244ED}">
      <dsp:nvSpPr>
        <dsp:cNvPr id="0" name=""/>
        <dsp:cNvSpPr/>
      </dsp:nvSpPr>
      <dsp:spPr>
        <a:xfrm>
          <a:off x="3292965" y="0"/>
          <a:ext cx="1801143" cy="1801326"/>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42521A-142C-4C8A-BC87-4AE90BA1B24C}">
      <dsp:nvSpPr>
        <dsp:cNvPr id="0" name=""/>
        <dsp:cNvSpPr/>
      </dsp:nvSpPr>
      <dsp:spPr>
        <a:xfrm>
          <a:off x="3690629" y="652031"/>
          <a:ext cx="1005140" cy="502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a:t>Hazard</a:t>
          </a:r>
        </a:p>
      </dsp:txBody>
      <dsp:txXfrm>
        <a:off x="3690629" y="652031"/>
        <a:ext cx="1005140" cy="502518"/>
      </dsp:txXfrm>
    </dsp:sp>
    <dsp:sp modelId="{ECA84027-6EBB-4AAA-9916-AC109E085896}">
      <dsp:nvSpPr>
        <dsp:cNvPr id="0" name=""/>
        <dsp:cNvSpPr/>
      </dsp:nvSpPr>
      <dsp:spPr>
        <a:xfrm>
          <a:off x="2792591" y="1035129"/>
          <a:ext cx="1801143" cy="1801326"/>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BD806A-A833-4AD0-BDC4-968E48E62B16}">
      <dsp:nvSpPr>
        <dsp:cNvPr id="0" name=""/>
        <dsp:cNvSpPr/>
      </dsp:nvSpPr>
      <dsp:spPr>
        <a:xfrm>
          <a:off x="3188227" y="1689072"/>
          <a:ext cx="1005140" cy="502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a:t>Near Miss</a:t>
          </a:r>
        </a:p>
      </dsp:txBody>
      <dsp:txXfrm>
        <a:off x="3188227" y="1689072"/>
        <a:ext cx="1005140" cy="502518"/>
      </dsp:txXfrm>
    </dsp:sp>
    <dsp:sp modelId="{FC4FA35C-08B5-49E6-AC1A-4FD08C125674}">
      <dsp:nvSpPr>
        <dsp:cNvPr id="0" name=""/>
        <dsp:cNvSpPr/>
      </dsp:nvSpPr>
      <dsp:spPr>
        <a:xfrm>
          <a:off x="3292965" y="2074081"/>
          <a:ext cx="1801143" cy="1801326"/>
        </a:xfrm>
        <a:prstGeom prst="circularArrow">
          <a:avLst>
            <a:gd name="adj1" fmla="val 10980"/>
            <a:gd name="adj2" fmla="val 1142322"/>
            <a:gd name="adj3" fmla="val 4500000"/>
            <a:gd name="adj4" fmla="val 135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CCB7AE-E98F-4F3F-B05B-760FE1BD0F73}">
      <dsp:nvSpPr>
        <dsp:cNvPr id="0" name=""/>
        <dsp:cNvSpPr/>
      </dsp:nvSpPr>
      <dsp:spPr>
        <a:xfrm>
          <a:off x="3690629" y="2726112"/>
          <a:ext cx="1005140" cy="502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a:t>Incident</a:t>
          </a:r>
        </a:p>
      </dsp:txBody>
      <dsp:txXfrm>
        <a:off x="3690629" y="2726112"/>
        <a:ext cx="1005140" cy="502518"/>
      </dsp:txXfrm>
    </dsp:sp>
    <dsp:sp modelId="{76436E18-4CA2-4CE4-8517-D54A743F9647}">
      <dsp:nvSpPr>
        <dsp:cNvPr id="0" name=""/>
        <dsp:cNvSpPr/>
      </dsp:nvSpPr>
      <dsp:spPr>
        <a:xfrm>
          <a:off x="2920978" y="3228631"/>
          <a:ext cx="1547408" cy="1548156"/>
        </a:xfrm>
        <a:prstGeom prst="blockArc">
          <a:avLst>
            <a:gd name="adj1" fmla="val 0"/>
            <a:gd name="adj2" fmla="val 189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3E8232-4C62-4B15-BF3A-C64427245775}">
      <dsp:nvSpPr>
        <dsp:cNvPr id="0" name=""/>
        <dsp:cNvSpPr/>
      </dsp:nvSpPr>
      <dsp:spPr>
        <a:xfrm>
          <a:off x="3188227" y="3763153"/>
          <a:ext cx="1005140" cy="502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a:t>Disaster</a:t>
          </a:r>
        </a:p>
      </dsp:txBody>
      <dsp:txXfrm>
        <a:off x="3188227" y="3763153"/>
        <a:ext cx="1005140" cy="5025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9BB61-DB1F-4BD1-910F-2873A0151053}">
      <dsp:nvSpPr>
        <dsp:cNvPr id="0" name=""/>
        <dsp:cNvSpPr/>
      </dsp:nvSpPr>
      <dsp:spPr>
        <a:xfrm>
          <a:off x="0" y="-59170"/>
          <a:ext cx="839355" cy="2395581"/>
        </a:xfrm>
        <a:prstGeom prst="up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sp>
    <dsp:sp modelId="{6BDB0C39-5BC1-4FE6-8D54-18BAB8F1641C}">
      <dsp:nvSpPr>
        <dsp:cNvPr id="0" name=""/>
        <dsp:cNvSpPr/>
      </dsp:nvSpPr>
      <dsp:spPr>
        <a:xfrm>
          <a:off x="865935" y="111215"/>
          <a:ext cx="1424361" cy="1950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0" rIns="92456" bIns="92456" numCol="1" spcCol="1270" anchor="ctr" anchorCtr="0">
          <a:noAutofit/>
        </a:bodyPr>
        <a:lstStyle/>
        <a:p>
          <a:pPr lvl="0" algn="l" defTabSz="577850">
            <a:lnSpc>
              <a:spcPct val="90000"/>
            </a:lnSpc>
            <a:spcBef>
              <a:spcPct val="0"/>
            </a:spcBef>
            <a:spcAft>
              <a:spcPct val="35000"/>
            </a:spcAft>
          </a:pPr>
          <a:r>
            <a:rPr lang="en-US" sz="1300" kern="1200" dirty="0">
              <a:solidFill>
                <a:srgbClr val="0E6E71"/>
              </a:solidFill>
            </a:rPr>
            <a:t>More Effective</a:t>
          </a:r>
        </a:p>
        <a:p>
          <a:pPr lvl="0" algn="l" defTabSz="577850">
            <a:lnSpc>
              <a:spcPct val="90000"/>
            </a:lnSpc>
            <a:spcBef>
              <a:spcPct val="0"/>
            </a:spcBef>
            <a:spcAft>
              <a:spcPct val="35000"/>
            </a:spcAft>
          </a:pPr>
          <a:r>
            <a:rPr lang="en-US" sz="1300" kern="1200" dirty="0">
              <a:solidFill>
                <a:srgbClr val="0E6E71"/>
              </a:solidFill>
            </a:rPr>
            <a:t>More Reliable</a:t>
          </a:r>
        </a:p>
      </dsp:txBody>
      <dsp:txXfrm>
        <a:off x="865935" y="111215"/>
        <a:ext cx="1424361" cy="1950720"/>
      </dsp:txXfrm>
    </dsp:sp>
    <dsp:sp modelId="{0D25B072-A190-4517-8D82-9F3E89799B59}">
      <dsp:nvSpPr>
        <dsp:cNvPr id="0" name=""/>
        <dsp:cNvSpPr/>
      </dsp:nvSpPr>
      <dsp:spPr>
        <a:xfrm>
          <a:off x="253205" y="2767341"/>
          <a:ext cx="839355" cy="865027"/>
        </a:xfrm>
        <a:prstGeom prst="down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sp>
    <dsp:sp modelId="{FC1DFF58-1D06-4328-B701-0563DC683101}">
      <dsp:nvSpPr>
        <dsp:cNvPr id="0" name=""/>
        <dsp:cNvSpPr/>
      </dsp:nvSpPr>
      <dsp:spPr>
        <a:xfrm>
          <a:off x="1117742" y="2224495"/>
          <a:ext cx="1424361" cy="1950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0" rIns="92456" bIns="92456" numCol="1" spcCol="1270" anchor="ctr" anchorCtr="0">
          <a:noAutofit/>
        </a:bodyPr>
        <a:lstStyle/>
        <a:p>
          <a:pPr lvl="0" algn="l" defTabSz="577850">
            <a:lnSpc>
              <a:spcPct val="90000"/>
            </a:lnSpc>
            <a:spcBef>
              <a:spcPct val="0"/>
            </a:spcBef>
            <a:spcAft>
              <a:spcPct val="35000"/>
            </a:spcAft>
          </a:pPr>
          <a:r>
            <a:rPr lang="en-US" sz="1300" kern="1200" dirty="0">
              <a:solidFill>
                <a:srgbClr val="C00000"/>
              </a:solidFill>
            </a:rPr>
            <a:t>Less Effective</a:t>
          </a:r>
        </a:p>
        <a:p>
          <a:pPr lvl="0" algn="l" defTabSz="577850">
            <a:lnSpc>
              <a:spcPct val="90000"/>
            </a:lnSpc>
            <a:spcBef>
              <a:spcPct val="0"/>
            </a:spcBef>
            <a:spcAft>
              <a:spcPct val="35000"/>
            </a:spcAft>
          </a:pPr>
          <a:r>
            <a:rPr lang="en-US" sz="1300" kern="1200" dirty="0">
              <a:solidFill>
                <a:srgbClr val="C00000"/>
              </a:solidFill>
            </a:rPr>
            <a:t>Less Reliable</a:t>
          </a:r>
        </a:p>
        <a:p>
          <a:pPr lvl="0" algn="l" defTabSz="577850">
            <a:lnSpc>
              <a:spcPct val="90000"/>
            </a:lnSpc>
            <a:spcBef>
              <a:spcPct val="0"/>
            </a:spcBef>
            <a:spcAft>
              <a:spcPct val="35000"/>
            </a:spcAft>
          </a:pPr>
          <a:r>
            <a:rPr lang="en-US" sz="1300" kern="1200" dirty="0">
              <a:solidFill>
                <a:srgbClr val="C00000"/>
              </a:solidFill>
            </a:rPr>
            <a:t>More supervision and surveillance</a:t>
          </a:r>
        </a:p>
        <a:p>
          <a:pPr lvl="0" algn="l" defTabSz="577850">
            <a:lnSpc>
              <a:spcPct val="90000"/>
            </a:lnSpc>
            <a:spcBef>
              <a:spcPct val="0"/>
            </a:spcBef>
            <a:spcAft>
              <a:spcPct val="35000"/>
            </a:spcAft>
          </a:pPr>
          <a:r>
            <a:rPr lang="en-US" sz="1300" kern="1200" dirty="0">
              <a:solidFill>
                <a:srgbClr val="C00000"/>
              </a:solidFill>
            </a:rPr>
            <a:t>Closer to harm</a:t>
          </a:r>
        </a:p>
        <a:p>
          <a:pPr lvl="0" algn="l" defTabSz="577850">
            <a:lnSpc>
              <a:spcPct val="90000"/>
            </a:lnSpc>
            <a:spcBef>
              <a:spcPct val="0"/>
            </a:spcBef>
            <a:spcAft>
              <a:spcPct val="35000"/>
            </a:spcAft>
          </a:pPr>
          <a:endParaRPr lang="en-US" sz="1300" kern="1200" dirty="0">
            <a:solidFill>
              <a:srgbClr val="C00000"/>
            </a:solidFill>
          </a:endParaRPr>
        </a:p>
        <a:p>
          <a:pPr lvl="0" algn="l" defTabSz="577850">
            <a:lnSpc>
              <a:spcPct val="90000"/>
            </a:lnSpc>
            <a:spcBef>
              <a:spcPct val="0"/>
            </a:spcBef>
            <a:spcAft>
              <a:spcPct val="35000"/>
            </a:spcAft>
          </a:pPr>
          <a:endParaRPr lang="en-US" sz="1300" kern="1200" dirty="0">
            <a:solidFill>
              <a:srgbClr val="C00000"/>
            </a:solidFill>
          </a:endParaRPr>
        </a:p>
      </dsp:txBody>
      <dsp:txXfrm>
        <a:off x="1117742" y="2224495"/>
        <a:ext cx="1424361" cy="1950720"/>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9252CB90-8EE4-4A53-A71A-793E1FEE6F21}" type="datetimeFigureOut">
              <a:rPr lang="en-AU" smtClean="0"/>
              <a:t>29/11/2019</a:t>
            </a:fld>
            <a:endParaRPr lang="en-AU"/>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3D2436D-9620-40DF-B67B-D2C21934DF6E}" type="slidenum">
              <a:rPr lang="en-AU" smtClean="0"/>
              <a:t>‹#›</a:t>
            </a:fld>
            <a:endParaRPr lang="en-AU"/>
          </a:p>
        </p:txBody>
      </p:sp>
    </p:spTree>
    <p:extLst>
      <p:ext uri="{BB962C8B-B14F-4D97-AF65-F5344CB8AC3E}">
        <p14:creationId xmlns:p14="http://schemas.microsoft.com/office/powerpoint/2010/main" val="3922835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6CBFC4B7-690C-49E7-B546-F590042CAEDE}" type="datetimeFigureOut">
              <a:rPr lang="en-AU"/>
              <a:pPr>
                <a:defRPr/>
              </a:pPr>
              <a:t>29/11/2019</a:t>
            </a:fld>
            <a:endParaRPr lang="en-AU"/>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6E2EE5A4-A1FE-4A33-9EDF-C05CFFD626FB}" type="slidenum">
              <a:rPr lang="en-AU"/>
              <a:pPr>
                <a:defRPr/>
              </a:pPr>
              <a:t>‹#›</a:t>
            </a:fld>
            <a:endParaRPr lang="en-AU"/>
          </a:p>
        </p:txBody>
      </p:sp>
    </p:spTree>
    <p:extLst>
      <p:ext uri="{BB962C8B-B14F-4D97-AF65-F5344CB8AC3E}">
        <p14:creationId xmlns:p14="http://schemas.microsoft.com/office/powerpoint/2010/main" val="35662180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ltLang="en-US" sz="1200" b="0" dirty="0" smtClean="0">
              <a:solidFill>
                <a:srgbClr val="0000FF"/>
              </a:solidFill>
            </a:endParaRPr>
          </a:p>
          <a:p>
            <a:endParaRPr lang="en-AU" dirty="0"/>
          </a:p>
        </p:txBody>
      </p:sp>
      <p:sp>
        <p:nvSpPr>
          <p:cNvPr id="4" name="Slide Number Placeholder 3"/>
          <p:cNvSpPr>
            <a:spLocks noGrp="1"/>
          </p:cNvSpPr>
          <p:nvPr>
            <p:ph type="sldNum" sz="quarter" idx="10"/>
          </p:nvPr>
        </p:nvSpPr>
        <p:spPr/>
        <p:txBody>
          <a:bodyPr/>
          <a:lstStyle/>
          <a:p>
            <a:fld id="{AE8D4B3B-7D4C-4849-956A-2FF62D447998}" type="slidenum">
              <a:rPr lang="en-AU" smtClean="0"/>
              <a:t>1</a:t>
            </a:fld>
            <a:endParaRPr lang="en-AU" dirty="0"/>
          </a:p>
        </p:txBody>
      </p:sp>
    </p:spTree>
    <p:extLst>
      <p:ext uri="{BB962C8B-B14F-4D97-AF65-F5344CB8AC3E}">
        <p14:creationId xmlns:p14="http://schemas.microsoft.com/office/powerpoint/2010/main" val="1224350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http://www.dmp.wa.gov.au/Documents/Safety/MSH_SIR_272.pdf</a:t>
            </a:r>
          </a:p>
          <a:p>
            <a:endParaRPr lang="en-AU" dirty="0"/>
          </a:p>
          <a:p>
            <a:r>
              <a:rPr lang="en-AU" dirty="0"/>
              <a:t>Some hazards may not be visible.</a:t>
            </a:r>
          </a:p>
          <a:p>
            <a:endParaRPr lang="en-AU" dirty="0"/>
          </a:p>
          <a:p>
            <a:r>
              <a:rPr lang="en-AU" sz="1200" b="0" i="0" u="none" strike="noStrike" kern="1200" baseline="0" dirty="0">
                <a:solidFill>
                  <a:schemeClr val="tx1"/>
                </a:solidFill>
                <a:latin typeface="+mn-lt"/>
                <a:ea typeface="+mn-ea"/>
                <a:cs typeface="+mn-cs"/>
              </a:rPr>
              <a:t>The subsidence event resulted in the loss of an integrated tool carrier and an explosives truck that were parked on the blast pattern. A number of charged blast holes were also engulfed in</a:t>
            </a:r>
          </a:p>
          <a:p>
            <a:r>
              <a:rPr lang="en-AU" sz="1200" b="0" i="0" u="none" strike="noStrike" kern="1200" baseline="0" dirty="0">
                <a:solidFill>
                  <a:schemeClr val="tx1"/>
                </a:solidFill>
                <a:latin typeface="+mn-lt"/>
                <a:ea typeface="+mn-ea"/>
                <a:cs typeface="+mn-cs"/>
              </a:rPr>
              <a:t>the sinkhole.</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The vehicles </a:t>
            </a:r>
            <a:r>
              <a:rPr lang="en-AU" sz="1200" b="0" i="0" u="none" strike="noStrike" kern="1200" baseline="0" dirty="0" smtClean="0">
                <a:solidFill>
                  <a:schemeClr val="tx1"/>
                </a:solidFill>
                <a:latin typeface="+mn-lt"/>
                <a:ea typeface="+mn-ea"/>
                <a:cs typeface="+mn-cs"/>
              </a:rPr>
              <a:t>were also present in the area </a:t>
            </a:r>
            <a:r>
              <a:rPr lang="en-AU" sz="1200" b="0" i="0" u="none" strike="noStrike" kern="1200" baseline="0" dirty="0">
                <a:solidFill>
                  <a:schemeClr val="tx1"/>
                </a:solidFill>
                <a:latin typeface="+mn-lt"/>
                <a:ea typeface="+mn-ea"/>
                <a:cs typeface="+mn-cs"/>
              </a:rPr>
              <a:t>unoccupied at the time of collapse; however, </a:t>
            </a:r>
            <a:r>
              <a:rPr lang="en-AU" sz="1200" b="0" i="0" u="none" strike="noStrike" kern="1200" baseline="0" dirty="0" smtClean="0">
                <a:solidFill>
                  <a:schemeClr val="tx1"/>
                </a:solidFill>
                <a:latin typeface="+mn-lt"/>
                <a:ea typeface="+mn-ea"/>
                <a:cs typeface="+mn-cs"/>
              </a:rPr>
              <a:t>up to 4 </a:t>
            </a:r>
            <a:r>
              <a:rPr lang="en-AU" sz="1200" b="0" i="0" u="none" strike="noStrike" kern="1200" baseline="0" dirty="0">
                <a:solidFill>
                  <a:schemeClr val="tx1"/>
                </a:solidFill>
                <a:latin typeface="+mn-lt"/>
                <a:ea typeface="+mn-ea"/>
                <a:cs typeface="+mn-cs"/>
              </a:rPr>
              <a:t>persons were working in close proximity.</a:t>
            </a:r>
            <a:endParaRPr lang="en-AU" dirty="0"/>
          </a:p>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F069AF-44D2-4C6D-AE48-1E7D6A98457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387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Townsville Floods 2019 - https://www.theguardian.com/australia-news/2019/feb/05/townsville-floods-dam-management-under-scrutiny-as-experts-demand-greater-preparation#img-1</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Some</a:t>
            </a:r>
            <a:r>
              <a:rPr lang="en-AU" baseline="0" dirty="0"/>
              <a:t> hazards </a:t>
            </a:r>
            <a:r>
              <a:rPr lang="en-AU" baseline="0" dirty="0" smtClean="0"/>
              <a:t>may not </a:t>
            </a:r>
            <a:r>
              <a:rPr lang="en-AU" baseline="0" dirty="0"/>
              <a:t>be </a:t>
            </a:r>
            <a:r>
              <a:rPr lang="en-AU" baseline="0" dirty="0" smtClean="0"/>
              <a:t>preventable, </a:t>
            </a:r>
            <a:r>
              <a:rPr lang="en-AU" baseline="0" dirty="0"/>
              <a:t>but their impact can be reduced with planning and preparation.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Coordinated efforts by authorities, helped evacuate people in time, saving lives.</a:t>
            </a:r>
            <a:endParaRPr lang="en-AU" dirty="0"/>
          </a:p>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F069AF-44D2-4C6D-AE48-1E7D6A98457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1731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https://www.cos-mag.com/safety-leadership-culture/columns/time-to-look-beyond-swiss-cheese/</a:t>
            </a:r>
          </a:p>
          <a:p>
            <a:endParaRPr lang="en-AU" dirty="0"/>
          </a:p>
          <a:p>
            <a:r>
              <a:rPr lang="en-AU" dirty="0"/>
              <a:t>What is a Swiss cheese?</a:t>
            </a:r>
          </a:p>
          <a:p>
            <a:endParaRPr lang="en-AU" dirty="0"/>
          </a:p>
          <a:p>
            <a:r>
              <a:rPr lang="en-AU" dirty="0"/>
              <a:t>How many of these barriers are dependent on us</a:t>
            </a:r>
            <a:r>
              <a:rPr lang="en-AU" baseline="0" dirty="0"/>
              <a:t> sensing </a:t>
            </a:r>
            <a:r>
              <a:rPr lang="en-AU" baseline="0" dirty="0" smtClean="0"/>
              <a:t>and picking the hazard and issues </a:t>
            </a:r>
            <a:r>
              <a:rPr lang="en-AU" baseline="0" dirty="0"/>
              <a:t>on the day. </a:t>
            </a:r>
          </a:p>
          <a:p>
            <a:endParaRPr lang="en-AU" baseline="0" dirty="0"/>
          </a:p>
          <a:p>
            <a:r>
              <a:rPr lang="en-AU" baseline="0" dirty="0"/>
              <a:t>What about protection from the hazards not visible or the </a:t>
            </a:r>
            <a:r>
              <a:rPr lang="en-AU" baseline="0" dirty="0" smtClean="0"/>
              <a:t>unknown ones</a:t>
            </a:r>
            <a:r>
              <a:rPr lang="en-AU" dirty="0" smtClean="0"/>
              <a:t>?</a:t>
            </a:r>
            <a:endParaRPr lang="en-AU" dirty="0"/>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How many of these barriers have been put in place based on rigorous planning and preparedness?</a:t>
            </a:r>
          </a:p>
          <a:p>
            <a:endParaRPr lang="en-AU" baseline="0" dirty="0"/>
          </a:p>
          <a:p>
            <a:r>
              <a:rPr lang="en-AU" dirty="0"/>
              <a:t>Who</a:t>
            </a:r>
            <a:r>
              <a:rPr lang="en-AU" baseline="0" dirty="0"/>
              <a:t> prepares these barriers? How are these barriers chosen</a:t>
            </a:r>
            <a:r>
              <a:rPr lang="en-AU" baseline="0" dirty="0" smtClean="0"/>
              <a:t>…? Have they been validated? </a:t>
            </a:r>
            <a:endParaRPr lang="en-AU" baseline="0" dirty="0"/>
          </a:p>
          <a:p>
            <a:endParaRPr lang="en-AU" baseline="0" dirty="0"/>
          </a:p>
          <a:p>
            <a:endParaRPr lang="en-AU" dirty="0"/>
          </a:p>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F069AF-44D2-4C6D-AE48-1E7D6A98457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8185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AU" dirty="0"/>
              <a:t>What is a PDCA </a:t>
            </a:r>
            <a:r>
              <a:rPr lang="en-AU" dirty="0" smtClean="0"/>
              <a:t>cycle?</a:t>
            </a:r>
            <a:r>
              <a:rPr lang="en-AU" baseline="0" dirty="0" smtClean="0"/>
              <a:t>  </a:t>
            </a:r>
            <a:r>
              <a:rPr lang="en-AU" dirty="0" smtClean="0"/>
              <a:t>How</a:t>
            </a:r>
            <a:r>
              <a:rPr lang="en-AU" baseline="0" dirty="0" smtClean="0"/>
              <a:t> </a:t>
            </a:r>
            <a:r>
              <a:rPr lang="en-AU" baseline="0" dirty="0"/>
              <a:t>is it relevant to dealing with hazards?</a:t>
            </a:r>
            <a:endParaRPr lang="en-AU" dirty="0"/>
          </a:p>
          <a:p>
            <a:endParaRPr lang="en-AU" dirty="0"/>
          </a:p>
          <a:p>
            <a:r>
              <a:rPr lang="en-AU" dirty="0" smtClean="0"/>
              <a:t>Image</a:t>
            </a:r>
            <a:r>
              <a:rPr lang="en-AU" baseline="0" dirty="0" smtClean="0"/>
              <a:t> shows a bit</a:t>
            </a:r>
            <a:r>
              <a:rPr lang="en-AU" dirty="0" smtClean="0"/>
              <a:t> </a:t>
            </a:r>
            <a:r>
              <a:rPr lang="en-AU" dirty="0"/>
              <a:t>more realistic balance</a:t>
            </a:r>
            <a:r>
              <a:rPr lang="en-AU" baseline="0" dirty="0"/>
              <a:t> of the </a:t>
            </a:r>
            <a:r>
              <a:rPr lang="en-AU" baseline="0" dirty="0" smtClean="0"/>
              <a:t>Plan</a:t>
            </a:r>
            <a:r>
              <a:rPr lang="en-AU" baseline="0" dirty="0"/>
              <a:t>, </a:t>
            </a:r>
            <a:r>
              <a:rPr lang="en-AU" baseline="0" dirty="0" smtClean="0"/>
              <a:t>Do</a:t>
            </a:r>
            <a:r>
              <a:rPr lang="en-AU" baseline="0" dirty="0"/>
              <a:t>, </a:t>
            </a:r>
            <a:r>
              <a:rPr lang="en-AU" baseline="0" dirty="0" smtClean="0"/>
              <a:t>Check</a:t>
            </a:r>
            <a:r>
              <a:rPr lang="en-AU" baseline="0" dirty="0"/>
              <a:t>, </a:t>
            </a:r>
            <a:r>
              <a:rPr lang="en-AU" baseline="0" dirty="0" smtClean="0"/>
              <a:t>Act. </a:t>
            </a:r>
            <a:endParaRPr lang="en-AU" baseline="0" dirty="0"/>
          </a:p>
          <a:p>
            <a:endParaRPr lang="en-AU" baseline="0" dirty="0"/>
          </a:p>
          <a:p>
            <a:r>
              <a:rPr lang="en-AU" baseline="0" dirty="0"/>
              <a:t>Traditionally, a lot of focus is always on execution and very little focus on planning</a:t>
            </a:r>
            <a:r>
              <a:rPr lang="en-AU" baseline="0" dirty="0" smtClean="0"/>
              <a:t>. If we were take the example of the function of maintenance planning function and its output, it is more often resourced for logistics and accounting then the risk management. The risk management is predominantly left with the execution personnel. This is reinforced by the fact that most maintenance plans do not to triage high risk works and often resource allocation is also left to the execution team to sort out on the day. Considering this function processes a significant volume of high risk work at the mine, appropriate resourcing and surveillance of this function is crucial in risk management, at front end of the work.</a:t>
            </a:r>
          </a:p>
          <a:p>
            <a:endParaRPr lang="en-AU" baseline="0" dirty="0" smtClean="0"/>
          </a:p>
          <a:p>
            <a:r>
              <a:rPr lang="en-AU" baseline="0" dirty="0" smtClean="0"/>
              <a:t>In large shutdowns and construction project, the planning function is often slightly better resourced but the focus is often on managing the critical path then the high risk works. There is still a significant amount of unbalance between the tail end risk management prior to the task and the front end risk management. </a:t>
            </a:r>
          </a:p>
          <a:p>
            <a:endParaRPr lang="en-AU" baseline="0" dirty="0" smtClean="0"/>
          </a:p>
          <a:p>
            <a:r>
              <a:rPr lang="en-AU" baseline="0" dirty="0" smtClean="0"/>
              <a:t>Planning and risk management is an integrated function, if organisation is carrying these functions separately, introduces human and organisations factors into the equation.</a:t>
            </a:r>
          </a:p>
          <a:p>
            <a:endParaRPr lang="en-AU" baseline="0" dirty="0" smtClean="0"/>
          </a:p>
          <a:p>
            <a:r>
              <a:rPr lang="en-AU" baseline="0" dirty="0" smtClean="0"/>
              <a:t>A </a:t>
            </a:r>
            <a:r>
              <a:rPr lang="en-AU" baseline="0" dirty="0"/>
              <a:t>self evaluation of resources gap between planning and execution will give you indication of the </a:t>
            </a:r>
            <a:r>
              <a:rPr lang="en-AU" baseline="0" dirty="0" smtClean="0"/>
              <a:t>potential issue at your </a:t>
            </a:r>
            <a:r>
              <a:rPr lang="en-AU" baseline="0" dirty="0"/>
              <a:t>work place</a:t>
            </a:r>
            <a:r>
              <a:rPr lang="en-AU" baseline="0" dirty="0" smtClean="0"/>
              <a:t>.</a:t>
            </a:r>
          </a:p>
          <a:p>
            <a:endParaRPr lang="en-AU" baseline="0" dirty="0"/>
          </a:p>
          <a:p>
            <a:r>
              <a:rPr lang="en-AU" baseline="0" dirty="0"/>
              <a:t>An under resources planning function will be expensive, unsafe and unreliable.</a:t>
            </a:r>
          </a:p>
          <a:p>
            <a:endParaRPr lang="en-AU" baseline="0" dirty="0"/>
          </a:p>
          <a:p>
            <a:r>
              <a:rPr lang="en-AU" baseline="0" dirty="0"/>
              <a:t>There is no golden rule or magic balance, however its not difficult to work out, if one is focusing in this area. </a:t>
            </a:r>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F069AF-44D2-4C6D-AE48-1E7D6A98457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5279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http://www.smorad.com/project-management-triangle/project-management-triangle-time-cost-quality-miketoon-studio-tips/ </a:t>
            </a:r>
          </a:p>
          <a:p>
            <a:r>
              <a:rPr lang="en-AU" dirty="0"/>
              <a:t>http://www.smorad.com/project-management-triangle/the-triple-constraint-in-project-management-time-scope-cost/</a:t>
            </a:r>
          </a:p>
          <a:p>
            <a:endParaRPr lang="en-AU" dirty="0"/>
          </a:p>
          <a:p>
            <a:r>
              <a:rPr lang="en-AU" dirty="0"/>
              <a:t>In</a:t>
            </a:r>
            <a:r>
              <a:rPr lang="en-AU" baseline="0" dirty="0"/>
              <a:t> any undertaking, the balance of time, quality and resources will be at play.</a:t>
            </a:r>
          </a:p>
          <a:p>
            <a:endParaRPr lang="en-AU" baseline="0" dirty="0"/>
          </a:p>
          <a:p>
            <a:r>
              <a:rPr lang="en-AU" baseline="0" dirty="0"/>
              <a:t>A rushed work is likely to be poor quality, expensive and probably require to be redone</a:t>
            </a:r>
            <a:r>
              <a:rPr lang="en-AU" baseline="0" dirty="0" smtClean="0"/>
              <a:t>.</a:t>
            </a:r>
          </a:p>
          <a:p>
            <a:endParaRPr lang="en-AU" baseline="0" dirty="0" smtClean="0"/>
          </a:p>
          <a:p>
            <a:r>
              <a:rPr lang="en-AU" baseline="0" dirty="0" smtClean="0"/>
              <a:t>An under resourced planning function in the organisation, like trying to do a work fast and cheap, and is likely to impact safety and quality associated with the work.</a:t>
            </a:r>
          </a:p>
          <a:p>
            <a:endParaRPr lang="en-AU" baseline="0" dirty="0" smtClean="0"/>
          </a:p>
          <a:p>
            <a:r>
              <a:rPr lang="en-AU" baseline="0" dirty="0" smtClean="0"/>
              <a:t>The hazards and issues that could be foreseen and managed will be left to be handled by the execution crew at the tail end and as we know, not everything can be resolved at last minute, placing people in challenging and stressful position.</a:t>
            </a:r>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F069AF-44D2-4C6D-AE48-1E7D6A98457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3575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Hierarchy of risk control is a powerful tool,</a:t>
            </a:r>
            <a:r>
              <a:rPr lang="en-AU" baseline="0" dirty="0" smtClean="0"/>
              <a:t> and relevant for use at any stage and level of the business.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smtClean="0"/>
              <a:t>For Safety and Health representatives (</a:t>
            </a:r>
            <a:r>
              <a:rPr lang="en-AU" baseline="0" dirty="0" err="1" smtClean="0"/>
              <a:t>Shreps</a:t>
            </a:r>
            <a:r>
              <a:rPr lang="en-AU" baseline="0" dirty="0" smtClean="0"/>
              <a:t>), they have functions that include incident investigation and consultation in relation to workplace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err="1" smtClean="0"/>
              <a:t>SHReps</a:t>
            </a:r>
            <a:r>
              <a:rPr lang="en-AU" baseline="0" dirty="0" smtClean="0"/>
              <a:t> are encourage to ask questions and enquire about the controls proposed in any incident investigation or workplace changes and see if there is an opportunity to move up the hierarchy.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smtClean="0"/>
              <a:t>Effectiveness and cost of the controls should be assessed for the life cycle of a mine.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smtClean="0"/>
              <a:t>An administrative control, over the life cycle of a mine may require more efforts, surveillance and manpower to sustain and still will be less effective and less reliable then an higher level of control.</a:t>
            </a:r>
            <a:endParaRPr lang="en-AU" dirty="0"/>
          </a:p>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F069AF-44D2-4C6D-AE48-1E7D6A98457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1150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AU" dirty="0"/>
              <a:t>https://www.decipher.com.au/environment/</a:t>
            </a:r>
            <a:r>
              <a:rPr lang="en-AU" baseline="0" dirty="0"/>
              <a:t> ….. </a:t>
            </a:r>
            <a:r>
              <a:rPr lang="en-AU" dirty="0"/>
              <a:t>https://bathurst.co.nz/our-commitment/supporting-our-environment/rehabilitation/</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Mankind has been mining for thousands of years. The fundamentals of mining haven’t changed, but we have learn to become more productive and efficient, thanks to technology.</a:t>
            </a:r>
            <a:endParaRPr lang="en-AU" dirty="0"/>
          </a:p>
          <a:p>
            <a:endParaRPr lang="en-AU" dirty="0"/>
          </a:p>
          <a:p>
            <a:r>
              <a:rPr lang="en-AU" dirty="0"/>
              <a:t>If we look at the image here and think</a:t>
            </a:r>
            <a:r>
              <a:rPr lang="en-AU" baseline="0" dirty="0"/>
              <a:t> about our workplaces, we should be able to understand where we are in the life cycle, between exploration and mine closure.</a:t>
            </a:r>
          </a:p>
          <a:p>
            <a:endParaRPr lang="en-AU" baseline="0" dirty="0"/>
          </a:p>
          <a:p>
            <a:r>
              <a:rPr lang="en-AU" dirty="0"/>
              <a:t>This image</a:t>
            </a:r>
            <a:r>
              <a:rPr lang="en-AU" baseline="0" dirty="0"/>
              <a:t> tells us a story…a story of work that is likely to happen.. The finer details of challenges, problems, issues are likely vary from place to place, but there is a lot of things we can anticipate with this foresight and information.</a:t>
            </a:r>
          </a:p>
          <a:p>
            <a:endParaRPr lang="en-AU" baseline="0" dirty="0"/>
          </a:p>
          <a:p>
            <a:r>
              <a:rPr lang="en-AU" baseline="0" dirty="0"/>
              <a:t>What can we do with this information?</a:t>
            </a:r>
          </a:p>
          <a:p>
            <a:endParaRPr lang="en-AU" baseline="0" dirty="0"/>
          </a:p>
          <a:p>
            <a:r>
              <a:rPr lang="en-AU" baseline="0" dirty="0"/>
              <a:t>If we are about to start the journey, we may wish to look at the hazard registers, combine it with our experience using means of consultation and start preparing to deal with the issues.</a:t>
            </a:r>
          </a:p>
          <a:p>
            <a:endParaRPr lang="en-AU" baseline="0" dirty="0"/>
          </a:p>
          <a:p>
            <a:r>
              <a:rPr lang="en-AU" baseline="0" dirty="0"/>
              <a:t>If we have already stated the journey, we may have actual information from that work place that could be added to above efforts to keep refining it. </a:t>
            </a:r>
            <a:endParaRPr lang="en-AU" dirty="0"/>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Develop hazard registers for every stage of a mine life cycle through</a:t>
            </a:r>
            <a:r>
              <a:rPr lang="en-AU" baseline="0" dirty="0"/>
              <a:t> a consultation process involving workers, staff and even community where it affects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Use hazard register on </a:t>
            </a:r>
            <a:r>
              <a:rPr lang="en-AU" baseline="0" dirty="0" smtClean="0"/>
              <a:t>DMIRS </a:t>
            </a:r>
            <a:r>
              <a:rPr lang="en-AU" baseline="0" dirty="0"/>
              <a:t>website as a baseline and enrich. http://www.dmp.wa.gov.au/Documents/Safety/MSH_G_HazardRegisterUserGuide.pdf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Develop management plans and standardise risk controls.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Regularly review it after every significant incident,</a:t>
            </a:r>
            <a:r>
              <a:rPr lang="en-AU" baseline="0" dirty="0"/>
              <a:t> </a:t>
            </a:r>
            <a:r>
              <a:rPr lang="en-AU" dirty="0"/>
              <a:t>major changes to operations, release of a safety bulletin or significant incident report</a:t>
            </a:r>
            <a:r>
              <a:rPr lang="en-AU"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For </a:t>
            </a:r>
            <a:r>
              <a:rPr lang="en-AU" dirty="0" err="1" smtClean="0"/>
              <a:t>eg</a:t>
            </a:r>
            <a:r>
              <a:rPr lang="en-AU" dirty="0" smtClean="0"/>
              <a:t>, a mine</a:t>
            </a:r>
            <a:r>
              <a:rPr lang="en-AU" baseline="0" dirty="0" smtClean="0"/>
              <a:t> site started a second pit and within the same week, there were two incidents of tyre explosion (within 24 hours). Investigation identified that in both the cases tyres were in good condition and failure was due to the rock damage to the side wall. Failure resulted in release of significant stored energy, causing the small rocks to be launched at excavator, damaging windscreen in both the events. Operators were unharmed.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smtClean="0"/>
              <a:t>When the new pit was started, the site had adequate trucks and loading units to operate both the pits but only had one rubber tyre dozer to clean up. Because of distance between the two pits, the rubber tyre dozer could not maintain both the loading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smtClean="0"/>
              <a:t>This example shows that business was aware of the pit development stages for years, however, yet failed to apply good risk management. Business later purchased another rubber tyre dozer, however had to wait for delivery for 9-12 months due to long lead time and remote location of the mine, meant there were no rental options available.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smtClean="0"/>
              <a:t>Most of the businesses have a very good understanding of commitment to share holders, supply and demand in the market, their production targets and the operational plans required to deliver them. However when the risk management and planning are not fully integrated, business and people could be exposed to risks.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F069AF-44D2-4C6D-AE48-1E7D6A98457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5456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AU" dirty="0"/>
              <a:t>https://guelph.ca/wp-content/uploads/Corporate-Asset-Management-Plan-2017-Interim-Update.pdf</a:t>
            </a:r>
          </a:p>
          <a:p>
            <a:r>
              <a:rPr lang="en-AU" dirty="0"/>
              <a:t>https://guelph.ca/plans-and-strategies/corporate-strategic-plan/asset-management-program/#!tab3</a:t>
            </a:r>
          </a:p>
          <a:p>
            <a:endParaRPr lang="en-AU" dirty="0"/>
          </a:p>
          <a:p>
            <a:r>
              <a:rPr lang="en-AU" dirty="0"/>
              <a:t>Just</a:t>
            </a:r>
            <a:r>
              <a:rPr lang="en-AU" baseline="0" dirty="0"/>
              <a:t> like the mine, an asset goes through a foreseeable life cycle through.</a:t>
            </a:r>
          </a:p>
          <a:p>
            <a:endParaRPr lang="en-AU" baseline="0" dirty="0"/>
          </a:p>
          <a:p>
            <a:r>
              <a:rPr lang="en-AU" baseline="0" dirty="0"/>
              <a:t>In this instance we can combine the hazards identification works with the information provided by the OEM, Australian Standards and our own experience. </a:t>
            </a:r>
          </a:p>
          <a:p>
            <a:r>
              <a:rPr lang="en-AU" dirty="0"/>
              <a:t>Key point is that we should </a:t>
            </a:r>
            <a:r>
              <a:rPr lang="en-AU" dirty="0" smtClean="0"/>
              <a:t>treat </a:t>
            </a:r>
            <a:r>
              <a:rPr lang="en-AU" dirty="0"/>
              <a:t>h</a:t>
            </a:r>
            <a:r>
              <a:rPr lang="en-AU" dirty="0" smtClean="0"/>
              <a:t>azard </a:t>
            </a:r>
            <a:r>
              <a:rPr lang="en-AU" dirty="0"/>
              <a:t>identification and risk management as integral part of the work plan.</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Most reputed OEM in this competitive world provide us with lot of information on how to safely use the asset.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r>
              <a:rPr lang="en-AU" dirty="0"/>
              <a:t>Use OEM recommended life cycle management plans as a base line and improve,</a:t>
            </a:r>
            <a:r>
              <a:rPr lang="en-AU" baseline="0" dirty="0"/>
              <a:t> as required.</a:t>
            </a:r>
          </a:p>
          <a:p>
            <a:endParaRPr lang="en-AU" dirty="0"/>
          </a:p>
          <a:p>
            <a:r>
              <a:rPr lang="en-AU" dirty="0"/>
              <a:t>Identify the work that requires to be done; you</a:t>
            </a:r>
            <a:r>
              <a:rPr lang="en-AU" baseline="0" dirty="0"/>
              <a:t> may choose to look as far as you wish to look ahead.</a:t>
            </a:r>
          </a:p>
          <a:p>
            <a:r>
              <a:rPr lang="en-AU" baseline="0" dirty="0"/>
              <a:t>This may range from rolling </a:t>
            </a:r>
            <a:r>
              <a:rPr lang="en-AU" baseline="0" dirty="0" smtClean="0"/>
              <a:t>four </a:t>
            </a:r>
            <a:r>
              <a:rPr lang="en-AU" baseline="0" dirty="0"/>
              <a:t>week work schedule to a rolling annual work schedule to a whole of the mine life work schedule.</a:t>
            </a:r>
          </a:p>
          <a:p>
            <a:r>
              <a:rPr lang="en-AU" baseline="0" dirty="0"/>
              <a:t>Identify the hazards using resources including Hazard registers, OEM manuals, Australian Standards, code of practices and industry standards.</a:t>
            </a:r>
          </a:p>
          <a:p>
            <a:r>
              <a:rPr lang="en-AU" baseline="0" dirty="0"/>
              <a:t>Identify risk controls, key hold points and critical works.</a:t>
            </a:r>
          </a:p>
          <a:p>
            <a:r>
              <a:rPr lang="en-AU" baseline="0" dirty="0"/>
              <a:t>This high level of planning and hazard </a:t>
            </a:r>
            <a:r>
              <a:rPr lang="en-AU" baseline="0" dirty="0" smtClean="0"/>
              <a:t>and </a:t>
            </a:r>
            <a:r>
              <a:rPr lang="en-AU" baseline="0" dirty="0"/>
              <a:t>risk management, can form the basis for execution level risk management.</a:t>
            </a:r>
          </a:p>
          <a:p>
            <a:r>
              <a:rPr lang="en-AU" baseline="0" dirty="0"/>
              <a:t>Identify resources required including funds, equipment, man power, tooling.</a:t>
            </a:r>
          </a:p>
          <a:p>
            <a:r>
              <a:rPr lang="en-AU" baseline="0" dirty="0"/>
              <a:t>Managing assets can be high volume work and a typical mine site may have thousands of large and small plants.</a:t>
            </a:r>
          </a:p>
          <a:p>
            <a:r>
              <a:rPr lang="en-AU" baseline="0" dirty="0"/>
              <a:t>Planning way ahead will give you time and opportunity to make better decisions.</a:t>
            </a:r>
          </a:p>
          <a:p>
            <a:endParaRPr lang="en-AU" baseline="0" dirty="0"/>
          </a:p>
          <a:p>
            <a:endParaRPr lang="en-AU" baseline="0" dirty="0"/>
          </a:p>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F069AF-44D2-4C6D-AE48-1E7D6A98457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338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Closer</a:t>
            </a:r>
            <a:r>
              <a:rPr lang="en-AU" baseline="0" dirty="0" smtClean="0"/>
              <a:t> look at the lifecycle delivery wheel</a:t>
            </a:r>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F069AF-44D2-4C6D-AE48-1E7D6A98457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0518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F069AF-44D2-4C6D-AE48-1E7D6A98457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9361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a:t>
            </a:fld>
            <a:endParaRPr lang="en-AU"/>
          </a:p>
        </p:txBody>
      </p:sp>
    </p:spTree>
    <p:extLst>
      <p:ext uri="{BB962C8B-B14F-4D97-AF65-F5344CB8AC3E}">
        <p14:creationId xmlns:p14="http://schemas.microsoft.com/office/powerpoint/2010/main" val="2477010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Add slide </a:t>
            </a:r>
            <a:r>
              <a:rPr lang="en-AU"/>
              <a:t>about awards</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09679B7-217F-461E-8C46-624B77FF316E}"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795848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xfrm>
            <a:off x="674688" y="808038"/>
            <a:ext cx="5387975" cy="4041775"/>
          </a:xfrm>
          <a:prstGeom prst="rect">
            <a:avLst/>
          </a:prstGeom>
          <a:noFill/>
          <a:ln>
            <a:solidFill>
              <a:srgbClr val="000000"/>
            </a:solidFill>
            <a:miter lim="800000"/>
            <a:headEnd/>
            <a:tailEnd/>
          </a:ln>
        </p:spPr>
      </p:sp>
      <p:sp>
        <p:nvSpPr>
          <p:cNvPr id="135171" name="Notes Placeholder 2"/>
          <p:cNvSpPr>
            <a:spLocks noGrp="1"/>
          </p:cNvSpPr>
          <p:nvPr>
            <p:ph type="body" idx="1"/>
          </p:nvPr>
        </p:nvSpPr>
        <p:spPr bwMode="auto">
          <a:xfrm>
            <a:off x="673487" y="5118182"/>
            <a:ext cx="5390907" cy="4849067"/>
          </a:xfrm>
          <a:prstGeom prst="rect">
            <a:avLst/>
          </a:prstGeom>
          <a:noFill/>
        </p:spPr>
        <p:txBody>
          <a:bodyPr wrap="square" numCol="1" anchor="t" anchorCtr="0" compatLnSpc="1">
            <a:prstTxWarp prst="textNoShape">
              <a:avLst/>
            </a:prstTxWarp>
          </a:bodyPr>
          <a:lstStyle/>
          <a:p>
            <a:endParaRPr lang="en-AU" dirty="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654B4F6-22DA-4C9F-93D4-BE9D14C84C69}" type="slidenum">
              <a:rPr lang="en-AU" smtClean="0">
                <a:solidFill>
                  <a:prstClr val="black"/>
                </a:solidFill>
              </a:rPr>
              <a:pPr/>
              <a:t>3</a:t>
            </a:fld>
            <a:endParaRPr lang="en-AU" dirty="0">
              <a:solidFill>
                <a:prstClr val="black"/>
              </a:solidFill>
            </a:endParaRPr>
          </a:p>
        </p:txBody>
      </p:sp>
    </p:spTree>
    <p:extLst>
      <p:ext uri="{BB962C8B-B14F-4D97-AF65-F5344CB8AC3E}">
        <p14:creationId xmlns:p14="http://schemas.microsoft.com/office/powerpoint/2010/main" val="744128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smtClean="0"/>
              <a:t>This presentation explores what opportunities </a:t>
            </a:r>
            <a:r>
              <a:rPr lang="en-AU" baseline="0" dirty="0"/>
              <a:t>and foresight, within the proactive zone, to prevent the incidents from occurring.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smtClean="0"/>
              <a:t>This presentation also explains more </a:t>
            </a:r>
            <a:r>
              <a:rPr lang="en-AU" baseline="0" dirty="0"/>
              <a:t>about the hazard and its identification.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 </a:t>
            </a:r>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F069AF-44D2-4C6D-AE48-1E7D6A98457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4429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http://www.dmp.wa.gov.au/Documents/Safety/MSH_SIR_277.pdf </a:t>
            </a:r>
          </a:p>
          <a:p>
            <a:endParaRPr lang="en-AU" dirty="0"/>
          </a:p>
          <a:p>
            <a:r>
              <a:rPr lang="en-AU" dirty="0"/>
              <a:t>Why should we</a:t>
            </a:r>
            <a:r>
              <a:rPr lang="en-AU" baseline="0" dirty="0"/>
              <a:t> identify the hazards?</a:t>
            </a:r>
          </a:p>
          <a:p>
            <a:r>
              <a:rPr lang="en-AU" baseline="0" dirty="0" smtClean="0"/>
              <a:t>Because information </a:t>
            </a:r>
            <a:r>
              <a:rPr lang="en-AU" baseline="0" dirty="0"/>
              <a:t>is power. </a:t>
            </a:r>
          </a:p>
          <a:p>
            <a:endParaRPr lang="en-AU" baseline="0" dirty="0"/>
          </a:p>
          <a:p>
            <a:r>
              <a:rPr lang="en-AU" baseline="0" dirty="0"/>
              <a:t>Knowledge of a hazard, gives us an opportunity to do something about it.</a:t>
            </a:r>
          </a:p>
          <a:p>
            <a:endParaRPr lang="en-AU" baseline="0" dirty="0"/>
          </a:p>
          <a:p>
            <a:r>
              <a:rPr lang="en-AU" baseline="0" dirty="0"/>
              <a:t>There are many reasons to identify hazards and deal with them. These include – loss of life, reputational damage, law suits, share </a:t>
            </a:r>
            <a:r>
              <a:rPr lang="en-AU" baseline="0" dirty="0" smtClean="0"/>
              <a:t>prices.  They </a:t>
            </a:r>
            <a:r>
              <a:rPr lang="en-AU" baseline="0" dirty="0"/>
              <a:t>are all valid </a:t>
            </a:r>
            <a:r>
              <a:rPr lang="en-AU" baseline="0" dirty="0" smtClean="0"/>
              <a:t>reasons.</a:t>
            </a:r>
            <a:endParaRPr lang="en-AU" baseline="0" dirty="0"/>
          </a:p>
          <a:p>
            <a:endParaRPr lang="en-AU" baseline="0" dirty="0"/>
          </a:p>
          <a:p>
            <a:endParaRPr lang="en-AU" baseline="0" dirty="0"/>
          </a:p>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F069AF-44D2-4C6D-AE48-1E7D6A98457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6385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https://</a:t>
            </a:r>
            <a:r>
              <a:rPr lang="en-AU" dirty="0" smtClean="0"/>
              <a:t>www.youtube.com/watch?v=sKZUZQytads</a:t>
            </a:r>
          </a:p>
          <a:p>
            <a:endParaRPr lang="en-AU" dirty="0" smtClean="0"/>
          </a:p>
          <a:p>
            <a:r>
              <a:rPr lang="en-AU" dirty="0" smtClean="0"/>
              <a:t>You may have seen and</a:t>
            </a:r>
            <a:r>
              <a:rPr lang="en-AU" baseline="0" dirty="0" smtClean="0"/>
              <a:t> heard about this event in the media. This is about the tailings dam failure in Brazil.</a:t>
            </a:r>
          </a:p>
          <a:p>
            <a:endParaRPr lang="en-AU" baseline="0" dirty="0" smtClean="0"/>
          </a:p>
          <a:p>
            <a:r>
              <a:rPr lang="en-AU" baseline="0" dirty="0" smtClean="0"/>
              <a:t>The risk management tools available to workers including a Job hazard analysis and take 5s are not going to work in a scenario like this.</a:t>
            </a:r>
          </a:p>
          <a:p>
            <a:r>
              <a:rPr lang="en-AU" baseline="0" dirty="0" smtClean="0"/>
              <a:t>Most workers that were killed in this incident had no ‘ability to see this hazard’ and respond in time. </a:t>
            </a:r>
          </a:p>
          <a:p>
            <a:endParaRPr lang="en-AU" baseline="0" dirty="0" smtClean="0"/>
          </a:p>
          <a:p>
            <a:r>
              <a:rPr lang="en-AU" baseline="0" dirty="0" smtClean="0"/>
              <a:t>Contributing factors for this incident may or may not become available, however one thing is clear that multiple layers of safe guards including surveillance arrangements, are needed and they need to be effectively designed.</a:t>
            </a:r>
          </a:p>
          <a:p>
            <a:r>
              <a:rPr lang="en-AU" baseline="0" dirty="0" smtClean="0"/>
              <a:t>And not all the hazards can be seen!</a:t>
            </a: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6</a:t>
            </a:fld>
            <a:endParaRPr lang="en-AU"/>
          </a:p>
        </p:txBody>
      </p:sp>
    </p:spTree>
    <p:extLst>
      <p:ext uri="{BB962C8B-B14F-4D97-AF65-F5344CB8AC3E}">
        <p14:creationId xmlns:p14="http://schemas.microsoft.com/office/powerpoint/2010/main" val="3264660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Can we identify</a:t>
            </a:r>
            <a:r>
              <a:rPr lang="en-AU" baseline="0" dirty="0"/>
              <a:t> the </a:t>
            </a:r>
            <a:r>
              <a:rPr lang="en-AU" baseline="0" dirty="0" smtClean="0"/>
              <a:t>hazards and issues </a:t>
            </a:r>
            <a:r>
              <a:rPr lang="en-AU" baseline="0" dirty="0"/>
              <a:t>here in this image? Reference – </a:t>
            </a:r>
            <a:r>
              <a:rPr lang="en-AU" baseline="0" dirty="0" smtClean="0"/>
              <a:t>politicalfact.com</a:t>
            </a:r>
          </a:p>
          <a:p>
            <a:pPr marL="171450" indent="-171450">
              <a:buFont typeface="Arial" panose="020B0604020202020204" pitchFamily="34" charset="0"/>
              <a:buChar char="•"/>
            </a:pPr>
            <a:endParaRPr lang="en-AU" baseline="0" dirty="0" smtClean="0"/>
          </a:p>
          <a:p>
            <a:pPr marL="0" indent="0">
              <a:buFont typeface="Arial" panose="020B0604020202020204" pitchFamily="34" charset="0"/>
              <a:buNone/>
            </a:pPr>
            <a:r>
              <a:rPr lang="en-AU" baseline="0" dirty="0" smtClean="0"/>
              <a:t>Did you point out…</a:t>
            </a:r>
            <a:endParaRPr lang="en-AU" baseline="0" dirty="0"/>
          </a:p>
          <a:p>
            <a:pPr marL="171450" indent="-171450">
              <a:buFont typeface="Arial" panose="020B0604020202020204" pitchFamily="34" charset="0"/>
              <a:buChar char="•"/>
            </a:pPr>
            <a:endParaRPr lang="en-AU" baseline="0" dirty="0"/>
          </a:p>
          <a:p>
            <a:pPr marL="171450" indent="-171450">
              <a:buFont typeface="Arial" panose="020B0604020202020204" pitchFamily="34" charset="0"/>
              <a:buChar char="•"/>
            </a:pPr>
            <a:r>
              <a:rPr lang="en-AU" baseline="0" dirty="0"/>
              <a:t>Wildlife?</a:t>
            </a:r>
          </a:p>
          <a:p>
            <a:pPr marL="171450" indent="-171450">
              <a:buFont typeface="Arial" panose="020B0604020202020204" pitchFamily="34" charset="0"/>
              <a:buChar char="•"/>
            </a:pPr>
            <a:r>
              <a:rPr lang="en-AU" baseline="0" dirty="0"/>
              <a:t>Design, layout?</a:t>
            </a:r>
          </a:p>
          <a:p>
            <a:pPr marL="171450" indent="-171450">
              <a:buFont typeface="Arial" panose="020B0604020202020204" pitchFamily="34" charset="0"/>
              <a:buChar char="•"/>
            </a:pPr>
            <a:r>
              <a:rPr lang="en-AU" baseline="0" dirty="0"/>
              <a:t>Competency?</a:t>
            </a:r>
          </a:p>
          <a:p>
            <a:pPr marL="171450" indent="-171450">
              <a:buFont typeface="Arial" panose="020B0604020202020204" pitchFamily="34" charset="0"/>
              <a:buChar char="•"/>
            </a:pPr>
            <a:r>
              <a:rPr lang="en-AU" baseline="0" dirty="0"/>
              <a:t>Power lines?</a:t>
            </a:r>
          </a:p>
          <a:p>
            <a:pPr marL="171450" indent="-171450">
              <a:buFont typeface="Arial" panose="020B0604020202020204" pitchFamily="34" charset="0"/>
              <a:buChar char="•"/>
            </a:pPr>
            <a:r>
              <a:rPr lang="en-AU" baseline="0" dirty="0"/>
              <a:t>PPE</a:t>
            </a:r>
            <a:r>
              <a:rPr lang="en-AU" baseline="0" dirty="0" smtClean="0"/>
              <a:t>?</a:t>
            </a:r>
          </a:p>
          <a:p>
            <a:pPr marL="171450" indent="-171450">
              <a:buFont typeface="Arial" panose="020B0604020202020204" pitchFamily="34" charset="0"/>
              <a:buChar char="•"/>
            </a:pPr>
            <a:r>
              <a:rPr lang="en-AU" baseline="0" dirty="0" smtClean="0"/>
              <a:t>Often hazards and issues, at work place can include those we are familiar with and those that may surprise us!</a:t>
            </a:r>
            <a:endParaRPr lang="en-AU" baseline="0" dirty="0"/>
          </a:p>
          <a:p>
            <a:pPr marL="171450" indent="-171450">
              <a:buFont typeface="Arial" panose="020B0604020202020204" pitchFamily="34" charset="0"/>
              <a:buChar char="•"/>
            </a:pPr>
            <a:endParaRPr lang="en-AU" baseline="0" dirty="0"/>
          </a:p>
          <a:p>
            <a:pPr marL="171450" indent="-171450">
              <a:buFont typeface="Arial" panose="020B0604020202020204" pitchFamily="34" charset="0"/>
              <a:buChar char="•"/>
            </a:pPr>
            <a:endParaRPr lang="en-AU"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F069AF-44D2-4C6D-AE48-1E7D6A98457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7913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baseline="0" dirty="0"/>
              <a:t>Who can identify hazards</a:t>
            </a:r>
            <a:r>
              <a:rPr lang="en-AU" baseline="0" dirty="0" smtClean="0"/>
              <a:t>?</a:t>
            </a:r>
          </a:p>
          <a:p>
            <a:pPr marL="0" indent="0">
              <a:buFont typeface="Arial" panose="020B0604020202020204" pitchFamily="34" charset="0"/>
              <a:buNone/>
            </a:pPr>
            <a:endParaRPr lang="en-AU" dirty="0"/>
          </a:p>
          <a:p>
            <a:pPr marL="171450" indent="-171450">
              <a:buFont typeface="Arial" panose="020B0604020202020204" pitchFamily="34" charset="0"/>
              <a:buChar char="•"/>
            </a:pPr>
            <a:r>
              <a:rPr lang="en-AU" dirty="0" smtClean="0"/>
              <a:t>Do we have primitive</a:t>
            </a:r>
            <a:r>
              <a:rPr lang="en-AU" baseline="0" dirty="0" smtClean="0"/>
              <a:t> </a:t>
            </a:r>
            <a:r>
              <a:rPr lang="en-AU" baseline="0" dirty="0"/>
              <a:t>ability to identify dangers and </a:t>
            </a:r>
            <a:r>
              <a:rPr lang="en-AU" baseline="0" dirty="0" smtClean="0"/>
              <a:t>hazards?</a:t>
            </a:r>
            <a:endParaRPr lang="en-AU" baseline="0" dirty="0"/>
          </a:p>
          <a:p>
            <a:pPr marL="0" indent="0">
              <a:buFont typeface="Arial" panose="020B0604020202020204" pitchFamily="34" charset="0"/>
              <a:buNone/>
            </a:pPr>
            <a:endParaRPr lang="en-AU" baseline="0" dirty="0" smtClean="0"/>
          </a:p>
          <a:p>
            <a:pPr marL="0" indent="0">
              <a:buFont typeface="Arial" panose="020B0604020202020204" pitchFamily="34" charset="0"/>
              <a:buNone/>
            </a:pPr>
            <a:r>
              <a:rPr lang="en-AU" baseline="0" dirty="0" smtClean="0"/>
              <a:t>Some of us may be keen senses very </a:t>
            </a:r>
            <a:r>
              <a:rPr lang="en-AU" baseline="0" dirty="0"/>
              <a:t>good at sensing our 5 </a:t>
            </a:r>
            <a:r>
              <a:rPr lang="en-AU" baseline="0" dirty="0" smtClean="0"/>
              <a:t>senses but relying on our five </a:t>
            </a:r>
            <a:r>
              <a:rPr lang="en-AU" baseline="0" dirty="0"/>
              <a:t>senses means we are relatively close to hazards and may not be able to get out of the way of harm quickly enough</a:t>
            </a:r>
            <a:r>
              <a:rPr lang="en-AU" baseline="0" dirty="0" smtClean="0"/>
              <a:t>.</a:t>
            </a:r>
            <a:br>
              <a:rPr lang="en-AU" baseline="0" dirty="0" smtClean="0"/>
            </a:br>
            <a:endParaRPr lang="en-AU" baseline="0" dirty="0"/>
          </a:p>
          <a:p>
            <a:pPr marL="171450" indent="-171450">
              <a:buFont typeface="Arial" panose="020B0604020202020204" pitchFamily="34" charset="0"/>
              <a:buChar char="•"/>
            </a:pPr>
            <a:r>
              <a:rPr lang="en-AU" baseline="0" dirty="0"/>
              <a:t>How do we keep distance from hazard?</a:t>
            </a:r>
          </a:p>
          <a:p>
            <a:pPr marL="171450" indent="-171450">
              <a:buFont typeface="Arial" panose="020B0604020202020204" pitchFamily="34" charset="0"/>
              <a:buChar char="•"/>
            </a:pPr>
            <a:r>
              <a:rPr lang="en-AU" baseline="0" dirty="0"/>
              <a:t>Is the distance from hazard is the only factor to ensure safety?</a:t>
            </a:r>
          </a:p>
          <a:p>
            <a:pPr marL="171450" indent="-171450">
              <a:buFont typeface="Arial" panose="020B0604020202020204" pitchFamily="34" charset="0"/>
              <a:buChar char="•"/>
            </a:pPr>
            <a:r>
              <a:rPr lang="en-AU" baseline="0" dirty="0"/>
              <a:t>What about time and early intervention</a:t>
            </a:r>
            <a:r>
              <a:rPr lang="en-AU" baseline="0" dirty="0" smtClean="0"/>
              <a:t>?</a:t>
            </a:r>
          </a:p>
          <a:p>
            <a:pPr marL="0" indent="0">
              <a:buFont typeface="Arial" panose="020B0604020202020204" pitchFamily="34" charset="0"/>
              <a:buNone/>
            </a:pPr>
            <a:endParaRPr lang="en-AU" baseline="0" dirty="0" smtClean="0"/>
          </a:p>
          <a:p>
            <a:pPr marL="0" indent="0">
              <a:buFont typeface="Arial" panose="020B0604020202020204" pitchFamily="34" charset="0"/>
              <a:buNone/>
            </a:pPr>
            <a:r>
              <a:rPr lang="en-AU" baseline="0" dirty="0" smtClean="0"/>
              <a:t>If the safe systems of work are not effective and jobs are not well planned, then our workers may have to carry out majority of the risk management right before the job, with time pressures, and what they can see at that very moment. </a:t>
            </a:r>
            <a:br>
              <a:rPr lang="en-AU" baseline="0" dirty="0" smtClean="0"/>
            </a:br>
            <a:r>
              <a:rPr lang="en-AU" baseline="0" dirty="0" smtClean="0"/>
              <a:t/>
            </a:r>
            <a:br>
              <a:rPr lang="en-AU" baseline="0" dirty="0" smtClean="0"/>
            </a:br>
            <a:r>
              <a:rPr lang="en-AU" baseline="0" dirty="0" smtClean="0"/>
              <a:t>Remember, not all hazards can be seen.</a:t>
            </a:r>
            <a:r>
              <a:rPr lang="en-AU" baseline="0" dirty="0"/>
              <a:t> </a:t>
            </a:r>
            <a:r>
              <a:rPr lang="en-AU" baseline="0" dirty="0" smtClean="0"/>
              <a:t>And not everything can be organised (</a:t>
            </a:r>
            <a:r>
              <a:rPr lang="en-AU" baseline="0" dirty="0" err="1" smtClean="0"/>
              <a:t>eg</a:t>
            </a:r>
            <a:r>
              <a:rPr lang="en-AU" baseline="0" dirty="0" smtClean="0"/>
              <a:t>. Resources, tooling) at the last minute.  These factors can also lead to human performance issues and errors.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F069AF-44D2-4C6D-AE48-1E7D6A98457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3115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In this example, we can see condition of one</a:t>
            </a:r>
            <a:r>
              <a:rPr lang="en-AU" baseline="0" dirty="0" smtClean="0"/>
              <a:t> of the plants in Western Australia, which was subject to regulatory intervention last year due to unsafe plant and workplace.</a:t>
            </a:r>
          </a:p>
          <a:p>
            <a:r>
              <a:rPr lang="en-AU" baseline="0" dirty="0" smtClean="0"/>
              <a:t>The mine operator was about to send workers here to carry out refurbishment.</a:t>
            </a:r>
          </a:p>
          <a:p>
            <a:endParaRPr lang="en-AU" baseline="0" dirty="0" smtClean="0"/>
          </a:p>
          <a:p>
            <a:r>
              <a:rPr lang="en-AU" dirty="0" smtClean="0"/>
              <a:t>How do you think those workers would manage risk? Some </a:t>
            </a:r>
            <a:r>
              <a:rPr lang="en-AU" dirty="0"/>
              <a:t>hazards </a:t>
            </a:r>
            <a:r>
              <a:rPr lang="en-AU" dirty="0" smtClean="0"/>
              <a:t>here can </a:t>
            </a:r>
            <a:r>
              <a:rPr lang="en-AU" dirty="0"/>
              <a:t>be </a:t>
            </a:r>
            <a:r>
              <a:rPr lang="en-AU" dirty="0" smtClean="0"/>
              <a:t>visualised</a:t>
            </a:r>
            <a:r>
              <a:rPr lang="en-AU" baseline="0" dirty="0" smtClean="0"/>
              <a:t> and some may not be visible.</a:t>
            </a:r>
            <a:endParaRPr lang="en-AU" baseline="0" dirty="0"/>
          </a:p>
          <a:p>
            <a:endParaRPr lang="en-AU" baseline="0" dirty="0"/>
          </a:p>
          <a:p>
            <a:r>
              <a:rPr lang="en-AU" dirty="0" smtClean="0"/>
              <a:t>How</a:t>
            </a:r>
            <a:r>
              <a:rPr lang="en-AU" baseline="0" dirty="0" smtClean="0"/>
              <a:t> </a:t>
            </a:r>
            <a:r>
              <a:rPr lang="en-AU" baseline="0" dirty="0"/>
              <a:t>did the plant get there, in this condition in the first place</a:t>
            </a:r>
            <a:r>
              <a:rPr lang="en-AU" baseline="0" dirty="0" smtClean="0"/>
              <a:t>? How many people walked past it? </a:t>
            </a:r>
            <a:endParaRPr lang="en-AU" baseline="0" dirty="0"/>
          </a:p>
          <a:p>
            <a:endParaRPr lang="en-AU"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baseline="0" dirty="0"/>
              <a:t>How old do you think this place is</a:t>
            </a:r>
            <a:r>
              <a:rPr lang="en-AU" baseline="0" dirty="0" smtClean="0"/>
              <a:t>? What can accelerate this aging?</a:t>
            </a:r>
          </a:p>
          <a:p>
            <a:endParaRPr lang="en-AU" baseline="0" dirty="0"/>
          </a:p>
          <a:p>
            <a:r>
              <a:rPr lang="en-AU" baseline="0" dirty="0" smtClean="0"/>
              <a:t>What's </a:t>
            </a:r>
            <a:r>
              <a:rPr lang="en-AU" baseline="0" dirty="0"/>
              <a:t>next </a:t>
            </a:r>
            <a:r>
              <a:rPr lang="en-AU" baseline="0" dirty="0" smtClean="0"/>
              <a:t>stage for </a:t>
            </a:r>
            <a:r>
              <a:rPr lang="en-AU" baseline="0" dirty="0"/>
              <a:t>this plant</a:t>
            </a:r>
            <a:r>
              <a:rPr lang="en-AU" baseline="0" dirty="0" smtClean="0"/>
              <a:t>?</a:t>
            </a:r>
            <a:r>
              <a:rPr lang="en-AU" baseline="0" dirty="0"/>
              <a: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F069AF-44D2-4C6D-AE48-1E7D6A98457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92323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3600"/>
            </a:lvl1pPr>
          </a:lstStyle>
          <a:p>
            <a:r>
              <a:rPr lang="en-US" dirty="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AU" dirty="0"/>
          </a:p>
        </p:txBody>
      </p:sp>
      <p:sp>
        <p:nvSpPr>
          <p:cNvPr id="4" name="Rectangle 6"/>
          <p:cNvSpPr>
            <a:spLocks noGrp="1" noChangeArrowheads="1"/>
          </p:cNvSpPr>
          <p:nvPr>
            <p:ph type="sldNum" sz="quarter" idx="10"/>
          </p:nvPr>
        </p:nvSpPr>
        <p:spPr>
          <a:ln/>
        </p:spPr>
        <p:txBody>
          <a:bodyPr/>
          <a:lstStyle>
            <a:lvl1pPr>
              <a:defRPr/>
            </a:lvl1pPr>
          </a:lstStyle>
          <a:p>
            <a:pPr>
              <a:defRPr/>
            </a:pPr>
            <a:fld id="{618EADB2-E57C-4FD8-9205-7B2BCFC9B396}" type="slidenum">
              <a:rPr lang="en-US"/>
              <a:pPr>
                <a:defRPr/>
              </a:pPr>
              <a:t>‹#›</a:t>
            </a:fld>
            <a:endParaRPr lang="en-US"/>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145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917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no picture)">
    <p:spTree>
      <p:nvGrpSpPr>
        <p:cNvPr id="1" name=""/>
        <p:cNvGrpSpPr/>
        <p:nvPr/>
      </p:nvGrpSpPr>
      <p:grpSpPr>
        <a:xfrm>
          <a:off x="0" y="0"/>
          <a:ext cx="0" cy="0"/>
          <a:chOff x="0" y="0"/>
          <a:chExt cx="0" cy="0"/>
        </a:xfrm>
      </p:grpSpPr>
      <p:pic>
        <p:nvPicPr>
          <p:cNvPr id="7" name="Picture 6" descr="DMIRS-PowerPoint-Template-June-2017_FINAL-16_9-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1442258"/>
          </a:xfrm>
          <a:prstGeom prst="rect">
            <a:avLst/>
          </a:prstGeom>
        </p:spPr>
      </p:pic>
      <p:sp>
        <p:nvSpPr>
          <p:cNvPr id="9" name="Text Placeholder 8"/>
          <p:cNvSpPr>
            <a:spLocks noGrp="1"/>
          </p:cNvSpPr>
          <p:nvPr>
            <p:ph type="body" sz="quarter" idx="10" hasCustomPrompt="1"/>
          </p:nvPr>
        </p:nvSpPr>
        <p:spPr>
          <a:xfrm>
            <a:off x="542925" y="1976430"/>
            <a:ext cx="8054144" cy="1023144"/>
          </a:xfrm>
        </p:spPr>
        <p:txBody>
          <a:bodyPr anchor="ctr">
            <a:normAutofit/>
          </a:bodyPr>
          <a:lstStyle>
            <a:lvl1pPr marL="0" indent="0" algn="ctr">
              <a:buNone/>
              <a:defRPr sz="4000" b="1" baseline="0">
                <a:solidFill>
                  <a:srgbClr val="0E6E71"/>
                </a:solidFill>
              </a:defRPr>
            </a:lvl1pPr>
          </a:lstStyle>
          <a:p>
            <a:pPr lvl="0"/>
            <a:r>
              <a:rPr lang="en-AU" dirty="0"/>
              <a:t>Enter Title Here</a:t>
            </a:r>
          </a:p>
        </p:txBody>
      </p:sp>
      <p:sp>
        <p:nvSpPr>
          <p:cNvPr id="11" name="Text Placeholder 8"/>
          <p:cNvSpPr>
            <a:spLocks noGrp="1"/>
          </p:cNvSpPr>
          <p:nvPr>
            <p:ph type="body" sz="quarter" idx="12" hasCustomPrompt="1"/>
          </p:nvPr>
        </p:nvSpPr>
        <p:spPr>
          <a:xfrm>
            <a:off x="542925" y="4383993"/>
            <a:ext cx="8054144" cy="1187863"/>
          </a:xfrm>
        </p:spPr>
        <p:txBody>
          <a:bodyPr anchor="ctr">
            <a:noAutofit/>
          </a:bodyPr>
          <a:lstStyle>
            <a:lvl1pPr marL="0" indent="0" algn="ctr">
              <a:buNone/>
              <a:defRPr sz="3200" b="1" baseline="0">
                <a:solidFill>
                  <a:srgbClr val="8E1A16"/>
                </a:solidFill>
              </a:defRPr>
            </a:lvl1pPr>
          </a:lstStyle>
          <a:p>
            <a:pPr lvl="0"/>
            <a:r>
              <a:rPr lang="en-AU" dirty="0"/>
              <a:t>Enter Name Here</a:t>
            </a:r>
          </a:p>
        </p:txBody>
      </p:sp>
    </p:spTree>
    <p:extLst>
      <p:ext uri="{BB962C8B-B14F-4D97-AF65-F5344CB8AC3E}">
        <p14:creationId xmlns:p14="http://schemas.microsoft.com/office/powerpoint/2010/main" val="366144218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 and Picture only">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4930923" y="233167"/>
            <a:ext cx="4042161" cy="5877076"/>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5" name="Picture 4" descr="DMIRS-PowerPoint-Template-June-2017_FINAL-16_9-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251460"/>
          </a:xfrm>
          <a:prstGeom prst="rect">
            <a:avLst/>
          </a:prstGeom>
        </p:spPr>
      </p:pic>
      <p:pic>
        <p:nvPicPr>
          <p:cNvPr id="6" name="Picture 5" descr="DMIRS-PowerPoint-Template-June-2017_FINAL-16_9-4.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53863"/>
            <a:ext cx="9144000" cy="719328"/>
          </a:xfrm>
          <a:prstGeom prst="rect">
            <a:avLst/>
          </a:prstGeom>
        </p:spPr>
      </p:pic>
      <p:sp>
        <p:nvSpPr>
          <p:cNvPr id="7" name="Content Placeholder 2"/>
          <p:cNvSpPr>
            <a:spLocks noGrp="1"/>
          </p:cNvSpPr>
          <p:nvPr>
            <p:ph idx="10"/>
          </p:nvPr>
        </p:nvSpPr>
        <p:spPr>
          <a:xfrm>
            <a:off x="205099" y="227558"/>
            <a:ext cx="4520725" cy="59168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778505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168962"/>
            <a:ext cx="7886700" cy="746983"/>
          </a:xfrm>
        </p:spPr>
        <p:txBody>
          <a:bodyPr/>
          <a:lstStyle>
            <a:lvl1pPr>
              <a:defRPr/>
            </a:lvl1pPr>
          </a:lstStyle>
          <a:p>
            <a:r>
              <a:rPr lang="en-US" dirty="0"/>
              <a:t>Insert Heading Here</a:t>
            </a:r>
          </a:p>
        </p:txBody>
      </p:sp>
      <p:sp>
        <p:nvSpPr>
          <p:cNvPr id="3" name="Content Placeholder 2"/>
          <p:cNvSpPr>
            <a:spLocks noGrp="1"/>
          </p:cNvSpPr>
          <p:nvPr>
            <p:ph idx="1"/>
          </p:nvPr>
        </p:nvSpPr>
        <p:spPr>
          <a:xfrm>
            <a:off x="628650" y="1400432"/>
            <a:ext cx="7886700" cy="4776531"/>
          </a:xfrm>
          <a:noFill/>
        </p:spPr>
        <p:txBody>
          <a:bodyPr/>
          <a:lstStyle>
            <a:lvl2pPr>
              <a:defRPr>
                <a:solidFill>
                  <a:schemeClr val="accent6"/>
                </a:solidFill>
              </a:defRPr>
            </a:lvl2pPr>
            <a:lvl3pPr>
              <a:defRPr>
                <a:solidFill>
                  <a:srgbClr val="0E6E71"/>
                </a:solidFill>
              </a:defRPr>
            </a:lvl3pPr>
            <a:lvl4pPr>
              <a:defRPr>
                <a:solidFill>
                  <a:schemeClr val="accent5">
                    <a:lumMod val="75000"/>
                  </a:schemeClr>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9282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342769"/>
            <a:ext cx="7886700" cy="3219708"/>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01083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347831"/>
            <a:ext cx="3886200" cy="48058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47831"/>
            <a:ext cx="3886200" cy="48058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1"/>
          <p:cNvSpPr>
            <a:spLocks noGrp="1"/>
          </p:cNvSpPr>
          <p:nvPr>
            <p:ph type="title"/>
          </p:nvPr>
        </p:nvSpPr>
        <p:spPr>
          <a:xfrm>
            <a:off x="628650" y="340412"/>
            <a:ext cx="7886700" cy="74698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768435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Placeholder 1"/>
          <p:cNvSpPr>
            <a:spLocks noGrp="1"/>
          </p:cNvSpPr>
          <p:nvPr>
            <p:ph type="title"/>
          </p:nvPr>
        </p:nvSpPr>
        <p:spPr>
          <a:xfrm>
            <a:off x="628650" y="340412"/>
            <a:ext cx="7886700" cy="74698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606782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28650" y="340412"/>
            <a:ext cx="7886700" cy="74698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617884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6367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8054"/>
            <a:ext cx="4629150" cy="486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318054"/>
            <a:ext cx="2949178" cy="486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Placeholder 1"/>
          <p:cNvSpPr>
            <a:spLocks noGrp="1"/>
          </p:cNvSpPr>
          <p:nvPr>
            <p:ph type="title"/>
          </p:nvPr>
        </p:nvSpPr>
        <p:spPr>
          <a:xfrm>
            <a:off x="628650" y="340412"/>
            <a:ext cx="7886700" cy="74698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731141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1" y="1275754"/>
            <a:ext cx="4616208" cy="48600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1275754"/>
            <a:ext cx="2949178" cy="486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Placeholder 1"/>
          <p:cNvSpPr>
            <a:spLocks noGrp="1"/>
          </p:cNvSpPr>
          <p:nvPr>
            <p:ph type="title"/>
          </p:nvPr>
        </p:nvSpPr>
        <p:spPr>
          <a:xfrm>
            <a:off x="628650" y="340412"/>
            <a:ext cx="7886700" cy="74698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164223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2"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6"/>
          <p:cNvSpPr>
            <a:spLocks noGrp="1" noChangeArrowheads="1"/>
          </p:cNvSpPr>
          <p:nvPr>
            <p:ph type="sldNum" sz="quarter" idx="10"/>
          </p:nvPr>
        </p:nvSpPr>
        <p:spPr>
          <a:ln/>
        </p:spPr>
        <p:txBody>
          <a:bodyPr/>
          <a:lstStyle>
            <a:lvl1pPr>
              <a:defRPr/>
            </a:lvl1pPr>
          </a:lstStyle>
          <a:p>
            <a:pPr>
              <a:defRPr/>
            </a:pPr>
            <a:fld id="{44C1278F-C93A-44A2-AB74-1750ADFF2444}" type="slidenum">
              <a:rPr lang="en-US"/>
              <a:pPr>
                <a:defRPr/>
              </a:pPr>
              <a:t>‹#›</a:t>
            </a:fld>
            <a:endParaRPr lang="en-US"/>
          </a:p>
        </p:txBody>
      </p:sp>
    </p:spTree>
    <p:extLst>
      <p:ext uri="{BB962C8B-B14F-4D97-AF65-F5344CB8AC3E}">
        <p14:creationId xmlns:p14="http://schemas.microsoft.com/office/powerpoint/2010/main" val="4264077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3" name="Content Placeholder 2"/>
          <p:cNvSpPr>
            <a:spLocks noGrp="1"/>
          </p:cNvSpPr>
          <p:nvPr>
            <p:ph sz="half" idx="1"/>
          </p:nvPr>
        </p:nvSpPr>
        <p:spPr>
          <a:xfrm>
            <a:off x="685800" y="1600200"/>
            <a:ext cx="3810000" cy="4495800"/>
          </a:xfrm>
        </p:spPr>
        <p:txBody>
          <a:bodyPr/>
          <a:lstStyle>
            <a:lvl1pPr>
              <a:defRPr sz="24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48200" y="1600200"/>
            <a:ext cx="3810000" cy="4495800"/>
          </a:xfrm>
        </p:spPr>
        <p:txBody>
          <a:bodyPr/>
          <a:lstStyle>
            <a:lvl1pPr>
              <a:defRPr sz="24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Rectangle 6"/>
          <p:cNvSpPr>
            <a:spLocks noGrp="1" noChangeArrowheads="1"/>
          </p:cNvSpPr>
          <p:nvPr>
            <p:ph type="sldNum" sz="quarter" idx="10"/>
          </p:nvPr>
        </p:nvSpPr>
        <p:spPr>
          <a:ln/>
        </p:spPr>
        <p:txBody>
          <a:bodyPr/>
          <a:lstStyle>
            <a:lvl1pPr>
              <a:defRPr/>
            </a:lvl1pPr>
          </a:lstStyle>
          <a:p>
            <a:pPr>
              <a:defRPr/>
            </a:pPr>
            <a:fld id="{FC3B4667-6740-498E-8822-F87BCEEB3D9F}" type="slidenum">
              <a:rPr lang="en-US"/>
              <a:pPr>
                <a:defRPr/>
              </a:pPr>
              <a:t>‹#›</a:t>
            </a:fld>
            <a:endParaRPr lang="en-US"/>
          </a:p>
        </p:txBody>
      </p:sp>
      <p:sp>
        <p:nvSpPr>
          <p:cNvPr id="8"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1539530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Rectangle 6"/>
          <p:cNvSpPr>
            <a:spLocks noGrp="1" noChangeArrowheads="1"/>
          </p:cNvSpPr>
          <p:nvPr>
            <p:ph type="sldNum" sz="quarter" idx="10"/>
          </p:nvPr>
        </p:nvSpPr>
        <p:spPr>
          <a:ln/>
        </p:spPr>
        <p:txBody>
          <a:bodyPr/>
          <a:lstStyle>
            <a:lvl1pPr>
              <a:defRPr/>
            </a:lvl1pPr>
          </a:lstStyle>
          <a:p>
            <a:pPr>
              <a:defRPr/>
            </a:pPr>
            <a:fld id="{850CF36C-9474-467E-B1EB-132C8187E1E8}" type="slidenum">
              <a:rPr lang="en-US"/>
              <a:pPr>
                <a:defRPr/>
              </a:pPr>
              <a:t>‹#›</a:t>
            </a:fld>
            <a:endParaRPr lang="en-US"/>
          </a:p>
        </p:txBody>
      </p:sp>
      <p:sp>
        <p:nvSpPr>
          <p:cNvPr id="10"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662102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pPr>
              <a:defRPr/>
            </a:pPr>
            <a:fld id="{7F93E5DF-A899-468D-9298-EECA3D13A54B}" type="slidenum">
              <a:rPr lang="en-US"/>
              <a:pPr>
                <a:defRPr/>
              </a:pPr>
              <a:t>‹#›</a:t>
            </a:fld>
            <a:endParaRPr lang="en-US"/>
          </a:p>
        </p:txBody>
      </p:sp>
      <p:sp>
        <p:nvSpPr>
          <p:cNvPr id="6" name="Title 1"/>
          <p:cNvSpPr>
            <a:spLocks noGrp="1"/>
          </p:cNvSpPr>
          <p:nvPr>
            <p:ph type="title"/>
          </p:nvPr>
        </p:nvSpPr>
        <p:spPr>
          <a:xfrm>
            <a:off x="685800" y="228600"/>
            <a:ext cx="7772400" cy="752128"/>
          </a:xfrm>
        </p:spPr>
        <p:txBody>
          <a:bodyPr/>
          <a:lstStyle>
            <a:lvl1pPr>
              <a:defRPr>
                <a:solidFill>
                  <a:schemeClr val="accent1">
                    <a:lumMod val="50000"/>
                  </a:schemeClr>
                </a:solidFill>
              </a:defRPr>
            </a:lvl1pPr>
          </a:lstStyle>
          <a:p>
            <a:r>
              <a:rPr lang="en-US" dirty="0"/>
              <a:t>Click to edit Master title style</a:t>
            </a:r>
            <a:endParaRPr lang="en-AU"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54329"/>
          </a:xfrm>
          <a:prstGeom prst="rect">
            <a:avLst/>
          </a:prstGeom>
        </p:spPr>
      </p:pic>
    </p:spTree>
    <p:extLst>
      <p:ext uri="{BB962C8B-B14F-4D97-AF65-F5344CB8AC3E}">
        <p14:creationId xmlns:p14="http://schemas.microsoft.com/office/powerpoint/2010/main" val="3300825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55650" y="1196975"/>
            <a:ext cx="7777163" cy="71438"/>
          </a:xfrm>
          <a:prstGeom prst="rect">
            <a:avLst/>
          </a:prstGeom>
          <a:solidFill>
            <a:schemeClr val="bg1"/>
          </a:solidFill>
          <a:ln w="9525" algn="ctr">
            <a:solidFill>
              <a:schemeClr val="bg1"/>
            </a:solidFill>
            <a:round/>
            <a:headEnd/>
            <a:tailEnd/>
          </a:ln>
        </p:spPr>
        <p:txBody>
          <a:bodyPr/>
          <a:lstStyle/>
          <a:p>
            <a:endParaRPr lang="en-AU"/>
          </a:p>
        </p:txBody>
      </p:sp>
      <p:sp>
        <p:nvSpPr>
          <p:cNvPr id="3" name="Rectangle 6"/>
          <p:cNvSpPr>
            <a:spLocks noGrp="1" noChangeArrowheads="1"/>
          </p:cNvSpPr>
          <p:nvPr>
            <p:ph type="sldNum" sz="quarter" idx="10"/>
          </p:nvPr>
        </p:nvSpPr>
        <p:spPr/>
        <p:txBody>
          <a:bodyPr/>
          <a:lstStyle>
            <a:lvl1pPr>
              <a:defRPr/>
            </a:lvl1pPr>
          </a:lstStyle>
          <a:p>
            <a:pPr>
              <a:defRPr/>
            </a:pPr>
            <a:fld id="{0CC24133-A28B-4EF4-A2D5-AE011194DEDC}" type="slidenum">
              <a:rPr lang="en-US"/>
              <a:pPr>
                <a:defRPr/>
              </a:pPr>
              <a:t>‹#›</a:t>
            </a:fld>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54329"/>
          </a:xfrm>
          <a:prstGeom prst="rect">
            <a:avLst/>
          </a:prstGeom>
        </p:spPr>
      </p:pic>
    </p:spTree>
    <p:extLst>
      <p:ext uri="{BB962C8B-B14F-4D97-AF65-F5344CB8AC3E}">
        <p14:creationId xmlns:p14="http://schemas.microsoft.com/office/powerpoint/2010/main" val="1964173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2639592-979F-446E-B0CD-E6B23ED5042B}" type="slidenum">
              <a:rPr lang="en-US"/>
              <a:pPr>
                <a:defRPr/>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54329"/>
          </a:xfrm>
          <a:prstGeom prst="rect">
            <a:avLst/>
          </a:prstGeom>
        </p:spPr>
      </p:pic>
    </p:spTree>
    <p:extLst>
      <p:ext uri="{BB962C8B-B14F-4D97-AF65-F5344CB8AC3E}">
        <p14:creationId xmlns:p14="http://schemas.microsoft.com/office/powerpoint/2010/main" val="3923961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5" name="Group 4"/>
          <p:cNvGrpSpPr/>
          <p:nvPr userDrawn="1"/>
        </p:nvGrpSpPr>
        <p:grpSpPr>
          <a:xfrm>
            <a:off x="0" y="0"/>
            <a:ext cx="9144000" cy="6858000"/>
            <a:chOff x="0" y="0"/>
            <a:chExt cx="9144000" cy="5143500"/>
          </a:xfrm>
        </p:grpSpPr>
        <p:pic>
          <p:nvPicPr>
            <p:cNvPr id="6" name="Picture 5" descr="DMIRS-PowerPoint-Template-June-2017_FINAL-16_9-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251460"/>
            </a:xfrm>
            <a:prstGeom prst="rect">
              <a:avLst/>
            </a:prstGeom>
          </p:spPr>
        </p:pic>
        <p:pic>
          <p:nvPicPr>
            <p:cNvPr id="7" name="Picture 6" descr="DMIRS-PowerPoint-Template-June-2017_FINAL-16_9-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24172"/>
              <a:ext cx="9144000" cy="719328"/>
            </a:xfrm>
            <a:prstGeom prst="rect">
              <a:avLst/>
            </a:prstGeom>
          </p:spPr>
        </p:pic>
      </p:grpSp>
      <p:sp>
        <p:nvSpPr>
          <p:cNvPr id="9" name="TextBox 8"/>
          <p:cNvSpPr txBox="1"/>
          <p:nvPr userDrawn="1"/>
        </p:nvSpPr>
        <p:spPr>
          <a:xfrm>
            <a:off x="5510780" y="4485118"/>
            <a:ext cx="3756030" cy="830997"/>
          </a:xfrm>
          <a:prstGeom prst="rect">
            <a:avLst/>
          </a:prstGeom>
          <a:noFill/>
        </p:spPr>
        <p:txBody>
          <a:bodyPr wrap="square" rtlCol="0">
            <a:spAutoFit/>
          </a:bodyPr>
          <a:lstStyle/>
          <a:p>
            <a:r>
              <a:rPr lang="en-US" sz="2000" b="1" dirty="0" smtClean="0">
                <a:solidFill>
                  <a:schemeClr val="bg1"/>
                </a:solidFill>
              </a:rPr>
              <a:t>REPLACE IMAGE</a:t>
            </a:r>
          </a:p>
          <a:p>
            <a:r>
              <a:rPr lang="en-US" sz="1400" b="1" dirty="0" smtClean="0">
                <a:solidFill>
                  <a:schemeClr val="bg1"/>
                </a:solidFill>
              </a:rPr>
              <a:t>NOTE: Right click  on the image and select Arrange and Send to Back</a:t>
            </a:r>
            <a:endParaRPr lang="en-US" sz="1400" b="1" dirty="0">
              <a:solidFill>
                <a:schemeClr val="bg1"/>
              </a:solidFill>
            </a:endParaRPr>
          </a:p>
        </p:txBody>
      </p:sp>
      <p:sp>
        <p:nvSpPr>
          <p:cNvPr id="14" name="Text Placeholder 13"/>
          <p:cNvSpPr>
            <a:spLocks noGrp="1"/>
          </p:cNvSpPr>
          <p:nvPr>
            <p:ph type="body" sz="quarter" idx="13"/>
          </p:nvPr>
        </p:nvSpPr>
        <p:spPr>
          <a:xfrm>
            <a:off x="323850" y="452967"/>
            <a:ext cx="4824214" cy="54461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Picture Placeholder 12"/>
          <p:cNvSpPr>
            <a:spLocks noGrp="1"/>
          </p:cNvSpPr>
          <p:nvPr>
            <p:ph type="pic" sz="quarter" idx="11"/>
          </p:nvPr>
        </p:nvSpPr>
        <p:spPr>
          <a:xfrm>
            <a:off x="5148064" y="452669"/>
            <a:ext cx="3887986" cy="5446227"/>
          </a:xfrm>
        </p:spPr>
        <p:txBody>
          <a:bodyPr/>
          <a:lstStyle>
            <a:lvl1pPr marL="0" indent="0" algn="ctr">
              <a:buNone/>
              <a:defRPr baseline="0">
                <a:solidFill>
                  <a:schemeClr val="bg2">
                    <a:lumMod val="60000"/>
                    <a:lumOff val="40000"/>
                  </a:schemeClr>
                </a:solidFill>
              </a:defRPr>
            </a:lvl1pPr>
          </a:lstStyle>
          <a:p>
            <a:r>
              <a:rPr lang="en-US" dirty="0" smtClean="0"/>
              <a:t>Click icon to add picture</a:t>
            </a:r>
            <a:endParaRPr lang="en-US" dirty="0"/>
          </a:p>
        </p:txBody>
      </p:sp>
    </p:spTree>
    <p:extLst>
      <p:ext uri="{BB962C8B-B14F-4D97-AF65-F5344CB8AC3E}">
        <p14:creationId xmlns:p14="http://schemas.microsoft.com/office/powerpoint/2010/main" val="30114899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descr="DMIRS-PowerPoint-Template-June-2017_FINAL-16_9-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1442258"/>
          </a:xfrm>
          <a:prstGeom prst="rect">
            <a:avLst/>
          </a:prstGeom>
        </p:spPr>
      </p:pic>
      <p:sp>
        <p:nvSpPr>
          <p:cNvPr id="9" name="Text Placeholder 8"/>
          <p:cNvSpPr>
            <a:spLocks noGrp="1"/>
          </p:cNvSpPr>
          <p:nvPr>
            <p:ph type="body" sz="quarter" idx="10" hasCustomPrompt="1"/>
          </p:nvPr>
        </p:nvSpPr>
        <p:spPr>
          <a:xfrm>
            <a:off x="542925" y="1984976"/>
            <a:ext cx="3971925" cy="725273"/>
          </a:xfrm>
        </p:spPr>
        <p:txBody>
          <a:bodyPr anchor="ctr">
            <a:normAutofit/>
          </a:bodyPr>
          <a:lstStyle>
            <a:lvl1pPr marL="0" indent="0" algn="ctr">
              <a:buNone/>
              <a:defRPr sz="3200" b="1" baseline="0">
                <a:solidFill>
                  <a:srgbClr val="0E6E71"/>
                </a:solidFill>
              </a:defRPr>
            </a:lvl1pPr>
          </a:lstStyle>
          <a:p>
            <a:pPr lvl="0"/>
            <a:r>
              <a:rPr lang="en-AU" dirty="0"/>
              <a:t>Enter Title Here</a:t>
            </a:r>
          </a:p>
        </p:txBody>
      </p:sp>
      <p:sp>
        <p:nvSpPr>
          <p:cNvPr id="10" name="Text Placeholder 8"/>
          <p:cNvSpPr>
            <a:spLocks noGrp="1"/>
          </p:cNvSpPr>
          <p:nvPr>
            <p:ph type="body" sz="quarter" idx="11" hasCustomPrompt="1"/>
          </p:nvPr>
        </p:nvSpPr>
        <p:spPr>
          <a:xfrm>
            <a:off x="542925" y="4176242"/>
            <a:ext cx="3971925" cy="428710"/>
          </a:xfrm>
        </p:spPr>
        <p:txBody>
          <a:bodyPr anchor="ctr">
            <a:normAutofit/>
          </a:bodyPr>
          <a:lstStyle>
            <a:lvl1pPr marL="0" indent="0" algn="ctr">
              <a:buNone/>
              <a:defRPr sz="2000" b="0" baseline="0">
                <a:solidFill>
                  <a:srgbClr val="8E1A16"/>
                </a:solidFill>
              </a:defRPr>
            </a:lvl1pPr>
          </a:lstStyle>
          <a:p>
            <a:pPr lvl="0"/>
            <a:r>
              <a:rPr lang="en-AU" dirty="0"/>
              <a:t>Presented by</a:t>
            </a:r>
          </a:p>
        </p:txBody>
      </p:sp>
      <p:sp>
        <p:nvSpPr>
          <p:cNvPr id="11" name="Text Placeholder 8"/>
          <p:cNvSpPr>
            <a:spLocks noGrp="1"/>
          </p:cNvSpPr>
          <p:nvPr>
            <p:ph type="body" sz="quarter" idx="12" hasCustomPrompt="1"/>
          </p:nvPr>
        </p:nvSpPr>
        <p:spPr>
          <a:xfrm>
            <a:off x="542925" y="4892934"/>
            <a:ext cx="3971925" cy="428710"/>
          </a:xfrm>
        </p:spPr>
        <p:txBody>
          <a:bodyPr anchor="ctr">
            <a:normAutofit/>
          </a:bodyPr>
          <a:lstStyle>
            <a:lvl1pPr marL="0" indent="0" algn="ctr">
              <a:buNone/>
              <a:defRPr sz="2800" b="1" baseline="0">
                <a:solidFill>
                  <a:srgbClr val="8E1A16"/>
                </a:solidFill>
              </a:defRPr>
            </a:lvl1pPr>
          </a:lstStyle>
          <a:p>
            <a:pPr lvl="0"/>
            <a:r>
              <a:rPr lang="en-AU" dirty="0"/>
              <a:t>Enter Name Here</a:t>
            </a:r>
          </a:p>
        </p:txBody>
      </p:sp>
      <p:sp>
        <p:nvSpPr>
          <p:cNvPr id="13" name="Picture Placeholder 12"/>
          <p:cNvSpPr>
            <a:spLocks noGrp="1"/>
          </p:cNvSpPr>
          <p:nvPr>
            <p:ph type="pic" sz="quarter" idx="13"/>
          </p:nvPr>
        </p:nvSpPr>
        <p:spPr>
          <a:xfrm>
            <a:off x="4662488" y="1268413"/>
            <a:ext cx="4349750" cy="4884737"/>
          </a:xfrm>
        </p:spPr>
        <p:txBody>
          <a:bodyPr/>
          <a:lstStyle/>
          <a:p>
            <a:r>
              <a:rPr lang="en-US" dirty="0"/>
              <a:t>Click icon to add picture</a:t>
            </a:r>
            <a:endParaRPr lang="en-AU" dirty="0"/>
          </a:p>
        </p:txBody>
      </p:sp>
    </p:spTree>
    <p:extLst>
      <p:ext uri="{BB962C8B-B14F-4D97-AF65-F5344CB8AC3E}">
        <p14:creationId xmlns:p14="http://schemas.microsoft.com/office/powerpoint/2010/main" val="168567975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7.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444" y="6180307"/>
            <a:ext cx="9144000" cy="676656"/>
          </a:xfrm>
          <a:prstGeom prst="rect">
            <a:avLst/>
          </a:prstGeom>
        </p:spPr>
      </p:pic>
      <p:sp>
        <p:nvSpPr>
          <p:cNvPr id="1027" name="Rectangle 2"/>
          <p:cNvSpPr>
            <a:spLocks noGrp="1" noChangeArrowheads="1"/>
          </p:cNvSpPr>
          <p:nvPr>
            <p:ph type="title"/>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7239000" y="6500813"/>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solidFill>
                  <a:schemeClr val="bg1"/>
                </a:solidFill>
              </a:defRPr>
            </a:lvl1pPr>
          </a:lstStyle>
          <a:p>
            <a:pPr>
              <a:defRPr/>
            </a:pPr>
            <a:fld id="{1B86F9D1-B07B-4D00-B2E6-B8677B14ED2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6" r:id="rId6"/>
    <p:sldLayoutId id="2147483665" r:id="rId7"/>
    <p:sldLayoutId id="2147483704" r:id="rId8"/>
  </p:sldLayoutIdLst>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ea typeface="ＭＳ Ｐゴシック" pitchFamily="-124" charset="-128"/>
        </a:defRPr>
      </a:lvl2pPr>
      <a:lvl3pPr algn="l" rtl="0" eaLnBrk="0" fontAlgn="base" hangingPunct="0">
        <a:spcBef>
          <a:spcPct val="0"/>
        </a:spcBef>
        <a:spcAft>
          <a:spcPct val="0"/>
        </a:spcAft>
        <a:defRPr sz="2800">
          <a:solidFill>
            <a:schemeClr val="tx2"/>
          </a:solidFill>
          <a:latin typeface="Arial" charset="0"/>
          <a:ea typeface="ＭＳ Ｐゴシック" pitchFamily="-124" charset="-128"/>
        </a:defRPr>
      </a:lvl3pPr>
      <a:lvl4pPr algn="l" rtl="0" eaLnBrk="0" fontAlgn="base" hangingPunct="0">
        <a:spcBef>
          <a:spcPct val="0"/>
        </a:spcBef>
        <a:spcAft>
          <a:spcPct val="0"/>
        </a:spcAft>
        <a:defRPr sz="2800">
          <a:solidFill>
            <a:schemeClr val="tx2"/>
          </a:solidFill>
          <a:latin typeface="Arial" charset="0"/>
          <a:ea typeface="ＭＳ Ｐゴシック" pitchFamily="-124" charset="-128"/>
        </a:defRPr>
      </a:lvl4pPr>
      <a:lvl5pPr algn="l" rtl="0" eaLnBrk="0" fontAlgn="base" hangingPunct="0">
        <a:spcBef>
          <a:spcPct val="0"/>
        </a:spcBef>
        <a:spcAft>
          <a:spcPct val="0"/>
        </a:spcAft>
        <a:defRPr sz="2800">
          <a:solidFill>
            <a:schemeClr val="tx2"/>
          </a:solidFill>
          <a:latin typeface="Arial" charset="0"/>
          <a:ea typeface="ＭＳ Ｐゴシック" pitchFamily="-124" charset="-128"/>
        </a:defRPr>
      </a:lvl5pPr>
      <a:lvl6pPr marL="457200" algn="l" rtl="0" fontAlgn="base">
        <a:spcBef>
          <a:spcPct val="0"/>
        </a:spcBef>
        <a:spcAft>
          <a:spcPct val="0"/>
        </a:spcAft>
        <a:defRPr sz="4400">
          <a:solidFill>
            <a:schemeClr val="tx2"/>
          </a:solidFill>
          <a:latin typeface="Arial" charset="0"/>
          <a:ea typeface="ＭＳ Ｐゴシック" pitchFamily="-124" charset="-128"/>
        </a:defRPr>
      </a:lvl6pPr>
      <a:lvl7pPr marL="914400" algn="l" rtl="0" fontAlgn="base">
        <a:spcBef>
          <a:spcPct val="0"/>
        </a:spcBef>
        <a:spcAft>
          <a:spcPct val="0"/>
        </a:spcAft>
        <a:defRPr sz="4400">
          <a:solidFill>
            <a:schemeClr val="tx2"/>
          </a:solidFill>
          <a:latin typeface="Arial" charset="0"/>
          <a:ea typeface="ＭＳ Ｐゴシック" pitchFamily="-124" charset="-128"/>
        </a:defRPr>
      </a:lvl7pPr>
      <a:lvl8pPr marL="1371600" algn="l" rtl="0" fontAlgn="base">
        <a:spcBef>
          <a:spcPct val="0"/>
        </a:spcBef>
        <a:spcAft>
          <a:spcPct val="0"/>
        </a:spcAft>
        <a:defRPr sz="4400">
          <a:solidFill>
            <a:schemeClr val="tx2"/>
          </a:solidFill>
          <a:latin typeface="Arial" charset="0"/>
          <a:ea typeface="ＭＳ Ｐゴシック" pitchFamily="-124" charset="-128"/>
        </a:defRPr>
      </a:lvl8pPr>
      <a:lvl9pPr marL="1828800" algn="l" rtl="0" fontAlgn="base">
        <a:spcBef>
          <a:spcPct val="0"/>
        </a:spcBef>
        <a:spcAft>
          <a:spcPct val="0"/>
        </a:spcAft>
        <a:defRPr sz="4400">
          <a:solidFill>
            <a:schemeClr val="tx2"/>
          </a:solidFill>
          <a:latin typeface="Arial" charset="0"/>
          <a:ea typeface="ＭＳ Ｐゴシック" pitchFamily="-124"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DMIRS-PowerPoint-Template-June-2017_FINAL-16_9-2.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0"/>
            <a:ext cx="9144000" cy="1442259"/>
          </a:xfrm>
          <a:prstGeom prst="rect">
            <a:avLst/>
          </a:prstGeom>
        </p:spPr>
      </p:pic>
      <p:sp>
        <p:nvSpPr>
          <p:cNvPr id="2" name="Title Placeholder 1"/>
          <p:cNvSpPr>
            <a:spLocks noGrp="1"/>
          </p:cNvSpPr>
          <p:nvPr>
            <p:ph type="title"/>
          </p:nvPr>
        </p:nvSpPr>
        <p:spPr>
          <a:xfrm>
            <a:off x="628650" y="340412"/>
            <a:ext cx="7886700" cy="746983"/>
          </a:xfrm>
          <a:prstGeom prst="rect">
            <a:avLst/>
          </a:prstGeom>
        </p:spPr>
        <p:txBody>
          <a:bodyPr vert="horz" lIns="91440" tIns="45720" rIns="91440" bIns="45720" rtlCol="0" anchor="ctr">
            <a:normAutofit/>
          </a:bodyPr>
          <a:lstStyle/>
          <a:p>
            <a:r>
              <a:rPr lang="en-US" dirty="0"/>
              <a:t>Insert Heading Here</a:t>
            </a:r>
          </a:p>
        </p:txBody>
      </p:sp>
      <p:sp>
        <p:nvSpPr>
          <p:cNvPr id="3" name="Text Placeholder 2"/>
          <p:cNvSpPr>
            <a:spLocks noGrp="1"/>
          </p:cNvSpPr>
          <p:nvPr>
            <p:ph type="body" idx="1"/>
          </p:nvPr>
        </p:nvSpPr>
        <p:spPr>
          <a:xfrm>
            <a:off x="628650" y="1334530"/>
            <a:ext cx="7886700" cy="484243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DMIRS-PowerPoint-Template-June-2017_FINAL-16_9-4.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6153863"/>
            <a:ext cx="9144000" cy="719328"/>
          </a:xfrm>
          <a:prstGeom prst="rect">
            <a:avLst/>
          </a:prstGeom>
        </p:spPr>
      </p:pic>
      <p:pic>
        <p:nvPicPr>
          <p:cNvPr id="6" name="Picture 5" descr="DMIRS-PowerPoint-Template-June-2017_FINAL-16_9-2.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0"/>
            <a:ext cx="9144000" cy="1442259"/>
          </a:xfrm>
          <a:prstGeom prst="rect">
            <a:avLst/>
          </a:prstGeom>
        </p:spPr>
      </p:pic>
      <p:pic>
        <p:nvPicPr>
          <p:cNvPr id="9" name="Picture 8" descr="DMIRS-PowerPoint-Template-June-2017_FINAL-16_9-4.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6153863"/>
            <a:ext cx="9144000" cy="719328"/>
          </a:xfrm>
          <a:prstGeom prst="rect">
            <a:avLst/>
          </a:prstGeom>
        </p:spPr>
      </p:pic>
    </p:spTree>
    <p:extLst>
      <p:ext uri="{BB962C8B-B14F-4D97-AF65-F5344CB8AC3E}">
        <p14:creationId xmlns:p14="http://schemas.microsoft.com/office/powerpoint/2010/main" val="99998720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hyperlink" Target="http://www.dmp.wa.gov.au/Documents/Safety/MSH_SIR_272.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5.png"/><Relationship Id="rId7" Type="http://schemas.openxmlformats.org/officeDocument/2006/relationships/diagramColors" Target="../diagrams/colors2.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04821" y="1124744"/>
            <a:ext cx="8516762" cy="4896544"/>
          </a:xfrm>
        </p:spPr>
        <p:txBody>
          <a:bodyPr/>
          <a:lstStyle/>
          <a:p>
            <a:pPr lvl="0">
              <a:defRPr/>
            </a:pPr>
            <a:r>
              <a:rPr lang="en-AU" sz="2000" dirty="0"/>
              <a:t>This presentation is based on the </a:t>
            </a:r>
            <a:r>
              <a:rPr lang="en-AU" sz="2000" dirty="0" smtClean="0"/>
              <a:t>content presented at the 2019 Mines Safety Roadshow in October 2019.</a:t>
            </a:r>
            <a:endParaRPr lang="en-AU" sz="2000" dirty="0"/>
          </a:p>
          <a:p>
            <a:pPr>
              <a:defRPr/>
            </a:pPr>
            <a:r>
              <a:rPr lang="en-AU" sz="2000" dirty="0"/>
              <a:t>Department of Mines, Industry Regulation and </a:t>
            </a:r>
            <a:r>
              <a:rPr lang="en-AU" sz="2000" dirty="0" smtClean="0"/>
              <a:t>Safety (</a:t>
            </a:r>
            <a:r>
              <a:rPr lang="en-AU" sz="2000" dirty="0"/>
              <a:t>DMIRS) supports and encourages reuse of its information (including data), and endorses use of the Australian Governments Open Access and Licensing Framework (AusGOAL)</a:t>
            </a:r>
          </a:p>
          <a:p>
            <a:pPr>
              <a:defRPr/>
            </a:pPr>
            <a:r>
              <a:rPr lang="en-AU" sz="2000" dirty="0"/>
              <a:t>This material is licensed under Creative Commons Attribution 4.0 licence. We request that you observe and retain any copyright or related notices that may accompany this material as part of attribution. This is a requirement of Creative Commons Licences.</a:t>
            </a:r>
            <a:r>
              <a:rPr lang="en-AU" sz="2000" b="1" dirty="0"/>
              <a:t> </a:t>
            </a:r>
          </a:p>
          <a:p>
            <a:pPr>
              <a:defRPr/>
            </a:pPr>
            <a:r>
              <a:rPr lang="en-AU" sz="2000" dirty="0"/>
              <a:t>Please give attribution to Department of Mines, Industry Regulation and Safety, </a:t>
            </a:r>
            <a:r>
              <a:rPr lang="en-AU" sz="2000" dirty="0" smtClean="0"/>
              <a:t>2019.</a:t>
            </a:r>
            <a:endParaRPr lang="en-AU" sz="2000" dirty="0"/>
          </a:p>
          <a:p>
            <a:pPr>
              <a:defRPr/>
            </a:pPr>
            <a:r>
              <a:rPr lang="en-AU" altLang="en-US" sz="2000" dirty="0"/>
              <a:t>For resources, information or clarification, please contact: </a:t>
            </a:r>
            <a:r>
              <a:rPr lang="en-AU" altLang="en-US" sz="2000" b="1" dirty="0" smtClean="0">
                <a:solidFill>
                  <a:srgbClr val="0000FF"/>
                </a:solidFill>
              </a:rPr>
              <a:t>SafetyComms@dmirs.wa.gov.au</a:t>
            </a:r>
            <a:r>
              <a:rPr lang="en-AU" altLang="en-US" sz="2000" b="1" dirty="0" smtClean="0">
                <a:solidFill>
                  <a:srgbClr val="C00000"/>
                </a:solidFill>
              </a:rPr>
              <a:t> </a:t>
            </a:r>
            <a:r>
              <a:rPr lang="en-AU" altLang="en-US" sz="2000" dirty="0"/>
              <a:t>or visit </a:t>
            </a:r>
            <a:r>
              <a:rPr lang="en-AU" altLang="en-US" sz="2000" b="1" dirty="0">
                <a:solidFill>
                  <a:srgbClr val="0000FF"/>
                </a:solidFill>
              </a:rPr>
              <a:t>www.dmirs.wa.gov.au/ResourcesSafety</a:t>
            </a:r>
          </a:p>
          <a:p>
            <a:pPr>
              <a:defRPr/>
            </a:pPr>
            <a:endParaRPr lang="en-AU" altLang="en-US" sz="2000" b="1" dirty="0">
              <a:solidFill>
                <a:srgbClr val="C00000"/>
              </a:solidFill>
            </a:endParaRPr>
          </a:p>
          <a:p>
            <a:endParaRPr lang="en-AU" sz="2000" dirty="0"/>
          </a:p>
        </p:txBody>
      </p:sp>
      <p:pic>
        <p:nvPicPr>
          <p:cNvPr id="4" name="Picture 2" descr="image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78700" y="305272"/>
            <a:ext cx="18383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5"/>
          <p:cNvSpPr txBox="1">
            <a:spLocks/>
          </p:cNvSpPr>
          <p:nvPr/>
        </p:nvSpPr>
        <p:spPr>
          <a:xfrm>
            <a:off x="377999" y="332656"/>
            <a:ext cx="8134672" cy="1143000"/>
          </a:xfrm>
          <a:prstGeom prst="rect">
            <a:avLst/>
          </a:prstGeom>
        </p:spPr>
        <p:txBody>
          <a:bodyPr/>
          <a:lstStyle>
            <a:lvl1pPr algn="l" rtl="0" eaLnBrk="1" fontAlgn="base" hangingPunct="1">
              <a:spcBef>
                <a:spcPct val="0"/>
              </a:spcBef>
              <a:spcAft>
                <a:spcPct val="0"/>
              </a:spcAft>
              <a:defRPr sz="36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Arial" charset="0"/>
              </a:defRPr>
            </a:lvl2pPr>
            <a:lvl3pPr algn="l" rtl="0" eaLnBrk="1" fontAlgn="base" hangingPunct="1">
              <a:spcBef>
                <a:spcPct val="0"/>
              </a:spcBef>
              <a:spcAft>
                <a:spcPct val="0"/>
              </a:spcAft>
              <a:defRPr sz="3600">
                <a:solidFill>
                  <a:schemeClr val="bg1"/>
                </a:solidFill>
                <a:latin typeface="Arial" charset="0"/>
              </a:defRPr>
            </a:lvl3pPr>
            <a:lvl4pPr algn="l" rtl="0" eaLnBrk="1" fontAlgn="base" hangingPunct="1">
              <a:spcBef>
                <a:spcPct val="0"/>
              </a:spcBef>
              <a:spcAft>
                <a:spcPct val="0"/>
              </a:spcAft>
              <a:defRPr sz="3600">
                <a:solidFill>
                  <a:schemeClr val="bg1"/>
                </a:solidFill>
                <a:latin typeface="Arial" charset="0"/>
              </a:defRPr>
            </a:lvl4pPr>
            <a:lvl5pPr algn="l" rtl="0" eaLnBrk="1" fontAlgn="base" hangingPunct="1">
              <a:spcBef>
                <a:spcPct val="0"/>
              </a:spcBef>
              <a:spcAft>
                <a:spcPct val="0"/>
              </a:spcAft>
              <a:defRPr sz="3600">
                <a:solidFill>
                  <a:schemeClr val="bg1"/>
                </a:solidFill>
                <a:latin typeface="Arial" charset="0"/>
              </a:defRPr>
            </a:lvl5pPr>
            <a:lvl6pPr marL="457200" algn="l" rtl="0" eaLnBrk="1" fontAlgn="base" hangingPunct="1">
              <a:spcBef>
                <a:spcPct val="0"/>
              </a:spcBef>
              <a:spcAft>
                <a:spcPct val="0"/>
              </a:spcAft>
              <a:defRPr sz="3600">
                <a:solidFill>
                  <a:schemeClr val="bg1"/>
                </a:solidFill>
                <a:latin typeface="Arial" charset="0"/>
              </a:defRPr>
            </a:lvl6pPr>
            <a:lvl7pPr marL="914400" algn="l" rtl="0" eaLnBrk="1" fontAlgn="base" hangingPunct="1">
              <a:spcBef>
                <a:spcPct val="0"/>
              </a:spcBef>
              <a:spcAft>
                <a:spcPct val="0"/>
              </a:spcAft>
              <a:defRPr sz="3600">
                <a:solidFill>
                  <a:schemeClr val="bg1"/>
                </a:solidFill>
                <a:latin typeface="Arial" charset="0"/>
              </a:defRPr>
            </a:lvl7pPr>
            <a:lvl8pPr marL="1371600" algn="l" rtl="0" eaLnBrk="1" fontAlgn="base" hangingPunct="1">
              <a:spcBef>
                <a:spcPct val="0"/>
              </a:spcBef>
              <a:spcAft>
                <a:spcPct val="0"/>
              </a:spcAft>
              <a:defRPr sz="3600">
                <a:solidFill>
                  <a:schemeClr val="bg1"/>
                </a:solidFill>
                <a:latin typeface="Arial" charset="0"/>
              </a:defRPr>
            </a:lvl8pPr>
            <a:lvl9pPr marL="1828800" algn="l" rtl="0" eaLnBrk="1" fontAlgn="base" hangingPunct="1">
              <a:spcBef>
                <a:spcPct val="0"/>
              </a:spcBef>
              <a:spcAft>
                <a:spcPct val="0"/>
              </a:spcAft>
              <a:defRPr sz="3600">
                <a:solidFill>
                  <a:schemeClr val="bg1"/>
                </a:solidFill>
                <a:latin typeface="Arial" charset="0"/>
              </a:defRPr>
            </a:lvl9pPr>
          </a:lstStyle>
          <a:p>
            <a:r>
              <a:rPr lang="en-AU" altLang="en-US" sz="2800" kern="0" dirty="0">
                <a:solidFill>
                  <a:srgbClr val="CF5E31"/>
                </a:solidFill>
              </a:rPr>
              <a:t>Please read this before using presentation</a:t>
            </a:r>
            <a:endParaRPr lang="en-AU" altLang="en-US" sz="2800" kern="0" dirty="0"/>
          </a:p>
        </p:txBody>
      </p:sp>
    </p:spTree>
    <p:extLst>
      <p:ext uri="{BB962C8B-B14F-4D97-AF65-F5344CB8AC3E}">
        <p14:creationId xmlns:p14="http://schemas.microsoft.com/office/powerpoint/2010/main" val="31251255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2800" dirty="0">
                <a:latin typeface="Arial" panose="020B0604020202020204" pitchFamily="34" charset="0"/>
                <a:cs typeface="Arial" panose="020B0604020202020204" pitchFamily="34" charset="0"/>
              </a:rPr>
              <a:t>Can all hazards be identified?</a:t>
            </a:r>
          </a:p>
        </p:txBody>
      </p:sp>
      <p:pic>
        <p:nvPicPr>
          <p:cNvPr id="4" name="Content Placeholder 3"/>
          <p:cNvPicPr>
            <a:picLocks noGrp="1" noChangeAspect="1"/>
          </p:cNvPicPr>
          <p:nvPr>
            <p:ph idx="1"/>
          </p:nvPr>
        </p:nvPicPr>
        <p:blipFill>
          <a:blip r:embed="rId3"/>
          <a:stretch>
            <a:fillRect/>
          </a:stretch>
        </p:blipFill>
        <p:spPr>
          <a:xfrm>
            <a:off x="53502" y="1438755"/>
            <a:ext cx="6730671" cy="4449088"/>
          </a:xfrm>
          <a:prstGeom prst="rect">
            <a:avLst/>
          </a:prstGeom>
        </p:spPr>
      </p:pic>
      <p:sp>
        <p:nvSpPr>
          <p:cNvPr id="3" name="TextBox 2"/>
          <p:cNvSpPr txBox="1"/>
          <p:nvPr/>
        </p:nvSpPr>
        <p:spPr>
          <a:xfrm>
            <a:off x="53502" y="5970216"/>
            <a:ext cx="639070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131313"/>
                </a:solidFill>
                <a:effectLst/>
                <a:uLnTx/>
                <a:uFillTx/>
                <a:latin typeface="Arial" panose="020B0604020202020204" pitchFamily="34" charset="0"/>
                <a:ea typeface="+mn-ea"/>
                <a:cs typeface="Arial" panose="020B0604020202020204" pitchFamily="34" charset="0"/>
                <a:hlinkClick r:id="rId4"/>
              </a:rPr>
              <a:t>www.dmp.wa.gov.au/Documents/Safety/MSH_SIR_272.pdf</a:t>
            </a:r>
            <a:r>
              <a:rPr kumimoji="0" lang="en-AU" sz="1800" b="0" i="0" u="none" strike="noStrike" kern="1200" cap="none" spc="0" normalizeH="0" baseline="0" noProof="0" dirty="0">
                <a:ln>
                  <a:noFill/>
                </a:ln>
                <a:solidFill>
                  <a:srgbClr val="131313"/>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131313"/>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6913756" y="1438755"/>
            <a:ext cx="2122740" cy="47089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131313"/>
                </a:solidFill>
                <a:effectLst/>
                <a:uLnTx/>
                <a:uFillTx/>
                <a:latin typeface="Arial" panose="020B0604020202020204" pitchFamily="34" charset="0"/>
                <a:ea typeface="+mn-ea"/>
                <a:cs typeface="Arial" panose="020B0604020202020204" pitchFamily="34" charset="0"/>
              </a:rPr>
              <a:t>WA incident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srgbClr val="131313"/>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131313"/>
                </a:solidFill>
                <a:effectLst/>
                <a:uLnTx/>
                <a:uFillTx/>
                <a:latin typeface="Arial" panose="020B0604020202020204" pitchFamily="34" charset="0"/>
                <a:ea typeface="+mn-ea"/>
                <a:cs typeface="Arial" panose="020B0604020202020204" pitchFamily="34" charset="0"/>
              </a:rPr>
              <a:t>13 metre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131313"/>
                </a:solidFill>
                <a:effectLst/>
                <a:uLnTx/>
                <a:uFillTx/>
                <a:latin typeface="Arial" panose="020B0604020202020204" pitchFamily="34" charset="0"/>
                <a:ea typeface="+mn-ea"/>
                <a:cs typeface="Arial" panose="020B0604020202020204" pitchFamily="34" charset="0"/>
              </a:rPr>
              <a:t>deep sinkhole in working pit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srgbClr val="131313"/>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srgbClr val="131313"/>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131313"/>
                </a:solidFill>
                <a:effectLst/>
                <a:uLnTx/>
                <a:uFillTx/>
                <a:latin typeface="Arial" panose="020B0604020202020204" pitchFamily="34" charset="0"/>
                <a:ea typeface="+mn-ea"/>
                <a:cs typeface="Arial" panose="020B0604020202020204" pitchFamily="34" charset="0"/>
              </a:rPr>
              <a:t>A floor subsided into a backfilled stope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srgbClr val="131313"/>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131313"/>
                </a:solidFill>
                <a:effectLst/>
                <a:uLnTx/>
                <a:uFillTx/>
                <a:latin typeface="Arial" panose="020B0604020202020204" pitchFamily="34" charset="0"/>
                <a:ea typeface="+mn-ea"/>
                <a:cs typeface="Arial" panose="020B0604020202020204" pitchFamily="34" charset="0"/>
              </a:rPr>
              <a:t>Unlikely to be sensed using 5 senses on the day</a:t>
            </a:r>
          </a:p>
        </p:txBody>
      </p:sp>
      <p:sp>
        <p:nvSpPr>
          <p:cNvPr id="6" name="Slide Number Placeholder 3"/>
          <p:cNvSpPr txBox="1">
            <a:spLocks/>
          </p:cNvSpPr>
          <p:nvPr/>
        </p:nvSpPr>
        <p:spPr bwMode="auto">
          <a:xfrm>
            <a:off x="7239000" y="6500813"/>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50" kern="1200">
                <a:solidFill>
                  <a:schemeClr val="bg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a:lstStyle>
          <a:p>
            <a:pPr>
              <a:defRPr/>
            </a:pPr>
            <a:fld id="{44C1278F-C93A-44A2-AB74-1750ADFF2444}" type="slidenum">
              <a:rPr lang="en-US" sz="1400" smtClean="0">
                <a:solidFill>
                  <a:srgbClr val="FFFFFF"/>
                </a:solidFill>
              </a:rPr>
              <a:pPr>
                <a:defRPr/>
              </a:pPr>
              <a:t>10</a:t>
            </a:fld>
            <a:endParaRPr lang="en-US" sz="1400" dirty="0">
              <a:solidFill>
                <a:srgbClr val="FFFFFF"/>
              </a:solidFill>
            </a:endParaRPr>
          </a:p>
        </p:txBody>
      </p:sp>
    </p:spTree>
    <p:extLst>
      <p:ext uri="{BB962C8B-B14F-4D97-AF65-F5344CB8AC3E}">
        <p14:creationId xmlns:p14="http://schemas.microsoft.com/office/powerpoint/2010/main" val="151838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2800" dirty="0">
                <a:latin typeface="Arial" panose="020B0604020202020204" pitchFamily="34" charset="0"/>
                <a:cs typeface="Arial" panose="020B0604020202020204" pitchFamily="34" charset="0"/>
              </a:rPr>
              <a:t>Can planning help?</a:t>
            </a:r>
          </a:p>
        </p:txBody>
      </p:sp>
      <p:pic>
        <p:nvPicPr>
          <p:cNvPr id="6" name="Content Placeholder 5"/>
          <p:cNvPicPr>
            <a:picLocks noGrp="1" noChangeAspect="1"/>
          </p:cNvPicPr>
          <p:nvPr>
            <p:ph idx="1"/>
          </p:nvPr>
        </p:nvPicPr>
        <p:blipFill>
          <a:blip r:embed="rId3"/>
          <a:stretch>
            <a:fillRect/>
          </a:stretch>
        </p:blipFill>
        <p:spPr>
          <a:xfrm>
            <a:off x="752147" y="1277053"/>
            <a:ext cx="7706053" cy="4599890"/>
          </a:xfrm>
          <a:prstGeom prst="rect">
            <a:avLst/>
          </a:prstGeom>
        </p:spPr>
      </p:pic>
      <p:sp>
        <p:nvSpPr>
          <p:cNvPr id="4" name="TextBox 3"/>
          <p:cNvSpPr txBox="1"/>
          <p:nvPr/>
        </p:nvSpPr>
        <p:spPr>
          <a:xfrm>
            <a:off x="671682" y="5891329"/>
            <a:ext cx="55538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131313"/>
                </a:solidFill>
                <a:effectLst/>
                <a:uLnTx/>
                <a:uFillTx/>
                <a:latin typeface="Arial" panose="020B0604020202020204" pitchFamily="34" charset="0"/>
                <a:ea typeface="+mn-ea"/>
                <a:cs typeface="Arial" panose="020B0604020202020204" pitchFamily="34" charset="0"/>
              </a:rPr>
              <a:t>Queensland – Townsville Floods 2019 – Death toll 4</a:t>
            </a:r>
          </a:p>
        </p:txBody>
      </p:sp>
      <p:sp>
        <p:nvSpPr>
          <p:cNvPr id="5" name="Slide Number Placeholder 3"/>
          <p:cNvSpPr txBox="1">
            <a:spLocks/>
          </p:cNvSpPr>
          <p:nvPr/>
        </p:nvSpPr>
        <p:spPr bwMode="auto">
          <a:xfrm>
            <a:off x="7239000" y="6500813"/>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50" kern="1200">
                <a:solidFill>
                  <a:schemeClr val="bg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a:lstStyle>
          <a:p>
            <a:pPr>
              <a:defRPr/>
            </a:pPr>
            <a:fld id="{44C1278F-C93A-44A2-AB74-1750ADFF2444}" type="slidenum">
              <a:rPr lang="en-US" sz="1400" smtClean="0">
                <a:solidFill>
                  <a:srgbClr val="FFFFFF"/>
                </a:solidFill>
              </a:rPr>
              <a:pPr>
                <a:defRPr/>
              </a:pPr>
              <a:t>11</a:t>
            </a:fld>
            <a:endParaRPr lang="en-US" sz="1400" dirty="0">
              <a:solidFill>
                <a:srgbClr val="FFFFFF"/>
              </a:solidFill>
            </a:endParaRPr>
          </a:p>
        </p:txBody>
      </p:sp>
    </p:spTree>
    <p:extLst>
      <p:ext uri="{BB962C8B-B14F-4D97-AF65-F5344CB8AC3E}">
        <p14:creationId xmlns:p14="http://schemas.microsoft.com/office/powerpoint/2010/main" val="350688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2800" dirty="0">
                <a:latin typeface="Arial" panose="020B0604020202020204" pitchFamily="34" charset="0"/>
                <a:cs typeface="Arial" panose="020B0604020202020204" pitchFamily="34" charset="0"/>
              </a:rPr>
              <a:t>Do we need multiple safeguards?</a:t>
            </a:r>
          </a:p>
        </p:txBody>
      </p:sp>
      <p:pic>
        <p:nvPicPr>
          <p:cNvPr id="4" name="Content Placeholder 3"/>
          <p:cNvPicPr>
            <a:picLocks noGrp="1" noChangeAspect="1"/>
          </p:cNvPicPr>
          <p:nvPr>
            <p:ph idx="1"/>
          </p:nvPr>
        </p:nvPicPr>
        <p:blipFill>
          <a:blip r:embed="rId3"/>
          <a:stretch>
            <a:fillRect/>
          </a:stretch>
        </p:blipFill>
        <p:spPr>
          <a:xfrm>
            <a:off x="681032" y="1344495"/>
            <a:ext cx="7777168" cy="4851353"/>
          </a:xfrm>
          <a:prstGeom prst="rect">
            <a:avLst/>
          </a:prstGeom>
        </p:spPr>
      </p:pic>
      <p:sp>
        <p:nvSpPr>
          <p:cNvPr id="5" name="Slide Number Placeholder 3"/>
          <p:cNvSpPr txBox="1">
            <a:spLocks/>
          </p:cNvSpPr>
          <p:nvPr/>
        </p:nvSpPr>
        <p:spPr bwMode="auto">
          <a:xfrm>
            <a:off x="7239000" y="6500813"/>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50" kern="1200">
                <a:solidFill>
                  <a:schemeClr val="bg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a:lstStyle>
          <a:p>
            <a:pPr>
              <a:defRPr/>
            </a:pPr>
            <a:fld id="{44C1278F-C93A-44A2-AB74-1750ADFF2444}" type="slidenum">
              <a:rPr lang="en-US" sz="1400" smtClean="0">
                <a:solidFill>
                  <a:srgbClr val="FFFFFF"/>
                </a:solidFill>
              </a:rPr>
              <a:pPr>
                <a:defRPr/>
              </a:pPr>
              <a:t>12</a:t>
            </a:fld>
            <a:endParaRPr lang="en-US" sz="1400" dirty="0">
              <a:solidFill>
                <a:srgbClr val="FFFFFF"/>
              </a:solidFill>
            </a:endParaRPr>
          </a:p>
        </p:txBody>
      </p:sp>
      <p:sp>
        <p:nvSpPr>
          <p:cNvPr id="3" name="TextBox 2"/>
          <p:cNvSpPr txBox="1"/>
          <p:nvPr/>
        </p:nvSpPr>
        <p:spPr>
          <a:xfrm>
            <a:off x="323528" y="5630221"/>
            <a:ext cx="3677610" cy="461665"/>
          </a:xfrm>
          <a:prstGeom prst="rect">
            <a:avLst/>
          </a:prstGeom>
          <a:noFill/>
        </p:spPr>
        <p:txBody>
          <a:bodyPr wrap="none" rtlCol="0">
            <a:spAutoFit/>
          </a:bodyPr>
          <a:lstStyle/>
          <a:p>
            <a:r>
              <a:rPr lang="en-AU" dirty="0"/>
              <a:t>The Swiss Cheese model</a:t>
            </a:r>
          </a:p>
        </p:txBody>
      </p:sp>
    </p:spTree>
    <p:extLst>
      <p:ext uri="{BB962C8B-B14F-4D97-AF65-F5344CB8AC3E}">
        <p14:creationId xmlns:p14="http://schemas.microsoft.com/office/powerpoint/2010/main" val="311628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400" y="232462"/>
            <a:ext cx="7886700" cy="746983"/>
          </a:xfrm>
        </p:spPr>
        <p:txBody>
          <a:bodyPr>
            <a:normAutofit/>
          </a:bodyPr>
          <a:lstStyle/>
          <a:p>
            <a:r>
              <a:rPr lang="en-AU" sz="2800" dirty="0">
                <a:latin typeface="Arial" panose="020B0604020202020204" pitchFamily="34" charset="0"/>
                <a:cs typeface="Arial" panose="020B0604020202020204" pitchFamily="34" charset="0"/>
              </a:rPr>
              <a:t>Solving the problem</a:t>
            </a:r>
          </a:p>
        </p:txBody>
      </p:sp>
      <p:graphicFrame>
        <p:nvGraphicFramePr>
          <p:cNvPr id="8" name="Chart 7"/>
          <p:cNvGraphicFramePr>
            <a:graphicFrameLocks noGrp="1"/>
          </p:cNvGraphicFramePr>
          <p:nvPr>
            <p:extLst>
              <p:ext uri="{D42A27DB-BD31-4B8C-83A1-F6EECF244321}">
                <p14:modId xmlns:p14="http://schemas.microsoft.com/office/powerpoint/2010/main" val="1256304176"/>
              </p:ext>
            </p:extLst>
          </p:nvPr>
        </p:nvGraphicFramePr>
        <p:xfrm>
          <a:off x="33140" y="1220655"/>
          <a:ext cx="8640960" cy="5038947"/>
        </p:xfrm>
        <a:graphic>
          <a:graphicData uri="http://schemas.openxmlformats.org/drawingml/2006/chart">
            <c:chart xmlns:c="http://schemas.openxmlformats.org/drawingml/2006/chart" xmlns:r="http://schemas.openxmlformats.org/officeDocument/2006/relationships" r:id="rId3"/>
          </a:graphicData>
        </a:graphic>
      </p:graphicFrame>
      <p:sp>
        <p:nvSpPr>
          <p:cNvPr id="11" name="Circular Arrow 10"/>
          <p:cNvSpPr/>
          <p:nvPr/>
        </p:nvSpPr>
        <p:spPr>
          <a:xfrm rot="4916286">
            <a:off x="4245941" y="3682014"/>
            <a:ext cx="1344466" cy="1104900"/>
          </a:xfrm>
          <a:prstGeom prst="circularArrow">
            <a:avLst>
              <a:gd name="adj1" fmla="val 12500"/>
              <a:gd name="adj2" fmla="val 1142319"/>
              <a:gd name="adj3" fmla="val 20457681"/>
              <a:gd name="adj4" fmla="val 10630429"/>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131313"/>
              </a:solidFill>
              <a:effectLst/>
              <a:uLnTx/>
              <a:uFillTx/>
              <a:latin typeface="Calibri" panose="020F0502020204030204"/>
              <a:ea typeface="+mn-ea"/>
              <a:cs typeface="+mn-cs"/>
            </a:endParaRPr>
          </a:p>
        </p:txBody>
      </p:sp>
      <p:sp>
        <p:nvSpPr>
          <p:cNvPr id="6" name="Slide Number Placeholder 3"/>
          <p:cNvSpPr txBox="1">
            <a:spLocks/>
          </p:cNvSpPr>
          <p:nvPr/>
        </p:nvSpPr>
        <p:spPr bwMode="auto">
          <a:xfrm>
            <a:off x="7239000" y="6500813"/>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50" kern="1200">
                <a:solidFill>
                  <a:schemeClr val="bg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a:lstStyle>
          <a:p>
            <a:pPr>
              <a:defRPr/>
            </a:pPr>
            <a:fld id="{44C1278F-C93A-44A2-AB74-1750ADFF2444}" type="slidenum">
              <a:rPr lang="en-US" sz="1400" smtClean="0">
                <a:solidFill>
                  <a:srgbClr val="FFFFFF"/>
                </a:solidFill>
              </a:rPr>
              <a:pPr>
                <a:defRPr/>
              </a:pPr>
              <a:t>13</a:t>
            </a:fld>
            <a:endParaRPr lang="en-US" sz="1400" dirty="0">
              <a:solidFill>
                <a:srgbClr val="FFFFFF"/>
              </a:solidFill>
            </a:endParaRPr>
          </a:p>
        </p:txBody>
      </p:sp>
    </p:spTree>
    <p:extLst>
      <p:ext uri="{BB962C8B-B14F-4D97-AF65-F5344CB8AC3E}">
        <p14:creationId xmlns:p14="http://schemas.microsoft.com/office/powerpoint/2010/main" val="389033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2800" dirty="0">
                <a:latin typeface="Arial" panose="020B0604020202020204" pitchFamily="34" charset="0"/>
                <a:cs typeface="Arial" panose="020B0604020202020204" pitchFamily="34" charset="0"/>
              </a:rPr>
              <a:t>Key elements – Cost, quality, time</a:t>
            </a:r>
          </a:p>
        </p:txBody>
      </p:sp>
      <p:pic>
        <p:nvPicPr>
          <p:cNvPr id="4" name="Content Placeholder 3"/>
          <p:cNvPicPr>
            <a:picLocks noGrp="1" noChangeAspect="1"/>
          </p:cNvPicPr>
          <p:nvPr>
            <p:ph idx="1"/>
          </p:nvPr>
        </p:nvPicPr>
        <p:blipFill>
          <a:blip r:embed="rId3"/>
          <a:stretch>
            <a:fillRect/>
          </a:stretch>
        </p:blipFill>
        <p:spPr>
          <a:xfrm>
            <a:off x="5149489" y="1916611"/>
            <a:ext cx="3828196" cy="3462657"/>
          </a:xfrm>
          <a:prstGeom prst="rect">
            <a:avLst/>
          </a:prstGeom>
        </p:spPr>
      </p:pic>
      <p:pic>
        <p:nvPicPr>
          <p:cNvPr id="6" name="Picture 5"/>
          <p:cNvPicPr>
            <a:picLocks noChangeAspect="1"/>
          </p:cNvPicPr>
          <p:nvPr/>
        </p:nvPicPr>
        <p:blipFill>
          <a:blip r:embed="rId4"/>
          <a:stretch>
            <a:fillRect/>
          </a:stretch>
        </p:blipFill>
        <p:spPr>
          <a:xfrm>
            <a:off x="314653" y="2047740"/>
            <a:ext cx="4667250" cy="3200400"/>
          </a:xfrm>
          <a:prstGeom prst="rect">
            <a:avLst/>
          </a:prstGeom>
        </p:spPr>
      </p:pic>
      <p:sp>
        <p:nvSpPr>
          <p:cNvPr id="5" name="Slide Number Placeholder 3"/>
          <p:cNvSpPr txBox="1">
            <a:spLocks/>
          </p:cNvSpPr>
          <p:nvPr/>
        </p:nvSpPr>
        <p:spPr bwMode="auto">
          <a:xfrm>
            <a:off x="7239000" y="6500813"/>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50" kern="1200">
                <a:solidFill>
                  <a:schemeClr val="bg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a:lstStyle>
          <a:p>
            <a:pPr>
              <a:defRPr/>
            </a:pPr>
            <a:fld id="{44C1278F-C93A-44A2-AB74-1750ADFF2444}" type="slidenum">
              <a:rPr lang="en-US" sz="1400" smtClean="0">
                <a:solidFill>
                  <a:srgbClr val="FFFFFF"/>
                </a:solidFill>
              </a:rPr>
              <a:pPr>
                <a:defRPr/>
              </a:pPr>
              <a:t>14</a:t>
            </a:fld>
            <a:endParaRPr lang="en-US" sz="1400" dirty="0">
              <a:solidFill>
                <a:srgbClr val="FFFFFF"/>
              </a:solidFill>
            </a:endParaRPr>
          </a:p>
        </p:txBody>
      </p:sp>
    </p:spTree>
    <p:extLst>
      <p:ext uri="{BB962C8B-B14F-4D97-AF65-F5344CB8AC3E}">
        <p14:creationId xmlns:p14="http://schemas.microsoft.com/office/powerpoint/2010/main" val="75736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2800" dirty="0">
                <a:latin typeface="Arial" panose="020B0604020202020204" pitchFamily="34" charset="0"/>
                <a:cs typeface="Arial" panose="020B0604020202020204" pitchFamily="34" charset="0"/>
              </a:rPr>
              <a:t>Hierarchy of control</a:t>
            </a:r>
          </a:p>
        </p:txBody>
      </p:sp>
      <p:sp>
        <p:nvSpPr>
          <p:cNvPr id="5" name="Explosion 1 4"/>
          <p:cNvSpPr/>
          <p:nvPr/>
        </p:nvSpPr>
        <p:spPr>
          <a:xfrm>
            <a:off x="6559932" y="5484425"/>
            <a:ext cx="1987551" cy="1029503"/>
          </a:xfrm>
          <a:prstGeom prst="irregularSeal1">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Calibri" panose="020F0502020204030204"/>
                <a:ea typeface="+mn-ea"/>
                <a:cs typeface="+mn-cs"/>
              </a:rPr>
              <a:t>Harm</a:t>
            </a:r>
          </a:p>
        </p:txBody>
      </p:sp>
      <p:pic>
        <p:nvPicPr>
          <p:cNvPr id="1026" name="Picture 4" descr="image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6092" y="1264875"/>
            <a:ext cx="5013840" cy="481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p:cNvGraphicFramePr/>
          <p:nvPr/>
        </p:nvGraphicFramePr>
        <p:xfrm>
          <a:off x="6684580" y="1756502"/>
          <a:ext cx="2543503"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Slide Number Placeholder 3"/>
          <p:cNvSpPr txBox="1">
            <a:spLocks/>
          </p:cNvSpPr>
          <p:nvPr/>
        </p:nvSpPr>
        <p:spPr bwMode="auto">
          <a:xfrm>
            <a:off x="7239000" y="6500813"/>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50" kern="1200">
                <a:solidFill>
                  <a:schemeClr val="bg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a:lstStyle>
          <a:p>
            <a:pPr>
              <a:defRPr/>
            </a:pPr>
            <a:fld id="{44C1278F-C93A-44A2-AB74-1750ADFF2444}" type="slidenum">
              <a:rPr lang="en-US" sz="1400" smtClean="0">
                <a:solidFill>
                  <a:srgbClr val="FFFFFF"/>
                </a:solidFill>
              </a:rPr>
              <a:pPr>
                <a:defRPr/>
              </a:pPr>
              <a:t>15</a:t>
            </a:fld>
            <a:endParaRPr lang="en-US" sz="1400" dirty="0">
              <a:solidFill>
                <a:srgbClr val="FFFFFF"/>
              </a:solidFill>
            </a:endParaRPr>
          </a:p>
        </p:txBody>
      </p:sp>
    </p:spTree>
    <p:extLst>
      <p:ext uri="{BB962C8B-B14F-4D97-AF65-F5344CB8AC3E}">
        <p14:creationId xmlns:p14="http://schemas.microsoft.com/office/powerpoint/2010/main" val="9941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7"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03649"/>
            <a:ext cx="8859731" cy="746983"/>
          </a:xfrm>
        </p:spPr>
        <p:txBody>
          <a:bodyPr>
            <a:normAutofit/>
          </a:bodyPr>
          <a:lstStyle/>
          <a:p>
            <a:r>
              <a:rPr lang="en-AU" sz="2800" dirty="0">
                <a:latin typeface="Arial" panose="020B0604020202020204" pitchFamily="34" charset="0"/>
                <a:cs typeface="Arial" panose="020B0604020202020204" pitchFamily="34" charset="0"/>
              </a:rPr>
              <a:t>Life cycle of a mine</a:t>
            </a:r>
          </a:p>
        </p:txBody>
      </p:sp>
      <p:pic>
        <p:nvPicPr>
          <p:cNvPr id="4" name="Content Placeholder 3"/>
          <p:cNvPicPr>
            <a:picLocks noGrp="1" noChangeAspect="1"/>
          </p:cNvPicPr>
          <p:nvPr>
            <p:ph idx="1"/>
          </p:nvPr>
        </p:nvPicPr>
        <p:blipFill>
          <a:blip r:embed="rId3"/>
          <a:stretch>
            <a:fillRect/>
          </a:stretch>
        </p:blipFill>
        <p:spPr>
          <a:xfrm>
            <a:off x="154093" y="1686778"/>
            <a:ext cx="8859732" cy="3037622"/>
          </a:xfrm>
          <a:prstGeom prst="rect">
            <a:avLst/>
          </a:prstGeom>
        </p:spPr>
      </p:pic>
      <p:sp>
        <p:nvSpPr>
          <p:cNvPr id="3" name="TextBox 2"/>
          <p:cNvSpPr txBox="1"/>
          <p:nvPr/>
        </p:nvSpPr>
        <p:spPr>
          <a:xfrm>
            <a:off x="571500" y="538480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131313"/>
              </a:solidFill>
              <a:effectLst/>
              <a:uLnTx/>
              <a:uFillTx/>
              <a:latin typeface="Calibri" panose="020F0502020204030204"/>
              <a:ea typeface="+mn-ea"/>
              <a:cs typeface="+mn-cs"/>
            </a:endParaRPr>
          </a:p>
        </p:txBody>
      </p:sp>
      <p:sp>
        <p:nvSpPr>
          <p:cNvPr id="5" name="Slide Number Placeholder 3"/>
          <p:cNvSpPr txBox="1">
            <a:spLocks/>
          </p:cNvSpPr>
          <p:nvPr/>
        </p:nvSpPr>
        <p:spPr bwMode="auto">
          <a:xfrm>
            <a:off x="7239000" y="6500813"/>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50" kern="1200">
                <a:solidFill>
                  <a:schemeClr val="bg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a:lstStyle>
          <a:p>
            <a:pPr>
              <a:defRPr/>
            </a:pPr>
            <a:fld id="{44C1278F-C93A-44A2-AB74-1750ADFF2444}" type="slidenum">
              <a:rPr lang="en-US" sz="1400" smtClean="0">
                <a:solidFill>
                  <a:srgbClr val="FFFFFF"/>
                </a:solidFill>
              </a:rPr>
              <a:pPr>
                <a:defRPr/>
              </a:pPr>
              <a:t>16</a:t>
            </a:fld>
            <a:endParaRPr lang="en-US" sz="1400" dirty="0">
              <a:solidFill>
                <a:srgbClr val="FFFFFF"/>
              </a:solidFill>
            </a:endParaRPr>
          </a:p>
        </p:txBody>
      </p:sp>
      <p:sp>
        <p:nvSpPr>
          <p:cNvPr id="6" name="TextBox 5"/>
          <p:cNvSpPr txBox="1"/>
          <p:nvPr/>
        </p:nvSpPr>
        <p:spPr>
          <a:xfrm>
            <a:off x="154093" y="5460546"/>
            <a:ext cx="5612434" cy="461665"/>
          </a:xfrm>
          <a:prstGeom prst="rect">
            <a:avLst/>
          </a:prstGeom>
          <a:noFill/>
        </p:spPr>
        <p:txBody>
          <a:bodyPr wrap="none" rtlCol="0">
            <a:spAutoFit/>
          </a:bodyPr>
          <a:lstStyle/>
          <a:p>
            <a:r>
              <a:rPr lang="en-AU" dirty="0"/>
              <a:t>Where is your operation in this journey?</a:t>
            </a:r>
          </a:p>
        </p:txBody>
      </p:sp>
    </p:spTree>
    <p:extLst>
      <p:ext uri="{BB962C8B-B14F-4D97-AF65-F5344CB8AC3E}">
        <p14:creationId xmlns:p14="http://schemas.microsoft.com/office/powerpoint/2010/main" val="372804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181662"/>
            <a:ext cx="8420100" cy="783538"/>
          </a:xfrm>
        </p:spPr>
        <p:txBody>
          <a:bodyPr>
            <a:normAutofit/>
          </a:bodyPr>
          <a:lstStyle/>
          <a:p>
            <a:r>
              <a:rPr lang="en-AU" sz="2800" dirty="0">
                <a:latin typeface="Arial" panose="020B0604020202020204" pitchFamily="34" charset="0"/>
                <a:cs typeface="Arial" panose="020B0604020202020204" pitchFamily="34" charset="0"/>
              </a:rPr>
              <a:t>Life cycle management of an </a:t>
            </a:r>
            <a:r>
              <a:rPr lang="en-AU" sz="2800" dirty="0" smtClean="0">
                <a:latin typeface="Arial" panose="020B0604020202020204" pitchFamily="34" charset="0"/>
                <a:cs typeface="Arial" panose="020B0604020202020204" pitchFamily="34" charset="0"/>
              </a:rPr>
              <a:t>asset</a:t>
            </a:r>
            <a:endParaRPr lang="en-AU" sz="2800"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3"/>
          <a:stretch>
            <a:fillRect/>
          </a:stretch>
        </p:blipFill>
        <p:spPr>
          <a:xfrm>
            <a:off x="-14234" y="2348880"/>
            <a:ext cx="9157256" cy="3842662"/>
          </a:xfrm>
          <a:prstGeom prst="rect">
            <a:avLst/>
          </a:prstGeom>
        </p:spPr>
      </p:pic>
      <p:pic>
        <p:nvPicPr>
          <p:cNvPr id="5" name="Picture 4"/>
          <p:cNvPicPr>
            <a:picLocks noChangeAspect="1"/>
          </p:cNvPicPr>
          <p:nvPr/>
        </p:nvPicPr>
        <p:blipFill>
          <a:blip r:embed="rId4"/>
          <a:stretch>
            <a:fillRect/>
          </a:stretch>
        </p:blipFill>
        <p:spPr>
          <a:xfrm>
            <a:off x="7272971" y="1124744"/>
            <a:ext cx="1837058" cy="1910446"/>
          </a:xfrm>
          <a:prstGeom prst="rect">
            <a:avLst/>
          </a:prstGeom>
        </p:spPr>
      </p:pic>
      <p:sp>
        <p:nvSpPr>
          <p:cNvPr id="6" name="Slide Number Placeholder 3"/>
          <p:cNvSpPr txBox="1">
            <a:spLocks/>
          </p:cNvSpPr>
          <p:nvPr/>
        </p:nvSpPr>
        <p:spPr bwMode="auto">
          <a:xfrm>
            <a:off x="7239000" y="6500813"/>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50" kern="1200">
                <a:solidFill>
                  <a:schemeClr val="bg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a:lstStyle>
          <a:p>
            <a:pPr>
              <a:defRPr/>
            </a:pPr>
            <a:fld id="{44C1278F-C93A-44A2-AB74-1750ADFF2444}" type="slidenum">
              <a:rPr lang="en-US" sz="1400" smtClean="0">
                <a:solidFill>
                  <a:srgbClr val="FFFFFF"/>
                </a:solidFill>
              </a:rPr>
              <a:pPr>
                <a:defRPr/>
              </a:pPr>
              <a:t>17</a:t>
            </a:fld>
            <a:endParaRPr lang="en-US" sz="1400" dirty="0">
              <a:solidFill>
                <a:srgbClr val="FFFFFF"/>
              </a:solidFill>
            </a:endParaRPr>
          </a:p>
        </p:txBody>
      </p:sp>
    </p:spTree>
    <p:extLst>
      <p:ext uri="{BB962C8B-B14F-4D97-AF65-F5344CB8AC3E}">
        <p14:creationId xmlns:p14="http://schemas.microsoft.com/office/powerpoint/2010/main" val="254746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181662"/>
            <a:ext cx="8420100" cy="783538"/>
          </a:xfrm>
        </p:spPr>
        <p:txBody>
          <a:bodyPr>
            <a:normAutofit/>
          </a:bodyPr>
          <a:lstStyle/>
          <a:p>
            <a:r>
              <a:rPr lang="en-AU" sz="2800" dirty="0">
                <a:latin typeface="Arial" panose="020B0604020202020204" pitchFamily="34" charset="0"/>
                <a:cs typeface="Arial" panose="020B0604020202020204" pitchFamily="34" charset="0"/>
              </a:rPr>
              <a:t>Life cycle management of an asset</a:t>
            </a:r>
          </a:p>
        </p:txBody>
      </p:sp>
      <p:pic>
        <p:nvPicPr>
          <p:cNvPr id="5" name="Picture 4"/>
          <p:cNvPicPr>
            <a:picLocks noChangeAspect="1"/>
          </p:cNvPicPr>
          <p:nvPr/>
        </p:nvPicPr>
        <p:blipFill>
          <a:blip r:embed="rId3"/>
          <a:stretch>
            <a:fillRect/>
          </a:stretch>
        </p:blipFill>
        <p:spPr>
          <a:xfrm>
            <a:off x="2195736" y="1268760"/>
            <a:ext cx="4824536" cy="5017269"/>
          </a:xfrm>
          <a:prstGeom prst="rect">
            <a:avLst/>
          </a:prstGeom>
        </p:spPr>
      </p:pic>
      <p:sp>
        <p:nvSpPr>
          <p:cNvPr id="6" name="Slide Number Placeholder 3"/>
          <p:cNvSpPr txBox="1">
            <a:spLocks/>
          </p:cNvSpPr>
          <p:nvPr/>
        </p:nvSpPr>
        <p:spPr bwMode="auto">
          <a:xfrm>
            <a:off x="7239000" y="6500813"/>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50" kern="1200">
                <a:solidFill>
                  <a:schemeClr val="bg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a:lstStyle>
          <a:p>
            <a:pPr>
              <a:defRPr/>
            </a:pPr>
            <a:fld id="{44C1278F-C93A-44A2-AB74-1750ADFF2444}" type="slidenum">
              <a:rPr lang="en-US" sz="1400" smtClean="0">
                <a:solidFill>
                  <a:srgbClr val="FFFFFF"/>
                </a:solidFill>
              </a:rPr>
              <a:pPr>
                <a:defRPr/>
              </a:pPr>
              <a:t>18</a:t>
            </a:fld>
            <a:endParaRPr lang="en-US" sz="1400" dirty="0">
              <a:solidFill>
                <a:srgbClr val="FFFFFF"/>
              </a:solidFill>
            </a:endParaRPr>
          </a:p>
        </p:txBody>
      </p:sp>
    </p:spTree>
    <p:extLst>
      <p:ext uri="{BB962C8B-B14F-4D97-AF65-F5344CB8AC3E}">
        <p14:creationId xmlns:p14="http://schemas.microsoft.com/office/powerpoint/2010/main" val="361003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9070428" cy="746983"/>
          </a:xfrm>
        </p:spPr>
        <p:txBody>
          <a:bodyPr>
            <a:normAutofit/>
          </a:bodyPr>
          <a:lstStyle/>
          <a:p>
            <a:r>
              <a:rPr lang="en-AU" sz="2800" dirty="0">
                <a:latin typeface="Arial" panose="020B0604020202020204" pitchFamily="34" charset="0"/>
                <a:cs typeface="Arial" panose="020B0604020202020204" pitchFamily="34" charset="0"/>
              </a:rPr>
              <a:t>Learnings</a:t>
            </a:r>
          </a:p>
        </p:txBody>
      </p:sp>
      <p:sp>
        <p:nvSpPr>
          <p:cNvPr id="3" name="Content Placeholder 2"/>
          <p:cNvSpPr>
            <a:spLocks noGrp="1"/>
          </p:cNvSpPr>
          <p:nvPr>
            <p:ph idx="1"/>
          </p:nvPr>
        </p:nvSpPr>
        <p:spPr/>
        <p:txBody>
          <a:bodyPr>
            <a:normAutofit/>
          </a:bodyPr>
          <a:lstStyle/>
          <a:p>
            <a:r>
              <a:rPr lang="en-AU" sz="2400" dirty="0">
                <a:latin typeface="Arial" panose="020B0604020202020204" pitchFamily="34" charset="0"/>
                <a:cs typeface="Arial" panose="020B0604020202020204" pitchFamily="34" charset="0"/>
              </a:rPr>
              <a:t>Understand life cycle of mine and assets</a:t>
            </a:r>
          </a:p>
          <a:p>
            <a:r>
              <a:rPr lang="en-AU" sz="2400" dirty="0">
                <a:latin typeface="Arial" panose="020B0604020202020204" pitchFamily="34" charset="0"/>
                <a:cs typeface="Arial" panose="020B0604020202020204" pitchFamily="34" charset="0"/>
              </a:rPr>
              <a:t>Foresee key work activities</a:t>
            </a:r>
          </a:p>
          <a:p>
            <a:r>
              <a:rPr lang="en-AU" sz="2400" dirty="0">
                <a:latin typeface="Arial" panose="020B0604020202020204" pitchFamily="34" charset="0"/>
                <a:cs typeface="Arial" panose="020B0604020202020204" pitchFamily="34" charset="0"/>
              </a:rPr>
              <a:t>Identify hazards – Hazard registers, broad brush risk assessments, management plans</a:t>
            </a:r>
          </a:p>
          <a:p>
            <a:r>
              <a:rPr lang="en-AU" sz="2400" dirty="0">
                <a:latin typeface="Arial" panose="020B0604020202020204" pitchFamily="34" charset="0"/>
                <a:cs typeface="Arial" panose="020B0604020202020204" pitchFamily="34" charset="0"/>
              </a:rPr>
              <a:t>Manage risk – critical actions, critical hold points, critical resources</a:t>
            </a:r>
          </a:p>
          <a:p>
            <a:r>
              <a:rPr lang="en-AU" sz="2400" dirty="0">
                <a:latin typeface="Arial" panose="020B0604020202020204" pitchFamily="34" charset="0"/>
                <a:cs typeface="Arial" panose="020B0604020202020204" pitchFamily="34" charset="0"/>
              </a:rPr>
              <a:t>Review and revise – formalise it, plan for it</a:t>
            </a:r>
          </a:p>
          <a:p>
            <a:endParaRPr lang="en-AU" sz="2400" dirty="0">
              <a:latin typeface="Arial" panose="020B0604020202020204" pitchFamily="34" charset="0"/>
              <a:cs typeface="Arial" panose="020B0604020202020204" pitchFamily="34" charset="0"/>
            </a:endParaRPr>
          </a:p>
        </p:txBody>
      </p:sp>
      <p:sp>
        <p:nvSpPr>
          <p:cNvPr id="4" name="Slide Number Placeholder 3"/>
          <p:cNvSpPr txBox="1">
            <a:spLocks/>
          </p:cNvSpPr>
          <p:nvPr/>
        </p:nvSpPr>
        <p:spPr bwMode="auto">
          <a:xfrm>
            <a:off x="7239000" y="6500813"/>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50" kern="1200">
                <a:solidFill>
                  <a:schemeClr val="bg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a:lstStyle>
          <a:p>
            <a:pPr>
              <a:defRPr/>
            </a:pPr>
            <a:fld id="{44C1278F-C93A-44A2-AB74-1750ADFF2444}" type="slidenum">
              <a:rPr lang="en-US" sz="1400" smtClean="0">
                <a:solidFill>
                  <a:srgbClr val="FFFFFF"/>
                </a:solidFill>
              </a:rPr>
              <a:pPr>
                <a:defRPr/>
              </a:pPr>
              <a:t>19</a:t>
            </a:fld>
            <a:endParaRPr lang="en-US" sz="1400" dirty="0">
              <a:solidFill>
                <a:srgbClr val="FFFFFF"/>
              </a:solidFill>
            </a:endParaRPr>
          </a:p>
        </p:txBody>
      </p:sp>
    </p:spTree>
    <p:extLst>
      <p:ext uri="{BB962C8B-B14F-4D97-AF65-F5344CB8AC3E}">
        <p14:creationId xmlns:p14="http://schemas.microsoft.com/office/powerpoint/2010/main" val="326212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7"/>
          <p:cNvSpPr>
            <a:spLocks noGrp="1" noChangeArrowheads="1"/>
          </p:cNvSpPr>
          <p:nvPr/>
        </p:nvSpPr>
        <p:spPr bwMode="auto">
          <a:xfrm>
            <a:off x="5507725" y="2636912"/>
            <a:ext cx="3600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2800" dirty="0">
              <a:solidFill>
                <a:schemeClr val="tx2"/>
              </a:solidFill>
            </a:endParaRPr>
          </a:p>
          <a:p>
            <a:pPr algn="ctr"/>
            <a:endParaRPr lang="en-US" sz="2800" dirty="0">
              <a:solidFill>
                <a:schemeClr val="tx2"/>
              </a:solidFill>
            </a:endParaRPr>
          </a:p>
          <a:p>
            <a:pPr algn="ctr"/>
            <a:endParaRPr lang="en-US" sz="2800" dirty="0">
              <a:solidFill>
                <a:schemeClr val="tx2"/>
              </a:solidFill>
            </a:endParaRPr>
          </a:p>
          <a:p>
            <a:pPr algn="ctr"/>
            <a:r>
              <a:rPr lang="en-US" sz="3200" dirty="0">
                <a:solidFill>
                  <a:schemeClr val="tx2"/>
                </a:solidFill>
              </a:rPr>
              <a:t>2019 Mines Safety Roadshow</a:t>
            </a:r>
          </a:p>
          <a:p>
            <a:pPr algn="ctr">
              <a:spcBef>
                <a:spcPct val="50000"/>
              </a:spcBef>
            </a:pPr>
            <a:r>
              <a:rPr lang="en-US" sz="1800" dirty="0">
                <a:solidFill>
                  <a:srgbClr val="A02A1D"/>
                </a:solidFill>
              </a:rPr>
              <a:t/>
            </a:r>
            <a:br>
              <a:rPr lang="en-US" sz="1800" dirty="0">
                <a:solidFill>
                  <a:srgbClr val="A02A1D"/>
                </a:solidFill>
              </a:rPr>
            </a:br>
            <a:r>
              <a:rPr lang="en-US" sz="1800" dirty="0">
                <a:solidFill>
                  <a:srgbClr val="A02A1D"/>
                </a:solidFill>
              </a:rPr>
              <a:t/>
            </a:r>
            <a:br>
              <a:rPr lang="en-US" sz="1800" dirty="0">
                <a:solidFill>
                  <a:srgbClr val="A02A1D"/>
                </a:solidFill>
              </a:rPr>
            </a:br>
            <a:endParaRPr lang="en-US" sz="2800" dirty="0">
              <a:solidFill>
                <a:schemeClr val="tx2"/>
              </a:solidFill>
            </a:endParaRPr>
          </a:p>
        </p:txBody>
      </p:sp>
      <p:pic>
        <p:nvPicPr>
          <p:cNvPr id="2" name="Picture 1"/>
          <p:cNvPicPr>
            <a:picLocks noChangeAspect="1"/>
          </p:cNvPicPr>
          <p:nvPr/>
        </p:nvPicPr>
        <p:blipFill>
          <a:blip r:embed="rId3"/>
          <a:stretch>
            <a:fillRect/>
          </a:stretch>
        </p:blipFill>
        <p:spPr>
          <a:xfrm>
            <a:off x="467543" y="1628800"/>
            <a:ext cx="4872641" cy="3456384"/>
          </a:xfrm>
          <a:prstGeom prst="rect">
            <a:avLst/>
          </a:prstGeom>
        </p:spPr>
      </p:pic>
      <p:sp>
        <p:nvSpPr>
          <p:cNvPr id="5" name="TextBox 4"/>
          <p:cNvSpPr txBox="1"/>
          <p:nvPr/>
        </p:nvSpPr>
        <p:spPr>
          <a:xfrm>
            <a:off x="251520" y="260648"/>
            <a:ext cx="4392488" cy="648072"/>
          </a:xfrm>
          <a:prstGeom prst="rect">
            <a:avLst/>
          </a:prstGeom>
          <a:solidFill>
            <a:srgbClr val="117D7F"/>
          </a:solidFill>
        </p:spPr>
        <p:txBody>
          <a:bodyPr wrap="square" rtlCol="0">
            <a:spAutoFit/>
          </a:bodyPr>
          <a:lstStyle/>
          <a:p>
            <a:endParaRPr lang="en-AU" dirty="0">
              <a:solidFill>
                <a:srgbClr val="117D7F"/>
              </a:solidFill>
            </a:endParaRPr>
          </a:p>
        </p:txBody>
      </p:sp>
      <p:pic>
        <p:nvPicPr>
          <p:cNvPr id="7" name="Picture 6"/>
          <p:cNvPicPr>
            <a:picLocks noChangeAspect="1"/>
          </p:cNvPicPr>
          <p:nvPr/>
        </p:nvPicPr>
        <p:blipFill>
          <a:blip r:embed="rId4"/>
          <a:stretch>
            <a:fillRect/>
          </a:stretch>
        </p:blipFill>
        <p:spPr>
          <a:xfrm>
            <a:off x="464059" y="308645"/>
            <a:ext cx="3505200" cy="60007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526" y="3212976"/>
            <a:ext cx="5886654" cy="2085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Image result for linkedin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5405" y="2128031"/>
            <a:ext cx="996744" cy="887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5384337" y="2181199"/>
            <a:ext cx="2644048" cy="78483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0"/>
              </a:spcAft>
              <a:buClrTx/>
              <a:buSzTx/>
              <a:buFontTx/>
              <a:buNone/>
              <a:tabLst/>
              <a:defRPr/>
            </a:pPr>
            <a:r>
              <a:rPr kumimoji="0" lang="en-AU" sz="15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sym typeface="Wingdings" panose="05000000000000000000" pitchFamily="2" charset="2"/>
              </a:rPr>
              <a:t>LinkedIn at </a:t>
            </a:r>
            <a:r>
              <a:rPr kumimoji="0" lang="en-AU" altLang="en-US" sz="1500" b="1" i="0" u="none" strike="noStrike" kern="1200" cap="none" spc="0" normalizeH="0" baseline="0" noProof="0" dirty="0">
                <a:ln>
                  <a:noFill/>
                </a:ln>
                <a:solidFill>
                  <a:prstClr val="black"/>
                </a:solidFill>
                <a:effectLst/>
                <a:uLnTx/>
                <a:uFillTx/>
                <a:latin typeface="Arial" charset="0"/>
                <a:ea typeface="ＭＳ Ｐゴシック" pitchFamily="-124" charset="-128"/>
                <a:cs typeface="+mn-cs"/>
              </a:rPr>
              <a:t>Department of </a:t>
            </a:r>
          </a:p>
          <a:p>
            <a:pPr marL="0" marR="0" lvl="0" indent="0" algn="l" defTabSz="914400" rtl="0" eaLnBrk="0" fontAlgn="base" latinLnBrk="0" hangingPunct="0">
              <a:lnSpc>
                <a:spcPct val="100000"/>
              </a:lnSpc>
              <a:spcBef>
                <a:spcPct val="0"/>
              </a:spcBef>
              <a:spcAft>
                <a:spcPts val="0"/>
              </a:spcAft>
              <a:buClrTx/>
              <a:buSzTx/>
              <a:buFontTx/>
              <a:buNone/>
              <a:tabLst/>
              <a:defRPr/>
            </a:pPr>
            <a:r>
              <a:rPr kumimoji="0" lang="en-AU" altLang="en-US" sz="1500" b="1" i="0" u="none" strike="noStrike" kern="1200" cap="none" spc="0" normalizeH="0" baseline="0" noProof="0" dirty="0">
                <a:ln>
                  <a:noFill/>
                </a:ln>
                <a:solidFill>
                  <a:prstClr val="black"/>
                </a:solidFill>
                <a:effectLst/>
                <a:uLnTx/>
                <a:uFillTx/>
                <a:latin typeface="Arial" charset="0"/>
                <a:ea typeface="ＭＳ Ｐゴシック" pitchFamily="-124" charset="-128"/>
                <a:cs typeface="+mn-cs"/>
              </a:rPr>
              <a:t>Mines, Industry Regulation and Safety </a:t>
            </a:r>
            <a:endParaRPr kumimoji="0" lang="en-AU" sz="15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sym typeface="Wingdings" panose="05000000000000000000" pitchFamily="2" charset="2"/>
            </a:endParaRPr>
          </a:p>
        </p:txBody>
      </p:sp>
      <p:sp>
        <p:nvSpPr>
          <p:cNvPr id="5" name="Rectangle 4"/>
          <p:cNvSpPr/>
          <p:nvPr/>
        </p:nvSpPr>
        <p:spPr>
          <a:xfrm>
            <a:off x="2415341" y="2041012"/>
            <a:ext cx="1787878" cy="992567"/>
          </a:xfrm>
          <a:prstGeom prst="rect">
            <a:avLst/>
          </a:prstGeom>
        </p:spPr>
        <p:txBody>
          <a:bodyPr wrap="square" lIns="68569" tIns="34284" rIns="68569" bIns="34284">
            <a:spAutoFit/>
          </a:bodyPr>
          <a:lstStyle/>
          <a:p>
            <a:pPr marL="0" marR="0" lvl="0" indent="0" algn="l" defTabSz="914400" rtl="0" eaLnBrk="0" fontAlgn="base" latinLnBrk="0" hangingPunct="0">
              <a:lnSpc>
                <a:spcPct val="100000"/>
              </a:lnSpc>
              <a:spcBef>
                <a:spcPct val="0"/>
              </a:spcBef>
              <a:spcAft>
                <a:spcPts val="0"/>
              </a:spcAft>
              <a:buClrTx/>
              <a:buSzTx/>
              <a:buFontTx/>
              <a:buNone/>
              <a:tabLst/>
              <a:defRPr/>
            </a:pPr>
            <a:r>
              <a:rPr kumimoji="0" lang="en-AU" sz="15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sym typeface="Wingdings" panose="05000000000000000000" pitchFamily="2" charset="2"/>
              </a:rPr>
              <a:t>Twitter </a:t>
            </a:r>
          </a:p>
          <a:p>
            <a:pPr marL="0" marR="0" lvl="0" indent="0" algn="l" defTabSz="914400" rtl="0" eaLnBrk="0" fontAlgn="base" latinLnBrk="0" hangingPunct="0">
              <a:lnSpc>
                <a:spcPct val="100000"/>
              </a:lnSpc>
              <a:spcBef>
                <a:spcPct val="0"/>
              </a:spcBef>
              <a:spcAft>
                <a:spcPts val="0"/>
              </a:spcAft>
              <a:buClrTx/>
              <a:buSzTx/>
              <a:buFontTx/>
              <a:buNone/>
              <a:tabLst/>
              <a:defRPr/>
            </a:pPr>
            <a:r>
              <a:rPr kumimoji="0" lang="en-AU" altLang="en-US" sz="1500" b="1" i="0" u="none" strike="noStrike" kern="1200" cap="none" spc="0" normalizeH="0" baseline="0" noProof="0" dirty="0">
                <a:ln>
                  <a:noFill/>
                </a:ln>
                <a:solidFill>
                  <a:prstClr val="black"/>
                </a:solidFill>
                <a:effectLst/>
                <a:uLnTx/>
                <a:uFillTx/>
                <a:latin typeface="Arial" charset="0"/>
                <a:ea typeface="ＭＳ Ｐゴシック" pitchFamily="-124" charset="-128"/>
                <a:cs typeface="+mn-cs"/>
              </a:rPr>
              <a:t>@DMIRS_WA</a:t>
            </a:r>
          </a:p>
          <a:p>
            <a:pPr marL="0" marR="0" lvl="0" indent="0" algn="l" defTabSz="914400" rtl="0" eaLnBrk="0" fontAlgn="base" latinLnBrk="0" hangingPunct="0">
              <a:lnSpc>
                <a:spcPct val="100000"/>
              </a:lnSpc>
              <a:spcBef>
                <a:spcPct val="0"/>
              </a:spcBef>
              <a:spcAft>
                <a:spcPts val="0"/>
              </a:spcAft>
              <a:buClrTx/>
              <a:buSzTx/>
              <a:buFontTx/>
              <a:buNone/>
              <a:tabLst/>
              <a:defRPr/>
            </a:pPr>
            <a:endParaRPr kumimoji="0" lang="en-AU" altLang="en-US" sz="1500" b="1"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500" b="1"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a:t>
            </a:r>
            <a:r>
              <a:rPr kumimoji="0" lang="en-AU" sz="1500" b="1" i="0" u="none" strike="noStrike" kern="1200" cap="none" spc="0" normalizeH="0" baseline="0" noProof="0" dirty="0" err="1">
                <a:ln>
                  <a:noFill/>
                </a:ln>
                <a:solidFill>
                  <a:srgbClr val="000000"/>
                </a:solidFill>
                <a:effectLst/>
                <a:uLnTx/>
                <a:uFillTx/>
                <a:latin typeface="Arial" charset="0"/>
                <a:ea typeface="ＭＳ Ｐゴシック" pitchFamily="-124" charset="-128"/>
                <a:cs typeface="+mn-cs"/>
              </a:rPr>
              <a:t>AndrewChaplyn</a:t>
            </a:r>
            <a:endParaRPr kumimoji="0" lang="en-AU" sz="1500" b="1" i="0" u="none" strike="noStrike" kern="1200" cap="none" spc="0" normalizeH="0" baseline="0" noProof="0" dirty="0">
              <a:ln>
                <a:noFill/>
              </a:ln>
              <a:solidFill>
                <a:srgbClr val="000000"/>
              </a:solidFill>
              <a:effectLst/>
              <a:uLnTx/>
              <a:uFillTx/>
              <a:latin typeface="Arial" charset="0"/>
              <a:ea typeface="ＭＳ Ｐゴシック" pitchFamily="-124" charset="-128"/>
              <a:cs typeface="+mn-cs"/>
            </a:endParaRPr>
          </a:p>
        </p:txBody>
      </p:sp>
      <p:pic>
        <p:nvPicPr>
          <p:cNvPr id="6" name="Picture 3" descr="W:\TRANSFER\Social Media\News-Twitter_DM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0721" y="2128032"/>
            <a:ext cx="1002431" cy="8500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itle 6"/>
          <p:cNvSpPr>
            <a:spLocks noGrp="1"/>
          </p:cNvSpPr>
          <p:nvPr>
            <p:ph type="title"/>
          </p:nvPr>
        </p:nvSpPr>
        <p:spPr/>
        <p:txBody>
          <a:bodyPr>
            <a:normAutofit fontScale="90000"/>
          </a:bodyPr>
          <a:lstStyle/>
          <a:p>
            <a:r>
              <a:rPr lang="en-AU" dirty="0"/>
              <a:t>Follow us on social media and sign up for news alerts! </a:t>
            </a:r>
          </a:p>
        </p:txBody>
      </p:sp>
      <p:sp>
        <p:nvSpPr>
          <p:cNvPr id="8" name="Rectangle 6"/>
          <p:cNvSpPr txBox="1">
            <a:spLocks noChangeArrowheads="1"/>
          </p:cNvSpPr>
          <p:nvPr/>
        </p:nvSpPr>
        <p:spPr>
          <a:xfrm>
            <a:off x="7553325" y="5723343"/>
            <a:ext cx="447675" cy="2712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
        <p:nvSpPr>
          <p:cNvPr id="9" name="TextBox 8"/>
          <p:cNvSpPr txBox="1"/>
          <p:nvPr/>
        </p:nvSpPr>
        <p:spPr>
          <a:xfrm>
            <a:off x="6462210" y="3753036"/>
            <a:ext cx="2430270"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A02A1D"/>
                </a:solidFill>
                <a:effectLst/>
                <a:uLnTx/>
                <a:uFillTx/>
                <a:latin typeface="Arial" charset="0"/>
                <a:ea typeface="ＭＳ Ｐゴシック" pitchFamily="-124" charset="-128"/>
                <a:cs typeface="+mn-cs"/>
              </a:rPr>
              <a:t>Sign up to receive weekly news alerts @ www.dmirs.wa.gov.au </a:t>
            </a:r>
          </a:p>
        </p:txBody>
      </p:sp>
    </p:spTree>
    <p:extLst>
      <p:ext uri="{BB962C8B-B14F-4D97-AF65-F5344CB8AC3E}">
        <p14:creationId xmlns:p14="http://schemas.microsoft.com/office/powerpoint/2010/main" val="4108519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Subtitle 4"/>
          <p:cNvSpPr>
            <a:spLocks noGrp="1"/>
          </p:cNvSpPr>
          <p:nvPr>
            <p:ph idx="1"/>
          </p:nvPr>
        </p:nvSpPr>
        <p:spPr>
          <a:xfrm>
            <a:off x="504664" y="1686507"/>
            <a:ext cx="8134672" cy="3948173"/>
          </a:xfrm>
        </p:spPr>
        <p:txBody>
          <a:bodyPr>
            <a:normAutofit/>
          </a:bodyPr>
          <a:lstStyle/>
          <a:p>
            <a:pPr>
              <a:buFontTx/>
              <a:buNone/>
              <a:defRPr/>
            </a:pPr>
            <a:endParaRPr lang="en-AU" sz="4400" dirty="0"/>
          </a:p>
          <a:p>
            <a:pPr algn="ctr">
              <a:buFontTx/>
              <a:buNone/>
              <a:defRPr/>
            </a:pPr>
            <a:r>
              <a:rPr lang="en-AU" sz="4400" dirty="0" smtClean="0">
                <a:solidFill>
                  <a:srgbClr val="0E6E71"/>
                </a:solidFill>
              </a:rPr>
              <a:t>The power of identification</a:t>
            </a:r>
            <a:endParaRPr lang="en-AU" sz="4400" dirty="0">
              <a:solidFill>
                <a:srgbClr val="0E6E71"/>
              </a:solidFill>
            </a:endParaRPr>
          </a:p>
          <a:p>
            <a:pPr>
              <a:spcBef>
                <a:spcPts val="0"/>
              </a:spcBef>
              <a:buNone/>
            </a:pPr>
            <a:endParaRPr lang="en-AU" sz="4400" dirty="0"/>
          </a:p>
          <a:p>
            <a:pPr>
              <a:spcBef>
                <a:spcPts val="0"/>
              </a:spcBef>
              <a:buNone/>
            </a:pPr>
            <a:endParaRPr lang="en-AU" sz="4400" dirty="0"/>
          </a:p>
          <a:p>
            <a:pPr>
              <a:spcBef>
                <a:spcPts val="0"/>
              </a:spcBef>
              <a:buNone/>
            </a:pPr>
            <a:endParaRPr lang="en-AU" sz="4400" dirty="0"/>
          </a:p>
          <a:p>
            <a:pPr algn="r">
              <a:buNone/>
            </a:pPr>
            <a:endParaRPr lang="en-AU" sz="4400" dirty="0"/>
          </a:p>
          <a:p>
            <a:pPr algn="r">
              <a:buFontTx/>
              <a:buNone/>
            </a:pPr>
            <a:endParaRPr lang="en-AU" sz="4400" dirty="0"/>
          </a:p>
        </p:txBody>
      </p:sp>
      <p:sp>
        <p:nvSpPr>
          <p:cNvPr id="2" name="Slide Number Placeholder 1"/>
          <p:cNvSpPr>
            <a:spLocks noGrp="1"/>
          </p:cNvSpPr>
          <p:nvPr>
            <p:ph type="sldNum" sz="quarter" idx="10"/>
          </p:nvPr>
        </p:nvSpPr>
        <p:spPr/>
        <p:txBody>
          <a:bodyPr/>
          <a:lstStyle/>
          <a:p>
            <a:pPr>
              <a:defRPr/>
            </a:pPr>
            <a:fld id="{44C1278F-C93A-44A2-AB74-1750ADFF2444}" type="slidenum">
              <a:rPr lang="en-US" smtClean="0"/>
              <a:pPr>
                <a:defRPr/>
              </a:pPr>
              <a:t>3</a:t>
            </a:fld>
            <a:endParaRPr lang="en-US" dirty="0"/>
          </a:p>
        </p:txBody>
      </p:sp>
    </p:spTree>
    <p:extLst>
      <p:ext uri="{BB962C8B-B14F-4D97-AF65-F5344CB8AC3E}">
        <p14:creationId xmlns:p14="http://schemas.microsoft.com/office/powerpoint/2010/main" val="1914791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2800" dirty="0">
                <a:latin typeface="Arial" panose="020B0604020202020204" pitchFamily="34" charset="0"/>
                <a:cs typeface="Arial" panose="020B0604020202020204" pitchFamily="34" charset="0"/>
              </a:rPr>
              <a:t>Way to harm</a:t>
            </a:r>
          </a:p>
        </p:txBody>
      </p:sp>
      <p:graphicFrame>
        <p:nvGraphicFramePr>
          <p:cNvPr id="5" name="Content Placeholder 4"/>
          <p:cNvGraphicFramePr>
            <a:graphicFrameLocks noGrp="1"/>
          </p:cNvGraphicFramePr>
          <p:nvPr>
            <p:ph idx="1"/>
          </p:nvPr>
        </p:nvGraphicFramePr>
        <p:xfrm>
          <a:off x="628650" y="1400175"/>
          <a:ext cx="7886700" cy="4776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ouble Bracket 2"/>
          <p:cNvSpPr/>
          <p:nvPr/>
        </p:nvSpPr>
        <p:spPr>
          <a:xfrm>
            <a:off x="2392016" y="3823252"/>
            <a:ext cx="3935897" cy="2405269"/>
          </a:xfrm>
          <a:prstGeom prst="bracketPair">
            <a:avLst/>
          </a:prstGeom>
        </p:spPr>
        <p:style>
          <a:lnRef idx="3">
            <a:schemeClr val="accent3"/>
          </a:lnRef>
          <a:fillRef idx="0">
            <a:schemeClr val="accent3"/>
          </a:fillRef>
          <a:effectRef idx="2">
            <a:schemeClr val="accent3"/>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131313"/>
              </a:solidFill>
              <a:effectLst/>
              <a:uLnTx/>
              <a:uFillTx/>
              <a:latin typeface="Calibri" panose="020F0502020204030204"/>
              <a:ea typeface="+mn-ea"/>
              <a:cs typeface="+mn-cs"/>
            </a:endParaRPr>
          </a:p>
        </p:txBody>
      </p:sp>
      <p:sp>
        <p:nvSpPr>
          <p:cNvPr id="4" name="TextBox 3"/>
          <p:cNvSpPr txBox="1"/>
          <p:nvPr/>
        </p:nvSpPr>
        <p:spPr>
          <a:xfrm flipH="1">
            <a:off x="1560939" y="4841219"/>
            <a:ext cx="101445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131313"/>
                </a:solidFill>
                <a:effectLst/>
                <a:uLnTx/>
                <a:uFillTx/>
                <a:latin typeface="Calibri" panose="020F0502020204030204"/>
                <a:ea typeface="+mn-ea"/>
                <a:cs typeface="+mn-cs"/>
              </a:rPr>
              <a:t>Harm</a:t>
            </a:r>
          </a:p>
        </p:txBody>
      </p:sp>
      <p:sp>
        <p:nvSpPr>
          <p:cNvPr id="7" name="Up Arrow 6"/>
          <p:cNvSpPr/>
          <p:nvPr/>
        </p:nvSpPr>
        <p:spPr>
          <a:xfrm>
            <a:off x="7342366" y="1623845"/>
            <a:ext cx="1496833" cy="1875686"/>
          </a:xfrm>
          <a:prstGeom prst="up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Down Arrow 7"/>
          <p:cNvSpPr/>
          <p:nvPr/>
        </p:nvSpPr>
        <p:spPr>
          <a:xfrm>
            <a:off x="7342368" y="4033528"/>
            <a:ext cx="1496831" cy="1984715"/>
          </a:xfrm>
          <a:prstGeom prst="down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TextBox 10"/>
          <p:cNvSpPr txBox="1"/>
          <p:nvPr/>
        </p:nvSpPr>
        <p:spPr>
          <a:xfrm flipH="1">
            <a:off x="6547944" y="2676089"/>
            <a:ext cx="11517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131313"/>
                </a:solidFill>
                <a:effectLst/>
                <a:uLnTx/>
                <a:uFillTx/>
                <a:latin typeface="Calibri" panose="020F0502020204030204"/>
                <a:ea typeface="+mn-ea"/>
                <a:cs typeface="+mn-cs"/>
              </a:rPr>
              <a:t>Proactive Zone</a:t>
            </a:r>
          </a:p>
        </p:txBody>
      </p:sp>
      <p:sp>
        <p:nvSpPr>
          <p:cNvPr id="12" name="TextBox 11"/>
          <p:cNvSpPr txBox="1"/>
          <p:nvPr/>
        </p:nvSpPr>
        <p:spPr>
          <a:xfrm flipH="1">
            <a:off x="6547943" y="4275168"/>
            <a:ext cx="11517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131313"/>
                </a:solidFill>
                <a:effectLst/>
                <a:uLnTx/>
                <a:uFillTx/>
                <a:latin typeface="Calibri" panose="020F0502020204030204"/>
                <a:ea typeface="+mn-ea"/>
                <a:cs typeface="+mn-cs"/>
              </a:rPr>
              <a:t>Reactive Zone</a:t>
            </a:r>
          </a:p>
        </p:txBody>
      </p:sp>
      <p:sp>
        <p:nvSpPr>
          <p:cNvPr id="10" name="Slide Number Placeholder 3"/>
          <p:cNvSpPr txBox="1">
            <a:spLocks/>
          </p:cNvSpPr>
          <p:nvPr/>
        </p:nvSpPr>
        <p:spPr bwMode="auto">
          <a:xfrm>
            <a:off x="7239000" y="6500813"/>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50" kern="1200">
                <a:solidFill>
                  <a:schemeClr val="bg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a:lstStyle>
          <a:p>
            <a:pPr>
              <a:defRPr/>
            </a:pPr>
            <a:fld id="{44C1278F-C93A-44A2-AB74-1750ADFF2444}" type="slidenum">
              <a:rPr lang="en-US" sz="1400" smtClean="0">
                <a:solidFill>
                  <a:srgbClr val="FFFFFF"/>
                </a:solidFill>
              </a:rPr>
              <a:pPr>
                <a:defRPr/>
              </a:pPr>
              <a:t>4</a:t>
            </a:fld>
            <a:endParaRPr lang="en-US" sz="1400" dirty="0">
              <a:solidFill>
                <a:srgbClr val="FFFFFF"/>
              </a:solidFill>
            </a:endParaRPr>
          </a:p>
        </p:txBody>
      </p:sp>
    </p:spTree>
    <p:extLst>
      <p:ext uri="{BB962C8B-B14F-4D97-AF65-F5344CB8AC3E}">
        <p14:creationId xmlns:p14="http://schemas.microsoft.com/office/powerpoint/2010/main" val="387395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animBg="1"/>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074" y="168962"/>
            <a:ext cx="8630526" cy="906066"/>
          </a:xfrm>
        </p:spPr>
        <p:txBody>
          <a:bodyPr>
            <a:noAutofit/>
          </a:bodyPr>
          <a:lstStyle/>
          <a:p>
            <a:r>
              <a:rPr lang="en-AU" sz="2800" dirty="0">
                <a:latin typeface="Arial" panose="020B0604020202020204" pitchFamily="34" charset="0"/>
                <a:cs typeface="Arial" panose="020B0604020202020204" pitchFamily="34" charset="0"/>
              </a:rPr>
              <a:t>Why should we identify hazards and manage risks?</a:t>
            </a:r>
          </a:p>
        </p:txBody>
      </p:sp>
      <p:pic>
        <p:nvPicPr>
          <p:cNvPr id="3" name="Picture 2"/>
          <p:cNvPicPr>
            <a:picLocks noChangeAspect="1"/>
          </p:cNvPicPr>
          <p:nvPr/>
        </p:nvPicPr>
        <p:blipFill>
          <a:blip r:embed="rId3"/>
          <a:stretch>
            <a:fillRect/>
          </a:stretch>
        </p:blipFill>
        <p:spPr>
          <a:xfrm>
            <a:off x="0" y="1252984"/>
            <a:ext cx="6210300" cy="1133475"/>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4"/>
          <a:stretch>
            <a:fillRect/>
          </a:stretch>
        </p:blipFill>
        <p:spPr>
          <a:xfrm>
            <a:off x="0" y="2515275"/>
            <a:ext cx="4972050" cy="1114425"/>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5"/>
          <a:stretch>
            <a:fillRect/>
          </a:stretch>
        </p:blipFill>
        <p:spPr>
          <a:xfrm>
            <a:off x="5351070" y="1252983"/>
            <a:ext cx="3792929" cy="4480273"/>
          </a:xfrm>
          <a:prstGeom prst="rect">
            <a:avLst/>
          </a:prstGeom>
          <a:ln>
            <a:noFill/>
          </a:ln>
          <a:effectLst>
            <a:outerShdw blurRad="292100" dist="139700" dir="2700000" algn="tl" rotWithShape="0">
              <a:srgbClr val="333333">
                <a:alpha val="65000"/>
              </a:srgbClr>
            </a:outerShdw>
          </a:effectLst>
        </p:spPr>
      </p:pic>
      <p:sp>
        <p:nvSpPr>
          <p:cNvPr id="9" name="Slide Number Placeholder 3"/>
          <p:cNvSpPr txBox="1">
            <a:spLocks/>
          </p:cNvSpPr>
          <p:nvPr/>
        </p:nvSpPr>
        <p:spPr bwMode="auto">
          <a:xfrm>
            <a:off x="7239000" y="6500813"/>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50" kern="1200">
                <a:solidFill>
                  <a:schemeClr val="bg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a:lstStyle>
          <a:p>
            <a:pPr>
              <a:defRPr/>
            </a:pPr>
            <a:fld id="{44C1278F-C93A-44A2-AB74-1750ADFF2444}" type="slidenum">
              <a:rPr lang="en-US" sz="1400" smtClean="0">
                <a:solidFill>
                  <a:srgbClr val="FFFFFF"/>
                </a:solidFill>
              </a:rPr>
              <a:pPr>
                <a:defRPr/>
              </a:pPr>
              <a:t>5</a:t>
            </a:fld>
            <a:endParaRPr lang="en-US" sz="1400" dirty="0">
              <a:solidFill>
                <a:srgbClr val="FFFFFF"/>
              </a:solidFill>
            </a:endParaRPr>
          </a:p>
        </p:txBody>
      </p:sp>
      <p:pic>
        <p:nvPicPr>
          <p:cNvPr id="4" name="Picture 3"/>
          <p:cNvPicPr>
            <a:picLocks noChangeAspect="1"/>
          </p:cNvPicPr>
          <p:nvPr/>
        </p:nvPicPr>
        <p:blipFill>
          <a:blip r:embed="rId6"/>
          <a:stretch>
            <a:fillRect/>
          </a:stretch>
        </p:blipFill>
        <p:spPr>
          <a:xfrm>
            <a:off x="0" y="3758516"/>
            <a:ext cx="4788024" cy="1114398"/>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0" y="5001730"/>
            <a:ext cx="4680520" cy="1477328"/>
          </a:xfrm>
          <a:prstGeom prst="rect">
            <a:avLst/>
          </a:prstGeom>
        </p:spPr>
        <p:txBody>
          <a:bodyPr wrap="square" numCol="2">
            <a:spAutoFit/>
          </a:bodyPr>
          <a:lstStyle/>
          <a:p>
            <a:pPr eaLnBrk="1" hangingPunct="1"/>
            <a:r>
              <a:rPr lang="en-US" sz="1800" dirty="0"/>
              <a:t>Reasons include - </a:t>
            </a:r>
          </a:p>
          <a:p>
            <a:pPr marL="342900" indent="-342900" eaLnBrk="1" hangingPunct="1">
              <a:buFont typeface="Arial" panose="020B0604020202020204" pitchFamily="34" charset="0"/>
              <a:buChar char="•"/>
            </a:pPr>
            <a:r>
              <a:rPr lang="en-US" sz="1800" dirty="0"/>
              <a:t>Loss of life, injuries</a:t>
            </a:r>
          </a:p>
          <a:p>
            <a:pPr marL="342900" indent="-342900" eaLnBrk="1" hangingPunct="1">
              <a:buFont typeface="Arial" panose="020B0604020202020204" pitchFamily="34" charset="0"/>
              <a:buChar char="•"/>
            </a:pPr>
            <a:r>
              <a:rPr lang="en-US" sz="1800" dirty="0"/>
              <a:t>Reputational damage</a:t>
            </a:r>
          </a:p>
          <a:p>
            <a:pPr marL="342900" indent="-342900" eaLnBrk="1" hangingPunct="1">
              <a:buFont typeface="Arial" panose="020B0604020202020204" pitchFamily="34" charset="0"/>
              <a:buChar char="•"/>
            </a:pPr>
            <a:endParaRPr lang="en-US" sz="1800" dirty="0"/>
          </a:p>
          <a:p>
            <a:pPr marL="342900" indent="-342900" eaLnBrk="1" hangingPunct="1">
              <a:buFont typeface="Arial" panose="020B0604020202020204" pitchFamily="34" charset="0"/>
              <a:buChar char="•"/>
            </a:pPr>
            <a:r>
              <a:rPr lang="en-US" sz="1800" dirty="0"/>
              <a:t>Business Impact</a:t>
            </a:r>
          </a:p>
          <a:p>
            <a:pPr marL="342900" indent="-342900" eaLnBrk="1" hangingPunct="1">
              <a:buFont typeface="Arial" panose="020B0604020202020204" pitchFamily="34" charset="0"/>
              <a:buChar char="•"/>
            </a:pPr>
            <a:r>
              <a:rPr lang="en-US" sz="1800" dirty="0"/>
              <a:t>Legal action</a:t>
            </a:r>
          </a:p>
        </p:txBody>
      </p:sp>
    </p:spTree>
    <p:extLst>
      <p:ext uri="{BB962C8B-B14F-4D97-AF65-F5344CB8AC3E}">
        <p14:creationId xmlns:p14="http://schemas.microsoft.com/office/powerpoint/2010/main" val="137880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2800" dirty="0">
                <a:latin typeface="Arial" panose="020B0604020202020204" pitchFamily="34" charset="0"/>
                <a:cs typeface="Arial" panose="020B0604020202020204" pitchFamily="34" charset="0"/>
              </a:rPr>
              <a:t>When hazards are not managed…</a:t>
            </a:r>
          </a:p>
        </p:txBody>
      </p:sp>
      <p:sp>
        <p:nvSpPr>
          <p:cNvPr id="5" name="Slide Number Placeholder 3"/>
          <p:cNvSpPr txBox="1">
            <a:spLocks/>
          </p:cNvSpPr>
          <p:nvPr/>
        </p:nvSpPr>
        <p:spPr bwMode="auto">
          <a:xfrm>
            <a:off x="7239000" y="6500813"/>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50" kern="1200">
                <a:solidFill>
                  <a:schemeClr val="bg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a:lstStyle>
          <a:p>
            <a:pPr>
              <a:defRPr/>
            </a:pPr>
            <a:fld id="{44C1278F-C93A-44A2-AB74-1750ADFF2444}" type="slidenum">
              <a:rPr lang="en-US" sz="1400" smtClean="0">
                <a:solidFill>
                  <a:srgbClr val="FFFFFF"/>
                </a:solidFill>
              </a:rPr>
              <a:pPr>
                <a:defRPr/>
              </a:pPr>
              <a:t>6</a:t>
            </a:fld>
            <a:endParaRPr lang="en-US" sz="1400" dirty="0">
              <a:solidFill>
                <a:srgbClr val="FFFFFF"/>
              </a:solidFill>
            </a:endParaRPr>
          </a:p>
        </p:txBody>
      </p:sp>
      <p:pic>
        <p:nvPicPr>
          <p:cNvPr id="3" name="Online Media 2" descr="Terrifying moment of Brazil dam collapse caught on camera.mp4">
            <a:hlinkClick r:id="" action="ppaction://media"/>
            <a:extLst>
              <a:ext uri="{FF2B5EF4-FFF2-40B4-BE49-F238E27FC236}">
                <a16:creationId xmlns:a16="http://schemas.microsoft.com/office/drawing/2014/main" id="{AADC5A1C-918B-5B44-8ACF-A85334AD4BC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2900" y="1329510"/>
            <a:ext cx="8458200" cy="4757738"/>
          </a:xfrm>
          <a:prstGeom prst="rect">
            <a:avLst/>
          </a:prstGeom>
        </p:spPr>
      </p:pic>
    </p:spTree>
    <p:extLst>
      <p:ext uri="{BB962C8B-B14F-4D97-AF65-F5344CB8AC3E}">
        <p14:creationId xmlns:p14="http://schemas.microsoft.com/office/powerpoint/2010/main" val="264692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0" fontAlgn="base" hangingPunct="0">
              <a:spcAft>
                <a:spcPct val="0"/>
              </a:spcAft>
            </a:pPr>
            <a:r>
              <a:rPr lang="en-US" sz="2800" dirty="0">
                <a:latin typeface="Arial" panose="020B0604020202020204" pitchFamily="34" charset="0"/>
                <a:cs typeface="Arial" panose="020B0604020202020204" pitchFamily="34" charset="0"/>
              </a:rPr>
              <a:t>Identify the hazards?</a:t>
            </a:r>
          </a:p>
        </p:txBody>
      </p:sp>
      <p:pic>
        <p:nvPicPr>
          <p:cNvPr id="4" name="Content Placeholder 3"/>
          <p:cNvPicPr>
            <a:picLocks noGrp="1" noChangeAspect="1"/>
          </p:cNvPicPr>
          <p:nvPr>
            <p:ph idx="1"/>
          </p:nvPr>
        </p:nvPicPr>
        <p:blipFill>
          <a:blip r:embed="rId3"/>
          <a:stretch>
            <a:fillRect/>
          </a:stretch>
        </p:blipFill>
        <p:spPr>
          <a:xfrm>
            <a:off x="903890" y="1276867"/>
            <a:ext cx="7266287" cy="4945257"/>
          </a:xfrm>
          <a:prstGeom prst="rect">
            <a:avLst/>
          </a:prstGeom>
        </p:spPr>
      </p:pic>
      <p:sp>
        <p:nvSpPr>
          <p:cNvPr id="5" name="Slide Number Placeholder 3"/>
          <p:cNvSpPr txBox="1">
            <a:spLocks/>
          </p:cNvSpPr>
          <p:nvPr/>
        </p:nvSpPr>
        <p:spPr bwMode="auto">
          <a:xfrm>
            <a:off x="7239000" y="6500813"/>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50" kern="1200">
                <a:solidFill>
                  <a:schemeClr val="bg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a:lstStyle>
          <a:p>
            <a:pPr>
              <a:defRPr/>
            </a:pPr>
            <a:fld id="{44C1278F-C93A-44A2-AB74-1750ADFF2444}" type="slidenum">
              <a:rPr lang="en-US" sz="1400" smtClean="0">
                <a:solidFill>
                  <a:srgbClr val="FFFFFF"/>
                </a:solidFill>
              </a:rPr>
              <a:pPr>
                <a:defRPr/>
              </a:pPr>
              <a:t>7</a:t>
            </a:fld>
            <a:endParaRPr lang="en-US" sz="1400" dirty="0">
              <a:solidFill>
                <a:srgbClr val="FFFFFF"/>
              </a:solidFill>
            </a:endParaRPr>
          </a:p>
        </p:txBody>
      </p:sp>
    </p:spTree>
    <p:extLst>
      <p:ext uri="{BB962C8B-B14F-4D97-AF65-F5344CB8AC3E}">
        <p14:creationId xmlns:p14="http://schemas.microsoft.com/office/powerpoint/2010/main" val="187305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16632"/>
            <a:ext cx="7886700" cy="1070149"/>
          </a:xfrm>
        </p:spPr>
        <p:txBody>
          <a:bodyPr>
            <a:noAutofit/>
          </a:bodyPr>
          <a:lstStyle/>
          <a:p>
            <a:r>
              <a:rPr lang="en-AU" sz="2800" dirty="0">
                <a:latin typeface="Arial" panose="020B0604020202020204" pitchFamily="34" charset="0"/>
                <a:cs typeface="Arial" panose="020B0604020202020204" pitchFamily="34" charset="0"/>
              </a:rPr>
              <a:t>Who can identify hazards?</a:t>
            </a:r>
          </a:p>
        </p:txBody>
      </p:sp>
      <p:pic>
        <p:nvPicPr>
          <p:cNvPr id="4" name="Content Placeholder 3"/>
          <p:cNvPicPr>
            <a:picLocks noGrp="1" noChangeAspect="1"/>
          </p:cNvPicPr>
          <p:nvPr>
            <p:ph idx="1"/>
          </p:nvPr>
        </p:nvPicPr>
        <p:blipFill>
          <a:blip r:embed="rId3"/>
          <a:stretch>
            <a:fillRect/>
          </a:stretch>
        </p:blipFill>
        <p:spPr>
          <a:xfrm>
            <a:off x="632009" y="1385695"/>
            <a:ext cx="7765682" cy="4684905"/>
          </a:xfrm>
          <a:prstGeom prst="rect">
            <a:avLst/>
          </a:prstGeom>
        </p:spPr>
      </p:pic>
      <p:sp>
        <p:nvSpPr>
          <p:cNvPr id="5" name="Slide Number Placeholder 3"/>
          <p:cNvSpPr txBox="1">
            <a:spLocks/>
          </p:cNvSpPr>
          <p:nvPr/>
        </p:nvSpPr>
        <p:spPr bwMode="auto">
          <a:xfrm>
            <a:off x="7239000" y="6500813"/>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50" kern="1200">
                <a:solidFill>
                  <a:schemeClr val="bg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a:lstStyle>
          <a:p>
            <a:pPr>
              <a:defRPr/>
            </a:pPr>
            <a:fld id="{44C1278F-C93A-44A2-AB74-1750ADFF2444}" type="slidenum">
              <a:rPr lang="en-US" sz="1400" smtClean="0">
                <a:solidFill>
                  <a:srgbClr val="FFFFFF"/>
                </a:solidFill>
              </a:rPr>
              <a:pPr>
                <a:defRPr/>
              </a:pPr>
              <a:t>8</a:t>
            </a:fld>
            <a:endParaRPr lang="en-US" sz="1400" dirty="0">
              <a:solidFill>
                <a:srgbClr val="FFFFFF"/>
              </a:solidFill>
            </a:endParaRPr>
          </a:p>
        </p:txBody>
      </p:sp>
    </p:spTree>
    <p:extLst>
      <p:ext uri="{BB962C8B-B14F-4D97-AF65-F5344CB8AC3E}">
        <p14:creationId xmlns:p14="http://schemas.microsoft.com/office/powerpoint/2010/main" val="239031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2800" dirty="0">
                <a:latin typeface="Arial" panose="020B0604020202020204" pitchFamily="34" charset="0"/>
                <a:cs typeface="Arial" panose="020B0604020202020204" pitchFamily="34" charset="0"/>
              </a:rPr>
              <a:t>How can hazards be identified?</a:t>
            </a:r>
          </a:p>
        </p:txBody>
      </p:sp>
      <p:pic>
        <p:nvPicPr>
          <p:cNvPr id="8" name="Picture 7"/>
          <p:cNvPicPr>
            <a:picLocks noChangeAspect="1"/>
          </p:cNvPicPr>
          <p:nvPr/>
        </p:nvPicPr>
        <p:blipFill>
          <a:blip r:embed="rId3"/>
          <a:stretch>
            <a:fillRect/>
          </a:stretch>
        </p:blipFill>
        <p:spPr>
          <a:xfrm>
            <a:off x="107504" y="1340768"/>
            <a:ext cx="6631775" cy="5000241"/>
          </a:xfrm>
          <a:prstGeom prst="rect">
            <a:avLst/>
          </a:prstGeom>
        </p:spPr>
      </p:pic>
      <p:sp>
        <p:nvSpPr>
          <p:cNvPr id="9" name="TextBox 8"/>
          <p:cNvSpPr txBox="1"/>
          <p:nvPr/>
        </p:nvSpPr>
        <p:spPr>
          <a:xfrm>
            <a:off x="7047571" y="1918010"/>
            <a:ext cx="2096429"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b="0" i="0" u="none" strike="noStrike" kern="1200" cap="none" spc="0" normalizeH="0" baseline="0" noProof="0" dirty="0">
                <a:ln>
                  <a:noFill/>
                </a:ln>
                <a:solidFill>
                  <a:srgbClr val="131313"/>
                </a:solidFill>
                <a:effectLst/>
                <a:uLnTx/>
                <a:uFillTx/>
                <a:latin typeface="Arial" panose="020B0604020202020204" pitchFamily="34" charset="0"/>
                <a:ea typeface="+mn-ea"/>
                <a:cs typeface="Arial" panose="020B0604020202020204" pitchFamily="34" charset="0"/>
              </a:rPr>
              <a:t>Senses –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solidFill>
                  <a:srgbClr val="131313"/>
                </a:solidFill>
                <a:latin typeface="Arial" panose="020B0604020202020204" pitchFamily="34" charset="0"/>
                <a:ea typeface="+mn-ea"/>
                <a:cs typeface="Arial" panose="020B0604020202020204" pitchFamily="34" charset="0"/>
              </a:rPr>
              <a:t>e</a:t>
            </a:r>
            <a:r>
              <a:rPr kumimoji="0" lang="en-AU" b="0" i="0" u="none" strike="noStrike" kern="1200" cap="none" spc="0" normalizeH="0" baseline="0" noProof="0" dirty="0">
                <a:ln>
                  <a:noFill/>
                </a:ln>
                <a:solidFill>
                  <a:srgbClr val="131313"/>
                </a:solidFill>
                <a:effectLst/>
                <a:uLnTx/>
                <a:uFillTx/>
                <a:latin typeface="Arial" panose="020B0604020202020204" pitchFamily="34" charset="0"/>
                <a:ea typeface="+mn-ea"/>
                <a:cs typeface="Arial" panose="020B0604020202020204" pitchFamily="34" charset="0"/>
              </a:rPr>
              <a:t>yes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b="0" i="0" u="none" strike="noStrike" kern="1200" cap="none" spc="0" normalizeH="0" baseline="0" noProof="0" dirty="0">
                <a:ln>
                  <a:noFill/>
                </a:ln>
                <a:solidFill>
                  <a:srgbClr val="131313"/>
                </a:solidFill>
                <a:effectLst/>
                <a:uLnTx/>
                <a:uFillTx/>
                <a:latin typeface="Arial" panose="020B0604020202020204" pitchFamily="34" charset="0"/>
                <a:ea typeface="+mn-ea"/>
                <a:cs typeface="Arial" panose="020B0604020202020204" pitchFamily="34" charset="0"/>
              </a:rPr>
              <a:t>ears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solidFill>
                  <a:srgbClr val="131313"/>
                </a:solidFill>
                <a:latin typeface="Arial" panose="020B0604020202020204" pitchFamily="34" charset="0"/>
                <a:ea typeface="+mn-ea"/>
                <a:cs typeface="Arial" panose="020B0604020202020204" pitchFamily="34" charset="0"/>
              </a:rPr>
              <a:t>s</a:t>
            </a:r>
            <a:r>
              <a:rPr kumimoji="0" lang="en-AU" b="0" i="0" u="none" strike="noStrike" kern="1200" cap="none" spc="0" normalizeH="0" baseline="0" noProof="0" dirty="0" err="1">
                <a:ln>
                  <a:noFill/>
                </a:ln>
                <a:solidFill>
                  <a:srgbClr val="131313"/>
                </a:solidFill>
                <a:effectLst/>
                <a:uLnTx/>
                <a:uFillTx/>
                <a:latin typeface="Arial" panose="020B0604020202020204" pitchFamily="34" charset="0"/>
                <a:ea typeface="+mn-ea"/>
                <a:cs typeface="Arial" panose="020B0604020202020204" pitchFamily="34" charset="0"/>
              </a:rPr>
              <a:t>mell</a:t>
            </a:r>
            <a:endParaRPr kumimoji="0" lang="en-AU" b="0" i="0" u="none" strike="noStrike" kern="1200" cap="none" spc="0" normalizeH="0" baseline="0" noProof="0" dirty="0">
              <a:ln>
                <a:noFill/>
              </a:ln>
              <a:solidFill>
                <a:srgbClr val="131313"/>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solidFill>
                  <a:srgbClr val="131313"/>
                </a:solidFill>
                <a:latin typeface="Arial" panose="020B0604020202020204" pitchFamily="34" charset="0"/>
                <a:ea typeface="+mn-ea"/>
                <a:cs typeface="Arial" panose="020B0604020202020204" pitchFamily="34" charset="0"/>
              </a:rPr>
              <a:t>t</a:t>
            </a:r>
            <a:r>
              <a:rPr kumimoji="0" lang="en-AU" b="0" i="0" u="none" strike="noStrike" kern="1200" cap="none" spc="0" normalizeH="0" baseline="0" noProof="0" dirty="0" err="1">
                <a:ln>
                  <a:noFill/>
                </a:ln>
                <a:solidFill>
                  <a:srgbClr val="131313"/>
                </a:solidFill>
                <a:effectLst/>
                <a:uLnTx/>
                <a:uFillTx/>
                <a:latin typeface="Arial" panose="020B0604020202020204" pitchFamily="34" charset="0"/>
                <a:ea typeface="+mn-ea"/>
                <a:cs typeface="Arial" panose="020B0604020202020204" pitchFamily="34" charset="0"/>
              </a:rPr>
              <a:t>aste</a:t>
            </a:r>
            <a:endParaRPr kumimoji="0" lang="en-AU" b="0" i="0" u="none" strike="noStrike" kern="1200" cap="none" spc="0" normalizeH="0" baseline="0" noProof="0" dirty="0">
              <a:ln>
                <a:noFill/>
              </a:ln>
              <a:solidFill>
                <a:srgbClr val="131313"/>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b="0" i="0" u="none" strike="noStrike" kern="1200" cap="none" spc="0" normalizeH="0" baseline="0" noProof="0" dirty="0">
                <a:ln>
                  <a:noFill/>
                </a:ln>
                <a:solidFill>
                  <a:srgbClr val="131313"/>
                </a:solidFill>
                <a:effectLst/>
                <a:uLnTx/>
                <a:uFillTx/>
                <a:latin typeface="Arial" panose="020B0604020202020204" pitchFamily="34" charset="0"/>
                <a:ea typeface="+mn-ea"/>
                <a:cs typeface="Arial" panose="020B0604020202020204" pitchFamily="34" charset="0"/>
              </a:rPr>
              <a:t>touch</a:t>
            </a:r>
          </a:p>
        </p:txBody>
      </p:sp>
      <p:sp>
        <p:nvSpPr>
          <p:cNvPr id="6" name="Slide Number Placeholder 3"/>
          <p:cNvSpPr txBox="1">
            <a:spLocks/>
          </p:cNvSpPr>
          <p:nvPr/>
        </p:nvSpPr>
        <p:spPr bwMode="auto">
          <a:xfrm>
            <a:off x="7239000" y="6500813"/>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50" kern="1200">
                <a:solidFill>
                  <a:schemeClr val="bg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a:lstStyle>
          <a:p>
            <a:pPr>
              <a:defRPr/>
            </a:pPr>
            <a:fld id="{44C1278F-C93A-44A2-AB74-1750ADFF2444}" type="slidenum">
              <a:rPr lang="en-US" sz="1400" smtClean="0">
                <a:solidFill>
                  <a:srgbClr val="FFFFFF"/>
                </a:solidFill>
              </a:rPr>
              <a:pPr>
                <a:defRPr/>
              </a:pPr>
              <a:t>9</a:t>
            </a:fld>
            <a:endParaRPr lang="en-US" sz="1400" dirty="0">
              <a:solidFill>
                <a:srgbClr val="FFFFFF"/>
              </a:solidFill>
            </a:endParaRPr>
          </a:p>
        </p:txBody>
      </p:sp>
    </p:spTree>
    <p:extLst>
      <p:ext uri="{BB962C8B-B14F-4D97-AF65-F5344CB8AC3E}">
        <p14:creationId xmlns:p14="http://schemas.microsoft.com/office/powerpoint/2010/main" val="387878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MIRS PowerPoint Template -Standard">
  <a:themeElements>
    <a:clrScheme name="DMIRS">
      <a:dk1>
        <a:srgbClr val="131313"/>
      </a:dk1>
      <a:lt1>
        <a:srgbClr val="FFFFFF"/>
      </a:lt1>
      <a:dk2>
        <a:srgbClr val="4A4A4A"/>
      </a:dk2>
      <a:lt2>
        <a:srgbClr val="BABABA"/>
      </a:lt2>
      <a:accent1>
        <a:srgbClr val="008B91"/>
      </a:accent1>
      <a:accent2>
        <a:srgbClr val="534E67"/>
      </a:accent2>
      <a:accent3>
        <a:srgbClr val="A93D2A"/>
      </a:accent3>
      <a:accent4>
        <a:srgbClr val="006B6E"/>
      </a:accent4>
      <a:accent5>
        <a:srgbClr val="45415D"/>
      </a:accent5>
      <a:accent6>
        <a:srgbClr val="A12A1D"/>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MIRS template update" id="{79DCC5E5-D3F5-4ACA-8551-23712F1A0D38}" vid="{364005CD-9472-4253-A3E1-95791B7DEA5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47aadd75-fb41-49d7-866d-414b51aa1b7e" ContentTypeId="0x0101000AC6246A9CD2FC45B52DC6FEC0F0AAAA"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OurDocsIsRecordsDocument xmlns="dce3ed02-b0cd-470d-9119-e5f1a2533a21">false</OurDocsIsRecordsDocument>
    <OurDocsDataStore xmlns="dce3ed02-b0cd-470d-9119-e5f1a2533a21">Central</OurDocsDataStore>
    <OurDocsDocId xmlns="dce3ed02-b0cd-470d-9119-e5f1a2533a21"/>
    <OurDocsVersionCreatedBy xmlns="dce3ed02-b0cd-470d-9119-e5f1a2533a21">MITWYNA</OurDocsVersionCreatedBy>
    <OurDocsIsLocked xmlns="dce3ed02-b0cd-470d-9119-e5f1a2533a21">false</OurDocsIsLocked>
    <OurDocsDocumentType xmlns="dce3ed02-b0cd-470d-9119-e5f1a2533a21">Corporate Policy</OurDocsDocumentType>
    <OurDocsFileNumbers xmlns="dce3ed02-b0cd-470d-9119-e5f1a2533a21">A0571/200906</OurDocsFileNumbers>
    <OurDocsLockedOnBehalfOf xmlns="dce3ed02-b0cd-470d-9119-e5f1a2533a21" xsi:nil="true"/>
    <OurDocsDocumentDate xmlns="dce3ed02-b0cd-470d-9119-e5f1a2533a21">2019-11-17T16:00:00+00:00</OurDocsDocumentDate>
    <OurDocsVersionCreatedAt xmlns="dce3ed02-b0cd-470d-9119-e5f1a2533a21">2019-11-18T03:09:40+00:00</OurDocsVersionCreatedAt>
    <OurDocsReleaseClassification xmlns="dce3ed02-b0cd-470d-9119-e5f1a2533a21">Departmental Use Only</OurDocsReleaseClassification>
    <OurDocsTitle xmlns="dce3ed02-b0cd-470d-9119-e5f1a2533a21">Mines Safety Roadshow - 2019 - Approved toolbox presentation</OurDocsTitle>
    <OurDocsLocation xmlns="dce3ed02-b0cd-470d-9119-e5f1a2533a21">Perth</OurDocsLocation>
    <OurDocsDescription xmlns="dce3ed02-b0cd-470d-9119-e5f1a2533a21">The power of hazard identification</OurDocsDescription>
    <OurDocsVersionReason xmlns="dce3ed02-b0cd-470d-9119-e5f1a2533a21" xsi:nil="true"/>
    <OurDocsAuthor xmlns="dce3ed02-b0cd-470d-9119-e5f1a2533a21">Akshay Hooda</OurDocsAuthor>
    <OurDocsLockedBy xmlns="dce3ed02-b0cd-470d-9119-e5f1a2533a21" xsi:nil="true"/>
    <OurDocsLockedOn xmlns="dce3ed02-b0cd-470d-9119-e5f1a2533a21" xsi:nil="true"/>
    <OurDocsVersionNumber xmlns="dce3ed02-b0cd-470d-9119-e5f1a2533a21">1</OurDocsVersionNumber>
    <OurDocsDocumentSource xmlns="dce3ed02-b0cd-470d-9119-e5f1a2533a21">Internal</OurDocsDocumentSource>
  </documentManagement>
</p:properties>
</file>

<file path=customXml/item4.xml><?xml version="1.0" encoding="utf-8"?>
<ct:contentTypeSchema xmlns:ct="http://schemas.microsoft.com/office/2006/metadata/contentType" xmlns:ma="http://schemas.microsoft.com/office/2006/metadata/properties/metaAttributes" ct:_="" ma:_="" ma:contentTypeName="OurDocs Document" ma:contentTypeID="0x0101000AC6246A9CD2FC45B52DC6FEC0F0AAAA00BA93749351D2F843A36296955CF57A87" ma:contentTypeVersion="16" ma:contentTypeDescription="Create a new document." ma:contentTypeScope="" ma:versionID="c4ef73400446e57c930e0ecafee92863">
  <xsd:schema xmlns:xsd="http://www.w3.org/2001/XMLSchema" xmlns:xs="http://www.w3.org/2001/XMLSchema" xmlns:p="http://schemas.microsoft.com/office/2006/metadata/properties" xmlns:ns2="dce3ed02-b0cd-470d-9119-e5f1a2533a21" targetNamespace="http://schemas.microsoft.com/office/2006/metadata/properties" ma:root="true" ma:fieldsID="5d031b32c981ffdabdc09817a45c8b8d" ns2:_="">
    <xsd:import namespace="dce3ed02-b0cd-470d-9119-e5f1a2533a21"/>
    <xsd:element name="properties">
      <xsd:complexType>
        <xsd:sequence>
          <xsd:element name="documentManagement">
            <xsd:complexType>
              <xsd:all>
                <xsd:element ref="ns2:OurDocsDataStore"/>
                <xsd:element ref="ns2:OurDocsDocId"/>
                <xsd:element ref="ns2:OurDocsVersionNumber"/>
                <xsd:element ref="ns2:OurDocsIsRecordsDocument" minOccurs="0"/>
                <xsd:element ref="ns2:OurDocsIsLocked" minOccurs="0"/>
                <xsd:element ref="ns2:OurDocsTitle" minOccurs="0"/>
                <xsd:element ref="ns2:OurDocsDescription" minOccurs="0"/>
                <xsd:element ref="ns2:OurDocsAuthor" minOccurs="0"/>
                <xsd:element ref="ns2:OurDocsLocation" minOccurs="0"/>
                <xsd:element ref="ns2:OurDocsReleaseClassification" minOccurs="0"/>
                <xsd:element ref="ns2:OurDocsDocumentType" minOccurs="0"/>
                <xsd:element ref="ns2:OurDocsDocumentDate" minOccurs="0"/>
                <xsd:element ref="ns2:OurDocsDocumentSource" minOccurs="0"/>
                <xsd:element ref="ns2:OurDocsFileNumbers" minOccurs="0"/>
                <xsd:element ref="ns2:OurDocsLockedBy" minOccurs="0"/>
                <xsd:element ref="ns2:OurDocsLockedOnBehalfOf" minOccurs="0"/>
                <xsd:element ref="ns2:OurDocsLockedOn" minOccurs="0"/>
                <xsd:element ref="ns2:OurDocsVersionCreatedBy" minOccurs="0"/>
                <xsd:element ref="ns2:OurDocsVersionCreatedAt" minOccurs="0"/>
                <xsd:element ref="ns2:OurDocsVersionReas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e3ed02-b0cd-470d-9119-e5f1a2533a21" elementFormDefault="qualified">
    <xsd:import namespace="http://schemas.microsoft.com/office/2006/documentManagement/types"/>
    <xsd:import namespace="http://schemas.microsoft.com/office/infopath/2007/PartnerControls"/>
    <xsd:element name="OurDocsDataStore" ma:index="8" ma:displayName="DataStore" ma:internalName="OurDocsDataStore">
      <xsd:simpleType>
        <xsd:restriction base="dms:Text"/>
      </xsd:simpleType>
    </xsd:element>
    <xsd:element name="OurDocsDocId" ma:index="9" ma:displayName="DocId" ma:internalName="OurDocsDocId">
      <xsd:simpleType>
        <xsd:restriction base="dms:Text"/>
      </xsd:simpleType>
    </xsd:element>
    <xsd:element name="OurDocsVersionNumber" ma:index="10" ma:displayName="VersionNumber" ma:internalName="OurDocsVersionNumber">
      <xsd:simpleType>
        <xsd:restriction base="dms:Text"/>
      </xsd:simpleType>
    </xsd:element>
    <xsd:element name="OurDocsIsRecordsDocument" ma:index="11" nillable="true" ma:displayName="IsRecordsDocument" ma:internalName="OurDocsIsRecordsDocument">
      <xsd:simpleType>
        <xsd:restriction base="dms:Boolean"/>
      </xsd:simpleType>
    </xsd:element>
    <xsd:element name="OurDocsIsLocked" ma:index="12" nillable="true" ma:displayName="IsLocked" ma:internalName="OurDocsIsLocked">
      <xsd:simpleType>
        <xsd:restriction base="dms:Boolean"/>
      </xsd:simpleType>
    </xsd:element>
    <xsd:element name="OurDocsTitle" ma:index="13" nillable="true" ma:displayName="Title" ma:internalName="OurDocsTitle">
      <xsd:simpleType>
        <xsd:restriction base="dms:Text"/>
      </xsd:simpleType>
    </xsd:element>
    <xsd:element name="OurDocsDescription" ma:index="14" nillable="true" ma:displayName="Description" ma:internalName="OurDocsDescription">
      <xsd:simpleType>
        <xsd:restriction base="dms:Note">
          <xsd:maxLength value="255"/>
        </xsd:restriction>
      </xsd:simpleType>
    </xsd:element>
    <xsd:element name="OurDocsAuthor" ma:index="15" nillable="true" ma:displayName="Author" ma:internalName="OurDocsAuthor">
      <xsd:simpleType>
        <xsd:restriction base="dms:Text"/>
      </xsd:simpleType>
    </xsd:element>
    <xsd:element name="OurDocsLocation" ma:index="16" nillable="true" ma:displayName="Location" ma:internalName="OurDocsLocation">
      <xsd:simpleType>
        <xsd:restriction base="dms:Text"/>
      </xsd:simpleType>
    </xsd:element>
    <xsd:element name="OurDocsReleaseClassification" ma:index="17" nillable="true" ma:displayName="ReleaseClassification" ma:internalName="OurDocsReleaseClassification">
      <xsd:simpleType>
        <xsd:restriction base="dms:Choice">
          <xsd:enumeration value="Departmental Use Only"/>
          <xsd:enumeration value="Within Government Only"/>
          <xsd:enumeration value="Addressee Use Only"/>
          <xsd:enumeration value="Addressee and Within Government Only"/>
          <xsd:enumeration value="For Public Release"/>
          <xsd:enumeration value="UNKNOWN"/>
        </xsd:restriction>
      </xsd:simpleType>
    </xsd:element>
    <xsd:element name="OurDocsDocumentType" ma:index="18" nillable="true" ma:displayName="DocumentType" ma:format="Dropdown" ma:internalName="OurDocsDocumentType" ma:readOnly="false">
      <xsd:simpleType>
        <xsd:restriction base="dms:Choice">
          <xsd:enumeration value="Administration"/>
          <xsd:enumeration value="Agenda"/>
          <xsd:enumeration value="Appointment"/>
          <xsd:enumeration value="Briefing Note"/>
          <xsd:enumeration value="Certificate of Competency"/>
          <xsd:enumeration value="Corporate Executive"/>
          <xsd:enumeration value="Corporate Form"/>
          <xsd:enumeration value="Corporate Policy"/>
          <xsd:enumeration value="Corporate Procedure"/>
          <xsd:enumeration value="Document"/>
          <xsd:enumeration value="Email"/>
          <xsd:enumeration value="External Presentations"/>
          <xsd:enumeration value="External Published Document"/>
          <xsd:enumeration value="Facsimile"/>
          <xsd:enumeration value="File"/>
          <xsd:enumeration value="File Note"/>
          <xsd:enumeration value="Form"/>
          <xsd:enumeration value="Incident Report"/>
          <xsd:enumeration value="Internal Memo"/>
          <xsd:enumeration value="Internal Presentations"/>
          <xsd:enumeration value="Investigation Document"/>
          <xsd:enumeration value="Letter"/>
          <xsd:enumeration value="Map"/>
          <xsd:enumeration value="Memorandum"/>
          <xsd:enumeration value="Ministerial"/>
          <xsd:enumeration value="Minutes"/>
          <xsd:enumeration value="Other"/>
          <xsd:enumeration value="Permit"/>
          <xsd:enumeration value="Photos"/>
          <xsd:enumeration value="Policy"/>
          <xsd:enumeration value="Press Clipping"/>
          <xsd:enumeration value="Press Release"/>
          <xsd:enumeration value="Procurement"/>
          <xsd:enumeration value="Production Report"/>
          <xsd:enumeration value="Report"/>
          <xsd:enumeration value="Risk Management"/>
          <xsd:enumeration value="Royalty Audit"/>
          <xsd:enumeration value="Royalty Payment/Revenue"/>
          <xsd:enumeration value="Royalty Return"/>
          <xsd:enumeration value="Safety Bulletin"/>
          <xsd:enumeration value="Speech"/>
          <xsd:enumeration value="Training"/>
          <xsd:enumeration value="Web Document"/>
        </xsd:restriction>
      </xsd:simpleType>
    </xsd:element>
    <xsd:element name="OurDocsDocumentDate" ma:index="19" nillable="true" ma:displayName="DocumentDate" ma:internalName="OurDocsDocumentDate">
      <xsd:simpleType>
        <xsd:restriction base="dms:DateTime"/>
      </xsd:simpleType>
    </xsd:element>
    <xsd:element name="OurDocsDocumentSource" ma:index="20" nillable="true" ma:displayName="DocumentSource" ma:internalName="OurDocsDocumentSource">
      <xsd:simpleType>
        <xsd:restriction base="dms:Choice">
          <xsd:enumeration value="Internal"/>
          <xsd:enumeration value="External"/>
          <xsd:enumeration value="UNKNOWN"/>
        </xsd:restriction>
      </xsd:simpleType>
    </xsd:element>
    <xsd:element name="OurDocsFileNumbers" ma:index="21" nillable="true" ma:displayName="FileNumbers" ma:internalName="OurDocsFileNumbers">
      <xsd:simpleType>
        <xsd:restriction base="dms:Note">
          <xsd:maxLength value="255"/>
        </xsd:restriction>
      </xsd:simpleType>
    </xsd:element>
    <xsd:element name="OurDocsLockedBy" ma:index="22" nillable="true" ma:displayName="LockedBy" ma:internalName="OurDocsLockedBy">
      <xsd:simpleType>
        <xsd:restriction base="dms:Text"/>
      </xsd:simpleType>
    </xsd:element>
    <xsd:element name="OurDocsLockedOnBehalfOf" ma:index="23" nillable="true" ma:displayName="LockedOnBehalfOf" ma:internalName="OurDocsLockedOnBehalfOf">
      <xsd:simpleType>
        <xsd:restriction base="dms:Text"/>
      </xsd:simpleType>
    </xsd:element>
    <xsd:element name="OurDocsLockedOn" ma:index="24" nillable="true" ma:displayName="LockedOn" ma:internalName="OurDocsLockedOn">
      <xsd:simpleType>
        <xsd:restriction base="dms:DateTime"/>
      </xsd:simpleType>
    </xsd:element>
    <xsd:element name="OurDocsVersionCreatedBy" ma:index="25" nillable="true" ma:displayName="VersionCreatedBy" ma:internalName="OurDocsVersionCreatedBy">
      <xsd:simpleType>
        <xsd:restriction base="dms:Text"/>
      </xsd:simpleType>
    </xsd:element>
    <xsd:element name="OurDocsVersionCreatedAt" ma:index="26" nillable="true" ma:displayName="VersionCreatedAt" ma:internalName="OurDocsVersionCreatedAt">
      <xsd:simpleType>
        <xsd:restriction base="dms:DateTime"/>
      </xsd:simpleType>
    </xsd:element>
    <xsd:element name="OurDocsVersionReason" ma:index="27" nillable="true" ma:displayName="VersionReason" ma:internalName="OurDocsVersionReas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54DD55-EEBA-4804-9DA8-5E9F7DB31D22}">
  <ds:schemaRefs>
    <ds:schemaRef ds:uri="Microsoft.SharePoint.Taxonomy.ContentTypeSync"/>
  </ds:schemaRefs>
</ds:datastoreItem>
</file>

<file path=customXml/itemProps2.xml><?xml version="1.0" encoding="utf-8"?>
<ds:datastoreItem xmlns:ds="http://schemas.openxmlformats.org/officeDocument/2006/customXml" ds:itemID="{272C1078-9C5E-4285-89F2-EB90CFD16C33}">
  <ds:schemaRefs>
    <ds:schemaRef ds:uri="http://schemas.microsoft.com/sharepoint/v3/contenttype/forms"/>
  </ds:schemaRefs>
</ds:datastoreItem>
</file>

<file path=customXml/itemProps3.xml><?xml version="1.0" encoding="utf-8"?>
<ds:datastoreItem xmlns:ds="http://schemas.openxmlformats.org/officeDocument/2006/customXml" ds:itemID="{853D9A20-CA18-4B9E-9133-BDE91CECFDBA}">
  <ds:schemaRefs>
    <ds:schemaRef ds:uri="dce3ed02-b0cd-470d-9119-e5f1a2533a21"/>
    <ds:schemaRef ds:uri="http://purl.org/dc/dcmitype/"/>
    <ds:schemaRef ds:uri="http://purl.org/dc/terms/"/>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47BAFB15-AB19-44B3-9ED4-C8B9DBA9BF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e3ed02-b0cd-470d-9119-e5f1a2533a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5072</TotalTime>
  <Words>2429</Words>
  <Application>Microsoft Office PowerPoint</Application>
  <PresentationFormat>On-screen Show (4:3)</PresentationFormat>
  <Paragraphs>294</Paragraphs>
  <Slides>20</Slides>
  <Notes>20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ＭＳ Ｐゴシック</vt:lpstr>
      <vt:lpstr>Arial</vt:lpstr>
      <vt:lpstr>Calibri</vt:lpstr>
      <vt:lpstr>Calibri Light</vt:lpstr>
      <vt:lpstr>Wingdings</vt:lpstr>
      <vt:lpstr>Blank Presentation</vt:lpstr>
      <vt:lpstr>DMIRS PowerPoint Template -Standard</vt:lpstr>
      <vt:lpstr>PowerPoint Presentation</vt:lpstr>
      <vt:lpstr>PowerPoint Presentation</vt:lpstr>
      <vt:lpstr>PowerPoint Presentation</vt:lpstr>
      <vt:lpstr>Way to harm</vt:lpstr>
      <vt:lpstr>Why should we identify hazards and manage risks?</vt:lpstr>
      <vt:lpstr>When hazards are not managed…</vt:lpstr>
      <vt:lpstr>Identify the hazards?</vt:lpstr>
      <vt:lpstr>Who can identify hazards?</vt:lpstr>
      <vt:lpstr>How can hazards be identified?</vt:lpstr>
      <vt:lpstr>Can all hazards be identified?</vt:lpstr>
      <vt:lpstr>Can planning help?</vt:lpstr>
      <vt:lpstr>Do we need multiple safeguards?</vt:lpstr>
      <vt:lpstr>Solving the problem</vt:lpstr>
      <vt:lpstr>Key elements – Cost, quality, time</vt:lpstr>
      <vt:lpstr>Hierarchy of control</vt:lpstr>
      <vt:lpstr>Life cycle of a mine</vt:lpstr>
      <vt:lpstr>Life cycle management of an asset</vt:lpstr>
      <vt:lpstr>Life cycle management of an asset</vt:lpstr>
      <vt:lpstr>Learnings</vt:lpstr>
      <vt:lpstr>Follow us on social media and sign up for news alerts! </vt:lpstr>
    </vt:vector>
  </TitlesOfParts>
  <Company>G5</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Mines Safety Roadshow - 2019 - Approved toolbox presentation</dc:title>
  <dc:subject>The power of hazard identification</dc:subject>
  <dc:creator>Akshay Hooda</dc:creator>
  <cp:keywords/>
  <dc:description>FileNo=A0571/200906&lt;!&gt;Site=PERTH&lt;!&gt;MDNo=&lt;!&gt;DocType=Corporate Policy&lt;!&gt;DocSec=RS\current&lt;!&gt;Owner=manual.manager&lt;!&gt;Filename=001276V02.Manual.Manager.ppt&lt;!&gt;Project=&lt;!&gt;Group=&lt;!&gt;SecType=Departmental Use Only</dc:description>
  <cp:lastModifiedBy>CHEAN, Wei</cp:lastModifiedBy>
  <cp:revision>248</cp:revision>
  <cp:lastPrinted>2019-09-27T06:09:42Z</cp:lastPrinted>
  <dcterms:created xsi:type="dcterms:W3CDTF">2011-01-21T07:01:17Z</dcterms:created>
  <dcterms:modified xsi:type="dcterms:W3CDTF">2019-11-29T02:03:26Z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ite">
    <vt:lpwstr>PERTH</vt:lpwstr>
  </property>
  <property fmtid="{D5CDD505-2E9C-101B-9397-08002B2CF9AE}" pid="3" name="SecType">
    <vt:lpwstr>Departmental Use Only</vt:lpwstr>
  </property>
  <property fmtid="{D5CDD505-2E9C-101B-9397-08002B2CF9AE}" pid="4" name="Manual_Owner_id">
    <vt:lpwstr>MP090079</vt:lpwstr>
  </property>
  <property fmtid="{D5CDD505-2E9C-101B-9397-08002B2CF9AE}" pid="5" name="Manual_Owner">
    <vt:lpwstr>Manager Safety Communications - Business Development</vt:lpwstr>
  </property>
  <property fmtid="{D5CDD505-2E9C-101B-9397-08002B2CF9AE}" pid="6" name="Manual_Contact_ID">
    <vt:lpwstr>MP090079</vt:lpwstr>
  </property>
  <property fmtid="{D5CDD505-2E9C-101B-9397-08002B2CF9AE}" pid="7" name="Manual_Contact">
    <vt:lpwstr>Manager Safety Communications - Business Development</vt:lpwstr>
  </property>
  <property fmtid="{D5CDD505-2E9C-101B-9397-08002B2CF9AE}" pid="8" name="ContentTypeId">
    <vt:lpwstr>0x0101000AC6246A9CD2FC45B52DC6FEC0F0AAAA00BA93749351D2F843A36296955CF57A87</vt:lpwstr>
  </property>
  <property fmtid="{D5CDD505-2E9C-101B-9397-08002B2CF9AE}" pid="9" name="DataStore">
    <vt:lpwstr>Central</vt:lpwstr>
  </property>
</Properties>
</file>