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25.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drawings/drawing5.xml" ContentType="application/vnd.openxmlformats-officedocument.drawingml.chartshapes+xml"/>
  <Override PartName="/ppt/notesSlides/notesSlide28.xml" ContentType="application/vnd.openxmlformats-officedocument.presentationml.notesSlide+xml"/>
  <Override PartName="/ppt/charts/chart8.xml" ContentType="application/vnd.openxmlformats-officedocument.drawingml.chart+xml"/>
  <Override PartName="/ppt/drawings/drawing6.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39"/>
  </p:notesMasterIdLst>
  <p:handoutMasterIdLst>
    <p:handoutMasterId r:id="rId40"/>
  </p:handoutMasterIdLst>
  <p:sldIdLst>
    <p:sldId id="387" r:id="rId6"/>
    <p:sldId id="388" r:id="rId7"/>
    <p:sldId id="389" r:id="rId8"/>
    <p:sldId id="316" r:id="rId9"/>
    <p:sldId id="317" r:id="rId10"/>
    <p:sldId id="319" r:id="rId11"/>
    <p:sldId id="320" r:id="rId12"/>
    <p:sldId id="321" r:id="rId13"/>
    <p:sldId id="322" r:id="rId14"/>
    <p:sldId id="323" r:id="rId15"/>
    <p:sldId id="385" r:id="rId16"/>
    <p:sldId id="324" r:id="rId17"/>
    <p:sldId id="325"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4" r:id="rId36"/>
    <p:sldId id="345" r:id="rId37"/>
    <p:sldId id="346" r:id="rId38"/>
  </p:sldIdLst>
  <p:sldSz cx="9144000" cy="6858000" type="screen4x3"/>
  <p:notesSz cx="6797675" cy="9926638"/>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MARTENS, Amy" initials="DA" lastIdx="19" clrIdx="0">
    <p:extLst>
      <p:ext uri="{19B8F6BF-5375-455C-9EA6-DF929625EA0E}">
        <p15:presenceInfo xmlns:p15="http://schemas.microsoft.com/office/powerpoint/2012/main" userId="S-1-5-21-2548343187-3005953052-3739400866-773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816"/>
    <a:srgbClr val="49405D"/>
    <a:srgbClr val="117D7F"/>
    <a:srgbClr val="BE1E2D"/>
    <a:srgbClr val="527732"/>
    <a:srgbClr val="A02A1D"/>
    <a:srgbClr val="C1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11" autoAdjust="0"/>
    <p:restoredTop sz="61395" autoAdjust="0"/>
  </p:normalViewPr>
  <p:slideViewPr>
    <p:cSldViewPr>
      <p:cViewPr varScale="1">
        <p:scale>
          <a:sx n="70" d="100"/>
          <a:sy n="70" d="100"/>
        </p:scale>
        <p:origin x="28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592"/>
    </p:cViewPr>
  </p:sorterViewPr>
  <p:notesViewPr>
    <p:cSldViewPr>
      <p:cViewPr varScale="1">
        <p:scale>
          <a:sx n="88" d="100"/>
          <a:sy n="88" d="100"/>
        </p:scale>
        <p:origin x="-387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271846074755415E-2"/>
          <c:y val="2.9037682472838233E-2"/>
          <c:w val="0.95268583383820971"/>
          <c:h val="0.78693720003575152"/>
        </c:manualLayout>
      </c:layout>
      <c:barChart>
        <c:barDir val="col"/>
        <c:grouping val="stacked"/>
        <c:varyColors val="0"/>
        <c:ser>
          <c:idx val="0"/>
          <c:order val="0"/>
          <c:tx>
            <c:v>Compliances</c:v>
          </c:tx>
          <c:spPr>
            <a:solidFill>
              <a:srgbClr val="00B050"/>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1. Election of SHReps
</c:v>
                </c:pt>
                <c:pt idx="1">
                  <c:v>2. Training
</c:v>
                </c:pt>
                <c:pt idx="2">
                  <c:v>3. Role of the SHRep
</c:v>
                </c:pt>
                <c:pt idx="3">
                  <c:v>4. Site function of the SHRep
</c:v>
                </c:pt>
                <c:pt idx="4">
                  <c:v>5. Employers duties to SHReps
</c:v>
                </c:pt>
                <c:pt idx="5">
                  <c:v>6. Discrimination against SHReps in the performance of their functions
</c:v>
                </c:pt>
                <c:pt idx="6">
                  <c:v>7. Safety and health resolution
</c:v>
                </c:pt>
              </c:strCache>
            </c:strRef>
          </c:cat>
          <c:val>
            <c:numRef>
              <c:f>Sheet1!$B$2:$B$8</c:f>
              <c:numCache>
                <c:formatCode>General</c:formatCode>
                <c:ptCount val="7"/>
                <c:pt idx="0">
                  <c:v>8</c:v>
                </c:pt>
                <c:pt idx="1">
                  <c:v>16</c:v>
                </c:pt>
                <c:pt idx="2">
                  <c:v>9</c:v>
                </c:pt>
                <c:pt idx="3">
                  <c:v>8</c:v>
                </c:pt>
                <c:pt idx="4">
                  <c:v>12</c:v>
                </c:pt>
                <c:pt idx="5">
                  <c:v>16</c:v>
                </c:pt>
                <c:pt idx="6">
                  <c:v>15</c:v>
                </c:pt>
              </c:numCache>
            </c:numRef>
          </c:val>
          <c:extLst>
            <c:ext xmlns:c16="http://schemas.microsoft.com/office/drawing/2014/chart" uri="{C3380CC4-5D6E-409C-BE32-E72D297353CC}">
              <c16:uniqueId val="{00000000-F464-4EC3-BE10-B46158A273E8}"/>
            </c:ext>
          </c:extLst>
        </c:ser>
        <c:ser>
          <c:idx val="1"/>
          <c:order val="1"/>
          <c:tx>
            <c:v>Non-compliances</c:v>
          </c:tx>
          <c:spPr>
            <a:solidFill>
              <a:srgbClr val="C00000"/>
            </a:solidFill>
          </c:spPr>
          <c:invertIfNegative val="0"/>
          <c:dLbls>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1. Election of SHReps
</c:v>
                </c:pt>
                <c:pt idx="1">
                  <c:v>2. Training
</c:v>
                </c:pt>
                <c:pt idx="2">
                  <c:v>3. Role of the SHRep
</c:v>
                </c:pt>
                <c:pt idx="3">
                  <c:v>4. Site function of the SHRep
</c:v>
                </c:pt>
                <c:pt idx="4">
                  <c:v>5. Employers duties to SHReps
</c:v>
                </c:pt>
                <c:pt idx="5">
                  <c:v>6. Discrimination against SHReps in the performance of their functions
</c:v>
                </c:pt>
                <c:pt idx="6">
                  <c:v>7. Safety and health resolution
</c:v>
                </c:pt>
              </c:strCache>
            </c:strRef>
          </c:cat>
          <c:val>
            <c:numRef>
              <c:f>Sheet1!$C$2:$C$8</c:f>
              <c:numCache>
                <c:formatCode>General</c:formatCode>
                <c:ptCount val="7"/>
                <c:pt idx="0">
                  <c:v>9</c:v>
                </c:pt>
                <c:pt idx="1">
                  <c:v>1</c:v>
                </c:pt>
                <c:pt idx="2">
                  <c:v>8</c:v>
                </c:pt>
                <c:pt idx="3">
                  <c:v>9</c:v>
                </c:pt>
                <c:pt idx="4">
                  <c:v>5</c:v>
                </c:pt>
                <c:pt idx="5">
                  <c:v>1</c:v>
                </c:pt>
                <c:pt idx="6">
                  <c:v>2</c:v>
                </c:pt>
              </c:numCache>
            </c:numRef>
          </c:val>
          <c:extLst>
            <c:ext xmlns:c16="http://schemas.microsoft.com/office/drawing/2014/chart" uri="{C3380CC4-5D6E-409C-BE32-E72D297353CC}">
              <c16:uniqueId val="{00000001-F464-4EC3-BE10-B46158A273E8}"/>
            </c:ext>
          </c:extLst>
        </c:ser>
        <c:dLbls>
          <c:showLegendKey val="0"/>
          <c:showVal val="0"/>
          <c:showCatName val="0"/>
          <c:showSerName val="0"/>
          <c:showPercent val="0"/>
          <c:showBubbleSize val="0"/>
        </c:dLbls>
        <c:gapWidth val="55"/>
        <c:overlap val="100"/>
        <c:axId val="64910080"/>
        <c:axId val="168876288"/>
      </c:barChart>
      <c:catAx>
        <c:axId val="64910080"/>
        <c:scaling>
          <c:orientation val="minMax"/>
        </c:scaling>
        <c:delete val="0"/>
        <c:axPos val="b"/>
        <c:numFmt formatCode="General" sourceLinked="0"/>
        <c:majorTickMark val="none"/>
        <c:minorTickMark val="none"/>
        <c:tickLblPos val="nextTo"/>
        <c:txPr>
          <a:bodyPr/>
          <a:lstStyle/>
          <a:p>
            <a:pPr>
              <a:defRPr sz="1000" b="1" i="0" baseline="0"/>
            </a:pPr>
            <a:endParaRPr lang="en-US"/>
          </a:p>
        </c:txPr>
        <c:crossAx val="168876288"/>
        <c:crosses val="autoZero"/>
        <c:auto val="1"/>
        <c:lblAlgn val="ctr"/>
        <c:lblOffset val="100"/>
        <c:noMultiLvlLbl val="0"/>
      </c:catAx>
      <c:valAx>
        <c:axId val="168876288"/>
        <c:scaling>
          <c:orientation val="minMax"/>
        </c:scaling>
        <c:delete val="0"/>
        <c:axPos val="l"/>
        <c:majorGridlines/>
        <c:numFmt formatCode="General" sourceLinked="1"/>
        <c:majorTickMark val="none"/>
        <c:minorTickMark val="none"/>
        <c:tickLblPos val="nextTo"/>
        <c:crossAx val="64910080"/>
        <c:crosses val="autoZero"/>
        <c:crossBetween val="between"/>
      </c:valAx>
    </c:plotArea>
    <c:legend>
      <c:legendPos val="r"/>
      <c:layout>
        <c:manualLayout>
          <c:xMode val="edge"/>
          <c:yMode val="edge"/>
          <c:x val="3.9182505459266603E-2"/>
          <c:y val="0.90344689970255598"/>
          <c:w val="0.39234205391071941"/>
          <c:h val="9.591414656858567E-2"/>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0"/>
          <c:order val="0"/>
          <c:spPr>
            <a:solidFill>
              <a:schemeClr val="accent6"/>
            </a:solidFill>
          </c:spPr>
          <c:dPt>
            <c:idx val="0"/>
            <c:bubble3D val="0"/>
            <c:spPr>
              <a:solidFill>
                <a:srgbClr val="00B050"/>
              </a:solidFill>
            </c:spPr>
            <c:extLst>
              <c:ext xmlns:c16="http://schemas.microsoft.com/office/drawing/2014/chart" uri="{C3380CC4-5D6E-409C-BE32-E72D297353CC}">
                <c16:uniqueId val="{00000002-E038-4757-BECA-F8C07C6F34E1}"/>
              </c:ext>
            </c:extLst>
          </c:dPt>
          <c:dPt>
            <c:idx val="1"/>
            <c:bubble3D val="0"/>
            <c:spPr>
              <a:solidFill>
                <a:srgbClr val="C00000"/>
              </a:solidFill>
            </c:spPr>
            <c:extLst>
              <c:ext xmlns:c16="http://schemas.microsoft.com/office/drawing/2014/chart" uri="{C3380CC4-5D6E-409C-BE32-E72D297353CC}">
                <c16:uniqueId val="{00000001-8E6F-4290-A9CF-089CDD08B1FD}"/>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Sheet1!$D$2:$E$2</c:f>
              <c:numCache>
                <c:formatCode>0%</c:formatCode>
                <c:ptCount val="2"/>
                <c:pt idx="0">
                  <c:v>0.47058823529411764</c:v>
                </c:pt>
                <c:pt idx="1">
                  <c:v>0.52941176470588236</c:v>
                </c:pt>
              </c:numCache>
            </c:numRef>
          </c:val>
          <c:extLst>
            <c:ext xmlns:c16="http://schemas.microsoft.com/office/drawing/2014/chart" uri="{C3380CC4-5D6E-409C-BE32-E72D297353CC}">
              <c16:uniqueId val="{00000002-8E6F-4290-A9CF-089CDD08B1F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7159824682108906"/>
          <c:y val="6.0635450865282943E-2"/>
          <c:w val="0.40785770710699998"/>
          <c:h val="0.26002697579469231"/>
        </c:manualLayout>
      </c:layout>
      <c:overlay val="0"/>
      <c:txPr>
        <a:bodyPr/>
        <a:lstStyle/>
        <a:p>
          <a:pPr>
            <a:defRPr sz="1200">
              <a:solidFill>
                <a:schemeClr val="tx1"/>
              </a:solidFill>
            </a:defRPr>
          </a:pPr>
          <a:endParaRPr lang="en-US"/>
        </a:p>
      </c:txPr>
    </c:legend>
    <c:plotVisOnly val="1"/>
    <c:dispBlanksAs val="gap"/>
    <c:showDLblsOverMax val="0"/>
  </c:chart>
  <c:spPr>
    <a:no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0"/>
          <c:order val="0"/>
          <c:spPr>
            <a:solidFill>
              <a:srgbClr val="C00000"/>
            </a:solidFill>
          </c:spPr>
          <c:dPt>
            <c:idx val="0"/>
            <c:bubble3D val="0"/>
            <c:spPr>
              <a:solidFill>
                <a:srgbClr val="00B050"/>
              </a:solidFill>
            </c:spPr>
            <c:extLst>
              <c:ext xmlns:c16="http://schemas.microsoft.com/office/drawing/2014/chart" uri="{C3380CC4-5D6E-409C-BE32-E72D297353CC}">
                <c16:uniqueId val="{00000001-53F3-4793-AA69-D87C38B3B791}"/>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Sheet1!$D$3:$E$3</c:f>
              <c:numCache>
                <c:formatCode>0%</c:formatCode>
                <c:ptCount val="2"/>
                <c:pt idx="0">
                  <c:v>0.94117647058823528</c:v>
                </c:pt>
                <c:pt idx="1">
                  <c:v>5.8823529411764705E-2</c:v>
                </c:pt>
              </c:numCache>
            </c:numRef>
          </c:val>
          <c:extLst>
            <c:ext xmlns:c16="http://schemas.microsoft.com/office/drawing/2014/chart" uri="{C3380CC4-5D6E-409C-BE32-E72D297353CC}">
              <c16:uniqueId val="{00000002-53F3-4793-AA69-D87C38B3B79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5865326300231888"/>
          <c:y val="6.6156498664515034E-2"/>
          <c:w val="0.40785770710699998"/>
          <c:h val="0.26002697579469231"/>
        </c:manualLayout>
      </c:layout>
      <c:overlay val="0"/>
      <c:txPr>
        <a:bodyPr/>
        <a:lstStyle/>
        <a:p>
          <a:pPr rtl="0">
            <a:defRPr sz="1200">
              <a:solidFill>
                <a:schemeClr val="tx1"/>
              </a:solidFill>
            </a:defRPr>
          </a:pPr>
          <a:endParaRPr lang="en-US"/>
        </a:p>
      </c:txPr>
    </c:legend>
    <c:plotVisOnly val="1"/>
    <c:dispBlanksAs val="gap"/>
    <c:showDLblsOverMax val="0"/>
  </c:chart>
  <c:spPr>
    <a:noFill/>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2"/>
          <c:order val="0"/>
          <c:dPt>
            <c:idx val="0"/>
            <c:bubble3D val="0"/>
            <c:spPr>
              <a:solidFill>
                <a:srgbClr val="00B050"/>
              </a:solidFill>
            </c:spPr>
            <c:extLst>
              <c:ext xmlns:c16="http://schemas.microsoft.com/office/drawing/2014/chart" uri="{C3380CC4-5D6E-409C-BE32-E72D297353CC}">
                <c16:uniqueId val="{00000001-E231-40D8-9C9F-AAD883D18AAB}"/>
              </c:ext>
            </c:extLst>
          </c:dPt>
          <c:dPt>
            <c:idx val="1"/>
            <c:bubble3D val="0"/>
            <c:spPr>
              <a:solidFill>
                <a:srgbClr val="C00000"/>
              </a:solidFill>
            </c:spPr>
            <c:extLst>
              <c:ext xmlns:c16="http://schemas.microsoft.com/office/drawing/2014/chart" uri="{C3380CC4-5D6E-409C-BE32-E72D297353CC}">
                <c16:uniqueId val="{00000003-E231-40D8-9C9F-AAD883D18AAB}"/>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Sheet1!$D$4:$E$4</c:f>
              <c:numCache>
                <c:formatCode>0%</c:formatCode>
                <c:ptCount val="2"/>
                <c:pt idx="0">
                  <c:v>0.52941176470588236</c:v>
                </c:pt>
                <c:pt idx="1">
                  <c:v>0.47058823529411764</c:v>
                </c:pt>
              </c:numCache>
            </c:numRef>
          </c:val>
          <c:extLst>
            <c:ext xmlns:c16="http://schemas.microsoft.com/office/drawing/2014/chart" uri="{C3380CC4-5D6E-409C-BE32-E72D297353CC}">
              <c16:uniqueId val="{00000004-E231-40D8-9C9F-AAD883D18AAB}"/>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512575491170403"/>
          <c:y val="4.9593355266818753E-2"/>
          <c:w val="0.4329330071605127"/>
          <c:h val="0.29082619219854211"/>
        </c:manualLayout>
      </c:layout>
      <c:overlay val="0"/>
      <c:txPr>
        <a:bodyPr/>
        <a:lstStyle/>
        <a:p>
          <a:pPr rtl="0">
            <a:defRPr sz="1400">
              <a:solidFill>
                <a:schemeClr val="tx1"/>
              </a:solidFill>
            </a:defRPr>
          </a:pPr>
          <a:endParaRPr lang="en-US"/>
        </a:p>
      </c:txPr>
    </c:legend>
    <c:plotVisOnly val="1"/>
    <c:dispBlanksAs val="gap"/>
    <c:showDLblsOverMax val="0"/>
  </c:chart>
  <c:spPr>
    <a:noFill/>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2"/>
          <c:order val="0"/>
          <c:spPr>
            <a:solidFill>
              <a:srgbClr val="C00000"/>
            </a:solidFill>
          </c:spPr>
          <c:dPt>
            <c:idx val="0"/>
            <c:bubble3D val="0"/>
            <c:spPr>
              <a:solidFill>
                <a:srgbClr val="00B050"/>
              </a:solidFill>
            </c:spPr>
            <c:extLst>
              <c:ext xmlns:c16="http://schemas.microsoft.com/office/drawing/2014/chart" uri="{C3380CC4-5D6E-409C-BE32-E72D297353CC}">
                <c16:uniqueId val="{00000001-F8B4-48A7-8F66-9732BE9C13C3}"/>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Sheet1!$D$5:$E$5</c:f>
              <c:numCache>
                <c:formatCode>0%</c:formatCode>
                <c:ptCount val="2"/>
                <c:pt idx="0">
                  <c:v>0.47058823529411764</c:v>
                </c:pt>
                <c:pt idx="1">
                  <c:v>0.52941176470588236</c:v>
                </c:pt>
              </c:numCache>
            </c:numRef>
          </c:val>
          <c:extLst>
            <c:ext xmlns:c16="http://schemas.microsoft.com/office/drawing/2014/chart" uri="{C3380CC4-5D6E-409C-BE32-E72D297353CC}">
              <c16:uniqueId val="{00000002-F8B4-48A7-8F66-9732BE9C13C3}"/>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512575491170403"/>
          <c:y val="4.9593355266818753E-2"/>
          <c:w val="0.4329330071605127"/>
          <c:h val="0.29082619219854211"/>
        </c:manualLayout>
      </c:layout>
      <c:overlay val="0"/>
      <c:txPr>
        <a:bodyPr/>
        <a:lstStyle/>
        <a:p>
          <a:pPr rtl="0">
            <a:defRPr sz="1400">
              <a:solidFill>
                <a:schemeClr val="tx1"/>
              </a:solidFill>
            </a:defRPr>
          </a:pPr>
          <a:endParaRPr lang="en-US"/>
        </a:p>
      </c:txPr>
    </c:legend>
    <c:plotVisOnly val="1"/>
    <c:dispBlanksAs val="gap"/>
    <c:showDLblsOverMax val="0"/>
  </c:chart>
  <c:spPr>
    <a:noFill/>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2"/>
          <c:order val="0"/>
          <c:spPr>
            <a:solidFill>
              <a:srgbClr val="C00000"/>
            </a:solidFill>
          </c:spPr>
          <c:dPt>
            <c:idx val="0"/>
            <c:bubble3D val="0"/>
            <c:spPr>
              <a:solidFill>
                <a:srgbClr val="00B050"/>
              </a:solidFill>
            </c:spPr>
            <c:extLst>
              <c:ext xmlns:c16="http://schemas.microsoft.com/office/drawing/2014/chart" uri="{C3380CC4-5D6E-409C-BE32-E72D297353CC}">
                <c16:uniqueId val="{00000001-41FA-465D-BC04-DE356CA33875}"/>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Sheet1!$D$6:$E$6</c:f>
              <c:numCache>
                <c:formatCode>0%</c:formatCode>
                <c:ptCount val="2"/>
                <c:pt idx="0">
                  <c:v>0.70588235294117652</c:v>
                </c:pt>
                <c:pt idx="1">
                  <c:v>0.29411764705882354</c:v>
                </c:pt>
              </c:numCache>
            </c:numRef>
          </c:val>
          <c:extLst>
            <c:ext xmlns:c16="http://schemas.microsoft.com/office/drawing/2014/chart" uri="{C3380CC4-5D6E-409C-BE32-E72D297353CC}">
              <c16:uniqueId val="{00000002-41FA-465D-BC04-DE356CA3387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512575491170403"/>
          <c:y val="4.9593355266818753E-2"/>
          <c:w val="0.4329330071605127"/>
          <c:h val="0.29082619219854211"/>
        </c:manualLayout>
      </c:layout>
      <c:overlay val="0"/>
      <c:txPr>
        <a:bodyPr/>
        <a:lstStyle/>
        <a:p>
          <a:pPr rtl="0">
            <a:defRPr sz="1400">
              <a:solidFill>
                <a:schemeClr val="tx1"/>
              </a:solidFill>
            </a:defRPr>
          </a:pPr>
          <a:endParaRPr lang="en-US"/>
        </a:p>
      </c:txPr>
    </c:legend>
    <c:plotVisOnly val="1"/>
    <c:dispBlanksAs val="gap"/>
    <c:showDLblsOverMax val="0"/>
  </c:chart>
  <c:spPr>
    <a:noFill/>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2"/>
          <c:order val="0"/>
          <c:dPt>
            <c:idx val="0"/>
            <c:bubble3D val="0"/>
            <c:spPr>
              <a:solidFill>
                <a:srgbClr val="00B050"/>
              </a:solidFill>
            </c:spPr>
            <c:extLst>
              <c:ext xmlns:c16="http://schemas.microsoft.com/office/drawing/2014/chart" uri="{C3380CC4-5D6E-409C-BE32-E72D297353CC}">
                <c16:uniqueId val="{00000001-1CC2-4198-A3CA-49D8F6839F92}"/>
              </c:ext>
            </c:extLst>
          </c:dPt>
          <c:dPt>
            <c:idx val="1"/>
            <c:bubble3D val="0"/>
            <c:spPr>
              <a:solidFill>
                <a:srgbClr val="C00000"/>
              </a:solidFill>
            </c:spPr>
            <c:extLst>
              <c:ext xmlns:c16="http://schemas.microsoft.com/office/drawing/2014/chart" uri="{C3380CC4-5D6E-409C-BE32-E72D297353CC}">
                <c16:uniqueId val="{00000003-1CC2-4198-A3CA-49D8F6839F92}"/>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Sheet1!$D$7:$E$7</c:f>
              <c:numCache>
                <c:formatCode>0%</c:formatCode>
                <c:ptCount val="2"/>
                <c:pt idx="0">
                  <c:v>0.94117647058823528</c:v>
                </c:pt>
                <c:pt idx="1">
                  <c:v>5.8823529411764705E-2</c:v>
                </c:pt>
              </c:numCache>
            </c:numRef>
          </c:val>
          <c:extLst>
            <c:ext xmlns:c16="http://schemas.microsoft.com/office/drawing/2014/chart" uri="{C3380CC4-5D6E-409C-BE32-E72D297353CC}">
              <c16:uniqueId val="{00000004-1CC2-4198-A3CA-49D8F6839F92}"/>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512575491170403"/>
          <c:y val="4.9593355266818753E-2"/>
          <c:w val="0.4329330071605127"/>
          <c:h val="0.29082619219854211"/>
        </c:manualLayout>
      </c:layout>
      <c:overlay val="0"/>
      <c:txPr>
        <a:bodyPr/>
        <a:lstStyle/>
        <a:p>
          <a:pPr rtl="0">
            <a:defRPr sz="1400">
              <a:solidFill>
                <a:schemeClr val="tx1"/>
              </a:solidFill>
            </a:defRPr>
          </a:pPr>
          <a:endParaRPr lang="en-US"/>
        </a:p>
      </c:txPr>
    </c:legend>
    <c:plotVisOnly val="1"/>
    <c:dispBlanksAs val="gap"/>
    <c:showDLblsOverMax val="0"/>
  </c:chart>
  <c:spPr>
    <a:noFill/>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2"/>
          <c:order val="0"/>
          <c:dPt>
            <c:idx val="0"/>
            <c:bubble3D val="0"/>
            <c:spPr>
              <a:solidFill>
                <a:srgbClr val="00B050"/>
              </a:solidFill>
            </c:spPr>
            <c:extLst>
              <c:ext xmlns:c16="http://schemas.microsoft.com/office/drawing/2014/chart" uri="{C3380CC4-5D6E-409C-BE32-E72D297353CC}">
                <c16:uniqueId val="{00000001-F458-4A0F-B6E6-48E156C6617F}"/>
              </c:ext>
            </c:extLst>
          </c:dPt>
          <c:dPt>
            <c:idx val="1"/>
            <c:bubble3D val="0"/>
            <c:spPr>
              <a:solidFill>
                <a:srgbClr val="C00000"/>
              </a:solidFill>
            </c:spPr>
            <c:extLst>
              <c:ext xmlns:c16="http://schemas.microsoft.com/office/drawing/2014/chart" uri="{C3380CC4-5D6E-409C-BE32-E72D297353CC}">
                <c16:uniqueId val="{00000003-F458-4A0F-B6E6-48E156C6617F}"/>
              </c:ext>
            </c:extLst>
          </c:dPt>
          <c:dLbls>
            <c:spPr>
              <a:noFill/>
              <a:ln>
                <a:noFill/>
              </a:ln>
              <a:effectLst/>
            </c:spPr>
            <c:txPr>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Sheet1!$D$1:$E$1</c:f>
              <c:strCache>
                <c:ptCount val="2"/>
                <c:pt idx="0">
                  <c:v>% compliance</c:v>
                </c:pt>
                <c:pt idx="1">
                  <c:v>% non compliance</c:v>
                </c:pt>
              </c:strCache>
            </c:strRef>
          </c:cat>
          <c:val>
            <c:numRef>
              <c:f>Sheet1!$D$8:$E$8</c:f>
              <c:numCache>
                <c:formatCode>0%</c:formatCode>
                <c:ptCount val="2"/>
                <c:pt idx="0">
                  <c:v>0.88235294117647056</c:v>
                </c:pt>
                <c:pt idx="1">
                  <c:v>0.11764705882352941</c:v>
                </c:pt>
              </c:numCache>
            </c:numRef>
          </c:val>
          <c:extLst>
            <c:ext xmlns:c16="http://schemas.microsoft.com/office/drawing/2014/chart" uri="{C3380CC4-5D6E-409C-BE32-E72D297353CC}">
              <c16:uniqueId val="{00000004-F458-4A0F-B6E6-48E156C6617F}"/>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512575491170403"/>
          <c:y val="4.9593355266818753E-2"/>
          <c:w val="0.4329330071605127"/>
          <c:h val="0.29082619219854211"/>
        </c:manualLayout>
      </c:layout>
      <c:overlay val="0"/>
      <c:txPr>
        <a:bodyPr/>
        <a:lstStyle/>
        <a:p>
          <a:pPr rtl="0">
            <a:defRPr sz="1400">
              <a:solidFill>
                <a:schemeClr val="tx1"/>
              </a:solidFill>
            </a:defRPr>
          </a:pPr>
          <a:endParaRPr lang="en-US"/>
        </a:p>
      </c:txPr>
    </c:legend>
    <c:plotVisOnly val="1"/>
    <c:dispBlanksAs val="gap"/>
    <c:showDLblsOverMax val="0"/>
  </c:chart>
  <c:spPr>
    <a:no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0.5801</cdr:x>
      <cdr:y>0.06625</cdr:y>
    </cdr:from>
    <cdr:to>
      <cdr:x>0.97816</cdr:x>
      <cdr:y>0.22774</cdr:y>
    </cdr:to>
    <cdr:sp macro="" textlink="">
      <cdr:nvSpPr>
        <cdr:cNvPr id="2" name="TextBox 1"/>
        <cdr:cNvSpPr txBox="1"/>
      </cdr:nvSpPr>
      <cdr:spPr>
        <a:xfrm xmlns:a="http://schemas.openxmlformats.org/drawingml/2006/main">
          <a:off x="2276475" y="152400"/>
          <a:ext cx="15621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0.5801</cdr:x>
      <cdr:y>0.06625</cdr:y>
    </cdr:from>
    <cdr:to>
      <cdr:x>0.97816</cdr:x>
      <cdr:y>0.22774</cdr:y>
    </cdr:to>
    <cdr:sp macro="" textlink="">
      <cdr:nvSpPr>
        <cdr:cNvPr id="2" name="TextBox 1"/>
        <cdr:cNvSpPr txBox="1"/>
      </cdr:nvSpPr>
      <cdr:spPr>
        <a:xfrm xmlns:a="http://schemas.openxmlformats.org/drawingml/2006/main">
          <a:off x="2276475" y="152400"/>
          <a:ext cx="15621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0.5801</cdr:x>
      <cdr:y>0.06625</cdr:y>
    </cdr:from>
    <cdr:to>
      <cdr:x>0.97816</cdr:x>
      <cdr:y>0.22774</cdr:y>
    </cdr:to>
    <cdr:sp macro="" textlink="">
      <cdr:nvSpPr>
        <cdr:cNvPr id="2" name="TextBox 1"/>
        <cdr:cNvSpPr txBox="1"/>
      </cdr:nvSpPr>
      <cdr:spPr>
        <a:xfrm xmlns:a="http://schemas.openxmlformats.org/drawingml/2006/main">
          <a:off x="2276475" y="152400"/>
          <a:ext cx="15621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0.5801</cdr:x>
      <cdr:y>0.06625</cdr:y>
    </cdr:from>
    <cdr:to>
      <cdr:x>0.97816</cdr:x>
      <cdr:y>0.22774</cdr:y>
    </cdr:to>
    <cdr:sp macro="" textlink="">
      <cdr:nvSpPr>
        <cdr:cNvPr id="2" name="TextBox 1"/>
        <cdr:cNvSpPr txBox="1"/>
      </cdr:nvSpPr>
      <cdr:spPr>
        <a:xfrm xmlns:a="http://schemas.openxmlformats.org/drawingml/2006/main">
          <a:off x="2276475" y="152400"/>
          <a:ext cx="15621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0.5801</cdr:x>
      <cdr:y>0.06625</cdr:y>
    </cdr:from>
    <cdr:to>
      <cdr:x>0.97816</cdr:x>
      <cdr:y>0.22774</cdr:y>
    </cdr:to>
    <cdr:sp macro="" textlink="">
      <cdr:nvSpPr>
        <cdr:cNvPr id="2" name="TextBox 1"/>
        <cdr:cNvSpPr txBox="1"/>
      </cdr:nvSpPr>
      <cdr:spPr>
        <a:xfrm xmlns:a="http://schemas.openxmlformats.org/drawingml/2006/main">
          <a:off x="2276475" y="152400"/>
          <a:ext cx="15621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0.5801</cdr:x>
      <cdr:y>0.06625</cdr:y>
    </cdr:from>
    <cdr:to>
      <cdr:x>0.97816</cdr:x>
      <cdr:y>0.22774</cdr:y>
    </cdr:to>
    <cdr:sp macro="" textlink="">
      <cdr:nvSpPr>
        <cdr:cNvPr id="2" name="TextBox 1"/>
        <cdr:cNvSpPr txBox="1"/>
      </cdr:nvSpPr>
      <cdr:spPr>
        <a:xfrm xmlns:a="http://schemas.openxmlformats.org/drawingml/2006/main">
          <a:off x="2276475" y="152400"/>
          <a:ext cx="15621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252CB90-8EE4-4A53-A71A-793E1FEE6F21}" type="datetimeFigureOut">
              <a:rPr lang="en-AU" smtClean="0"/>
              <a:t>06/12/2018</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06/12/2018</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minessafety@dmirs.wa.gov.a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tLang="en-US" sz="1200" b="0" dirty="0" smtClean="0">
              <a:solidFill>
                <a:srgbClr val="0000FF"/>
              </a:solidFill>
            </a:endParaRPr>
          </a:p>
          <a:p>
            <a:endParaRPr lang="en-AU" dirty="0"/>
          </a:p>
        </p:txBody>
      </p:sp>
      <p:sp>
        <p:nvSpPr>
          <p:cNvPr id="4" name="Slide Number Placeholder 3"/>
          <p:cNvSpPr>
            <a:spLocks noGrp="1"/>
          </p:cNvSpPr>
          <p:nvPr>
            <p:ph type="sldNum" sz="quarter" idx="10"/>
          </p:nvPr>
        </p:nvSpPr>
        <p:spPr/>
        <p:txBody>
          <a:bodyPr/>
          <a:lstStyle/>
          <a:p>
            <a:fld id="{AE8D4B3B-7D4C-4849-956A-2FF62D447998}" type="slidenum">
              <a:rPr lang="en-AU" smtClean="0"/>
              <a:t>1</a:t>
            </a:fld>
            <a:endParaRPr lang="en-AU" dirty="0"/>
          </a:p>
        </p:txBody>
      </p:sp>
    </p:spTree>
    <p:extLst>
      <p:ext uri="{BB962C8B-B14F-4D97-AF65-F5344CB8AC3E}">
        <p14:creationId xmlns:p14="http://schemas.microsoft.com/office/powerpoint/2010/main" val="147420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10</a:t>
            </a:fld>
            <a:endParaRPr lang="en-AU"/>
          </a:p>
        </p:txBody>
      </p:sp>
    </p:spTree>
    <p:extLst>
      <p:ext uri="{BB962C8B-B14F-4D97-AF65-F5344CB8AC3E}">
        <p14:creationId xmlns:p14="http://schemas.microsoft.com/office/powerpoint/2010/main" val="1468919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Source: http://www.dmp.wa.gov.au/Documents/Safety/MSH_R_FatalAccidents200012.pdf</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11</a:t>
            </a:fld>
            <a:endParaRPr lang="en-AU"/>
          </a:p>
        </p:txBody>
      </p:sp>
    </p:spTree>
    <p:extLst>
      <p:ext uri="{BB962C8B-B14F-4D97-AF65-F5344CB8AC3E}">
        <p14:creationId xmlns:p14="http://schemas.microsoft.com/office/powerpoint/2010/main" val="27509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Benefit to stakeholders – </a:t>
            </a:r>
            <a:r>
              <a:rPr lang="en-AU" dirty="0" err="1" smtClean="0"/>
              <a:t>SHReps</a:t>
            </a:r>
            <a:r>
              <a:rPr lang="en-AU" dirty="0" smtClean="0"/>
              <a:t> are a significant investment for employers in training, time and associated costs.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Elected </a:t>
            </a:r>
            <a:r>
              <a:rPr lang="en-AU" sz="1200" b="0" i="0" u="none" strike="noStrike" kern="1200" baseline="0" dirty="0" err="1" smtClean="0">
                <a:solidFill>
                  <a:schemeClr val="tx1"/>
                </a:solidFill>
                <a:latin typeface="+mn-lt"/>
                <a:ea typeface="+mn-ea"/>
                <a:cs typeface="+mn-cs"/>
              </a:rPr>
              <a:t>SHReps</a:t>
            </a:r>
            <a:r>
              <a:rPr lang="en-AU" sz="1200" b="0" i="0" u="none" strike="noStrike" kern="1200" baseline="0" dirty="0" smtClean="0">
                <a:solidFill>
                  <a:schemeClr val="tx1"/>
                </a:solidFill>
                <a:latin typeface="+mn-lt"/>
                <a:ea typeface="+mn-ea"/>
                <a:cs typeface="+mn-cs"/>
              </a:rPr>
              <a:t> are critical in managing safety in the mine. Once trained in their role they have a unique opportunity to assist management with safety and in mitigating hazards on site as they understand the legislation as well as site processes, practices and hazards.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err="1" smtClean="0">
                <a:solidFill>
                  <a:schemeClr val="tx1"/>
                </a:solidFill>
                <a:latin typeface="+mn-lt"/>
                <a:ea typeface="+mn-ea"/>
                <a:cs typeface="+mn-cs"/>
              </a:rPr>
              <a:t>SHReps</a:t>
            </a:r>
            <a:r>
              <a:rPr lang="en-AU" sz="1200" b="0" i="0" u="none" strike="noStrike" kern="1200" baseline="0" dirty="0" smtClean="0">
                <a:solidFill>
                  <a:schemeClr val="tx1"/>
                </a:solidFill>
                <a:latin typeface="+mn-lt"/>
                <a:ea typeface="+mn-ea"/>
                <a:cs typeface="+mn-cs"/>
              </a:rPr>
              <a:t> are the key to good communication in the mine by making it easier to exchange ideas and concerns about safety between employers and employees. </a:t>
            </a:r>
            <a:r>
              <a:rPr lang="en-AU" sz="1200" b="0" i="0" u="none" strike="noStrike" kern="1200" baseline="0" dirty="0" err="1" smtClean="0">
                <a:solidFill>
                  <a:schemeClr val="tx1"/>
                </a:solidFill>
                <a:latin typeface="+mn-lt"/>
                <a:ea typeface="+mn-ea"/>
                <a:cs typeface="+mn-cs"/>
              </a:rPr>
              <a:t>SHReps</a:t>
            </a:r>
            <a:r>
              <a:rPr lang="en-AU" sz="1200" b="0" i="0" u="none" strike="noStrike" kern="1200" baseline="0" dirty="0" smtClean="0">
                <a:solidFill>
                  <a:schemeClr val="tx1"/>
                </a:solidFill>
                <a:latin typeface="+mn-lt"/>
                <a:ea typeface="+mn-ea"/>
                <a:cs typeface="+mn-cs"/>
              </a:rPr>
              <a:t> raise and discuss safety issues and concerns with employers so they can work together and arrive at solutions to make the mine safer. </a:t>
            </a: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679B7-217F-461E-8C46-624B77FF316E}" type="slidenum">
              <a:rPr lang="en-AU" smtClean="0"/>
              <a:t>12</a:t>
            </a:fld>
            <a:endParaRPr lang="en-AU" dirty="0"/>
          </a:p>
        </p:txBody>
      </p:sp>
    </p:spTree>
    <p:extLst>
      <p:ext uri="{BB962C8B-B14F-4D97-AF65-F5344CB8AC3E}">
        <p14:creationId xmlns:p14="http://schemas.microsoft.com/office/powerpoint/2010/main" val="3974374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mn-lt"/>
                <a:ea typeface="+mn-ea"/>
                <a:cs typeface="+mn-cs"/>
              </a:rPr>
              <a:t>The </a:t>
            </a:r>
            <a:r>
              <a:rPr lang="en-AU" sz="1200" b="0" i="1" u="none" strike="noStrike" kern="1200" baseline="0" dirty="0" smtClean="0">
                <a:solidFill>
                  <a:schemeClr val="tx1"/>
                </a:solidFill>
                <a:latin typeface="+mn-lt"/>
                <a:ea typeface="+mn-ea"/>
                <a:cs typeface="+mn-cs"/>
              </a:rPr>
              <a:t>Mines Safety and Inspection Act 1994 </a:t>
            </a:r>
            <a:r>
              <a:rPr lang="en-AU" sz="1200" b="0" i="0" u="none" strike="noStrike" kern="1200" baseline="0" dirty="0" smtClean="0">
                <a:solidFill>
                  <a:schemeClr val="tx1"/>
                </a:solidFill>
                <a:latin typeface="+mn-lt"/>
                <a:ea typeface="+mn-ea"/>
                <a:cs typeface="+mn-cs"/>
              </a:rPr>
              <a:t>encourages employers and employees to talk to each other about safety matters, particularly through </a:t>
            </a:r>
            <a:r>
              <a:rPr lang="en-AU" sz="1200" b="0" i="0" u="none" strike="noStrike" kern="1200" baseline="0" dirty="0" err="1" smtClean="0">
                <a:solidFill>
                  <a:schemeClr val="tx1"/>
                </a:solidFill>
                <a:latin typeface="+mn-lt"/>
                <a:ea typeface="+mn-ea"/>
                <a:cs typeface="+mn-cs"/>
              </a:rPr>
              <a:t>SHReps</a:t>
            </a:r>
            <a:r>
              <a:rPr lang="en-AU" sz="1200" b="0" i="0" u="none" strike="noStrike" kern="1200" baseline="0" dirty="0" smtClean="0">
                <a:solidFill>
                  <a:schemeClr val="tx1"/>
                </a:solidFill>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err="1" smtClean="0">
                <a:solidFill>
                  <a:schemeClr val="tx1"/>
                </a:solidFill>
                <a:effectLst/>
                <a:latin typeface="+mn-lt"/>
                <a:ea typeface="+mn-ea"/>
                <a:cs typeface="+mn-cs"/>
              </a:rPr>
              <a:t>SHReps</a:t>
            </a:r>
            <a:r>
              <a:rPr lang="en-AU" sz="1200" kern="1200" dirty="0" smtClean="0">
                <a:solidFill>
                  <a:schemeClr val="tx1"/>
                </a:solidFill>
                <a:effectLst/>
                <a:latin typeface="+mn-lt"/>
                <a:ea typeface="+mn-ea"/>
                <a:cs typeface="+mn-cs"/>
              </a:rPr>
              <a:t> raise and discuss safety issues and concerns with employers so they can work together and arrive at solutions to make the mine safer. The Mines Safety and Inspection Act 1994 (MSIA) encourages employers and employees to talk to each other about safety matters, particularly through </a:t>
            </a:r>
            <a:r>
              <a:rPr lang="en-AU" sz="1200" kern="1200" dirty="0" err="1" smtClean="0">
                <a:solidFill>
                  <a:schemeClr val="tx1"/>
                </a:solidFill>
                <a:effectLst/>
                <a:latin typeface="+mn-lt"/>
                <a:ea typeface="+mn-ea"/>
                <a:cs typeface="+mn-cs"/>
              </a:rPr>
              <a:t>SHReps</a:t>
            </a:r>
            <a:r>
              <a:rPr lang="en-AU" sz="1200" kern="1200" dirty="0" smtClean="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13</a:t>
            </a:fld>
            <a:endParaRPr lang="en-AU" dirty="0"/>
          </a:p>
        </p:txBody>
      </p:sp>
    </p:spTree>
    <p:extLst>
      <p:ext uri="{BB962C8B-B14F-4D97-AF65-F5344CB8AC3E}">
        <p14:creationId xmlns:p14="http://schemas.microsoft.com/office/powerpoint/2010/main" val="2209288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dirty="0"/>
              <a:t>The scope of this audit is designed to include operating standards associated with the election, training, role, functions and duties of safety and health representatives at mining operations.</a:t>
            </a:r>
          </a:p>
          <a:p>
            <a:endParaRPr lang="en-AU"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The </a:t>
            </a:r>
            <a:r>
              <a:rPr lang="en-AU" dirty="0"/>
              <a:t>audit was also developed to highlight for employers what functions a SHREP can and should perform to contribute to a positive safety culture on a mine site. </a:t>
            </a:r>
            <a:r>
              <a:rPr lang="en-AU" sz="1200" dirty="0"/>
              <a:t>Safety is much about awareness and being able to identify and address system failures that can only be raised by the employees tasked to keep a site productive. A SHRep is a conduit for information flow between management and workers.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dirty="0"/>
          </a:p>
          <a:p>
            <a:r>
              <a:rPr lang="en-AU" sz="1200" dirty="0"/>
              <a:t>Best practice principles – the full development of a SHRep provides the employer with an asset who is empowered to deal with workplace hazards, implement the appropriate controls and mitigate risk at the workplace.</a:t>
            </a:r>
          </a:p>
          <a:p>
            <a:endParaRPr lang="en-AU" sz="1200"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14</a:t>
            </a:fld>
            <a:endParaRPr lang="en-AU" dirty="0"/>
          </a:p>
        </p:txBody>
      </p:sp>
    </p:spTree>
    <p:extLst>
      <p:ext uri="{BB962C8B-B14F-4D97-AF65-F5344CB8AC3E}">
        <p14:creationId xmlns:p14="http://schemas.microsoft.com/office/powerpoint/2010/main" val="2106753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Audits </a:t>
            </a:r>
            <a:r>
              <a:rPr lang="en-AU" dirty="0" smtClean="0"/>
              <a:t>throughout industry</a:t>
            </a:r>
            <a:r>
              <a:rPr lang="en-AU" baseline="0" dirty="0" smtClean="0"/>
              <a:t> as a c</a:t>
            </a:r>
            <a:r>
              <a:rPr lang="en-AU" sz="1200" kern="1200" dirty="0" smtClean="0">
                <a:solidFill>
                  <a:schemeClr val="tx1"/>
                </a:solidFill>
                <a:effectLst/>
                <a:latin typeface="+mn-lt"/>
                <a:ea typeface="+mn-ea"/>
                <a:cs typeface="+mn-cs"/>
              </a:rPr>
              <a:t>ompliance measurement tool to</a:t>
            </a:r>
            <a:r>
              <a:rPr lang="en-AU" sz="1200" kern="1200" baseline="0" dirty="0" smtClean="0">
                <a:solidFill>
                  <a:schemeClr val="tx1"/>
                </a:solidFill>
                <a:effectLst/>
                <a:latin typeface="+mn-lt"/>
                <a:ea typeface="+mn-ea"/>
                <a:cs typeface="+mn-cs"/>
              </a:rPr>
              <a:t> a</a:t>
            </a:r>
            <a:r>
              <a:rPr lang="en-AU" sz="1200" kern="1200" dirty="0" smtClean="0">
                <a:solidFill>
                  <a:schemeClr val="tx1"/>
                </a:solidFill>
                <a:effectLst/>
                <a:latin typeface="+mn-lt"/>
                <a:ea typeface="+mn-ea"/>
                <a:cs typeface="+mn-cs"/>
              </a:rPr>
              <a:t>ssist management in achieving compliance with legislation. There was nothing in the DMIRS system available to measure compliance with the MSIA and Mine Safety and Inspection Regulation.</a:t>
            </a:r>
            <a:r>
              <a:rPr lang="en-AU" sz="1200" kern="1200" baseline="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p>
          <a:p>
            <a:r>
              <a:rPr lang="en-AU" dirty="0" smtClean="0"/>
              <a:t>The </a:t>
            </a:r>
            <a:r>
              <a:rPr lang="en-AU" dirty="0"/>
              <a:t>SHRep role, acceptance by management and contribution to safety varies from site to site. The audit has assisted to reinforce that elected </a:t>
            </a:r>
            <a:r>
              <a:rPr lang="en-AU" dirty="0" err="1" smtClean="0"/>
              <a:t>SHReps</a:t>
            </a:r>
            <a:r>
              <a:rPr lang="en-AU" dirty="0" smtClean="0"/>
              <a:t> </a:t>
            </a:r>
            <a:r>
              <a:rPr lang="en-AU" dirty="0"/>
              <a:t>are critical in managing safety in the mine. Once trained in their role they have a unique opportunity to assist management with safety and in mitigating hazards on site as they understand the legislation as well as site processes, practices and hazards.</a:t>
            </a:r>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15</a:t>
            </a:fld>
            <a:endParaRPr lang="en-AU" dirty="0"/>
          </a:p>
        </p:txBody>
      </p:sp>
    </p:spTree>
    <p:extLst>
      <p:ext uri="{BB962C8B-B14F-4D97-AF65-F5344CB8AC3E}">
        <p14:creationId xmlns:p14="http://schemas.microsoft.com/office/powerpoint/2010/main" val="3325620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16</a:t>
            </a:fld>
            <a:endParaRPr lang="en-AU" dirty="0"/>
          </a:p>
        </p:txBody>
      </p:sp>
    </p:spTree>
    <p:extLst>
      <p:ext uri="{BB962C8B-B14F-4D97-AF65-F5344CB8AC3E}">
        <p14:creationId xmlns:p14="http://schemas.microsoft.com/office/powerpoint/2010/main" val="91865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The audit was also developed to highlight for employers what functions a </a:t>
            </a:r>
            <a:r>
              <a:rPr lang="en-AU" sz="1200" kern="1200" dirty="0" err="1" smtClean="0">
                <a:solidFill>
                  <a:schemeClr val="tx1"/>
                </a:solidFill>
                <a:effectLst/>
                <a:latin typeface="+mn-lt"/>
                <a:ea typeface="+mn-ea"/>
                <a:cs typeface="+mn-cs"/>
              </a:rPr>
              <a:t>SHRep</a:t>
            </a:r>
            <a:r>
              <a:rPr lang="en-AU" sz="1200" kern="1200" dirty="0" smtClean="0">
                <a:solidFill>
                  <a:schemeClr val="tx1"/>
                </a:solidFill>
                <a:effectLst/>
                <a:latin typeface="+mn-lt"/>
                <a:ea typeface="+mn-ea"/>
                <a:cs typeface="+mn-cs"/>
              </a:rPr>
              <a:t> can and should perform to contribute to a positive safety culture on a mine 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Discuss level of compliance</a:t>
            </a:r>
            <a:r>
              <a:rPr lang="en-AU" sz="1200" kern="1200" baseline="0" dirty="0" smtClean="0">
                <a:solidFill>
                  <a:schemeClr val="tx1"/>
                </a:solidFill>
                <a:effectLst/>
                <a:latin typeface="+mn-lt"/>
                <a:ea typeface="+mn-ea"/>
                <a:cs typeface="+mn-cs"/>
              </a:rPr>
              <a:t> and non-compliance in the above chart and what are the gaps you are seeing in your site or company? </a:t>
            </a:r>
            <a:endParaRPr lang="en-AU"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17</a:t>
            </a:fld>
            <a:endParaRPr lang="en-AU" dirty="0"/>
          </a:p>
        </p:txBody>
      </p:sp>
    </p:spTree>
    <p:extLst>
      <p:ext uri="{BB962C8B-B14F-4D97-AF65-F5344CB8AC3E}">
        <p14:creationId xmlns:p14="http://schemas.microsoft.com/office/powerpoint/2010/main" val="2291044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dirty="0" smtClean="0"/>
              <a:t>Leadership in the workplace by an elected safety and health representative by introducing and driving a new approach or program to improve the safety, health and wellbeing of the workforce (e.g. training program, safety culture initiative, fitness for work program, mental health and wellness program and accident investigation method).  </a:t>
            </a:r>
          </a:p>
          <a:p>
            <a:pPr marL="0" indent="0">
              <a:buFontTx/>
              <a:buNone/>
            </a:pPr>
            <a:endParaRPr lang="en-AU" dirty="0" smtClean="0"/>
          </a:p>
          <a:p>
            <a:pPr marL="0" indent="0">
              <a:buFontTx/>
              <a:buNone/>
            </a:pPr>
            <a:r>
              <a:rPr lang="en-AU" dirty="0" smtClean="0"/>
              <a:t>When </a:t>
            </a:r>
            <a:r>
              <a:rPr lang="en-AU" dirty="0"/>
              <a:t>workers formally request a </a:t>
            </a:r>
            <a:r>
              <a:rPr lang="en-AU" dirty="0" err="1" smtClean="0"/>
              <a:t>SHRep</a:t>
            </a:r>
            <a:r>
              <a:rPr lang="en-AU" dirty="0" smtClean="0"/>
              <a:t> </a:t>
            </a:r>
            <a:r>
              <a:rPr lang="en-AU" dirty="0"/>
              <a:t>be elected, the employer has systems, policies and procedures in place to accommodate such nominations by an acknowledged election process. </a:t>
            </a:r>
          </a:p>
          <a:p>
            <a:pPr marL="0" indent="0">
              <a:buFontTx/>
              <a:buNone/>
            </a:pPr>
            <a:endParaRPr lang="en-AU" dirty="0" smtClean="0"/>
          </a:p>
          <a:p>
            <a:pPr marL="0" indent="0">
              <a:buFontTx/>
              <a:buNone/>
            </a:pPr>
            <a:r>
              <a:rPr lang="en-AU" dirty="0" smtClean="0"/>
              <a:t>A </a:t>
            </a:r>
            <a:r>
              <a:rPr lang="en-AU" dirty="0"/>
              <a:t>suitable election process where required has been established to meet the sites needs through a process of consultation by all parties. </a:t>
            </a:r>
          </a:p>
          <a:p>
            <a:pPr marL="0" indent="0">
              <a:buFontTx/>
              <a:buNone/>
            </a:pPr>
            <a:endParaRPr lang="en-AU" dirty="0" smtClean="0"/>
          </a:p>
          <a:p>
            <a:pPr marL="0" indent="0">
              <a:buFontTx/>
              <a:buNone/>
            </a:pPr>
            <a:r>
              <a:rPr lang="en-AU" dirty="0" smtClean="0"/>
              <a:t>There </a:t>
            </a:r>
            <a:r>
              <a:rPr lang="en-AU" dirty="0"/>
              <a:t>was prompt notification by the employer of the election results to the site’s workers, the State </a:t>
            </a:r>
            <a:r>
              <a:rPr lang="en-AU" dirty="0" smtClean="0"/>
              <a:t>mining </a:t>
            </a:r>
            <a:r>
              <a:rPr lang="en-AU" dirty="0"/>
              <a:t>e</a:t>
            </a:r>
            <a:r>
              <a:rPr lang="en-AU" dirty="0" smtClean="0"/>
              <a:t>ngineer </a:t>
            </a:r>
            <a:r>
              <a:rPr lang="en-AU" dirty="0"/>
              <a:t>and those successfully elected to the position</a:t>
            </a:r>
            <a:r>
              <a:rPr lang="en-AU" dirty="0" smtClean="0"/>
              <a:t>.</a:t>
            </a:r>
          </a:p>
          <a:p>
            <a:pPr marL="0" indent="0">
              <a:buFontTx/>
              <a:buNone/>
            </a:pPr>
            <a:endParaRPr lang="en-AU" dirty="0" smtClean="0"/>
          </a:p>
          <a:p>
            <a:pPr marL="0" indent="0">
              <a:buFontTx/>
              <a:buNone/>
            </a:pPr>
            <a:endParaRPr lang="en-AU" dirty="0"/>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18</a:t>
            </a:fld>
            <a:endParaRPr lang="en-AU" dirty="0"/>
          </a:p>
        </p:txBody>
      </p:sp>
    </p:spTree>
    <p:extLst>
      <p:ext uri="{BB962C8B-B14F-4D97-AF65-F5344CB8AC3E}">
        <p14:creationId xmlns:p14="http://schemas.microsoft.com/office/powerpoint/2010/main" val="681512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Under mines safety legislation, industry is required to notify the Department of the election of </a:t>
            </a:r>
            <a:r>
              <a:rPr lang="en-AU" dirty="0" err="1" smtClean="0"/>
              <a:t>SHReps</a:t>
            </a:r>
            <a:r>
              <a:rPr lang="en-AU" dirty="0" smtClean="0"/>
              <a:t>. Notifications of these elections are now made using the Safety Regulation System (SRS). This has removed the need for hard copy notifications to be sent or emailed to the Department.</a:t>
            </a:r>
          </a:p>
          <a:p>
            <a:endParaRPr lang="en-AU" dirty="0" smtClean="0"/>
          </a:p>
          <a:p>
            <a:pPr marL="0" indent="0">
              <a:buFont typeface="Arial" panose="020B0604020202020204" pitchFamily="34" charset="0"/>
              <a:buNone/>
            </a:pPr>
            <a:r>
              <a:rPr lang="en-AU" dirty="0" smtClean="0"/>
              <a:t>This new functionality enables industry to:</a:t>
            </a:r>
          </a:p>
          <a:p>
            <a:pPr marL="171450" indent="-171450">
              <a:buFont typeface="Arial" panose="020B0604020202020204" pitchFamily="34" charset="0"/>
              <a:buChar char="•"/>
            </a:pPr>
            <a:r>
              <a:rPr lang="en-AU" dirty="0" smtClean="0"/>
              <a:t>notify the Department of election notifications online, and 24/7, using SRS</a:t>
            </a:r>
          </a:p>
          <a:p>
            <a:pPr marL="171450" indent="-171450">
              <a:buFont typeface="Arial" panose="020B0604020202020204" pitchFamily="34" charset="0"/>
              <a:buChar char="•"/>
            </a:pPr>
            <a:r>
              <a:rPr lang="en-AU" dirty="0" smtClean="0"/>
              <a:t>manage and update multiple election notifications for their site</a:t>
            </a:r>
          </a:p>
          <a:p>
            <a:pPr marL="171450" indent="-171450">
              <a:buFont typeface="Arial" panose="020B0604020202020204" pitchFamily="34" charset="0"/>
              <a:buChar char="•"/>
            </a:pPr>
            <a:r>
              <a:rPr lang="en-AU" dirty="0" smtClean="0"/>
              <a:t>update SHRep details as they change</a:t>
            </a:r>
          </a:p>
          <a:p>
            <a:pPr marL="171450" indent="-171450">
              <a:buFont typeface="Arial" panose="020B0604020202020204" pitchFamily="34" charset="0"/>
              <a:buChar char="•"/>
            </a:pPr>
            <a:r>
              <a:rPr lang="en-AU" dirty="0" smtClean="0"/>
              <a:t>update training details in SRS when introductory or refresher training has been provided.</a:t>
            </a:r>
          </a:p>
          <a:p>
            <a:endParaRPr lang="en-AU" dirty="0" smtClean="0"/>
          </a:p>
          <a:p>
            <a:r>
              <a:rPr lang="en-AU" dirty="0" smtClean="0"/>
              <a:t>Other benefits include:</a:t>
            </a:r>
          </a:p>
          <a:p>
            <a:pPr marL="171450" indent="-171450">
              <a:buFont typeface="Arial" panose="020B0604020202020204" pitchFamily="34" charset="0"/>
              <a:buChar char="•"/>
            </a:pPr>
            <a:r>
              <a:rPr lang="en-AU" dirty="0" err="1" smtClean="0"/>
              <a:t>SHReps</a:t>
            </a:r>
            <a:r>
              <a:rPr lang="en-AU" dirty="0" smtClean="0"/>
              <a:t> being able to nominate their preferred contact details</a:t>
            </a:r>
          </a:p>
          <a:p>
            <a:pPr marL="171450" indent="-171450">
              <a:buFont typeface="Arial" panose="020B0604020202020204" pitchFamily="34" charset="0"/>
              <a:buChar char="•"/>
            </a:pPr>
            <a:r>
              <a:rPr lang="en-AU" dirty="0" smtClean="0"/>
              <a:t>automatic provision of supporting information to newly appointed </a:t>
            </a:r>
            <a:r>
              <a:rPr lang="en-AU" dirty="0" err="1" smtClean="0"/>
              <a:t>SHReps</a:t>
            </a:r>
            <a:endParaRPr lang="en-AU" dirty="0" smtClean="0"/>
          </a:p>
          <a:p>
            <a:pPr marL="171450" indent="-171450">
              <a:buFont typeface="Arial" panose="020B0604020202020204" pitchFamily="34" charset="0"/>
              <a:buChar char="•"/>
            </a:pPr>
            <a:r>
              <a:rPr lang="en-AU" dirty="0" smtClean="0"/>
              <a:t>reminders sent via SRS to prompt sites that election terms are coming to a close</a:t>
            </a:r>
          </a:p>
          <a:p>
            <a:pPr marL="171450" indent="-171450">
              <a:buFont typeface="Arial" panose="020B0604020202020204" pitchFamily="34" charset="0"/>
              <a:buChar char="•"/>
            </a:pPr>
            <a:r>
              <a:rPr lang="en-AU" dirty="0" err="1" smtClean="0"/>
              <a:t>SHReps</a:t>
            </a:r>
            <a:r>
              <a:rPr lang="en-AU" dirty="0" smtClean="0"/>
              <a:t> will receive notification of any proactive and announced inspections or audits by the Department</a:t>
            </a:r>
          </a:p>
          <a:p>
            <a:pPr marL="171450" indent="-171450">
              <a:buFont typeface="Arial" panose="020B0604020202020204" pitchFamily="34" charset="0"/>
              <a:buChar char="•"/>
            </a:pPr>
            <a:r>
              <a:rPr lang="en-AU" dirty="0" err="1" smtClean="0"/>
              <a:t>SHReps</a:t>
            </a:r>
            <a:r>
              <a:rPr lang="en-AU" dirty="0" smtClean="0"/>
              <a:t> will have the ability to view site visit records, audits and notices after the site visit.</a:t>
            </a:r>
          </a:p>
          <a:p>
            <a:pPr marL="171450" indent="-171450">
              <a:buFont typeface="Arial" panose="020B0604020202020204" pitchFamily="34" charset="0"/>
              <a:buChar char="•"/>
            </a:pPr>
            <a:endParaRPr lang="en-AU" dirty="0" smtClean="0"/>
          </a:p>
          <a:p>
            <a:pPr marL="0" indent="0">
              <a:buFont typeface="Arial" panose="020B0604020202020204" pitchFamily="34" charset="0"/>
              <a:buNone/>
            </a:pPr>
            <a:endParaRPr lang="en-AU" dirty="0" smtClean="0"/>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19</a:t>
            </a:fld>
            <a:endParaRPr lang="en-AU" dirty="0"/>
          </a:p>
        </p:txBody>
      </p:sp>
    </p:spTree>
    <p:extLst>
      <p:ext uri="{BB962C8B-B14F-4D97-AF65-F5344CB8AC3E}">
        <p14:creationId xmlns:p14="http://schemas.microsoft.com/office/powerpoint/2010/main" val="229163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6F069AF-44D2-4C6D-AE48-1E7D6A984571}" type="slidenum">
              <a:rPr lang="en-AU" smtClean="0"/>
              <a:t>2</a:t>
            </a:fld>
            <a:endParaRPr lang="en-AU" dirty="0"/>
          </a:p>
        </p:txBody>
      </p:sp>
    </p:spTree>
    <p:extLst>
      <p:ext uri="{BB962C8B-B14F-4D97-AF65-F5344CB8AC3E}">
        <p14:creationId xmlns:p14="http://schemas.microsoft.com/office/powerpoint/2010/main" val="1707726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20</a:t>
            </a:fld>
            <a:endParaRPr lang="en-AU" dirty="0"/>
          </a:p>
        </p:txBody>
      </p:sp>
    </p:spTree>
    <p:extLst>
      <p:ext uri="{BB962C8B-B14F-4D97-AF65-F5344CB8AC3E}">
        <p14:creationId xmlns:p14="http://schemas.microsoft.com/office/powerpoint/2010/main" val="2472843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This data is extracted from the Safety Regulation System</a:t>
            </a:r>
          </a:p>
          <a:p>
            <a:endParaRPr lang="en-AU" dirty="0" smtClean="0"/>
          </a:p>
          <a:p>
            <a:r>
              <a:rPr lang="en-AU" b="1" dirty="0" smtClean="0"/>
              <a:t>Who can I contact?</a:t>
            </a:r>
          </a:p>
          <a:p>
            <a:r>
              <a:rPr lang="en-AU" dirty="0" smtClean="0"/>
              <a:t>SRS Manager</a:t>
            </a:r>
            <a:br>
              <a:rPr lang="en-AU" dirty="0" smtClean="0"/>
            </a:br>
            <a:r>
              <a:rPr lang="en-AU" dirty="0" smtClean="0"/>
              <a:t>Department of Mines, Industry Regulation and Safety</a:t>
            </a:r>
            <a:br>
              <a:rPr lang="en-AU" dirty="0" smtClean="0"/>
            </a:br>
            <a:r>
              <a:rPr lang="en-AU" dirty="0" smtClean="0"/>
              <a:t>Email: </a:t>
            </a:r>
            <a:r>
              <a:rPr lang="en-AU" dirty="0" smtClean="0">
                <a:hlinkClick r:id="rId3"/>
              </a:rPr>
              <a:t>SRSManager@dmirs.wa.gov.au</a:t>
            </a:r>
            <a:r>
              <a:rPr lang="en-AU" dirty="0" smtClean="0"/>
              <a:t/>
            </a:r>
            <a:br>
              <a:rPr lang="en-AU" dirty="0" smtClean="0"/>
            </a:br>
            <a:r>
              <a:rPr lang="en-AU" dirty="0" smtClean="0"/>
              <a:t>Phone:  (08) 9358 8001</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21</a:t>
            </a:fld>
            <a:endParaRPr lang="en-AU"/>
          </a:p>
        </p:txBody>
      </p:sp>
    </p:spTree>
    <p:extLst>
      <p:ext uri="{BB962C8B-B14F-4D97-AF65-F5344CB8AC3E}">
        <p14:creationId xmlns:p14="http://schemas.microsoft.com/office/powerpoint/2010/main" val="5214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22</a:t>
            </a:fld>
            <a:endParaRPr lang="en-AU" dirty="0"/>
          </a:p>
        </p:txBody>
      </p:sp>
    </p:spTree>
    <p:extLst>
      <p:ext uri="{BB962C8B-B14F-4D97-AF65-F5344CB8AC3E}">
        <p14:creationId xmlns:p14="http://schemas.microsoft.com/office/powerpoint/2010/main" val="3762808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dirty="0" err="1" smtClean="0"/>
              <a:t>SHReps</a:t>
            </a:r>
            <a:r>
              <a:rPr lang="en-AU" dirty="0" smtClean="0"/>
              <a:t> </a:t>
            </a:r>
            <a:r>
              <a:rPr lang="en-AU" dirty="0"/>
              <a:t>are able to consult with workers and the employer to promote a positive safety culture at the mine.</a:t>
            </a:r>
          </a:p>
          <a:p>
            <a:pPr lvl="1"/>
            <a:r>
              <a:rPr lang="en-AU" dirty="0" err="1" smtClean="0"/>
              <a:t>SHReps</a:t>
            </a:r>
            <a:r>
              <a:rPr lang="en-AU" dirty="0" smtClean="0"/>
              <a:t> </a:t>
            </a:r>
            <a:r>
              <a:rPr lang="en-AU" dirty="0"/>
              <a:t>are able to participate in the site safety and health committee meeting to assist with safety across the entire site</a:t>
            </a:r>
            <a:r>
              <a:rPr lang="en-AU" dirty="0" smtClean="0"/>
              <a:t>.</a:t>
            </a:r>
          </a:p>
          <a:p>
            <a:pPr lvl="1"/>
            <a:endParaRPr lang="en-AU" dirty="0"/>
          </a:p>
          <a:p>
            <a:pPr lvl="1"/>
            <a:r>
              <a:rPr lang="en-AU" b="1" dirty="0"/>
              <a:t>Notes</a:t>
            </a:r>
            <a:r>
              <a:rPr lang="en-AU" dirty="0"/>
              <a:t> - No site committee meetings – meetings were operational and not dedicated to safety.  Some Safety committee meetings appeared to be driven and controlled by management and SHReps did not have the opportunity to discuss issues or contribute to the agenda. </a:t>
            </a:r>
            <a:endParaRPr lang="en-AU" dirty="0" smtClean="0"/>
          </a:p>
          <a:p>
            <a:pPr lvl="1"/>
            <a:r>
              <a:rPr lang="en-AU" dirty="0" smtClean="0"/>
              <a:t>Gaps </a:t>
            </a:r>
            <a:r>
              <a:rPr lang="en-AU" dirty="0"/>
              <a:t>in representation – representation was ad hoc, not evenly distributed over the site and in some cases the SHRep was the supervisor. </a:t>
            </a:r>
            <a:endParaRPr lang="en-AU" dirty="0" smtClean="0"/>
          </a:p>
          <a:p>
            <a:pPr lvl="1"/>
            <a:r>
              <a:rPr lang="en-AU" dirty="0" smtClean="0"/>
              <a:t>Work </a:t>
            </a:r>
            <a:r>
              <a:rPr lang="en-AU" dirty="0"/>
              <a:t>areas had no SHRep to attend the site meetings or conduct toolbox safety meetings.</a:t>
            </a:r>
          </a:p>
          <a:p>
            <a:pPr lvl="1"/>
            <a:r>
              <a:rPr lang="en-AU" dirty="0"/>
              <a:t>Contractors and office staff not represented.</a:t>
            </a:r>
          </a:p>
          <a:p>
            <a:pPr lvl="1"/>
            <a:r>
              <a:rPr lang="en-AU" dirty="0"/>
              <a:t>Shift absence – This is an issue that affects the elected SHReps ability to attend meetings, fulfil functions, represent some work areas, participating in investigations and the capacity to complete certain SHRep tasks.</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23</a:t>
            </a:fld>
            <a:endParaRPr lang="en-AU" dirty="0"/>
          </a:p>
        </p:txBody>
      </p:sp>
    </p:spTree>
    <p:extLst>
      <p:ext uri="{BB962C8B-B14F-4D97-AF65-F5344CB8AC3E}">
        <p14:creationId xmlns:p14="http://schemas.microsoft.com/office/powerpoint/2010/main" val="1315600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r>
              <a:rPr lang="en-AU" b="0" dirty="0"/>
              <a:t>SHReps are able to carry out their role and functions on site. </a:t>
            </a:r>
          </a:p>
          <a:p>
            <a:pPr marL="0" indent="0">
              <a:buFontTx/>
              <a:buNone/>
            </a:pPr>
            <a:r>
              <a:rPr lang="en-AU" b="0" dirty="0"/>
              <a:t>The set up and composition of the site’s safety and health committee reflects work groups within the organisation and meets the intent of the legislation.</a:t>
            </a:r>
          </a:p>
          <a:p>
            <a:pPr marL="0" indent="0">
              <a:buFontTx/>
              <a:buNone/>
            </a:pPr>
            <a:r>
              <a:rPr lang="en-AU" b="0" dirty="0"/>
              <a:t>The safety and health committee reviews, recommends and assists the site employer to improve site practices, policies and procedures to reduce injury and disease, control hazards and promoting a positive safety culture. vs </a:t>
            </a:r>
            <a:r>
              <a:rPr lang="en-AU" b="0" dirty="0" err="1" smtClean="0"/>
              <a:t>SHReps</a:t>
            </a:r>
            <a:r>
              <a:rPr lang="en-AU" b="0" dirty="0" smtClean="0"/>
              <a:t> </a:t>
            </a:r>
            <a:r>
              <a:rPr lang="en-AU" b="0" dirty="0"/>
              <a:t>at committee </a:t>
            </a:r>
            <a:r>
              <a:rPr lang="en-AU" b="0" dirty="0" smtClean="0"/>
              <a:t>meetings.</a:t>
            </a:r>
          </a:p>
          <a:p>
            <a:pPr marL="0" indent="0">
              <a:buFontTx/>
              <a:buNone/>
            </a:pPr>
            <a:endParaRPr lang="en-AU"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The bigger picture items are those involved in committee work, procedural review and embracing corporate safety strategies.</a:t>
            </a:r>
            <a:endParaRPr lang="en-AU" b="0" dirty="0" smtClean="0"/>
          </a:p>
          <a:p>
            <a:pPr marL="0" indent="0">
              <a:buFontTx/>
              <a:buNone/>
            </a:pPr>
            <a:endParaRPr lang="en-AU" b="0" dirty="0"/>
          </a:p>
          <a:p>
            <a:r>
              <a:rPr lang="en-AU" b="1" dirty="0"/>
              <a:t>Notes</a:t>
            </a:r>
            <a:r>
              <a:rPr lang="en-AU" dirty="0"/>
              <a:t> - SHReps not being involved in safety related projects, procedure development/reviews or consulted on change management issues.</a:t>
            </a:r>
          </a:p>
          <a:p>
            <a:r>
              <a:rPr lang="en-AU" dirty="0"/>
              <a:t>No involvement in safety initiatives.</a:t>
            </a:r>
          </a:p>
          <a:p>
            <a:r>
              <a:rPr lang="en-AU" dirty="0"/>
              <a:t>Shift workers not able perform functions or attend committee meetings.</a:t>
            </a:r>
          </a:p>
          <a:p>
            <a:r>
              <a:rPr lang="en-AU" dirty="0"/>
              <a:t>Not being given the opportunities to conduct work place inspections, involvement in investigations, hazard ID, consultation with management</a:t>
            </a:r>
            <a:r>
              <a:rPr lang="en-AU" dirty="0" smtClean="0"/>
              <a:t>.</a:t>
            </a:r>
          </a:p>
          <a:p>
            <a:r>
              <a:rPr lang="en-AU" dirty="0" smtClean="0"/>
              <a:t>Not </a:t>
            </a:r>
            <a:r>
              <a:rPr lang="en-AU" dirty="0"/>
              <a:t>performing the prescribed functions required by s. 53 of MSIA.</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24</a:t>
            </a:fld>
            <a:endParaRPr lang="en-AU" dirty="0"/>
          </a:p>
        </p:txBody>
      </p:sp>
    </p:spTree>
    <p:extLst>
      <p:ext uri="{BB962C8B-B14F-4D97-AF65-F5344CB8AC3E}">
        <p14:creationId xmlns:p14="http://schemas.microsoft.com/office/powerpoint/2010/main" val="803014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dirty="0" smtClean="0"/>
              <a:t>Inspector engagement – Regulatory contact is beneficial to the SHRep but also to DMIRS inspectors. It provides a point of contact for the SHRep for legislation clarification, where to look for research matters, mentoring, advice and guidance. The inspector benefits by getting their message to those that are risk takers, that can drive safety culture and share that with their co-workers.</a:t>
            </a:r>
          </a:p>
          <a:p>
            <a:pPr marL="0" indent="0">
              <a:buFontTx/>
              <a:buNone/>
            </a:pPr>
            <a:endParaRPr lang="en-AU" b="0"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25</a:t>
            </a:fld>
            <a:endParaRPr lang="en-AU" dirty="0"/>
          </a:p>
        </p:txBody>
      </p:sp>
    </p:spTree>
    <p:extLst>
      <p:ext uri="{BB962C8B-B14F-4D97-AF65-F5344CB8AC3E}">
        <p14:creationId xmlns:p14="http://schemas.microsoft.com/office/powerpoint/2010/main" val="815504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Re-invigorate the role of being a Safety and Health Representative  – some sites are discovering the benefits of training and further development of their site </a:t>
            </a:r>
            <a:r>
              <a:rPr lang="en-AU" sz="1200" kern="1200" dirty="0" err="1" smtClean="0">
                <a:solidFill>
                  <a:schemeClr val="tx1"/>
                </a:solidFill>
                <a:effectLst/>
                <a:latin typeface="+mn-lt"/>
                <a:ea typeface="+mn-ea"/>
                <a:cs typeface="+mn-cs"/>
              </a:rPr>
              <a:t>SHReps</a:t>
            </a:r>
            <a:r>
              <a:rPr lang="en-AU" sz="1200" kern="1200" dirty="0" smtClean="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26</a:t>
            </a:fld>
            <a:endParaRPr lang="en-AU" dirty="0"/>
          </a:p>
        </p:txBody>
      </p:sp>
    </p:spTree>
    <p:extLst>
      <p:ext uri="{BB962C8B-B14F-4D97-AF65-F5344CB8AC3E}">
        <p14:creationId xmlns:p14="http://schemas.microsoft.com/office/powerpoint/2010/main" val="2010232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mn-lt"/>
                <a:ea typeface="+mn-ea"/>
                <a:cs typeface="+mn-cs"/>
              </a:rPr>
              <a:t>To verify no discrimination against workers or prospective workers where they may have made a safety and health complaint or provided assistance or information to a mines inspector, a SHRep or the site safety and health committee. This includes contract workers and temporary workers utilised for shut down maintenance work.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baseline="0" dirty="0" smtClean="0">
                <a:solidFill>
                  <a:schemeClr val="tx1"/>
                </a:solidFill>
                <a:latin typeface="+mn-lt"/>
                <a:ea typeface="+mn-ea"/>
                <a:cs typeface="+mn-cs"/>
              </a:rPr>
              <a:t>Unlawful discrimination is when a person is treated less favourably than another person in the same or similar circumstances. This can include taking workers off their normal operating machine, not allowing workers to perform their normal tasks, demotion, failure to obtain a job when applied for, and being asked to achieve unreasonable tasks set in the mine.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To verify </a:t>
            </a:r>
            <a:r>
              <a:rPr lang="en-AU" sz="1200" b="0" i="0" u="none" strike="noStrike" kern="1200" baseline="0" dirty="0" err="1" smtClean="0">
                <a:solidFill>
                  <a:schemeClr val="tx1"/>
                </a:solidFill>
                <a:latin typeface="+mn-lt"/>
                <a:ea typeface="+mn-ea"/>
                <a:cs typeface="+mn-cs"/>
              </a:rPr>
              <a:t>SHReps</a:t>
            </a:r>
            <a:r>
              <a:rPr lang="en-AU" sz="1200" b="0" i="0" u="none" strike="noStrike" kern="1200" baseline="0" dirty="0" smtClean="0">
                <a:solidFill>
                  <a:schemeClr val="tx1"/>
                </a:solidFill>
                <a:latin typeface="+mn-lt"/>
                <a:ea typeface="+mn-ea"/>
                <a:cs typeface="+mn-cs"/>
              </a:rPr>
              <a:t> can perform the functions of a SHRep on safety and health matters and not have adverse effects to his or her employment position, pay, potential promotions they may have been eligible for or 	</a:t>
            </a:r>
          </a:p>
          <a:p>
            <a:r>
              <a:rPr lang="en-AU" sz="1200" b="0" i="0" u="none" strike="noStrike" kern="1200" baseline="0" dirty="0" smtClean="0">
                <a:solidFill>
                  <a:schemeClr val="tx1"/>
                </a:solidFill>
                <a:latin typeface="+mn-lt"/>
                <a:ea typeface="+mn-ea"/>
                <a:cs typeface="+mn-cs"/>
              </a:rPr>
              <a:t>re-employment elsewhere.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To verify contractors are provided the same level of protection as prescribed for employees.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indent="0">
              <a:buFontTx/>
              <a:buNone/>
            </a:pP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27</a:t>
            </a:fld>
            <a:endParaRPr lang="en-AU" dirty="0"/>
          </a:p>
        </p:txBody>
      </p:sp>
    </p:spTree>
    <p:extLst>
      <p:ext uri="{BB962C8B-B14F-4D97-AF65-F5344CB8AC3E}">
        <p14:creationId xmlns:p14="http://schemas.microsoft.com/office/powerpoint/2010/main" val="4293367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28</a:t>
            </a:fld>
            <a:endParaRPr lang="en-AU" dirty="0"/>
          </a:p>
        </p:txBody>
      </p:sp>
    </p:spTree>
    <p:extLst>
      <p:ext uri="{BB962C8B-B14F-4D97-AF65-F5344CB8AC3E}">
        <p14:creationId xmlns:p14="http://schemas.microsoft.com/office/powerpoint/2010/main" val="992053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companies value add by providing additional training to SHReps to enable them to be more effective in their role. The training and experience in the SHRep role has enhanced their career opportunities which has been viewed in a positive way by SHReps.</a:t>
            </a:r>
          </a:p>
          <a:p>
            <a:endParaRPr lang="en-AU" dirty="0"/>
          </a:p>
          <a:p>
            <a:r>
              <a:rPr lang="en-AU" dirty="0"/>
              <a:t>SHReps being allocated tasks relating to safety to assist the supervisor and as a result gaining acceptance and feeling more fulfilled in the role.</a:t>
            </a:r>
          </a:p>
          <a:p>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t>Working with supervisors, reducing supervisors workload by taking on safety-related </a:t>
            </a:r>
            <a:r>
              <a:rPr lang="en-AU" sz="1200" dirty="0" smtClean="0"/>
              <a:t>tasks.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Attending to hazard card reporting, investigating  workplace near misses and conducting workplace inspections are some of the simple functions they can perform. </a:t>
            </a:r>
            <a:endParaRPr lang="en-AU"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They are grooming their </a:t>
            </a:r>
            <a:r>
              <a:rPr lang="en-AU" sz="1200" kern="1200" dirty="0" err="1" smtClean="0">
                <a:solidFill>
                  <a:schemeClr val="tx1"/>
                </a:solidFill>
                <a:effectLst/>
                <a:latin typeface="+mn-lt"/>
                <a:ea typeface="+mn-ea"/>
                <a:cs typeface="+mn-cs"/>
              </a:rPr>
              <a:t>SHReps</a:t>
            </a:r>
            <a:r>
              <a:rPr lang="en-AU" sz="1200" kern="1200" dirty="0" smtClean="0">
                <a:solidFill>
                  <a:schemeClr val="tx1"/>
                </a:solidFill>
                <a:effectLst/>
                <a:latin typeface="+mn-lt"/>
                <a:ea typeface="+mn-ea"/>
                <a:cs typeface="+mn-cs"/>
              </a:rPr>
              <a:t> with Cert IV in Work Health and Safety (OSH) and Supervisory  training, looking to take advantage of them in potential future site leadership roles. Fulfilment of performing the SHRep site functions – the functions can alleviate some of the pressures placed on the supervisors. </a:t>
            </a:r>
            <a:endParaRPr lang="en-AU"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29</a:t>
            </a:fld>
            <a:endParaRPr lang="en-AU" dirty="0"/>
          </a:p>
        </p:txBody>
      </p:sp>
    </p:spTree>
    <p:extLst>
      <p:ext uri="{BB962C8B-B14F-4D97-AF65-F5344CB8AC3E}">
        <p14:creationId xmlns:p14="http://schemas.microsoft.com/office/powerpoint/2010/main" val="172644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674688" y="808038"/>
            <a:ext cx="5387975" cy="4041775"/>
          </a:xfrm>
          <a:prstGeom prst="rect">
            <a:avLst/>
          </a:prstGeom>
          <a:noFill/>
          <a:ln>
            <a:solidFill>
              <a:srgbClr val="000000"/>
            </a:solidFill>
            <a:miter lim="800000"/>
            <a:headEnd/>
            <a:tailEnd/>
          </a:ln>
        </p:spPr>
      </p:sp>
      <p:sp>
        <p:nvSpPr>
          <p:cNvPr id="135171" name="Notes Placeholder 2"/>
          <p:cNvSpPr>
            <a:spLocks noGrp="1"/>
          </p:cNvSpPr>
          <p:nvPr>
            <p:ph type="body" idx="1"/>
          </p:nvPr>
        </p:nvSpPr>
        <p:spPr bwMode="auto">
          <a:xfrm>
            <a:off x="673487" y="5118182"/>
            <a:ext cx="5390907" cy="4849067"/>
          </a:xfrm>
          <a:prstGeom prst="rect">
            <a:avLst/>
          </a:prstGeom>
          <a:noFill/>
        </p:spPr>
        <p:txBody>
          <a:bodyPr wrap="square" numCol="1" anchor="t" anchorCtr="0" compatLnSpc="1">
            <a:prstTxWarp prst="textNoShape">
              <a:avLst/>
            </a:prstTxWarp>
          </a:bodyPr>
          <a:lstStyle/>
          <a:p>
            <a:endParaRPr lang="en-AU" dirty="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4B4F6-22DA-4C9F-93D4-BE9D14C84C69}"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796192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 in groups or individual</a:t>
            </a:r>
            <a:r>
              <a:rPr lang="en-AU" baseline="0" dirty="0" smtClean="0"/>
              <a:t> the </a:t>
            </a:r>
            <a:r>
              <a:rPr lang="en-AU" dirty="0" smtClean="0"/>
              <a:t>three questions! </a:t>
            </a:r>
          </a:p>
          <a:p>
            <a:endParaRPr lang="en-AU" dirty="0" smtClean="0"/>
          </a:p>
          <a:p>
            <a:r>
              <a:rPr lang="en-AU" dirty="0" smtClean="0"/>
              <a:t>Question three (3),</a:t>
            </a:r>
            <a:r>
              <a:rPr lang="en-AU" baseline="0" dirty="0" smtClean="0"/>
              <a:t> </a:t>
            </a:r>
            <a:r>
              <a:rPr lang="en-AU" dirty="0" smtClean="0"/>
              <a:t>The Department of Mines, Industry Regulation and Safety (DMIRS) has nominations for the Resources Sector Awards for Excellence</a:t>
            </a:r>
            <a:r>
              <a:rPr lang="en-AU" baseline="0" dirty="0" smtClean="0"/>
              <a:t> (see slide 31)</a:t>
            </a:r>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30</a:t>
            </a:fld>
            <a:endParaRPr lang="en-AU" dirty="0"/>
          </a:p>
        </p:txBody>
      </p:sp>
    </p:spTree>
    <p:extLst>
      <p:ext uri="{BB962C8B-B14F-4D97-AF65-F5344CB8AC3E}">
        <p14:creationId xmlns:p14="http://schemas.microsoft.com/office/powerpoint/2010/main" val="205028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Available on the Department of Mines,</a:t>
            </a:r>
            <a:r>
              <a:rPr lang="en-AU" baseline="0" dirty="0" smtClean="0"/>
              <a:t> Industry Regulation and Safety website - </a:t>
            </a:r>
            <a:r>
              <a:rPr lang="en-AU" sz="1200" b="1" i="0" u="none" strike="noStrike" kern="1200" baseline="0" dirty="0" smtClean="0">
                <a:solidFill>
                  <a:schemeClr val="tx1"/>
                </a:solidFill>
                <a:latin typeface="+mn-lt"/>
                <a:ea typeface="+mn-ea"/>
                <a:cs typeface="+mn-cs"/>
              </a:rPr>
              <a:t>Safety and health representatives audit – guide and template </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31</a:t>
            </a:fld>
            <a:endParaRPr lang="en-AU"/>
          </a:p>
        </p:txBody>
      </p:sp>
    </p:spTree>
    <p:extLst>
      <p:ext uri="{BB962C8B-B14F-4D97-AF65-F5344CB8AC3E}">
        <p14:creationId xmlns:p14="http://schemas.microsoft.com/office/powerpoint/2010/main" val="2982643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32</a:t>
            </a:fld>
            <a:endParaRPr lang="en-AU"/>
          </a:p>
        </p:txBody>
      </p:sp>
    </p:spTree>
    <p:extLst>
      <p:ext uri="{BB962C8B-B14F-4D97-AF65-F5344CB8AC3E}">
        <p14:creationId xmlns:p14="http://schemas.microsoft.com/office/powerpoint/2010/main" val="1314487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Link https://vimeo.com/304728073 </a:t>
            </a:r>
            <a:endParaRPr lang="en-AU"/>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33</a:t>
            </a:fld>
            <a:endParaRPr lang="en-AU"/>
          </a:p>
        </p:txBody>
      </p:sp>
    </p:spTree>
    <p:extLst>
      <p:ext uri="{BB962C8B-B14F-4D97-AF65-F5344CB8AC3E}">
        <p14:creationId xmlns:p14="http://schemas.microsoft.com/office/powerpoint/2010/main" val="988339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Gallup Report:</a:t>
            </a:r>
            <a:r>
              <a:rPr lang="en-AU" baseline="0" dirty="0"/>
              <a:t> </a:t>
            </a:r>
          </a:p>
          <a:p>
            <a:r>
              <a:rPr lang="en-AU" dirty="0"/>
              <a:t>www.solterbeck.com/news/3549</a:t>
            </a:r>
          </a:p>
          <a:p>
            <a:endParaRPr lang="en-AU" dirty="0"/>
          </a:p>
          <a:p>
            <a:r>
              <a:rPr lang="en-AU" dirty="0"/>
              <a:t>According to Gallup's 142 country study on the State of the Global Workplace, the bulk of Australian employees -- 60% -- are "not engaged", meaning they lack motivation and are less likely to invest discretionary effort in organisational goals or outcomes. And 16% are "actively disengaged", indicating they are unhappy and unproductive at work and liable to spread negativity to co-workers. Only 24% are “engaged”.</a:t>
            </a:r>
          </a:p>
          <a:p>
            <a:endParaRPr lang="en-AU" dirty="0"/>
          </a:p>
          <a:p>
            <a:r>
              <a:rPr lang="en-AU" dirty="0"/>
              <a:t>Gallup reported “Business leaders worldwide must raise the bar on employee engagement. Increasing workplace engagement is vital to achieving sustainable growth for companies, communities, and countries --- and for putting the global economy back on track to a more prosperous and peaceful future”. Recognition and reward continues to be a vital business strategy to improve business outcomes.</a:t>
            </a:r>
          </a:p>
          <a:p>
            <a:endParaRPr lang="en-AU" dirty="0"/>
          </a:p>
          <a:p>
            <a:r>
              <a:rPr lang="en-AU" dirty="0"/>
              <a:t>www.theemployeeapp.com/gallup-2017-employee-engagement-report-results-nothing-changed</a:t>
            </a:r>
          </a:p>
          <a:p>
            <a:endParaRPr lang="en-AU" dirty="0"/>
          </a:p>
          <a:p>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4</a:t>
            </a:fld>
            <a:endParaRPr lang="en-AU" dirty="0"/>
          </a:p>
        </p:txBody>
      </p:sp>
    </p:spTree>
    <p:extLst>
      <p:ext uri="{BB962C8B-B14F-4D97-AF65-F5344CB8AC3E}">
        <p14:creationId xmlns:p14="http://schemas.microsoft.com/office/powerpoint/2010/main" val="184963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per </a:t>
            </a:r>
            <a:r>
              <a:rPr lang="en-AU" dirty="0" smtClean="0"/>
              <a:t>data from April 2018,</a:t>
            </a:r>
            <a:r>
              <a:rPr lang="en-AU" baseline="0" dirty="0" smtClean="0"/>
              <a:t> gives an insight into how many Western Australian operations (mines) with active safety and health representatives (</a:t>
            </a:r>
            <a:r>
              <a:rPr lang="en-AU" baseline="0" dirty="0" err="1" smtClean="0"/>
              <a:t>SHReps</a:t>
            </a:r>
            <a:r>
              <a:rPr lang="en-AU" baseline="0" dirty="0" smtClean="0"/>
              <a:t>).  </a:t>
            </a:r>
          </a:p>
          <a:p>
            <a:pPr marL="0" indent="0">
              <a:buFontTx/>
              <a:buNone/>
            </a:pPr>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smtClean="0">
                <a:solidFill>
                  <a:schemeClr val="tx1"/>
                </a:solidFill>
                <a:effectLst/>
                <a:latin typeface="+mn-lt"/>
                <a:ea typeface="+mn-ea"/>
                <a:cs typeface="+mn-cs"/>
              </a:rPr>
              <a:t>Cultivating the SHRep role for future generations – edification of the role was an obvious need.  Sites were experiencing difficulty in getting new nominees, getting those elected to perform their function and getting interest from the next generation of mine workers.  </a:t>
            </a:r>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5</a:t>
            </a:fld>
            <a:endParaRPr lang="en-AU" dirty="0"/>
          </a:p>
        </p:txBody>
      </p:sp>
    </p:spTree>
    <p:extLst>
      <p:ext uri="{BB962C8B-B14F-4D97-AF65-F5344CB8AC3E}">
        <p14:creationId xmlns:p14="http://schemas.microsoft.com/office/powerpoint/2010/main" val="4249027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smtClean="0"/>
              <a:t>As per data from April 2018,</a:t>
            </a:r>
            <a:r>
              <a:rPr lang="en-AU" baseline="0" dirty="0" smtClean="0"/>
              <a:t> gives an insight into how many Western Australian exploration companies have active SHRep.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baseline="0" dirty="0" smtClean="0"/>
              <a:t>Discuss the opportunity for exploration companies to engage in having further </a:t>
            </a:r>
            <a:r>
              <a:rPr lang="en-AU" baseline="0" dirty="0" err="1" smtClean="0"/>
              <a:t>SHReps</a:t>
            </a:r>
            <a:r>
              <a:rPr lang="en-AU" baseline="0" dirty="0" smtClean="0"/>
              <a:t>.  </a:t>
            </a:r>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6</a:t>
            </a:fld>
            <a:endParaRPr lang="en-AU"/>
          </a:p>
        </p:txBody>
      </p:sp>
    </p:spTree>
    <p:extLst>
      <p:ext uri="{BB962C8B-B14F-4D97-AF65-F5344CB8AC3E}">
        <p14:creationId xmlns:p14="http://schemas.microsoft.com/office/powerpoint/2010/main" val="382821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7</a:t>
            </a:fld>
            <a:endParaRPr lang="en-AU"/>
          </a:p>
        </p:txBody>
      </p:sp>
    </p:spTree>
    <p:extLst>
      <p:ext uri="{BB962C8B-B14F-4D97-AF65-F5344CB8AC3E}">
        <p14:creationId xmlns:p14="http://schemas.microsoft.com/office/powerpoint/2010/main" val="1685489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Discuss how</a:t>
            </a:r>
            <a:r>
              <a:rPr lang="en-AU" baseline="0" dirty="0" smtClean="0"/>
              <a:t> your </a:t>
            </a:r>
            <a:r>
              <a:rPr lang="en-AU" dirty="0" smtClean="0"/>
              <a:t>company provides information, instruction and training, and influences how well organisations achieve the safety and health objectives?</a:t>
            </a:r>
          </a:p>
          <a:p>
            <a:endParaRPr lang="en-A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err="1" smtClean="0">
                <a:solidFill>
                  <a:schemeClr val="tx1"/>
                </a:solidFill>
                <a:effectLst/>
                <a:latin typeface="+mn-lt"/>
                <a:ea typeface="+mn-ea"/>
                <a:cs typeface="+mn-cs"/>
              </a:rPr>
              <a:t>SHReps</a:t>
            </a:r>
            <a:r>
              <a:rPr lang="en-AU" sz="1200" kern="1200" dirty="0" smtClean="0">
                <a:solidFill>
                  <a:schemeClr val="tx1"/>
                </a:solidFill>
                <a:effectLst/>
                <a:latin typeface="+mn-lt"/>
                <a:ea typeface="+mn-ea"/>
                <a:cs typeface="+mn-cs"/>
              </a:rPr>
              <a:t> are the key to good communication in the mine by making it easier to exchange ideas and concerns about safety between employers and employees.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8</a:t>
            </a:fld>
            <a:endParaRPr lang="en-AU"/>
          </a:p>
        </p:txBody>
      </p:sp>
    </p:spTree>
    <p:extLst>
      <p:ext uri="{BB962C8B-B14F-4D97-AF65-F5344CB8AC3E}">
        <p14:creationId xmlns:p14="http://schemas.microsoft.com/office/powerpoint/2010/main" val="395917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Effective safety and health supervision in Western Australian mining </a:t>
            </a:r>
            <a:r>
              <a:rPr lang="en-AU" sz="1200" b="0" i="0" u="none" strike="noStrike" kern="1200" baseline="0" dirty="0" smtClean="0">
                <a:solidFill>
                  <a:schemeClr val="tx1"/>
                </a:solidFill>
                <a:latin typeface="+mn-lt"/>
                <a:ea typeface="+mn-ea"/>
                <a:cs typeface="+mn-cs"/>
              </a:rPr>
              <a:t>operations.</a:t>
            </a:r>
            <a:endParaRPr lang="en-AU" dirty="0"/>
          </a:p>
        </p:txBody>
      </p:sp>
      <p:sp>
        <p:nvSpPr>
          <p:cNvPr id="4" name="Slide Number Placeholder 3"/>
          <p:cNvSpPr>
            <a:spLocks noGrp="1"/>
          </p:cNvSpPr>
          <p:nvPr>
            <p:ph type="sldNum" sz="quarter" idx="10"/>
          </p:nvPr>
        </p:nvSpPr>
        <p:spPr/>
        <p:txBody>
          <a:bodyPr/>
          <a:lstStyle/>
          <a:p>
            <a:fld id="{209679B7-217F-461E-8C46-624B77FF316E}" type="slidenum">
              <a:rPr lang="en-AU" smtClean="0"/>
              <a:t>9</a:t>
            </a:fld>
            <a:endParaRPr lang="en-AU" dirty="0"/>
          </a:p>
        </p:txBody>
      </p:sp>
    </p:spTree>
    <p:extLst>
      <p:ext uri="{BB962C8B-B14F-4D97-AF65-F5344CB8AC3E}">
        <p14:creationId xmlns:p14="http://schemas.microsoft.com/office/powerpoint/2010/main" val="4000032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30082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0" y="1196975"/>
            <a:ext cx="7777163" cy="71438"/>
          </a:xfrm>
          <a:prstGeom prst="rect">
            <a:avLst/>
          </a:prstGeom>
          <a:solidFill>
            <a:schemeClr val="bg1"/>
          </a:solidFill>
          <a:ln w="9525" algn="ctr">
            <a:solidFill>
              <a:schemeClr val="bg1"/>
            </a:solidFill>
            <a:round/>
            <a:headEnd/>
            <a:tailEnd/>
          </a:ln>
        </p:spPr>
        <p:txBody>
          <a:bodyPr/>
          <a:lstStyle/>
          <a:p>
            <a:endParaRPr lang="en-AU"/>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19641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54329"/>
          </a:xfrm>
          <a:prstGeom prst="rect">
            <a:avLst/>
          </a:prstGeom>
        </p:spPr>
      </p:pic>
    </p:spTree>
    <p:extLst>
      <p:ext uri="{BB962C8B-B14F-4D97-AF65-F5344CB8AC3E}">
        <p14:creationId xmlns:p14="http://schemas.microsoft.com/office/powerpoint/2010/main" val="392396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p:cNvGrpSpPr/>
          <p:nvPr userDrawn="1"/>
        </p:nvGrpSpPr>
        <p:grpSpPr>
          <a:xfrm>
            <a:off x="0" y="0"/>
            <a:ext cx="9144000" cy="6858000"/>
            <a:chOff x="0" y="0"/>
            <a:chExt cx="9144000" cy="5143500"/>
          </a:xfrm>
        </p:grpSpPr>
        <p:pic>
          <p:nvPicPr>
            <p:cNvPr id="6" name="Picture 5" descr="DMIRS-PowerPoint-Template-June-2017_FINAL-16_9-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25146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9" name="TextBox 8"/>
          <p:cNvSpPr txBox="1"/>
          <p:nvPr userDrawn="1"/>
        </p:nvSpPr>
        <p:spPr>
          <a:xfrm>
            <a:off x="5510780" y="4485118"/>
            <a:ext cx="3756030" cy="830997"/>
          </a:xfrm>
          <a:prstGeom prst="rect">
            <a:avLst/>
          </a:prstGeom>
          <a:noFill/>
        </p:spPr>
        <p:txBody>
          <a:bodyPr wrap="square" rtlCol="0">
            <a:spAutoFit/>
          </a:bodyPr>
          <a:lstStyle/>
          <a:p>
            <a:r>
              <a:rPr lang="en-US" sz="2000" b="1" dirty="0" smtClean="0">
                <a:solidFill>
                  <a:schemeClr val="bg1"/>
                </a:solidFill>
              </a:rPr>
              <a:t>REPLACE IMAGE</a:t>
            </a:r>
          </a:p>
          <a:p>
            <a:r>
              <a:rPr lang="en-US" sz="1400" b="1" dirty="0" smtClean="0">
                <a:solidFill>
                  <a:schemeClr val="bg1"/>
                </a:solidFill>
              </a:rPr>
              <a:t>NOTE: Right click  on the image and select Arrange and Send to Back</a:t>
            </a:r>
            <a:endParaRPr lang="en-US" sz="1400" b="1" dirty="0">
              <a:solidFill>
                <a:schemeClr val="bg1"/>
              </a:solidFill>
            </a:endParaRPr>
          </a:p>
        </p:txBody>
      </p:sp>
      <p:sp>
        <p:nvSpPr>
          <p:cNvPr id="14" name="Text Placeholder 13"/>
          <p:cNvSpPr>
            <a:spLocks noGrp="1"/>
          </p:cNvSpPr>
          <p:nvPr>
            <p:ph type="body" sz="quarter" idx="13"/>
          </p:nvPr>
        </p:nvSpPr>
        <p:spPr>
          <a:xfrm>
            <a:off x="323850" y="452967"/>
            <a:ext cx="4824214" cy="54461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2"/>
          <p:cNvSpPr>
            <a:spLocks noGrp="1"/>
          </p:cNvSpPr>
          <p:nvPr>
            <p:ph type="pic" sz="quarter" idx="11"/>
          </p:nvPr>
        </p:nvSpPr>
        <p:spPr>
          <a:xfrm>
            <a:off x="5148064" y="452669"/>
            <a:ext cx="3887986" cy="5446227"/>
          </a:xfrm>
        </p:spPr>
        <p:txBody>
          <a:bodyPr/>
          <a:lstStyle>
            <a:lvl1pPr marL="0" indent="0" algn="ctr">
              <a:buNone/>
              <a:defRPr baseline="0">
                <a:solidFill>
                  <a:schemeClr val="bg2">
                    <a:lumMod val="60000"/>
                    <a:lumOff val="40000"/>
                  </a:schemeClr>
                </a:solidFill>
              </a:defRPr>
            </a:lvl1pPr>
          </a:lstStyle>
          <a:p>
            <a:r>
              <a:rPr lang="en-US" dirty="0" smtClean="0"/>
              <a:t>Click icon to add picture</a:t>
            </a:r>
            <a:endParaRPr lang="en-US" dirty="0"/>
          </a:p>
        </p:txBody>
      </p:sp>
    </p:spTree>
    <p:extLst>
      <p:ext uri="{BB962C8B-B14F-4D97-AF65-F5344CB8AC3E}">
        <p14:creationId xmlns:p14="http://schemas.microsoft.com/office/powerpoint/2010/main" val="9671768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1442258"/>
          </a:xfrm>
          <a:prstGeom prst="rect">
            <a:avLst/>
          </a:prstGeom>
        </p:spPr>
      </p:pic>
      <p:sp>
        <p:nvSpPr>
          <p:cNvPr id="9" name="Text Placeholder 8"/>
          <p:cNvSpPr>
            <a:spLocks noGrp="1"/>
          </p:cNvSpPr>
          <p:nvPr>
            <p:ph type="body" sz="quarter" idx="10" hasCustomPrompt="1"/>
          </p:nvPr>
        </p:nvSpPr>
        <p:spPr>
          <a:xfrm>
            <a:off x="542925" y="1984976"/>
            <a:ext cx="3971925" cy="725273"/>
          </a:xfrm>
        </p:spPr>
        <p:txBody>
          <a:bodyPr anchor="ctr">
            <a:normAutofit/>
          </a:bodyPr>
          <a:lstStyle>
            <a:lvl1pPr marL="0" indent="0" algn="ctr">
              <a:buNone/>
              <a:defRPr sz="3200" b="1" baseline="0">
                <a:solidFill>
                  <a:srgbClr val="0E6E71"/>
                </a:solidFill>
              </a:defRPr>
            </a:lvl1pPr>
          </a:lstStyle>
          <a:p>
            <a:pPr lvl="0"/>
            <a:r>
              <a:rPr lang="en-AU" dirty="0"/>
              <a:t>Enter Title Here</a:t>
            </a:r>
          </a:p>
        </p:txBody>
      </p:sp>
      <p:sp>
        <p:nvSpPr>
          <p:cNvPr id="10" name="Text Placeholder 8"/>
          <p:cNvSpPr>
            <a:spLocks noGrp="1"/>
          </p:cNvSpPr>
          <p:nvPr>
            <p:ph type="body" sz="quarter" idx="11" hasCustomPrompt="1"/>
          </p:nvPr>
        </p:nvSpPr>
        <p:spPr>
          <a:xfrm>
            <a:off x="542925" y="4176242"/>
            <a:ext cx="3971925" cy="428710"/>
          </a:xfrm>
        </p:spPr>
        <p:txBody>
          <a:bodyPr anchor="ctr">
            <a:normAutofit/>
          </a:bodyPr>
          <a:lstStyle>
            <a:lvl1pPr marL="0" indent="0" algn="ctr">
              <a:buNone/>
              <a:defRPr sz="2000" b="0" baseline="0">
                <a:solidFill>
                  <a:srgbClr val="8E1A16"/>
                </a:solidFill>
              </a:defRPr>
            </a:lvl1pPr>
          </a:lstStyle>
          <a:p>
            <a:pPr lvl="0"/>
            <a:r>
              <a:rPr lang="en-AU" dirty="0"/>
              <a:t>Presented by</a:t>
            </a:r>
          </a:p>
        </p:txBody>
      </p:sp>
      <p:sp>
        <p:nvSpPr>
          <p:cNvPr id="11" name="Text Placeholder 8"/>
          <p:cNvSpPr>
            <a:spLocks noGrp="1"/>
          </p:cNvSpPr>
          <p:nvPr>
            <p:ph type="body" sz="quarter" idx="12" hasCustomPrompt="1"/>
          </p:nvPr>
        </p:nvSpPr>
        <p:spPr>
          <a:xfrm>
            <a:off x="542925" y="4892934"/>
            <a:ext cx="3971925" cy="428710"/>
          </a:xfrm>
        </p:spPr>
        <p:txBody>
          <a:bodyPr anchor="ctr">
            <a:normAutofit/>
          </a:bodyPr>
          <a:lstStyle>
            <a:lvl1pPr marL="0" indent="0" algn="ctr">
              <a:buNone/>
              <a:defRPr sz="2800" b="1" baseline="0">
                <a:solidFill>
                  <a:srgbClr val="8E1A16"/>
                </a:solidFill>
              </a:defRPr>
            </a:lvl1pPr>
          </a:lstStyle>
          <a:p>
            <a:pPr lvl="0"/>
            <a:r>
              <a:rPr lang="en-AU" dirty="0"/>
              <a:t>Enter Name Here</a:t>
            </a:r>
          </a:p>
        </p:txBody>
      </p:sp>
      <p:sp>
        <p:nvSpPr>
          <p:cNvPr id="13" name="Picture Placeholder 12"/>
          <p:cNvSpPr>
            <a:spLocks noGrp="1"/>
          </p:cNvSpPr>
          <p:nvPr>
            <p:ph type="pic" sz="quarter" idx="13"/>
          </p:nvPr>
        </p:nvSpPr>
        <p:spPr>
          <a:xfrm>
            <a:off x="4662488" y="1268413"/>
            <a:ext cx="4349750" cy="4884737"/>
          </a:xfrm>
        </p:spPr>
        <p:txBody>
          <a:bodyPr/>
          <a:lstStyle/>
          <a:p>
            <a:r>
              <a:rPr lang="en-US" dirty="0"/>
              <a:t>Click icon to add picture</a:t>
            </a:r>
            <a:endParaRPr lang="en-AU" dirty="0"/>
          </a:p>
        </p:txBody>
      </p:sp>
    </p:spTree>
    <p:extLst>
      <p:ext uri="{BB962C8B-B14F-4D97-AF65-F5344CB8AC3E}">
        <p14:creationId xmlns:p14="http://schemas.microsoft.com/office/powerpoint/2010/main" val="368653768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7239000" y="6500813"/>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 id="2147483667" r:id="rId8"/>
    <p:sldLayoutId id="2147483668" r:id="rId9"/>
  </p:sldLayoutIdLst>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qbi.dmp.wa.gov.au/qbi/sense/app/87bbedd8-df20-44d5-8f62-6f94bd85ce24"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304728073"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hyperlink" Target="http://www.solterbeck.com/news/354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4821" y="1124744"/>
            <a:ext cx="8516762" cy="4896544"/>
          </a:xfrm>
        </p:spPr>
        <p:txBody>
          <a:bodyPr/>
          <a:lstStyle/>
          <a:p>
            <a:pPr lvl="0">
              <a:defRPr/>
            </a:pPr>
            <a:r>
              <a:rPr lang="en-AU" sz="2000" dirty="0"/>
              <a:t>This presentation is based on the </a:t>
            </a:r>
            <a:r>
              <a:rPr lang="en-AU" sz="2000" dirty="0" smtClean="0"/>
              <a:t>content presented at the 2018 Mines Safety Roadshow in October 2018.</a:t>
            </a:r>
            <a:endParaRPr lang="en-AU" sz="2000" dirty="0"/>
          </a:p>
          <a:p>
            <a:pPr>
              <a:defRPr/>
            </a:pPr>
            <a:r>
              <a:rPr lang="en-AU" sz="2000" dirty="0"/>
              <a:t>Department of Mines, Industry Regulation and </a:t>
            </a:r>
            <a:r>
              <a:rPr lang="en-AU" sz="2000" dirty="0" smtClean="0"/>
              <a:t>Safety (</a:t>
            </a:r>
            <a:r>
              <a:rPr lang="en-AU" sz="2000" dirty="0"/>
              <a:t>DMIRS) supports and encourages reuse of its information (including data), and endorses use of the Australian Governments Open Access and Licensing Framework (AusGOAL)</a:t>
            </a:r>
          </a:p>
          <a:p>
            <a:pPr>
              <a:defRPr/>
            </a:pPr>
            <a:r>
              <a:rPr lang="en-AU" sz="200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dirty="0"/>
              <a:t> </a:t>
            </a:r>
          </a:p>
          <a:p>
            <a:pPr>
              <a:defRPr/>
            </a:pPr>
            <a:r>
              <a:rPr lang="en-AU" sz="2000" dirty="0"/>
              <a:t>Please give attribution to Department of Mines, Industry Regulation and Safety, </a:t>
            </a:r>
            <a:r>
              <a:rPr lang="en-AU" sz="2000" dirty="0" smtClean="0"/>
              <a:t>2018.</a:t>
            </a:r>
            <a:endParaRPr lang="en-AU" sz="2000" dirty="0"/>
          </a:p>
          <a:p>
            <a:pPr>
              <a:defRPr/>
            </a:pPr>
            <a:r>
              <a:rPr lang="en-AU" altLang="en-US" sz="2000" dirty="0"/>
              <a:t>For resources, information or clarification, please contact: </a:t>
            </a:r>
            <a:r>
              <a:rPr lang="en-AU" altLang="en-US" sz="2000" b="1" dirty="0" smtClean="0">
                <a:solidFill>
                  <a:srgbClr val="0000FF"/>
                </a:solidFill>
              </a:rPr>
              <a:t>SafetyComms@dmirs.wa.gov.au</a:t>
            </a:r>
            <a:r>
              <a:rPr lang="en-AU" altLang="en-US" sz="2000" b="1" dirty="0" smtClean="0">
                <a:solidFill>
                  <a:srgbClr val="C00000"/>
                </a:solidFill>
              </a:rPr>
              <a:t> </a:t>
            </a:r>
            <a:r>
              <a:rPr lang="en-AU" altLang="en-US" sz="2000" dirty="0"/>
              <a:t>or visit </a:t>
            </a:r>
            <a:r>
              <a:rPr lang="en-AU" altLang="en-US" sz="2000" b="1" dirty="0">
                <a:solidFill>
                  <a:srgbClr val="0000FF"/>
                </a:solidFill>
              </a:rPr>
              <a:t>www.dmirs.wa.gov.au/ResourcesSafety</a:t>
            </a:r>
          </a:p>
          <a:p>
            <a:pPr>
              <a:defRPr/>
            </a:pPr>
            <a:endParaRPr lang="en-AU" altLang="en-US" sz="2000" b="1" dirty="0">
              <a:solidFill>
                <a:srgbClr val="C00000"/>
              </a:solidFill>
            </a:endParaRPr>
          </a:p>
          <a:p>
            <a:endParaRPr lang="en-AU" sz="2000" dirty="0"/>
          </a:p>
        </p:txBody>
      </p:sp>
      <p:pic>
        <p:nvPicPr>
          <p:cNvPr id="4"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78700" y="305272"/>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p:cNvSpPr txBox="1">
            <a:spLocks/>
          </p:cNvSpPr>
          <p:nvPr/>
        </p:nvSpPr>
        <p:spPr>
          <a:xfrm>
            <a:off x="377999" y="332656"/>
            <a:ext cx="8134672" cy="1143000"/>
          </a:xfrm>
          <a:prstGeom prst="rect">
            <a:avLst/>
          </a:prstGeom>
        </p:spPr>
        <p:txBody>
          <a:bodyPr/>
          <a:lst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a:lstStyle>
          <a:p>
            <a:r>
              <a:rPr lang="en-AU" altLang="en-US" sz="2800" kern="0" dirty="0">
                <a:solidFill>
                  <a:srgbClr val="CF5E31"/>
                </a:solidFill>
              </a:rPr>
              <a:t>Please read this before using presentation</a:t>
            </a:r>
            <a:endParaRPr lang="en-AU" altLang="en-US" sz="2800" kern="0" dirty="0"/>
          </a:p>
        </p:txBody>
      </p:sp>
    </p:spTree>
    <p:extLst>
      <p:ext uri="{BB962C8B-B14F-4D97-AF65-F5344CB8AC3E}">
        <p14:creationId xmlns:p14="http://schemas.microsoft.com/office/powerpoint/2010/main" val="3094876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877416"/>
            <a:ext cx="8775700" cy="4495800"/>
          </a:xfrm>
        </p:spPr>
        <p:txBody>
          <a:bodyPr/>
          <a:lstStyle/>
          <a:p>
            <a:pPr marL="0" indent="0" algn="ctr">
              <a:buNone/>
            </a:pPr>
            <a:endParaRPr lang="en-AU" sz="3200" i="1" dirty="0">
              <a:solidFill>
                <a:srgbClr val="A32816"/>
              </a:solidFill>
            </a:endParaRPr>
          </a:p>
          <a:p>
            <a:pPr marL="0" indent="0" algn="ctr">
              <a:buNone/>
            </a:pPr>
            <a:r>
              <a:rPr lang="en-AU" sz="3200" i="1" dirty="0">
                <a:solidFill>
                  <a:srgbClr val="A32816"/>
                </a:solidFill>
              </a:rPr>
              <a:t>Having insufficient or inexperienced supervisors can lead to situations that increases safety and health risks to workers.</a:t>
            </a:r>
          </a:p>
          <a:p>
            <a:pPr algn="ctr"/>
            <a:endParaRPr lang="en-AU" sz="3200" i="1" dirty="0">
              <a:solidFill>
                <a:srgbClr val="A32816"/>
              </a:solidFill>
            </a:endParaRP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10</a:t>
            </a:fld>
            <a:endParaRPr lang="en-US" dirty="0"/>
          </a:p>
        </p:txBody>
      </p:sp>
      <p:sp>
        <p:nvSpPr>
          <p:cNvPr id="5" name="Title 4"/>
          <p:cNvSpPr>
            <a:spLocks noGrp="1"/>
          </p:cNvSpPr>
          <p:nvPr>
            <p:ph type="title"/>
          </p:nvPr>
        </p:nvSpPr>
        <p:spPr/>
        <p:txBody>
          <a:bodyPr/>
          <a:lstStyle/>
          <a:p>
            <a:r>
              <a:rPr lang="en-AU" dirty="0"/>
              <a:t>Supervisor focus </a:t>
            </a:r>
          </a:p>
        </p:txBody>
      </p:sp>
      <p:pic>
        <p:nvPicPr>
          <p:cNvPr id="2" name="Picture 1"/>
          <p:cNvPicPr>
            <a:picLocks noChangeAspect="1"/>
          </p:cNvPicPr>
          <p:nvPr/>
        </p:nvPicPr>
        <p:blipFill rotWithShape="1">
          <a:blip r:embed="rId3"/>
          <a:srcRect t="24187" r="4391" b="5157"/>
          <a:stretch/>
        </p:blipFill>
        <p:spPr>
          <a:xfrm>
            <a:off x="1782404" y="3166177"/>
            <a:ext cx="545659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6984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09FB-403A-6A42-9C47-6A84453CC468}"/>
              </a:ext>
            </a:extLst>
          </p:cNvPr>
          <p:cNvSpPr>
            <a:spLocks noGrp="1"/>
          </p:cNvSpPr>
          <p:nvPr>
            <p:ph type="title"/>
          </p:nvPr>
        </p:nvSpPr>
        <p:spPr/>
        <p:txBody>
          <a:bodyPr/>
          <a:lstStyle/>
          <a:p>
            <a:r>
              <a:rPr lang="en-US" dirty="0"/>
              <a:t>Supervisory experience and fatalities</a:t>
            </a:r>
          </a:p>
        </p:txBody>
      </p:sp>
      <p:sp>
        <p:nvSpPr>
          <p:cNvPr id="3" name="Content Placeholder 2">
            <a:extLst>
              <a:ext uri="{FF2B5EF4-FFF2-40B4-BE49-F238E27FC236}">
                <a16:creationId xmlns:a16="http://schemas.microsoft.com/office/drawing/2014/main" id="{A4F03CEA-7E22-784A-A17C-D37D57D796D1}"/>
              </a:ext>
            </a:extLst>
          </p:cNvPr>
          <p:cNvSpPr>
            <a:spLocks noGrp="1"/>
          </p:cNvSpPr>
          <p:nvPr>
            <p:ph idx="1"/>
          </p:nvPr>
        </p:nvSpPr>
        <p:spPr>
          <a:xfrm>
            <a:off x="685800" y="5229200"/>
            <a:ext cx="7772400" cy="866800"/>
          </a:xfrm>
        </p:spPr>
        <p:txBody>
          <a:bodyPr/>
          <a:lstStyle/>
          <a:p>
            <a:pPr marL="0" indent="0" algn="ctr">
              <a:buNone/>
            </a:pPr>
            <a:r>
              <a:rPr lang="en-US" dirty="0">
                <a:solidFill>
                  <a:srgbClr val="A32816"/>
                </a:solidFill>
              </a:rPr>
              <a:t>44% of fatalities</a:t>
            </a:r>
            <a:r>
              <a:rPr lang="en-US" dirty="0"/>
              <a:t> occurred under supervision of supervisors who had been in role for </a:t>
            </a:r>
            <a:r>
              <a:rPr lang="en-US" dirty="0">
                <a:solidFill>
                  <a:srgbClr val="A32816"/>
                </a:solidFill>
              </a:rPr>
              <a:t>less than one year</a:t>
            </a:r>
          </a:p>
          <a:p>
            <a:endParaRPr lang="en-US" dirty="0"/>
          </a:p>
        </p:txBody>
      </p:sp>
      <p:pic>
        <p:nvPicPr>
          <p:cNvPr id="4" name="Content Placeholder 3">
            <a:extLst>
              <a:ext uri="{FF2B5EF4-FFF2-40B4-BE49-F238E27FC236}">
                <a16:creationId xmlns:a16="http://schemas.microsoft.com/office/drawing/2014/main" id="{30076420-AB13-9543-8D5B-673EB81367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63" b="20167"/>
          <a:stretch/>
        </p:blipFill>
        <p:spPr bwMode="auto">
          <a:xfrm>
            <a:off x="1547664" y="1385031"/>
            <a:ext cx="5842000" cy="381642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605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17" y="3709554"/>
            <a:ext cx="3919538" cy="253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463" y="3709554"/>
            <a:ext cx="3961102" cy="25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114300" y="1397000"/>
            <a:ext cx="9029699" cy="4914194"/>
          </a:xfrm>
        </p:spPr>
        <p:txBody>
          <a:bodyPr/>
          <a:lstStyle/>
          <a:p>
            <a:pPr marL="0" indent="0" algn="ctr">
              <a:buNone/>
            </a:pPr>
            <a:endParaRPr lang="en-AU" dirty="0"/>
          </a:p>
          <a:p>
            <a:pPr marL="0" indent="0" algn="ctr">
              <a:buNone/>
            </a:pPr>
            <a:r>
              <a:rPr lang="en-AU" dirty="0" smtClean="0">
                <a:solidFill>
                  <a:srgbClr val="117D7F"/>
                </a:solidFill>
              </a:rPr>
              <a:t>A </a:t>
            </a:r>
            <a:r>
              <a:rPr lang="en-AU" dirty="0">
                <a:solidFill>
                  <a:srgbClr val="117D7F"/>
                </a:solidFill>
              </a:rPr>
              <a:t>safety and health representative is the key to communication by making it easier to exchange ideas and concerns about safety between employers and employees. </a:t>
            </a:r>
          </a:p>
          <a:p>
            <a:pPr marL="0" indent="0">
              <a:buNone/>
            </a:pPr>
            <a:endParaRPr lang="en-AU" dirty="0"/>
          </a:p>
        </p:txBody>
      </p:sp>
      <p:sp>
        <p:nvSpPr>
          <p:cNvPr id="2" name="Title 1"/>
          <p:cNvSpPr>
            <a:spLocks noGrp="1"/>
          </p:cNvSpPr>
          <p:nvPr>
            <p:ph type="title"/>
          </p:nvPr>
        </p:nvSpPr>
        <p:spPr/>
        <p:txBody>
          <a:bodyPr/>
          <a:lstStyle/>
          <a:p>
            <a:r>
              <a:rPr lang="en-AU" dirty="0"/>
              <a:t>Importance of safety and health representatives</a:t>
            </a:r>
          </a:p>
        </p:txBody>
      </p:sp>
    </p:spTree>
    <p:extLst>
      <p:ext uri="{BB962C8B-B14F-4D97-AF65-F5344CB8AC3E}">
        <p14:creationId xmlns:p14="http://schemas.microsoft.com/office/powerpoint/2010/main" val="175785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950" y="1484784"/>
            <a:ext cx="8674100" cy="4749800"/>
          </a:xfrm>
        </p:spPr>
        <p:txBody>
          <a:bodyPr/>
          <a:lstStyle/>
          <a:p>
            <a:pPr marL="0" indent="0" algn="ctr">
              <a:buNone/>
            </a:pPr>
            <a:r>
              <a:rPr lang="en-AU" sz="3000" i="1" dirty="0"/>
              <a:t>Safety and health representatives are not safety and health officers or coordinators and they are not responsible for solving safety and health problems in the workplace. </a:t>
            </a:r>
          </a:p>
          <a:p>
            <a:pPr marL="0" indent="0" algn="ctr">
              <a:buNone/>
            </a:pPr>
            <a:endParaRPr lang="en-AU" sz="3000" i="1" dirty="0"/>
          </a:p>
          <a:p>
            <a:pPr marL="0" indent="0" algn="ctr">
              <a:buNone/>
            </a:pPr>
            <a:r>
              <a:rPr lang="en-AU" sz="3000" i="1" dirty="0"/>
              <a:t>That’s still up to the employer. </a:t>
            </a:r>
          </a:p>
          <a:p>
            <a:pPr marL="0" indent="0" algn="ctr">
              <a:buNone/>
            </a:pPr>
            <a:endParaRPr lang="en-AU" sz="3000" i="1" dirty="0"/>
          </a:p>
          <a:p>
            <a:pPr marL="0" indent="0" algn="ctr">
              <a:buNone/>
            </a:pPr>
            <a:r>
              <a:rPr lang="en-AU" sz="3000" i="1" dirty="0"/>
              <a:t>But the safety and health representative is an important link between employers and employees. </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13</a:t>
            </a:fld>
            <a:endParaRPr lang="en-US" dirty="0"/>
          </a:p>
        </p:txBody>
      </p:sp>
      <p:sp>
        <p:nvSpPr>
          <p:cNvPr id="5" name="Title 4"/>
          <p:cNvSpPr>
            <a:spLocks noGrp="1"/>
          </p:cNvSpPr>
          <p:nvPr>
            <p:ph type="title"/>
          </p:nvPr>
        </p:nvSpPr>
        <p:spPr/>
        <p:txBody>
          <a:bodyPr/>
          <a:lstStyle/>
          <a:p>
            <a:r>
              <a:rPr lang="en-AU" dirty="0"/>
              <a:t>Focus </a:t>
            </a:r>
          </a:p>
        </p:txBody>
      </p:sp>
    </p:spTree>
    <p:extLst>
      <p:ext uri="{BB962C8B-B14F-4D97-AF65-F5344CB8AC3E}">
        <p14:creationId xmlns:p14="http://schemas.microsoft.com/office/powerpoint/2010/main" val="2908266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are our expectations from the audits?</a:t>
            </a:r>
          </a:p>
        </p:txBody>
      </p:sp>
      <p:sp>
        <p:nvSpPr>
          <p:cNvPr id="5" name="Rectangle 4"/>
          <p:cNvSpPr/>
          <p:nvPr/>
        </p:nvSpPr>
        <p:spPr>
          <a:xfrm>
            <a:off x="460342" y="1453503"/>
            <a:ext cx="8444668" cy="4678204"/>
          </a:xfrm>
          <a:prstGeom prst="rect">
            <a:avLst/>
          </a:prstGeom>
        </p:spPr>
        <p:txBody>
          <a:bodyPr wrap="square">
            <a:spAutoFit/>
          </a:bodyPr>
          <a:lstStyle/>
          <a:p>
            <a:pPr algn="ctr">
              <a:buClr>
                <a:srgbClr val="C00000"/>
              </a:buClr>
            </a:pPr>
            <a:r>
              <a:rPr lang="en-AU" sz="2400" dirty="0"/>
              <a:t>Once trained, a SHRep is an asset empowered to assist management with mitigating hazards as they are aware of legislation and compliance, as well as site processes, practices and hazards.</a:t>
            </a:r>
          </a:p>
          <a:p>
            <a:pPr>
              <a:spcBef>
                <a:spcPts val="1200"/>
              </a:spcBef>
              <a:buClr>
                <a:srgbClr val="C00000"/>
              </a:buClr>
            </a:pPr>
            <a:r>
              <a:rPr lang="en-AU" sz="2400" dirty="0" err="1"/>
              <a:t>SHRep</a:t>
            </a:r>
            <a:r>
              <a:rPr lang="en-AU" sz="2400" dirty="0"/>
              <a:t> audit:</a:t>
            </a:r>
          </a:p>
          <a:p>
            <a:pPr marL="342900" indent="-342900">
              <a:buClr>
                <a:srgbClr val="C00000"/>
              </a:buClr>
              <a:buFont typeface="Arial" panose="020B0604020202020204" pitchFamily="34" charset="0"/>
              <a:buChar char="•"/>
            </a:pPr>
            <a:r>
              <a:rPr lang="en-AU" sz="2400" dirty="0"/>
              <a:t>Promotes best practice and consistent SHRep operating standards across the mining industry</a:t>
            </a:r>
          </a:p>
          <a:p>
            <a:pPr marL="342900" indent="-342900">
              <a:buClr>
                <a:srgbClr val="C00000"/>
              </a:buClr>
              <a:buFont typeface="Arial" panose="020B0604020202020204" pitchFamily="34" charset="0"/>
              <a:buChar char="•"/>
            </a:pPr>
            <a:r>
              <a:rPr lang="en-AU" sz="2400" dirty="0"/>
              <a:t>Seeks to re-invigorate </a:t>
            </a:r>
            <a:r>
              <a:rPr lang="en-AU" sz="2400" dirty="0" err="1"/>
              <a:t>SHRep</a:t>
            </a:r>
            <a:r>
              <a:rPr lang="en-AU" sz="2400" dirty="0"/>
              <a:t> role</a:t>
            </a:r>
          </a:p>
          <a:p>
            <a:pPr marL="342900" indent="-342900">
              <a:buClr>
                <a:srgbClr val="C00000"/>
              </a:buClr>
              <a:buFont typeface="Arial" panose="020B0604020202020204" pitchFamily="34" charset="0"/>
              <a:buChar char="•"/>
            </a:pPr>
            <a:r>
              <a:rPr lang="en-AU" sz="2400" dirty="0"/>
              <a:t>Improves engagement with inspectors</a:t>
            </a:r>
          </a:p>
          <a:p>
            <a:pPr marL="342900" indent="-342900">
              <a:buClr>
                <a:srgbClr val="C00000"/>
              </a:buClr>
              <a:buFont typeface="Arial" panose="020B0604020202020204" pitchFamily="34" charset="0"/>
              <a:buChar char="•"/>
            </a:pPr>
            <a:r>
              <a:rPr lang="en-AU" sz="2400" dirty="0"/>
              <a:t>Improves communication between employers and employees</a:t>
            </a:r>
          </a:p>
          <a:p>
            <a:pPr marL="342900" indent="-342900">
              <a:buClr>
                <a:srgbClr val="C00000"/>
              </a:buClr>
              <a:buFont typeface="Arial" panose="020B0604020202020204" pitchFamily="34" charset="0"/>
              <a:buChar char="•"/>
            </a:pPr>
            <a:r>
              <a:rPr lang="en-AU" sz="2400" dirty="0"/>
              <a:t>Measures compliance with legislation.</a:t>
            </a:r>
          </a:p>
        </p:txBody>
      </p:sp>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14</a:t>
            </a:fld>
            <a:endParaRPr lang="en-US" dirty="0"/>
          </a:p>
        </p:txBody>
      </p:sp>
    </p:spTree>
    <p:extLst>
      <p:ext uri="{BB962C8B-B14F-4D97-AF65-F5344CB8AC3E}">
        <p14:creationId xmlns:p14="http://schemas.microsoft.com/office/powerpoint/2010/main" val="72705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Background on the audit</a:t>
            </a:r>
          </a:p>
        </p:txBody>
      </p:sp>
      <p:sp>
        <p:nvSpPr>
          <p:cNvPr id="3" name="Content Placeholder 2"/>
          <p:cNvSpPr>
            <a:spLocks noGrp="1"/>
          </p:cNvSpPr>
          <p:nvPr>
            <p:ph idx="1"/>
          </p:nvPr>
        </p:nvSpPr>
        <p:spPr>
          <a:xfrm>
            <a:off x="515717" y="1855051"/>
            <a:ext cx="8112566" cy="3875189"/>
          </a:xfrm>
        </p:spPr>
        <p:txBody>
          <a:bodyPr/>
          <a:lstStyle/>
          <a:p>
            <a:r>
              <a:rPr lang="en-AU" dirty="0"/>
              <a:t>Based on legislative framework </a:t>
            </a:r>
          </a:p>
          <a:p>
            <a:r>
              <a:rPr lang="en-AU" dirty="0"/>
              <a:t>17 audits have been conducted</a:t>
            </a:r>
          </a:p>
          <a:p>
            <a:r>
              <a:rPr lang="en-AU" dirty="0"/>
              <a:t>Audits were conducted across industry</a:t>
            </a:r>
          </a:p>
          <a:p>
            <a:r>
              <a:rPr lang="en-AU" dirty="0"/>
              <a:t>Positive feedback from management and SHReps</a:t>
            </a:r>
          </a:p>
          <a:p>
            <a:r>
              <a:rPr lang="en-AU" dirty="0"/>
              <a:t>Audit takes one day to complete when the site has prepared relevant documentation</a:t>
            </a:r>
          </a:p>
          <a:p>
            <a:r>
              <a:rPr lang="en-AU" dirty="0"/>
              <a:t>SHRep role and contribution to safety varies site to site.</a:t>
            </a:r>
          </a:p>
        </p:txBody>
      </p:sp>
      <p:pic>
        <p:nvPicPr>
          <p:cNvPr id="4" name="Picture 3" descr="The Over Diagnosis of Disease: How Medical Technology Ca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299" y="1086124"/>
            <a:ext cx="1527464" cy="1537855"/>
          </a:xfrm>
          <a:prstGeom prst="rect">
            <a:avLst/>
          </a:prstGeom>
          <a:ln>
            <a:noFill/>
          </a:ln>
          <a:effectLst>
            <a:softEdge rad="112500"/>
          </a:effectLst>
        </p:spPr>
      </p:pic>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15</a:t>
            </a:fld>
            <a:endParaRPr lang="en-US" dirty="0"/>
          </a:p>
        </p:txBody>
      </p:sp>
    </p:spTree>
    <p:extLst>
      <p:ext uri="{BB962C8B-B14F-4D97-AF65-F5344CB8AC3E}">
        <p14:creationId xmlns:p14="http://schemas.microsoft.com/office/powerpoint/2010/main" val="111782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28600"/>
            <a:ext cx="8208818" cy="752128"/>
          </a:xfrm>
        </p:spPr>
        <p:txBody>
          <a:bodyPr/>
          <a:lstStyle/>
          <a:p>
            <a:r>
              <a:rPr lang="en-AU" dirty="0"/>
              <a:t>How is the audit structured?</a:t>
            </a:r>
          </a:p>
        </p:txBody>
      </p:sp>
      <p:graphicFrame>
        <p:nvGraphicFramePr>
          <p:cNvPr id="5" name="Content Placeholder 4"/>
          <p:cNvGraphicFramePr>
            <a:graphicFrameLocks noGrp="1"/>
          </p:cNvGraphicFramePr>
          <p:nvPr>
            <p:ph idx="1"/>
            <p:extLst/>
          </p:nvPr>
        </p:nvGraphicFramePr>
        <p:xfrm>
          <a:off x="238992" y="1506685"/>
          <a:ext cx="8437418" cy="4644735"/>
        </p:xfrm>
        <a:graphic>
          <a:graphicData uri="http://schemas.openxmlformats.org/drawingml/2006/table">
            <a:tbl>
              <a:tblPr firstRow="1" bandRow="1">
                <a:tableStyleId>{5C22544A-7EE6-4342-B048-85BDC9FD1C3A}</a:tableStyleId>
              </a:tblPr>
              <a:tblGrid>
                <a:gridCol w="589850">
                  <a:extLst>
                    <a:ext uri="{9D8B030D-6E8A-4147-A177-3AD203B41FA5}">
                      <a16:colId xmlns:a16="http://schemas.microsoft.com/office/drawing/2014/main" val="20000"/>
                    </a:ext>
                  </a:extLst>
                </a:gridCol>
                <a:gridCol w="5936967">
                  <a:extLst>
                    <a:ext uri="{9D8B030D-6E8A-4147-A177-3AD203B41FA5}">
                      <a16:colId xmlns:a16="http://schemas.microsoft.com/office/drawing/2014/main" val="20001"/>
                    </a:ext>
                  </a:extLst>
                </a:gridCol>
                <a:gridCol w="1910601">
                  <a:extLst>
                    <a:ext uri="{9D8B030D-6E8A-4147-A177-3AD203B41FA5}">
                      <a16:colId xmlns:a16="http://schemas.microsoft.com/office/drawing/2014/main" val="20002"/>
                    </a:ext>
                  </a:extLst>
                </a:gridCol>
              </a:tblGrid>
              <a:tr h="491366">
                <a:tc gridSpan="2">
                  <a:txBody>
                    <a:bodyPr/>
                    <a:lstStyle/>
                    <a:p>
                      <a:pPr algn="ctr"/>
                      <a:r>
                        <a:rPr lang="en-AU" sz="2000" dirty="0">
                          <a:solidFill>
                            <a:schemeClr val="tx1"/>
                          </a:solidFill>
                        </a:rPr>
                        <a:t>Table of contents</a:t>
                      </a:r>
                    </a:p>
                  </a:txBody>
                  <a:tcPr anchor="ctr"/>
                </a:tc>
                <a:tc hMerge="1">
                  <a:txBody>
                    <a:bodyPr/>
                    <a:lstStyle/>
                    <a:p>
                      <a:endParaRPr lang="en-AU" sz="2000" dirty="0">
                        <a:solidFill>
                          <a:schemeClr val="tx1"/>
                        </a:solidFill>
                      </a:endParaRPr>
                    </a:p>
                  </a:txBody>
                  <a:tcPr/>
                </a:tc>
                <a:tc>
                  <a:txBody>
                    <a:bodyPr/>
                    <a:lstStyle/>
                    <a:p>
                      <a:pPr algn="ctr"/>
                      <a:r>
                        <a:rPr lang="en-AU" sz="2000" dirty="0">
                          <a:solidFill>
                            <a:schemeClr val="tx1"/>
                          </a:solidFill>
                        </a:rPr>
                        <a:t>Criteria</a:t>
                      </a:r>
                    </a:p>
                  </a:txBody>
                  <a:tcPr anchor="ctr"/>
                </a:tc>
                <a:extLst>
                  <a:ext uri="{0D108BD9-81ED-4DB2-BD59-A6C34878D82A}">
                    <a16:rowId xmlns:a16="http://schemas.microsoft.com/office/drawing/2014/main" val="10000"/>
                  </a:ext>
                </a:extLst>
              </a:tr>
              <a:tr h="491366">
                <a:tc>
                  <a:txBody>
                    <a:bodyPr/>
                    <a:lstStyle/>
                    <a:p>
                      <a:r>
                        <a:rPr lang="en-AU" dirty="0"/>
                        <a:t>1.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Election of safety and health representatives</a:t>
                      </a:r>
                    </a:p>
                  </a:txBody>
                  <a:tcPr/>
                </a:tc>
                <a:tc>
                  <a:txBody>
                    <a:bodyPr/>
                    <a:lstStyle/>
                    <a:p>
                      <a:pPr algn="ctr"/>
                      <a:r>
                        <a:rPr lang="en-AU" dirty="0"/>
                        <a:t>3</a:t>
                      </a:r>
                    </a:p>
                  </a:txBody>
                  <a:tcPr/>
                </a:tc>
                <a:extLst>
                  <a:ext uri="{0D108BD9-81ED-4DB2-BD59-A6C34878D82A}">
                    <a16:rowId xmlns:a16="http://schemas.microsoft.com/office/drawing/2014/main" val="10001"/>
                  </a:ext>
                </a:extLst>
              </a:tr>
              <a:tr h="491366">
                <a:tc>
                  <a:txBody>
                    <a:bodyPr/>
                    <a:lstStyle/>
                    <a:p>
                      <a:r>
                        <a:rPr lang="en-AU" dirty="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Training</a:t>
                      </a:r>
                    </a:p>
                  </a:txBody>
                  <a:tcPr/>
                </a:tc>
                <a:tc>
                  <a:txBody>
                    <a:bodyPr/>
                    <a:lstStyle/>
                    <a:p>
                      <a:pPr algn="ctr"/>
                      <a:r>
                        <a:rPr lang="en-AU" dirty="0"/>
                        <a:t>3</a:t>
                      </a:r>
                    </a:p>
                  </a:txBody>
                  <a:tcPr/>
                </a:tc>
                <a:extLst>
                  <a:ext uri="{0D108BD9-81ED-4DB2-BD59-A6C34878D82A}">
                    <a16:rowId xmlns:a16="http://schemas.microsoft.com/office/drawing/2014/main" val="10002"/>
                  </a:ext>
                </a:extLst>
              </a:tr>
              <a:tr h="491366">
                <a:tc>
                  <a:txBody>
                    <a:bodyPr/>
                    <a:lstStyle/>
                    <a:p>
                      <a:r>
                        <a:rPr lang="en-AU" dirty="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Role of the safety and health representative</a:t>
                      </a:r>
                    </a:p>
                  </a:txBody>
                  <a:tcPr/>
                </a:tc>
                <a:tc>
                  <a:txBody>
                    <a:bodyPr/>
                    <a:lstStyle/>
                    <a:p>
                      <a:pPr algn="ctr"/>
                      <a:r>
                        <a:rPr lang="en-AU" dirty="0"/>
                        <a:t>2</a:t>
                      </a:r>
                    </a:p>
                  </a:txBody>
                  <a:tcPr/>
                </a:tc>
                <a:extLst>
                  <a:ext uri="{0D108BD9-81ED-4DB2-BD59-A6C34878D82A}">
                    <a16:rowId xmlns:a16="http://schemas.microsoft.com/office/drawing/2014/main" val="10003"/>
                  </a:ext>
                </a:extLst>
              </a:tr>
              <a:tr h="491366">
                <a:tc>
                  <a:txBody>
                    <a:bodyPr/>
                    <a:lstStyle/>
                    <a:p>
                      <a:r>
                        <a:rPr lang="en-AU" dirty="0"/>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Site function of the</a:t>
                      </a:r>
                      <a:r>
                        <a:rPr lang="en-AU" baseline="0" dirty="0"/>
                        <a:t> </a:t>
                      </a:r>
                      <a:r>
                        <a:rPr lang="en-AU" dirty="0"/>
                        <a:t>safety and health representative</a:t>
                      </a:r>
                    </a:p>
                  </a:txBody>
                  <a:tcPr/>
                </a:tc>
                <a:tc>
                  <a:txBody>
                    <a:bodyPr/>
                    <a:lstStyle/>
                    <a:p>
                      <a:pPr algn="ctr"/>
                      <a:r>
                        <a:rPr lang="en-AU" dirty="0"/>
                        <a:t>3</a:t>
                      </a:r>
                    </a:p>
                  </a:txBody>
                  <a:tcPr/>
                </a:tc>
                <a:extLst>
                  <a:ext uri="{0D108BD9-81ED-4DB2-BD59-A6C34878D82A}">
                    <a16:rowId xmlns:a16="http://schemas.microsoft.com/office/drawing/2014/main" val="10004"/>
                  </a:ext>
                </a:extLst>
              </a:tr>
              <a:tr h="491366">
                <a:tc>
                  <a:txBody>
                    <a:bodyPr/>
                    <a:lstStyle/>
                    <a:p>
                      <a:r>
                        <a:rPr lang="en-AU" dirty="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Employers duties to safety and health representatives</a:t>
                      </a:r>
                    </a:p>
                  </a:txBody>
                  <a:tcPr/>
                </a:tc>
                <a:tc>
                  <a:txBody>
                    <a:bodyPr/>
                    <a:lstStyle/>
                    <a:p>
                      <a:pPr algn="ctr"/>
                      <a:r>
                        <a:rPr lang="en-AU" dirty="0"/>
                        <a:t>7</a:t>
                      </a:r>
                    </a:p>
                  </a:txBody>
                  <a:tcPr/>
                </a:tc>
                <a:extLst>
                  <a:ext uri="{0D108BD9-81ED-4DB2-BD59-A6C34878D82A}">
                    <a16:rowId xmlns:a16="http://schemas.microsoft.com/office/drawing/2014/main" val="10005"/>
                  </a:ext>
                </a:extLst>
              </a:tr>
              <a:tr h="705085">
                <a:tc>
                  <a:txBody>
                    <a:bodyPr/>
                    <a:lstStyle/>
                    <a:p>
                      <a:r>
                        <a:rPr lang="en-AU" dirty="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Discrimination against safety and health representatives in the performance of their functions</a:t>
                      </a:r>
                    </a:p>
                  </a:txBody>
                  <a:tcPr/>
                </a:tc>
                <a:tc>
                  <a:txBody>
                    <a:bodyPr/>
                    <a:lstStyle/>
                    <a:p>
                      <a:pPr algn="ctr"/>
                      <a:r>
                        <a:rPr lang="en-AU" dirty="0"/>
                        <a:t>2</a:t>
                      </a:r>
                    </a:p>
                  </a:txBody>
                  <a:tcPr/>
                </a:tc>
                <a:extLst>
                  <a:ext uri="{0D108BD9-81ED-4DB2-BD59-A6C34878D82A}">
                    <a16:rowId xmlns:a16="http://schemas.microsoft.com/office/drawing/2014/main" val="10006"/>
                  </a:ext>
                </a:extLst>
              </a:tr>
              <a:tr h="495727">
                <a:tc>
                  <a:txBody>
                    <a:bodyPr/>
                    <a:lstStyle/>
                    <a:p>
                      <a:r>
                        <a:rPr lang="en-AU" dirty="0"/>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Safety and health resolution</a:t>
                      </a:r>
                    </a:p>
                  </a:txBody>
                  <a:tcPr/>
                </a:tc>
                <a:tc>
                  <a:txBody>
                    <a:bodyPr/>
                    <a:lstStyle/>
                    <a:p>
                      <a:pPr algn="ctr"/>
                      <a:r>
                        <a:rPr lang="en-AU" dirty="0"/>
                        <a:t>1</a:t>
                      </a:r>
                    </a:p>
                  </a:txBody>
                  <a:tcPr/>
                </a:tc>
                <a:extLst>
                  <a:ext uri="{0D108BD9-81ED-4DB2-BD59-A6C34878D82A}">
                    <a16:rowId xmlns:a16="http://schemas.microsoft.com/office/drawing/2014/main" val="10007"/>
                  </a:ext>
                </a:extLst>
              </a:tr>
              <a:tr h="495727">
                <a:tc>
                  <a:txBody>
                    <a:bodyPr/>
                    <a:lstStyle/>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txBody>
                  <a:tcPr/>
                </a:tc>
                <a:tc>
                  <a:txBody>
                    <a:bodyPr/>
                    <a:lstStyle/>
                    <a:p>
                      <a:pPr algn="ctr"/>
                      <a:r>
                        <a:rPr lang="en-AU" b="1" dirty="0"/>
                        <a:t>Total: 21</a:t>
                      </a:r>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16</a:t>
            </a:fld>
            <a:endParaRPr lang="en-US" dirty="0"/>
          </a:p>
        </p:txBody>
      </p:sp>
    </p:spTree>
    <p:extLst>
      <p:ext uri="{BB962C8B-B14F-4D97-AF65-F5344CB8AC3E}">
        <p14:creationId xmlns:p14="http://schemas.microsoft.com/office/powerpoint/2010/main" val="120231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28600"/>
            <a:ext cx="8208818" cy="752128"/>
          </a:xfrm>
        </p:spPr>
        <p:txBody>
          <a:bodyPr/>
          <a:lstStyle/>
          <a:p>
            <a:r>
              <a:rPr lang="en-AU" dirty="0"/>
              <a:t>Audit – Level of compliance / Non-compliance</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17</a:t>
            </a:fld>
            <a:endParaRPr lang="en-US" dirty="0"/>
          </a:p>
        </p:txBody>
      </p:sp>
      <p:graphicFrame>
        <p:nvGraphicFramePr>
          <p:cNvPr id="8" name="Chart 7"/>
          <p:cNvGraphicFramePr>
            <a:graphicFrameLocks/>
          </p:cNvGraphicFramePr>
          <p:nvPr>
            <p:extLst/>
          </p:nvPr>
        </p:nvGraphicFramePr>
        <p:xfrm>
          <a:off x="135082" y="1423555"/>
          <a:ext cx="8936182" cy="49337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699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 Election of safety and health representatives</a:t>
            </a:r>
          </a:p>
        </p:txBody>
      </p:sp>
      <p:sp>
        <p:nvSpPr>
          <p:cNvPr id="3" name="Content Placeholder 2"/>
          <p:cNvSpPr>
            <a:spLocks noGrp="1"/>
          </p:cNvSpPr>
          <p:nvPr>
            <p:ph idx="1"/>
          </p:nvPr>
        </p:nvSpPr>
        <p:spPr>
          <a:xfrm>
            <a:off x="415637" y="1524001"/>
            <a:ext cx="7901049" cy="5167746"/>
          </a:xfrm>
        </p:spPr>
        <p:txBody>
          <a:bodyPr/>
          <a:lstStyle/>
          <a:p>
            <a:pPr marL="0" indent="0">
              <a:buNone/>
            </a:pPr>
            <a:r>
              <a:rPr lang="en-AU" b="1" dirty="0"/>
              <a:t>Non-compliances relates to:</a:t>
            </a:r>
          </a:p>
          <a:p>
            <a:pPr>
              <a:buFont typeface="Arial" panose="020B0604020202020204" pitchFamily="34" charset="0"/>
              <a:buChar char="•"/>
            </a:pPr>
            <a:r>
              <a:rPr lang="en-AU" dirty="0"/>
              <a:t>Sites having no policy or procedures in place related to SHRep election processes</a:t>
            </a:r>
          </a:p>
          <a:p>
            <a:pPr>
              <a:buFont typeface="Arial" panose="020B0604020202020204" pitchFamily="34" charset="0"/>
              <a:buChar char="•"/>
            </a:pPr>
            <a:r>
              <a:rPr lang="en-AU" dirty="0"/>
              <a:t>Poor site notification to employees and to DMIRS</a:t>
            </a:r>
          </a:p>
          <a:p>
            <a:pPr marL="0" indent="0" eaLnBrk="1" hangingPunct="1">
              <a:buNone/>
            </a:pPr>
            <a:endParaRPr lang="en-US" b="1" dirty="0"/>
          </a:p>
          <a:p>
            <a:pPr marL="0" indent="0" eaLnBrk="1" hangingPunct="1">
              <a:buNone/>
            </a:pPr>
            <a:r>
              <a:rPr lang="en-US" b="1" dirty="0"/>
              <a:t>Recommendations: </a:t>
            </a:r>
          </a:p>
          <a:p>
            <a:r>
              <a:rPr lang="en-AU" dirty="0"/>
              <a:t>Approve and implement</a:t>
            </a:r>
            <a:br>
              <a:rPr lang="en-AU" dirty="0"/>
            </a:br>
            <a:r>
              <a:rPr lang="en-AU" dirty="0"/>
              <a:t>policies and procedures</a:t>
            </a:r>
            <a:br>
              <a:rPr lang="en-AU" dirty="0"/>
            </a:br>
            <a:r>
              <a:rPr lang="en-AU" dirty="0"/>
              <a:t>related to SHReps</a:t>
            </a:r>
          </a:p>
          <a:p>
            <a:r>
              <a:rPr lang="en-AU" dirty="0"/>
              <a:t>Ensure prompt notification of</a:t>
            </a:r>
            <a:br>
              <a:rPr lang="en-AU" dirty="0"/>
            </a:br>
            <a:r>
              <a:rPr lang="en-AU" dirty="0"/>
              <a:t>election results to workers and to the Department</a:t>
            </a:r>
          </a:p>
          <a:p>
            <a:pPr marL="57150" indent="0">
              <a:buNone/>
            </a:pPr>
            <a:endParaRPr lang="en-AU" dirty="0"/>
          </a:p>
        </p:txBody>
      </p:sp>
      <p:graphicFrame>
        <p:nvGraphicFramePr>
          <p:cNvPr id="4" name="Chart 3"/>
          <p:cNvGraphicFramePr>
            <a:graphicFrameLocks/>
          </p:cNvGraphicFramePr>
          <p:nvPr>
            <p:extLst/>
          </p:nvPr>
        </p:nvGraphicFramePr>
        <p:xfrm>
          <a:off x="4920344" y="3200400"/>
          <a:ext cx="3690257" cy="2471056"/>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18</a:t>
            </a:fld>
            <a:endParaRPr lang="en-US" dirty="0"/>
          </a:p>
        </p:txBody>
      </p:sp>
    </p:spTree>
    <p:extLst>
      <p:ext uri="{BB962C8B-B14F-4D97-AF65-F5344CB8AC3E}">
        <p14:creationId xmlns:p14="http://schemas.microsoft.com/office/powerpoint/2010/main" val="21767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New – SRS online functionality for SHReps</a:t>
            </a:r>
          </a:p>
        </p:txBody>
      </p:sp>
      <p:sp>
        <p:nvSpPr>
          <p:cNvPr id="3" name="Content Placeholder 2"/>
          <p:cNvSpPr>
            <a:spLocks noGrp="1"/>
          </p:cNvSpPr>
          <p:nvPr>
            <p:ph idx="1"/>
          </p:nvPr>
        </p:nvSpPr>
        <p:spPr>
          <a:xfrm>
            <a:off x="546099" y="1371600"/>
            <a:ext cx="8474075" cy="4826000"/>
          </a:xfrm>
        </p:spPr>
        <p:txBody>
          <a:bodyPr/>
          <a:lstStyle/>
          <a:p>
            <a:pPr lvl="0"/>
            <a:r>
              <a:rPr lang="en-AU" dirty="0"/>
              <a:t>Sites enter SHRep election details, advise areas of responsibility and track election terms</a:t>
            </a:r>
          </a:p>
          <a:p>
            <a:pPr lvl="0"/>
            <a:r>
              <a:rPr lang="en-AU" dirty="0"/>
              <a:t>SHReps can nominate their preferred contact details</a:t>
            </a:r>
          </a:p>
          <a:p>
            <a:pPr lvl="0"/>
            <a:r>
              <a:rPr lang="en-AU" dirty="0"/>
              <a:t>Details can be updated online in SRS</a:t>
            </a:r>
          </a:p>
          <a:p>
            <a:pPr lvl="0"/>
            <a:r>
              <a:rPr lang="en-AU" dirty="0"/>
              <a:t>Automatic provision of supporting information to newly appointed SHReps</a:t>
            </a:r>
          </a:p>
          <a:p>
            <a:pPr lvl="0"/>
            <a:r>
              <a:rPr lang="en-AU" dirty="0"/>
              <a:t>Training details can be updated in SRS when introductory or refresher training has been completed</a:t>
            </a:r>
          </a:p>
          <a:p>
            <a:pPr lvl="0"/>
            <a:r>
              <a:rPr lang="en-AU" dirty="0"/>
              <a:t>Reminders will be sent via SRS to prompt when election terms are coming to a close.</a:t>
            </a:r>
          </a:p>
          <a:p>
            <a:pPr marL="0" indent="0">
              <a:buNone/>
            </a:pP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19</a:t>
            </a:fld>
            <a:endParaRPr lang="en-US" dirty="0"/>
          </a:p>
        </p:txBody>
      </p:sp>
    </p:spTree>
    <p:extLst>
      <p:ext uri="{BB962C8B-B14F-4D97-AF65-F5344CB8AC3E}">
        <p14:creationId xmlns:p14="http://schemas.microsoft.com/office/powerpoint/2010/main" val="1366788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1442258"/>
          </a:xfrm>
          <a:prstGeom prst="rect">
            <a:avLst/>
          </a:prstGeom>
        </p:spPr>
      </p:pic>
      <p:pic>
        <p:nvPicPr>
          <p:cNvPr id="9" name="Picture 8" descr="DMIRS-PowerPoint-Template-June-2017_FINAL-16_9-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53863"/>
            <a:ext cx="9144000" cy="719328"/>
          </a:xfrm>
          <a:prstGeom prst="rect">
            <a:avLst/>
          </a:prstGeom>
        </p:spPr>
      </p:pic>
      <p:sp>
        <p:nvSpPr>
          <p:cNvPr id="6" name="Rectangle 7">
            <a:extLst>
              <a:ext uri="{FF2B5EF4-FFF2-40B4-BE49-F238E27FC236}">
                <a16:creationId xmlns:a16="http://schemas.microsoft.com/office/drawing/2014/main" id="{E62B09EE-4ACA-43DA-8F3D-386000159F43}"/>
              </a:ext>
            </a:extLst>
          </p:cNvPr>
          <p:cNvSpPr>
            <a:spLocks noGrp="1" noChangeArrowheads="1"/>
          </p:cNvSpPr>
          <p:nvPr/>
        </p:nvSpPr>
        <p:spPr bwMode="auto">
          <a:xfrm>
            <a:off x="5580112" y="2849828"/>
            <a:ext cx="3094112" cy="1471404"/>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sz="4400" dirty="0" smtClean="0">
                <a:solidFill>
                  <a:srgbClr val="A32816"/>
                </a:solidFill>
              </a:rPr>
              <a:t>2018 Mines </a:t>
            </a:r>
            <a:r>
              <a:rPr lang="en-US" sz="4400" dirty="0">
                <a:solidFill>
                  <a:srgbClr val="A32816"/>
                </a:solidFill>
              </a:rPr>
              <a:t>Safety Roadshow</a:t>
            </a:r>
          </a:p>
          <a:p>
            <a:pPr algn="ctr" eaLnBrk="0" fontAlgn="base" hangingPunct="0">
              <a:spcBef>
                <a:spcPct val="0"/>
              </a:spcBef>
              <a:spcAft>
                <a:spcPct val="0"/>
              </a:spcAft>
            </a:pPr>
            <a:endParaRPr lang="en-US" sz="1000" dirty="0">
              <a:solidFill>
                <a:prstClr val="black"/>
              </a:solidFill>
            </a:endParaRPr>
          </a:p>
        </p:txBody>
      </p:sp>
      <p:pic>
        <p:nvPicPr>
          <p:cNvPr id="8" name="Picture 7">
            <a:extLst>
              <a:ext uri="{FF2B5EF4-FFF2-40B4-BE49-F238E27FC236}">
                <a16:creationId xmlns:a16="http://schemas.microsoft.com/office/drawing/2014/main" id="{0A1C5E6E-26B8-459A-B4DE-DC39D9ECC870}"/>
              </a:ext>
            </a:extLst>
          </p:cNvPr>
          <p:cNvPicPr>
            <a:picLocks noChangeAspect="1"/>
          </p:cNvPicPr>
          <p:nvPr/>
        </p:nvPicPr>
        <p:blipFill>
          <a:blip r:embed="rId5"/>
          <a:stretch>
            <a:fillRect/>
          </a:stretch>
        </p:blipFill>
        <p:spPr>
          <a:xfrm>
            <a:off x="395536" y="1844824"/>
            <a:ext cx="4956720" cy="3481413"/>
          </a:xfrm>
          <a:prstGeom prst="rect">
            <a:avLst/>
          </a:prstGeom>
        </p:spPr>
      </p:pic>
    </p:spTree>
    <p:extLst>
      <p:ext uri="{BB962C8B-B14F-4D97-AF65-F5344CB8AC3E}">
        <p14:creationId xmlns:p14="http://schemas.microsoft.com/office/powerpoint/2010/main" val="699233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New – SHRep access to SRS</a:t>
            </a:r>
          </a:p>
        </p:txBody>
      </p:sp>
      <p:sp>
        <p:nvSpPr>
          <p:cNvPr id="3" name="Content Placeholder 2"/>
          <p:cNvSpPr>
            <a:spLocks noGrp="1"/>
          </p:cNvSpPr>
          <p:nvPr>
            <p:ph idx="1"/>
          </p:nvPr>
        </p:nvSpPr>
        <p:spPr>
          <a:xfrm>
            <a:off x="613064" y="1600200"/>
            <a:ext cx="8146472" cy="4495800"/>
          </a:xfrm>
        </p:spPr>
        <p:txBody>
          <a:bodyPr/>
          <a:lstStyle/>
          <a:p>
            <a:r>
              <a:rPr lang="en-AU" dirty="0"/>
              <a:t>SHReps that have their notification of election entered in SRS have access to the SRS ‘Compliance’ module, which comprises of audits, inspections and notices</a:t>
            </a:r>
          </a:p>
          <a:p>
            <a:r>
              <a:rPr lang="en-AU" dirty="0"/>
              <a:t>SHReps can receive notification of any proactive and announced inspections or audits</a:t>
            </a:r>
          </a:p>
          <a:p>
            <a:r>
              <a:rPr lang="en-AU" dirty="0"/>
              <a:t>SHReps can view site visit records, audits and notices after the site visit.</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20</a:t>
            </a:fld>
            <a:endParaRPr lang="en-US" dirty="0"/>
          </a:p>
        </p:txBody>
      </p:sp>
    </p:spTree>
    <p:extLst>
      <p:ext uri="{BB962C8B-B14F-4D97-AF65-F5344CB8AC3E}">
        <p14:creationId xmlns:p14="http://schemas.microsoft.com/office/powerpoint/2010/main" val="1622843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Qlik SHReps report</a:t>
            </a:r>
          </a:p>
        </p:txBody>
      </p:sp>
      <p:sp>
        <p:nvSpPr>
          <p:cNvPr id="3" name="Content Placeholder 2"/>
          <p:cNvSpPr>
            <a:spLocks noGrp="1"/>
          </p:cNvSpPr>
          <p:nvPr>
            <p:ph idx="1"/>
          </p:nvPr>
        </p:nvSpPr>
        <p:spPr>
          <a:xfrm>
            <a:off x="685800" y="1317568"/>
            <a:ext cx="7772400" cy="4495800"/>
          </a:xfrm>
        </p:spPr>
        <p:txBody>
          <a:bodyPr/>
          <a:lstStyle/>
          <a:p>
            <a:pPr marL="0" indent="0">
              <a:buNone/>
            </a:pPr>
            <a:endParaRPr lang="en-AU" dirty="0"/>
          </a:p>
          <a:p>
            <a:pPr marL="0" indent="0">
              <a:buNone/>
            </a:pPr>
            <a:r>
              <a:rPr lang="en-AU" dirty="0"/>
              <a:t>SHReps report has gone live now, available at </a:t>
            </a:r>
            <a:r>
              <a:rPr lang="en-AU" u="sng" dirty="0">
                <a:hlinkClick r:id="rId3"/>
              </a:rPr>
              <a:t>https://qbi.dmp.wa.gov.au/qbi/sense/app/87bbedd8-df20-44d5-8f62-6f94bd85ce24</a:t>
            </a:r>
            <a:endParaRPr lang="en-AU" u="sng" dirty="0"/>
          </a:p>
          <a:p>
            <a:endParaRPr lang="en-AU" u="sng" dirty="0"/>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21</a:t>
            </a:fld>
            <a:endParaRPr lang="en-US" dirty="0"/>
          </a:p>
        </p:txBody>
      </p:sp>
      <p:pic>
        <p:nvPicPr>
          <p:cNvPr id="6" name="Picture 5"/>
          <p:cNvPicPr>
            <a:picLocks noChangeAspect="1"/>
          </p:cNvPicPr>
          <p:nvPr/>
        </p:nvPicPr>
        <p:blipFill>
          <a:blip r:embed="rId4"/>
          <a:stretch>
            <a:fillRect/>
          </a:stretch>
        </p:blipFill>
        <p:spPr>
          <a:xfrm>
            <a:off x="332510" y="3736998"/>
            <a:ext cx="8656320" cy="2146375"/>
          </a:xfrm>
          <a:prstGeom prst="rect">
            <a:avLst/>
          </a:prstGeom>
        </p:spPr>
      </p:pic>
    </p:spTree>
    <p:extLst>
      <p:ext uri="{BB962C8B-B14F-4D97-AF65-F5344CB8AC3E}">
        <p14:creationId xmlns:p14="http://schemas.microsoft.com/office/powerpoint/2010/main" val="3393926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2) SHRep training</a:t>
            </a:r>
          </a:p>
        </p:txBody>
      </p:sp>
      <p:sp>
        <p:nvSpPr>
          <p:cNvPr id="4"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22</a:t>
            </a:fld>
            <a:endParaRPr lang="en-US" dirty="0"/>
          </a:p>
        </p:txBody>
      </p:sp>
      <p:sp>
        <p:nvSpPr>
          <p:cNvPr id="2" name="Content Placeholder 1"/>
          <p:cNvSpPr>
            <a:spLocks noGrp="1"/>
          </p:cNvSpPr>
          <p:nvPr>
            <p:ph idx="1"/>
          </p:nvPr>
        </p:nvSpPr>
        <p:spPr>
          <a:xfrm>
            <a:off x="457201" y="1433945"/>
            <a:ext cx="8447808" cy="4859482"/>
          </a:xfrm>
        </p:spPr>
        <p:txBody>
          <a:bodyPr/>
          <a:lstStyle/>
          <a:p>
            <a:pPr marL="0" indent="0" eaLnBrk="1" hangingPunct="1">
              <a:buNone/>
            </a:pPr>
            <a:r>
              <a:rPr lang="en-US" b="1" dirty="0"/>
              <a:t>Non-compliance relates to:</a:t>
            </a:r>
          </a:p>
          <a:p>
            <a:pPr eaLnBrk="1" hangingPunct="1"/>
            <a:r>
              <a:rPr lang="en-US" dirty="0"/>
              <a:t>Refresher training not being</a:t>
            </a:r>
            <a:br>
              <a:rPr lang="en-US" dirty="0"/>
            </a:br>
            <a:r>
              <a:rPr lang="en-US" dirty="0"/>
              <a:t>provided to re-nominated SHReps</a:t>
            </a:r>
          </a:p>
          <a:p>
            <a:pPr marL="0" indent="0" eaLnBrk="1" hangingPunct="1">
              <a:buNone/>
            </a:pPr>
            <a:endParaRPr lang="en-US" dirty="0"/>
          </a:p>
          <a:p>
            <a:pPr marL="0" indent="0" eaLnBrk="1" hangingPunct="1">
              <a:buNone/>
            </a:pPr>
            <a:r>
              <a:rPr lang="en-US" b="1" dirty="0"/>
              <a:t>Recommendations: </a:t>
            </a:r>
          </a:p>
          <a:p>
            <a:r>
              <a:rPr lang="en-AU" dirty="0"/>
              <a:t>Newly appointed SHReps have training, fully aware of their roles and functions in a timely manner</a:t>
            </a:r>
          </a:p>
          <a:p>
            <a:r>
              <a:rPr lang="en-AU" dirty="0"/>
              <a:t>For re-elected SHReps, training is provided to update their knowledge of current legislation. </a:t>
            </a:r>
          </a:p>
          <a:p>
            <a:r>
              <a:rPr lang="en-AU" dirty="0"/>
              <a:t>SHReps are provided with the skills and knowledge to carry out the functions of a SHRep without financial penalty.</a:t>
            </a:r>
          </a:p>
          <a:p>
            <a:pPr marL="0" indent="0" eaLnBrk="1" hangingPunct="1">
              <a:buNone/>
            </a:pPr>
            <a:endParaRPr lang="en-AU" dirty="0"/>
          </a:p>
          <a:p>
            <a:pPr marL="0" indent="0" eaLnBrk="1" hangingPunct="1">
              <a:buNone/>
            </a:pPr>
            <a:endParaRPr lang="en-AU" dirty="0"/>
          </a:p>
          <a:p>
            <a:pPr marL="0" indent="0" eaLnBrk="1" hangingPunct="1">
              <a:buNone/>
            </a:pPr>
            <a:endParaRPr lang="en-US" dirty="0"/>
          </a:p>
        </p:txBody>
      </p:sp>
      <p:graphicFrame>
        <p:nvGraphicFramePr>
          <p:cNvPr id="5" name="Chart 4"/>
          <p:cNvGraphicFramePr>
            <a:graphicFrameLocks/>
          </p:cNvGraphicFramePr>
          <p:nvPr>
            <p:extLst/>
          </p:nvPr>
        </p:nvGraphicFramePr>
        <p:xfrm>
          <a:off x="5219700" y="1222942"/>
          <a:ext cx="3924300" cy="2300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2723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3) Role of the SHRep</a:t>
            </a:r>
          </a:p>
        </p:txBody>
      </p:sp>
      <p:sp>
        <p:nvSpPr>
          <p:cNvPr id="4" name="Content Placeholder 3"/>
          <p:cNvSpPr>
            <a:spLocks noGrp="1"/>
          </p:cNvSpPr>
          <p:nvPr>
            <p:ph idx="1"/>
          </p:nvPr>
        </p:nvSpPr>
        <p:spPr>
          <a:xfrm>
            <a:off x="337457" y="1361209"/>
            <a:ext cx="8525987" cy="4734791"/>
          </a:xfrm>
        </p:spPr>
        <p:txBody>
          <a:bodyPr/>
          <a:lstStyle/>
          <a:p>
            <a:pPr marL="0" indent="0">
              <a:buNone/>
            </a:pPr>
            <a:r>
              <a:rPr lang="en-AU" b="1" dirty="0"/>
              <a:t>Non-compliance relates to:</a:t>
            </a:r>
          </a:p>
          <a:p>
            <a:r>
              <a:rPr lang="en-AU" dirty="0"/>
              <a:t>No site committee meetings</a:t>
            </a:r>
          </a:p>
          <a:p>
            <a:r>
              <a:rPr lang="en-AU" dirty="0"/>
              <a:t>Gaps in representation</a:t>
            </a:r>
          </a:p>
          <a:p>
            <a:r>
              <a:rPr lang="en-AU" dirty="0"/>
              <a:t>Shift absence</a:t>
            </a:r>
          </a:p>
          <a:p>
            <a:pPr marL="457200" lvl="1" indent="0">
              <a:buNone/>
            </a:pPr>
            <a:endParaRPr lang="en-AU" dirty="0"/>
          </a:p>
          <a:p>
            <a:pPr marL="0" indent="0">
              <a:buNone/>
            </a:pPr>
            <a:r>
              <a:rPr lang="en-AU" b="1" dirty="0"/>
              <a:t>Recommendations: </a:t>
            </a:r>
          </a:p>
          <a:p>
            <a:r>
              <a:rPr lang="en-AU" dirty="0"/>
              <a:t>Develop dedicated SHRep Committee Meetings </a:t>
            </a:r>
          </a:p>
          <a:p>
            <a:r>
              <a:rPr lang="en-AU" dirty="0"/>
              <a:t>Include contractors in the SHRep Committee Meetings </a:t>
            </a:r>
          </a:p>
          <a:p>
            <a:r>
              <a:rPr lang="en-AU" dirty="0"/>
              <a:t>Policy/procedure development</a:t>
            </a:r>
          </a:p>
          <a:p>
            <a:r>
              <a:rPr lang="en-AU" dirty="0"/>
              <a:t>Monitoring/development program </a:t>
            </a:r>
          </a:p>
        </p:txBody>
      </p:sp>
      <p:graphicFrame>
        <p:nvGraphicFramePr>
          <p:cNvPr id="5" name="Chart 4"/>
          <p:cNvGraphicFramePr>
            <a:graphicFrameLocks/>
          </p:cNvGraphicFramePr>
          <p:nvPr>
            <p:extLst/>
          </p:nvPr>
        </p:nvGraphicFramePr>
        <p:xfrm>
          <a:off x="4906734" y="1255598"/>
          <a:ext cx="3924300" cy="23002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23</a:t>
            </a:fld>
            <a:endParaRPr lang="en-US" dirty="0"/>
          </a:p>
        </p:txBody>
      </p:sp>
    </p:spTree>
    <p:extLst>
      <p:ext uri="{BB962C8B-B14F-4D97-AF65-F5344CB8AC3E}">
        <p14:creationId xmlns:p14="http://schemas.microsoft.com/office/powerpoint/2010/main" val="3915372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4) Site functions</a:t>
            </a:r>
          </a:p>
        </p:txBody>
      </p:sp>
      <p:sp>
        <p:nvSpPr>
          <p:cNvPr id="4" name="Content Placeholder 3"/>
          <p:cNvSpPr>
            <a:spLocks noGrp="1"/>
          </p:cNvSpPr>
          <p:nvPr>
            <p:ph idx="1"/>
          </p:nvPr>
        </p:nvSpPr>
        <p:spPr>
          <a:xfrm>
            <a:off x="270163" y="1402773"/>
            <a:ext cx="8707582" cy="4693227"/>
          </a:xfrm>
        </p:spPr>
        <p:txBody>
          <a:bodyPr/>
          <a:lstStyle/>
          <a:p>
            <a:pPr marL="0" indent="0">
              <a:buNone/>
            </a:pPr>
            <a:r>
              <a:rPr lang="en-AU" b="1" dirty="0"/>
              <a:t>Non-compliance relates to: </a:t>
            </a:r>
          </a:p>
          <a:p>
            <a:pPr>
              <a:spcBef>
                <a:spcPts val="600"/>
              </a:spcBef>
            </a:pPr>
            <a:r>
              <a:rPr lang="en-AU" dirty="0"/>
              <a:t>SHReps not given opportunities</a:t>
            </a:r>
            <a:br>
              <a:rPr lang="en-AU" dirty="0"/>
            </a:br>
            <a:r>
              <a:rPr lang="en-AU" dirty="0"/>
              <a:t>to conduct workplace inspections</a:t>
            </a:r>
          </a:p>
          <a:p>
            <a:pPr>
              <a:spcBef>
                <a:spcPts val="600"/>
              </a:spcBef>
            </a:pPr>
            <a:r>
              <a:rPr lang="en-AU" dirty="0"/>
              <a:t>Involvement in investigations</a:t>
            </a:r>
          </a:p>
          <a:p>
            <a:pPr>
              <a:spcBef>
                <a:spcPts val="600"/>
              </a:spcBef>
            </a:pPr>
            <a:r>
              <a:rPr lang="en-AU" dirty="0"/>
              <a:t>Hazard identification</a:t>
            </a:r>
          </a:p>
          <a:p>
            <a:pPr>
              <a:spcBef>
                <a:spcPts val="600"/>
              </a:spcBef>
            </a:pPr>
            <a:r>
              <a:rPr lang="en-AU" dirty="0"/>
              <a:t>Consultation with management</a:t>
            </a:r>
          </a:p>
          <a:p>
            <a:pPr marL="0" indent="0">
              <a:buNone/>
            </a:pPr>
            <a:endParaRPr lang="en-AU" sz="1600" dirty="0"/>
          </a:p>
          <a:p>
            <a:pPr marL="0" indent="0">
              <a:buNone/>
            </a:pPr>
            <a:r>
              <a:rPr lang="en-AU" b="1" dirty="0"/>
              <a:t>Recommendations:</a:t>
            </a:r>
            <a:r>
              <a:rPr lang="en-AU" dirty="0"/>
              <a:t> </a:t>
            </a:r>
          </a:p>
          <a:p>
            <a:r>
              <a:rPr lang="en-AU" dirty="0"/>
              <a:t>Meet the intent of the legislation</a:t>
            </a:r>
          </a:p>
          <a:p>
            <a:r>
              <a:rPr lang="en-AU" dirty="0"/>
              <a:t>Involving SHReps in safety related projects, procedure development / reviews and consultation on change management issues</a:t>
            </a:r>
          </a:p>
          <a:p>
            <a:endParaRPr lang="en-AU" dirty="0"/>
          </a:p>
          <a:p>
            <a:endParaRPr lang="en-AU" dirty="0"/>
          </a:p>
        </p:txBody>
      </p:sp>
      <p:graphicFrame>
        <p:nvGraphicFramePr>
          <p:cNvPr id="5" name="Chart 4"/>
          <p:cNvGraphicFramePr>
            <a:graphicFrameLocks/>
          </p:cNvGraphicFramePr>
          <p:nvPr>
            <p:extLst/>
          </p:nvPr>
        </p:nvGraphicFramePr>
        <p:xfrm>
          <a:off x="5132615" y="1767228"/>
          <a:ext cx="3924300" cy="23002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24</a:t>
            </a:fld>
            <a:endParaRPr lang="en-US" dirty="0"/>
          </a:p>
        </p:txBody>
      </p:sp>
    </p:spTree>
    <p:extLst>
      <p:ext uri="{BB962C8B-B14F-4D97-AF65-F5344CB8AC3E}">
        <p14:creationId xmlns:p14="http://schemas.microsoft.com/office/powerpoint/2010/main" val="992214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5) Employers duties to SHReps</a:t>
            </a:r>
          </a:p>
        </p:txBody>
      </p:sp>
      <p:sp>
        <p:nvSpPr>
          <p:cNvPr id="4" name="Content Placeholder 3"/>
          <p:cNvSpPr>
            <a:spLocks noGrp="1"/>
          </p:cNvSpPr>
          <p:nvPr>
            <p:ph idx="1"/>
          </p:nvPr>
        </p:nvSpPr>
        <p:spPr>
          <a:xfrm>
            <a:off x="391886" y="2013857"/>
            <a:ext cx="8490857" cy="4279571"/>
          </a:xfrm>
        </p:spPr>
        <p:txBody>
          <a:bodyPr/>
          <a:lstStyle/>
          <a:p>
            <a:pPr marL="0" indent="0">
              <a:buNone/>
            </a:pPr>
            <a:r>
              <a:rPr lang="en-AU" b="1" dirty="0"/>
              <a:t>Non-compliance relates to:</a:t>
            </a:r>
          </a:p>
          <a:p>
            <a:pPr lvl="1">
              <a:buFont typeface="Arial" panose="020B0604020202020204" pitchFamily="34" charset="0"/>
              <a:buChar char="•"/>
            </a:pPr>
            <a:r>
              <a:rPr lang="en-AU" dirty="0"/>
              <a:t>Information related to </a:t>
            </a:r>
            <a:br>
              <a:rPr lang="en-AU" dirty="0"/>
            </a:br>
            <a:r>
              <a:rPr lang="en-AU" dirty="0"/>
              <a:t>hazards not provided</a:t>
            </a:r>
          </a:p>
          <a:p>
            <a:pPr lvl="1">
              <a:buFont typeface="Arial" panose="020B0604020202020204" pitchFamily="34" charset="0"/>
              <a:buChar char="•"/>
            </a:pPr>
            <a:r>
              <a:rPr lang="en-AU" dirty="0"/>
              <a:t>Lack of consultation with SHReps</a:t>
            </a:r>
          </a:p>
          <a:p>
            <a:pPr lvl="1">
              <a:buFont typeface="Arial" panose="020B0604020202020204" pitchFamily="34" charset="0"/>
              <a:buChar char="•"/>
            </a:pPr>
            <a:r>
              <a:rPr lang="en-AU" dirty="0"/>
              <a:t>Inspection of work areas and being escorted in other work areas during an inspection</a:t>
            </a:r>
          </a:p>
          <a:p>
            <a:pPr lvl="1">
              <a:buFont typeface="Arial" panose="020B0604020202020204" pitchFamily="34" charset="0"/>
              <a:buChar char="•"/>
            </a:pPr>
            <a:r>
              <a:rPr lang="en-AU" dirty="0"/>
              <a:t>No support facilities provided</a:t>
            </a:r>
          </a:p>
          <a:p>
            <a:pPr lvl="1">
              <a:buFont typeface="Arial" panose="020B0604020202020204" pitchFamily="34" charset="0"/>
              <a:buChar char="•"/>
            </a:pPr>
            <a:r>
              <a:rPr lang="en-AU" dirty="0"/>
              <a:t>No time allocated to perform SHRep functions (including attendance at meetings).</a:t>
            </a:r>
          </a:p>
          <a:p>
            <a:pPr marL="0" indent="0">
              <a:buNone/>
            </a:pPr>
            <a:endParaRPr lang="en-AU" dirty="0"/>
          </a:p>
        </p:txBody>
      </p:sp>
      <p:graphicFrame>
        <p:nvGraphicFramePr>
          <p:cNvPr id="5" name="Chart 4"/>
          <p:cNvGraphicFramePr>
            <a:graphicFrameLocks/>
          </p:cNvGraphicFramePr>
          <p:nvPr>
            <p:extLst/>
          </p:nvPr>
        </p:nvGraphicFramePr>
        <p:xfrm>
          <a:off x="5135336" y="1168513"/>
          <a:ext cx="3924300" cy="23002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25</a:t>
            </a:fld>
            <a:endParaRPr lang="en-US" dirty="0"/>
          </a:p>
        </p:txBody>
      </p:sp>
    </p:spTree>
    <p:extLst>
      <p:ext uri="{BB962C8B-B14F-4D97-AF65-F5344CB8AC3E}">
        <p14:creationId xmlns:p14="http://schemas.microsoft.com/office/powerpoint/2010/main" val="431625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5) Employers duties to SHReps</a:t>
            </a:r>
          </a:p>
        </p:txBody>
      </p:sp>
      <p:sp>
        <p:nvSpPr>
          <p:cNvPr id="3" name="Content Placeholder 2"/>
          <p:cNvSpPr>
            <a:spLocks noGrp="1"/>
          </p:cNvSpPr>
          <p:nvPr>
            <p:ph idx="1"/>
          </p:nvPr>
        </p:nvSpPr>
        <p:spPr>
          <a:xfrm>
            <a:off x="555171" y="1480457"/>
            <a:ext cx="8381999" cy="5138057"/>
          </a:xfrm>
        </p:spPr>
        <p:txBody>
          <a:bodyPr/>
          <a:lstStyle/>
          <a:p>
            <a:pPr marL="0" indent="0">
              <a:buNone/>
            </a:pPr>
            <a:r>
              <a:rPr lang="en-AU" b="1" dirty="0"/>
              <a:t>Recommendations:</a:t>
            </a:r>
          </a:p>
          <a:p>
            <a:pPr>
              <a:buFont typeface="Arial" panose="020B0604020202020204" pitchFamily="34" charset="0"/>
              <a:buChar char="•"/>
            </a:pPr>
            <a:r>
              <a:rPr lang="en-AU" sz="2000" dirty="0"/>
              <a:t>Information relating to hazards at mine is made available to SHReps</a:t>
            </a:r>
          </a:p>
          <a:p>
            <a:pPr>
              <a:buFont typeface="Arial" panose="020B0604020202020204" pitchFamily="34" charset="0"/>
              <a:buChar char="•"/>
            </a:pPr>
            <a:r>
              <a:rPr lang="en-AU" sz="2000" dirty="0"/>
              <a:t>Provide reasonable assistance and facilities to allow SHReps to perform their duties</a:t>
            </a:r>
          </a:p>
          <a:p>
            <a:pPr>
              <a:buFont typeface="Arial" panose="020B0604020202020204" pitchFamily="34" charset="0"/>
              <a:buChar char="•"/>
            </a:pPr>
            <a:r>
              <a:rPr lang="en-AU" sz="2000" dirty="0"/>
              <a:t>Inform SHReps of accidents, incidents and dangerous occurrences </a:t>
            </a:r>
          </a:p>
          <a:p>
            <a:pPr>
              <a:buFont typeface="Arial" panose="020B0604020202020204" pitchFamily="34" charset="0"/>
              <a:buChar char="•"/>
            </a:pPr>
            <a:r>
              <a:rPr lang="en-AU" sz="2000" dirty="0"/>
              <a:t>SHReps assist with incident investigations</a:t>
            </a:r>
          </a:p>
          <a:p>
            <a:pPr>
              <a:buFont typeface="Arial" panose="020B0604020202020204" pitchFamily="34" charset="0"/>
              <a:buChar char="•"/>
            </a:pPr>
            <a:r>
              <a:rPr lang="en-AU" sz="2000" dirty="0"/>
              <a:t>SHReps are consulted on mine changes</a:t>
            </a:r>
          </a:p>
          <a:p>
            <a:pPr>
              <a:buFont typeface="Arial" panose="020B0604020202020204" pitchFamily="34" charset="0"/>
              <a:buChar char="•"/>
            </a:pPr>
            <a:r>
              <a:rPr lang="en-AU" sz="2000" dirty="0"/>
              <a:t>Allow SHReps to accompany mines inspectors </a:t>
            </a:r>
          </a:p>
          <a:p>
            <a:pPr>
              <a:buFont typeface="Arial" panose="020B0604020202020204" pitchFamily="34" charset="0"/>
              <a:buChar char="•"/>
            </a:pPr>
            <a:r>
              <a:rPr lang="en-AU" sz="2000" dirty="0"/>
              <a:t>Develop and mentor SHReps performing site inspections </a:t>
            </a:r>
          </a:p>
          <a:p>
            <a:pPr>
              <a:buFont typeface="Arial" panose="020B0604020202020204" pitchFamily="34" charset="0"/>
              <a:buChar char="•"/>
            </a:pPr>
            <a:r>
              <a:rPr lang="en-AU" sz="2000" dirty="0"/>
              <a:t>Upon a worker request, a SHRep is made available during a safety and health related interview with management.</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26</a:t>
            </a:fld>
            <a:endParaRPr lang="en-US" dirty="0"/>
          </a:p>
        </p:txBody>
      </p:sp>
    </p:spTree>
    <p:extLst>
      <p:ext uri="{BB962C8B-B14F-4D97-AF65-F5344CB8AC3E}">
        <p14:creationId xmlns:p14="http://schemas.microsoft.com/office/powerpoint/2010/main" val="3072262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6</a:t>
            </a:r>
            <a:r>
              <a:rPr lang="en-AU" dirty="0" smtClean="0"/>
              <a:t>) Discrimination</a:t>
            </a:r>
            <a:endParaRPr lang="en-AU" dirty="0"/>
          </a:p>
        </p:txBody>
      </p:sp>
      <p:sp>
        <p:nvSpPr>
          <p:cNvPr id="4" name="Content Placeholder 3"/>
          <p:cNvSpPr>
            <a:spLocks noGrp="1"/>
          </p:cNvSpPr>
          <p:nvPr>
            <p:ph idx="1"/>
          </p:nvPr>
        </p:nvSpPr>
        <p:spPr>
          <a:xfrm>
            <a:off x="337457" y="1340427"/>
            <a:ext cx="8458200" cy="5008418"/>
          </a:xfrm>
        </p:spPr>
        <p:txBody>
          <a:bodyPr/>
          <a:lstStyle/>
          <a:p>
            <a:pPr marL="0" indent="0">
              <a:buNone/>
            </a:pPr>
            <a:r>
              <a:rPr lang="en-AU" b="1" dirty="0"/>
              <a:t>Non-compliance relates to:</a:t>
            </a:r>
          </a:p>
          <a:p>
            <a:r>
              <a:rPr lang="en-AU" dirty="0"/>
              <a:t>SHReps being treated poorly</a:t>
            </a:r>
          </a:p>
          <a:p>
            <a:r>
              <a:rPr lang="en-AU" dirty="0"/>
              <a:t>Site leadership not supporting</a:t>
            </a:r>
            <a:br>
              <a:rPr lang="en-AU" dirty="0"/>
            </a:br>
            <a:r>
              <a:rPr lang="en-AU" dirty="0"/>
              <a:t>SHReps to perform their role and</a:t>
            </a:r>
            <a:br>
              <a:rPr lang="en-AU" dirty="0"/>
            </a:br>
            <a:r>
              <a:rPr lang="en-AU" dirty="0"/>
              <a:t>functions and at times treating a</a:t>
            </a:r>
            <a:br>
              <a:rPr lang="en-AU" dirty="0"/>
            </a:br>
            <a:r>
              <a:rPr lang="en-AU" dirty="0"/>
              <a:t>SHRep differently by allocating menial tasks</a:t>
            </a:r>
          </a:p>
          <a:p>
            <a:pPr marL="0" indent="0">
              <a:buNone/>
            </a:pPr>
            <a:endParaRPr lang="en-AU" sz="500" dirty="0"/>
          </a:p>
          <a:p>
            <a:pPr marL="0" indent="0">
              <a:buNone/>
            </a:pPr>
            <a:r>
              <a:rPr lang="en-AU" b="1" dirty="0"/>
              <a:t>Recommendations: </a:t>
            </a:r>
          </a:p>
          <a:p>
            <a:pPr>
              <a:buFont typeface="Arial" panose="020B0604020202020204" pitchFamily="34" charset="0"/>
              <a:buChar char="•"/>
            </a:pPr>
            <a:r>
              <a:rPr lang="en-AU" dirty="0"/>
              <a:t>Workers are not discriminated against or disadvantaged by raising a safety or health issue with the site SHRep, committee or a mines inspector</a:t>
            </a:r>
          </a:p>
          <a:p>
            <a:pPr>
              <a:buFont typeface="Arial" panose="020B0604020202020204" pitchFamily="34" charset="0"/>
              <a:buChar char="•"/>
            </a:pPr>
            <a:r>
              <a:rPr lang="en-AU" dirty="0"/>
              <a:t>Ensure </a:t>
            </a:r>
            <a:r>
              <a:rPr lang="en-AU" dirty="0" err="1"/>
              <a:t>SHReps</a:t>
            </a:r>
            <a:r>
              <a:rPr lang="en-AU" dirty="0"/>
              <a:t> are not disadvantaged due to past or present work functions performed as a </a:t>
            </a:r>
            <a:r>
              <a:rPr lang="en-AU" dirty="0" err="1"/>
              <a:t>SHRep</a:t>
            </a:r>
            <a:r>
              <a:rPr lang="en-AU" dirty="0"/>
              <a:t>.</a:t>
            </a:r>
          </a:p>
          <a:p>
            <a:pPr marL="0" indent="0">
              <a:buNone/>
            </a:pPr>
            <a:endParaRPr lang="en-AU" dirty="0"/>
          </a:p>
        </p:txBody>
      </p:sp>
      <p:graphicFrame>
        <p:nvGraphicFramePr>
          <p:cNvPr id="5" name="Chart 4"/>
          <p:cNvGraphicFramePr>
            <a:graphicFrameLocks/>
          </p:cNvGraphicFramePr>
          <p:nvPr>
            <p:extLst/>
          </p:nvPr>
        </p:nvGraphicFramePr>
        <p:xfrm>
          <a:off x="5132615" y="1157627"/>
          <a:ext cx="3924300" cy="23002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27</a:t>
            </a:fld>
            <a:endParaRPr lang="en-US" dirty="0"/>
          </a:p>
        </p:txBody>
      </p:sp>
    </p:spTree>
    <p:extLst>
      <p:ext uri="{BB962C8B-B14F-4D97-AF65-F5344CB8AC3E}">
        <p14:creationId xmlns:p14="http://schemas.microsoft.com/office/powerpoint/2010/main" val="1991567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7) Safety and health resolution </a:t>
            </a:r>
          </a:p>
        </p:txBody>
      </p:sp>
      <p:sp>
        <p:nvSpPr>
          <p:cNvPr id="4" name="Content Placeholder 3"/>
          <p:cNvSpPr>
            <a:spLocks noGrp="1"/>
          </p:cNvSpPr>
          <p:nvPr>
            <p:ph idx="1"/>
          </p:nvPr>
        </p:nvSpPr>
        <p:spPr>
          <a:xfrm>
            <a:off x="283029" y="1621971"/>
            <a:ext cx="8601197" cy="4474028"/>
          </a:xfrm>
        </p:spPr>
        <p:txBody>
          <a:bodyPr/>
          <a:lstStyle/>
          <a:p>
            <a:pPr marL="0" indent="0">
              <a:buNone/>
            </a:pPr>
            <a:r>
              <a:rPr lang="en-AU" b="1" dirty="0"/>
              <a:t>Non-compliance relates to:</a:t>
            </a:r>
          </a:p>
          <a:p>
            <a:r>
              <a:rPr lang="en-AU" dirty="0"/>
              <a:t>No formal resolution</a:t>
            </a:r>
            <a:br>
              <a:rPr lang="en-AU" dirty="0"/>
            </a:br>
            <a:r>
              <a:rPr lang="en-AU" dirty="0"/>
              <a:t>procedures in place</a:t>
            </a:r>
          </a:p>
          <a:p>
            <a:pPr marL="0" indent="0">
              <a:buNone/>
            </a:pPr>
            <a:endParaRPr lang="en-AU" dirty="0"/>
          </a:p>
          <a:p>
            <a:pPr marL="0" indent="0">
              <a:buNone/>
            </a:pPr>
            <a:r>
              <a:rPr lang="en-AU" b="1" dirty="0"/>
              <a:t>Recommendation:</a:t>
            </a:r>
          </a:p>
          <a:p>
            <a:pPr>
              <a:buFont typeface="Arial" panose="020B0604020202020204" pitchFamily="34" charset="0"/>
              <a:buChar char="•"/>
            </a:pPr>
            <a:r>
              <a:rPr lang="en-AU" dirty="0"/>
              <a:t>There is an agreed procedure to resolve any conflicting safety and health issues with the employer or manager of the mine.</a:t>
            </a:r>
          </a:p>
          <a:p>
            <a:pPr marL="0" indent="0">
              <a:buNone/>
            </a:pPr>
            <a:r>
              <a:rPr lang="en-AU" dirty="0"/>
              <a:t> </a:t>
            </a:r>
          </a:p>
          <a:p>
            <a:pPr marL="0" indent="0">
              <a:buNone/>
            </a:pPr>
            <a:endParaRPr lang="en-AU" dirty="0"/>
          </a:p>
        </p:txBody>
      </p:sp>
      <p:graphicFrame>
        <p:nvGraphicFramePr>
          <p:cNvPr id="5" name="Chart 4"/>
          <p:cNvGraphicFramePr>
            <a:graphicFrameLocks/>
          </p:cNvGraphicFramePr>
          <p:nvPr>
            <p:extLst/>
          </p:nvPr>
        </p:nvGraphicFramePr>
        <p:xfrm>
          <a:off x="4936671" y="1233828"/>
          <a:ext cx="3924300" cy="23002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28</a:t>
            </a:fld>
            <a:endParaRPr lang="en-US" dirty="0"/>
          </a:p>
        </p:txBody>
      </p:sp>
    </p:spTree>
    <p:extLst>
      <p:ext uri="{BB962C8B-B14F-4D97-AF65-F5344CB8AC3E}">
        <p14:creationId xmlns:p14="http://schemas.microsoft.com/office/powerpoint/2010/main" val="1517892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best practices identified</a:t>
            </a:r>
          </a:p>
        </p:txBody>
      </p:sp>
      <p:sp>
        <p:nvSpPr>
          <p:cNvPr id="3" name="Content Placeholder 2"/>
          <p:cNvSpPr>
            <a:spLocks noGrp="1"/>
          </p:cNvSpPr>
          <p:nvPr>
            <p:ph idx="1"/>
          </p:nvPr>
        </p:nvSpPr>
        <p:spPr>
          <a:xfrm>
            <a:off x="611560" y="1524000"/>
            <a:ext cx="7992888" cy="4713312"/>
          </a:xfrm>
        </p:spPr>
        <p:txBody>
          <a:bodyPr/>
          <a:lstStyle/>
          <a:p>
            <a:pPr marL="0" indent="0">
              <a:buNone/>
            </a:pPr>
            <a:r>
              <a:rPr lang="en-AU" b="1" dirty="0"/>
              <a:t>Development program: </a:t>
            </a:r>
          </a:p>
          <a:p>
            <a:r>
              <a:rPr lang="en-AU" dirty="0"/>
              <a:t>Working towards OSH qualifications </a:t>
            </a:r>
          </a:p>
          <a:p>
            <a:r>
              <a:rPr lang="en-AU" dirty="0"/>
              <a:t>Investigation training </a:t>
            </a:r>
          </a:p>
          <a:p>
            <a:r>
              <a:rPr lang="en-AU" dirty="0"/>
              <a:t>Career path to supervision or safety advisors</a:t>
            </a:r>
          </a:p>
          <a:p>
            <a:r>
              <a:rPr lang="en-AU" dirty="0"/>
              <a:t>SHReps being allocated tasks relating to safety to assist the supervisor and as a result gaining acceptance and feeling more fulfilled in the role</a:t>
            </a:r>
          </a:p>
          <a:p>
            <a:r>
              <a:rPr lang="en-AU" dirty="0"/>
              <a:t>SHRep hub – a central area where resources and facilities are made available for the site SHReps</a:t>
            </a:r>
          </a:p>
          <a:p>
            <a:r>
              <a:rPr lang="en-AU" dirty="0"/>
              <a:t>Development of a </a:t>
            </a:r>
            <a:r>
              <a:rPr lang="en-AU" dirty="0" err="1"/>
              <a:t>SHRep</a:t>
            </a:r>
            <a:r>
              <a:rPr lang="en-AU" dirty="0"/>
              <a:t> manual.</a:t>
            </a:r>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29</a:t>
            </a:fld>
            <a:endParaRPr lang="en-US" dirty="0"/>
          </a:p>
        </p:txBody>
      </p:sp>
    </p:spTree>
    <p:extLst>
      <p:ext uri="{BB962C8B-B14F-4D97-AF65-F5344CB8AC3E}">
        <p14:creationId xmlns:p14="http://schemas.microsoft.com/office/powerpoint/2010/main" val="177734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endParaRPr lang="en-AU" dirty="0"/>
          </a:p>
        </p:txBody>
      </p:sp>
      <p:sp>
        <p:nvSpPr>
          <p:cNvPr id="60419" name="Subtitle 4"/>
          <p:cNvSpPr>
            <a:spLocks noGrp="1"/>
          </p:cNvSpPr>
          <p:nvPr>
            <p:ph idx="1"/>
          </p:nvPr>
        </p:nvSpPr>
        <p:spPr>
          <a:xfrm>
            <a:off x="504664" y="1686507"/>
            <a:ext cx="8134672" cy="3948173"/>
          </a:xfrm>
        </p:spPr>
        <p:txBody>
          <a:bodyPr>
            <a:normAutofit/>
          </a:bodyPr>
          <a:lstStyle/>
          <a:p>
            <a:pPr>
              <a:buFontTx/>
              <a:buNone/>
              <a:defRPr/>
            </a:pPr>
            <a:endParaRPr lang="en-AU" sz="4400" dirty="0"/>
          </a:p>
          <a:p>
            <a:pPr algn="ctr">
              <a:buFontTx/>
              <a:buNone/>
              <a:defRPr/>
            </a:pPr>
            <a:r>
              <a:rPr lang="en-AU" sz="4400" dirty="0" smtClean="0">
                <a:solidFill>
                  <a:srgbClr val="0E6E71"/>
                </a:solidFill>
              </a:rPr>
              <a:t>Safety and health representatives: a supervisor’s perspective</a:t>
            </a:r>
            <a:endParaRPr lang="en-AU" sz="4400" dirty="0">
              <a:solidFill>
                <a:srgbClr val="0E6E71"/>
              </a:solidFill>
            </a:endParaRPr>
          </a:p>
          <a:p>
            <a:pPr>
              <a:spcBef>
                <a:spcPts val="0"/>
              </a:spcBef>
              <a:buNone/>
            </a:pPr>
            <a:endParaRPr lang="en-AU" sz="4400" dirty="0"/>
          </a:p>
          <a:p>
            <a:pPr>
              <a:spcBef>
                <a:spcPts val="0"/>
              </a:spcBef>
              <a:buNone/>
            </a:pPr>
            <a:endParaRPr lang="en-AU" sz="4400" dirty="0"/>
          </a:p>
          <a:p>
            <a:pPr>
              <a:spcBef>
                <a:spcPts val="0"/>
              </a:spcBef>
              <a:buNone/>
            </a:pPr>
            <a:endParaRPr lang="en-AU" sz="4400" dirty="0"/>
          </a:p>
          <a:p>
            <a:pPr algn="r">
              <a:buNone/>
            </a:pPr>
            <a:endParaRPr lang="en-AU" sz="4400" dirty="0"/>
          </a:p>
          <a:p>
            <a:pPr algn="r">
              <a:buFontTx/>
              <a:buNone/>
            </a:pPr>
            <a:endParaRPr lang="en-AU" sz="4400" dirty="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3</a:t>
            </a:fld>
            <a:endParaRPr lang="en-US" dirty="0"/>
          </a:p>
        </p:txBody>
      </p:sp>
    </p:spTree>
    <p:extLst>
      <p:ext uri="{BB962C8B-B14F-4D97-AF65-F5344CB8AC3E}">
        <p14:creationId xmlns:p14="http://schemas.microsoft.com/office/powerpoint/2010/main" val="1375169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220980" y="2204864"/>
            <a:ext cx="8923020" cy="4195935"/>
          </a:xfrm>
        </p:spPr>
        <p:txBody>
          <a:bodyPr/>
          <a:lstStyle/>
          <a:p>
            <a:pPr marL="457200" indent="-457200">
              <a:buFont typeface="+mj-lt"/>
              <a:buAutoNum type="arabicPeriod"/>
            </a:pPr>
            <a:r>
              <a:rPr lang="en-AU" dirty="0"/>
              <a:t>What could be improved or changed at your workplace so safety and health representatives can be more effective and engaged at your operation?</a:t>
            </a:r>
          </a:p>
          <a:p>
            <a:pPr marL="0" indent="0">
              <a:buNone/>
            </a:pPr>
            <a:endParaRPr lang="en-AU" dirty="0"/>
          </a:p>
          <a:p>
            <a:pPr marL="457200" indent="-457200">
              <a:buFont typeface="+mj-lt"/>
              <a:buAutoNum type="arabicPeriod" startAt="2"/>
            </a:pPr>
            <a:r>
              <a:rPr lang="en-AU" dirty="0"/>
              <a:t>Is there anything the Department can assist you or your safety and health representatives with in the improvement of safety? (e.g. tools, information, guideline, poster)</a:t>
            </a:r>
          </a:p>
          <a:p>
            <a:pPr marL="0" indent="0">
              <a:buNone/>
            </a:pPr>
            <a:endParaRPr lang="en-AU" dirty="0"/>
          </a:p>
          <a:p>
            <a:pPr marL="457200" indent="-457200">
              <a:buFont typeface="+mj-lt"/>
              <a:buAutoNum type="arabicPeriod" startAt="3"/>
            </a:pPr>
            <a:r>
              <a:rPr lang="en-AU" dirty="0"/>
              <a:t>Can you outline an example of a safety and health innovation by your elected safety and health representative?</a:t>
            </a:r>
          </a:p>
          <a:p>
            <a:pPr marL="0" indent="0">
              <a:buNone/>
            </a:pP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30</a:t>
            </a:fld>
            <a:endParaRPr lang="en-US" dirty="0"/>
          </a:p>
        </p:txBody>
      </p:sp>
      <p:pic>
        <p:nvPicPr>
          <p:cNvPr id="5" name="Picture 2" descr="C:\Users\bec.moore@dmp.wa.gov.au\AppData\Local\Microsoft\Windows\Temporary Internet Files\Content.Outlook\WIZ10ZHM\Hazardta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50" r="16238"/>
          <a:stretch/>
        </p:blipFill>
        <p:spPr bwMode="auto">
          <a:xfrm>
            <a:off x="-36512" y="-27385"/>
            <a:ext cx="9180512" cy="1301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50620" y="342501"/>
            <a:ext cx="6385560" cy="523220"/>
          </a:xfrm>
          <a:prstGeom prst="rect">
            <a:avLst/>
          </a:prstGeom>
          <a:noFill/>
        </p:spPr>
        <p:txBody>
          <a:bodyPr wrap="square" rtlCol="0">
            <a:spAutoFit/>
          </a:bodyPr>
          <a:lstStyle/>
          <a:p>
            <a:pPr algn="ctr"/>
            <a:r>
              <a:rPr lang="en-AU" sz="2800" b="1" dirty="0">
                <a:solidFill>
                  <a:schemeClr val="bg1"/>
                </a:solidFill>
              </a:rPr>
              <a:t>Workshop</a:t>
            </a:r>
          </a:p>
        </p:txBody>
      </p:sp>
      <p:sp>
        <p:nvSpPr>
          <p:cNvPr id="7" name="TextBox 6"/>
          <p:cNvSpPr txBox="1"/>
          <p:nvPr/>
        </p:nvSpPr>
        <p:spPr>
          <a:xfrm>
            <a:off x="435134" y="1387835"/>
            <a:ext cx="8237220" cy="830997"/>
          </a:xfrm>
          <a:prstGeom prst="rect">
            <a:avLst/>
          </a:prstGeom>
          <a:noFill/>
        </p:spPr>
        <p:txBody>
          <a:bodyPr wrap="square" rtlCol="0">
            <a:spAutoFit/>
          </a:bodyPr>
          <a:lstStyle/>
          <a:p>
            <a:pPr algn="ctr"/>
            <a:r>
              <a:rPr lang="en-AU" b="1" dirty="0">
                <a:solidFill>
                  <a:srgbClr val="117D7F"/>
                </a:solidFill>
              </a:rPr>
              <a:t>How can supervisors help to improve safety and health in the workplace?</a:t>
            </a:r>
          </a:p>
        </p:txBody>
      </p:sp>
    </p:spTree>
    <p:extLst>
      <p:ext uri="{BB962C8B-B14F-4D97-AF65-F5344CB8AC3E}">
        <p14:creationId xmlns:p14="http://schemas.microsoft.com/office/powerpoint/2010/main" val="629641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Recommendations </a:t>
            </a:r>
          </a:p>
        </p:txBody>
      </p:sp>
      <p:sp>
        <p:nvSpPr>
          <p:cNvPr id="3" name="Content Placeholder 2"/>
          <p:cNvSpPr>
            <a:spLocks noGrp="1"/>
          </p:cNvSpPr>
          <p:nvPr>
            <p:ph idx="1"/>
          </p:nvPr>
        </p:nvSpPr>
        <p:spPr>
          <a:xfrm>
            <a:off x="107504" y="1783339"/>
            <a:ext cx="4824536" cy="4495800"/>
          </a:xfrm>
        </p:spPr>
        <p:txBody>
          <a:bodyPr/>
          <a:lstStyle/>
          <a:p>
            <a:pPr marL="0" indent="0">
              <a:buNone/>
            </a:pPr>
            <a:r>
              <a:rPr lang="en-AU" dirty="0"/>
              <a:t>Conduct the SHReps audit at your sites, as it has added value to sites where the audit has been conducted</a:t>
            </a:r>
            <a:r>
              <a:rPr lang="en-AU" dirty="0" smtClean="0"/>
              <a:t>.</a:t>
            </a:r>
          </a:p>
          <a:p>
            <a:pPr marL="0" indent="0">
              <a:buNone/>
            </a:pPr>
            <a:endParaRPr lang="en-AU" dirty="0"/>
          </a:p>
          <a:p>
            <a:pPr marL="0" indent="0">
              <a:buNone/>
            </a:pPr>
            <a:r>
              <a:rPr lang="en-AU" dirty="0"/>
              <a:t>Encourage those sites without SHReps to have elected SHReps to assist them in managing safety.</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31</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538" t="11150" b="8000"/>
          <a:stretch/>
        </p:blipFill>
        <p:spPr>
          <a:xfrm>
            <a:off x="4932040" y="1798101"/>
            <a:ext cx="4107117" cy="2581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6752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66700" y="1422400"/>
            <a:ext cx="4013200" cy="48387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32</a:t>
            </a:fld>
            <a:endParaRPr lang="en-US" dirty="0"/>
          </a:p>
        </p:txBody>
      </p:sp>
      <p:sp>
        <p:nvSpPr>
          <p:cNvPr id="6" name="Rectangle 5"/>
          <p:cNvSpPr/>
          <p:nvPr/>
        </p:nvSpPr>
        <p:spPr>
          <a:xfrm>
            <a:off x="4406900" y="1450519"/>
            <a:ext cx="4572000" cy="3785652"/>
          </a:xfrm>
          <a:prstGeom prst="rect">
            <a:avLst/>
          </a:prstGeom>
        </p:spPr>
        <p:txBody>
          <a:bodyPr>
            <a:spAutoFit/>
          </a:bodyPr>
          <a:lstStyle/>
          <a:p>
            <a:r>
              <a:rPr lang="en-AU" dirty="0"/>
              <a:t>Effective safety and health supervision in Western Australian mining operations - guideline</a:t>
            </a:r>
          </a:p>
          <a:p>
            <a:endParaRPr lang="en-AU" dirty="0"/>
          </a:p>
          <a:p>
            <a:r>
              <a:rPr lang="en-AU" dirty="0"/>
              <a:t>This guideline highlights the importance of frontline supervision within workplace safety and health systems, and the role of management. </a:t>
            </a:r>
          </a:p>
        </p:txBody>
      </p:sp>
      <p:sp>
        <p:nvSpPr>
          <p:cNvPr id="3" name="Title 2"/>
          <p:cNvSpPr>
            <a:spLocks noGrp="1"/>
          </p:cNvSpPr>
          <p:nvPr>
            <p:ph type="title"/>
          </p:nvPr>
        </p:nvSpPr>
        <p:spPr>
          <a:xfrm>
            <a:off x="685800" y="228600"/>
            <a:ext cx="8710736" cy="752128"/>
          </a:xfrm>
        </p:spPr>
        <p:txBody>
          <a:bodyPr/>
          <a:lstStyle/>
          <a:p>
            <a:r>
              <a:rPr lang="en-AU" dirty="0"/>
              <a:t>Effective safety and health supervision guideline</a:t>
            </a:r>
          </a:p>
        </p:txBody>
      </p:sp>
    </p:spTree>
    <p:extLst>
      <p:ext uri="{BB962C8B-B14F-4D97-AF65-F5344CB8AC3E}">
        <p14:creationId xmlns:p14="http://schemas.microsoft.com/office/powerpoint/2010/main" val="2460084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33</a:t>
            </a:fld>
            <a:endParaRPr lang="en-US" dirty="0"/>
          </a:p>
        </p:txBody>
      </p:sp>
      <p:pic>
        <p:nvPicPr>
          <p:cNvPr id="3" name="Picture 2">
            <a:hlinkClick r:id="rId3"/>
          </p:cNvPr>
          <p:cNvPicPr>
            <a:picLocks noChangeAspect="1"/>
          </p:cNvPicPr>
          <p:nvPr/>
        </p:nvPicPr>
        <p:blipFill>
          <a:blip r:embed="rId4"/>
          <a:stretch>
            <a:fillRect/>
          </a:stretch>
        </p:blipFill>
        <p:spPr>
          <a:xfrm>
            <a:off x="323528" y="764704"/>
            <a:ext cx="8525600" cy="4752528"/>
          </a:xfrm>
          <a:prstGeom prst="rect">
            <a:avLst/>
          </a:prstGeom>
        </p:spPr>
      </p:pic>
    </p:spTree>
    <p:extLst>
      <p:ext uri="{BB962C8B-B14F-4D97-AF65-F5344CB8AC3E}">
        <p14:creationId xmlns:p14="http://schemas.microsoft.com/office/powerpoint/2010/main" val="629950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SHRep</a:t>
            </a:r>
            <a:r>
              <a:rPr lang="en-AU" dirty="0"/>
              <a:t> – Engagement</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a:t>
            </a:fld>
            <a:endParaRPr lang="en-US" dirty="0"/>
          </a:p>
        </p:txBody>
      </p:sp>
      <p:sp>
        <p:nvSpPr>
          <p:cNvPr id="5" name="Content Placeholder 4"/>
          <p:cNvSpPr>
            <a:spLocks noGrp="1"/>
          </p:cNvSpPr>
          <p:nvPr>
            <p:ph idx="1"/>
          </p:nvPr>
        </p:nvSpPr>
        <p:spPr/>
        <p:txBody>
          <a:bodyPr/>
          <a:lstStyle/>
          <a:p>
            <a:pPr marL="0" indent="0" algn="ctr">
              <a:buNone/>
            </a:pPr>
            <a:r>
              <a:rPr lang="en-AU" dirty="0"/>
              <a:t>84% of Australian employees are </a:t>
            </a:r>
            <a:r>
              <a:rPr lang="en-AU" dirty="0">
                <a:solidFill>
                  <a:srgbClr val="A32816"/>
                </a:solidFill>
              </a:rPr>
              <a:t>NOT </a:t>
            </a:r>
            <a:r>
              <a:rPr lang="en-AU" dirty="0"/>
              <a:t>engaged at work </a:t>
            </a:r>
          </a:p>
          <a:p>
            <a:pPr marL="0" indent="0">
              <a:buNone/>
            </a:pPr>
            <a:endParaRPr lang="en-AU" dirty="0"/>
          </a:p>
          <a:p>
            <a:r>
              <a:rPr lang="en-AU" dirty="0"/>
              <a:t>We must raise the bar on employee engagement</a:t>
            </a:r>
          </a:p>
          <a:p>
            <a:r>
              <a:rPr lang="en-AU" dirty="0"/>
              <a:t>Increasing workplace engagement is vital to achieving sustainable growth for companies</a:t>
            </a:r>
          </a:p>
          <a:p>
            <a:r>
              <a:rPr lang="en-AU" dirty="0"/>
              <a:t>Strengthen your culture and take action together. </a:t>
            </a:r>
          </a:p>
          <a:p>
            <a:endParaRPr lang="en-AU" dirty="0"/>
          </a:p>
          <a:p>
            <a:pPr marL="0" indent="0">
              <a:buNone/>
            </a:pPr>
            <a:endParaRPr lang="en-AU" dirty="0"/>
          </a:p>
          <a:p>
            <a:pPr marL="0" indent="0" algn="r">
              <a:buNone/>
            </a:pPr>
            <a:r>
              <a:rPr lang="en-AU" sz="1400" dirty="0"/>
              <a:t>Gallup Report: </a:t>
            </a:r>
          </a:p>
          <a:p>
            <a:pPr marL="0" indent="0" algn="r">
              <a:buNone/>
            </a:pPr>
            <a:r>
              <a:rPr lang="en-AU" sz="1400" i="1" dirty="0">
                <a:hlinkClick r:id="rId3"/>
              </a:rPr>
              <a:t>www.solterbeck.com/news/3549</a:t>
            </a:r>
            <a:endParaRPr lang="en-AU" dirty="0"/>
          </a:p>
        </p:txBody>
      </p:sp>
    </p:spTree>
    <p:extLst>
      <p:ext uri="{BB962C8B-B14F-4D97-AF65-F5344CB8AC3E}">
        <p14:creationId xmlns:p14="http://schemas.microsoft.com/office/powerpoint/2010/main" val="168153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638728" cy="752128"/>
          </a:xfrm>
        </p:spPr>
        <p:txBody>
          <a:bodyPr/>
          <a:lstStyle/>
          <a:p>
            <a:r>
              <a:rPr lang="en-AU" dirty="0"/>
              <a:t>SHReps overview for WA mines </a:t>
            </a:r>
            <a:r>
              <a:rPr lang="en-AU" sz="2400" dirty="0"/>
              <a:t>(Combined Operations)</a:t>
            </a:r>
            <a:r>
              <a:rPr lang="en-AU" dirty="0"/>
              <a:t> </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5</a:t>
            </a:fld>
            <a:endParaRPr lang="en-US" dirty="0"/>
          </a:p>
        </p:txBody>
      </p:sp>
      <p:pic>
        <p:nvPicPr>
          <p:cNvPr id="6" name="Content Placeholder 4"/>
          <p:cNvPicPr>
            <a:picLocks noChangeAspect="1"/>
          </p:cNvPicPr>
          <p:nvPr/>
        </p:nvPicPr>
        <p:blipFill rotWithShape="1">
          <a:blip r:embed="rId3"/>
          <a:srcRect t="61099" r="60398"/>
          <a:stretch/>
        </p:blipFill>
        <p:spPr bwMode="auto">
          <a:xfrm>
            <a:off x="5148064" y="3175442"/>
            <a:ext cx="3240360" cy="229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p:cNvPicPr>
            <a:picLocks noChangeAspect="1"/>
          </p:cNvPicPr>
          <p:nvPr/>
        </p:nvPicPr>
        <p:blipFill rotWithShape="1">
          <a:blip r:embed="rId3"/>
          <a:srcRect r="14374" b="81813"/>
          <a:stretch/>
        </p:blipFill>
        <p:spPr bwMode="auto">
          <a:xfrm>
            <a:off x="685800" y="1484784"/>
            <a:ext cx="7416824"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p:cNvPicPr>
            <a:picLocks noChangeAspect="1"/>
          </p:cNvPicPr>
          <p:nvPr/>
        </p:nvPicPr>
        <p:blipFill rotWithShape="1">
          <a:blip r:embed="rId3"/>
          <a:srcRect t="20744" r="60398" b="42366"/>
          <a:stretch/>
        </p:blipFill>
        <p:spPr bwMode="auto">
          <a:xfrm>
            <a:off x="685800" y="3175442"/>
            <a:ext cx="3399651" cy="228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9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28600"/>
            <a:ext cx="8186651" cy="752128"/>
          </a:xfrm>
        </p:spPr>
        <p:txBody>
          <a:bodyPr/>
          <a:lstStyle/>
          <a:p>
            <a:r>
              <a:rPr lang="en-AU" dirty="0"/>
              <a:t>SHReps overview for WA exploration companies </a:t>
            </a:r>
          </a:p>
        </p:txBody>
      </p:sp>
      <p:pic>
        <p:nvPicPr>
          <p:cNvPr id="5" name="Content Placeholder 4"/>
          <p:cNvPicPr>
            <a:picLocks noGrp="1" noChangeAspect="1"/>
          </p:cNvPicPr>
          <p:nvPr>
            <p:ph idx="1"/>
          </p:nvPr>
        </p:nvPicPr>
        <p:blipFill rotWithShape="1">
          <a:blip r:embed="rId3"/>
          <a:srcRect r="12196" b="82854"/>
          <a:stretch/>
        </p:blipFill>
        <p:spPr>
          <a:xfrm>
            <a:off x="251520" y="1443509"/>
            <a:ext cx="8708280" cy="1049387"/>
          </a:xfrm>
          <a:prstGeom prst="rect">
            <a:avLst/>
          </a:prstGeom>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6</a:t>
            </a:fld>
            <a:endParaRPr lang="en-US" dirty="0"/>
          </a:p>
        </p:txBody>
      </p:sp>
      <p:pic>
        <p:nvPicPr>
          <p:cNvPr id="6" name="Content Placeholder 4"/>
          <p:cNvPicPr>
            <a:picLocks noChangeAspect="1"/>
          </p:cNvPicPr>
          <p:nvPr/>
        </p:nvPicPr>
        <p:blipFill rotWithShape="1">
          <a:blip r:embed="rId3"/>
          <a:srcRect l="-1237" t="22410" r="57236" b="40490"/>
          <a:stretch/>
        </p:blipFill>
        <p:spPr bwMode="auto">
          <a:xfrm>
            <a:off x="107504" y="2996952"/>
            <a:ext cx="4060507" cy="21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p:cNvPicPr>
            <a:picLocks noChangeAspect="1"/>
          </p:cNvPicPr>
          <p:nvPr/>
        </p:nvPicPr>
        <p:blipFill rotWithShape="1">
          <a:blip r:embed="rId3"/>
          <a:srcRect l="-1237" t="65053" r="55063" b="-993"/>
          <a:stretch/>
        </p:blipFill>
        <p:spPr bwMode="auto">
          <a:xfrm>
            <a:off x="4909954" y="2996952"/>
            <a:ext cx="4219356" cy="20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4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AU" dirty="0">
              <a:solidFill>
                <a:srgbClr val="A32816"/>
              </a:solidFill>
            </a:endParaRPr>
          </a:p>
          <a:p>
            <a:pPr marL="0" indent="0" algn="ctr">
              <a:buNone/>
            </a:pPr>
            <a:r>
              <a:rPr lang="en-AU" sz="3200" i="1" dirty="0">
                <a:solidFill>
                  <a:srgbClr val="A32816"/>
                </a:solidFill>
              </a:rPr>
              <a:t>The actions and behaviours of supervisors will influence the safety and health of workers, as well as the working environment. </a:t>
            </a:r>
          </a:p>
          <a:p>
            <a:pPr marL="0" indent="0" algn="ctr">
              <a:buNone/>
            </a:pPr>
            <a:endParaRPr lang="en-AU" dirty="0">
              <a:solidFill>
                <a:srgbClr val="A32816"/>
              </a:solidFill>
            </a:endParaRPr>
          </a:p>
          <a:p>
            <a:pPr marL="0" indent="0" algn="ctr">
              <a:buNone/>
            </a:pPr>
            <a:endParaRPr lang="en-AU" dirty="0">
              <a:solidFill>
                <a:srgbClr val="A32816"/>
              </a:solidFill>
            </a:endParaRP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7</a:t>
            </a:fld>
            <a:endParaRPr lang="en-US" dirty="0"/>
          </a:p>
        </p:txBody>
      </p:sp>
      <p:sp>
        <p:nvSpPr>
          <p:cNvPr id="5" name="Title 4"/>
          <p:cNvSpPr>
            <a:spLocks noGrp="1"/>
          </p:cNvSpPr>
          <p:nvPr>
            <p:ph type="title"/>
          </p:nvPr>
        </p:nvSpPr>
        <p:spPr/>
        <p:txBody>
          <a:bodyPr/>
          <a:lstStyle/>
          <a:p>
            <a:r>
              <a:rPr lang="en-AU" dirty="0"/>
              <a:t>Supervisor focus </a:t>
            </a:r>
          </a:p>
        </p:txBody>
      </p:sp>
    </p:spTree>
    <p:extLst>
      <p:ext uri="{BB962C8B-B14F-4D97-AF65-F5344CB8AC3E}">
        <p14:creationId xmlns:p14="http://schemas.microsoft.com/office/powerpoint/2010/main" val="316668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8</a:t>
            </a:fld>
            <a:endParaRPr lang="en-US" dirty="0"/>
          </a:p>
        </p:txBody>
      </p:sp>
      <p:sp>
        <p:nvSpPr>
          <p:cNvPr id="5" name="Title 4"/>
          <p:cNvSpPr>
            <a:spLocks noGrp="1"/>
          </p:cNvSpPr>
          <p:nvPr>
            <p:ph type="title"/>
          </p:nvPr>
        </p:nvSpPr>
        <p:spPr/>
        <p:txBody>
          <a:bodyPr/>
          <a:lstStyle/>
          <a:p>
            <a:r>
              <a:rPr lang="en-AU" dirty="0"/>
              <a:t>Why is supervision important?</a:t>
            </a:r>
          </a:p>
        </p:txBody>
      </p:sp>
      <p:sp>
        <p:nvSpPr>
          <p:cNvPr id="6" name="Content Placeholder 5"/>
          <p:cNvSpPr>
            <a:spLocks noGrp="1"/>
          </p:cNvSpPr>
          <p:nvPr>
            <p:ph idx="1"/>
          </p:nvPr>
        </p:nvSpPr>
        <p:spPr/>
        <p:txBody>
          <a:bodyPr/>
          <a:lstStyle/>
          <a:p>
            <a:pPr marL="0" indent="0">
              <a:buNone/>
            </a:pPr>
            <a:r>
              <a:rPr lang="en-AU" dirty="0"/>
              <a:t>Supervision is a fundamental safety function applicable within all levels of an organisation. </a:t>
            </a:r>
          </a:p>
          <a:p>
            <a:endParaRPr lang="en-AU" dirty="0"/>
          </a:p>
          <a:p>
            <a:pPr marL="0" indent="0">
              <a:buNone/>
            </a:pPr>
            <a:r>
              <a:rPr lang="en-AU" dirty="0"/>
              <a:t>It complements the provision of information, instruction and training, and influences how well organisations achieve the safety and health objectives of the </a:t>
            </a:r>
            <a:r>
              <a:rPr lang="en-AU" i="1" dirty="0"/>
              <a:t>Mines Safety and Inspection Act 1994.</a:t>
            </a:r>
          </a:p>
          <a:p>
            <a:endParaRPr lang="en-AU" dirty="0"/>
          </a:p>
        </p:txBody>
      </p:sp>
    </p:spTree>
    <p:extLst>
      <p:ext uri="{BB962C8B-B14F-4D97-AF65-F5344CB8AC3E}">
        <p14:creationId xmlns:p14="http://schemas.microsoft.com/office/powerpoint/2010/main" val="2286810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9</a:t>
            </a:fld>
            <a:endParaRPr lang="en-US" dirty="0"/>
          </a:p>
        </p:txBody>
      </p:sp>
      <p:sp>
        <p:nvSpPr>
          <p:cNvPr id="5" name="Title 4"/>
          <p:cNvSpPr>
            <a:spLocks noGrp="1"/>
          </p:cNvSpPr>
          <p:nvPr>
            <p:ph type="title"/>
          </p:nvPr>
        </p:nvSpPr>
        <p:spPr/>
        <p:txBody>
          <a:bodyPr/>
          <a:lstStyle/>
          <a:p>
            <a:r>
              <a:rPr lang="en-AU" dirty="0"/>
              <a:t>Effective supervisor </a:t>
            </a:r>
          </a:p>
        </p:txBody>
      </p:sp>
      <p:sp>
        <p:nvSpPr>
          <p:cNvPr id="6" name="Content Placeholder 5"/>
          <p:cNvSpPr>
            <a:spLocks noGrp="1"/>
          </p:cNvSpPr>
          <p:nvPr>
            <p:ph idx="1"/>
          </p:nvPr>
        </p:nvSpPr>
        <p:spPr>
          <a:xfrm>
            <a:off x="685800" y="1600200"/>
            <a:ext cx="8278688" cy="4495800"/>
          </a:xfrm>
        </p:spPr>
        <p:txBody>
          <a:bodyPr/>
          <a:lstStyle/>
          <a:p>
            <a:r>
              <a:rPr lang="en-AU" dirty="0"/>
              <a:t>Provide relevant up-to-date information and instructions</a:t>
            </a:r>
          </a:p>
          <a:p>
            <a:r>
              <a:rPr lang="en-AU" dirty="0"/>
              <a:t>Monitor workgroup activities </a:t>
            </a:r>
          </a:p>
          <a:p>
            <a:r>
              <a:rPr lang="en-AU" dirty="0"/>
              <a:t>Not permit unauthorised deviation from site procedures, whether by act or omission</a:t>
            </a:r>
          </a:p>
          <a:p>
            <a:r>
              <a:rPr lang="en-AU" dirty="0"/>
              <a:t>Manage fitness for work </a:t>
            </a:r>
          </a:p>
          <a:p>
            <a:r>
              <a:rPr lang="en-AU" dirty="0"/>
              <a:t>Identify and rectify hazards </a:t>
            </a:r>
          </a:p>
          <a:p>
            <a:r>
              <a:rPr lang="en-AU" dirty="0"/>
              <a:t>Identify and address at-risk and inappropriate behaviour </a:t>
            </a:r>
          </a:p>
          <a:p>
            <a:r>
              <a:rPr lang="en-AU" dirty="0"/>
              <a:t>Report incidents, including near misses, and injuries </a:t>
            </a:r>
          </a:p>
          <a:p>
            <a:r>
              <a:rPr lang="en-AU" dirty="0"/>
              <a:t>Report potentially hazardous situations to management so the adequacy of control measures can be assessed and addressed as necessary. </a:t>
            </a:r>
          </a:p>
          <a:p>
            <a:endParaRPr lang="en-AU" dirty="0"/>
          </a:p>
        </p:txBody>
      </p:sp>
    </p:spTree>
    <p:extLst>
      <p:ext uri="{BB962C8B-B14F-4D97-AF65-F5344CB8AC3E}">
        <p14:creationId xmlns:p14="http://schemas.microsoft.com/office/powerpoint/2010/main" val="150979794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7aadd75-fb41-49d7-866d-414b51aa1b7e" ContentTypeId="0x0101000AC6246A9CD2FC45B52DC6FEC0F0AAAA" PreviousValue="false"/>
</file>

<file path=customXml/item2.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88" ma:contentTypeDescription="Create a new document." ma:contentTypeScope="" ma:versionID="de533cc85b0a1a6deaa38b4d894f8410">
  <xsd:schema xmlns:xsd="http://www.w3.org/2001/XMLSchema" xmlns:xs="http://www.w3.org/2001/XMLSchema" xmlns:p="http://schemas.microsoft.com/office/2006/metadata/properties" xmlns:ns2="dce3ed02-b0cd-470d-9119-e5f1a2533a21" targetNamespace="http://schemas.microsoft.com/office/2006/metadata/properties" ma:root="true" ma:fieldsID="3996e60e55f1126f10561fe58fc67083"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001345.safety.comms</OurDocsDocId>
    <OurDocsVersionCreatedBy xmlns="dce3ed02-b0cd-470d-9119-e5f1a2533a21">MITWYNA</OurDocsVersionCreatedBy>
    <OurDocsIsLocked xmlns="dce3ed02-b0cd-470d-9119-e5f1a2533a21">false</OurDocsIsLocked>
    <OurDocsDocumentType xmlns="dce3ed02-b0cd-470d-9119-e5f1a2533a21">Corporate Policy</OurDocsDocumentType>
    <OurDocsFileNumbers xmlns="dce3ed02-b0cd-470d-9119-e5f1a2533a21">A0571/200906</OurDocsFileNumbers>
    <OurDocsLockedOnBehalfOf xmlns="dce3ed02-b0cd-470d-9119-e5f1a2533a21" xsi:nil="true"/>
    <OurDocsDocumentDate xmlns="dce3ed02-b0cd-470d-9119-e5f1a2533a21">2018-11-25T16:00:00+00:00</OurDocsDocumentDate>
    <OurDocsVersionCreatedAt xmlns="dce3ed02-b0cd-470d-9119-e5f1a2533a21">2018-11-26T06:51:13+00:00</OurDocsVersionCreatedAt>
    <OurDocsReleaseClassification xmlns="dce3ed02-b0cd-470d-9119-e5f1a2533a21">Departmental Use Only</OurDocsReleaseClassification>
    <OurDocsTitle xmlns="dce3ed02-b0cd-470d-9119-e5f1a2533a21">MS - Mines Safety Roadshow - 2018 - Toolbox presentation 3</OurDocsTitle>
    <OurDocsLocation xmlns="dce3ed02-b0cd-470d-9119-e5f1a2533a21">Perth</OurDocsLocation>
    <OurDocsDescription xmlns="dce3ed02-b0cd-470d-9119-e5f1a2533a21">SHRep: a supervisor's perspective.  Presenter Sara Ashwell.</OurDocsDescription>
    <OurDocsVersionReason xmlns="dce3ed02-b0cd-470d-9119-e5f1a2533a21" xsi:nil="true"/>
    <OurDocsAuthor xmlns="dce3ed02-b0cd-470d-9119-e5f1a2533a21">Sara Ashwell</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702010-DA06-4E74-BCEB-D8550828B9BA}">
  <ds:schemaRefs>
    <ds:schemaRef ds:uri="Microsoft.SharePoint.Taxonomy.ContentTypeSync"/>
  </ds:schemaRefs>
</ds:datastoreItem>
</file>

<file path=customXml/itemProps2.xml><?xml version="1.0" encoding="utf-8"?>
<ds:datastoreItem xmlns:ds="http://schemas.openxmlformats.org/officeDocument/2006/customXml" ds:itemID="{3745051C-7196-44D1-AF04-E306325443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3D9A20-CA18-4B9E-9133-BDE91CECFDBA}">
  <ds:schemaRefs>
    <ds:schemaRef ds:uri="http://purl.org/dc/terms/"/>
    <ds:schemaRef ds:uri="dce3ed02-b0cd-470d-9119-e5f1a2533a2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272C1078-9C5E-4285-89F2-EB90CFD16C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1416</TotalTime>
  <Words>2949</Words>
  <Application>Microsoft Office PowerPoint</Application>
  <PresentationFormat>On-screen Show (4:3)</PresentationFormat>
  <Paragraphs>377</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ＭＳ Ｐゴシック</vt:lpstr>
      <vt:lpstr>Arial</vt:lpstr>
      <vt:lpstr>Calibri</vt:lpstr>
      <vt:lpstr>Blank Presentation</vt:lpstr>
      <vt:lpstr>PowerPoint Presentation</vt:lpstr>
      <vt:lpstr>PowerPoint Presentation</vt:lpstr>
      <vt:lpstr>PowerPoint Presentation</vt:lpstr>
      <vt:lpstr>SHRep – Engagement</vt:lpstr>
      <vt:lpstr>SHReps overview for WA mines (Combined Operations) </vt:lpstr>
      <vt:lpstr>SHReps overview for WA exploration companies </vt:lpstr>
      <vt:lpstr>Supervisor focus </vt:lpstr>
      <vt:lpstr>Why is supervision important?</vt:lpstr>
      <vt:lpstr>Effective supervisor </vt:lpstr>
      <vt:lpstr>Supervisor focus </vt:lpstr>
      <vt:lpstr>Supervisory experience and fatalities</vt:lpstr>
      <vt:lpstr>Importance of safety and health representatives</vt:lpstr>
      <vt:lpstr>Focus </vt:lpstr>
      <vt:lpstr>What are our expectations from the audits?</vt:lpstr>
      <vt:lpstr>Background on the audit</vt:lpstr>
      <vt:lpstr>How is the audit structured?</vt:lpstr>
      <vt:lpstr>Audit – Level of compliance / Non-compliance</vt:lpstr>
      <vt:lpstr>1) Election of safety and health representatives</vt:lpstr>
      <vt:lpstr>New – SRS online functionality for SHReps</vt:lpstr>
      <vt:lpstr>New – SHRep access to SRS</vt:lpstr>
      <vt:lpstr>Qlik SHReps report</vt:lpstr>
      <vt:lpstr>2) SHRep training</vt:lpstr>
      <vt:lpstr>3) Role of the SHRep</vt:lpstr>
      <vt:lpstr>4) Site functions</vt:lpstr>
      <vt:lpstr>5) Employers duties to SHReps</vt:lpstr>
      <vt:lpstr>5) Employers duties to SHReps</vt:lpstr>
      <vt:lpstr>6) Discrimination</vt:lpstr>
      <vt:lpstr>7) Safety and health resolution </vt:lpstr>
      <vt:lpstr>Some best practices identified</vt:lpstr>
      <vt:lpstr>PowerPoint Presentation</vt:lpstr>
      <vt:lpstr>Recommendations </vt:lpstr>
      <vt:lpstr>Effective safety and health supervision guideline</vt:lpstr>
      <vt:lpstr>PowerPoint Presentation</vt:lpstr>
    </vt:vector>
  </TitlesOfParts>
  <Company>G5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 Mines Safety Roadshow - 2018 - Toolbox presentation 3</dc:title>
  <dc:subject>SHRep: a supervisor's perspective.  Presenter Sara Ashwell.</dc:subject>
  <dc:creator>Sara Ashwell</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MOORE, Bec</cp:lastModifiedBy>
  <cp:revision>159</cp:revision>
  <cp:lastPrinted>2018-09-21T02:05:03Z</cp:lastPrinted>
  <dcterms:created xsi:type="dcterms:W3CDTF">2011-01-21T07:01:17Z</dcterms:created>
  <dcterms:modified xsi:type="dcterms:W3CDTF">2018-12-06T06:48:53Z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0x0101000AC6246A9CD2FC45B52DC6FEC0F0AAAA00A5C1F1DA62DAB340B34B67F1BBB7A427</vt:lpwstr>
  </property>
  <property fmtid="{D5CDD505-2E9C-101B-9397-08002B2CF9AE}" pid="9" name="DataStore">
    <vt:lpwstr>Central</vt:lpwstr>
  </property>
</Properties>
</file>