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8"/>
  </p:notesMasterIdLst>
  <p:sldIdLst>
    <p:sldId id="278"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988" autoAdjust="0"/>
  </p:normalViewPr>
  <p:slideViewPr>
    <p:cSldViewPr>
      <p:cViewPr varScale="1">
        <p:scale>
          <a:sx n="43" d="100"/>
          <a:sy n="43" d="100"/>
        </p:scale>
        <p:origin x="-2310" y="-108"/>
      </p:cViewPr>
      <p:guideLst>
        <p:guide orient="horz" pos="2160"/>
        <p:guide pos="2880"/>
      </p:guideLst>
    </p:cSldViewPr>
  </p:slideViewPr>
  <p:notesTextViewPr>
    <p:cViewPr>
      <p:scale>
        <a:sx n="1" d="1"/>
        <a:sy n="1" d="1"/>
      </p:scale>
      <p:origin x="0" y="0"/>
    </p:cViewPr>
  </p:notesTextViewPr>
  <p:notesViewPr>
    <p:cSldViewPr>
      <p:cViewPr>
        <p:scale>
          <a:sx n="150" d="100"/>
          <a:sy n="150" d="100"/>
        </p:scale>
        <p:origin x="-582" y="93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D71F4-3F8C-4626-AAEC-18FCAC1747C7}" type="doc">
      <dgm:prSet loTypeId="urn:microsoft.com/office/officeart/2005/8/layout/target3" loCatId="list" qsTypeId="urn:microsoft.com/office/officeart/2005/8/quickstyle/simple4" qsCatId="simple" csTypeId="urn:microsoft.com/office/officeart/2005/8/colors/colorful5" csCatId="colorful" phldr="1"/>
      <dgm:spPr/>
      <dgm:t>
        <a:bodyPr/>
        <a:lstStyle/>
        <a:p>
          <a:endParaRPr lang="en-AU"/>
        </a:p>
      </dgm:t>
    </dgm:pt>
    <dgm:pt modelId="{FB6B90DA-2F30-4712-865C-194FB997D897}">
      <dgm:prSet/>
      <dgm:spPr/>
      <dgm:t>
        <a:bodyPr/>
        <a:lstStyle/>
        <a:p>
          <a:r>
            <a:rPr lang="en-AU" i="0" dirty="0" smtClean="0">
              <a:solidFill>
                <a:srgbClr val="009900"/>
              </a:solidFill>
            </a:rPr>
            <a:t>Elimination</a:t>
          </a:r>
          <a:endParaRPr lang="en-AU" i="0" dirty="0">
            <a:solidFill>
              <a:srgbClr val="009900"/>
            </a:solidFill>
          </a:endParaRPr>
        </a:p>
      </dgm:t>
    </dgm:pt>
    <dgm:pt modelId="{DAEA36F5-E1A9-427B-AD8A-C0EF121B5CCD}" type="parTrans" cxnId="{F30C4B92-F6CE-4FA7-B7C7-6F0B470704DF}">
      <dgm:prSet/>
      <dgm:spPr/>
      <dgm:t>
        <a:bodyPr/>
        <a:lstStyle/>
        <a:p>
          <a:endParaRPr lang="en-AU"/>
        </a:p>
      </dgm:t>
    </dgm:pt>
    <dgm:pt modelId="{F18D7A9F-2175-4A30-A8F8-869CD804F94B}" type="sibTrans" cxnId="{F30C4B92-F6CE-4FA7-B7C7-6F0B470704DF}">
      <dgm:prSet/>
      <dgm:spPr/>
      <dgm:t>
        <a:bodyPr/>
        <a:lstStyle/>
        <a:p>
          <a:endParaRPr lang="en-AU"/>
        </a:p>
      </dgm:t>
    </dgm:pt>
    <dgm:pt modelId="{4D1F3330-9F28-4938-BA1D-C9DC16518004}">
      <dgm:prSet/>
      <dgm:spPr/>
      <dgm:t>
        <a:bodyPr/>
        <a:lstStyle/>
        <a:p>
          <a:r>
            <a:rPr lang="en-AU" dirty="0" smtClean="0">
              <a:solidFill>
                <a:srgbClr val="009900"/>
              </a:solidFill>
            </a:rPr>
            <a:t>Substitution</a:t>
          </a:r>
          <a:endParaRPr lang="en-AU" dirty="0">
            <a:solidFill>
              <a:srgbClr val="009900"/>
            </a:solidFill>
          </a:endParaRPr>
        </a:p>
      </dgm:t>
    </dgm:pt>
    <dgm:pt modelId="{840A47F3-051E-4B97-96F0-0962475DC192}" type="parTrans" cxnId="{5773F0CD-4981-45F8-9903-DCE351BB4B10}">
      <dgm:prSet/>
      <dgm:spPr/>
      <dgm:t>
        <a:bodyPr/>
        <a:lstStyle/>
        <a:p>
          <a:endParaRPr lang="en-AU"/>
        </a:p>
      </dgm:t>
    </dgm:pt>
    <dgm:pt modelId="{34B104D1-A907-4D8C-879A-F29103493609}" type="sibTrans" cxnId="{5773F0CD-4981-45F8-9903-DCE351BB4B10}">
      <dgm:prSet/>
      <dgm:spPr/>
      <dgm:t>
        <a:bodyPr/>
        <a:lstStyle/>
        <a:p>
          <a:endParaRPr lang="en-AU"/>
        </a:p>
      </dgm:t>
    </dgm:pt>
    <dgm:pt modelId="{50556642-88BE-48F1-A313-98B2FBB28586}">
      <dgm:prSet phldrT="[Text]"/>
      <dgm:spPr/>
      <dgm:t>
        <a:bodyPr/>
        <a:lstStyle/>
        <a:p>
          <a:r>
            <a:rPr lang="en-AU" dirty="0" smtClean="0">
              <a:solidFill>
                <a:srgbClr val="009900"/>
              </a:solidFill>
            </a:rPr>
            <a:t>Engineering</a:t>
          </a:r>
          <a:endParaRPr lang="en-AU" dirty="0">
            <a:solidFill>
              <a:srgbClr val="009900"/>
            </a:solidFill>
          </a:endParaRPr>
        </a:p>
      </dgm:t>
    </dgm:pt>
    <dgm:pt modelId="{29C8C507-0EB6-4188-A11A-ADCCC34F0A44}" type="parTrans" cxnId="{EB83121C-5E63-4AF1-BC54-6A57AEBEA773}">
      <dgm:prSet/>
      <dgm:spPr/>
      <dgm:t>
        <a:bodyPr/>
        <a:lstStyle/>
        <a:p>
          <a:endParaRPr lang="en-AU"/>
        </a:p>
      </dgm:t>
    </dgm:pt>
    <dgm:pt modelId="{8EDBDE12-D759-4381-B06E-7D06E922714F}" type="sibTrans" cxnId="{EB83121C-5E63-4AF1-BC54-6A57AEBEA773}">
      <dgm:prSet/>
      <dgm:spPr/>
      <dgm:t>
        <a:bodyPr/>
        <a:lstStyle/>
        <a:p>
          <a:endParaRPr lang="en-AU"/>
        </a:p>
      </dgm:t>
    </dgm:pt>
    <dgm:pt modelId="{383832BD-4A03-4E65-897A-6B863150AE49}">
      <dgm:prSet/>
      <dgm:spPr/>
      <dgm:t>
        <a:bodyPr/>
        <a:lstStyle/>
        <a:p>
          <a:r>
            <a:rPr lang="en-AU" dirty="0" smtClean="0">
              <a:solidFill>
                <a:srgbClr val="009900"/>
              </a:solidFill>
            </a:rPr>
            <a:t>Isolation/ Segregation</a:t>
          </a:r>
          <a:endParaRPr lang="en-AU" dirty="0">
            <a:solidFill>
              <a:srgbClr val="009900"/>
            </a:solidFill>
          </a:endParaRPr>
        </a:p>
      </dgm:t>
    </dgm:pt>
    <dgm:pt modelId="{5DA74983-D16D-4077-AF71-EB04925C1482}" type="parTrans" cxnId="{F4A53C19-E25C-455D-8A2F-27B95683B811}">
      <dgm:prSet/>
      <dgm:spPr/>
      <dgm:t>
        <a:bodyPr/>
        <a:lstStyle/>
        <a:p>
          <a:endParaRPr lang="en-AU"/>
        </a:p>
      </dgm:t>
    </dgm:pt>
    <dgm:pt modelId="{FF44E569-578F-457F-B9A8-5B6D58FD0C2B}" type="sibTrans" cxnId="{F4A53C19-E25C-455D-8A2F-27B95683B811}">
      <dgm:prSet/>
      <dgm:spPr/>
      <dgm:t>
        <a:bodyPr/>
        <a:lstStyle/>
        <a:p>
          <a:endParaRPr lang="en-AU"/>
        </a:p>
      </dgm:t>
    </dgm:pt>
    <dgm:pt modelId="{97541D0B-11BD-4319-B8D1-D51F3C27703B}">
      <dgm:prSet phldrT="[Text]" custT="1"/>
      <dgm:spPr/>
      <dgm:t>
        <a:bodyPr lIns="144000" tIns="216000" rIns="144000"/>
        <a:lstStyle/>
        <a:p>
          <a:r>
            <a:rPr lang="en-AU" sz="1200" dirty="0" smtClean="0">
              <a:solidFill>
                <a:srgbClr val="009900"/>
              </a:solidFill>
            </a:rPr>
            <a:t>Use mechanical lifting aids</a:t>
          </a:r>
          <a:endParaRPr lang="en-AU" sz="1200" dirty="0">
            <a:solidFill>
              <a:srgbClr val="009900"/>
            </a:solidFill>
          </a:endParaRPr>
        </a:p>
      </dgm:t>
    </dgm:pt>
    <dgm:pt modelId="{E99673BD-78EB-44CB-9ADA-72F9CD17584B}" type="parTrans" cxnId="{FB436DEA-E6E0-49C6-AB00-2F211167D6F3}">
      <dgm:prSet/>
      <dgm:spPr/>
      <dgm:t>
        <a:bodyPr/>
        <a:lstStyle/>
        <a:p>
          <a:endParaRPr lang="en-AU"/>
        </a:p>
      </dgm:t>
    </dgm:pt>
    <dgm:pt modelId="{29964432-F966-4C6A-BE65-090881825BBE}" type="sibTrans" cxnId="{FB436DEA-E6E0-49C6-AB00-2F211167D6F3}">
      <dgm:prSet/>
      <dgm:spPr/>
      <dgm:t>
        <a:bodyPr/>
        <a:lstStyle/>
        <a:p>
          <a:endParaRPr lang="en-AU"/>
        </a:p>
      </dgm:t>
    </dgm:pt>
    <dgm:pt modelId="{1523F87C-5FD9-4989-A1FC-EEF742B2E466}">
      <dgm:prSet phldrT="[Text]"/>
      <dgm:spPr/>
      <dgm:t>
        <a:bodyPr/>
        <a:lstStyle/>
        <a:p>
          <a:r>
            <a:rPr lang="en-AU" dirty="0" smtClean="0">
              <a:solidFill>
                <a:srgbClr val="FF0000"/>
              </a:solidFill>
            </a:rPr>
            <a:t>Administrative control</a:t>
          </a:r>
          <a:endParaRPr lang="en-AU" dirty="0">
            <a:solidFill>
              <a:srgbClr val="FF0000"/>
            </a:solidFill>
          </a:endParaRPr>
        </a:p>
      </dgm:t>
    </dgm:pt>
    <dgm:pt modelId="{B48037D7-B300-4681-B7A0-6D7AB935DC03}" type="parTrans" cxnId="{F1B069D9-03C0-488C-96C5-EAA479BF615C}">
      <dgm:prSet/>
      <dgm:spPr/>
      <dgm:t>
        <a:bodyPr/>
        <a:lstStyle/>
        <a:p>
          <a:endParaRPr lang="en-AU"/>
        </a:p>
      </dgm:t>
    </dgm:pt>
    <dgm:pt modelId="{DDDEE9D8-F8B6-431F-9DD0-129550BDC018}" type="sibTrans" cxnId="{F1B069D9-03C0-488C-96C5-EAA479BF615C}">
      <dgm:prSet/>
      <dgm:spPr/>
      <dgm:t>
        <a:bodyPr/>
        <a:lstStyle/>
        <a:p>
          <a:endParaRPr lang="en-AU"/>
        </a:p>
      </dgm:t>
    </dgm:pt>
    <dgm:pt modelId="{3F4F3F20-6810-4E58-B2F2-46A7DB0988E8}">
      <dgm:prSet phldrT="[Text]" custT="1"/>
      <dgm:spPr/>
      <dgm:t>
        <a:bodyPr lIns="144000" tIns="216000" rIns="144000"/>
        <a:lstStyle/>
        <a:p>
          <a:r>
            <a:rPr lang="en-AU" sz="1200" dirty="0" smtClean="0">
              <a:solidFill>
                <a:srgbClr val="FF0000"/>
              </a:solidFill>
            </a:rPr>
            <a:t>Rotate workers between different task</a:t>
          </a:r>
          <a:endParaRPr lang="en-AU" sz="1200" dirty="0">
            <a:solidFill>
              <a:srgbClr val="FF0000"/>
            </a:solidFill>
          </a:endParaRPr>
        </a:p>
      </dgm:t>
    </dgm:pt>
    <dgm:pt modelId="{C79FC92C-2A84-44DC-AF44-71BA414ED976}" type="parTrans" cxnId="{C520D94C-F804-456C-AD38-A86EA823011B}">
      <dgm:prSet/>
      <dgm:spPr/>
      <dgm:t>
        <a:bodyPr/>
        <a:lstStyle/>
        <a:p>
          <a:endParaRPr lang="en-AU"/>
        </a:p>
      </dgm:t>
    </dgm:pt>
    <dgm:pt modelId="{C6000261-0F27-4F64-8C78-5FEE18BDF4AB}" type="sibTrans" cxnId="{C520D94C-F804-456C-AD38-A86EA823011B}">
      <dgm:prSet/>
      <dgm:spPr/>
      <dgm:t>
        <a:bodyPr/>
        <a:lstStyle/>
        <a:p>
          <a:endParaRPr lang="en-AU"/>
        </a:p>
      </dgm:t>
    </dgm:pt>
    <dgm:pt modelId="{7B28E8B8-D1F0-4DF6-9B34-5AFC206FD616}">
      <dgm:prSet phldrT="[Text]"/>
      <dgm:spPr/>
      <dgm:t>
        <a:bodyPr/>
        <a:lstStyle/>
        <a:p>
          <a:r>
            <a:rPr lang="en-AU" dirty="0" smtClean="0">
              <a:solidFill>
                <a:srgbClr val="FF0000"/>
              </a:solidFill>
            </a:rPr>
            <a:t>PPE</a:t>
          </a:r>
          <a:endParaRPr lang="en-AU" dirty="0">
            <a:solidFill>
              <a:srgbClr val="FF0000"/>
            </a:solidFill>
          </a:endParaRPr>
        </a:p>
      </dgm:t>
    </dgm:pt>
    <dgm:pt modelId="{F1810BC5-06C0-478B-9471-DFC0BE261C10}" type="parTrans" cxnId="{D876EAB2-C86A-41D5-9760-0FC224DD5C6E}">
      <dgm:prSet/>
      <dgm:spPr/>
      <dgm:t>
        <a:bodyPr/>
        <a:lstStyle/>
        <a:p>
          <a:endParaRPr lang="en-AU"/>
        </a:p>
      </dgm:t>
    </dgm:pt>
    <dgm:pt modelId="{708490B4-6366-4F13-9DE4-589ED35205A5}" type="sibTrans" cxnId="{D876EAB2-C86A-41D5-9760-0FC224DD5C6E}">
      <dgm:prSet/>
      <dgm:spPr/>
      <dgm:t>
        <a:bodyPr/>
        <a:lstStyle/>
        <a:p>
          <a:endParaRPr lang="en-AU"/>
        </a:p>
      </dgm:t>
    </dgm:pt>
    <dgm:pt modelId="{3B797F69-3C44-4773-8E19-457CC95FE801}">
      <dgm:prSet phldrT="[Text]" custT="1"/>
      <dgm:spPr/>
      <dgm:t>
        <a:bodyPr lIns="144000" tIns="216000" rIns="144000"/>
        <a:lstStyle/>
        <a:p>
          <a:r>
            <a:rPr lang="en-AU" sz="1200" dirty="0" smtClean="0">
              <a:solidFill>
                <a:srgbClr val="009900"/>
              </a:solidFill>
            </a:rPr>
            <a:t>Replace heavy items with lighter, smaller or easier to handle</a:t>
          </a:r>
          <a:endParaRPr lang="en-AU" sz="1200" dirty="0">
            <a:solidFill>
              <a:srgbClr val="009900"/>
            </a:solidFill>
          </a:endParaRPr>
        </a:p>
      </dgm:t>
    </dgm:pt>
    <dgm:pt modelId="{3397C21A-C4C5-42CF-AE49-2BF8F78E09CB}" type="parTrans" cxnId="{76EDCA7A-21B7-4089-925C-6E2627AAB11C}">
      <dgm:prSet/>
      <dgm:spPr/>
      <dgm:t>
        <a:bodyPr/>
        <a:lstStyle/>
        <a:p>
          <a:endParaRPr lang="en-AU"/>
        </a:p>
      </dgm:t>
    </dgm:pt>
    <dgm:pt modelId="{2A6DC112-F043-437B-89C5-B9C800E085B8}" type="sibTrans" cxnId="{76EDCA7A-21B7-4089-925C-6E2627AAB11C}">
      <dgm:prSet/>
      <dgm:spPr/>
      <dgm:t>
        <a:bodyPr/>
        <a:lstStyle/>
        <a:p>
          <a:endParaRPr lang="en-AU"/>
        </a:p>
      </dgm:t>
    </dgm:pt>
    <dgm:pt modelId="{C617EC36-ED7A-4B2E-8B65-DDC49FDC5EFB}">
      <dgm:prSet phldrT="[Text]" custT="1"/>
      <dgm:spPr/>
      <dgm:t>
        <a:bodyPr lIns="144000" tIns="216000" rIns="144000"/>
        <a:lstStyle/>
        <a:p>
          <a:r>
            <a:rPr lang="en-AU" sz="1200" baseline="0" dirty="0" smtClean="0">
              <a:solidFill>
                <a:srgbClr val="009900"/>
              </a:solidFill>
              <a:latin typeface="Arial" panose="020B0604020202020204" pitchFamily="34" charset="0"/>
            </a:rPr>
            <a:t>Automate manual task (e.g. remote controls)</a:t>
          </a:r>
          <a:endParaRPr lang="en-AU" sz="1200" baseline="0" dirty="0">
            <a:solidFill>
              <a:srgbClr val="009900"/>
            </a:solidFill>
            <a:latin typeface="Arial" panose="020B0604020202020204" pitchFamily="34" charset="0"/>
          </a:endParaRPr>
        </a:p>
      </dgm:t>
    </dgm:pt>
    <dgm:pt modelId="{C56E969F-262C-4E64-9B93-3F3FE73C3FD2}" type="parTrans" cxnId="{41949F73-2BC2-46DB-979A-5628C856F77A}">
      <dgm:prSet/>
      <dgm:spPr/>
      <dgm:t>
        <a:bodyPr/>
        <a:lstStyle/>
        <a:p>
          <a:endParaRPr lang="en-AU"/>
        </a:p>
      </dgm:t>
    </dgm:pt>
    <dgm:pt modelId="{470FBF79-E5CE-41BD-869B-57A2672CF4D2}" type="sibTrans" cxnId="{41949F73-2BC2-46DB-979A-5628C856F77A}">
      <dgm:prSet/>
      <dgm:spPr/>
      <dgm:t>
        <a:bodyPr/>
        <a:lstStyle/>
        <a:p>
          <a:endParaRPr lang="en-AU"/>
        </a:p>
      </dgm:t>
    </dgm:pt>
    <dgm:pt modelId="{FE8C3876-2C87-41B0-A5A9-63C85047695D}">
      <dgm:prSet custT="1"/>
      <dgm:spPr/>
      <dgm:t>
        <a:bodyPr lIns="144000" tIns="216000" rIns="144000"/>
        <a:lstStyle/>
        <a:p>
          <a:r>
            <a:rPr lang="en-AU" sz="1200" baseline="0" dirty="0" smtClean="0">
              <a:solidFill>
                <a:srgbClr val="009900"/>
              </a:solidFill>
              <a:latin typeface="Arial" panose="020B0604020202020204" pitchFamily="34" charset="0"/>
            </a:rPr>
            <a:t>Deliver goods directly to point of use to eliminate multiple handling</a:t>
          </a:r>
        </a:p>
      </dgm:t>
    </dgm:pt>
    <dgm:pt modelId="{F11A126F-4423-450D-84B9-DF6F38869976}" type="parTrans" cxnId="{2A912097-55EB-4D56-9542-5A4904924F4A}">
      <dgm:prSet/>
      <dgm:spPr/>
      <dgm:t>
        <a:bodyPr/>
        <a:lstStyle/>
        <a:p>
          <a:endParaRPr lang="en-AU"/>
        </a:p>
      </dgm:t>
    </dgm:pt>
    <dgm:pt modelId="{18B4D458-0440-4DF9-A4FC-A8BAD9479DC9}" type="sibTrans" cxnId="{2A912097-55EB-4D56-9542-5A4904924F4A}">
      <dgm:prSet/>
      <dgm:spPr/>
      <dgm:t>
        <a:bodyPr/>
        <a:lstStyle/>
        <a:p>
          <a:endParaRPr lang="en-AU"/>
        </a:p>
      </dgm:t>
    </dgm:pt>
    <dgm:pt modelId="{63ED4C65-2759-49BB-A8FA-F3798A53D0A0}">
      <dgm:prSet custT="1"/>
      <dgm:spPr/>
      <dgm:t>
        <a:bodyPr lIns="144000" tIns="216000" rIns="144000"/>
        <a:lstStyle/>
        <a:p>
          <a:r>
            <a:rPr lang="en-AU" sz="1200" dirty="0" smtClean="0">
              <a:solidFill>
                <a:srgbClr val="009900"/>
              </a:solidFill>
            </a:rPr>
            <a:t>Replace hand tools with power tools to reduce level of force required to do task</a:t>
          </a:r>
          <a:endParaRPr lang="en-AU" sz="1200" dirty="0">
            <a:solidFill>
              <a:srgbClr val="009900"/>
            </a:solidFill>
          </a:endParaRPr>
        </a:p>
      </dgm:t>
    </dgm:pt>
    <dgm:pt modelId="{6C4E6652-0385-4528-A29D-5917DE7CD81C}" type="parTrans" cxnId="{0386C244-13B4-4BD7-AA5A-95E26977ECC5}">
      <dgm:prSet/>
      <dgm:spPr/>
      <dgm:t>
        <a:bodyPr/>
        <a:lstStyle/>
        <a:p>
          <a:endParaRPr lang="en-AU"/>
        </a:p>
      </dgm:t>
    </dgm:pt>
    <dgm:pt modelId="{9D9C6504-3A67-4625-A642-E68262CF8AA5}" type="sibTrans" cxnId="{0386C244-13B4-4BD7-AA5A-95E26977ECC5}">
      <dgm:prSet/>
      <dgm:spPr/>
      <dgm:t>
        <a:bodyPr/>
        <a:lstStyle/>
        <a:p>
          <a:endParaRPr lang="en-AU"/>
        </a:p>
      </dgm:t>
    </dgm:pt>
    <dgm:pt modelId="{BF7A37EA-176E-4DB7-983E-A439BB2D5B76}">
      <dgm:prSet custT="1"/>
      <dgm:spPr/>
      <dgm:t>
        <a:bodyPr lIns="144000" tIns="216000" rIns="144000"/>
        <a:lstStyle/>
        <a:p>
          <a:r>
            <a:rPr lang="en-AU" sz="1200" dirty="0" smtClean="0">
              <a:solidFill>
                <a:srgbClr val="009900"/>
              </a:solidFill>
            </a:rPr>
            <a:t>Provide workstations that are height adjustable</a:t>
          </a:r>
          <a:endParaRPr lang="en-AU" sz="1200" dirty="0">
            <a:solidFill>
              <a:srgbClr val="009900"/>
            </a:solidFill>
          </a:endParaRPr>
        </a:p>
      </dgm:t>
    </dgm:pt>
    <dgm:pt modelId="{F40D639D-2330-4BBA-BF8A-D71146657175}" type="parTrans" cxnId="{9658A800-83BC-4537-B526-24A54CA96676}">
      <dgm:prSet/>
      <dgm:spPr/>
      <dgm:t>
        <a:bodyPr/>
        <a:lstStyle/>
        <a:p>
          <a:endParaRPr lang="en-AU"/>
        </a:p>
      </dgm:t>
    </dgm:pt>
    <dgm:pt modelId="{8AF4B397-1CC5-40CC-93EA-1775FAD4FA11}" type="sibTrans" cxnId="{9658A800-83BC-4537-B526-24A54CA96676}">
      <dgm:prSet/>
      <dgm:spPr/>
      <dgm:t>
        <a:bodyPr/>
        <a:lstStyle/>
        <a:p>
          <a:endParaRPr lang="en-AU"/>
        </a:p>
      </dgm:t>
    </dgm:pt>
    <dgm:pt modelId="{EE136174-D330-471B-A6CE-1DB6CCFBDF02}">
      <dgm:prSet custT="1"/>
      <dgm:spPr/>
      <dgm:t>
        <a:bodyPr lIns="144000" tIns="216000" rIns="144000"/>
        <a:lstStyle/>
        <a:p>
          <a:r>
            <a:rPr lang="en-AU" sz="1200" dirty="0" smtClean="0">
              <a:solidFill>
                <a:srgbClr val="FF0000"/>
              </a:solidFill>
            </a:rPr>
            <a:t>Arrange workflows to avoid peak physical and mental demands towards end of shift</a:t>
          </a:r>
          <a:endParaRPr lang="en-AU" sz="1200" dirty="0">
            <a:solidFill>
              <a:srgbClr val="FF0000"/>
            </a:solidFill>
          </a:endParaRPr>
        </a:p>
      </dgm:t>
    </dgm:pt>
    <dgm:pt modelId="{44098764-005D-42FC-A84F-F2F740E1EDD0}" type="parTrans" cxnId="{C1F6A6F1-7CFE-43A1-8159-54C41234E43C}">
      <dgm:prSet/>
      <dgm:spPr/>
      <dgm:t>
        <a:bodyPr/>
        <a:lstStyle/>
        <a:p>
          <a:endParaRPr lang="en-AU"/>
        </a:p>
      </dgm:t>
    </dgm:pt>
    <dgm:pt modelId="{16D207E7-3E86-4028-B58A-B6585497E843}" type="sibTrans" cxnId="{C1F6A6F1-7CFE-43A1-8159-54C41234E43C}">
      <dgm:prSet/>
      <dgm:spPr/>
      <dgm:t>
        <a:bodyPr/>
        <a:lstStyle/>
        <a:p>
          <a:endParaRPr lang="en-AU"/>
        </a:p>
      </dgm:t>
    </dgm:pt>
    <dgm:pt modelId="{5C2D1681-A705-4E5A-B5E1-EB2E784831EF}">
      <dgm:prSet custT="1"/>
      <dgm:spPr/>
      <dgm:t>
        <a:bodyPr lIns="144000" tIns="216000" rIns="144000"/>
        <a:lstStyle/>
        <a:p>
          <a:r>
            <a:rPr lang="en-AU" sz="1200" dirty="0" smtClean="0">
              <a:solidFill>
                <a:srgbClr val="FF0000"/>
              </a:solidFill>
            </a:rPr>
            <a:t>Shock absorbent shoes for work on hard concrete floors</a:t>
          </a:r>
          <a:endParaRPr lang="en-AU" sz="1200" dirty="0">
            <a:solidFill>
              <a:srgbClr val="FF0000"/>
            </a:solidFill>
          </a:endParaRPr>
        </a:p>
      </dgm:t>
    </dgm:pt>
    <dgm:pt modelId="{4A2C47B5-280A-45D0-9112-60B92DA7CB8A}" type="sibTrans" cxnId="{E7067653-118B-4B55-A81A-2750B60B02CF}">
      <dgm:prSet/>
      <dgm:spPr/>
      <dgm:t>
        <a:bodyPr/>
        <a:lstStyle/>
        <a:p>
          <a:endParaRPr lang="en-AU"/>
        </a:p>
      </dgm:t>
    </dgm:pt>
    <dgm:pt modelId="{2924EA7C-6246-4FCD-87A3-062E008ACA48}" type="parTrans" cxnId="{E7067653-118B-4B55-A81A-2750B60B02CF}">
      <dgm:prSet/>
      <dgm:spPr/>
      <dgm:t>
        <a:bodyPr/>
        <a:lstStyle/>
        <a:p>
          <a:endParaRPr lang="en-AU"/>
        </a:p>
      </dgm:t>
    </dgm:pt>
    <dgm:pt modelId="{A83B92C7-914E-4925-BA8F-937E815B29E2}">
      <dgm:prSet phldrT="[Text]" custT="1"/>
      <dgm:spPr/>
      <dgm:t>
        <a:bodyPr lIns="144000" tIns="216000" rIns="144000"/>
        <a:lstStyle/>
        <a:p>
          <a:r>
            <a:rPr lang="en-AU" sz="1200" dirty="0" smtClean="0">
              <a:solidFill>
                <a:srgbClr val="FF0000"/>
              </a:solidFill>
            </a:rPr>
            <a:t>Heat resistant gloves for handling hot items</a:t>
          </a:r>
          <a:endParaRPr lang="en-AU" sz="1200" dirty="0">
            <a:solidFill>
              <a:srgbClr val="FF0000"/>
            </a:solidFill>
          </a:endParaRPr>
        </a:p>
      </dgm:t>
    </dgm:pt>
    <dgm:pt modelId="{D4CF215F-35BB-4E23-BD70-4C36367D3F08}" type="sibTrans" cxnId="{0B339035-DDBB-4218-90AB-A3E80879A4A6}">
      <dgm:prSet/>
      <dgm:spPr/>
      <dgm:t>
        <a:bodyPr/>
        <a:lstStyle/>
        <a:p>
          <a:endParaRPr lang="en-AU"/>
        </a:p>
      </dgm:t>
    </dgm:pt>
    <dgm:pt modelId="{12A4F695-98C8-4DC4-8DA5-3F3D9003B0E6}" type="parTrans" cxnId="{0B339035-DDBB-4218-90AB-A3E80879A4A6}">
      <dgm:prSet/>
      <dgm:spPr/>
      <dgm:t>
        <a:bodyPr/>
        <a:lstStyle/>
        <a:p>
          <a:endParaRPr lang="en-AU"/>
        </a:p>
      </dgm:t>
    </dgm:pt>
    <dgm:pt modelId="{55F7E0E7-3B49-4ED0-9BDA-57A98A7E5B49}">
      <dgm:prSet phldrT="[Text]" custT="1"/>
      <dgm:spPr/>
      <dgm:t>
        <a:bodyPr lIns="144000" tIns="216000" rIns="144000"/>
        <a:lstStyle/>
        <a:p>
          <a:r>
            <a:rPr lang="en-AU" sz="1200" dirty="0" smtClean="0">
              <a:solidFill>
                <a:srgbClr val="009900"/>
              </a:solidFill>
            </a:rPr>
            <a:t>Isolate vibrating machinery from user (e.g. providing fully independent seating on mobile plant)</a:t>
          </a:r>
          <a:endParaRPr lang="en-AU" sz="1200" dirty="0">
            <a:solidFill>
              <a:srgbClr val="009900"/>
            </a:solidFill>
          </a:endParaRPr>
        </a:p>
      </dgm:t>
    </dgm:pt>
    <dgm:pt modelId="{FAED9A8D-C05F-44E7-A9B9-CBD0E054D75A}" type="sibTrans" cxnId="{2F1A8AF1-A9F5-4B00-9811-9999177FFC27}">
      <dgm:prSet/>
      <dgm:spPr/>
      <dgm:t>
        <a:bodyPr/>
        <a:lstStyle/>
        <a:p>
          <a:endParaRPr lang="en-AU"/>
        </a:p>
      </dgm:t>
    </dgm:pt>
    <dgm:pt modelId="{CD446844-32A9-472D-828E-5A20880C111E}" type="parTrans" cxnId="{2F1A8AF1-A9F5-4B00-9811-9999177FFC27}">
      <dgm:prSet/>
      <dgm:spPr/>
      <dgm:t>
        <a:bodyPr/>
        <a:lstStyle/>
        <a:p>
          <a:endParaRPr lang="en-AU"/>
        </a:p>
      </dgm:t>
    </dgm:pt>
    <dgm:pt modelId="{50CFD0ED-1ED1-4B57-ADBB-58DD9C2A64A0}" type="pres">
      <dgm:prSet presAssocID="{C7CD71F4-3F8C-4626-AAEC-18FCAC1747C7}" presName="Name0" presStyleCnt="0">
        <dgm:presLayoutVars>
          <dgm:chMax val="7"/>
          <dgm:dir/>
          <dgm:animLvl val="lvl"/>
          <dgm:resizeHandles val="exact"/>
        </dgm:presLayoutVars>
      </dgm:prSet>
      <dgm:spPr/>
      <dgm:t>
        <a:bodyPr/>
        <a:lstStyle/>
        <a:p>
          <a:endParaRPr lang="en-AU"/>
        </a:p>
      </dgm:t>
    </dgm:pt>
    <dgm:pt modelId="{415A0FD5-8BCA-438A-9C2F-65BBFEC60076}" type="pres">
      <dgm:prSet presAssocID="{FB6B90DA-2F30-4712-865C-194FB997D897}" presName="circle1" presStyleLbl="node1" presStyleIdx="0" presStyleCnt="6"/>
      <dgm:spPr>
        <a:solidFill>
          <a:srgbClr val="00B0F0"/>
        </a:solidFill>
      </dgm:spPr>
      <dgm:t>
        <a:bodyPr/>
        <a:lstStyle/>
        <a:p>
          <a:endParaRPr lang="en-AU"/>
        </a:p>
      </dgm:t>
    </dgm:pt>
    <dgm:pt modelId="{3F292BA3-FCC9-4825-B524-17B63198B169}" type="pres">
      <dgm:prSet presAssocID="{FB6B90DA-2F30-4712-865C-194FB997D897}" presName="space" presStyleCnt="0"/>
      <dgm:spPr/>
      <dgm:t>
        <a:bodyPr/>
        <a:lstStyle/>
        <a:p>
          <a:endParaRPr lang="en-AU"/>
        </a:p>
      </dgm:t>
    </dgm:pt>
    <dgm:pt modelId="{12BA532F-49DC-4613-B020-78A9CBB2B2A6}" type="pres">
      <dgm:prSet presAssocID="{FB6B90DA-2F30-4712-865C-194FB997D897}" presName="rect1" presStyleLbl="alignAcc1" presStyleIdx="0" presStyleCnt="6"/>
      <dgm:spPr/>
      <dgm:t>
        <a:bodyPr/>
        <a:lstStyle/>
        <a:p>
          <a:endParaRPr lang="en-AU"/>
        </a:p>
      </dgm:t>
    </dgm:pt>
    <dgm:pt modelId="{25F860E9-1AC9-4EDD-95B3-215EB0B8ECCE}" type="pres">
      <dgm:prSet presAssocID="{4D1F3330-9F28-4938-BA1D-C9DC16518004}" presName="vertSpace2" presStyleLbl="node1" presStyleIdx="0" presStyleCnt="6"/>
      <dgm:spPr/>
      <dgm:t>
        <a:bodyPr/>
        <a:lstStyle/>
        <a:p>
          <a:endParaRPr lang="en-AU"/>
        </a:p>
      </dgm:t>
    </dgm:pt>
    <dgm:pt modelId="{1023DDEC-4E92-4296-9230-486D408E5F08}" type="pres">
      <dgm:prSet presAssocID="{4D1F3330-9F28-4938-BA1D-C9DC16518004}" presName="circle2" presStyleLbl="node1" presStyleIdx="1" presStyleCnt="6"/>
      <dgm:spPr>
        <a:solidFill>
          <a:srgbClr val="00FF99"/>
        </a:solidFill>
      </dgm:spPr>
      <dgm:t>
        <a:bodyPr/>
        <a:lstStyle/>
        <a:p>
          <a:endParaRPr lang="en-AU"/>
        </a:p>
      </dgm:t>
    </dgm:pt>
    <dgm:pt modelId="{58D7B729-2879-4F27-A96B-97839A478496}" type="pres">
      <dgm:prSet presAssocID="{4D1F3330-9F28-4938-BA1D-C9DC16518004}" presName="rect2" presStyleLbl="alignAcc1" presStyleIdx="1" presStyleCnt="6"/>
      <dgm:spPr/>
      <dgm:t>
        <a:bodyPr/>
        <a:lstStyle/>
        <a:p>
          <a:endParaRPr lang="en-AU"/>
        </a:p>
      </dgm:t>
    </dgm:pt>
    <dgm:pt modelId="{6126225C-FE82-465B-8173-C49E60DB8F95}" type="pres">
      <dgm:prSet presAssocID="{383832BD-4A03-4E65-897A-6B863150AE49}" presName="vertSpace3" presStyleLbl="node1" presStyleIdx="1" presStyleCnt="6"/>
      <dgm:spPr/>
      <dgm:t>
        <a:bodyPr/>
        <a:lstStyle/>
        <a:p>
          <a:endParaRPr lang="en-AU"/>
        </a:p>
      </dgm:t>
    </dgm:pt>
    <dgm:pt modelId="{C72C4807-41DF-4C1D-951D-49CEFF2E489B}" type="pres">
      <dgm:prSet presAssocID="{383832BD-4A03-4E65-897A-6B863150AE49}" presName="circle3" presStyleLbl="node1" presStyleIdx="2" presStyleCnt="6"/>
      <dgm:spPr>
        <a:solidFill>
          <a:srgbClr val="92D050"/>
        </a:solidFill>
      </dgm:spPr>
      <dgm:t>
        <a:bodyPr/>
        <a:lstStyle/>
        <a:p>
          <a:endParaRPr lang="en-AU"/>
        </a:p>
      </dgm:t>
    </dgm:pt>
    <dgm:pt modelId="{E40C483C-B873-42B5-BE2F-00D7E896E0F1}" type="pres">
      <dgm:prSet presAssocID="{383832BD-4A03-4E65-897A-6B863150AE49}" presName="rect3" presStyleLbl="alignAcc1" presStyleIdx="2" presStyleCnt="6"/>
      <dgm:spPr/>
      <dgm:t>
        <a:bodyPr/>
        <a:lstStyle/>
        <a:p>
          <a:endParaRPr lang="en-AU"/>
        </a:p>
      </dgm:t>
    </dgm:pt>
    <dgm:pt modelId="{A205CA29-7648-40AC-B913-5EAE823226DD}" type="pres">
      <dgm:prSet presAssocID="{50556642-88BE-48F1-A313-98B2FBB28586}" presName="vertSpace4" presStyleLbl="node1" presStyleIdx="2" presStyleCnt="6"/>
      <dgm:spPr/>
      <dgm:t>
        <a:bodyPr/>
        <a:lstStyle/>
        <a:p>
          <a:endParaRPr lang="en-AU"/>
        </a:p>
      </dgm:t>
    </dgm:pt>
    <dgm:pt modelId="{A947664F-8395-49B5-95B2-13A1A7E78456}" type="pres">
      <dgm:prSet presAssocID="{50556642-88BE-48F1-A313-98B2FBB28586}" presName="circle4" presStyleLbl="node1" presStyleIdx="3" presStyleCnt="6"/>
      <dgm:spPr>
        <a:solidFill>
          <a:schemeClr val="accent1">
            <a:lumMod val="50000"/>
          </a:schemeClr>
        </a:solidFill>
      </dgm:spPr>
      <dgm:t>
        <a:bodyPr/>
        <a:lstStyle/>
        <a:p>
          <a:endParaRPr lang="en-AU"/>
        </a:p>
      </dgm:t>
    </dgm:pt>
    <dgm:pt modelId="{9B5E3FCA-D62B-4FE1-B1FC-6437FBAEB0D0}" type="pres">
      <dgm:prSet presAssocID="{50556642-88BE-48F1-A313-98B2FBB28586}" presName="rect4" presStyleLbl="alignAcc1" presStyleIdx="3" presStyleCnt="6" custLinFactNeighborX="1697" custLinFactNeighborY="-242"/>
      <dgm:spPr/>
      <dgm:t>
        <a:bodyPr/>
        <a:lstStyle/>
        <a:p>
          <a:endParaRPr lang="en-AU"/>
        </a:p>
      </dgm:t>
    </dgm:pt>
    <dgm:pt modelId="{B4E35D4C-DA5B-4A99-9632-4F2828ECC01E}" type="pres">
      <dgm:prSet presAssocID="{1523F87C-5FD9-4989-A1FC-EEF742B2E466}" presName="vertSpace5" presStyleLbl="node1" presStyleIdx="3" presStyleCnt="6"/>
      <dgm:spPr/>
      <dgm:t>
        <a:bodyPr/>
        <a:lstStyle/>
        <a:p>
          <a:endParaRPr lang="en-AU"/>
        </a:p>
      </dgm:t>
    </dgm:pt>
    <dgm:pt modelId="{3011D124-F5AB-4C4B-8B4C-4D66579D41D2}" type="pres">
      <dgm:prSet presAssocID="{1523F87C-5FD9-4989-A1FC-EEF742B2E466}" presName="circle5" presStyleLbl="node1" presStyleIdx="4" presStyleCnt="6"/>
      <dgm:spPr>
        <a:solidFill>
          <a:srgbClr val="FFFF00"/>
        </a:solidFill>
      </dgm:spPr>
      <dgm:t>
        <a:bodyPr/>
        <a:lstStyle/>
        <a:p>
          <a:endParaRPr lang="en-AU"/>
        </a:p>
      </dgm:t>
    </dgm:pt>
    <dgm:pt modelId="{630717C0-84EA-4C1B-B99F-7D74A955E0BA}" type="pres">
      <dgm:prSet presAssocID="{1523F87C-5FD9-4989-A1FC-EEF742B2E466}" presName="rect5" presStyleLbl="alignAcc1" presStyleIdx="4" presStyleCnt="6"/>
      <dgm:spPr/>
      <dgm:t>
        <a:bodyPr/>
        <a:lstStyle/>
        <a:p>
          <a:endParaRPr lang="en-AU"/>
        </a:p>
      </dgm:t>
    </dgm:pt>
    <dgm:pt modelId="{28D7BD7B-F003-4E9B-A41D-F24A1C95BCCF}" type="pres">
      <dgm:prSet presAssocID="{7B28E8B8-D1F0-4DF6-9B34-5AFC206FD616}" presName="vertSpace6" presStyleLbl="node1" presStyleIdx="4" presStyleCnt="6"/>
      <dgm:spPr/>
      <dgm:t>
        <a:bodyPr/>
        <a:lstStyle/>
        <a:p>
          <a:endParaRPr lang="en-AU"/>
        </a:p>
      </dgm:t>
    </dgm:pt>
    <dgm:pt modelId="{864483F6-0721-46CD-9514-831C79F61C58}" type="pres">
      <dgm:prSet presAssocID="{7B28E8B8-D1F0-4DF6-9B34-5AFC206FD616}" presName="circle6" presStyleLbl="node1" presStyleIdx="5" presStyleCnt="6"/>
      <dgm:spPr>
        <a:solidFill>
          <a:srgbClr val="F84D08"/>
        </a:solidFill>
      </dgm:spPr>
      <dgm:t>
        <a:bodyPr/>
        <a:lstStyle/>
        <a:p>
          <a:endParaRPr lang="en-AU"/>
        </a:p>
      </dgm:t>
    </dgm:pt>
    <dgm:pt modelId="{9BE0C073-3773-4176-9176-24672BC672EB}" type="pres">
      <dgm:prSet presAssocID="{7B28E8B8-D1F0-4DF6-9B34-5AFC206FD616}" presName="rect6" presStyleLbl="alignAcc1" presStyleIdx="5" presStyleCnt="6"/>
      <dgm:spPr/>
      <dgm:t>
        <a:bodyPr/>
        <a:lstStyle/>
        <a:p>
          <a:endParaRPr lang="en-AU"/>
        </a:p>
      </dgm:t>
    </dgm:pt>
    <dgm:pt modelId="{F48B719E-B6A7-4E03-9902-454C4E0998AA}" type="pres">
      <dgm:prSet presAssocID="{FB6B90DA-2F30-4712-865C-194FB997D897}" presName="rect1ParTx" presStyleLbl="alignAcc1" presStyleIdx="5" presStyleCnt="6">
        <dgm:presLayoutVars>
          <dgm:chMax val="1"/>
          <dgm:bulletEnabled val="1"/>
        </dgm:presLayoutVars>
      </dgm:prSet>
      <dgm:spPr/>
      <dgm:t>
        <a:bodyPr/>
        <a:lstStyle/>
        <a:p>
          <a:endParaRPr lang="en-AU"/>
        </a:p>
      </dgm:t>
    </dgm:pt>
    <dgm:pt modelId="{1A7F690D-3CE0-4BB2-BECA-8CA1AC555C6E}" type="pres">
      <dgm:prSet presAssocID="{FB6B90DA-2F30-4712-865C-194FB997D897}" presName="rect1ChTx" presStyleLbl="alignAcc1" presStyleIdx="5" presStyleCnt="6" custLinFactNeighborX="-1096">
        <dgm:presLayoutVars>
          <dgm:bulletEnabled val="1"/>
        </dgm:presLayoutVars>
      </dgm:prSet>
      <dgm:spPr/>
      <dgm:t>
        <a:bodyPr/>
        <a:lstStyle/>
        <a:p>
          <a:endParaRPr lang="en-AU"/>
        </a:p>
      </dgm:t>
    </dgm:pt>
    <dgm:pt modelId="{59BDFDAF-A476-4777-9AA1-F0E95356247B}" type="pres">
      <dgm:prSet presAssocID="{4D1F3330-9F28-4938-BA1D-C9DC16518004}" presName="rect2ParTx" presStyleLbl="alignAcc1" presStyleIdx="5" presStyleCnt="6">
        <dgm:presLayoutVars>
          <dgm:chMax val="1"/>
          <dgm:bulletEnabled val="1"/>
        </dgm:presLayoutVars>
      </dgm:prSet>
      <dgm:spPr/>
      <dgm:t>
        <a:bodyPr/>
        <a:lstStyle/>
        <a:p>
          <a:endParaRPr lang="en-AU"/>
        </a:p>
      </dgm:t>
    </dgm:pt>
    <dgm:pt modelId="{5FD4AEEE-2D00-40A6-810E-2BD1FA35483A}" type="pres">
      <dgm:prSet presAssocID="{4D1F3330-9F28-4938-BA1D-C9DC16518004}" presName="rect2ChTx" presStyleLbl="alignAcc1" presStyleIdx="5" presStyleCnt="6" custLinFactNeighborX="-1096">
        <dgm:presLayoutVars>
          <dgm:bulletEnabled val="1"/>
        </dgm:presLayoutVars>
      </dgm:prSet>
      <dgm:spPr/>
      <dgm:t>
        <a:bodyPr/>
        <a:lstStyle/>
        <a:p>
          <a:endParaRPr lang="en-AU"/>
        </a:p>
      </dgm:t>
    </dgm:pt>
    <dgm:pt modelId="{0DD1F184-2679-41E4-BB84-517E5C4A8023}" type="pres">
      <dgm:prSet presAssocID="{383832BD-4A03-4E65-897A-6B863150AE49}" presName="rect3ParTx" presStyleLbl="alignAcc1" presStyleIdx="5" presStyleCnt="6">
        <dgm:presLayoutVars>
          <dgm:chMax val="1"/>
          <dgm:bulletEnabled val="1"/>
        </dgm:presLayoutVars>
      </dgm:prSet>
      <dgm:spPr/>
      <dgm:t>
        <a:bodyPr/>
        <a:lstStyle/>
        <a:p>
          <a:endParaRPr lang="en-AU"/>
        </a:p>
      </dgm:t>
    </dgm:pt>
    <dgm:pt modelId="{D17D7C83-0695-4984-BABB-C682D61331BD}" type="pres">
      <dgm:prSet presAssocID="{383832BD-4A03-4E65-897A-6B863150AE49}" presName="rect3ChTx" presStyleLbl="alignAcc1" presStyleIdx="5" presStyleCnt="6" custLinFactNeighborX="-1096">
        <dgm:presLayoutVars>
          <dgm:bulletEnabled val="1"/>
        </dgm:presLayoutVars>
      </dgm:prSet>
      <dgm:spPr/>
      <dgm:t>
        <a:bodyPr/>
        <a:lstStyle/>
        <a:p>
          <a:endParaRPr lang="en-AU"/>
        </a:p>
      </dgm:t>
    </dgm:pt>
    <dgm:pt modelId="{8168406B-7004-4EA9-8CF1-88DED236FF6F}" type="pres">
      <dgm:prSet presAssocID="{50556642-88BE-48F1-A313-98B2FBB28586}" presName="rect4ParTx" presStyleLbl="alignAcc1" presStyleIdx="5" presStyleCnt="6">
        <dgm:presLayoutVars>
          <dgm:chMax val="1"/>
          <dgm:bulletEnabled val="1"/>
        </dgm:presLayoutVars>
      </dgm:prSet>
      <dgm:spPr/>
      <dgm:t>
        <a:bodyPr/>
        <a:lstStyle/>
        <a:p>
          <a:endParaRPr lang="en-AU"/>
        </a:p>
      </dgm:t>
    </dgm:pt>
    <dgm:pt modelId="{8A629A2C-B035-417F-9B4D-FD430F2B0E32}" type="pres">
      <dgm:prSet presAssocID="{50556642-88BE-48F1-A313-98B2FBB28586}" presName="rect4ChTx" presStyleLbl="alignAcc1" presStyleIdx="5" presStyleCnt="6" custLinFactNeighborX="-1096">
        <dgm:presLayoutVars>
          <dgm:bulletEnabled val="1"/>
        </dgm:presLayoutVars>
      </dgm:prSet>
      <dgm:spPr/>
      <dgm:t>
        <a:bodyPr/>
        <a:lstStyle/>
        <a:p>
          <a:endParaRPr lang="en-AU"/>
        </a:p>
      </dgm:t>
    </dgm:pt>
    <dgm:pt modelId="{B9B23540-B2A4-481B-B72A-621143FCFC15}" type="pres">
      <dgm:prSet presAssocID="{1523F87C-5FD9-4989-A1FC-EEF742B2E466}" presName="rect5ParTx" presStyleLbl="alignAcc1" presStyleIdx="5" presStyleCnt="6">
        <dgm:presLayoutVars>
          <dgm:chMax val="1"/>
          <dgm:bulletEnabled val="1"/>
        </dgm:presLayoutVars>
      </dgm:prSet>
      <dgm:spPr/>
      <dgm:t>
        <a:bodyPr/>
        <a:lstStyle/>
        <a:p>
          <a:endParaRPr lang="en-AU"/>
        </a:p>
      </dgm:t>
    </dgm:pt>
    <dgm:pt modelId="{11746DEA-C31F-499F-BBDD-0E1A17E78D2D}" type="pres">
      <dgm:prSet presAssocID="{1523F87C-5FD9-4989-A1FC-EEF742B2E466}" presName="rect5ChTx" presStyleLbl="alignAcc1" presStyleIdx="5" presStyleCnt="6" custLinFactNeighborX="-1096">
        <dgm:presLayoutVars>
          <dgm:bulletEnabled val="1"/>
        </dgm:presLayoutVars>
      </dgm:prSet>
      <dgm:spPr/>
      <dgm:t>
        <a:bodyPr/>
        <a:lstStyle/>
        <a:p>
          <a:endParaRPr lang="en-AU"/>
        </a:p>
      </dgm:t>
    </dgm:pt>
    <dgm:pt modelId="{FB874D19-0412-4C98-9B68-A1333A43475D}" type="pres">
      <dgm:prSet presAssocID="{7B28E8B8-D1F0-4DF6-9B34-5AFC206FD616}" presName="rect6ParTx" presStyleLbl="alignAcc1" presStyleIdx="5" presStyleCnt="6">
        <dgm:presLayoutVars>
          <dgm:chMax val="1"/>
          <dgm:bulletEnabled val="1"/>
        </dgm:presLayoutVars>
      </dgm:prSet>
      <dgm:spPr/>
      <dgm:t>
        <a:bodyPr/>
        <a:lstStyle/>
        <a:p>
          <a:endParaRPr lang="en-AU"/>
        </a:p>
      </dgm:t>
    </dgm:pt>
    <dgm:pt modelId="{E527B0FF-1EEA-4EC6-829A-080FA36CF8BD}" type="pres">
      <dgm:prSet presAssocID="{7B28E8B8-D1F0-4DF6-9B34-5AFC206FD616}" presName="rect6ChTx" presStyleLbl="alignAcc1" presStyleIdx="5" presStyleCnt="6" custLinFactNeighborX="-1096">
        <dgm:presLayoutVars>
          <dgm:bulletEnabled val="1"/>
        </dgm:presLayoutVars>
      </dgm:prSet>
      <dgm:spPr/>
      <dgm:t>
        <a:bodyPr/>
        <a:lstStyle/>
        <a:p>
          <a:endParaRPr lang="en-AU"/>
        </a:p>
      </dgm:t>
    </dgm:pt>
  </dgm:ptLst>
  <dgm:cxnLst>
    <dgm:cxn modelId="{7633986E-C8C9-468E-8D99-4614399B4114}" type="presOf" srcId="{BF7A37EA-176E-4DB7-983E-A439BB2D5B76}" destId="{8A629A2C-B035-417F-9B4D-FD430F2B0E32}" srcOrd="0" destOrd="1" presId="urn:microsoft.com/office/officeart/2005/8/layout/target3"/>
    <dgm:cxn modelId="{E7067653-118B-4B55-A81A-2750B60B02CF}" srcId="{7B28E8B8-D1F0-4DF6-9B34-5AFC206FD616}" destId="{5C2D1681-A705-4E5A-B5E1-EB2E784831EF}" srcOrd="1" destOrd="0" parTransId="{2924EA7C-6246-4FCD-87A3-062E008ACA48}" sibTransId="{4A2C47B5-280A-45D0-9112-60B92DA7CB8A}"/>
    <dgm:cxn modelId="{AA8A6B0E-F2D6-432D-BE56-286AEC4D34C8}" type="presOf" srcId="{FB6B90DA-2F30-4712-865C-194FB997D897}" destId="{F48B719E-B6A7-4E03-9902-454C4E0998AA}" srcOrd="1" destOrd="0" presId="urn:microsoft.com/office/officeart/2005/8/layout/target3"/>
    <dgm:cxn modelId="{3FA6F8EA-ECCE-4765-8373-CA9C8C3B8C68}" type="presOf" srcId="{3F4F3F20-6810-4E58-B2F2-46A7DB0988E8}" destId="{11746DEA-C31F-499F-BBDD-0E1A17E78D2D}" srcOrd="0" destOrd="0" presId="urn:microsoft.com/office/officeart/2005/8/layout/target3"/>
    <dgm:cxn modelId="{E2D8D7C3-5480-4F90-B42D-E4D7490C08C8}" type="presOf" srcId="{3B797F69-3C44-4773-8E19-457CC95FE801}" destId="{5FD4AEEE-2D00-40A6-810E-2BD1FA35483A}" srcOrd="0" destOrd="0" presId="urn:microsoft.com/office/officeart/2005/8/layout/target3"/>
    <dgm:cxn modelId="{76EDCA7A-21B7-4089-925C-6E2627AAB11C}" srcId="{4D1F3330-9F28-4938-BA1D-C9DC16518004}" destId="{3B797F69-3C44-4773-8E19-457CC95FE801}" srcOrd="0" destOrd="0" parTransId="{3397C21A-C4C5-42CF-AE49-2BF8F78E09CB}" sibTransId="{2A6DC112-F043-437B-89C5-B9C800E085B8}"/>
    <dgm:cxn modelId="{41949F73-2BC2-46DB-979A-5628C856F77A}" srcId="{FB6B90DA-2F30-4712-865C-194FB997D897}" destId="{C617EC36-ED7A-4B2E-8B65-DDC49FDC5EFB}" srcOrd="0" destOrd="0" parTransId="{C56E969F-262C-4E64-9B93-3F3FE73C3FD2}" sibTransId="{470FBF79-E5CE-41BD-869B-57A2672CF4D2}"/>
    <dgm:cxn modelId="{0386C244-13B4-4BD7-AA5A-95E26977ECC5}" srcId="{4D1F3330-9F28-4938-BA1D-C9DC16518004}" destId="{63ED4C65-2759-49BB-A8FA-F3798A53D0A0}" srcOrd="1" destOrd="0" parTransId="{6C4E6652-0385-4528-A29D-5917DE7CD81C}" sibTransId="{9D9C6504-3A67-4625-A642-E68262CF8AA5}"/>
    <dgm:cxn modelId="{2FC3547A-A908-4587-97EB-68957C4704F4}" type="presOf" srcId="{55F7E0E7-3B49-4ED0-9BDA-57A98A7E5B49}" destId="{D17D7C83-0695-4984-BABB-C682D61331BD}" srcOrd="0" destOrd="0" presId="urn:microsoft.com/office/officeart/2005/8/layout/target3"/>
    <dgm:cxn modelId="{F4A53C19-E25C-455D-8A2F-27B95683B811}" srcId="{C7CD71F4-3F8C-4626-AAEC-18FCAC1747C7}" destId="{383832BD-4A03-4E65-897A-6B863150AE49}" srcOrd="2" destOrd="0" parTransId="{5DA74983-D16D-4077-AF71-EB04925C1482}" sibTransId="{FF44E569-578F-457F-B9A8-5B6D58FD0C2B}"/>
    <dgm:cxn modelId="{0B339035-DDBB-4218-90AB-A3E80879A4A6}" srcId="{7B28E8B8-D1F0-4DF6-9B34-5AFC206FD616}" destId="{A83B92C7-914E-4925-BA8F-937E815B29E2}" srcOrd="0" destOrd="0" parTransId="{12A4F695-98C8-4DC4-8DA5-3F3D9003B0E6}" sibTransId="{D4CF215F-35BB-4E23-BD70-4C36367D3F08}"/>
    <dgm:cxn modelId="{C1F6A6F1-7CFE-43A1-8159-54C41234E43C}" srcId="{1523F87C-5FD9-4989-A1FC-EEF742B2E466}" destId="{EE136174-D330-471B-A6CE-1DB6CCFBDF02}" srcOrd="1" destOrd="0" parTransId="{44098764-005D-42FC-A84F-F2F740E1EDD0}" sibTransId="{16D207E7-3E86-4028-B58A-B6585497E843}"/>
    <dgm:cxn modelId="{F0D3681F-A78D-4C9E-BE70-D50FA262B1F5}" type="presOf" srcId="{50556642-88BE-48F1-A313-98B2FBB28586}" destId="{8168406B-7004-4EA9-8CF1-88DED236FF6F}" srcOrd="1" destOrd="0" presId="urn:microsoft.com/office/officeart/2005/8/layout/target3"/>
    <dgm:cxn modelId="{2F1A8AF1-A9F5-4B00-9811-9999177FFC27}" srcId="{383832BD-4A03-4E65-897A-6B863150AE49}" destId="{55F7E0E7-3B49-4ED0-9BDA-57A98A7E5B49}" srcOrd="0" destOrd="0" parTransId="{CD446844-32A9-472D-828E-5A20880C111E}" sibTransId="{FAED9A8D-C05F-44E7-A9B9-CBD0E054D75A}"/>
    <dgm:cxn modelId="{9658A800-83BC-4537-B526-24A54CA96676}" srcId="{50556642-88BE-48F1-A313-98B2FBB28586}" destId="{BF7A37EA-176E-4DB7-983E-A439BB2D5B76}" srcOrd="1" destOrd="0" parTransId="{F40D639D-2330-4BBA-BF8A-D71146657175}" sibTransId="{8AF4B397-1CC5-40CC-93EA-1775FAD4FA11}"/>
    <dgm:cxn modelId="{4B0A6E3D-3A45-451C-84E8-56EA7D12FDCA}" type="presOf" srcId="{5C2D1681-A705-4E5A-B5E1-EB2E784831EF}" destId="{E527B0FF-1EEA-4EC6-829A-080FA36CF8BD}" srcOrd="0" destOrd="1" presId="urn:microsoft.com/office/officeart/2005/8/layout/target3"/>
    <dgm:cxn modelId="{C520D94C-F804-456C-AD38-A86EA823011B}" srcId="{1523F87C-5FD9-4989-A1FC-EEF742B2E466}" destId="{3F4F3F20-6810-4E58-B2F2-46A7DB0988E8}" srcOrd="0" destOrd="0" parTransId="{C79FC92C-2A84-44DC-AF44-71BA414ED976}" sibTransId="{C6000261-0F27-4F64-8C78-5FEE18BDF4AB}"/>
    <dgm:cxn modelId="{B40E2CFE-6220-4BB3-9E6C-78DFC0F76DCA}" type="presOf" srcId="{1523F87C-5FD9-4989-A1FC-EEF742B2E466}" destId="{B9B23540-B2A4-481B-B72A-621143FCFC15}" srcOrd="1" destOrd="0" presId="urn:microsoft.com/office/officeart/2005/8/layout/target3"/>
    <dgm:cxn modelId="{47C45EE5-3223-4F23-A1E2-F8A6882412C4}" type="presOf" srcId="{4D1F3330-9F28-4938-BA1D-C9DC16518004}" destId="{59BDFDAF-A476-4777-9AA1-F0E95356247B}" srcOrd="1" destOrd="0" presId="urn:microsoft.com/office/officeart/2005/8/layout/target3"/>
    <dgm:cxn modelId="{F30C4B92-F6CE-4FA7-B7C7-6F0B470704DF}" srcId="{C7CD71F4-3F8C-4626-AAEC-18FCAC1747C7}" destId="{FB6B90DA-2F30-4712-865C-194FB997D897}" srcOrd="0" destOrd="0" parTransId="{DAEA36F5-E1A9-427B-AD8A-C0EF121B5CCD}" sibTransId="{F18D7A9F-2175-4A30-A8F8-869CD804F94B}"/>
    <dgm:cxn modelId="{90169F85-765F-4E82-AE3C-526DBB29D48F}" type="presOf" srcId="{1523F87C-5FD9-4989-A1FC-EEF742B2E466}" destId="{630717C0-84EA-4C1B-B99F-7D74A955E0BA}" srcOrd="0" destOrd="0" presId="urn:microsoft.com/office/officeart/2005/8/layout/target3"/>
    <dgm:cxn modelId="{3B9D7F17-FBA3-46F2-A2E4-B8A6520A8751}" type="presOf" srcId="{7B28E8B8-D1F0-4DF6-9B34-5AFC206FD616}" destId="{FB874D19-0412-4C98-9B68-A1333A43475D}" srcOrd="1" destOrd="0" presId="urn:microsoft.com/office/officeart/2005/8/layout/target3"/>
    <dgm:cxn modelId="{EB83121C-5E63-4AF1-BC54-6A57AEBEA773}" srcId="{C7CD71F4-3F8C-4626-AAEC-18FCAC1747C7}" destId="{50556642-88BE-48F1-A313-98B2FBB28586}" srcOrd="3" destOrd="0" parTransId="{29C8C507-0EB6-4188-A11A-ADCCC34F0A44}" sibTransId="{8EDBDE12-D759-4381-B06E-7D06E922714F}"/>
    <dgm:cxn modelId="{84D11AAA-11EB-4BA3-9AE9-4FCF3324E2A3}" type="presOf" srcId="{EE136174-D330-471B-A6CE-1DB6CCFBDF02}" destId="{11746DEA-C31F-499F-BBDD-0E1A17E78D2D}" srcOrd="0" destOrd="1" presId="urn:microsoft.com/office/officeart/2005/8/layout/target3"/>
    <dgm:cxn modelId="{5BD0E51C-6925-43B8-B765-9DD1336EC683}" type="presOf" srcId="{7B28E8B8-D1F0-4DF6-9B34-5AFC206FD616}" destId="{9BE0C073-3773-4176-9176-24672BC672EB}" srcOrd="0" destOrd="0" presId="urn:microsoft.com/office/officeart/2005/8/layout/target3"/>
    <dgm:cxn modelId="{DE4198E5-EB6D-4144-9CED-07F575C14545}" type="presOf" srcId="{C7CD71F4-3F8C-4626-AAEC-18FCAC1747C7}" destId="{50CFD0ED-1ED1-4B57-ADBB-58DD9C2A64A0}" srcOrd="0" destOrd="0" presId="urn:microsoft.com/office/officeart/2005/8/layout/target3"/>
    <dgm:cxn modelId="{D876EAB2-C86A-41D5-9760-0FC224DD5C6E}" srcId="{C7CD71F4-3F8C-4626-AAEC-18FCAC1747C7}" destId="{7B28E8B8-D1F0-4DF6-9B34-5AFC206FD616}" srcOrd="5" destOrd="0" parTransId="{F1810BC5-06C0-478B-9471-DFC0BE261C10}" sibTransId="{708490B4-6366-4F13-9DE4-589ED35205A5}"/>
    <dgm:cxn modelId="{2A912097-55EB-4D56-9542-5A4904924F4A}" srcId="{FB6B90DA-2F30-4712-865C-194FB997D897}" destId="{FE8C3876-2C87-41B0-A5A9-63C85047695D}" srcOrd="1" destOrd="0" parTransId="{F11A126F-4423-450D-84B9-DF6F38869976}" sibTransId="{18B4D458-0440-4DF9-A4FC-A8BAD9479DC9}"/>
    <dgm:cxn modelId="{50C6E839-74CD-44C2-BE58-7CB93F9A225F}" type="presOf" srcId="{C617EC36-ED7A-4B2E-8B65-DDC49FDC5EFB}" destId="{1A7F690D-3CE0-4BB2-BECA-8CA1AC555C6E}" srcOrd="0" destOrd="0" presId="urn:microsoft.com/office/officeart/2005/8/layout/target3"/>
    <dgm:cxn modelId="{57F28A12-974D-4F17-8777-A46B1A2C0272}" type="presOf" srcId="{A83B92C7-914E-4925-BA8F-937E815B29E2}" destId="{E527B0FF-1EEA-4EC6-829A-080FA36CF8BD}" srcOrd="0" destOrd="0" presId="urn:microsoft.com/office/officeart/2005/8/layout/target3"/>
    <dgm:cxn modelId="{427B531A-FB28-4E2C-A5B8-357E4C6EB1F5}" type="presOf" srcId="{FE8C3876-2C87-41B0-A5A9-63C85047695D}" destId="{1A7F690D-3CE0-4BB2-BECA-8CA1AC555C6E}" srcOrd="0" destOrd="1" presId="urn:microsoft.com/office/officeart/2005/8/layout/target3"/>
    <dgm:cxn modelId="{FB436DEA-E6E0-49C6-AB00-2F211167D6F3}" srcId="{50556642-88BE-48F1-A313-98B2FBB28586}" destId="{97541D0B-11BD-4319-B8D1-D51F3C27703B}" srcOrd="0" destOrd="0" parTransId="{E99673BD-78EB-44CB-9ADA-72F9CD17584B}" sibTransId="{29964432-F966-4C6A-BE65-090881825BBE}"/>
    <dgm:cxn modelId="{396A3DC7-7580-4A90-92E0-3741996F3BCD}" type="presOf" srcId="{4D1F3330-9F28-4938-BA1D-C9DC16518004}" destId="{58D7B729-2879-4F27-A96B-97839A478496}" srcOrd="0" destOrd="0" presId="urn:microsoft.com/office/officeart/2005/8/layout/target3"/>
    <dgm:cxn modelId="{16FDC886-B4C9-4D63-8C16-53DB032EA44D}" type="presOf" srcId="{97541D0B-11BD-4319-B8D1-D51F3C27703B}" destId="{8A629A2C-B035-417F-9B4D-FD430F2B0E32}" srcOrd="0" destOrd="0" presId="urn:microsoft.com/office/officeart/2005/8/layout/target3"/>
    <dgm:cxn modelId="{5773F0CD-4981-45F8-9903-DCE351BB4B10}" srcId="{C7CD71F4-3F8C-4626-AAEC-18FCAC1747C7}" destId="{4D1F3330-9F28-4938-BA1D-C9DC16518004}" srcOrd="1" destOrd="0" parTransId="{840A47F3-051E-4B97-96F0-0962475DC192}" sibTransId="{34B104D1-A907-4D8C-879A-F29103493609}"/>
    <dgm:cxn modelId="{43D7D941-6EBB-43EF-91F7-B0818BAB0218}" type="presOf" srcId="{FB6B90DA-2F30-4712-865C-194FB997D897}" destId="{12BA532F-49DC-4613-B020-78A9CBB2B2A6}" srcOrd="0" destOrd="0" presId="urn:microsoft.com/office/officeart/2005/8/layout/target3"/>
    <dgm:cxn modelId="{592565AB-C27D-4F97-AE75-5B062C741AF5}" type="presOf" srcId="{50556642-88BE-48F1-A313-98B2FBB28586}" destId="{9B5E3FCA-D62B-4FE1-B1FC-6437FBAEB0D0}" srcOrd="0" destOrd="0" presId="urn:microsoft.com/office/officeart/2005/8/layout/target3"/>
    <dgm:cxn modelId="{ED15B362-2FF1-4DDC-9CC8-2259459AC60F}" type="presOf" srcId="{63ED4C65-2759-49BB-A8FA-F3798A53D0A0}" destId="{5FD4AEEE-2D00-40A6-810E-2BD1FA35483A}" srcOrd="0" destOrd="1" presId="urn:microsoft.com/office/officeart/2005/8/layout/target3"/>
    <dgm:cxn modelId="{30922FB7-9CA4-4D45-A0C6-0A4B50C6547A}" type="presOf" srcId="{383832BD-4A03-4E65-897A-6B863150AE49}" destId="{E40C483C-B873-42B5-BE2F-00D7E896E0F1}" srcOrd="0" destOrd="0" presId="urn:microsoft.com/office/officeart/2005/8/layout/target3"/>
    <dgm:cxn modelId="{5D2E22CD-4256-41D1-9286-AD9523CDB382}" type="presOf" srcId="{383832BD-4A03-4E65-897A-6B863150AE49}" destId="{0DD1F184-2679-41E4-BB84-517E5C4A8023}" srcOrd="1" destOrd="0" presId="urn:microsoft.com/office/officeart/2005/8/layout/target3"/>
    <dgm:cxn modelId="{F1B069D9-03C0-488C-96C5-EAA479BF615C}" srcId="{C7CD71F4-3F8C-4626-AAEC-18FCAC1747C7}" destId="{1523F87C-5FD9-4989-A1FC-EEF742B2E466}" srcOrd="4" destOrd="0" parTransId="{B48037D7-B300-4681-B7A0-6D7AB935DC03}" sibTransId="{DDDEE9D8-F8B6-431F-9DD0-129550BDC018}"/>
    <dgm:cxn modelId="{F8CDB154-9BEC-44F8-A369-44DDFBBE4A52}" type="presParOf" srcId="{50CFD0ED-1ED1-4B57-ADBB-58DD9C2A64A0}" destId="{415A0FD5-8BCA-438A-9C2F-65BBFEC60076}" srcOrd="0" destOrd="0" presId="urn:microsoft.com/office/officeart/2005/8/layout/target3"/>
    <dgm:cxn modelId="{30452F2E-DFB7-4173-AB39-1072E46F5AEB}" type="presParOf" srcId="{50CFD0ED-1ED1-4B57-ADBB-58DD9C2A64A0}" destId="{3F292BA3-FCC9-4825-B524-17B63198B169}" srcOrd="1" destOrd="0" presId="urn:microsoft.com/office/officeart/2005/8/layout/target3"/>
    <dgm:cxn modelId="{0FA1EAA1-C437-47D3-B27C-D795301ED8AF}" type="presParOf" srcId="{50CFD0ED-1ED1-4B57-ADBB-58DD9C2A64A0}" destId="{12BA532F-49DC-4613-B020-78A9CBB2B2A6}" srcOrd="2" destOrd="0" presId="urn:microsoft.com/office/officeart/2005/8/layout/target3"/>
    <dgm:cxn modelId="{09FF53E3-5CB8-4DEB-93BB-7825831952D5}" type="presParOf" srcId="{50CFD0ED-1ED1-4B57-ADBB-58DD9C2A64A0}" destId="{25F860E9-1AC9-4EDD-95B3-215EB0B8ECCE}" srcOrd="3" destOrd="0" presId="urn:microsoft.com/office/officeart/2005/8/layout/target3"/>
    <dgm:cxn modelId="{F4D57E8D-ECE2-4A00-97F0-7D0412476FF5}" type="presParOf" srcId="{50CFD0ED-1ED1-4B57-ADBB-58DD9C2A64A0}" destId="{1023DDEC-4E92-4296-9230-486D408E5F08}" srcOrd="4" destOrd="0" presId="urn:microsoft.com/office/officeart/2005/8/layout/target3"/>
    <dgm:cxn modelId="{3435AAEE-39E8-4D60-A72C-6E3C195941DD}" type="presParOf" srcId="{50CFD0ED-1ED1-4B57-ADBB-58DD9C2A64A0}" destId="{58D7B729-2879-4F27-A96B-97839A478496}" srcOrd="5" destOrd="0" presId="urn:microsoft.com/office/officeart/2005/8/layout/target3"/>
    <dgm:cxn modelId="{62AB0EC7-8B90-4D5F-83D9-44FC908DFE8C}" type="presParOf" srcId="{50CFD0ED-1ED1-4B57-ADBB-58DD9C2A64A0}" destId="{6126225C-FE82-465B-8173-C49E60DB8F95}" srcOrd="6" destOrd="0" presId="urn:microsoft.com/office/officeart/2005/8/layout/target3"/>
    <dgm:cxn modelId="{5174D2CF-5386-4579-81FC-477A590C4BAA}" type="presParOf" srcId="{50CFD0ED-1ED1-4B57-ADBB-58DD9C2A64A0}" destId="{C72C4807-41DF-4C1D-951D-49CEFF2E489B}" srcOrd="7" destOrd="0" presId="urn:microsoft.com/office/officeart/2005/8/layout/target3"/>
    <dgm:cxn modelId="{7D8F0F5E-32CF-411C-AAC7-BA030F7E3D4A}" type="presParOf" srcId="{50CFD0ED-1ED1-4B57-ADBB-58DD9C2A64A0}" destId="{E40C483C-B873-42B5-BE2F-00D7E896E0F1}" srcOrd="8" destOrd="0" presId="urn:microsoft.com/office/officeart/2005/8/layout/target3"/>
    <dgm:cxn modelId="{682E6743-EF14-4AB5-A6FF-C02E7E137B9B}" type="presParOf" srcId="{50CFD0ED-1ED1-4B57-ADBB-58DD9C2A64A0}" destId="{A205CA29-7648-40AC-B913-5EAE823226DD}" srcOrd="9" destOrd="0" presId="urn:microsoft.com/office/officeart/2005/8/layout/target3"/>
    <dgm:cxn modelId="{EC35EF75-3EBA-4D54-BD6F-E9CE02E9546A}" type="presParOf" srcId="{50CFD0ED-1ED1-4B57-ADBB-58DD9C2A64A0}" destId="{A947664F-8395-49B5-95B2-13A1A7E78456}" srcOrd="10" destOrd="0" presId="urn:microsoft.com/office/officeart/2005/8/layout/target3"/>
    <dgm:cxn modelId="{E4260CD5-ECA4-4F73-A82C-D455B90D3529}" type="presParOf" srcId="{50CFD0ED-1ED1-4B57-ADBB-58DD9C2A64A0}" destId="{9B5E3FCA-D62B-4FE1-B1FC-6437FBAEB0D0}" srcOrd="11" destOrd="0" presId="urn:microsoft.com/office/officeart/2005/8/layout/target3"/>
    <dgm:cxn modelId="{229FC494-E4D5-40F4-B1E9-258673F788F3}" type="presParOf" srcId="{50CFD0ED-1ED1-4B57-ADBB-58DD9C2A64A0}" destId="{B4E35D4C-DA5B-4A99-9632-4F2828ECC01E}" srcOrd="12" destOrd="0" presId="urn:microsoft.com/office/officeart/2005/8/layout/target3"/>
    <dgm:cxn modelId="{77931F24-F2C7-4699-A13E-4B19C859476D}" type="presParOf" srcId="{50CFD0ED-1ED1-4B57-ADBB-58DD9C2A64A0}" destId="{3011D124-F5AB-4C4B-8B4C-4D66579D41D2}" srcOrd="13" destOrd="0" presId="urn:microsoft.com/office/officeart/2005/8/layout/target3"/>
    <dgm:cxn modelId="{A3E09C83-F06A-4B78-B5F7-EE5CFDCFD0CD}" type="presParOf" srcId="{50CFD0ED-1ED1-4B57-ADBB-58DD9C2A64A0}" destId="{630717C0-84EA-4C1B-B99F-7D74A955E0BA}" srcOrd="14" destOrd="0" presId="urn:microsoft.com/office/officeart/2005/8/layout/target3"/>
    <dgm:cxn modelId="{95D958FB-DCF9-4685-B461-E1E31643B089}" type="presParOf" srcId="{50CFD0ED-1ED1-4B57-ADBB-58DD9C2A64A0}" destId="{28D7BD7B-F003-4E9B-A41D-F24A1C95BCCF}" srcOrd="15" destOrd="0" presId="urn:microsoft.com/office/officeart/2005/8/layout/target3"/>
    <dgm:cxn modelId="{0005568F-3C76-4C85-9B48-E1F2C353274B}" type="presParOf" srcId="{50CFD0ED-1ED1-4B57-ADBB-58DD9C2A64A0}" destId="{864483F6-0721-46CD-9514-831C79F61C58}" srcOrd="16" destOrd="0" presId="urn:microsoft.com/office/officeart/2005/8/layout/target3"/>
    <dgm:cxn modelId="{5D8A9F51-1D95-4A93-A47D-152B6537C9E6}" type="presParOf" srcId="{50CFD0ED-1ED1-4B57-ADBB-58DD9C2A64A0}" destId="{9BE0C073-3773-4176-9176-24672BC672EB}" srcOrd="17" destOrd="0" presId="urn:microsoft.com/office/officeart/2005/8/layout/target3"/>
    <dgm:cxn modelId="{BFD95FD9-9871-4504-9584-6CFD78FFFD62}" type="presParOf" srcId="{50CFD0ED-1ED1-4B57-ADBB-58DD9C2A64A0}" destId="{F48B719E-B6A7-4E03-9902-454C4E0998AA}" srcOrd="18" destOrd="0" presId="urn:microsoft.com/office/officeart/2005/8/layout/target3"/>
    <dgm:cxn modelId="{34965B7E-3F21-47E8-A692-54F7BF351E05}" type="presParOf" srcId="{50CFD0ED-1ED1-4B57-ADBB-58DD9C2A64A0}" destId="{1A7F690D-3CE0-4BB2-BECA-8CA1AC555C6E}" srcOrd="19" destOrd="0" presId="urn:microsoft.com/office/officeart/2005/8/layout/target3"/>
    <dgm:cxn modelId="{1E56F603-50DF-43DF-B253-64197E5F645A}" type="presParOf" srcId="{50CFD0ED-1ED1-4B57-ADBB-58DD9C2A64A0}" destId="{59BDFDAF-A476-4777-9AA1-F0E95356247B}" srcOrd="20" destOrd="0" presId="urn:microsoft.com/office/officeart/2005/8/layout/target3"/>
    <dgm:cxn modelId="{B5C27121-B0F9-4024-8CF0-FC43299C8CBE}" type="presParOf" srcId="{50CFD0ED-1ED1-4B57-ADBB-58DD9C2A64A0}" destId="{5FD4AEEE-2D00-40A6-810E-2BD1FA35483A}" srcOrd="21" destOrd="0" presId="urn:microsoft.com/office/officeart/2005/8/layout/target3"/>
    <dgm:cxn modelId="{7D356A98-4AFC-4A10-9914-0D3A71EA1F96}" type="presParOf" srcId="{50CFD0ED-1ED1-4B57-ADBB-58DD9C2A64A0}" destId="{0DD1F184-2679-41E4-BB84-517E5C4A8023}" srcOrd="22" destOrd="0" presId="urn:microsoft.com/office/officeart/2005/8/layout/target3"/>
    <dgm:cxn modelId="{63E2160A-415E-46FA-949C-D805D6CEF678}" type="presParOf" srcId="{50CFD0ED-1ED1-4B57-ADBB-58DD9C2A64A0}" destId="{D17D7C83-0695-4984-BABB-C682D61331BD}" srcOrd="23" destOrd="0" presId="urn:microsoft.com/office/officeart/2005/8/layout/target3"/>
    <dgm:cxn modelId="{A73A2DB7-A3AB-4B85-ABC2-B6FBD4F81AF5}" type="presParOf" srcId="{50CFD0ED-1ED1-4B57-ADBB-58DD9C2A64A0}" destId="{8168406B-7004-4EA9-8CF1-88DED236FF6F}" srcOrd="24" destOrd="0" presId="urn:microsoft.com/office/officeart/2005/8/layout/target3"/>
    <dgm:cxn modelId="{F288BB4C-56E8-4FD5-86E8-C9C65C38AB65}" type="presParOf" srcId="{50CFD0ED-1ED1-4B57-ADBB-58DD9C2A64A0}" destId="{8A629A2C-B035-417F-9B4D-FD430F2B0E32}" srcOrd="25" destOrd="0" presId="urn:microsoft.com/office/officeart/2005/8/layout/target3"/>
    <dgm:cxn modelId="{36FABE8F-1A66-47A2-82B6-09161A32C67F}" type="presParOf" srcId="{50CFD0ED-1ED1-4B57-ADBB-58DD9C2A64A0}" destId="{B9B23540-B2A4-481B-B72A-621143FCFC15}" srcOrd="26" destOrd="0" presId="urn:microsoft.com/office/officeart/2005/8/layout/target3"/>
    <dgm:cxn modelId="{E856C795-C2D6-4B0C-974D-8FB3D2569984}" type="presParOf" srcId="{50CFD0ED-1ED1-4B57-ADBB-58DD9C2A64A0}" destId="{11746DEA-C31F-499F-BBDD-0E1A17E78D2D}" srcOrd="27" destOrd="0" presId="urn:microsoft.com/office/officeart/2005/8/layout/target3"/>
    <dgm:cxn modelId="{A61630E3-B5E9-4AC8-8B5A-18A541BCF2A8}" type="presParOf" srcId="{50CFD0ED-1ED1-4B57-ADBB-58DD9C2A64A0}" destId="{FB874D19-0412-4C98-9B68-A1333A43475D}" srcOrd="28" destOrd="0" presId="urn:microsoft.com/office/officeart/2005/8/layout/target3"/>
    <dgm:cxn modelId="{84D0D603-1E55-4E3C-AF05-5D823F6AA897}" type="presParOf" srcId="{50CFD0ED-1ED1-4B57-ADBB-58DD9C2A64A0}" destId="{E527B0FF-1EEA-4EC6-829A-080FA36CF8BD}"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CFC3017-984D-4A34-B11C-40DBD8745D42}" type="datetimeFigureOut">
              <a:rPr lang="en-AU" smtClean="0"/>
              <a:t>02/02/2016</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B82E792-92BD-4473-B4D9-05F8C92924D5}" type="slidenum">
              <a:rPr lang="en-AU" smtClean="0"/>
              <a:t>‹#›</a:t>
            </a:fld>
            <a:endParaRPr lang="en-AU"/>
          </a:p>
        </p:txBody>
      </p:sp>
    </p:spTree>
    <p:extLst>
      <p:ext uri="{BB962C8B-B14F-4D97-AF65-F5344CB8AC3E}">
        <p14:creationId xmlns:p14="http://schemas.microsoft.com/office/powerpoint/2010/main" val="102236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mp.wa.gov.au/Safety/Manufacturer-s-product-safety-4998.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mp.wa.gov.au/Safety/Hazard-awareness-videos-16435.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B82E792-92BD-4473-B4D9-05F8C92924D5}" type="slidenum">
              <a:rPr lang="en-AU" smtClean="0"/>
              <a:t>1</a:t>
            </a:fld>
            <a:endParaRPr lang="en-AU"/>
          </a:p>
        </p:txBody>
      </p:sp>
    </p:spTree>
    <p:extLst>
      <p:ext uri="{BB962C8B-B14F-4D97-AF65-F5344CB8AC3E}">
        <p14:creationId xmlns:p14="http://schemas.microsoft.com/office/powerpoint/2010/main" val="264720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Compressed air is one of the greatest hazards</a:t>
            </a:r>
            <a:r>
              <a:rPr lang="en-AU" sz="1200" kern="1200" dirty="0" smtClean="0">
                <a:effectLst/>
                <a:latin typeface="+mn-lt"/>
                <a:ea typeface="+mn-ea"/>
                <a:cs typeface="+mn-cs"/>
              </a:rPr>
              <a:t> found </a:t>
            </a:r>
            <a:r>
              <a:rPr lang="en-AU" sz="1200" kern="1200" dirty="0" smtClean="0">
                <a:solidFill>
                  <a:schemeClr val="tx1"/>
                </a:solidFill>
                <a:effectLst/>
                <a:latin typeface="+mn-lt"/>
                <a:ea typeface="+mn-ea"/>
                <a:cs typeface="+mn-cs"/>
              </a:rPr>
              <a:t>in the drilling industry. There have been numerous incidents involving </a:t>
            </a:r>
            <a:r>
              <a:rPr lang="en-AU" dirty="0"/>
              <a:t>the </a:t>
            </a:r>
            <a:r>
              <a:rPr lang="en-AU" dirty="0" smtClean="0"/>
              <a:t>unexpected release </a:t>
            </a:r>
            <a:r>
              <a:rPr lang="en-AU" dirty="0"/>
              <a:t>of compressed </a:t>
            </a:r>
            <a:r>
              <a:rPr lang="en-AU" dirty="0" smtClean="0"/>
              <a:t>air (stored energy) which have </a:t>
            </a:r>
            <a:r>
              <a:rPr lang="en-AU" sz="1200" kern="1200" dirty="0" smtClean="0">
                <a:solidFill>
                  <a:schemeClr val="tx1"/>
                </a:solidFill>
                <a:effectLst/>
                <a:latin typeface="+mn-lt"/>
                <a:ea typeface="+mn-ea"/>
                <a:cs typeface="+mn-cs"/>
              </a:rPr>
              <a:t>seriously or fatally injured workers. Also, d</a:t>
            </a:r>
            <a:r>
              <a:rPr lang="en-AU" dirty="0" smtClean="0"/>
              <a:t>ebris </a:t>
            </a:r>
            <a:r>
              <a:rPr lang="en-AU" dirty="0"/>
              <a:t>from blown compressed air lines can travel at speeds such that there is no time to react.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Mines Safety Significant Incident </a:t>
            </a:r>
            <a:r>
              <a:rPr lang="en-AU" dirty="0"/>
              <a:t>R</a:t>
            </a:r>
            <a:r>
              <a:rPr lang="en-AU" sz="1200" kern="1200" dirty="0" smtClean="0">
                <a:solidFill>
                  <a:schemeClr val="tx1"/>
                </a:solidFill>
                <a:effectLst/>
                <a:latin typeface="+mn-lt"/>
                <a:ea typeface="+mn-ea"/>
                <a:cs typeface="+mn-cs"/>
              </a:rPr>
              <a:t>eport No. 3 </a:t>
            </a:r>
            <a:r>
              <a:rPr lang="en-AU" i="1" dirty="0"/>
              <a:t>C</a:t>
            </a:r>
            <a:r>
              <a:rPr lang="en-AU" i="1" dirty="0" smtClean="0"/>
              <a:t>ompressed air hose connection – fatal accident</a:t>
            </a:r>
            <a:r>
              <a:rPr lang="en-AU" dirty="0" smtClean="0"/>
              <a:t> </a:t>
            </a:r>
            <a:r>
              <a:rPr lang="en-AU" sz="1200" kern="1200" dirty="0" smtClean="0">
                <a:solidFill>
                  <a:schemeClr val="tx1"/>
                </a:solidFill>
                <a:effectLst/>
                <a:latin typeface="+mn-lt"/>
                <a:ea typeface="+mn-ea"/>
                <a:cs typeface="+mn-cs"/>
              </a:rPr>
              <a:t>released in 1989 illustrates how dangerous compressed air can be.</a:t>
            </a:r>
          </a:p>
          <a:p>
            <a:endParaRPr lang="en-AU"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3930808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Department of Mines and Petroleum is seeing a greater level of protection on drill rigs using compressed air. </a:t>
            </a:r>
          </a:p>
          <a:p>
            <a:endParaRPr lang="en-AU" dirty="0"/>
          </a:p>
          <a:p>
            <a:r>
              <a:rPr lang="en-AU" sz="1200" kern="1200" dirty="0" smtClean="0">
                <a:solidFill>
                  <a:schemeClr val="tx1"/>
                </a:solidFill>
                <a:effectLst/>
                <a:latin typeface="+mn-lt"/>
                <a:ea typeface="+mn-ea"/>
                <a:cs typeface="+mn-cs"/>
              </a:rPr>
              <a:t>Some of these best practices include:</a:t>
            </a:r>
          </a:p>
          <a:p>
            <a:pPr marL="171450" indent="-171450">
              <a:buFont typeface="Arial" panose="020B0604020202020204" pitchFamily="34" charset="0"/>
              <a:buChar char="•"/>
            </a:pPr>
            <a:r>
              <a:rPr lang="en-AU" dirty="0" smtClean="0"/>
              <a:t>Rated h</a:t>
            </a:r>
            <a:r>
              <a:rPr lang="en-AU" sz="1200" kern="1200" dirty="0" smtClean="0">
                <a:solidFill>
                  <a:schemeClr val="tx1"/>
                </a:solidFill>
                <a:effectLst/>
                <a:latin typeface="+mn-lt"/>
                <a:ea typeface="+mn-ea"/>
                <a:cs typeface="+mn-cs"/>
              </a:rPr>
              <a:t>ose attachments.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Lines hard plumbed into compressed air systems.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Stocking-type restraints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Anchor points </a:t>
            </a:r>
            <a:r>
              <a:rPr lang="en-AU" dirty="0"/>
              <a:t>designed and installed by qualified </a:t>
            </a:r>
            <a:r>
              <a:rPr lang="en-AU" dirty="0" smtClean="0"/>
              <a:t>persons, </a:t>
            </a:r>
            <a:r>
              <a:rPr lang="en-AU" sz="1200" kern="1200" dirty="0" smtClean="0">
                <a:solidFill>
                  <a:schemeClr val="tx1"/>
                </a:solidFill>
                <a:effectLst/>
                <a:latin typeface="+mn-lt"/>
                <a:ea typeface="+mn-ea"/>
                <a:cs typeface="+mn-cs"/>
              </a:rPr>
              <a:t>used for sock-type or internal hose restraints.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Suitable hose tails and nuts, with adequate clamping of the hose to tail.</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Specific training provided in the correct fitting of hose connectors and restraining devices.</a:t>
            </a:r>
          </a:p>
          <a:p>
            <a:pPr lvl="1"/>
            <a:endParaRPr lang="en-AU" dirty="0"/>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1086613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Drilling during the 1980s and 1990s. Can you name the hazards that were accepted at the time?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Using a hook and clam shell not rated for the load.</a:t>
            </a:r>
          </a:p>
          <a:p>
            <a:pPr marL="171450" lvl="0" indent="-171450">
              <a:buFont typeface="Arial" panose="020B0604020202020204" pitchFamily="34" charset="0"/>
              <a:buChar char="•"/>
            </a:pPr>
            <a:r>
              <a:rPr lang="en-AU" dirty="0"/>
              <a:t>N</a:t>
            </a:r>
            <a:r>
              <a:rPr lang="en-AU" sz="1200" kern="1200" dirty="0" smtClean="0">
                <a:solidFill>
                  <a:schemeClr val="tx1"/>
                </a:solidFill>
                <a:effectLst/>
                <a:latin typeface="+mn-lt"/>
                <a:ea typeface="+mn-ea"/>
                <a:cs typeface="+mn-cs"/>
              </a:rPr>
              <a:t>o hard hats.</a:t>
            </a:r>
          </a:p>
          <a:p>
            <a:pPr marL="171450" lvl="0" indent="-171450">
              <a:buFont typeface="Arial" panose="020B0604020202020204" pitchFamily="34" charset="0"/>
              <a:buChar char="•"/>
            </a:pPr>
            <a:r>
              <a:rPr lang="en-AU" dirty="0"/>
              <a:t>M</a:t>
            </a:r>
            <a:r>
              <a:rPr lang="en-AU" sz="1200" kern="1200" dirty="0" smtClean="0">
                <a:solidFill>
                  <a:schemeClr val="tx1"/>
                </a:solidFill>
                <a:effectLst/>
                <a:latin typeface="+mn-lt"/>
                <a:ea typeface="+mn-ea"/>
                <a:cs typeface="+mn-cs"/>
              </a:rPr>
              <a:t>odified tooling (breakouts).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No appropriate clothing.</a:t>
            </a:r>
          </a:p>
          <a:p>
            <a:pPr marL="171450" lvl="0" indent="-171450">
              <a:buFont typeface="Arial" panose="020B0604020202020204" pitchFamily="34" charset="0"/>
              <a:buChar char="•"/>
            </a:pPr>
            <a:r>
              <a:rPr lang="en-AU" dirty="0"/>
              <a:t>N</a:t>
            </a:r>
            <a:r>
              <a:rPr lang="en-AU" sz="1200" kern="1200" dirty="0" smtClean="0">
                <a:solidFill>
                  <a:schemeClr val="tx1"/>
                </a:solidFill>
                <a:effectLst/>
                <a:latin typeface="+mn-lt"/>
                <a:ea typeface="+mn-ea"/>
                <a:cs typeface="+mn-cs"/>
              </a:rPr>
              <a:t>o hearing protection.</a:t>
            </a:r>
          </a:p>
          <a:p>
            <a:endParaRPr lang="en-AU" baseline="0" dirty="0" smtClean="0"/>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406825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Above is an example of a typical breakout spanner used on an reverse circulation (RC) drill rig in the 1980s and 1990s. This breakout spanner was a pipe wrench that was modified against the original equipment manufacturer’s (OEM’s) recommendations .</a:t>
            </a:r>
          </a:p>
          <a:p>
            <a:endParaRPr lang="en-AU" dirty="0" smtClean="0"/>
          </a:p>
          <a:p>
            <a:r>
              <a:rPr lang="en-AU" dirty="0" smtClean="0"/>
              <a:t>A </a:t>
            </a:r>
            <a:r>
              <a:rPr lang="en-AU" dirty="0"/>
              <a:t>safety alert was issued by the OEM recommending that the spanner not be modified or used with hydraulic power. </a:t>
            </a:r>
          </a:p>
          <a:p>
            <a:endParaRPr lang="en-AU" dirty="0" smtClean="0"/>
          </a:p>
          <a:p>
            <a:r>
              <a:rPr lang="en-AU" dirty="0" smtClean="0"/>
              <a:t>The </a:t>
            </a:r>
            <a:r>
              <a:rPr lang="en-AU" dirty="0"/>
              <a:t>picture is a good example of some of the possible dangers associated with the use of a hydraulic pipe wrench. </a:t>
            </a:r>
          </a:p>
          <a:p>
            <a:pPr marL="171450" indent="-171450">
              <a:buFont typeface="Arial" panose="020B0604020202020204" pitchFamily="34" charset="0"/>
              <a:buChar char="•"/>
            </a:pPr>
            <a:r>
              <a:rPr lang="en-AU" dirty="0"/>
              <a:t>Cluttered work area.</a:t>
            </a:r>
          </a:p>
          <a:p>
            <a:pPr marL="171450" indent="-171450">
              <a:buFont typeface="Arial" panose="020B0604020202020204" pitchFamily="34" charset="0"/>
              <a:buChar char="•"/>
            </a:pPr>
            <a:r>
              <a:rPr lang="en-AU" dirty="0"/>
              <a:t>Manual handling issues.</a:t>
            </a:r>
          </a:p>
          <a:p>
            <a:pPr marL="171450" indent="-171450">
              <a:buFont typeface="Arial" panose="020B0604020202020204" pitchFamily="34" charset="0"/>
              <a:buChar char="•"/>
            </a:pPr>
            <a:r>
              <a:rPr lang="en-AU" dirty="0"/>
              <a:t>Impact and pinch points.</a:t>
            </a:r>
          </a:p>
          <a:p>
            <a:pPr marL="171450" indent="-171450">
              <a:buFont typeface="Arial" panose="020B0604020202020204" pitchFamily="34" charset="0"/>
              <a:buChar char="•"/>
            </a:pPr>
            <a:r>
              <a:rPr lang="en-AU" dirty="0"/>
              <a:t>Driller has a restricted view of </a:t>
            </a:r>
            <a:r>
              <a:rPr lang="en-AU" dirty="0" smtClean="0"/>
              <a:t>the offsider’s </a:t>
            </a:r>
            <a:r>
              <a:rPr lang="en-AU" dirty="0"/>
              <a:t>actions.</a:t>
            </a:r>
          </a:p>
          <a:p>
            <a:pPr marL="171450" indent="-171450">
              <a:buFont typeface="Arial" panose="020B0604020202020204" pitchFamily="34" charset="0"/>
              <a:buChar char="•"/>
            </a:pPr>
            <a:r>
              <a:rPr lang="en-AU" dirty="0"/>
              <a:t>Potential for serious injury from projectiles.</a:t>
            </a:r>
          </a:p>
          <a:p>
            <a:endParaRPr lang="en-AU" dirty="0"/>
          </a:p>
          <a:p>
            <a:pPr lvl="0"/>
            <a:r>
              <a:rPr lang="en-AU" i="1" dirty="0" smtClean="0"/>
              <a:t>Note: This </a:t>
            </a:r>
            <a:r>
              <a:rPr lang="en-AU" i="1" dirty="0"/>
              <a:t>manufacturer’s product safety alert is available on the </a:t>
            </a:r>
            <a:r>
              <a:rPr lang="en-AU" i="1" dirty="0" smtClean="0"/>
              <a:t>Department of Mines and </a:t>
            </a:r>
            <a:r>
              <a:rPr lang="en-AU" i="1" dirty="0" err="1" smtClean="0"/>
              <a:t>Peteroleum’s</a:t>
            </a:r>
            <a:r>
              <a:rPr lang="en-AU" i="1" dirty="0" smtClean="0"/>
              <a:t> website </a:t>
            </a:r>
            <a:r>
              <a:rPr lang="en-AU" i="1" dirty="0"/>
              <a:t>at </a:t>
            </a:r>
            <a:r>
              <a:rPr lang="en-AU" i="1" dirty="0" smtClean="0">
                <a:hlinkClick r:id="rId3"/>
              </a:rPr>
              <a:t>www.dmp.wa.gov.au/Safety/Manufacturer-s-product-safety-4998.aspx</a:t>
            </a:r>
            <a:endParaRPr lang="en-AU" i="1" dirty="0" smtClean="0"/>
          </a:p>
          <a:p>
            <a:pPr lvl="0"/>
            <a:r>
              <a:rPr lang="en-AU" i="1" dirty="0" smtClean="0"/>
              <a:t> </a:t>
            </a:r>
            <a:endParaRPr lang="en-AU" i="1" dirty="0"/>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13</a:t>
            </a:fld>
            <a:endParaRPr lang="en-AU">
              <a:solidFill>
                <a:prstClr val="black"/>
              </a:solidFill>
            </a:endParaRPr>
          </a:p>
        </p:txBody>
      </p:sp>
    </p:spTree>
    <p:extLst>
      <p:ext uri="{BB962C8B-B14F-4D97-AF65-F5344CB8AC3E}">
        <p14:creationId xmlns:p14="http://schemas.microsoft.com/office/powerpoint/2010/main" val="2567331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Breakout spanners have come a</a:t>
            </a:r>
            <a:r>
              <a:rPr lang="en-AU" baseline="0" dirty="0" smtClean="0"/>
              <a:t> long way from what was used in the </a:t>
            </a:r>
            <a:r>
              <a:rPr lang="en-AU" sz="1200" kern="1200" dirty="0" smtClean="0">
                <a:solidFill>
                  <a:schemeClr val="tx1"/>
                </a:solidFill>
                <a:effectLst/>
                <a:latin typeface="+mn-lt"/>
                <a:ea typeface="+mn-ea"/>
                <a:cs typeface="+mn-cs"/>
              </a:rPr>
              <a:t>1980s and 1990s. There is</a:t>
            </a:r>
            <a:r>
              <a:rPr lang="en-AU" baseline="0" dirty="0" smtClean="0"/>
              <a:t> now a huge range of specially designed and manufactured breakout spanners.</a:t>
            </a:r>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14</a:t>
            </a:fld>
            <a:endParaRPr lang="en-AU">
              <a:solidFill>
                <a:prstClr val="black"/>
              </a:solidFill>
            </a:endParaRPr>
          </a:p>
        </p:txBody>
      </p:sp>
    </p:spTree>
    <p:extLst>
      <p:ext uri="{BB962C8B-B14F-4D97-AF65-F5344CB8AC3E}">
        <p14:creationId xmlns:p14="http://schemas.microsoft.com/office/powerpoint/2010/main" val="829025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 now many</a:t>
            </a:r>
            <a:r>
              <a:rPr lang="en-AU" baseline="0" dirty="0" smtClean="0"/>
              <a:t> mechanised systems available to remove the hazards associated with drill rod break outs.</a:t>
            </a:r>
            <a:endParaRPr lang="en-AU" dirty="0"/>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15</a:t>
            </a:fld>
            <a:endParaRPr lang="en-AU">
              <a:solidFill>
                <a:prstClr val="black"/>
              </a:solidFill>
            </a:endParaRPr>
          </a:p>
        </p:txBody>
      </p:sp>
    </p:spTree>
    <p:extLst>
      <p:ext uri="{BB962C8B-B14F-4D97-AF65-F5344CB8AC3E}">
        <p14:creationId xmlns:p14="http://schemas.microsoft.com/office/powerpoint/2010/main" val="3371596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Previously, it was an accepted practice to not guard drill rod strings. Even diamond drill rods, that rotate at high revolutions per minute (RPM), were not guarded. However, drive shafts on any machinery had guarding.</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Mines Safety and Inspection Regulations 1995 states:</a:t>
            </a:r>
          </a:p>
          <a:p>
            <a:pPr marL="0" indent="0">
              <a:buFont typeface="Arial" panose="020B0604020202020204" pitchFamily="34" charset="0"/>
              <a:buNone/>
            </a:pPr>
            <a:r>
              <a:rPr lang="en-AU" sz="1200" kern="1200" dirty="0" smtClean="0">
                <a:solidFill>
                  <a:schemeClr val="tx1"/>
                </a:solidFill>
                <a:effectLst/>
                <a:latin typeface="+mn-lt"/>
                <a:ea typeface="+mn-ea"/>
                <a:cs typeface="+mn-cs"/>
              </a:rPr>
              <a:t>“</a:t>
            </a:r>
            <a:r>
              <a:rPr lang="en-AU" sz="1200" i="1" kern="1200" dirty="0" smtClean="0">
                <a:solidFill>
                  <a:schemeClr val="tx1"/>
                </a:solidFill>
                <a:effectLst/>
                <a:latin typeface="+mn-lt"/>
                <a:ea typeface="+mn-ea"/>
                <a:cs typeface="+mn-cs"/>
              </a:rPr>
              <a:t>Each responsible person at a mine must ensure that any moving machinery at a mine which creates a risk of injury to an employee through inadvertent contact is screened or guarded to prevent such contact.</a:t>
            </a:r>
            <a:r>
              <a:rPr lang="en-AU" sz="1200" kern="1200" dirty="0" smtClean="0">
                <a:solidFill>
                  <a:schemeClr val="tx1"/>
                </a:solidFill>
                <a:effectLst/>
                <a:latin typeface="+mn-lt"/>
                <a:ea typeface="+mn-ea"/>
                <a:cs typeface="+mn-cs"/>
              </a:rPr>
              <a:t>” [r. 4.4(3)].</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1506795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is typical of the drill rod guarding that the Department of Mines and Petroleum is seeing in the field on most drill rigs. Most mining companies today will not allow a drill rig on site that does not have sufficient guarding in place.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risk of injury to employees from not using guarding is extremely high.</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However, there are still some in industry who are not complying with </a:t>
            </a:r>
            <a:r>
              <a:rPr lang="en-AU" dirty="0" smtClean="0"/>
              <a:t>r. 4.4(3) of the </a:t>
            </a:r>
            <a:r>
              <a:rPr lang="en-AU" sz="1200" kern="1200" dirty="0" smtClean="0">
                <a:solidFill>
                  <a:schemeClr val="tx1"/>
                </a:solidFill>
                <a:effectLst/>
                <a:latin typeface="+mn-lt"/>
                <a:ea typeface="+mn-ea"/>
                <a:cs typeface="+mn-cs"/>
              </a:rPr>
              <a:t> </a:t>
            </a:r>
            <a:r>
              <a:rPr lang="en-AU" dirty="0"/>
              <a:t>Mines Safety and Inspection Regulations </a:t>
            </a:r>
            <a:r>
              <a:rPr lang="en-AU" dirty="0" smtClean="0"/>
              <a:t>1995</a:t>
            </a:r>
            <a:r>
              <a:rPr lang="en-AU" sz="1200" kern="1200" dirty="0" smtClean="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17</a:t>
            </a:fld>
            <a:endParaRPr lang="en-AU">
              <a:solidFill>
                <a:prstClr val="black"/>
              </a:solidFill>
            </a:endParaRPr>
          </a:p>
        </p:txBody>
      </p:sp>
    </p:spTree>
    <p:extLst>
      <p:ext uri="{BB962C8B-B14F-4D97-AF65-F5344CB8AC3E}">
        <p14:creationId xmlns:p14="http://schemas.microsoft.com/office/powerpoint/2010/main" val="2254708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a:t>
            </a:r>
            <a:r>
              <a:rPr lang="en-AU" sz="1200" kern="1200" dirty="0" smtClean="0">
                <a:solidFill>
                  <a:schemeClr val="tx1"/>
                </a:solidFill>
                <a:effectLst/>
                <a:latin typeface="+mn-lt"/>
                <a:ea typeface="+mn-ea"/>
                <a:cs typeface="+mn-cs"/>
              </a:rPr>
              <a:t>xamples of how industry used to access drill rig masts – working at heights without fall protection and appropriate personal protective equipment (PPE).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Today…</a:t>
            </a:r>
          </a:p>
          <a:p>
            <a:r>
              <a:rPr lang="en-AU" dirty="0" smtClean="0"/>
              <a:t>Working (and subsequently falling) </a:t>
            </a:r>
            <a:r>
              <a:rPr lang="en-AU" dirty="0"/>
              <a:t>from </a:t>
            </a:r>
            <a:r>
              <a:rPr lang="en-AU" dirty="0" smtClean="0"/>
              <a:t>height </a:t>
            </a:r>
            <a:r>
              <a:rPr lang="en-AU" sz="1200" kern="1200" dirty="0" smtClean="0">
                <a:solidFill>
                  <a:schemeClr val="tx1"/>
                </a:solidFill>
                <a:effectLst/>
                <a:latin typeface="+mn-lt"/>
                <a:ea typeface="+mn-ea"/>
                <a:cs typeface="+mn-cs"/>
              </a:rPr>
              <a:t>is one of three main hazards identified as leading to serious and fatal injuries </a:t>
            </a:r>
            <a:r>
              <a:rPr lang="en-AU" dirty="0" smtClean="0"/>
              <a:t>on </a:t>
            </a:r>
            <a:r>
              <a:rPr lang="en-AU" sz="1200" kern="1200" dirty="0" smtClean="0">
                <a:solidFill>
                  <a:schemeClr val="tx1"/>
                </a:solidFill>
                <a:effectLst/>
                <a:latin typeface="+mn-lt"/>
                <a:ea typeface="+mn-ea"/>
                <a:cs typeface="+mn-cs"/>
              </a:rPr>
              <a:t>mining and exploration operations.</a:t>
            </a:r>
          </a:p>
          <a:p>
            <a:endParaRPr lang="en-AU" dirty="0"/>
          </a:p>
          <a:p>
            <a:r>
              <a:rPr lang="en-AU" sz="1200" kern="1200" dirty="0" smtClean="0">
                <a:solidFill>
                  <a:schemeClr val="tx1"/>
                </a:solidFill>
                <a:effectLst/>
                <a:latin typeface="+mn-lt"/>
                <a:ea typeface="+mn-ea"/>
                <a:cs typeface="+mn-cs"/>
              </a:rPr>
              <a:t>‘</a:t>
            </a:r>
            <a:r>
              <a:rPr lang="en-AU" sz="1200" i="1" kern="1200" dirty="0" smtClean="0">
                <a:solidFill>
                  <a:schemeClr val="tx1"/>
                </a:solidFill>
                <a:effectLst/>
                <a:latin typeface="+mn-lt"/>
                <a:ea typeface="+mn-ea"/>
                <a:cs typeface="+mn-cs"/>
              </a:rPr>
              <a:t>Down to earth</a:t>
            </a:r>
            <a:r>
              <a:rPr lang="en-AU" sz="1200" kern="1200" dirty="0" smtClean="0">
                <a:solidFill>
                  <a:schemeClr val="tx1"/>
                </a:solidFill>
                <a:effectLst/>
                <a:latin typeface="+mn-lt"/>
                <a:ea typeface="+mn-ea"/>
                <a:cs typeface="+mn-cs"/>
              </a:rPr>
              <a:t>’ is a set of two videos in the Department of Mines and Petroleum’s hazard awareness video series. These focus why falling from any height can have serious outcomes as well as the consequences of the injured person and their families</a:t>
            </a:r>
            <a:r>
              <a:rPr lang="en-AU" dirty="0" smtClean="0"/>
              <a:t>. </a:t>
            </a:r>
          </a:p>
          <a:p>
            <a:endParaRPr lang="en-AU" dirty="0"/>
          </a:p>
          <a:p>
            <a:r>
              <a:rPr lang="en-AU" dirty="0" smtClean="0"/>
              <a:t>The </a:t>
            </a:r>
            <a:r>
              <a:rPr lang="en-AU" dirty="0"/>
              <a:t>videos can be </a:t>
            </a:r>
            <a:r>
              <a:rPr lang="en-AU" dirty="0" smtClean="0"/>
              <a:t>shared </a:t>
            </a:r>
            <a:r>
              <a:rPr lang="en-AU" dirty="0"/>
              <a:t>or </a:t>
            </a:r>
            <a:r>
              <a:rPr lang="en-AU" dirty="0" smtClean="0"/>
              <a:t>downloaded, and </a:t>
            </a:r>
            <a:r>
              <a:rPr lang="en-AU" dirty="0"/>
              <a:t>distributed for educational </a:t>
            </a:r>
            <a:r>
              <a:rPr lang="en-AU" dirty="0" smtClean="0"/>
              <a:t>purposes (e.g. toolboxes) from </a:t>
            </a:r>
            <a:r>
              <a:rPr lang="en-AU" dirty="0" smtClean="0">
                <a:hlinkClick r:id="rId3"/>
              </a:rPr>
              <a:t>www.dmp.wa.gov.au/Safety/Hazard-awareness-videos-16435.aspx</a:t>
            </a:r>
            <a:endParaRPr lang="en-AU" dirty="0" smtClean="0"/>
          </a:p>
          <a:p>
            <a:endParaRPr lang="en-AU" sz="1200" kern="1200" dirty="0" smtClean="0">
              <a:solidFill>
                <a:schemeClr val="tx1"/>
              </a:solidFill>
              <a:effectLst/>
              <a:latin typeface="+mn-lt"/>
              <a:ea typeface="+mn-ea"/>
              <a:cs typeface="+mn-cs"/>
            </a:endParaRPr>
          </a:p>
          <a:p>
            <a:endParaRPr lang="en-AU" dirty="0" smtClean="0"/>
          </a:p>
        </p:txBody>
      </p:sp>
      <p:sp>
        <p:nvSpPr>
          <p:cNvPr id="4" name="Slide Number Placeholder 3"/>
          <p:cNvSpPr>
            <a:spLocks noGrp="1"/>
          </p:cNvSpPr>
          <p:nvPr>
            <p:ph type="sldNum" sz="quarter" idx="10"/>
          </p:nvPr>
        </p:nvSpPr>
        <p:spPr/>
        <p:txBody>
          <a:bodyPr/>
          <a:lstStyle/>
          <a:p>
            <a:fld id="{3CF46ED0-B02C-4DA5-BEDC-4AA3801DFB8D}"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620371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Today… </a:t>
            </a:r>
          </a:p>
          <a:p>
            <a:r>
              <a:rPr lang="en-AU" dirty="0" smtClean="0"/>
              <a:t>T</a:t>
            </a:r>
            <a:r>
              <a:rPr lang="en-AU" sz="1200" kern="1200" dirty="0" smtClean="0">
                <a:solidFill>
                  <a:schemeClr val="tx1"/>
                </a:solidFill>
                <a:effectLst/>
                <a:latin typeface="+mn-lt"/>
                <a:ea typeface="+mn-ea"/>
                <a:cs typeface="+mn-cs"/>
              </a:rPr>
              <a:t>here are many good examples of drilling companies setting up their drill rigs and support trucks to eliminate the fall from height hazards. These photos show examples of how to access the drill rig mast </a:t>
            </a:r>
            <a:r>
              <a:rPr lang="en-AU" dirty="0" smtClean="0"/>
              <a:t>and support truck safely.</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19</a:t>
            </a:fld>
            <a:endParaRPr lang="en-AU">
              <a:solidFill>
                <a:prstClr val="black"/>
              </a:solidFill>
            </a:endParaRPr>
          </a:p>
        </p:txBody>
      </p:sp>
    </p:spTree>
    <p:extLst>
      <p:ext uri="{BB962C8B-B14F-4D97-AF65-F5344CB8AC3E}">
        <p14:creationId xmlns:p14="http://schemas.microsoft.com/office/powerpoint/2010/main" val="288674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82E792-92BD-4473-B4D9-05F8C92924D5}" type="slidenum">
              <a:rPr lang="en-AU" smtClean="0"/>
              <a:t>2</a:t>
            </a:fld>
            <a:endParaRPr lang="en-AU"/>
          </a:p>
        </p:txBody>
      </p:sp>
    </p:spTree>
    <p:extLst>
      <p:ext uri="{BB962C8B-B14F-4D97-AF65-F5344CB8AC3E}">
        <p14:creationId xmlns:p14="http://schemas.microsoft.com/office/powerpoint/2010/main" val="1485155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smtClean="0">
                <a:solidFill>
                  <a:schemeClr val="tx1"/>
                </a:solidFill>
              </a:rPr>
              <a:t>Over the last 5 years there has been enormous progress made with the introduction of many new safe systems. </a:t>
            </a:r>
            <a:r>
              <a:rPr lang="en-AU" dirty="0" smtClean="0">
                <a:solidFill>
                  <a:schemeClr val="tx1"/>
                </a:solidFill>
              </a:rPr>
              <a:t>Examples</a:t>
            </a:r>
            <a:r>
              <a:rPr lang="en-AU" baseline="0" dirty="0" smtClean="0">
                <a:solidFill>
                  <a:schemeClr val="tx1"/>
                </a:solidFill>
              </a:rPr>
              <a:t> of industry innovations include:</a:t>
            </a:r>
            <a:endParaRPr lang="en-AU" dirty="0"/>
          </a:p>
          <a:p>
            <a:pPr marL="171450" indent="-171450">
              <a:buFont typeface="Arial" panose="020B0604020202020204" pitchFamily="34" charset="0"/>
              <a:buChar char="•"/>
            </a:pPr>
            <a:r>
              <a:rPr lang="en-AU" dirty="0" smtClean="0">
                <a:solidFill>
                  <a:schemeClr val="tx1"/>
                </a:solidFill>
              </a:rPr>
              <a:t>Radar</a:t>
            </a:r>
            <a:r>
              <a:rPr lang="en-AU" dirty="0" smtClean="0"/>
              <a:t>-</a:t>
            </a:r>
            <a:r>
              <a:rPr lang="en-AU" baseline="0" dirty="0" smtClean="0">
                <a:solidFill>
                  <a:schemeClr val="tx1"/>
                </a:solidFill>
              </a:rPr>
              <a:t>type systems developed to shut down the rod rotation if an unauthorised person enters an area while drilling.</a:t>
            </a:r>
          </a:p>
          <a:p>
            <a:pPr marL="171450" indent="-171450">
              <a:buFont typeface="Arial" panose="020B0604020202020204" pitchFamily="34" charset="0"/>
              <a:buChar char="•"/>
            </a:pPr>
            <a:r>
              <a:rPr lang="en-AU" baseline="0" dirty="0" smtClean="0">
                <a:solidFill>
                  <a:schemeClr val="tx1"/>
                </a:solidFill>
              </a:rPr>
              <a:t>Drill rig control panels no longer in close proximity to the</a:t>
            </a:r>
            <a:r>
              <a:rPr lang="en-AU" dirty="0" smtClean="0">
                <a:solidFill>
                  <a:schemeClr val="tx1"/>
                </a:solidFill>
              </a:rPr>
              <a:t> </a:t>
            </a:r>
            <a:r>
              <a:rPr lang="en-AU" baseline="0" dirty="0" smtClean="0">
                <a:solidFill>
                  <a:schemeClr val="tx1"/>
                </a:solidFill>
              </a:rPr>
              <a:t>rig. This helps to eliminate the hazards of:</a:t>
            </a:r>
          </a:p>
          <a:p>
            <a:pPr marL="628650" lvl="1" indent="-171450">
              <a:buFont typeface="Arial" panose="020B0604020202020204" pitchFamily="34" charset="0"/>
              <a:buChar char="•"/>
            </a:pPr>
            <a:r>
              <a:rPr lang="en-AU" baseline="0" dirty="0" smtClean="0">
                <a:solidFill>
                  <a:schemeClr val="tx1"/>
                </a:solidFill>
              </a:rPr>
              <a:t>dropped objects</a:t>
            </a:r>
          </a:p>
          <a:p>
            <a:pPr marL="628650" lvl="1" indent="-171450">
              <a:buFont typeface="Arial" panose="020B0604020202020204" pitchFamily="34" charset="0"/>
              <a:buChar char="•"/>
            </a:pPr>
            <a:r>
              <a:rPr lang="en-AU" baseline="0" dirty="0" smtClean="0">
                <a:solidFill>
                  <a:schemeClr val="tx1"/>
                </a:solidFill>
              </a:rPr>
              <a:t>compressed air</a:t>
            </a:r>
          </a:p>
          <a:p>
            <a:pPr marL="628650" lvl="1" indent="-171450">
              <a:buFont typeface="Arial" panose="020B0604020202020204" pitchFamily="34" charset="0"/>
              <a:buChar char="•"/>
            </a:pPr>
            <a:r>
              <a:rPr lang="en-AU" baseline="0" dirty="0" smtClean="0">
                <a:solidFill>
                  <a:schemeClr val="tx1"/>
                </a:solidFill>
              </a:rPr>
              <a:t>caught in rotating drill rods.</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175010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level of safety within the drilling industry in Western Australia has moved forward substantially.  Mining and exploration </a:t>
            </a:r>
            <a:r>
              <a:rPr lang="en-AU" dirty="0" smtClean="0"/>
              <a:t>companies</a:t>
            </a:r>
            <a:r>
              <a:rPr lang="en-AU" sz="1200" kern="1200" dirty="0" smtClean="0">
                <a:solidFill>
                  <a:schemeClr val="tx1"/>
                </a:solidFill>
                <a:effectLst/>
                <a:latin typeface="+mn-lt"/>
                <a:ea typeface="+mn-ea"/>
                <a:cs typeface="+mn-cs"/>
              </a:rPr>
              <a:t> are now requiring a higher level of safety for all people working at their sites. In response drilling companies are developing new safety features for their drill rigs and some are making great safety changes without input from mining companies.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Exploration and mining companies now have a procedure that drilling companies must comply with prior to gaining access to their sites.  The Department of Mines and Petroleum sees this as a very positive measure.</a:t>
            </a:r>
          </a:p>
          <a:p>
            <a:endParaRPr lang="en-AU" dirty="0"/>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3632226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We are also now seeing fully enclosed driller’s cabins set back from the drop zone around the drill rig mast. The benefits of this are endless.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Where we go to now with drilling and exploration operations safety is determined by you, the </a:t>
            </a:r>
            <a:r>
              <a:rPr lang="en-AU" sz="1200" kern="1200" smtClean="0">
                <a:solidFill>
                  <a:schemeClr val="tx1"/>
                </a:solidFill>
                <a:effectLst/>
                <a:latin typeface="+mn-lt"/>
                <a:ea typeface="+mn-ea"/>
                <a:cs typeface="+mn-cs"/>
              </a:rPr>
              <a:t>mining, exploration </a:t>
            </a:r>
            <a:r>
              <a:rPr lang="en-AU" sz="1200" kern="1200" dirty="0" smtClean="0">
                <a:solidFill>
                  <a:schemeClr val="tx1"/>
                </a:solidFill>
                <a:effectLst/>
                <a:latin typeface="+mn-lt"/>
                <a:ea typeface="+mn-ea"/>
                <a:cs typeface="+mn-cs"/>
              </a:rPr>
              <a:t>and drilling companies.</a:t>
            </a:r>
          </a:p>
          <a:p>
            <a:endParaRPr lang="en-AU" dirty="0"/>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233006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In the last few years, exploration drilling safety has progressed significantly.  Back in the 1980s and 1990s the above picture was an accepted practice.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No high-visibility (hi-</a:t>
            </a:r>
            <a:r>
              <a:rPr lang="en-AU" sz="1200" kern="1200" dirty="0" err="1" smtClean="0">
                <a:solidFill>
                  <a:schemeClr val="tx1"/>
                </a:solidFill>
                <a:effectLst/>
                <a:latin typeface="+mn-lt"/>
                <a:ea typeface="+mn-ea"/>
                <a:cs typeface="+mn-cs"/>
              </a:rPr>
              <a:t>vis</a:t>
            </a:r>
            <a:r>
              <a:rPr lang="en-AU" sz="1200" kern="1200" dirty="0" smtClean="0">
                <a:solidFill>
                  <a:schemeClr val="tx1"/>
                </a:solidFill>
                <a:effectLst/>
                <a:latin typeface="+mn-lt"/>
                <a:ea typeface="+mn-ea"/>
                <a:cs typeface="+mn-cs"/>
              </a:rPr>
              <a:t>) clothing.</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No dust masks.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No safety glasses.  </a:t>
            </a:r>
            <a:endParaRPr lang="en-AU" dirty="0"/>
          </a:p>
          <a:p>
            <a:pPr marL="171450" indent="-171450">
              <a:buFont typeface="Arial" panose="020B0604020202020204" pitchFamily="34" charset="0"/>
              <a:buChar char="•"/>
            </a:pPr>
            <a:r>
              <a:rPr lang="en-AU" dirty="0" smtClean="0"/>
              <a:t>Dust was </a:t>
            </a:r>
            <a:r>
              <a:rPr lang="en-AU" sz="1200" kern="1200" dirty="0" smtClean="0">
                <a:solidFill>
                  <a:schemeClr val="tx1"/>
                </a:solidFill>
                <a:effectLst/>
                <a:latin typeface="+mn-lt"/>
                <a:ea typeface="+mn-ea"/>
                <a:cs typeface="+mn-cs"/>
              </a:rPr>
              <a:t>accepted as normal.</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Today</a:t>
            </a:r>
            <a:r>
              <a:rPr lang="en-AU" dirty="0" smtClean="0"/>
              <a:t>…</a:t>
            </a:r>
            <a:r>
              <a:rPr lang="en-A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dirty="0" smtClean="0"/>
              <a:t>P</a:t>
            </a:r>
            <a:r>
              <a:rPr lang="en-AU" sz="1200" kern="1200" dirty="0" smtClean="0">
                <a:solidFill>
                  <a:schemeClr val="tx1"/>
                </a:solidFill>
                <a:effectLst/>
                <a:latin typeface="+mn-lt"/>
                <a:ea typeface="+mn-ea"/>
                <a:cs typeface="+mn-cs"/>
              </a:rPr>
              <a:t>ersonal protective equipment (PPE) is worn e.g. safety glasses, gloves and hi-</a:t>
            </a:r>
            <a:r>
              <a:rPr lang="en-AU" sz="1200" kern="1200" dirty="0" err="1" smtClean="0">
                <a:solidFill>
                  <a:schemeClr val="tx1"/>
                </a:solidFill>
                <a:effectLst/>
                <a:latin typeface="+mn-lt"/>
                <a:ea typeface="+mn-ea"/>
                <a:cs typeface="+mn-cs"/>
              </a:rPr>
              <a:t>vis</a:t>
            </a:r>
            <a:r>
              <a:rPr lang="en-AU" sz="1200" kern="1200" dirty="0" smtClean="0">
                <a:solidFill>
                  <a:schemeClr val="tx1"/>
                </a:solidFill>
                <a:effectLst/>
                <a:latin typeface="+mn-lt"/>
                <a:ea typeface="+mn-ea"/>
                <a:cs typeface="+mn-cs"/>
              </a:rPr>
              <a:t> clothing, including long sleeves shirts and pants to protect workers from the sun.</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Automatic drill rod handlers have been introduced to reduce manual handling injuries.</a:t>
            </a:r>
          </a:p>
          <a:p>
            <a:endParaRPr lang="en-AU" dirty="0"/>
          </a:p>
          <a:p>
            <a:r>
              <a:rPr lang="en-AU" sz="1200" kern="1200" dirty="0" smtClean="0">
                <a:solidFill>
                  <a:schemeClr val="tx1"/>
                </a:solidFill>
                <a:effectLst/>
                <a:latin typeface="+mn-lt"/>
                <a:ea typeface="+mn-ea"/>
                <a:cs typeface="+mn-cs"/>
              </a:rPr>
              <a:t>However,</a:t>
            </a:r>
            <a:r>
              <a:rPr lang="en-AU" sz="1200" kern="1200" baseline="0" dirty="0" smtClean="0">
                <a:solidFill>
                  <a:schemeClr val="tx1"/>
                </a:solidFill>
                <a:effectLst/>
                <a:latin typeface="+mn-lt"/>
                <a:ea typeface="+mn-ea"/>
                <a:cs typeface="+mn-cs"/>
              </a:rPr>
              <a:t> t</a:t>
            </a:r>
            <a:r>
              <a:rPr lang="en-AU" sz="1200" kern="1200" dirty="0" smtClean="0">
                <a:solidFill>
                  <a:schemeClr val="tx1"/>
                </a:solidFill>
                <a:effectLst/>
                <a:latin typeface="+mn-lt"/>
                <a:ea typeface="+mn-ea"/>
                <a:cs typeface="+mn-cs"/>
              </a:rPr>
              <a:t>hese safety modifications are not the only positive changes that drilling companies have implemented.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150329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During the </a:t>
            </a:r>
            <a:r>
              <a:rPr lang="en-AU" sz="1200" kern="1200" dirty="0" smtClean="0">
                <a:solidFill>
                  <a:schemeClr val="tx1"/>
                </a:solidFill>
                <a:effectLst/>
                <a:latin typeface="+mn-lt"/>
                <a:ea typeface="+mn-ea"/>
                <a:cs typeface="+mn-cs"/>
              </a:rPr>
              <a:t>1980s and 1990s </a:t>
            </a:r>
            <a:r>
              <a:rPr lang="en-AU" dirty="0" smtClean="0"/>
              <a:t>dust</a:t>
            </a:r>
            <a:r>
              <a:rPr lang="en-AU" baseline="0" dirty="0" smtClean="0"/>
              <a:t> levels like this were an accepted part of exploration drilling. </a:t>
            </a:r>
          </a:p>
          <a:p>
            <a:endParaRPr lang="en-AU" baseline="0" dirty="0" smtClean="0"/>
          </a:p>
          <a:p>
            <a:r>
              <a:rPr lang="en-AU" baseline="0" dirty="0" smtClean="0"/>
              <a:t>Today…</a:t>
            </a:r>
          </a:p>
          <a:p>
            <a:pPr marL="171450" indent="-171450">
              <a:buFont typeface="Arial" panose="020B0604020202020204" pitchFamily="34" charset="0"/>
              <a:buChar char="•"/>
            </a:pPr>
            <a:r>
              <a:rPr lang="en-AU" baseline="0" dirty="0" smtClean="0"/>
              <a:t>Exploration and mining companies require that water injection is used. </a:t>
            </a:r>
          </a:p>
          <a:p>
            <a:pPr marL="171450" indent="-171450">
              <a:buFont typeface="Arial" panose="020B0604020202020204" pitchFamily="34" charset="0"/>
              <a:buChar char="•"/>
            </a:pPr>
            <a:r>
              <a:rPr lang="en-AU" baseline="0" dirty="0" smtClean="0"/>
              <a:t>Best practice promotes fit testing to ensure respirators and masks fit each individual correctly.</a:t>
            </a:r>
          </a:p>
          <a:p>
            <a:r>
              <a:rPr lang="en-AU" i="1" dirty="0" smtClean="0"/>
              <a:t>Note: </a:t>
            </a:r>
            <a:r>
              <a:rPr lang="en-AU" i="1" baseline="0" dirty="0" smtClean="0"/>
              <a:t>If employees are not fit tested the mask may not seal against the face meaning they are not being protected as the PPE was designed.</a:t>
            </a:r>
            <a:endParaRPr lang="en-AU" i="1" dirty="0"/>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224318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This was considered a </a:t>
            </a:r>
            <a:r>
              <a:rPr lang="en-AU" baseline="0" dirty="0" smtClean="0"/>
              <a:t>safe work environment back in the late-1980s.</a:t>
            </a:r>
          </a:p>
          <a:p>
            <a:pPr marL="171450" lvl="0" indent="-171450">
              <a:buFont typeface="Arial" panose="020B0604020202020204" pitchFamily="34" charset="0"/>
              <a:buChar char="•"/>
            </a:pPr>
            <a:r>
              <a:rPr lang="en-AU" baseline="0" dirty="0" smtClean="0"/>
              <a:t>Using the hook and clam shell.</a:t>
            </a:r>
          </a:p>
          <a:p>
            <a:pPr marL="171450" indent="-171450">
              <a:buFont typeface="Arial" panose="020B0604020202020204" pitchFamily="34" charset="0"/>
              <a:buChar char="•"/>
            </a:pPr>
            <a:r>
              <a:rPr lang="en-AU" dirty="0"/>
              <a:t>Working under a suspended load.</a:t>
            </a:r>
          </a:p>
          <a:p>
            <a:pPr marL="171450" lvl="0" indent="-171450">
              <a:buFont typeface="Arial" panose="020B0604020202020204" pitchFamily="34" charset="0"/>
              <a:buChar char="•"/>
            </a:pPr>
            <a:r>
              <a:rPr lang="en-AU" dirty="0" smtClean="0"/>
              <a:t>N</a:t>
            </a:r>
            <a:r>
              <a:rPr lang="en-AU" baseline="0" dirty="0" smtClean="0"/>
              <a:t>o hard hats or gloves.</a:t>
            </a:r>
          </a:p>
          <a:p>
            <a:pPr marL="171450" lvl="0" indent="-171450">
              <a:buFont typeface="Arial" panose="020B0604020202020204" pitchFamily="34" charset="0"/>
              <a:buChar char="•"/>
            </a:pPr>
            <a:r>
              <a:rPr lang="en-AU" baseline="0" dirty="0" smtClean="0"/>
              <a:t>Inappropriate clothing. </a:t>
            </a:r>
          </a:p>
          <a:p>
            <a:pPr marL="171450" lvl="0" indent="-171450">
              <a:buFont typeface="Arial" panose="020B0604020202020204" pitchFamily="34" charset="0"/>
              <a:buChar char="•"/>
            </a:pPr>
            <a:r>
              <a:rPr lang="en-AU" baseline="0" dirty="0" smtClean="0"/>
              <a:t>No hearing protection.</a:t>
            </a:r>
          </a:p>
          <a:p>
            <a:pPr marL="171450" lvl="0" indent="-171450">
              <a:buFont typeface="Arial" panose="020B0604020202020204" pitchFamily="34" charset="0"/>
              <a:buChar char="•"/>
            </a:pPr>
            <a:r>
              <a:rPr lang="en-AU" dirty="0"/>
              <a:t>P</a:t>
            </a:r>
            <a:r>
              <a:rPr lang="en-AU" baseline="0" dirty="0" smtClean="0"/>
              <a:t>oor housekeeping.</a:t>
            </a:r>
          </a:p>
          <a:p>
            <a:pPr lvl="0"/>
            <a:endParaRPr lang="en-AU" baseline="0" dirty="0" smtClean="0"/>
          </a:p>
          <a:p>
            <a:r>
              <a:rPr lang="en-AU" baseline="0" dirty="0" smtClean="0"/>
              <a:t>How much worse could it get?</a:t>
            </a:r>
            <a:endParaRPr lang="en-AU" dirty="0"/>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258957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Personal protective equipment (PPE) practices have improved significantly</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in the last few years. All employees are now required to wear appropriate PPE, including: </a:t>
            </a:r>
            <a:endParaRPr lang="en-AU" dirty="0"/>
          </a:p>
          <a:p>
            <a:pPr marL="171450" indent="-171450">
              <a:buFont typeface="Arial" panose="020B0604020202020204" pitchFamily="34" charset="0"/>
              <a:buChar char="•"/>
            </a:pPr>
            <a:r>
              <a:rPr lang="en-AU" dirty="0"/>
              <a:t>H</a:t>
            </a:r>
            <a:r>
              <a:rPr lang="en-AU" sz="1200" kern="1200" dirty="0" smtClean="0">
                <a:solidFill>
                  <a:schemeClr val="tx1"/>
                </a:solidFill>
                <a:effectLst/>
                <a:latin typeface="+mn-lt"/>
                <a:ea typeface="+mn-ea"/>
                <a:cs typeface="+mn-cs"/>
              </a:rPr>
              <a:t>i-</a:t>
            </a:r>
            <a:r>
              <a:rPr lang="en-AU" sz="1200" kern="1200" dirty="0" err="1" smtClean="0">
                <a:solidFill>
                  <a:schemeClr val="tx1"/>
                </a:solidFill>
                <a:effectLst/>
                <a:latin typeface="+mn-lt"/>
                <a:ea typeface="+mn-ea"/>
                <a:cs typeface="+mn-cs"/>
              </a:rPr>
              <a:t>vis</a:t>
            </a:r>
            <a:r>
              <a:rPr lang="en-AU" sz="1200" kern="1200" dirty="0" smtClean="0">
                <a:solidFill>
                  <a:schemeClr val="tx1"/>
                </a:solidFill>
                <a:effectLst/>
                <a:latin typeface="+mn-lt"/>
                <a:ea typeface="+mn-ea"/>
                <a:cs typeface="+mn-cs"/>
              </a:rPr>
              <a:t> clothing, </a:t>
            </a:r>
            <a:r>
              <a:rPr lang="en-AU" dirty="0" smtClean="0"/>
              <a:t>and</a:t>
            </a:r>
            <a:r>
              <a:rPr lang="en-AU" sz="1200" kern="1200" dirty="0" smtClean="0">
                <a:solidFill>
                  <a:schemeClr val="tx1"/>
                </a:solidFill>
                <a:effectLst/>
                <a:latin typeface="+mn-lt"/>
                <a:ea typeface="+mn-ea"/>
                <a:cs typeface="+mn-cs"/>
              </a:rPr>
              <a:t> long sleeved shirts and long pants for sun protection.</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Hard hats.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Safety glasses.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Fit-testing for dust masks.</a:t>
            </a:r>
          </a:p>
          <a:p>
            <a:pPr marL="171450" indent="-171450">
              <a:buFont typeface="Arial" panose="020B0604020202020204" pitchFamily="34" charset="0"/>
              <a:buChar char="•"/>
            </a:pPr>
            <a:r>
              <a:rPr lang="en-AU" dirty="0"/>
              <a:t>H</a:t>
            </a:r>
            <a:r>
              <a:rPr lang="en-AU" sz="1200" kern="1200" dirty="0" smtClean="0">
                <a:solidFill>
                  <a:schemeClr val="tx1"/>
                </a:solidFill>
                <a:effectLst/>
                <a:latin typeface="+mn-lt"/>
                <a:ea typeface="+mn-ea"/>
                <a:cs typeface="+mn-cs"/>
              </a:rPr>
              <a:t>earing protection is now mandatory during drilling operations.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155893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Drill rod handling like this was an accepted practice in the 1980s and 1990s.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Who ensured the winch cable and attachments were rated for the job and fastened correctly?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Today…</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Thankfully this type of drill rod handling has been eliminated with the implementation of automated drill rod handlers.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171417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77DFAE-10B6-40D7-B7C8-15E2ECC8FEE6}"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62998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AU" dirty="0" smtClean="0"/>
              <a:t>The higher up the hierarchy</a:t>
            </a:r>
            <a:r>
              <a:rPr lang="en-AU" baseline="0" dirty="0" smtClean="0"/>
              <a:t> of control your solution is, the greater its effectiveness or protection. </a:t>
            </a:r>
          </a:p>
          <a:p>
            <a:endParaRPr lang="en-AU" dirty="0"/>
          </a:p>
          <a:p>
            <a:r>
              <a:rPr lang="en-AU" baseline="0" dirty="0" smtClean="0"/>
              <a:t>The graphic in this slide is a slightly different approach to help people visualise what this means and hopefully better remember the levels.</a:t>
            </a:r>
          </a:p>
          <a:p>
            <a:endParaRPr lang="en-AU" baseline="0" dirty="0" smtClean="0"/>
          </a:p>
          <a:p>
            <a:r>
              <a:rPr lang="en-AU" baseline="0" dirty="0" smtClean="0"/>
              <a:t>Think of these coloured semi-circles as shields of protection.</a:t>
            </a:r>
          </a:p>
          <a:p>
            <a:pPr marL="171450" indent="-171450">
              <a:buFont typeface="Arial" panose="020B0604020202020204" pitchFamily="34" charset="0"/>
              <a:buChar char="•"/>
            </a:pPr>
            <a:r>
              <a:rPr lang="en-AU" baseline="0" dirty="0" smtClean="0"/>
              <a:t>PPE represents limited protection – </a:t>
            </a:r>
            <a:r>
              <a:rPr lang="en-AU" dirty="0" smtClean="0"/>
              <a:t>a</a:t>
            </a:r>
            <a:r>
              <a:rPr lang="en-AU" baseline="0" dirty="0" smtClean="0"/>
              <a:t> very small </a:t>
            </a:r>
            <a:r>
              <a:rPr lang="en-AU" dirty="0" smtClean="0"/>
              <a:t>“</a:t>
            </a:r>
            <a:r>
              <a:rPr lang="en-AU" baseline="0" dirty="0" smtClean="0"/>
              <a:t>shield”.</a:t>
            </a:r>
          </a:p>
          <a:p>
            <a:pPr marL="171450" marR="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AU" baseline="0" dirty="0" smtClean="0"/>
              <a:t>Isolation or segregation (of individuals not involved in the hazardous activity) – bigger “shield” of protection.</a:t>
            </a:r>
          </a:p>
          <a:p>
            <a:pPr marL="171450" marR="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AU" baseline="0" dirty="0" smtClean="0"/>
              <a:t>Elimination of hazard – no risk, “completely shielded”.</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endParaRPr lang="en-AU" altLang="en-US" dirty="0" smtClean="0"/>
          </a:p>
        </p:txBody>
      </p:sp>
      <p:sp>
        <p:nvSpPr>
          <p:cNvPr id="4" name="Slide Number Placeholder 3"/>
          <p:cNvSpPr>
            <a:spLocks noGrp="1"/>
          </p:cNvSpPr>
          <p:nvPr>
            <p:ph type="sldNum" sz="quarter" idx="5"/>
          </p:nvPr>
        </p:nvSpPr>
        <p:spPr/>
        <p:txBody>
          <a:bodyPr/>
          <a:lstStyle/>
          <a:p>
            <a:pPr>
              <a:defRPr/>
            </a:pPr>
            <a:fld id="{9800E7EA-1B69-49DF-BE38-4603FDBF4A42}" type="slidenum">
              <a:rPr lang="en-AU" smtClean="0">
                <a:solidFill>
                  <a:prstClr val="black"/>
                </a:solidFill>
              </a:rPr>
              <a:pPr>
                <a:defRPr/>
              </a:pPr>
              <a:t>9</a:t>
            </a:fld>
            <a:endParaRPr lang="en-AU"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101609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350807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5632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3309982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kumimoji="0" lang="en-US" altLang="en-US" smtClean="0">
              <a:solidFill>
                <a:srgbClr val="000000"/>
              </a:solidFill>
            </a:endParaRPr>
          </a:p>
        </p:txBody>
      </p:sp>
      <p:sp>
        <p:nvSpPr>
          <p:cNvPr id="3" name="Rectangle 6"/>
          <p:cNvSpPr>
            <a:spLocks noGrp="1" noChangeArrowheads="1"/>
          </p:cNvSpPr>
          <p:nvPr>
            <p:ph type="sldNum" sz="quarter" idx="10"/>
          </p:nvPr>
        </p:nvSpPr>
        <p:spPr>
          <a:xfrm>
            <a:off x="7239000" y="6524625"/>
            <a:ext cx="1905000" cy="333375"/>
          </a:xfrm>
          <a:prstGeom prst="rect">
            <a:avLst/>
          </a:prstGeom>
        </p:spPr>
        <p:txBody>
          <a:bodyPr/>
          <a:lstStyle>
            <a:lvl1pPr>
              <a:defRPr kumimoji="1"/>
            </a:lvl1pPr>
          </a:lstStyle>
          <a:p>
            <a:pPr>
              <a:defRPr/>
            </a:pPr>
            <a:fld id="{E666583C-5507-4EC8-B0C7-4C78B038E005}" type="slidenum">
              <a:rPr lang="en-US"/>
              <a:pPr>
                <a:defRPr/>
              </a:pPr>
              <a:t>‹#›</a:t>
            </a:fld>
            <a:endParaRPr lang="en-US"/>
          </a:p>
        </p:txBody>
      </p:sp>
    </p:spTree>
    <p:extLst>
      <p:ext uri="{BB962C8B-B14F-4D97-AF65-F5344CB8AC3E}">
        <p14:creationId xmlns:p14="http://schemas.microsoft.com/office/powerpoint/2010/main" val="2899929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408018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15618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153127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264596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46622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329544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973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143239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323104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96846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tLang="en-US" dirty="0">
                <a:solidFill>
                  <a:srgbClr val="CF5E31"/>
                </a:solidFill>
              </a:rPr>
              <a:t>Please read this before using presentation</a:t>
            </a:r>
            <a:endParaRPr lang="en-AU" dirty="0"/>
          </a:p>
        </p:txBody>
      </p:sp>
      <p:sp>
        <p:nvSpPr>
          <p:cNvPr id="7" name="Content Placeholder 6"/>
          <p:cNvSpPr>
            <a:spLocks noGrp="1"/>
          </p:cNvSpPr>
          <p:nvPr>
            <p:ph idx="1"/>
          </p:nvPr>
        </p:nvSpPr>
        <p:spPr>
          <a:xfrm>
            <a:off x="323528" y="2036093"/>
            <a:ext cx="8820472" cy="4495800"/>
          </a:xfrm>
        </p:spPr>
        <p:txBody>
          <a:bodyPr/>
          <a:lstStyle/>
          <a:p>
            <a:r>
              <a:rPr lang="en-AU" sz="2000" dirty="0" smtClean="0"/>
              <a:t>The 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r>
              <a:rPr lang="en-AU" sz="2000" b="1" dirty="0"/>
              <a:t> </a:t>
            </a:r>
            <a:endParaRPr lang="en-AU" sz="2000" b="1" dirty="0" smtClean="0"/>
          </a:p>
          <a:p>
            <a:r>
              <a:rPr lang="en-AU" sz="2000" dirty="0" smtClean="0"/>
              <a:t>Please </a:t>
            </a:r>
            <a:r>
              <a:rPr lang="en-AU" sz="2000" dirty="0"/>
              <a:t>give attribution </a:t>
            </a:r>
            <a:r>
              <a:rPr lang="en-AU" sz="2000" dirty="0" smtClean="0"/>
              <a:t>to Department of Mines and Petroleum, 2015.</a:t>
            </a:r>
          </a:p>
          <a:p>
            <a:r>
              <a:rPr lang="en-AU" altLang="en-US" sz="2000" dirty="0"/>
              <a:t>For resources, information or clarification, please contact:</a:t>
            </a:r>
          </a:p>
          <a:p>
            <a:pPr lvl="1">
              <a:buFontTx/>
              <a:buNone/>
            </a:pPr>
            <a:r>
              <a:rPr lang="en-AU" altLang="en-US" sz="2000" b="1" dirty="0" smtClean="0">
                <a:solidFill>
                  <a:srgbClr val="C00000"/>
                </a:solidFill>
                <a:hlinkClick r:id="rId3"/>
              </a:rPr>
              <a:t>RSDComms@dmp.wa.gov.au</a:t>
            </a:r>
            <a:r>
              <a:rPr lang="en-AU" altLang="en-US" sz="2000" b="1" dirty="0" smtClean="0">
                <a:solidFill>
                  <a:srgbClr val="C00000"/>
                </a:solidFill>
              </a:rPr>
              <a:t> </a:t>
            </a:r>
            <a:r>
              <a:rPr lang="en-AU" altLang="en-US" sz="2000" dirty="0" smtClean="0"/>
              <a:t>or </a:t>
            </a:r>
            <a:r>
              <a:rPr lang="en-AU" altLang="en-US" sz="2000" dirty="0"/>
              <a:t>visit</a:t>
            </a:r>
          </a:p>
          <a:p>
            <a:pPr lvl="1">
              <a:buFontTx/>
              <a:buNone/>
            </a:pPr>
            <a:r>
              <a:rPr lang="en-AU" altLang="en-US" sz="2000" b="1" dirty="0">
                <a:solidFill>
                  <a:srgbClr val="C00000"/>
                </a:solidFill>
                <a:hlinkClick r:id="rId4"/>
              </a:rPr>
              <a:t>www.dmp.wa.gov.au/ResourcesSafety</a:t>
            </a:r>
            <a:endParaRPr lang="en-AU" altLang="en-US" sz="2000" b="1" dirty="0">
              <a:solidFill>
                <a:srgbClr val="C00000"/>
              </a:solidFill>
            </a:endParaRPr>
          </a:p>
          <a:p>
            <a:endParaRPr lang="en-AU" sz="2000" dirty="0"/>
          </a:p>
          <a:p>
            <a:pPr marL="0" indent="0">
              <a:buNone/>
            </a:pPr>
            <a:endParaRPr lang="en-AU" sz="2000" dirty="0"/>
          </a:p>
        </p:txBody>
      </p:sp>
      <p:sp>
        <p:nvSpPr>
          <p:cNvPr id="4" name="Slide Number Placeholder 3"/>
          <p:cNvSpPr>
            <a:spLocks noGrp="1"/>
          </p:cNvSpPr>
          <p:nvPr>
            <p:ph type="sldNum" sz="quarter" idx="10"/>
          </p:nvPr>
        </p:nvSpPr>
        <p:spPr/>
        <p:txBody>
          <a:bodyPr/>
          <a:lstStyle/>
          <a:p>
            <a:pPr>
              <a:defRPr/>
            </a:pPr>
            <a:fld id="{964DC2ED-F8CC-422D-8C4F-5DA8CF0BFD7E}" type="slidenum">
              <a:rPr lang="en-US" smtClean="0"/>
              <a:pPr>
                <a:defRPr/>
              </a:pPr>
              <a:t>1</a:t>
            </a:fld>
            <a:endParaRPr lang="en-US" dirty="0"/>
          </a:p>
        </p:txBody>
      </p:sp>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1268760"/>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77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Compressed </a:t>
            </a:r>
            <a:r>
              <a:rPr lang="en-AU" dirty="0" smtClean="0"/>
              <a:t>air</a:t>
            </a:r>
            <a:endParaRPr lang="en-AU"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34959">
            <a:off x="5246537" y="607703"/>
            <a:ext cx="3295899" cy="5774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20906" y="1268760"/>
            <a:ext cx="3692036" cy="830997"/>
          </a:xfrm>
          <a:prstGeom prst="rect">
            <a:avLst/>
          </a:prstGeom>
        </p:spPr>
        <p:txBody>
          <a:bodyPr wrap="none">
            <a:spAutoFit/>
          </a:bodyPr>
          <a:lstStyle/>
          <a:p>
            <a:r>
              <a:rPr lang="en-AU" sz="2400" dirty="0">
                <a:solidFill>
                  <a:prstClr val="black"/>
                </a:solidFill>
              </a:rPr>
              <a:t>“Genie in the bottle”</a:t>
            </a:r>
          </a:p>
          <a:p>
            <a:r>
              <a:rPr lang="en-AU" sz="2400" dirty="0">
                <a:solidFill>
                  <a:prstClr val="black"/>
                </a:solidFill>
              </a:rPr>
              <a:t>SIR No. 3 – 29 Sept 1989</a:t>
            </a:r>
          </a:p>
        </p:txBody>
      </p:sp>
      <p:pic>
        <p:nvPicPr>
          <p:cNvPr id="4" name="Picture 2" descr="E:\Drilling Safety\Air Hose Failure 3.jpg"/>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1040896" y="2182306"/>
            <a:ext cx="3365054" cy="4271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10</a:t>
            </a:fld>
            <a:endParaRPr lang="en-US" dirty="0"/>
          </a:p>
        </p:txBody>
      </p:sp>
    </p:spTree>
    <p:extLst>
      <p:ext uri="{BB962C8B-B14F-4D97-AF65-F5344CB8AC3E}">
        <p14:creationId xmlns:p14="http://schemas.microsoft.com/office/powerpoint/2010/main" val="2103348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Compressed </a:t>
            </a:r>
            <a:r>
              <a:rPr lang="en-AU" dirty="0"/>
              <a:t>air – a</a:t>
            </a:r>
            <a:r>
              <a:rPr lang="en-AU" dirty="0" smtClean="0"/>
              <a:t>ppropriate practice now</a:t>
            </a:r>
            <a:endParaRPr lang="en-AU" dirty="0"/>
          </a:p>
        </p:txBody>
      </p:sp>
      <p:grpSp>
        <p:nvGrpSpPr>
          <p:cNvPr id="12" name="Group 11"/>
          <p:cNvGrpSpPr/>
          <p:nvPr/>
        </p:nvGrpSpPr>
        <p:grpSpPr>
          <a:xfrm>
            <a:off x="1115617" y="1448781"/>
            <a:ext cx="6576730" cy="4052133"/>
            <a:chOff x="1115617" y="1448781"/>
            <a:chExt cx="6576730" cy="4052133"/>
          </a:xfrm>
        </p:grpSpPr>
        <p:pic>
          <p:nvPicPr>
            <p:cNvPr id="11266" name="Picture 2" descr="D:\DCIM\102OLYMP\PB03095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15617" y="1448781"/>
              <a:ext cx="6576730" cy="4052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4499992" y="3356992"/>
              <a:ext cx="792088" cy="72008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5" name="Oval 4"/>
            <p:cNvSpPr/>
            <p:nvPr/>
          </p:nvSpPr>
          <p:spPr bwMode="auto">
            <a:xfrm>
              <a:off x="2483768" y="3861048"/>
              <a:ext cx="936104" cy="952527"/>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grpSp>
      <p:sp>
        <p:nvSpPr>
          <p:cNvPr id="13" name="Slide Number Placeholder 12"/>
          <p:cNvSpPr>
            <a:spLocks noGrp="1"/>
          </p:cNvSpPr>
          <p:nvPr>
            <p:ph type="sldNum" sz="quarter" idx="10"/>
          </p:nvPr>
        </p:nvSpPr>
        <p:spPr/>
        <p:txBody>
          <a:bodyPr/>
          <a:lstStyle/>
          <a:p>
            <a:pPr>
              <a:defRPr/>
            </a:pPr>
            <a:fld id="{65F01BBC-B154-426B-B193-7FA9844B8C65}" type="slidenum">
              <a:rPr lang="en-US" smtClean="0"/>
              <a:pPr>
                <a:defRPr/>
              </a:pPr>
              <a:t>11</a:t>
            </a:fld>
            <a:endParaRPr lang="en-US" dirty="0"/>
          </a:p>
        </p:txBody>
      </p:sp>
    </p:spTree>
    <p:extLst>
      <p:ext uri="{BB962C8B-B14F-4D97-AF65-F5344CB8AC3E}">
        <p14:creationId xmlns:p14="http://schemas.microsoft.com/office/powerpoint/2010/main" val="3521648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Modified tooling or breakouts in the 1980s</a:t>
            </a:r>
            <a:endParaRPr lang="en-AU" dirty="0"/>
          </a:p>
        </p:txBody>
      </p:sp>
      <p:sp>
        <p:nvSpPr>
          <p:cNvPr id="4" name="Content Placeholder 3"/>
          <p:cNvSpPr>
            <a:spLocks noGrp="1"/>
          </p:cNvSpPr>
          <p:nvPr>
            <p:ph idx="1"/>
          </p:nvPr>
        </p:nvSpPr>
        <p:spPr>
          <a:xfrm>
            <a:off x="685800" y="1600200"/>
            <a:ext cx="4102224" cy="4495800"/>
          </a:xfrm>
        </p:spPr>
        <p:txBody>
          <a:bodyPr/>
          <a:lstStyle/>
          <a:p>
            <a:pPr marL="0" indent="0">
              <a:buNone/>
            </a:pPr>
            <a:r>
              <a:rPr lang="en-AU" dirty="0" smtClean="0"/>
              <a:t>Spot the hazards!</a:t>
            </a:r>
            <a:endParaRPr lang="en-AU"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1484784"/>
            <a:ext cx="4023871" cy="4886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12</a:t>
            </a:fld>
            <a:endParaRPr lang="en-US" dirty="0"/>
          </a:p>
        </p:txBody>
      </p:sp>
    </p:spTree>
    <p:extLst>
      <p:ext uri="{BB962C8B-B14F-4D97-AF65-F5344CB8AC3E}">
        <p14:creationId xmlns:p14="http://schemas.microsoft.com/office/powerpoint/2010/main" val="3398082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268760"/>
            <a:ext cx="8496944" cy="461665"/>
          </a:xfrm>
          <a:prstGeom prst="rect">
            <a:avLst/>
          </a:prstGeom>
        </p:spPr>
        <p:txBody>
          <a:bodyPr wrap="square">
            <a:spAutoFit/>
          </a:bodyPr>
          <a:lstStyle/>
          <a:p>
            <a:r>
              <a:rPr lang="en-AU" sz="2400" dirty="0">
                <a:solidFill>
                  <a:prstClr val="black"/>
                </a:solidFill>
              </a:rPr>
              <a:t>Not </a:t>
            </a:r>
            <a:r>
              <a:rPr lang="en-AU" sz="2400" dirty="0" smtClean="0">
                <a:solidFill>
                  <a:prstClr val="black"/>
                </a:solidFill>
              </a:rPr>
              <a:t>recommended by original </a:t>
            </a:r>
            <a:r>
              <a:rPr lang="en-AU" sz="2400" dirty="0">
                <a:solidFill>
                  <a:prstClr val="black"/>
                </a:solidFill>
              </a:rPr>
              <a:t>e</a:t>
            </a:r>
            <a:r>
              <a:rPr lang="en-AU" sz="2400" dirty="0" smtClean="0">
                <a:solidFill>
                  <a:prstClr val="black"/>
                </a:solidFill>
              </a:rPr>
              <a:t>quipment </a:t>
            </a:r>
            <a:r>
              <a:rPr lang="en-AU" sz="2400" dirty="0">
                <a:solidFill>
                  <a:prstClr val="black"/>
                </a:solidFill>
              </a:rPr>
              <a:t>m</a:t>
            </a:r>
            <a:r>
              <a:rPr lang="en-AU" sz="2400" dirty="0" smtClean="0">
                <a:solidFill>
                  <a:prstClr val="black"/>
                </a:solidFill>
              </a:rPr>
              <a:t>anufacturer</a:t>
            </a:r>
            <a:endParaRPr lang="en-AU" sz="2400" dirty="0">
              <a:solidFill>
                <a:prstClr val="black"/>
              </a:solidFill>
            </a:endParaRPr>
          </a:p>
        </p:txBody>
      </p:sp>
      <p:sp>
        <p:nvSpPr>
          <p:cNvPr id="4" name="Title 3"/>
          <p:cNvSpPr>
            <a:spLocks noGrp="1"/>
          </p:cNvSpPr>
          <p:nvPr>
            <p:ph type="title"/>
          </p:nvPr>
        </p:nvSpPr>
        <p:spPr/>
        <p:txBody>
          <a:bodyPr/>
          <a:lstStyle/>
          <a:p>
            <a:r>
              <a:rPr lang="en-AU" dirty="0"/>
              <a:t>Breakout </a:t>
            </a:r>
            <a:r>
              <a:rPr lang="en-AU" dirty="0" smtClean="0"/>
              <a:t>spanner </a:t>
            </a:r>
            <a:r>
              <a:rPr lang="en-AU" dirty="0"/>
              <a:t>– </a:t>
            </a:r>
            <a:r>
              <a:rPr lang="en-AU" dirty="0" smtClean="0"/>
              <a:t>modified tooling</a:t>
            </a:r>
            <a:endParaRPr lang="en-AU" dirty="0"/>
          </a:p>
        </p:txBody>
      </p:sp>
      <p:sp>
        <p:nvSpPr>
          <p:cNvPr id="2" name="TextBox 1"/>
          <p:cNvSpPr txBox="1"/>
          <p:nvPr/>
        </p:nvSpPr>
        <p:spPr>
          <a:xfrm>
            <a:off x="2429939" y="6091632"/>
            <a:ext cx="4284122" cy="369332"/>
          </a:xfrm>
          <a:prstGeom prst="rect">
            <a:avLst/>
          </a:prstGeom>
          <a:noFill/>
        </p:spPr>
        <p:txBody>
          <a:bodyPr wrap="none" rtlCol="0">
            <a:spAutoFit/>
          </a:bodyPr>
          <a:lstStyle/>
          <a:p>
            <a:r>
              <a:rPr lang="en-AU" dirty="0">
                <a:solidFill>
                  <a:srgbClr val="CF5E31"/>
                </a:solidFill>
              </a:rPr>
              <a:t>www.dmp.wa.gov.au/ResourcessSafety</a:t>
            </a:r>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13</a:t>
            </a:fld>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4" y="1914651"/>
            <a:ext cx="5548313"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680052">
            <a:off x="5619467" y="1894683"/>
            <a:ext cx="3132499" cy="43003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858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Specially designed and manufactured drill rod breakout spanner</a:t>
            </a:r>
            <a:endParaRPr lang="en-AU" dirty="0"/>
          </a:p>
        </p:txBody>
      </p:sp>
      <p:pic>
        <p:nvPicPr>
          <p:cNvPr id="614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55864" y="1600200"/>
            <a:ext cx="60322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14</a:t>
            </a:fld>
            <a:endParaRPr lang="en-US" dirty="0"/>
          </a:p>
        </p:txBody>
      </p:sp>
    </p:spTree>
    <p:extLst>
      <p:ext uri="{BB962C8B-B14F-4D97-AF65-F5344CB8AC3E}">
        <p14:creationId xmlns:p14="http://schemas.microsoft.com/office/powerpoint/2010/main" val="3640476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Mechanised break out tools</a:t>
            </a:r>
            <a:endParaRPr lang="en-AU" dirty="0"/>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51520" y="1340768"/>
            <a:ext cx="3869479" cy="274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E:\Breakouts\Sanderson-PetolSpanner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896" y="2924944"/>
            <a:ext cx="5065370" cy="380050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15</a:t>
            </a:fld>
            <a:endParaRPr lang="en-US" dirty="0"/>
          </a:p>
        </p:txBody>
      </p:sp>
    </p:spTree>
    <p:extLst>
      <p:ext uri="{BB962C8B-B14F-4D97-AF65-F5344CB8AC3E}">
        <p14:creationId xmlns:p14="http://schemas.microsoft.com/office/powerpoint/2010/main" val="1922001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971600" y="2564905"/>
            <a:ext cx="3313669" cy="3487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9992" y="2564904"/>
            <a:ext cx="3887365" cy="3487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AU" dirty="0" smtClean="0"/>
              <a:t>Non-existent guarding </a:t>
            </a:r>
            <a:r>
              <a:rPr lang="en-AU" dirty="0"/>
              <a:t>of </a:t>
            </a:r>
            <a:r>
              <a:rPr lang="en-AU" dirty="0" smtClean="0"/>
              <a:t>both </a:t>
            </a:r>
            <a:r>
              <a:rPr lang="en-AU" dirty="0"/>
              <a:t>RC and </a:t>
            </a:r>
            <a:r>
              <a:rPr lang="en-AU" dirty="0" smtClean="0"/>
              <a:t>diamond drill rod strings</a:t>
            </a:r>
            <a:endParaRPr lang="en-AU" dirty="0"/>
          </a:p>
        </p:txBody>
      </p:sp>
      <p:sp>
        <p:nvSpPr>
          <p:cNvPr id="4" name="Rectangle 3"/>
          <p:cNvSpPr/>
          <p:nvPr/>
        </p:nvSpPr>
        <p:spPr>
          <a:xfrm>
            <a:off x="756643" y="1268760"/>
            <a:ext cx="8063829" cy="1323439"/>
          </a:xfrm>
          <a:prstGeom prst="rect">
            <a:avLst/>
          </a:prstGeom>
        </p:spPr>
        <p:txBody>
          <a:bodyPr wrap="square">
            <a:spAutoFit/>
          </a:bodyPr>
          <a:lstStyle/>
          <a:p>
            <a:r>
              <a:rPr lang="en-AU" sz="2000" dirty="0">
                <a:solidFill>
                  <a:prstClr val="black"/>
                </a:solidFill>
              </a:rPr>
              <a:t>“Each responsible person at a mine must ensure that any moving machinery at a mine which creates a risk of injury to an employee through inadvertent contact is screened or guarded to prevent such contact”. MSIR 1995</a:t>
            </a:r>
          </a:p>
        </p:txBody>
      </p:sp>
      <p:sp>
        <p:nvSpPr>
          <p:cNvPr id="2" name="TextBox 1"/>
          <p:cNvSpPr txBox="1"/>
          <p:nvPr/>
        </p:nvSpPr>
        <p:spPr>
          <a:xfrm>
            <a:off x="2051720" y="6124654"/>
            <a:ext cx="883575" cy="400110"/>
          </a:xfrm>
          <a:prstGeom prst="rect">
            <a:avLst/>
          </a:prstGeom>
          <a:noFill/>
        </p:spPr>
        <p:txBody>
          <a:bodyPr wrap="none" rtlCol="0">
            <a:spAutoFit/>
          </a:bodyPr>
          <a:lstStyle/>
          <a:p>
            <a:r>
              <a:rPr lang="en-AU" sz="2000" dirty="0">
                <a:solidFill>
                  <a:prstClr val="black"/>
                </a:solidFill>
              </a:rPr>
              <a:t>1980s</a:t>
            </a:r>
          </a:p>
        </p:txBody>
      </p:sp>
      <p:sp>
        <p:nvSpPr>
          <p:cNvPr id="7" name="TextBox 6"/>
          <p:cNvSpPr txBox="1"/>
          <p:nvPr/>
        </p:nvSpPr>
        <p:spPr>
          <a:xfrm>
            <a:off x="6013588" y="6124654"/>
            <a:ext cx="883575" cy="400110"/>
          </a:xfrm>
          <a:prstGeom prst="rect">
            <a:avLst/>
          </a:prstGeom>
          <a:noFill/>
        </p:spPr>
        <p:txBody>
          <a:bodyPr wrap="none" rtlCol="0">
            <a:spAutoFit/>
          </a:bodyPr>
          <a:lstStyle/>
          <a:p>
            <a:r>
              <a:rPr lang="en-AU" sz="2000" dirty="0">
                <a:solidFill>
                  <a:prstClr val="black"/>
                </a:solidFill>
              </a:rPr>
              <a:t>1990s</a:t>
            </a:r>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16</a:t>
            </a:fld>
            <a:endParaRPr lang="en-US" dirty="0"/>
          </a:p>
        </p:txBody>
      </p:sp>
    </p:spTree>
    <p:extLst>
      <p:ext uri="{BB962C8B-B14F-4D97-AF65-F5344CB8AC3E}">
        <p14:creationId xmlns:p14="http://schemas.microsoft.com/office/powerpoint/2010/main" val="1638123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Drill rod guarding is now commonplace</a:t>
            </a:r>
            <a:endParaRPr lang="en-AU" dirty="0"/>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11560" y="1927373"/>
            <a:ext cx="374441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2000652"/>
            <a:ext cx="3665833" cy="445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5571" y="1412776"/>
            <a:ext cx="2993127" cy="461665"/>
          </a:xfrm>
          <a:prstGeom prst="rect">
            <a:avLst/>
          </a:prstGeom>
        </p:spPr>
        <p:txBody>
          <a:bodyPr wrap="none">
            <a:spAutoFit/>
          </a:bodyPr>
          <a:lstStyle/>
          <a:p>
            <a:r>
              <a:rPr lang="en-AU" sz="2400" dirty="0">
                <a:solidFill>
                  <a:prstClr val="black"/>
                </a:solidFill>
              </a:rPr>
              <a:t>Even on RC drill rigs</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17</a:t>
            </a:fld>
            <a:endParaRPr lang="en-US" dirty="0"/>
          </a:p>
        </p:txBody>
      </p:sp>
    </p:spTree>
    <p:extLst>
      <p:ext uri="{BB962C8B-B14F-4D97-AF65-F5344CB8AC3E}">
        <p14:creationId xmlns:p14="http://schemas.microsoft.com/office/powerpoint/2010/main" val="2524578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Working at height in the 1980s</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18</a:t>
            </a:fld>
            <a:endParaRPr lang="en-US"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2148" y="1558595"/>
            <a:ext cx="3389232" cy="4697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4202980" y="2214823"/>
            <a:ext cx="4699458" cy="3383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87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Examples of safe access to drill rig mast and support truck</a:t>
            </a:r>
            <a:endParaRPr lang="en-AU" dirty="0"/>
          </a:p>
        </p:txBody>
      </p:sp>
      <p:pic>
        <p:nvPicPr>
          <p:cNvPr id="4098"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0294" y="1556792"/>
            <a:ext cx="341162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1556792"/>
            <a:ext cx="258510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P712007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491880" y="3789040"/>
            <a:ext cx="4032448" cy="27063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19</a:t>
            </a:fld>
            <a:endParaRPr lang="en-US" dirty="0"/>
          </a:p>
        </p:txBody>
      </p:sp>
    </p:spTree>
    <p:extLst>
      <p:ext uri="{BB962C8B-B14F-4D97-AF65-F5344CB8AC3E}">
        <p14:creationId xmlns:p14="http://schemas.microsoft.com/office/powerpoint/2010/main" val="458715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prstClr val="black"/>
                </a:solidFill>
                <a:latin typeface="Arial" panose="020B0604020202020204" pitchFamily="34" charset="0"/>
                <a:cs typeface="Arial" panose="020B0604020202020204" pitchFamily="34" charset="0"/>
              </a:rPr>
              <a:t>Safe drilling: The journey (part </a:t>
            </a:r>
            <a:r>
              <a:rPr lang="en-AU" dirty="0" smtClean="0">
                <a:solidFill>
                  <a:prstClr val="black"/>
                </a:solidFill>
                <a:latin typeface="Arial" panose="020B0604020202020204" pitchFamily="34" charset="0"/>
                <a:cs typeface="Arial" panose="020B0604020202020204" pitchFamily="34" charset="0"/>
              </a:rPr>
              <a:t>2)</a:t>
            </a:r>
            <a:endParaRPr lang="en-AU" dirty="0">
              <a:solidFill>
                <a:srgbClr val="CF5E31"/>
              </a:solidFill>
            </a:endParaRPr>
          </a:p>
        </p:txBody>
      </p:sp>
      <p:sp>
        <p:nvSpPr>
          <p:cNvPr id="6" name="Content Placeholder 5"/>
          <p:cNvSpPr>
            <a:spLocks noGrp="1"/>
          </p:cNvSpPr>
          <p:nvPr>
            <p:ph idx="1"/>
          </p:nvPr>
        </p:nvSpPr>
        <p:spPr/>
        <p:txBody>
          <a:bodyPr/>
          <a:lstStyle/>
          <a:p>
            <a:pPr marL="0" indent="0">
              <a:buNone/>
            </a:pPr>
            <a:r>
              <a:rPr lang="en-AU" dirty="0" smtClean="0"/>
              <a:t>The present – How far have we progressed?</a:t>
            </a:r>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2876405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a:t>
            </a:r>
            <a:r>
              <a:rPr lang="en-AU" dirty="0"/>
              <a:t>far can we go?</a:t>
            </a:r>
          </a:p>
        </p:txBody>
      </p:sp>
      <p:pic>
        <p:nvPicPr>
          <p:cNvPr id="3074" name="Picture 2" descr="E:\Drilling Innovation\Atlas Copc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536602"/>
            <a:ext cx="6912768" cy="456578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20</a:t>
            </a:fld>
            <a:endParaRPr lang="en-US" dirty="0"/>
          </a:p>
        </p:txBody>
      </p:sp>
    </p:spTree>
    <p:extLst>
      <p:ext uri="{BB962C8B-B14F-4D97-AF65-F5344CB8AC3E}">
        <p14:creationId xmlns:p14="http://schemas.microsoft.com/office/powerpoint/2010/main" val="3009945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Where are we now?</a:t>
            </a:r>
          </a:p>
        </p:txBody>
      </p:sp>
      <p:sp>
        <p:nvSpPr>
          <p:cNvPr id="3" name="Content Placeholder 2"/>
          <p:cNvSpPr>
            <a:spLocks noGrp="1"/>
          </p:cNvSpPr>
          <p:nvPr>
            <p:ph idx="1"/>
          </p:nvPr>
        </p:nvSpPr>
        <p:spPr/>
        <p:txBody>
          <a:bodyPr>
            <a:normAutofit/>
          </a:bodyPr>
          <a:lstStyle/>
          <a:p>
            <a:r>
              <a:rPr lang="en-AU" dirty="0" smtClean="0"/>
              <a:t>Level </a:t>
            </a:r>
            <a:r>
              <a:rPr lang="en-AU" dirty="0"/>
              <a:t>of safety within </a:t>
            </a:r>
            <a:r>
              <a:rPr lang="en-AU" dirty="0" smtClean="0"/>
              <a:t>drilling industry </a:t>
            </a:r>
            <a:r>
              <a:rPr lang="en-AU" dirty="0"/>
              <a:t>in Western Australia has moved forward at </a:t>
            </a:r>
            <a:r>
              <a:rPr lang="en-AU" dirty="0" smtClean="0"/>
              <a:t>dramatic rate</a:t>
            </a:r>
            <a:endParaRPr lang="en-AU" dirty="0"/>
          </a:p>
          <a:p>
            <a:r>
              <a:rPr lang="en-AU" dirty="0"/>
              <a:t>As mining companies </a:t>
            </a:r>
            <a:r>
              <a:rPr lang="en-AU" dirty="0" smtClean="0"/>
              <a:t>require higher levels </a:t>
            </a:r>
            <a:r>
              <a:rPr lang="en-AU" dirty="0"/>
              <a:t>of safety for all people </a:t>
            </a:r>
            <a:r>
              <a:rPr lang="en-AU" dirty="0" smtClean="0"/>
              <a:t>working </a:t>
            </a:r>
            <a:r>
              <a:rPr lang="en-AU" dirty="0"/>
              <a:t>at their sites, drilling companies are developing new safety features for their drilling </a:t>
            </a:r>
            <a:r>
              <a:rPr lang="en-AU" dirty="0" smtClean="0"/>
              <a:t>rigs</a:t>
            </a:r>
            <a:endParaRPr lang="en-AU" dirty="0"/>
          </a:p>
          <a:p>
            <a:r>
              <a:rPr lang="en-AU" dirty="0" smtClean="0"/>
              <a:t>Drilling </a:t>
            </a:r>
            <a:r>
              <a:rPr lang="en-AU" dirty="0"/>
              <a:t>companies are also </a:t>
            </a:r>
            <a:r>
              <a:rPr lang="en-AU" dirty="0" smtClean="0"/>
              <a:t>making innovative </a:t>
            </a:r>
            <a:r>
              <a:rPr lang="en-AU" dirty="0"/>
              <a:t>safety changes without </a:t>
            </a:r>
            <a:r>
              <a:rPr lang="en-AU" dirty="0" smtClean="0"/>
              <a:t>input </a:t>
            </a:r>
            <a:r>
              <a:rPr lang="en-AU" dirty="0"/>
              <a:t>from mining </a:t>
            </a:r>
            <a:r>
              <a:rPr lang="en-AU" dirty="0" smtClean="0"/>
              <a:t>companies</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21</a:t>
            </a:fld>
            <a:endParaRPr lang="en-US" dirty="0"/>
          </a:p>
        </p:txBody>
      </p:sp>
    </p:spTree>
    <p:extLst>
      <p:ext uri="{BB962C8B-B14F-4D97-AF65-F5344CB8AC3E}">
        <p14:creationId xmlns:p14="http://schemas.microsoft.com/office/powerpoint/2010/main" val="2630571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rilling Innovation\NWDrillrig0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936" y="1484784"/>
            <a:ext cx="5040560" cy="3780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a:xfrm>
            <a:off x="685800" y="228600"/>
            <a:ext cx="8206680" cy="1143000"/>
          </a:xfrm>
        </p:spPr>
        <p:txBody>
          <a:bodyPr>
            <a:noAutofit/>
          </a:bodyPr>
          <a:lstStyle/>
          <a:p>
            <a:r>
              <a:rPr lang="en-AU" dirty="0" smtClean="0"/>
              <a:t>What does the future hold for drilling safety?</a:t>
            </a:r>
            <a:endParaRPr lang="en-AU" dirty="0"/>
          </a:p>
        </p:txBody>
      </p:sp>
      <p:sp>
        <p:nvSpPr>
          <p:cNvPr id="3" name="Content Placeholder 2"/>
          <p:cNvSpPr>
            <a:spLocks noGrp="1"/>
          </p:cNvSpPr>
          <p:nvPr>
            <p:ph idx="1"/>
          </p:nvPr>
        </p:nvSpPr>
        <p:spPr>
          <a:xfrm>
            <a:off x="395537" y="1484784"/>
            <a:ext cx="3600399" cy="4495800"/>
          </a:xfrm>
        </p:spPr>
        <p:txBody>
          <a:bodyPr>
            <a:noAutofit/>
          </a:bodyPr>
          <a:lstStyle/>
          <a:p>
            <a:r>
              <a:rPr lang="en-AU" dirty="0" smtClean="0"/>
              <a:t>Possibilities for </a:t>
            </a:r>
            <a:r>
              <a:rPr lang="en-AU" dirty="0"/>
              <a:t>drilling safety are endless </a:t>
            </a:r>
          </a:p>
          <a:p>
            <a:r>
              <a:rPr lang="en-AU" dirty="0" smtClean="0"/>
              <a:t>Last </a:t>
            </a:r>
            <a:r>
              <a:rPr lang="en-AU" dirty="0"/>
              <a:t>5 years </a:t>
            </a:r>
            <a:r>
              <a:rPr lang="en-AU" dirty="0" smtClean="0"/>
              <a:t>has seen  </a:t>
            </a:r>
            <a:r>
              <a:rPr lang="en-AU" dirty="0"/>
              <a:t>enormous progress </a:t>
            </a:r>
            <a:r>
              <a:rPr lang="en-AU" dirty="0" smtClean="0"/>
              <a:t>with introduction </a:t>
            </a:r>
            <a:r>
              <a:rPr lang="en-AU" dirty="0"/>
              <a:t>of many new safe </a:t>
            </a:r>
            <a:r>
              <a:rPr lang="en-AU" dirty="0" smtClean="0"/>
              <a:t>systems. E.g. Fully-enclosed </a:t>
            </a:r>
            <a:r>
              <a:rPr lang="en-AU" dirty="0"/>
              <a:t>drill </a:t>
            </a:r>
            <a:r>
              <a:rPr lang="en-AU" dirty="0" smtClean="0"/>
              <a:t>operator’s </a:t>
            </a:r>
            <a:r>
              <a:rPr lang="en-AU" dirty="0"/>
              <a:t>cabin </a:t>
            </a:r>
            <a:r>
              <a:rPr lang="en-AU" dirty="0" smtClean="0"/>
              <a:t>set </a:t>
            </a:r>
            <a:r>
              <a:rPr lang="en-AU" dirty="0"/>
              <a:t>back from </a:t>
            </a:r>
            <a:r>
              <a:rPr lang="en-AU" dirty="0" smtClean="0"/>
              <a:t>drop </a:t>
            </a:r>
            <a:r>
              <a:rPr lang="en-AU" dirty="0"/>
              <a:t>zone around </a:t>
            </a:r>
            <a:r>
              <a:rPr lang="en-AU" dirty="0" smtClean="0"/>
              <a:t>drill </a:t>
            </a:r>
            <a:r>
              <a:rPr lang="en-AU" dirty="0"/>
              <a:t>rig </a:t>
            </a:r>
            <a:r>
              <a:rPr lang="en-AU" dirty="0" smtClean="0"/>
              <a:t>mast</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22</a:t>
            </a:fld>
            <a:endParaRPr lang="en-US" dirty="0"/>
          </a:p>
        </p:txBody>
      </p:sp>
    </p:spTree>
    <p:extLst>
      <p:ext uri="{BB962C8B-B14F-4D97-AF65-F5344CB8AC3E}">
        <p14:creationId xmlns:p14="http://schemas.microsoft.com/office/powerpoint/2010/main" val="1765387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How far has the </a:t>
            </a:r>
            <a:r>
              <a:rPr lang="en-AU" dirty="0" smtClean="0"/>
              <a:t>drilling industry come </a:t>
            </a:r>
            <a:r>
              <a:rPr lang="en-AU" dirty="0"/>
              <a:t>with </a:t>
            </a:r>
            <a:r>
              <a:rPr lang="en-AU" dirty="0" smtClean="0"/>
              <a:t>safety</a:t>
            </a:r>
            <a:r>
              <a:rPr lang="en-AU" dirty="0"/>
              <a:t>?</a:t>
            </a:r>
          </a:p>
        </p:txBody>
      </p:sp>
      <p:sp>
        <p:nvSpPr>
          <p:cNvPr id="8" name="Content Placeholder 7"/>
          <p:cNvSpPr>
            <a:spLocks noGrp="1"/>
          </p:cNvSpPr>
          <p:nvPr>
            <p:ph idx="1"/>
          </p:nvPr>
        </p:nvSpPr>
        <p:spPr/>
        <p:txBody>
          <a:bodyPr/>
          <a:lstStyle/>
          <a:p>
            <a:pPr marL="0" indent="0">
              <a:buNone/>
            </a:pPr>
            <a:r>
              <a:rPr lang="en-AU" dirty="0"/>
              <a:t>Previously accepted standards</a:t>
            </a:r>
          </a:p>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608" y="2060848"/>
            <a:ext cx="7133844" cy="424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3</a:t>
            </a:fld>
            <a:endParaRPr lang="en-US" dirty="0"/>
          </a:p>
        </p:txBody>
      </p:sp>
    </p:spTree>
    <p:extLst>
      <p:ext uri="{BB962C8B-B14F-4D97-AF65-F5344CB8AC3E}">
        <p14:creationId xmlns:p14="http://schemas.microsoft.com/office/powerpoint/2010/main" val="4089353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78688" cy="1143000"/>
          </a:xfrm>
        </p:spPr>
        <p:txBody>
          <a:bodyPr>
            <a:normAutofit/>
          </a:bodyPr>
          <a:lstStyle/>
          <a:p>
            <a:r>
              <a:rPr lang="en-AU" dirty="0" smtClean="0"/>
              <a:t>Dust was accepted during the 1980s and 1990s</a:t>
            </a:r>
            <a:endParaRPr lang="en-AU" dirty="0"/>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691680" y="1740878"/>
            <a:ext cx="5976664" cy="4623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27584" y="1340768"/>
            <a:ext cx="6768752" cy="400110"/>
          </a:xfrm>
          <a:prstGeom prst="rect">
            <a:avLst/>
          </a:prstGeom>
        </p:spPr>
        <p:txBody>
          <a:bodyPr wrap="square">
            <a:spAutoFit/>
          </a:bodyPr>
          <a:lstStyle/>
          <a:p>
            <a:r>
              <a:rPr lang="en-AU" sz="2000" dirty="0">
                <a:solidFill>
                  <a:prstClr val="black"/>
                </a:solidFill>
              </a:rPr>
              <a:t>Luckily the wind was blowing the right way!</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4</a:t>
            </a:fld>
            <a:endParaRPr lang="en-US" dirty="0"/>
          </a:p>
        </p:txBody>
      </p:sp>
    </p:spTree>
    <p:extLst>
      <p:ext uri="{BB962C8B-B14F-4D97-AF65-F5344CB8AC3E}">
        <p14:creationId xmlns:p14="http://schemas.microsoft.com/office/powerpoint/2010/main" val="232105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How </a:t>
            </a:r>
            <a:r>
              <a:rPr lang="en-AU" dirty="0" smtClean="0"/>
              <a:t>it was done in </a:t>
            </a:r>
            <a:r>
              <a:rPr lang="en-AU" dirty="0"/>
              <a:t>the </a:t>
            </a:r>
            <a:r>
              <a:rPr lang="en-AU" dirty="0" smtClean="0"/>
              <a:t>1980s!</a:t>
            </a:r>
            <a:endParaRPr lang="en-AU" dirty="0"/>
          </a:p>
        </p:txBody>
      </p:sp>
      <p:pic>
        <p:nvPicPr>
          <p:cNvPr id="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187624" y="1844824"/>
            <a:ext cx="6848911" cy="452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27584" y="1340768"/>
            <a:ext cx="4652236" cy="461665"/>
          </a:xfrm>
          <a:prstGeom prst="rect">
            <a:avLst/>
          </a:prstGeom>
        </p:spPr>
        <p:txBody>
          <a:bodyPr wrap="none">
            <a:spAutoFit/>
          </a:bodyPr>
          <a:lstStyle/>
          <a:p>
            <a:r>
              <a:rPr lang="en-AU" sz="2400" dirty="0">
                <a:solidFill>
                  <a:prstClr val="black"/>
                </a:solidFill>
              </a:rPr>
              <a:t>Can you spot the hazards here? </a:t>
            </a:r>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5</a:t>
            </a:fld>
            <a:endParaRPr lang="en-US" dirty="0"/>
          </a:p>
        </p:txBody>
      </p:sp>
    </p:spTree>
    <p:extLst>
      <p:ext uri="{BB962C8B-B14F-4D97-AF65-F5344CB8AC3E}">
        <p14:creationId xmlns:p14="http://schemas.microsoft.com/office/powerpoint/2010/main" val="4213638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Acceptable PPE for today </a:t>
            </a:r>
            <a:endParaRPr lang="en-AU" dirty="0"/>
          </a:p>
        </p:txBody>
      </p:sp>
      <p:pic>
        <p:nvPicPr>
          <p:cNvPr id="13314" name="Picture 2" descr="E:\P71200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1336441"/>
            <a:ext cx="3137640" cy="46805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4644008" y="1340768"/>
            <a:ext cx="3597597"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6</a:t>
            </a:fld>
            <a:endParaRPr lang="en-US" dirty="0"/>
          </a:p>
        </p:txBody>
      </p:sp>
    </p:spTree>
    <p:extLst>
      <p:ext uri="{BB962C8B-B14F-4D97-AF65-F5344CB8AC3E}">
        <p14:creationId xmlns:p14="http://schemas.microsoft.com/office/powerpoint/2010/main" val="189249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Who can remember doing this</a:t>
            </a:r>
            <a:r>
              <a:rPr lang="en-AU" dirty="0" smtClean="0"/>
              <a:t>?</a:t>
            </a:r>
            <a:endParaRPr lang="en-AU" sz="2000" dirty="0"/>
          </a:p>
        </p:txBody>
      </p:sp>
      <p:sp>
        <p:nvSpPr>
          <p:cNvPr id="7" name="Content Placeholder 6"/>
          <p:cNvSpPr>
            <a:spLocks noGrp="1"/>
          </p:cNvSpPr>
          <p:nvPr>
            <p:ph idx="1"/>
          </p:nvPr>
        </p:nvSpPr>
        <p:spPr>
          <a:xfrm>
            <a:off x="685800" y="1600200"/>
            <a:ext cx="2832956" cy="4495800"/>
          </a:xfrm>
        </p:spPr>
        <p:txBody>
          <a:bodyPr/>
          <a:lstStyle/>
          <a:p>
            <a:pPr marL="0" indent="0">
              <a:buNone/>
            </a:pPr>
            <a:r>
              <a:rPr lang="en-AU" dirty="0"/>
              <a:t>Running RC </a:t>
            </a:r>
            <a:r>
              <a:rPr lang="en-AU" dirty="0" smtClean="0"/>
              <a:t>drill rods </a:t>
            </a:r>
            <a:r>
              <a:rPr lang="en-AU" dirty="0"/>
              <a:t>with the </a:t>
            </a:r>
            <a:r>
              <a:rPr lang="en-AU" dirty="0" smtClean="0"/>
              <a:t>hook </a:t>
            </a:r>
            <a:r>
              <a:rPr lang="en-AU" dirty="0"/>
              <a:t>and </a:t>
            </a:r>
            <a:r>
              <a:rPr lang="en-AU" dirty="0" smtClean="0"/>
              <a:t>clam shell.</a:t>
            </a:r>
          </a:p>
          <a:p>
            <a:pPr marL="0" indent="0">
              <a:buNone/>
            </a:pPr>
            <a:r>
              <a:rPr lang="en-AU" dirty="0" smtClean="0"/>
              <a:t> </a:t>
            </a:r>
            <a:r>
              <a:rPr lang="en-AU" dirty="0"/>
              <a:t/>
            </a:r>
            <a:br>
              <a:rPr lang="en-AU" dirty="0"/>
            </a:br>
            <a:r>
              <a:rPr lang="en-AU" dirty="0"/>
              <a:t>Which competent person ensured that </a:t>
            </a:r>
            <a:r>
              <a:rPr lang="en-AU" dirty="0" smtClean="0"/>
              <a:t>winch </a:t>
            </a:r>
            <a:r>
              <a:rPr lang="en-AU" dirty="0"/>
              <a:t>cable attachments were </a:t>
            </a:r>
            <a:br>
              <a:rPr lang="en-AU" dirty="0"/>
            </a:br>
            <a:r>
              <a:rPr lang="en-AU" dirty="0"/>
              <a:t>fastened correctly?</a:t>
            </a:r>
            <a:r>
              <a:rPr lang="en-AU" dirty="0">
                <a:solidFill>
                  <a:srgbClr val="00B050"/>
                </a:solidFill>
              </a:rPr>
              <a:t/>
            </a:r>
            <a:br>
              <a:rPr lang="en-AU" dirty="0">
                <a:solidFill>
                  <a:srgbClr val="00B050"/>
                </a:solidFill>
              </a:rPr>
            </a:br>
            <a:r>
              <a:rPr lang="en-AU" dirty="0"/>
              <a:t/>
            </a:r>
            <a:br>
              <a:rPr lang="en-AU" dirty="0"/>
            </a:br>
            <a:endParaRPr lang="en-AU" dirty="0"/>
          </a:p>
          <a:p>
            <a:endParaRPr lang="en-AU"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563888" y="1616529"/>
            <a:ext cx="5375960" cy="411672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7</a:t>
            </a:fld>
            <a:endParaRPr lang="en-US" dirty="0"/>
          </a:p>
        </p:txBody>
      </p:sp>
    </p:spTree>
    <p:extLst>
      <p:ext uri="{BB962C8B-B14F-4D97-AF65-F5344CB8AC3E}">
        <p14:creationId xmlns:p14="http://schemas.microsoft.com/office/powerpoint/2010/main" val="2795572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929411"/>
          </a:xfrm>
        </p:spPr>
        <p:txBody>
          <a:bodyPr/>
          <a:lstStyle/>
          <a:p>
            <a:endParaRPr lang="en-AU" sz="1400" b="1" dirty="0" smtClean="0"/>
          </a:p>
          <a:p>
            <a:r>
              <a:rPr lang="en-AU" sz="1600" dirty="0" smtClean="0"/>
              <a:t>Drill </a:t>
            </a:r>
            <a:r>
              <a:rPr lang="en-AU" sz="1600" dirty="0"/>
              <a:t>rods added and removed from the drill rod string </a:t>
            </a:r>
            <a:r>
              <a:rPr lang="en-AU" sz="1600" dirty="0" smtClean="0"/>
              <a:t>using remote </a:t>
            </a:r>
            <a:r>
              <a:rPr lang="en-AU" sz="1600" dirty="0"/>
              <a:t>control and </a:t>
            </a:r>
            <a:r>
              <a:rPr lang="en-AU" sz="1600" dirty="0" smtClean="0"/>
              <a:t>automated </a:t>
            </a:r>
            <a:r>
              <a:rPr lang="en-AU" sz="1600" dirty="0"/>
              <a:t>rod handlers. </a:t>
            </a:r>
            <a:r>
              <a:rPr lang="en-AU" sz="1600" dirty="0" smtClean="0"/>
              <a:t>Much safer </a:t>
            </a:r>
            <a:r>
              <a:rPr lang="en-AU" sz="1600" dirty="0"/>
              <a:t>than </a:t>
            </a:r>
            <a:r>
              <a:rPr lang="en-AU" sz="1600" dirty="0" smtClean="0"/>
              <a:t>hook </a:t>
            </a:r>
            <a:r>
              <a:rPr lang="en-AU" sz="1600" dirty="0"/>
              <a:t>and </a:t>
            </a:r>
            <a:r>
              <a:rPr lang="en-AU" sz="1600" dirty="0" smtClean="0"/>
              <a:t>clam </a:t>
            </a:r>
            <a:r>
              <a:rPr lang="en-AU" sz="1600" dirty="0"/>
              <a:t>shell and </a:t>
            </a:r>
            <a:r>
              <a:rPr lang="en-AU" sz="1600" dirty="0" smtClean="0"/>
              <a:t>people not exposed to hazards</a:t>
            </a:r>
            <a:r>
              <a:rPr lang="en-AU" sz="1600" dirty="0"/>
              <a:t>.</a:t>
            </a:r>
          </a:p>
          <a:p>
            <a:r>
              <a:rPr lang="en-AU" sz="1600" dirty="0"/>
              <a:t>Work areas </a:t>
            </a:r>
            <a:r>
              <a:rPr lang="en-AU" sz="1600" dirty="0" smtClean="0"/>
              <a:t>barricaded </a:t>
            </a:r>
            <a:r>
              <a:rPr lang="en-AU" sz="1600" dirty="0"/>
              <a:t>off when drill </a:t>
            </a:r>
            <a:r>
              <a:rPr lang="en-AU" sz="1600" dirty="0" smtClean="0"/>
              <a:t>rods being handled so people not exposed to hazards</a:t>
            </a:r>
            <a:endParaRPr lang="en-AU" sz="1000" dirty="0"/>
          </a:p>
          <a:p>
            <a:endParaRPr lang="en-AU" sz="1000" dirty="0" smtClean="0"/>
          </a:p>
          <a:p>
            <a:endParaRPr lang="en-AU" sz="1000" dirty="0" smtClean="0"/>
          </a:p>
          <a:p>
            <a:endParaRPr lang="en-AU"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2636912"/>
            <a:ext cx="3242424" cy="3816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D:\DCIM\102OLYMP\PB03094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984" y="2672916"/>
            <a:ext cx="4121453" cy="3744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This is how we do it </a:t>
            </a:r>
            <a:r>
              <a:rPr lang="en-AU" dirty="0" smtClean="0"/>
              <a:t>now</a:t>
            </a:r>
            <a:endParaRPr lang="en-AU" dirty="0"/>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8</a:t>
            </a:fld>
            <a:endParaRPr lang="en-US" dirty="0"/>
          </a:p>
        </p:txBody>
      </p:sp>
    </p:spTree>
    <p:extLst>
      <p:ext uri="{BB962C8B-B14F-4D97-AF65-F5344CB8AC3E}">
        <p14:creationId xmlns:p14="http://schemas.microsoft.com/office/powerpoint/2010/main" val="1366453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36490095"/>
              </p:ext>
            </p:extLst>
          </p:nvPr>
        </p:nvGraphicFramePr>
        <p:xfrm>
          <a:off x="-108520" y="404664"/>
          <a:ext cx="9252520"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8" name="Title 1"/>
          <p:cNvSpPr>
            <a:spLocks noGrp="1"/>
          </p:cNvSpPr>
          <p:nvPr>
            <p:ph type="title" idx="4294967295"/>
          </p:nvPr>
        </p:nvSpPr>
        <p:spPr>
          <a:xfrm>
            <a:off x="467742" y="188640"/>
            <a:ext cx="8640762" cy="504825"/>
          </a:xfrm>
        </p:spPr>
        <p:txBody>
          <a:bodyPr>
            <a:normAutofit fontScale="90000"/>
          </a:bodyPr>
          <a:lstStyle/>
          <a:p>
            <a:r>
              <a:rPr lang="en-AU" altLang="en-US" dirty="0" smtClean="0">
                <a:solidFill>
                  <a:srgbClr val="F85E08"/>
                </a:solidFill>
              </a:rPr>
              <a:t>Hierarchy of control – start at the top</a:t>
            </a:r>
          </a:p>
        </p:txBody>
      </p:sp>
      <p:sp>
        <p:nvSpPr>
          <p:cNvPr id="3" name="Up Arrow 2"/>
          <p:cNvSpPr/>
          <p:nvPr/>
        </p:nvSpPr>
        <p:spPr bwMode="auto">
          <a:xfrm rot="9780000" flipV="1">
            <a:off x="1331913" y="1263650"/>
            <a:ext cx="1727200" cy="3502025"/>
          </a:xfrm>
          <a:custGeom>
            <a:avLst/>
            <a:gdLst>
              <a:gd name="connsiteX0" fmla="*/ 0 w 1296144"/>
              <a:gd name="connsiteY0" fmla="*/ 648072 h 3456384"/>
              <a:gd name="connsiteX1" fmla="*/ 648072 w 1296144"/>
              <a:gd name="connsiteY1" fmla="*/ 0 h 3456384"/>
              <a:gd name="connsiteX2" fmla="*/ 1296144 w 1296144"/>
              <a:gd name="connsiteY2" fmla="*/ 648072 h 3456384"/>
              <a:gd name="connsiteX3" fmla="*/ 972108 w 1296144"/>
              <a:gd name="connsiteY3" fmla="*/ 648072 h 3456384"/>
              <a:gd name="connsiteX4" fmla="*/ 972108 w 1296144"/>
              <a:gd name="connsiteY4" fmla="*/ 3456384 h 3456384"/>
              <a:gd name="connsiteX5" fmla="*/ 324036 w 1296144"/>
              <a:gd name="connsiteY5" fmla="*/ 3456384 h 3456384"/>
              <a:gd name="connsiteX6" fmla="*/ 324036 w 1296144"/>
              <a:gd name="connsiteY6" fmla="*/ 648072 h 3456384"/>
              <a:gd name="connsiteX7" fmla="*/ 0 w 1296144"/>
              <a:gd name="connsiteY7" fmla="*/ 648072 h 3456384"/>
              <a:gd name="connsiteX0" fmla="*/ 0 w 1296144"/>
              <a:gd name="connsiteY0" fmla="*/ 648072 h 3456384"/>
              <a:gd name="connsiteX1" fmla="*/ 648072 w 1296144"/>
              <a:gd name="connsiteY1" fmla="*/ 0 h 3456384"/>
              <a:gd name="connsiteX2" fmla="*/ 1296144 w 1296144"/>
              <a:gd name="connsiteY2" fmla="*/ 648072 h 3456384"/>
              <a:gd name="connsiteX3" fmla="*/ 972108 w 1296144"/>
              <a:gd name="connsiteY3" fmla="*/ 648072 h 3456384"/>
              <a:gd name="connsiteX4" fmla="*/ 972108 w 1296144"/>
              <a:gd name="connsiteY4" fmla="*/ 3456384 h 3456384"/>
              <a:gd name="connsiteX5" fmla="*/ 3996 w 1296144"/>
              <a:gd name="connsiteY5" fmla="*/ 3456384 h 3456384"/>
              <a:gd name="connsiteX6" fmla="*/ 324036 w 1296144"/>
              <a:gd name="connsiteY6" fmla="*/ 648072 h 3456384"/>
              <a:gd name="connsiteX7" fmla="*/ 0 w 1296144"/>
              <a:gd name="connsiteY7" fmla="*/ 648072 h 3456384"/>
              <a:gd name="connsiteX0" fmla="*/ 0 w 1296144"/>
              <a:gd name="connsiteY0" fmla="*/ 648072 h 3456384"/>
              <a:gd name="connsiteX1" fmla="*/ 648072 w 1296144"/>
              <a:gd name="connsiteY1" fmla="*/ 0 h 3456384"/>
              <a:gd name="connsiteX2" fmla="*/ 1296144 w 1296144"/>
              <a:gd name="connsiteY2" fmla="*/ 648072 h 3456384"/>
              <a:gd name="connsiteX3" fmla="*/ 972108 w 1296144"/>
              <a:gd name="connsiteY3" fmla="*/ 648072 h 3456384"/>
              <a:gd name="connsiteX4" fmla="*/ 1257858 w 1296144"/>
              <a:gd name="connsiteY4" fmla="*/ 3456384 h 3456384"/>
              <a:gd name="connsiteX5" fmla="*/ 3996 w 1296144"/>
              <a:gd name="connsiteY5" fmla="*/ 3456384 h 3456384"/>
              <a:gd name="connsiteX6" fmla="*/ 324036 w 1296144"/>
              <a:gd name="connsiteY6" fmla="*/ 648072 h 3456384"/>
              <a:gd name="connsiteX7" fmla="*/ 0 w 1296144"/>
              <a:gd name="connsiteY7" fmla="*/ 648072 h 3456384"/>
              <a:gd name="connsiteX0" fmla="*/ 0 w 1296144"/>
              <a:gd name="connsiteY0" fmla="*/ 648072 h 3456384"/>
              <a:gd name="connsiteX1" fmla="*/ 648072 w 1296144"/>
              <a:gd name="connsiteY1" fmla="*/ 0 h 3456384"/>
              <a:gd name="connsiteX2" fmla="*/ 1296144 w 1296144"/>
              <a:gd name="connsiteY2" fmla="*/ 648072 h 3456384"/>
              <a:gd name="connsiteX3" fmla="*/ 972108 w 1296144"/>
              <a:gd name="connsiteY3" fmla="*/ 648072 h 3456384"/>
              <a:gd name="connsiteX4" fmla="*/ 726363 w 1296144"/>
              <a:gd name="connsiteY4" fmla="*/ 3456384 h 3456384"/>
              <a:gd name="connsiteX5" fmla="*/ 3996 w 1296144"/>
              <a:gd name="connsiteY5" fmla="*/ 3456384 h 3456384"/>
              <a:gd name="connsiteX6" fmla="*/ 324036 w 1296144"/>
              <a:gd name="connsiteY6" fmla="*/ 648072 h 3456384"/>
              <a:gd name="connsiteX7" fmla="*/ 0 w 1296144"/>
              <a:gd name="connsiteY7" fmla="*/ 648072 h 3456384"/>
              <a:gd name="connsiteX0" fmla="*/ 0 w 1296144"/>
              <a:gd name="connsiteY0" fmla="*/ 648072 h 3502104"/>
              <a:gd name="connsiteX1" fmla="*/ 648072 w 1296144"/>
              <a:gd name="connsiteY1" fmla="*/ 0 h 3502104"/>
              <a:gd name="connsiteX2" fmla="*/ 1296144 w 1296144"/>
              <a:gd name="connsiteY2" fmla="*/ 648072 h 3502104"/>
              <a:gd name="connsiteX3" fmla="*/ 972108 w 1296144"/>
              <a:gd name="connsiteY3" fmla="*/ 648072 h 3502104"/>
              <a:gd name="connsiteX4" fmla="*/ 726363 w 1296144"/>
              <a:gd name="connsiteY4" fmla="*/ 3456384 h 3502104"/>
              <a:gd name="connsiteX5" fmla="*/ 586926 w 1296144"/>
              <a:gd name="connsiteY5" fmla="*/ 3502104 h 3502104"/>
              <a:gd name="connsiteX6" fmla="*/ 324036 w 1296144"/>
              <a:gd name="connsiteY6" fmla="*/ 648072 h 3502104"/>
              <a:gd name="connsiteX7" fmla="*/ 0 w 1296144"/>
              <a:gd name="connsiteY7" fmla="*/ 648072 h 35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144" h="3502104">
                <a:moveTo>
                  <a:pt x="0" y="648072"/>
                </a:moveTo>
                <a:lnTo>
                  <a:pt x="648072" y="0"/>
                </a:lnTo>
                <a:lnTo>
                  <a:pt x="1296144" y="648072"/>
                </a:lnTo>
                <a:lnTo>
                  <a:pt x="972108" y="648072"/>
                </a:lnTo>
                <a:lnTo>
                  <a:pt x="726363" y="3456384"/>
                </a:lnTo>
                <a:lnTo>
                  <a:pt x="586926" y="3502104"/>
                </a:lnTo>
                <a:lnTo>
                  <a:pt x="324036" y="648072"/>
                </a:lnTo>
                <a:lnTo>
                  <a:pt x="0" y="648072"/>
                </a:lnTo>
                <a:close/>
              </a:path>
            </a:pathLst>
          </a:cu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vert" anchor="ctr"/>
          <a:lstStyle/>
          <a:p>
            <a:pPr eaLnBrk="0" hangingPunct="0">
              <a:defRPr/>
            </a:pPr>
            <a:r>
              <a:rPr lang="en-AU" sz="2000" dirty="0">
                <a:solidFill>
                  <a:prstClr val="white"/>
                </a:solidFill>
              </a:rPr>
              <a:t>   Increasing effectiveness</a:t>
            </a:r>
          </a:p>
        </p:txBody>
      </p:sp>
      <p:sp>
        <p:nvSpPr>
          <p:cNvPr id="2" name="Slide Number Placeholder 1"/>
          <p:cNvSpPr>
            <a:spLocks noGrp="1"/>
          </p:cNvSpPr>
          <p:nvPr>
            <p:ph type="sldNum" sz="quarter" idx="10"/>
          </p:nvPr>
        </p:nvSpPr>
        <p:spPr/>
        <p:txBody>
          <a:bodyPr/>
          <a:lstStyle/>
          <a:p>
            <a:pPr>
              <a:defRPr/>
            </a:pPr>
            <a:fld id="{E666583C-5507-4EC8-B0C7-4C78B038E005}" type="slidenum">
              <a:rPr lang="en-US" smtClean="0"/>
              <a:pPr>
                <a:defRPr/>
              </a:pPr>
              <a:t>9</a:t>
            </a:fld>
            <a:endParaRPr lang="en-US"/>
          </a:p>
        </p:txBody>
      </p:sp>
    </p:spTree>
    <p:extLst>
      <p:ext uri="{BB962C8B-B14F-4D97-AF65-F5344CB8AC3E}">
        <p14:creationId xmlns:p14="http://schemas.microsoft.com/office/powerpoint/2010/main" val="2326356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2015-10-26T07:23:16+00:00</OurDocsVersionCreatedAt>
    <OurDocsDocId xmlns="dce3ed02-b0cd-470d-9119-e5f1a2533a21">001873.Safety.Coms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Toolbox Presentation - 2015 - Safe drilling: The journey (part 2) The present</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true</OurDocsIsRecordsDocument>
    <OurDocsDocumentDate xmlns="dce3ed02-b0cd-470d-9119-e5f1a2533a21">2015-10-25T16:00:00+00:00</OurDocsDocumentDate>
    <OurDocsLockedBy xmlns="dce3ed02-b0cd-470d-9119-e5f1a2533a21" xsi:nil="true"/>
    <OurDocsFileNumbers xmlns="dce3ed02-b0cd-470d-9119-e5f1a2533a21">A0699/201003</OurDocsFileNumbers>
    <OurDocsLockedOn xmlns="dce3ed02-b0cd-470d-9119-e5f1a2533a21" xsi:nil="true"/>
  </documentManagement>
</p:properties>
</file>

<file path=customXml/item2.xml><?xml version="1.0" encoding="utf-8"?>
<?mso-contentType ?>
<SharedContentType xmlns="Microsoft.SharePoint.Taxonomy.ContentTypeSync" SourceId="47aadd75-fb41-49d7-866d-414b51aa1b7e" ContentTypeId="0x0101000AC6246A9CD2FC45B52DC6FEC0F0AAAA" PreviousValue="false"/>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D7659E-1DD1-41F5-8FCB-EBBB2C9411E8}">
  <ds:schemaRef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dce3ed02-b0cd-470d-9119-e5f1a2533a21"/>
    <ds:schemaRef ds:uri="http://purl.org/dc/dcmitype/"/>
  </ds:schemaRefs>
</ds:datastoreItem>
</file>

<file path=customXml/itemProps2.xml><?xml version="1.0" encoding="utf-8"?>
<ds:datastoreItem xmlns:ds="http://schemas.openxmlformats.org/officeDocument/2006/customXml" ds:itemID="{687E9F38-8C1F-4F0B-83AA-9DC1B735CD01}">
  <ds:schemaRefs>
    <ds:schemaRef ds:uri="Microsoft.SharePoint.Taxonomy.ContentTypeSync"/>
  </ds:schemaRefs>
</ds:datastoreItem>
</file>

<file path=customXml/itemProps3.xml><?xml version="1.0" encoding="utf-8"?>
<ds:datastoreItem xmlns:ds="http://schemas.openxmlformats.org/officeDocument/2006/customXml" ds:itemID="{41A5E4F8-4CA2-401D-8298-9FF670260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FDEF00-8C77-4E20-A4DE-015FDB30B7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539</TotalTime>
  <Words>2084</Words>
  <Application>Microsoft Office PowerPoint</Application>
  <PresentationFormat>On-screen Show (4:3)</PresentationFormat>
  <Paragraphs>228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4_Blank Presentation</vt:lpstr>
      <vt:lpstr>Please read this before using presentation</vt:lpstr>
      <vt:lpstr>Safe drilling: The journey (part 2)</vt:lpstr>
      <vt:lpstr>How far has the drilling industry come with safety?</vt:lpstr>
      <vt:lpstr>Dust was accepted during the 1980s and 1990s</vt:lpstr>
      <vt:lpstr>How it was done in the 1980s!</vt:lpstr>
      <vt:lpstr>Acceptable PPE for today </vt:lpstr>
      <vt:lpstr>Who can remember doing this?</vt:lpstr>
      <vt:lpstr>This is how we do it now</vt:lpstr>
      <vt:lpstr>Hierarchy of control – start at the top</vt:lpstr>
      <vt:lpstr>Compressed air</vt:lpstr>
      <vt:lpstr>Compressed air – appropriate practice now</vt:lpstr>
      <vt:lpstr>Modified tooling or breakouts in the 1980s</vt:lpstr>
      <vt:lpstr>Breakout spanner – modified tooling</vt:lpstr>
      <vt:lpstr>Specially designed and manufactured drill rod breakout spanner</vt:lpstr>
      <vt:lpstr>Mechanised break out tools</vt:lpstr>
      <vt:lpstr>Non-existent guarding of both RC and diamond drill rod strings</vt:lpstr>
      <vt:lpstr>Drill rod guarding is now commonplace</vt:lpstr>
      <vt:lpstr>Working at height in the 1980s</vt:lpstr>
      <vt:lpstr>Examples of safe access to drill rig mast and support truck</vt:lpstr>
      <vt:lpstr>How far can we go?</vt:lpstr>
      <vt:lpstr>Where are we now?</vt:lpstr>
      <vt:lpstr>What does the future hold for drilling safety?</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- 2015 - Safe drilling: The journey (part 2) The present</dc:title>
  <dc:creator>MOORE, Bec</dc:creator>
  <cp:lastModifiedBy>CYBULSKI, Bartosz</cp:lastModifiedBy>
  <cp:revision>56</cp:revision>
  <cp:lastPrinted>2015-12-11T06:42:52Z</cp:lastPrinted>
  <dcterms:created xsi:type="dcterms:W3CDTF">2015-10-26T07:13:45Z</dcterms:created>
  <dcterms:modified xsi:type="dcterms:W3CDTF">2016-02-02T07:14:32Z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