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39"/>
  </p:notesMasterIdLst>
  <p:handoutMasterIdLst>
    <p:handoutMasterId r:id="rId40"/>
  </p:handoutMasterIdLst>
  <p:sldIdLst>
    <p:sldId id="292" r:id="rId6"/>
    <p:sldId id="29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531B"/>
    <a:srgbClr val="A02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23" autoAdjust="0"/>
    <p:restoredTop sz="61512" autoAdjust="0"/>
  </p:normalViewPr>
  <p:slideViewPr>
    <p:cSldViewPr>
      <p:cViewPr varScale="1">
        <p:scale>
          <a:sx n="71" d="100"/>
          <a:sy n="71" d="100"/>
        </p:scale>
        <p:origin x="32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549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52CB90-8EE4-4A53-A71A-793E1FEE6F21}" type="datetimeFigureOut">
              <a:rPr lang="en-AU" smtClean="0"/>
              <a:t>15/01/2018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15/01/2018</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1321245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AU" sz="1200" dirty="0" smtClean="0"/>
              <a:t>Dump</a:t>
            </a:r>
            <a:r>
              <a:rPr lang="en-AU" sz="1200" baseline="0" dirty="0" smtClean="0"/>
              <a:t> truck incident, discuss the organisations factors </a:t>
            </a:r>
            <a:endParaRPr lang="en-AU" sz="1200" dirty="0" smtClean="0"/>
          </a:p>
          <a:p>
            <a:pPr marL="0" indent="0">
              <a:buFont typeface="Arial" pitchFamily="34" charset="0"/>
              <a:buNone/>
            </a:pPr>
            <a:endParaRPr lang="en-AU" sz="1200" dirty="0" smtClean="0"/>
          </a:p>
          <a:p>
            <a:pPr marL="342900" indent="-342900">
              <a:buFont typeface="Arial" pitchFamily="34" charset="0"/>
              <a:buChar char="•"/>
            </a:pPr>
            <a:r>
              <a:rPr lang="en-AU" sz="1200" dirty="0" smtClean="0"/>
              <a:t>Over-reliance on procedures to manage risk and lack of user-friendly procedures.</a:t>
            </a:r>
          </a:p>
          <a:p>
            <a:pPr marL="342900" indent="-342900">
              <a:buFont typeface="Arial" pitchFamily="34" charset="0"/>
              <a:buChar char="•"/>
            </a:pPr>
            <a:r>
              <a:rPr lang="en-AU" sz="1200" dirty="0" smtClean="0"/>
              <a:t>Competence, through a combination of skills, experience and knowledge.</a:t>
            </a:r>
          </a:p>
          <a:p>
            <a:pPr marL="342900" indent="-342900">
              <a:buFont typeface="Arial" pitchFamily="34" charset="0"/>
              <a:buChar char="•"/>
            </a:pPr>
            <a:r>
              <a:rPr lang="en-AU" sz="1200" dirty="0" smtClean="0"/>
              <a:t>Staffing and workload – having the right numbers of the right people in the right place at the right time.</a:t>
            </a:r>
          </a:p>
          <a:p>
            <a:pPr marL="342900" indent="-342900">
              <a:buFont typeface="Arial" pitchFamily="34" charset="0"/>
              <a:buChar char="•"/>
            </a:pPr>
            <a:r>
              <a:rPr lang="en-AU" sz="1200" dirty="0" smtClean="0"/>
              <a:t>Management of organisational change and organisational structural design.</a:t>
            </a:r>
          </a:p>
          <a:p>
            <a:pPr marL="342900" indent="-342900">
              <a:buFont typeface="Arial" pitchFamily="34" charset="0"/>
              <a:buChar char="•"/>
            </a:pPr>
            <a:r>
              <a:rPr lang="en-AU" sz="1200" dirty="0" smtClean="0"/>
              <a:t>Communication of safety critical information, both verbally and written.</a:t>
            </a:r>
          </a:p>
          <a:p>
            <a:pPr marL="342900" indent="-342900">
              <a:buFont typeface="Arial" pitchFamily="34" charset="0"/>
              <a:buChar char="•"/>
            </a:pPr>
            <a:r>
              <a:rPr lang="en-AU" sz="1200" dirty="0" smtClean="0"/>
              <a:t>Design of control rooms, plant and equipment.</a:t>
            </a:r>
          </a:p>
          <a:p>
            <a:pPr marL="342900" indent="-342900">
              <a:buFont typeface="Arial" pitchFamily="34" charset="0"/>
              <a:buChar char="•"/>
            </a:pPr>
            <a:r>
              <a:rPr lang="en-AU" sz="1200" dirty="0" smtClean="0"/>
              <a:t>Adequate resources for maintenance, inspection and testing.</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10</a:t>
            </a:fld>
            <a:endParaRPr lang="en-AU"/>
          </a:p>
        </p:txBody>
      </p:sp>
    </p:spTree>
    <p:extLst>
      <p:ext uri="{BB962C8B-B14F-4D97-AF65-F5344CB8AC3E}">
        <p14:creationId xmlns:p14="http://schemas.microsoft.com/office/powerpoint/2010/main" val="302801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sz="1200" dirty="0" smtClean="0"/>
              <a:t>Dump</a:t>
            </a:r>
            <a:r>
              <a:rPr lang="en-AU" sz="1200" baseline="0" dirty="0" smtClean="0"/>
              <a:t> truck incident, discuss the individual factors </a:t>
            </a:r>
            <a:r>
              <a:rPr lang="en-AU" dirty="0" smtClean="0"/>
              <a:t>situations associated with an increased risk of error</a:t>
            </a:r>
            <a:endParaRPr lang="en-AU" sz="1200"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11</a:t>
            </a:fld>
            <a:endParaRPr lang="en-AU"/>
          </a:p>
        </p:txBody>
      </p:sp>
    </p:spTree>
    <p:extLst>
      <p:ext uri="{BB962C8B-B14F-4D97-AF65-F5344CB8AC3E}">
        <p14:creationId xmlns:p14="http://schemas.microsoft.com/office/powerpoint/2010/main" val="2768972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Discuss: we are all humans and as humans we make mistakes</a:t>
            </a:r>
            <a:r>
              <a:rPr lang="en-AU" baseline="0" dirty="0" smtClean="0"/>
              <a:t>, however in mining if we make mistakes it can be fatal, or resulting in a serious incident/injury to yourself and other workers</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12</a:t>
            </a:fld>
            <a:endParaRPr lang="en-AU" dirty="0"/>
          </a:p>
        </p:txBody>
      </p:sp>
    </p:spTree>
    <p:extLst>
      <p:ext uri="{BB962C8B-B14F-4D97-AF65-F5344CB8AC3E}">
        <p14:creationId xmlns:p14="http://schemas.microsoft.com/office/powerpoint/2010/main" val="2554663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Ask:</a:t>
            </a:r>
          </a:p>
          <a:p>
            <a:pPr marL="228600" indent="-228600">
              <a:buAutoNum type="arabicPeriod"/>
            </a:pPr>
            <a:r>
              <a:rPr lang="en-AU" dirty="0"/>
              <a:t>Have you ever driven somewhere and have zoned out (autopilot) or had a micro sleep - fatigue </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13</a:t>
            </a:fld>
            <a:endParaRPr lang="en-AU" dirty="0"/>
          </a:p>
        </p:txBody>
      </p:sp>
    </p:spTree>
    <p:extLst>
      <p:ext uri="{BB962C8B-B14F-4D97-AF65-F5344CB8AC3E}">
        <p14:creationId xmlns:p14="http://schemas.microsoft.com/office/powerpoint/2010/main" val="396952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Ask:</a:t>
            </a:r>
          </a:p>
          <a:p>
            <a:pPr marL="228600" indent="-228600">
              <a:buAutoNum type="arabicPeriod"/>
            </a:pPr>
            <a:r>
              <a:rPr lang="en-AU" dirty="0"/>
              <a:t>Have you ever been distracted? </a:t>
            </a:r>
            <a:r>
              <a:rPr lang="en-AU" baseline="0" dirty="0"/>
              <a:t> </a:t>
            </a:r>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14</a:t>
            </a:fld>
            <a:endParaRPr lang="en-AU" dirty="0"/>
          </a:p>
        </p:txBody>
      </p:sp>
    </p:spTree>
    <p:extLst>
      <p:ext uri="{BB962C8B-B14F-4D97-AF65-F5344CB8AC3E}">
        <p14:creationId xmlns:p14="http://schemas.microsoft.com/office/powerpoint/2010/main" val="4278909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a:t>Ask:</a:t>
            </a:r>
          </a:p>
          <a:p>
            <a:pPr marL="228600" indent="-228600">
              <a:buAutoNum type="arabicPeriod"/>
            </a:pPr>
            <a:r>
              <a:rPr lang="en-AU" dirty="0"/>
              <a:t>Have you ever gone to get something and have forgotten what you are doing? - old age</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15</a:t>
            </a:fld>
            <a:endParaRPr lang="en-AU" dirty="0"/>
          </a:p>
        </p:txBody>
      </p:sp>
    </p:spTree>
    <p:extLst>
      <p:ext uri="{BB962C8B-B14F-4D97-AF65-F5344CB8AC3E}">
        <p14:creationId xmlns:p14="http://schemas.microsoft.com/office/powerpoint/2010/main" val="2597851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mn-lt"/>
                <a:ea typeface="+mn-ea"/>
                <a:cs typeface="+mn-cs"/>
              </a:rPr>
              <a:t>Discuss:</a:t>
            </a:r>
            <a:r>
              <a:rPr lang="en-US" sz="1200" i="0" kern="1200" baseline="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baseline="0" dirty="0" smtClean="0">
                <a:solidFill>
                  <a:schemeClr val="tx1"/>
                </a:solidFill>
                <a:effectLst/>
                <a:latin typeface="+mn-lt"/>
                <a:ea typeface="+mn-ea"/>
                <a:cs typeface="+mn-cs"/>
              </a:rPr>
              <a:t>1. Discuss the underlying contributing factors which we don’t see until we have an incident/injury </a:t>
            </a:r>
            <a:endParaRPr lang="en-US" sz="1200" i="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16</a:t>
            </a:fld>
            <a:endParaRPr lang="en-AU" dirty="0"/>
          </a:p>
        </p:txBody>
      </p:sp>
    </p:spTree>
    <p:extLst>
      <p:ext uri="{BB962C8B-B14F-4D97-AF65-F5344CB8AC3E}">
        <p14:creationId xmlns:p14="http://schemas.microsoft.com/office/powerpoint/2010/main" val="1186779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Video:</a:t>
            </a:r>
            <a:r>
              <a:rPr lang="en-AU" baseline="0" dirty="0" smtClean="0"/>
              <a:t> distraction </a:t>
            </a:r>
          </a:p>
          <a:p>
            <a:endParaRPr lang="en-AU" baseline="0" dirty="0" smtClean="0"/>
          </a:p>
          <a:p>
            <a:r>
              <a:rPr lang="en-AU" baseline="0" dirty="0" smtClean="0"/>
              <a:t>Discuss: distractions of using mobile phones </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17</a:t>
            </a:fld>
            <a:endParaRPr lang="en-AU" dirty="0"/>
          </a:p>
        </p:txBody>
      </p:sp>
    </p:spTree>
    <p:extLst>
      <p:ext uri="{BB962C8B-B14F-4D97-AF65-F5344CB8AC3E}">
        <p14:creationId xmlns:p14="http://schemas.microsoft.com/office/powerpoint/2010/main" val="1221209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Discussed mental distraction levels by task chart </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18</a:t>
            </a:fld>
            <a:endParaRPr lang="en-AU" dirty="0"/>
          </a:p>
        </p:txBody>
      </p:sp>
    </p:spTree>
    <p:extLst>
      <p:ext uri="{BB962C8B-B14F-4D97-AF65-F5344CB8AC3E}">
        <p14:creationId xmlns:p14="http://schemas.microsoft.com/office/powerpoint/2010/main" val="3390175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3 simple distraction</a:t>
            </a:r>
            <a:r>
              <a:rPr lang="en-AU" baseline="0" dirty="0" smtClean="0"/>
              <a:t> strategies </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19</a:t>
            </a:fld>
            <a:endParaRPr lang="en-AU"/>
          </a:p>
        </p:txBody>
      </p:sp>
    </p:spTree>
    <p:extLst>
      <p:ext uri="{BB962C8B-B14F-4D97-AF65-F5344CB8AC3E}">
        <p14:creationId xmlns:p14="http://schemas.microsoft.com/office/powerpoint/2010/main" val="225139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6F069AF-44D2-4C6D-AE48-1E7D6A984571}" type="slidenum">
              <a:rPr lang="en-AU" smtClean="0"/>
              <a:t>2</a:t>
            </a:fld>
            <a:endParaRPr lang="en-AU" dirty="0"/>
          </a:p>
        </p:txBody>
      </p:sp>
    </p:spTree>
    <p:extLst>
      <p:ext uri="{BB962C8B-B14F-4D97-AF65-F5344CB8AC3E}">
        <p14:creationId xmlns:p14="http://schemas.microsoft.com/office/powerpoint/2010/main" val="4114477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1" dirty="0"/>
              <a:t>Expand if need be into: ‘What does fatigue mean to you?’, ‘What do you notice in yourself when you’re fatigued?’</a:t>
            </a:r>
          </a:p>
          <a:p>
            <a:endParaRPr lang="en-AU" dirty="0"/>
          </a:p>
          <a:p>
            <a:r>
              <a:rPr lang="en-AU" dirty="0"/>
              <a:t>(Get responses from the group, depending on how interactive they are, ask the quieter ones for ideas of what they think fatigue looks like.)</a:t>
            </a:r>
          </a:p>
          <a:p>
            <a:endParaRPr lang="en-AU"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Recent research indicates that being awake for 17 to 19 hours continuously produce similar or worse levels of performance than a BAC of 0.05. </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20</a:t>
            </a:fld>
            <a:endParaRPr lang="en-AU" dirty="0"/>
          </a:p>
        </p:txBody>
      </p:sp>
    </p:spTree>
    <p:extLst>
      <p:ext uri="{BB962C8B-B14F-4D97-AF65-F5344CB8AC3E}">
        <p14:creationId xmlns:p14="http://schemas.microsoft.com/office/powerpoint/2010/main" val="512619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Discuss:</a:t>
            </a:r>
            <a:r>
              <a:rPr lang="en-AU" baseline="0" dirty="0" smtClean="0"/>
              <a:t> signs and symptoms of fatigue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Ask: who has been fatigue an still gone to work?</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baseline="0" dirty="0" smtClean="0"/>
              <a:t>Discuss: micro sleep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Including travel to site drive in and drive out. </a:t>
            </a:r>
          </a:p>
          <a:p>
            <a:r>
              <a:rPr lang="en-US" dirty="0" smtClean="0"/>
              <a:t>But data from Western Australia indicate that around 30 per cent of rural crashes could be attributed to fatigue.</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21</a:t>
            </a:fld>
            <a:endParaRPr lang="en-AU" dirty="0"/>
          </a:p>
        </p:txBody>
      </p:sp>
    </p:spTree>
    <p:extLst>
      <p:ext uri="{BB962C8B-B14F-4D97-AF65-F5344CB8AC3E}">
        <p14:creationId xmlns:p14="http://schemas.microsoft.com/office/powerpoint/2010/main" val="3373297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Ask: innovations</a:t>
            </a:r>
            <a:r>
              <a:rPr lang="en-AU" baseline="0" dirty="0" smtClean="0"/>
              <a:t> or ideas from the group for </a:t>
            </a:r>
            <a:r>
              <a:rPr lang="en-AU" dirty="0" smtClean="0"/>
              <a:t>fatigue management strategies</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22</a:t>
            </a:fld>
            <a:endParaRPr lang="en-AU"/>
          </a:p>
        </p:txBody>
      </p:sp>
    </p:spTree>
    <p:extLst>
      <p:ext uri="{BB962C8B-B14F-4D97-AF65-F5344CB8AC3E}">
        <p14:creationId xmlns:p14="http://schemas.microsoft.com/office/powerpoint/2010/main" val="2376913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24</a:t>
            </a:fld>
            <a:endParaRPr lang="en-AU" dirty="0"/>
          </a:p>
        </p:txBody>
      </p:sp>
    </p:spTree>
    <p:extLst>
      <p:ext uri="{BB962C8B-B14F-4D97-AF65-F5344CB8AC3E}">
        <p14:creationId xmlns:p14="http://schemas.microsoft.com/office/powerpoint/2010/main" val="2180006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Ask: what's the different between the physical and mental health</a:t>
            </a:r>
            <a:r>
              <a:rPr lang="en-AU" baseline="0" dirty="0" smtClean="0"/>
              <a:t> stress</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25</a:t>
            </a:fld>
            <a:endParaRPr lang="en-AU"/>
          </a:p>
        </p:txBody>
      </p:sp>
    </p:spTree>
    <p:extLst>
      <p:ext uri="{BB962C8B-B14F-4D97-AF65-F5344CB8AC3E}">
        <p14:creationId xmlns:p14="http://schemas.microsoft.com/office/powerpoint/2010/main" val="1010152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b="1" kern="1200" dirty="0" smtClean="0">
                <a:solidFill>
                  <a:schemeClr val="tx1"/>
                </a:solidFill>
                <a:effectLst/>
                <a:latin typeface="+mn-lt"/>
                <a:ea typeface="+mn-ea"/>
                <a:cs typeface="+mn-cs"/>
              </a:rPr>
              <a:t>Social isolation</a:t>
            </a:r>
            <a:r>
              <a:rPr lang="en-AU" sz="120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Many people who work shifts feel socially isolated.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Effect on family</a:t>
            </a:r>
            <a:r>
              <a:rPr lang="en-AU" sz="120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Balancing family and work can be difficult at the best of times, even more so when you’re out of the loop for 2-3 weeks at a time. It can be frustrating to you and your family that you’re not available to participate. </a:t>
            </a:r>
            <a:endParaRPr lang="en-AU" sz="1200" kern="120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Ask: How many of you have children at home? How many of you are leaving partners/wives/husbands behind?</a:t>
            </a:r>
            <a:endParaRPr lang="en-AU" sz="1200" i="0" kern="1200" dirty="0" smtClean="0">
              <a:solidFill>
                <a:schemeClr val="tx1"/>
              </a:solidFill>
              <a:effectLst/>
              <a:latin typeface="+mn-lt"/>
              <a:ea typeface="+mn-ea"/>
              <a:cs typeface="+mn-cs"/>
            </a:endParaRPr>
          </a:p>
          <a:p>
            <a:pPr lvl="0"/>
            <a:r>
              <a:rPr lang="en-US" sz="1200" i="0" kern="1200" dirty="0" smtClean="0">
                <a:solidFill>
                  <a:schemeClr val="tx1"/>
                </a:solidFill>
                <a:effectLst/>
                <a:latin typeface="+mn-lt"/>
                <a:ea typeface="+mn-ea"/>
                <a:cs typeface="+mn-cs"/>
              </a:rPr>
              <a:t>Try to get a bit of conversation going around this – do they have strategies in place to manage this? Have they sat down and discussed it all with their partners and children?</a:t>
            </a:r>
            <a:endParaRPr lang="en-AU" i="0" baseline="0"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26</a:t>
            </a:fld>
            <a:endParaRPr lang="en-AU" dirty="0"/>
          </a:p>
        </p:txBody>
      </p:sp>
    </p:spTree>
    <p:extLst>
      <p:ext uri="{BB962C8B-B14F-4D97-AF65-F5344CB8AC3E}">
        <p14:creationId xmlns:p14="http://schemas.microsoft.com/office/powerpoint/2010/main" val="2146129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"As a manager, you are in a unique position to be able to identify when a member of your team is struggling so knowing what to look out for and where to find help if it is needed is crucial," </a:t>
            </a:r>
          </a:p>
          <a:p>
            <a:r>
              <a:rPr lang="en-AU" sz="1200" dirty="0" smtClean="0"/>
              <a:t>Access EAP</a:t>
            </a:r>
          </a:p>
          <a:p>
            <a:endParaRPr lang="en-AU"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smtClean="0"/>
              <a:t>Maintain regular contact with and get to know their employees, which helps managers "develop important connections" with staff and notice any behavioural changes, like withdrawal, irritability, unexplained absences or declining performance;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smtClean="0"/>
          </a:p>
          <a:p>
            <a:pPr marL="0" lvl="0" indent="0">
              <a:buFont typeface="Arial" pitchFamily="34" charset="0"/>
              <a:buNone/>
            </a:pPr>
            <a:r>
              <a:rPr lang="en-AU" sz="1200" dirty="0" smtClean="0"/>
              <a:t>Clarify concerns through simple, private conversations with struggling employees to see if they're okay or would like any help; </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28</a:t>
            </a:fld>
            <a:endParaRPr lang="en-AU" dirty="0"/>
          </a:p>
        </p:txBody>
      </p:sp>
    </p:spTree>
    <p:extLst>
      <p:ext uri="{BB962C8B-B14F-4D97-AF65-F5344CB8AC3E}">
        <p14:creationId xmlns:p14="http://schemas.microsoft.com/office/powerpoint/2010/main" val="1796115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Discuss: DMIRS Psychosocial harm audit </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29</a:t>
            </a:fld>
            <a:endParaRPr lang="en-AU" dirty="0"/>
          </a:p>
        </p:txBody>
      </p:sp>
    </p:spTree>
    <p:extLst>
      <p:ext uri="{BB962C8B-B14F-4D97-AF65-F5344CB8AC3E}">
        <p14:creationId xmlns:p14="http://schemas.microsoft.com/office/powerpoint/2010/main" val="3112438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a:t>
            </a:r>
            <a:r>
              <a:rPr lang="en-AU" sz="1200" i="1" kern="1200" dirty="0" smtClean="0">
                <a:solidFill>
                  <a:schemeClr val="tx1"/>
                </a:solidFill>
                <a:effectLst/>
                <a:latin typeface="+mn-lt"/>
                <a:ea typeface="+mn-ea"/>
                <a:cs typeface="+mn-cs"/>
              </a:rPr>
              <a:t>Safe people </a:t>
            </a:r>
            <a:r>
              <a:rPr lang="en-AU" sz="1200" kern="1200" dirty="0" smtClean="0">
                <a:solidFill>
                  <a:schemeClr val="tx1"/>
                </a:solidFill>
                <a:effectLst/>
                <a:latin typeface="+mn-lt"/>
                <a:ea typeface="+mn-ea"/>
                <a:cs typeface="+mn-cs"/>
              </a:rPr>
              <a:t>video, is one of three in the </a:t>
            </a:r>
            <a:r>
              <a:rPr lang="en-AU" sz="1200" i="1" kern="1200" dirty="0" smtClean="0">
                <a:solidFill>
                  <a:schemeClr val="tx1"/>
                </a:solidFill>
                <a:effectLst/>
                <a:latin typeface="+mn-lt"/>
                <a:ea typeface="+mn-ea"/>
                <a:cs typeface="+mn-cs"/>
              </a:rPr>
              <a:t>Know your hazards: Traffic management </a:t>
            </a:r>
            <a:r>
              <a:rPr lang="en-AU" sz="1200" kern="1200" dirty="0" smtClean="0">
                <a:solidFill>
                  <a:schemeClr val="tx1"/>
                </a:solidFill>
                <a:effectLst/>
                <a:latin typeface="+mn-lt"/>
                <a:ea typeface="+mn-ea"/>
                <a:cs typeface="+mn-cs"/>
              </a:rPr>
              <a:t>series.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http://www.dmp.wa.gov.au/Safety/Hazard-awareness-videos-16435.aspx</a:t>
            </a:r>
          </a:p>
          <a:p>
            <a:endParaRPr lang="en-AU" sz="1200" i="1" kern="1200" dirty="0" smtClean="0">
              <a:solidFill>
                <a:schemeClr val="tx1"/>
              </a:solidFill>
              <a:effectLst/>
              <a:latin typeface="+mn-lt"/>
              <a:ea typeface="+mn-ea"/>
              <a:cs typeface="+mn-cs"/>
            </a:endParaRPr>
          </a:p>
          <a:p>
            <a:r>
              <a:rPr lang="en-AU" sz="1200" i="1" kern="1200" dirty="0" smtClean="0">
                <a:solidFill>
                  <a:schemeClr val="tx1"/>
                </a:solidFill>
                <a:effectLst/>
                <a:latin typeface="+mn-lt"/>
                <a:ea typeface="+mn-ea"/>
                <a:cs typeface="+mn-cs"/>
              </a:rPr>
              <a:t>Note: Videos may be shared or downloaded from vimeo.com and distributed for educational purposes.</a:t>
            </a:r>
            <a:endParaRPr lang="en-AU" sz="1200" kern="1200" dirty="0" smtClean="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30</a:t>
            </a:fld>
            <a:endParaRPr lang="en-AU"/>
          </a:p>
        </p:txBody>
      </p:sp>
    </p:spTree>
    <p:extLst>
      <p:ext uri="{BB962C8B-B14F-4D97-AF65-F5344CB8AC3E}">
        <p14:creationId xmlns:p14="http://schemas.microsoft.com/office/powerpoint/2010/main" val="1299591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Discuss the five ways to reduce the risk of traffic management</a:t>
            </a:r>
            <a:r>
              <a:rPr lang="en-AU" baseline="0" dirty="0" smtClean="0"/>
              <a:t> incidents</a:t>
            </a:r>
          </a:p>
          <a:p>
            <a:endParaRPr lang="en-AU" baseline="0" dirty="0" smtClean="0"/>
          </a:p>
          <a:p>
            <a:r>
              <a:rPr lang="en-AU" baseline="0" dirty="0" smtClean="0"/>
              <a:t>Ask: how can you improve your site traffic management plan </a:t>
            </a: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31</a:t>
            </a:fld>
            <a:endParaRPr lang="en-AU"/>
          </a:p>
        </p:txBody>
      </p:sp>
    </p:spTree>
    <p:extLst>
      <p:ext uri="{BB962C8B-B14F-4D97-AF65-F5344CB8AC3E}">
        <p14:creationId xmlns:p14="http://schemas.microsoft.com/office/powerpoint/2010/main" val="253341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3</a:t>
            </a:fld>
            <a:endParaRPr lang="en-AU"/>
          </a:p>
        </p:txBody>
      </p:sp>
    </p:spTree>
    <p:extLst>
      <p:ext uri="{BB962C8B-B14F-4D97-AF65-F5344CB8AC3E}">
        <p14:creationId xmlns:p14="http://schemas.microsoft.com/office/powerpoint/2010/main" val="1468790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a:t>
            </a:r>
            <a:r>
              <a:rPr lang="en-AU" baseline="0" dirty="0"/>
              <a:t> What’s important to you?</a:t>
            </a:r>
          </a:p>
          <a:p>
            <a:endParaRPr lang="en-AU" baseline="0" dirty="0"/>
          </a:p>
          <a:p>
            <a:r>
              <a:rPr lang="en-AU" sz="1200" kern="1200" smtClean="0">
                <a:solidFill>
                  <a:schemeClr val="tx1"/>
                </a:solidFill>
                <a:effectLst/>
                <a:latin typeface="+mn-lt"/>
                <a:ea typeface="+mn-ea"/>
                <a:cs typeface="+mn-cs"/>
              </a:rPr>
              <a:t>Quotation </a:t>
            </a:r>
            <a:r>
              <a:rPr lang="en-AU" sz="1200" kern="1200" dirty="0">
                <a:solidFill>
                  <a:schemeClr val="tx1"/>
                </a:solidFill>
                <a:effectLst/>
                <a:latin typeface="+mn-lt"/>
                <a:ea typeface="+mn-ea"/>
                <a:cs typeface="+mn-cs"/>
              </a:rPr>
              <a:t>by Edmund Burke (1729-1797) It's a very true quote too, if you want the world to change, do something about it!!!!</a:t>
            </a:r>
            <a:endParaRPr lang="en-AU" baseline="0" dirty="0"/>
          </a:p>
          <a:p>
            <a:endParaRPr lang="en-AU" baseline="0" dirty="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32</a:t>
            </a:fld>
            <a:endParaRPr lang="en-AU" dirty="0"/>
          </a:p>
        </p:txBody>
      </p:sp>
    </p:spTree>
    <p:extLst>
      <p:ext uri="{BB962C8B-B14F-4D97-AF65-F5344CB8AC3E}">
        <p14:creationId xmlns:p14="http://schemas.microsoft.com/office/powerpoint/2010/main" val="2655010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Question to group</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33</a:t>
            </a:fld>
            <a:endParaRPr lang="en-AU" dirty="0"/>
          </a:p>
        </p:txBody>
      </p:sp>
    </p:spTree>
    <p:extLst>
      <p:ext uri="{BB962C8B-B14F-4D97-AF65-F5344CB8AC3E}">
        <p14:creationId xmlns:p14="http://schemas.microsoft.com/office/powerpoint/2010/main" val="202976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AU" dirty="0" smtClean="0"/>
              <a:t>The Nertney Wheel is a useful model to provide clear risk management processes to achieve safe productivity in the workplace. Fit for Purpose Equipment, Safe Work Practices, Competent People and Controlled Work Environment all provide processes to help manage the risks to health and safety in the workplace.</a:t>
            </a:r>
          </a:p>
          <a:p>
            <a:endParaRPr lang="en-AU" dirty="0" smtClean="0"/>
          </a:p>
          <a:p>
            <a:r>
              <a:rPr lang="en-AU" b="1" dirty="0" smtClean="0"/>
              <a:t>Competent People</a:t>
            </a:r>
          </a:p>
          <a:p>
            <a:r>
              <a:rPr lang="en-AU" dirty="0" smtClean="0"/>
              <a:t>A person who conducts a business or undertaking must ensure they provide suitable and adequate information, training and instruction to a worker so they can work without risks to health and safety. They must ensure that a person has the required skills and knowledge to carry out a task.</a:t>
            </a:r>
          </a:p>
          <a:p>
            <a:endParaRPr lang="en-AU" dirty="0" smtClean="0"/>
          </a:p>
          <a:p>
            <a:r>
              <a:rPr lang="en-AU" b="1" dirty="0" smtClean="0"/>
              <a:t>Safe Work Practices</a:t>
            </a:r>
          </a:p>
          <a:p>
            <a:r>
              <a:rPr lang="en-AU" dirty="0" smtClean="0"/>
              <a:t>A person who conducts a business or undertaking must ensure they provide and maintain safe systems of work. Documented Safe Work Method Statements, Safe Work Procedures, Work Plans and so on all provide clear work expectations of work processes for a person to perform work without risks to health and safety in the workplace.</a:t>
            </a:r>
          </a:p>
          <a:p>
            <a:endParaRPr lang="en-AU" dirty="0" smtClean="0"/>
          </a:p>
          <a:p>
            <a:r>
              <a:rPr lang="en-AU" b="1" dirty="0" smtClean="0"/>
              <a:t>Fit For Purpose Equipment</a:t>
            </a:r>
          </a:p>
          <a:p>
            <a:r>
              <a:rPr lang="en-AU" dirty="0" smtClean="0"/>
              <a:t>A person who conducts a business or undertaking must ensure they provide and maintain safe plant and equipment that is fit for purpose. A risk management approach is adopted to determine the suitability of plant and equipment to be used by workers to perform tasks. Poor design, inspections and maintenance of plant and equipment contribute to risks to health and safety in the workplace.</a:t>
            </a:r>
          </a:p>
          <a:p>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4</a:t>
            </a:fld>
            <a:endParaRPr lang="en-AU"/>
          </a:p>
        </p:txBody>
      </p:sp>
    </p:spTree>
    <p:extLst>
      <p:ext uri="{BB962C8B-B14F-4D97-AF65-F5344CB8AC3E}">
        <p14:creationId xmlns:p14="http://schemas.microsoft.com/office/powerpoint/2010/main" val="1659313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order to consider all the factors that are relevant to any given task, it can be helpful to consider these three interrelated areas.</a:t>
            </a:r>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5</a:t>
            </a:fld>
            <a:endParaRPr lang="en-AU"/>
          </a:p>
        </p:txBody>
      </p:sp>
    </p:spTree>
    <p:extLst>
      <p:ext uri="{BB962C8B-B14F-4D97-AF65-F5344CB8AC3E}">
        <p14:creationId xmlns:p14="http://schemas.microsoft.com/office/powerpoint/2010/main" val="10945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a:t>Professor James Reason</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6</a:t>
            </a:fld>
            <a:endParaRPr lang="en-AU"/>
          </a:p>
        </p:txBody>
      </p:sp>
    </p:spTree>
    <p:extLst>
      <p:ext uri="{BB962C8B-B14F-4D97-AF65-F5344CB8AC3E}">
        <p14:creationId xmlns:p14="http://schemas.microsoft.com/office/powerpoint/2010/main" val="40768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Department considered this model to be potentially applicable to the Western Australian mining industry, so Departmental and other data sources were reviewed to identify human and organisational factor trends.</a:t>
            </a:r>
          </a:p>
          <a:p>
            <a:r>
              <a:rPr lang="en-AU" dirty="0"/>
              <a:t>The review validated the relevance of the UK HSE’s top 10 factors to the mining industry, and was used as a basis (with minor modifications) for the Department’s top 11 factors for mining. </a:t>
            </a:r>
          </a:p>
          <a:p>
            <a:r>
              <a:rPr lang="en-AU" dirty="0"/>
              <a:t>Following industry consultation, the top 11 human and organisational factor topics were adopted for the Western Australian resources sector.</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7</a:t>
            </a:fld>
            <a:endParaRPr lang="en-AU"/>
          </a:p>
        </p:txBody>
      </p:sp>
    </p:spTree>
    <p:extLst>
      <p:ext uri="{BB962C8B-B14F-4D97-AF65-F5344CB8AC3E}">
        <p14:creationId xmlns:p14="http://schemas.microsoft.com/office/powerpoint/2010/main" val="396633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What factors have failed to result in this incident/accident?</a:t>
            </a:r>
          </a:p>
          <a:p>
            <a:r>
              <a:rPr lang="en-AU" baseline="0" dirty="0" smtClean="0"/>
              <a:t> </a:t>
            </a:r>
          </a:p>
          <a:p>
            <a:r>
              <a:rPr lang="en-AU" baseline="0" dirty="0" smtClean="0"/>
              <a:t>Ask: Do you think we are setting this operator up for success.  </a:t>
            </a:r>
          </a:p>
          <a:p>
            <a:endParaRPr lang="en-AU" baseline="0" dirty="0" smtClean="0"/>
          </a:p>
          <a:p>
            <a:r>
              <a:rPr lang="en-AU" baseline="0" dirty="0" smtClean="0"/>
              <a:t>Quote “drive to conditions” and “re-training” </a:t>
            </a:r>
          </a:p>
          <a:p>
            <a:endParaRPr lang="en-AU" baseline="0" dirty="0" smtClean="0"/>
          </a:p>
          <a:p>
            <a:r>
              <a:rPr lang="en-AU" baseline="0" dirty="0" smtClean="0"/>
              <a:t>Discuss: </a:t>
            </a:r>
          </a:p>
          <a:p>
            <a:r>
              <a:rPr lang="en-AU" baseline="0" dirty="0" smtClean="0"/>
              <a:t>Organisation: Culture, leadership and supervision, Risk assessments, Inspections of roads/pits etc.</a:t>
            </a:r>
          </a:p>
          <a:p>
            <a:r>
              <a:rPr lang="en-AU" baseline="0" dirty="0" smtClean="0"/>
              <a:t>Procedures: stopping work when road conditions change </a:t>
            </a:r>
          </a:p>
          <a:p>
            <a:r>
              <a:rPr lang="en-AU" baseline="0" dirty="0" smtClean="0"/>
              <a:t>Environmental: Mist/Visual, road conditions</a:t>
            </a:r>
          </a:p>
          <a:p>
            <a:r>
              <a:rPr lang="en-AU" baseline="0" dirty="0" smtClean="0"/>
              <a:t>Maintenance: Tyre conditions </a:t>
            </a:r>
          </a:p>
          <a:p>
            <a:endParaRPr lang="en-AU" baseline="0" dirty="0" smtClean="0"/>
          </a:p>
          <a:p>
            <a:r>
              <a:rPr lang="en-AU" baseline="0" dirty="0" smtClean="0"/>
              <a:t>Ask: Add human factors now!</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8</a:t>
            </a:fld>
            <a:endParaRPr lang="en-AU"/>
          </a:p>
        </p:txBody>
      </p:sp>
    </p:spTree>
    <p:extLst>
      <p:ext uri="{BB962C8B-B14F-4D97-AF65-F5344CB8AC3E}">
        <p14:creationId xmlns:p14="http://schemas.microsoft.com/office/powerpoint/2010/main" val="3779766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Discuss the dump</a:t>
            </a:r>
            <a:r>
              <a:rPr lang="en-AU" baseline="0" dirty="0" smtClean="0"/>
              <a:t> truck incident with the following questions</a:t>
            </a:r>
          </a:p>
          <a:p>
            <a:endParaRPr lang="en-AU" baseline="0" dirty="0" smtClean="0"/>
          </a:p>
          <a:p>
            <a:pPr>
              <a:lnSpc>
                <a:spcPct val="150000"/>
              </a:lnSpc>
            </a:pPr>
            <a:r>
              <a:rPr lang="en-AU" b="1" dirty="0" smtClean="0"/>
              <a:t>Discuss with your table:</a:t>
            </a:r>
          </a:p>
          <a:p>
            <a:pPr marL="228600" indent="-228600">
              <a:lnSpc>
                <a:spcPct val="150000"/>
              </a:lnSpc>
              <a:buFont typeface="Arial" panose="020B0604020202020204" pitchFamily="34" charset="0"/>
              <a:buAutoNum type="arabicPeriod"/>
            </a:pPr>
            <a:r>
              <a:rPr lang="en-AU" dirty="0" smtClean="0"/>
              <a:t>For this incident what controls do you think have failed?</a:t>
            </a:r>
          </a:p>
          <a:p>
            <a:pPr marL="228600" indent="-228600">
              <a:lnSpc>
                <a:spcPct val="150000"/>
              </a:lnSpc>
              <a:buFont typeface="Arial" panose="020B0604020202020204" pitchFamily="34" charset="0"/>
              <a:buAutoNum type="arabicPeriod"/>
            </a:pPr>
            <a:r>
              <a:rPr lang="en-AU" dirty="0" smtClean="0"/>
              <a:t>What controls would you put in place to prevent a reoccurrence?</a:t>
            </a:r>
          </a:p>
          <a:p>
            <a:pPr marL="228600" indent="-228600">
              <a:lnSpc>
                <a:spcPct val="150000"/>
              </a:lnSpc>
              <a:buFont typeface="Arial" panose="020B0604020202020204" pitchFamily="34" charset="0"/>
              <a:buAutoNum type="arabicPeriod"/>
            </a:pPr>
            <a:r>
              <a:rPr lang="en-AU" dirty="0" smtClean="0"/>
              <a:t>Are these controls in place at your mine site?</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pPr>
                <a:defRPr/>
              </a:pPr>
              <a:t>9</a:t>
            </a:fld>
            <a:endParaRPr lang="en-AU"/>
          </a:p>
        </p:txBody>
      </p:sp>
    </p:spTree>
    <p:extLst>
      <p:ext uri="{BB962C8B-B14F-4D97-AF65-F5344CB8AC3E}">
        <p14:creationId xmlns:p14="http://schemas.microsoft.com/office/powerpoint/2010/main" val="72687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145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2"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472"/>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sp>
        <p:nvSpPr>
          <p:cNvPr id="10" name="Title 1"/>
          <p:cNvSpPr>
            <a:spLocks noGrp="1"/>
          </p:cNvSpPr>
          <p:nvPr>
            <p:ph type="title"/>
          </p:nvPr>
        </p:nvSpPr>
        <p:spPr>
          <a:xfrm>
            <a:off x="685800" y="228600"/>
            <a:ext cx="77724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685800" y="228600"/>
            <a:ext cx="77724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endParaRPr lang="en-AU"/>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9144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5510780" y="4485118"/>
            <a:ext cx="375603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323850" y="452967"/>
            <a:ext cx="4824214"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5148064" y="452669"/>
            <a:ext cx="3887986"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40570016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4000" cy="1442258"/>
          </a:xfrm>
          <a:prstGeom prst="rect">
            <a:avLst/>
          </a:prstGeom>
        </p:spPr>
      </p:pic>
      <p:sp>
        <p:nvSpPr>
          <p:cNvPr id="9" name="Text Placeholder 8"/>
          <p:cNvSpPr>
            <a:spLocks noGrp="1"/>
          </p:cNvSpPr>
          <p:nvPr>
            <p:ph type="body" sz="quarter" idx="10" hasCustomPrompt="1"/>
          </p:nvPr>
        </p:nvSpPr>
        <p:spPr>
          <a:xfrm>
            <a:off x="542925" y="1984976"/>
            <a:ext cx="3971925" cy="725273"/>
          </a:xfrm>
        </p:spPr>
        <p:txBody>
          <a:bodyPr anchor="ctr">
            <a:normAutofit/>
          </a:bodyPr>
          <a:lstStyle>
            <a:lvl1pPr marL="0" indent="0" algn="ctr">
              <a:buNone/>
              <a:defRPr sz="3200" b="1" baseline="0">
                <a:solidFill>
                  <a:srgbClr val="0E6E71"/>
                </a:solidFill>
              </a:defRPr>
            </a:lvl1pPr>
          </a:lstStyle>
          <a:p>
            <a:pPr lvl="0"/>
            <a:r>
              <a:rPr lang="en-AU" dirty="0"/>
              <a:t>Enter Title Here</a:t>
            </a:r>
          </a:p>
        </p:txBody>
      </p:sp>
      <p:sp>
        <p:nvSpPr>
          <p:cNvPr id="10" name="Text Placeholder 8"/>
          <p:cNvSpPr>
            <a:spLocks noGrp="1"/>
          </p:cNvSpPr>
          <p:nvPr>
            <p:ph type="body" sz="quarter" idx="11" hasCustomPrompt="1"/>
          </p:nvPr>
        </p:nvSpPr>
        <p:spPr>
          <a:xfrm>
            <a:off x="542925" y="4176242"/>
            <a:ext cx="3971925" cy="428710"/>
          </a:xfrm>
        </p:spPr>
        <p:txBody>
          <a:bodyPr anchor="ctr">
            <a:normAutofit/>
          </a:bodyPr>
          <a:lstStyle>
            <a:lvl1pPr marL="0" indent="0" algn="ctr">
              <a:buNone/>
              <a:defRPr sz="2000" b="0" baseline="0">
                <a:solidFill>
                  <a:srgbClr val="8E1A16"/>
                </a:solidFill>
              </a:defRPr>
            </a:lvl1pPr>
          </a:lstStyle>
          <a:p>
            <a:pPr lvl="0"/>
            <a:r>
              <a:rPr lang="en-AU" dirty="0"/>
              <a:t>Presented by</a:t>
            </a:r>
          </a:p>
        </p:txBody>
      </p:sp>
      <p:sp>
        <p:nvSpPr>
          <p:cNvPr id="11" name="Text Placeholder 8"/>
          <p:cNvSpPr>
            <a:spLocks noGrp="1"/>
          </p:cNvSpPr>
          <p:nvPr>
            <p:ph type="body" sz="quarter" idx="12" hasCustomPrompt="1"/>
          </p:nvPr>
        </p:nvSpPr>
        <p:spPr>
          <a:xfrm>
            <a:off x="542925" y="4892934"/>
            <a:ext cx="3971925" cy="428710"/>
          </a:xfrm>
        </p:spPr>
        <p:txBody>
          <a:bodyPr anchor="ctr">
            <a:normAutofit/>
          </a:bodyPr>
          <a:lstStyle>
            <a:lvl1pPr marL="0" indent="0" algn="ctr">
              <a:buNone/>
              <a:defRPr sz="2800" b="1" baseline="0">
                <a:solidFill>
                  <a:srgbClr val="8E1A16"/>
                </a:solidFill>
              </a:defRPr>
            </a:lvl1pPr>
          </a:lstStyle>
          <a:p>
            <a:pPr lvl="0"/>
            <a:r>
              <a:rPr lang="en-AU" dirty="0"/>
              <a:t>Enter Name Here</a:t>
            </a:r>
          </a:p>
        </p:txBody>
      </p:sp>
      <p:sp>
        <p:nvSpPr>
          <p:cNvPr id="13" name="Picture Placeholder 12"/>
          <p:cNvSpPr>
            <a:spLocks noGrp="1"/>
          </p:cNvSpPr>
          <p:nvPr>
            <p:ph type="pic" sz="quarter" idx="13"/>
          </p:nvPr>
        </p:nvSpPr>
        <p:spPr>
          <a:xfrm>
            <a:off x="4662488" y="1268413"/>
            <a:ext cx="4349750" cy="4884737"/>
          </a:xfrm>
        </p:spPr>
        <p:txBody>
          <a:bodyPr/>
          <a:lstStyle/>
          <a:p>
            <a:r>
              <a:rPr lang="en-US" dirty="0"/>
              <a:t>Click icon to add picture</a:t>
            </a:r>
            <a:endParaRPr lang="en-AU" dirty="0"/>
          </a:p>
        </p:txBody>
      </p:sp>
    </p:spTree>
    <p:extLst>
      <p:ext uri="{BB962C8B-B14F-4D97-AF65-F5344CB8AC3E}">
        <p14:creationId xmlns:p14="http://schemas.microsoft.com/office/powerpoint/2010/main" val="3442751436"/>
      </p:ext>
    </p:extLst>
  </p:cSld>
  <p:clrMapOvr>
    <a:masterClrMapping/>
  </p:clrMapOvr>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444" y="6180307"/>
            <a:ext cx="9144000" cy="676656"/>
          </a:xfrm>
          <a:prstGeom prst="rect">
            <a:avLst/>
          </a:prstGeom>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7239000" y="6500813"/>
            <a:ext cx="1905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7" r:id="rId8"/>
    <p:sldLayoutId id="2147483668" r:id="rId9"/>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_KQoYiCAhZE&amp;app=deskto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9.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youtube.com/watch?v=UDcRueQyn8E"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vimeo.com/241991460" TargetMode="Externa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lifeline.org.au/" TargetMode="External"/><Relationship Id="rId7" Type="http://schemas.openxmlformats.org/officeDocument/2006/relationships/hyperlink" Target="https://www.headspace.org.a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beyondblue.org.au/" TargetMode="External"/><Relationship Id="rId5" Type="http://schemas.openxmlformats.org/officeDocument/2006/relationships/hyperlink" Target="http://www.suicidecallbackservice.org.au/" TargetMode="External"/><Relationship Id="rId4" Type="http://schemas.openxmlformats.org/officeDocument/2006/relationships/hyperlink" Target="http://www.mensline.org.a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5kdrtOgJ6OA&amp;sns=e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4821" y="1124744"/>
            <a:ext cx="8516762" cy="4896544"/>
          </a:xfrm>
        </p:spPr>
        <p:txBody>
          <a:bodyPr/>
          <a:lstStyle/>
          <a:p>
            <a:pPr lvl="0">
              <a:defRPr/>
            </a:pPr>
            <a:r>
              <a:rPr lang="en-AU" sz="2000"/>
              <a:t>This presentation is based on content presented at the 2017 Mines Safety Roadshow in October 2017.</a:t>
            </a:r>
          </a:p>
          <a:p>
            <a:pPr>
              <a:defRPr/>
            </a:pPr>
            <a:r>
              <a:rPr lang="en-AU" sz="2000" smtClean="0"/>
              <a:t>Department </a:t>
            </a:r>
            <a:r>
              <a:rPr lang="en-AU" sz="2000" dirty="0"/>
              <a:t>of Mines, Industry Regulation and Safety(DMIRS) supports and encourages reuse of its information (including data), and endorses use of the Australian Governments Open Access and Licensing Framework (AusGOAL)</a:t>
            </a:r>
          </a:p>
          <a:p>
            <a:pPr>
              <a:defRPr/>
            </a:pPr>
            <a:r>
              <a:rPr lang="en-AU" sz="20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000" b="1" dirty="0"/>
              <a:t> </a:t>
            </a:r>
          </a:p>
          <a:p>
            <a:pPr>
              <a:defRPr/>
            </a:pPr>
            <a:r>
              <a:rPr lang="en-AU" sz="2000" dirty="0"/>
              <a:t>Please give attribution to Department of Mines, Industry Regulation and Safety, 2017.</a:t>
            </a:r>
          </a:p>
          <a:p>
            <a:pPr>
              <a:defRPr/>
            </a:pPr>
            <a:r>
              <a:rPr lang="en-AU" altLang="en-US" sz="2000" dirty="0"/>
              <a:t>For resources, information or clarification, please contact: </a:t>
            </a:r>
            <a:r>
              <a:rPr lang="en-AU" altLang="en-US" sz="2000" b="1" dirty="0">
                <a:solidFill>
                  <a:srgbClr val="0000FF"/>
                </a:solidFill>
              </a:rPr>
              <a:t>RSDComms@dmirs.wa.gov.au</a:t>
            </a:r>
            <a:r>
              <a:rPr lang="en-AU" altLang="en-US" sz="2000" b="1" dirty="0">
                <a:solidFill>
                  <a:srgbClr val="C00000"/>
                </a:solidFill>
              </a:rPr>
              <a:t> </a:t>
            </a:r>
            <a:r>
              <a:rPr lang="en-AU" altLang="en-US" sz="2000" dirty="0"/>
              <a:t>or visit </a:t>
            </a:r>
            <a:r>
              <a:rPr lang="en-AU" altLang="en-US" sz="2000" b="1" dirty="0">
                <a:solidFill>
                  <a:srgbClr val="0000FF"/>
                </a:solidFill>
              </a:rPr>
              <a:t>www.dmirs.wa.gov.au/ResourcesSafety</a:t>
            </a:r>
          </a:p>
          <a:p>
            <a:pPr>
              <a:defRPr/>
            </a:pPr>
            <a:endParaRPr lang="en-AU" altLang="en-US" sz="2000" b="1" dirty="0">
              <a:solidFill>
                <a:srgbClr val="C00000"/>
              </a:solidFill>
            </a:endParaRPr>
          </a:p>
          <a:p>
            <a:endParaRPr lang="en-AU" sz="20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700" y="305272"/>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377999" y="332656"/>
            <a:ext cx="8134672"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800260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Organisational factors</a:t>
            </a:r>
          </a:p>
        </p:txBody>
      </p:sp>
      <p:sp>
        <p:nvSpPr>
          <p:cNvPr id="3" name="TextBox 2"/>
          <p:cNvSpPr txBox="1"/>
          <p:nvPr/>
        </p:nvSpPr>
        <p:spPr>
          <a:xfrm>
            <a:off x="827584" y="1484784"/>
            <a:ext cx="7488832" cy="5078313"/>
          </a:xfrm>
          <a:prstGeom prst="rect">
            <a:avLst/>
          </a:prstGeom>
          <a:noFill/>
        </p:spPr>
        <p:txBody>
          <a:bodyPr wrap="square" rtlCol="0">
            <a:spAutoFit/>
          </a:bodyPr>
          <a:lstStyle/>
          <a:p>
            <a:pPr marL="342900" indent="-342900">
              <a:lnSpc>
                <a:spcPct val="150000"/>
              </a:lnSpc>
              <a:buFont typeface="Arial" pitchFamily="34" charset="0"/>
              <a:buChar char="•"/>
            </a:pPr>
            <a:r>
              <a:rPr lang="en-AU" dirty="0"/>
              <a:t>Procedures </a:t>
            </a:r>
          </a:p>
          <a:p>
            <a:pPr marL="342900" indent="-342900">
              <a:lnSpc>
                <a:spcPct val="150000"/>
              </a:lnSpc>
              <a:buFont typeface="Arial" pitchFamily="34" charset="0"/>
              <a:buChar char="•"/>
            </a:pPr>
            <a:r>
              <a:rPr lang="en-AU" dirty="0"/>
              <a:t>Competence</a:t>
            </a:r>
          </a:p>
          <a:p>
            <a:pPr marL="342900" indent="-342900">
              <a:lnSpc>
                <a:spcPct val="150000"/>
              </a:lnSpc>
              <a:buFont typeface="Arial" pitchFamily="34" charset="0"/>
              <a:buChar char="•"/>
            </a:pPr>
            <a:r>
              <a:rPr lang="en-AU" dirty="0"/>
              <a:t>Staffing and workload </a:t>
            </a:r>
          </a:p>
          <a:p>
            <a:pPr marL="342900" indent="-342900">
              <a:lnSpc>
                <a:spcPct val="150000"/>
              </a:lnSpc>
              <a:buFont typeface="Arial" pitchFamily="34" charset="0"/>
              <a:buChar char="•"/>
            </a:pPr>
            <a:r>
              <a:rPr lang="en-AU" dirty="0"/>
              <a:t>Management of organisational change</a:t>
            </a:r>
          </a:p>
          <a:p>
            <a:pPr marL="342900" indent="-342900">
              <a:lnSpc>
                <a:spcPct val="150000"/>
              </a:lnSpc>
              <a:buFont typeface="Arial" pitchFamily="34" charset="0"/>
              <a:buChar char="•"/>
            </a:pPr>
            <a:r>
              <a:rPr lang="en-AU" dirty="0"/>
              <a:t>Communication of safety critical information</a:t>
            </a:r>
          </a:p>
          <a:p>
            <a:pPr marL="342900" indent="-342900">
              <a:lnSpc>
                <a:spcPct val="150000"/>
              </a:lnSpc>
              <a:buFont typeface="Arial" pitchFamily="34" charset="0"/>
              <a:buChar char="•"/>
            </a:pPr>
            <a:r>
              <a:rPr lang="en-AU" dirty="0"/>
              <a:t>Design of mine design, plant and equipment  </a:t>
            </a:r>
          </a:p>
          <a:p>
            <a:pPr marL="342900" indent="-342900">
              <a:lnSpc>
                <a:spcPct val="150000"/>
              </a:lnSpc>
              <a:buFont typeface="Arial" pitchFamily="34" charset="0"/>
              <a:buChar char="•"/>
            </a:pPr>
            <a:r>
              <a:rPr lang="en-AU" dirty="0"/>
              <a:t>Adequate resources for maintenance, inspection and testing</a:t>
            </a:r>
          </a:p>
          <a:p>
            <a:pPr>
              <a:lnSpc>
                <a:spcPct val="150000"/>
              </a:lnSpc>
            </a:pPr>
            <a:endParaRPr lang="en-AU" dirty="0"/>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10</a:t>
            </a:fld>
            <a:endParaRPr lang="en-US"/>
          </a:p>
        </p:txBody>
      </p:sp>
    </p:spTree>
    <p:extLst>
      <p:ext uri="{BB962C8B-B14F-4D97-AF65-F5344CB8AC3E}">
        <p14:creationId xmlns:p14="http://schemas.microsoft.com/office/powerpoint/2010/main" val="3725146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AU" dirty="0"/>
              <a:t>Individual factors</a:t>
            </a:r>
            <a:r>
              <a:rPr lang="en-US" dirty="0"/>
              <a:t> – </a:t>
            </a:r>
            <a:r>
              <a:rPr lang="en-AU" dirty="0"/>
              <a:t>situations associated with an increased risk of error</a:t>
            </a:r>
            <a:endParaRPr lang="en-US" dirty="0"/>
          </a:p>
        </p:txBody>
      </p:sp>
      <p:sp>
        <p:nvSpPr>
          <p:cNvPr id="4099" name="Rectangle 3"/>
          <p:cNvSpPr>
            <a:spLocks noGrp="1" noChangeArrowheads="1"/>
          </p:cNvSpPr>
          <p:nvPr>
            <p:ph type="body" idx="1"/>
          </p:nvPr>
        </p:nvSpPr>
        <p:spPr>
          <a:xfrm>
            <a:off x="827584" y="1484784"/>
            <a:ext cx="7630616" cy="4755232"/>
          </a:xfrm>
        </p:spPr>
        <p:txBody>
          <a:bodyPr/>
          <a:lstStyle/>
          <a:p>
            <a:r>
              <a:rPr lang="en-AU" dirty="0"/>
              <a:t>Limited memory capacity</a:t>
            </a:r>
          </a:p>
          <a:p>
            <a:r>
              <a:rPr lang="en-AU" dirty="0"/>
              <a:t>Unfamiliarity with the task</a:t>
            </a:r>
          </a:p>
          <a:p>
            <a:r>
              <a:rPr lang="en-AU" dirty="0"/>
              <a:t>Inexperience</a:t>
            </a:r>
          </a:p>
          <a:p>
            <a:r>
              <a:rPr lang="en-AU" dirty="0"/>
              <a:t>Fatigue</a:t>
            </a:r>
          </a:p>
          <a:p>
            <a:r>
              <a:rPr lang="en-AU" dirty="0"/>
              <a:t>Fitness for work</a:t>
            </a:r>
          </a:p>
          <a:p>
            <a:r>
              <a:rPr lang="en-AU" dirty="0"/>
              <a:t>Stress</a:t>
            </a:r>
          </a:p>
          <a:p>
            <a:r>
              <a:rPr lang="en-AU" dirty="0"/>
              <a:t>Hunger</a:t>
            </a:r>
          </a:p>
          <a:p>
            <a:r>
              <a:rPr lang="en-AU" dirty="0"/>
              <a:t>Illness</a:t>
            </a:r>
          </a:p>
          <a:p>
            <a:r>
              <a:rPr lang="en-AU" dirty="0"/>
              <a:t>Language or cultural factors</a:t>
            </a:r>
          </a:p>
          <a:p>
            <a:r>
              <a:rPr lang="en-AU" dirty="0"/>
              <a:t>Hazardous awareness </a:t>
            </a:r>
          </a:p>
          <a:p>
            <a:pPr marL="0" indent="0">
              <a:buNone/>
            </a:pPr>
            <a:endParaRPr lang="en-AU" dirty="0"/>
          </a:p>
          <a:p>
            <a:endParaRPr lang="en-AU" dirty="0"/>
          </a:p>
          <a:p>
            <a:endParaRPr lang="en-AU" dirty="0"/>
          </a:p>
          <a:p>
            <a:pPr marL="0" indent="0" algn="ctr">
              <a:buNone/>
            </a:pPr>
            <a:endParaRPr lang="en-AU" dirty="0"/>
          </a:p>
          <a:p>
            <a:pPr marL="0" indent="0" algn="ctr">
              <a:buNone/>
            </a:pPr>
            <a:endParaRPr lang="en-AU" dirty="0"/>
          </a:p>
          <a:p>
            <a:pPr marL="0" indent="0" eaLnBrk="1" hangingPunct="1">
              <a:buNone/>
            </a:pPr>
            <a:endParaRPr lang="en-US" dirty="0"/>
          </a:p>
        </p:txBody>
      </p:sp>
      <p:sp>
        <p:nvSpPr>
          <p:cNvPr id="2" name="Rectangle 1"/>
          <p:cNvSpPr/>
          <p:nvPr/>
        </p:nvSpPr>
        <p:spPr>
          <a:xfrm>
            <a:off x="467544" y="2828836"/>
            <a:ext cx="7272808" cy="1200329"/>
          </a:xfrm>
          <a:prstGeom prst="rect">
            <a:avLst/>
          </a:prstGeom>
        </p:spPr>
        <p:txBody>
          <a:bodyPr wrap="square">
            <a:spAutoFit/>
          </a:bodyPr>
          <a:lstStyle/>
          <a:p>
            <a:pPr algn="ctr"/>
            <a:endParaRPr lang="en-AU" dirty="0"/>
          </a:p>
          <a:p>
            <a:pPr algn="ctr"/>
            <a:endParaRPr lang="en-AU" b="1" dirty="0"/>
          </a:p>
          <a:p>
            <a:pPr algn="ctr"/>
            <a:r>
              <a:rPr lang="en-AU" dirty="0"/>
              <a:t> </a:t>
            </a:r>
          </a:p>
        </p:txBody>
      </p:sp>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11</a:t>
            </a:fld>
            <a:endParaRPr lang="en-US"/>
          </a:p>
        </p:txBody>
      </p:sp>
    </p:spTree>
    <p:extLst>
      <p:ext uri="{BB962C8B-B14F-4D97-AF65-F5344CB8AC3E}">
        <p14:creationId xmlns:p14="http://schemas.microsoft.com/office/powerpoint/2010/main" val="4198525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AU" dirty="0"/>
              <a:t>Human error </a:t>
            </a:r>
            <a:endParaRPr lang="en-US" dirty="0"/>
          </a:p>
        </p:txBody>
      </p:sp>
      <p:sp>
        <p:nvSpPr>
          <p:cNvPr id="4099" name="Rectangle 3"/>
          <p:cNvSpPr>
            <a:spLocks noGrp="1" noChangeArrowheads="1"/>
          </p:cNvSpPr>
          <p:nvPr>
            <p:ph type="body" idx="1"/>
          </p:nvPr>
        </p:nvSpPr>
        <p:spPr/>
        <p:txBody>
          <a:bodyPr/>
          <a:lstStyle/>
          <a:p>
            <a:pPr marL="0" indent="0" algn="ctr">
              <a:buNone/>
            </a:pPr>
            <a:endParaRPr lang="en-AU" dirty="0"/>
          </a:p>
          <a:p>
            <a:pPr marL="0" indent="0" algn="ctr">
              <a:buNone/>
            </a:pPr>
            <a:endParaRPr lang="en-AU" dirty="0"/>
          </a:p>
          <a:p>
            <a:pPr marL="0" indent="0" algn="ctr">
              <a:buNone/>
            </a:pPr>
            <a:r>
              <a:rPr lang="en-AU" sz="3600" dirty="0">
                <a:solidFill>
                  <a:schemeClr val="accent1">
                    <a:lumMod val="50000"/>
                  </a:schemeClr>
                </a:solidFill>
              </a:rPr>
              <a:t>Regardless of their experience, intelligence, motivation or alertness, people make mistakes</a:t>
            </a:r>
          </a:p>
          <a:p>
            <a:pPr marL="0" indent="0" eaLnBrk="1" hangingPunct="1">
              <a:buNone/>
            </a:pPr>
            <a:endParaRPr lang="en-US" dirty="0"/>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12</a:t>
            </a:fld>
            <a:endParaRPr lang="en-US" dirty="0"/>
          </a:p>
        </p:txBody>
      </p:sp>
    </p:spTree>
    <p:extLst>
      <p:ext uri="{BB962C8B-B14F-4D97-AF65-F5344CB8AC3E}">
        <p14:creationId xmlns:p14="http://schemas.microsoft.com/office/powerpoint/2010/main" val="19081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AU" dirty="0"/>
              <a:t>Have you ever?</a:t>
            </a:r>
            <a:r>
              <a:rPr lang="en-AU" sz="1800" dirty="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059" y="1412776"/>
            <a:ext cx="7287882" cy="4675986"/>
          </a:xfrm>
          <a:prstGeom prst="rect">
            <a:avLst/>
          </a:prstGeom>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13</a:t>
            </a:fld>
            <a:endParaRPr lang="en-US" dirty="0"/>
          </a:p>
        </p:txBody>
      </p:sp>
    </p:spTree>
    <p:extLst>
      <p:ext uri="{BB962C8B-B14F-4D97-AF65-F5344CB8AC3E}">
        <p14:creationId xmlns:p14="http://schemas.microsoft.com/office/powerpoint/2010/main" val="175592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AU" dirty="0"/>
              <a:t>Have you ever </a:t>
            </a:r>
            <a:r>
              <a:rPr lang="en-AU" sz="1800" dirty="0"/>
              <a:t>(continued)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628800"/>
            <a:ext cx="7272808" cy="4293560"/>
          </a:xfrm>
          <a:prstGeom prst="rect">
            <a:avLst/>
          </a:prstGeom>
        </p:spPr>
      </p:pic>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14</a:t>
            </a:fld>
            <a:endParaRPr lang="en-US" dirty="0"/>
          </a:p>
        </p:txBody>
      </p:sp>
    </p:spTree>
    <p:extLst>
      <p:ext uri="{BB962C8B-B14F-4D97-AF65-F5344CB8AC3E}">
        <p14:creationId xmlns:p14="http://schemas.microsoft.com/office/powerpoint/2010/main" val="288068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AU" dirty="0"/>
              <a:t>Have you ever </a:t>
            </a:r>
            <a:r>
              <a:rPr lang="en-AU" sz="1800" dirty="0"/>
              <a:t>(continued)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417782"/>
            <a:ext cx="7128792" cy="4680520"/>
          </a:xfrm>
          <a:prstGeom prst="rect">
            <a:avLst/>
          </a:prstGeom>
        </p:spPr>
      </p:pic>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15</a:t>
            </a:fld>
            <a:endParaRPr lang="en-US" dirty="0"/>
          </a:p>
        </p:txBody>
      </p:sp>
    </p:spTree>
    <p:extLst>
      <p:ext uri="{BB962C8B-B14F-4D97-AF65-F5344CB8AC3E}">
        <p14:creationId xmlns:p14="http://schemas.microsoft.com/office/powerpoint/2010/main" val="81237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p:txBody>
          <a:bodyPr/>
          <a:lstStyle/>
          <a:p>
            <a:pPr>
              <a:defRPr/>
            </a:pPr>
            <a:fld id="{44C1278F-C93A-44A2-AB74-1750ADFF2444}" type="slidenum">
              <a:rPr lang="en-US" smtClean="0"/>
              <a:pPr>
                <a:defRPr/>
              </a:pPr>
              <a:t>16</a:t>
            </a:fld>
            <a:endParaRPr lang="en-US" dirty="0"/>
          </a:p>
        </p:txBody>
      </p:sp>
      <p:sp>
        <p:nvSpPr>
          <p:cNvPr id="4099" name="Rectangle 3"/>
          <p:cNvSpPr>
            <a:spLocks noGrp="1" noChangeArrowheads="1"/>
          </p:cNvSpPr>
          <p:nvPr>
            <p:ph type="body" idx="4294967295"/>
          </p:nvPr>
        </p:nvSpPr>
        <p:spPr>
          <a:xfrm>
            <a:off x="0" y="1600200"/>
            <a:ext cx="7772400" cy="4495800"/>
          </a:xfrm>
        </p:spPr>
        <p:txBody>
          <a:bodyPr/>
          <a:lstStyle/>
          <a:p>
            <a:pPr marL="0" indent="0" algn="ctr">
              <a:buNone/>
            </a:pPr>
            <a:endParaRPr lang="en-AU" dirty="0"/>
          </a:p>
          <a:p>
            <a:pPr marL="0" indent="0" algn="ctr">
              <a:buNone/>
            </a:pPr>
            <a:endParaRPr lang="en-AU" dirty="0"/>
          </a:p>
          <a:p>
            <a:pPr marL="0" indent="0" eaLnBrk="1" hangingPunct="1">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3" y="116631"/>
            <a:ext cx="9127627" cy="64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36281" y="1685999"/>
            <a:ext cx="4185761" cy="461665"/>
          </a:xfrm>
          <a:prstGeom prst="rect">
            <a:avLst/>
          </a:prstGeom>
        </p:spPr>
        <p:txBody>
          <a:bodyPr wrap="none">
            <a:spAutoFit/>
          </a:bodyPr>
          <a:lstStyle/>
          <a:p>
            <a:pPr algn="ctr"/>
            <a:r>
              <a:rPr lang="en-AU" b="1" dirty="0">
                <a:solidFill>
                  <a:srgbClr val="002060"/>
                </a:solidFill>
                <a:latin typeface="Arial" panose="020B0604020202020204" pitchFamily="34" charset="0"/>
                <a:ea typeface="Calibri" pitchFamily="34" charset="0"/>
                <a:cs typeface="Arial" panose="020B0604020202020204" pitchFamily="34" charset="0"/>
              </a:rPr>
              <a:t>Related errors or incidents </a:t>
            </a:r>
            <a:endParaRPr lang="en-AU" b="1" dirty="0">
              <a:solidFill>
                <a:srgbClr val="002060"/>
              </a:solidFill>
              <a:latin typeface="Arial" pitchFamily="34" charset="0"/>
              <a:cs typeface="Arial" pitchFamily="34" charset="0"/>
            </a:endParaRPr>
          </a:p>
        </p:txBody>
      </p:sp>
      <p:sp>
        <p:nvSpPr>
          <p:cNvPr id="7" name="AutoShape 5"/>
          <p:cNvSpPr>
            <a:spLocks noChangeShapeType="1"/>
          </p:cNvSpPr>
          <p:nvPr/>
        </p:nvSpPr>
        <p:spPr bwMode="auto">
          <a:xfrm>
            <a:off x="4829161" y="2060849"/>
            <a:ext cx="462920" cy="504056"/>
          </a:xfrm>
          <a:prstGeom prst="straightConnector1">
            <a:avLst/>
          </a:prstGeom>
          <a:noFill/>
          <a:ln w="12700">
            <a:solidFill>
              <a:srgbClr val="002060"/>
            </a:solidFill>
            <a:prstDash val="dash"/>
            <a:round/>
            <a:headEnd/>
            <a:tailEnd type="triangle" w="med" len="med"/>
          </a:ln>
          <a:effec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3" name="Rectangle 2"/>
          <p:cNvSpPr/>
          <p:nvPr/>
        </p:nvSpPr>
        <p:spPr>
          <a:xfrm>
            <a:off x="3420428" y="3007979"/>
            <a:ext cx="1640193" cy="461665"/>
          </a:xfrm>
          <a:prstGeom prst="rect">
            <a:avLst/>
          </a:prstGeom>
        </p:spPr>
        <p:txBody>
          <a:bodyPr wrap="none">
            <a:spAutoFit/>
          </a:bodyPr>
          <a:lstStyle/>
          <a:p>
            <a:r>
              <a:rPr lang="en-AU" dirty="0"/>
              <a:t>Distraction</a:t>
            </a:r>
          </a:p>
        </p:txBody>
      </p:sp>
      <p:sp>
        <p:nvSpPr>
          <p:cNvPr id="5" name="TextBox 4"/>
          <p:cNvSpPr txBox="1"/>
          <p:nvPr/>
        </p:nvSpPr>
        <p:spPr>
          <a:xfrm>
            <a:off x="3418860" y="3490062"/>
            <a:ext cx="2016224" cy="461665"/>
          </a:xfrm>
          <a:prstGeom prst="rect">
            <a:avLst/>
          </a:prstGeom>
          <a:noFill/>
        </p:spPr>
        <p:txBody>
          <a:bodyPr wrap="square" rtlCol="0">
            <a:spAutoFit/>
          </a:bodyPr>
          <a:lstStyle/>
          <a:p>
            <a:r>
              <a:rPr lang="en-AU" dirty="0"/>
              <a:t>Fatigue</a:t>
            </a:r>
          </a:p>
        </p:txBody>
      </p:sp>
      <p:sp>
        <p:nvSpPr>
          <p:cNvPr id="6" name="Rectangle 5"/>
          <p:cNvSpPr/>
          <p:nvPr/>
        </p:nvSpPr>
        <p:spPr>
          <a:xfrm>
            <a:off x="3121294" y="4077071"/>
            <a:ext cx="2170787" cy="461665"/>
          </a:xfrm>
          <a:prstGeom prst="rect">
            <a:avLst/>
          </a:prstGeom>
        </p:spPr>
        <p:txBody>
          <a:bodyPr wrap="none">
            <a:spAutoFit/>
          </a:bodyPr>
          <a:lstStyle/>
          <a:p>
            <a:r>
              <a:rPr lang="en-AU" dirty="0"/>
              <a:t>Mental health </a:t>
            </a:r>
          </a:p>
        </p:txBody>
      </p:sp>
      <p:sp>
        <p:nvSpPr>
          <p:cNvPr id="13" name="Rectangle 12"/>
          <p:cNvSpPr/>
          <p:nvPr/>
        </p:nvSpPr>
        <p:spPr>
          <a:xfrm>
            <a:off x="5652120" y="3485222"/>
            <a:ext cx="3034680" cy="1977464"/>
          </a:xfrm>
          <a:prstGeom prst="rect">
            <a:avLst/>
          </a:prstGeom>
        </p:spPr>
        <p:txBody>
          <a:bodyPr wrap="square">
            <a:spAutoFit/>
          </a:bodyPr>
          <a:lstStyle/>
          <a:p>
            <a:pPr algn="ctr"/>
            <a:r>
              <a:rPr lang="en-AU" sz="1750" b="1" dirty="0">
                <a:solidFill>
                  <a:schemeClr val="bg1"/>
                </a:solidFill>
                <a:latin typeface="Arial" panose="020B0604020202020204" pitchFamily="34" charset="0"/>
                <a:cs typeface="Arial" panose="020B0604020202020204" pitchFamily="34" charset="0"/>
              </a:rPr>
              <a:t>Can lead </a:t>
            </a:r>
            <a:br>
              <a:rPr lang="en-AU" sz="1750" b="1" dirty="0">
                <a:solidFill>
                  <a:schemeClr val="bg1"/>
                </a:solidFill>
                <a:latin typeface="Arial" panose="020B0604020202020204" pitchFamily="34" charset="0"/>
                <a:cs typeface="Arial" panose="020B0604020202020204" pitchFamily="34" charset="0"/>
              </a:rPr>
            </a:br>
            <a:r>
              <a:rPr lang="en-AU" sz="1750" b="1" dirty="0">
                <a:solidFill>
                  <a:schemeClr val="bg1"/>
                </a:solidFill>
                <a:latin typeface="Arial" panose="020B0604020202020204" pitchFamily="34" charset="0"/>
                <a:cs typeface="Arial" panose="020B0604020202020204" pitchFamily="34" charset="0"/>
              </a:rPr>
              <a:t>to poor communication</a:t>
            </a:r>
          </a:p>
          <a:p>
            <a:pPr algn="ctr"/>
            <a:endParaRPr lang="en-AU" sz="1750" b="1" dirty="0">
              <a:solidFill>
                <a:schemeClr val="bg1"/>
              </a:solidFill>
              <a:latin typeface="Arial" panose="020B0604020202020204" pitchFamily="34" charset="0"/>
              <a:cs typeface="Arial" panose="020B0604020202020204" pitchFamily="34" charset="0"/>
            </a:endParaRPr>
          </a:p>
          <a:p>
            <a:pPr algn="ctr"/>
            <a:r>
              <a:rPr lang="en-AU" sz="1750" b="1" dirty="0">
                <a:solidFill>
                  <a:schemeClr val="bg1"/>
                </a:solidFill>
                <a:latin typeface="Arial" panose="020B0604020202020204" pitchFamily="34" charset="0"/>
                <a:cs typeface="Arial" panose="020B0604020202020204" pitchFamily="34" charset="0"/>
              </a:rPr>
              <a:t>Impaired decision-making</a:t>
            </a:r>
          </a:p>
          <a:p>
            <a:pPr algn="ctr"/>
            <a:endParaRPr lang="en-AU" sz="1750" b="1" dirty="0">
              <a:solidFill>
                <a:schemeClr val="bg1"/>
              </a:solidFill>
              <a:latin typeface="Arial" panose="020B0604020202020204" pitchFamily="34" charset="0"/>
              <a:cs typeface="Arial" panose="020B0604020202020204" pitchFamily="34" charset="0"/>
            </a:endParaRPr>
          </a:p>
          <a:p>
            <a:pPr algn="ctr"/>
            <a:r>
              <a:rPr lang="en-AU" sz="1750" b="1" dirty="0">
                <a:solidFill>
                  <a:schemeClr val="bg1"/>
                </a:solidFill>
                <a:latin typeface="Arial" panose="020B0604020202020204" pitchFamily="34" charset="0"/>
                <a:cs typeface="Arial" panose="020B0604020202020204" pitchFamily="34" charset="0"/>
              </a:rPr>
              <a:t>Lowered perception </a:t>
            </a:r>
            <a:br>
              <a:rPr lang="en-AU" sz="1750" b="1" dirty="0">
                <a:solidFill>
                  <a:schemeClr val="bg1"/>
                </a:solidFill>
                <a:latin typeface="Arial" panose="020B0604020202020204" pitchFamily="34" charset="0"/>
                <a:cs typeface="Arial" panose="020B0604020202020204" pitchFamily="34" charset="0"/>
              </a:rPr>
            </a:br>
            <a:r>
              <a:rPr lang="en-AU" sz="1750" b="1" dirty="0">
                <a:solidFill>
                  <a:schemeClr val="bg1"/>
                </a:solidFill>
                <a:latin typeface="Arial" panose="020B0604020202020204" pitchFamily="34" charset="0"/>
                <a:cs typeface="Arial" panose="020B0604020202020204" pitchFamily="34" charset="0"/>
              </a:rPr>
              <a:t>of risk</a:t>
            </a:r>
          </a:p>
        </p:txBody>
      </p:sp>
      <p:sp>
        <p:nvSpPr>
          <p:cNvPr id="8" name="Rectangle 7"/>
          <p:cNvSpPr/>
          <p:nvPr/>
        </p:nvSpPr>
        <p:spPr>
          <a:xfrm>
            <a:off x="16373" y="3007979"/>
            <a:ext cx="2286000" cy="1169551"/>
          </a:xfrm>
          <a:prstGeom prst="rect">
            <a:avLst/>
          </a:prstGeom>
        </p:spPr>
        <p:txBody>
          <a:bodyPr wrap="square">
            <a:spAutoFit/>
          </a:bodyPr>
          <a:lstStyle/>
          <a:p>
            <a:pPr algn="ctr"/>
            <a:r>
              <a:rPr lang="en-AU" sz="1750" b="1" dirty="0">
                <a:solidFill>
                  <a:schemeClr val="bg1"/>
                </a:solidFill>
                <a:latin typeface="Arial" panose="020B0604020202020204" pitchFamily="34" charset="0"/>
                <a:cs typeface="Arial" panose="020B0604020202020204" pitchFamily="34" charset="0"/>
              </a:rPr>
              <a:t>Poor attention </a:t>
            </a:r>
            <a:br>
              <a:rPr lang="en-AU" sz="1750" b="1" dirty="0">
                <a:solidFill>
                  <a:schemeClr val="bg1"/>
                </a:solidFill>
                <a:latin typeface="Arial" panose="020B0604020202020204" pitchFamily="34" charset="0"/>
                <a:cs typeface="Arial" panose="020B0604020202020204" pitchFamily="34" charset="0"/>
              </a:rPr>
            </a:br>
            <a:r>
              <a:rPr lang="en-AU" sz="1750" b="1" dirty="0">
                <a:solidFill>
                  <a:schemeClr val="bg1"/>
                </a:solidFill>
                <a:latin typeface="Arial" panose="020B0604020202020204" pitchFamily="34" charset="0"/>
                <a:cs typeface="Arial" panose="020B0604020202020204" pitchFamily="34" charset="0"/>
              </a:rPr>
              <a:t>and concentration can lead to memory lapse errors</a:t>
            </a:r>
          </a:p>
        </p:txBody>
      </p:sp>
      <p:sp>
        <p:nvSpPr>
          <p:cNvPr id="9" name="Rectangle 8"/>
          <p:cNvSpPr/>
          <p:nvPr/>
        </p:nvSpPr>
        <p:spPr>
          <a:xfrm>
            <a:off x="90670" y="4725144"/>
            <a:ext cx="2825146" cy="353943"/>
          </a:xfrm>
          <a:prstGeom prst="rect">
            <a:avLst/>
          </a:prstGeom>
        </p:spPr>
        <p:txBody>
          <a:bodyPr wrap="square">
            <a:spAutoFit/>
          </a:bodyPr>
          <a:lstStyle/>
          <a:p>
            <a:pPr algn="ctr"/>
            <a:r>
              <a:rPr lang="en-AU" sz="1700" b="1" dirty="0">
                <a:solidFill>
                  <a:schemeClr val="bg1"/>
                </a:solidFill>
                <a:latin typeface="Arial" panose="020B0604020202020204" pitchFamily="34" charset="0"/>
                <a:cs typeface="Arial" panose="020B0604020202020204" pitchFamily="34" charset="0"/>
              </a:rPr>
              <a:t>Minimise distractions</a:t>
            </a:r>
          </a:p>
        </p:txBody>
      </p:sp>
      <p:sp>
        <p:nvSpPr>
          <p:cNvPr id="10" name="Rectangle 9"/>
          <p:cNvSpPr/>
          <p:nvPr/>
        </p:nvSpPr>
        <p:spPr>
          <a:xfrm>
            <a:off x="684228" y="5661248"/>
            <a:ext cx="1811714" cy="353943"/>
          </a:xfrm>
          <a:prstGeom prst="rect">
            <a:avLst/>
          </a:prstGeom>
        </p:spPr>
        <p:txBody>
          <a:bodyPr wrap="none">
            <a:spAutoFit/>
          </a:bodyPr>
          <a:lstStyle/>
          <a:p>
            <a:pPr algn="ctr"/>
            <a:r>
              <a:rPr lang="en-AU" sz="1700" b="1" dirty="0">
                <a:solidFill>
                  <a:schemeClr val="bg1"/>
                </a:solidFill>
                <a:latin typeface="Arial" panose="020B0604020202020204" pitchFamily="34" charset="0"/>
                <a:ea typeface="Calibri" pitchFamily="34" charset="0"/>
                <a:cs typeface="Arial" panose="020B0604020202020204" pitchFamily="34" charset="0"/>
              </a:rPr>
              <a:t>Quality of sleep</a:t>
            </a:r>
            <a:endParaRPr lang="en-US" sz="17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460912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657469"/>
          </a:xfrm>
        </p:spPr>
        <p:txBody>
          <a:bodyPr/>
          <a:lstStyle/>
          <a:p>
            <a:pPr algn="ctr"/>
            <a:r>
              <a:rPr lang="en-AU" dirty="0" smtClean="0"/>
              <a:t>Video - Distraction</a:t>
            </a: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17</a:t>
            </a:fld>
            <a:endParaRPr lang="en-US" dirty="0"/>
          </a:p>
        </p:txBody>
      </p:sp>
      <p:sp>
        <p:nvSpPr>
          <p:cNvPr id="7" name="TextBox 6"/>
          <p:cNvSpPr txBox="1"/>
          <p:nvPr/>
        </p:nvSpPr>
        <p:spPr>
          <a:xfrm>
            <a:off x="588394" y="5157192"/>
            <a:ext cx="7967209" cy="1200329"/>
          </a:xfrm>
          <a:prstGeom prst="rect">
            <a:avLst/>
          </a:prstGeom>
          <a:noFill/>
        </p:spPr>
        <p:txBody>
          <a:bodyPr wrap="square" rtlCol="0">
            <a:spAutoFit/>
          </a:bodyPr>
          <a:lstStyle/>
          <a:p>
            <a:endParaRPr lang="en-AU" dirty="0" smtClean="0"/>
          </a:p>
          <a:p>
            <a:r>
              <a:rPr lang="en-AU" dirty="0" smtClean="0">
                <a:hlinkClick r:id="rId3"/>
              </a:rPr>
              <a:t>https</a:t>
            </a:r>
            <a:r>
              <a:rPr lang="en-AU" dirty="0">
                <a:hlinkClick r:id="rId3"/>
              </a:rPr>
              <a:t>://www.youtube.com/watch?v=_</a:t>
            </a:r>
            <a:r>
              <a:rPr lang="en-AU" dirty="0" smtClean="0">
                <a:hlinkClick r:id="rId3"/>
              </a:rPr>
              <a:t>KQoYiCAhZE&amp;app=desktop</a:t>
            </a:r>
            <a:endParaRPr lang="en-AU" dirty="0"/>
          </a:p>
        </p:txBody>
      </p:sp>
      <p:pic>
        <p:nvPicPr>
          <p:cNvPr id="8" name="Picture 7"/>
          <p:cNvPicPr>
            <a:picLocks noChangeAspect="1"/>
          </p:cNvPicPr>
          <p:nvPr/>
        </p:nvPicPr>
        <p:blipFill>
          <a:blip r:embed="rId4"/>
          <a:stretch>
            <a:fillRect/>
          </a:stretch>
        </p:blipFill>
        <p:spPr>
          <a:xfrm>
            <a:off x="971599" y="1628800"/>
            <a:ext cx="7200798" cy="3735626"/>
          </a:xfrm>
          <a:prstGeom prst="rect">
            <a:avLst/>
          </a:prstGeom>
        </p:spPr>
      </p:pic>
    </p:spTree>
    <p:extLst>
      <p:ext uri="{BB962C8B-B14F-4D97-AF65-F5344CB8AC3E}">
        <p14:creationId xmlns:p14="http://schemas.microsoft.com/office/powerpoint/2010/main" val="1451439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Distraction</a:t>
            </a:r>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b="5882"/>
          <a:stretch/>
        </p:blipFill>
        <p:spPr>
          <a:xfrm>
            <a:off x="323528" y="1388244"/>
            <a:ext cx="8496944" cy="4705052"/>
          </a:xfrm>
        </p:spPr>
      </p:pic>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18</a:t>
            </a:fld>
            <a:endParaRPr lang="en-US" dirty="0"/>
          </a:p>
        </p:txBody>
      </p:sp>
      <p:sp>
        <p:nvSpPr>
          <p:cNvPr id="5" name="Rectangle 4"/>
          <p:cNvSpPr/>
          <p:nvPr/>
        </p:nvSpPr>
        <p:spPr>
          <a:xfrm>
            <a:off x="6372200" y="5857527"/>
            <a:ext cx="3816424" cy="307777"/>
          </a:xfrm>
          <a:prstGeom prst="rect">
            <a:avLst/>
          </a:prstGeom>
        </p:spPr>
        <p:txBody>
          <a:bodyPr wrap="square">
            <a:spAutoFit/>
          </a:bodyPr>
          <a:lstStyle/>
          <a:p>
            <a:r>
              <a:rPr lang="en-AU" sz="1400" dirty="0"/>
              <a:t>Source: www.AAA.com/distraction </a:t>
            </a:r>
          </a:p>
        </p:txBody>
      </p:sp>
    </p:spTree>
    <p:extLst>
      <p:ext uri="{BB962C8B-B14F-4D97-AF65-F5344CB8AC3E}">
        <p14:creationId xmlns:p14="http://schemas.microsoft.com/office/powerpoint/2010/main" val="264917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
            </a:r>
            <a:br>
              <a:rPr lang="en-AU" dirty="0"/>
            </a:br>
            <a:r>
              <a:rPr lang="en-AU" dirty="0"/>
              <a:t>Distraction strategies</a:t>
            </a:r>
            <a:br>
              <a:rPr lang="en-AU" dirty="0"/>
            </a:b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19</a:t>
            </a:fld>
            <a:endParaRPr lang="en-US" dirty="0"/>
          </a:p>
        </p:txBody>
      </p:sp>
      <p:pic>
        <p:nvPicPr>
          <p:cNvPr id="6146" name="Picture 2" descr="Description: cid:737E0A15-52F8-484C-A89D-B9B4ACBFD6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7416824" cy="3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932040" y="5867980"/>
            <a:ext cx="7632848" cy="307777"/>
          </a:xfrm>
          <a:prstGeom prst="rect">
            <a:avLst/>
          </a:prstGeom>
        </p:spPr>
        <p:txBody>
          <a:bodyPr wrap="square">
            <a:spAutoFit/>
          </a:bodyPr>
          <a:lstStyle/>
          <a:p>
            <a:r>
              <a:rPr lang="en-AU" sz="1400" dirty="0"/>
              <a:t>Source: www.dmv.org/distracted-driving-pledge.php</a:t>
            </a:r>
          </a:p>
        </p:txBody>
      </p:sp>
    </p:spTree>
    <p:extLst>
      <p:ext uri="{BB962C8B-B14F-4D97-AF65-F5344CB8AC3E}">
        <p14:creationId xmlns:p14="http://schemas.microsoft.com/office/powerpoint/2010/main" val="297699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MIRS-PowerPoint-Template-June-2017_FINAL-16_9-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1442258"/>
          </a:xfrm>
          <a:prstGeom prst="rect">
            <a:avLst/>
          </a:prstGeom>
        </p:spPr>
      </p:pic>
      <p:pic>
        <p:nvPicPr>
          <p:cNvPr id="9" name="Picture 8" descr="DMIRS-PowerPoint-Template-June-2017_FINAL-16_9-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53863"/>
            <a:ext cx="9144000" cy="719328"/>
          </a:xfrm>
          <a:prstGeom prst="rect">
            <a:avLst/>
          </a:prstGeom>
        </p:spPr>
      </p:pic>
      <p:sp>
        <p:nvSpPr>
          <p:cNvPr id="6" name="Rectangle 7">
            <a:extLst>
              <a:ext uri="{FF2B5EF4-FFF2-40B4-BE49-F238E27FC236}">
                <a16:creationId xmlns:a16="http://schemas.microsoft.com/office/drawing/2014/main" id="{E62B09EE-4ACA-43DA-8F3D-386000159F43}"/>
              </a:ext>
            </a:extLst>
          </p:cNvPr>
          <p:cNvSpPr>
            <a:spLocks noGrp="1" noChangeArrowheads="1"/>
          </p:cNvSpPr>
          <p:nvPr/>
        </p:nvSpPr>
        <p:spPr bwMode="auto">
          <a:xfrm>
            <a:off x="755576" y="4045828"/>
            <a:ext cx="7990656" cy="1471404"/>
          </a:xfrm>
          <a:prstGeom prst="rect">
            <a:avLst/>
          </a:prstGeom>
          <a:noFill/>
          <a:ln w="9525">
            <a:noFill/>
            <a:miter lim="800000"/>
            <a:headEnd/>
            <a:tailEnd/>
          </a:ln>
        </p:spPr>
        <p:txBody>
          <a:bodyPr anchor="ctr"/>
          <a:lstStyle/>
          <a:p>
            <a:pPr algn="ctr" eaLnBrk="0" fontAlgn="base" hangingPunct="0">
              <a:spcBef>
                <a:spcPct val="0"/>
              </a:spcBef>
              <a:spcAft>
                <a:spcPct val="0"/>
              </a:spcAft>
            </a:pPr>
            <a:r>
              <a:rPr lang="en-US" sz="4400" dirty="0">
                <a:solidFill>
                  <a:srgbClr val="CD5E31"/>
                </a:solidFill>
              </a:rPr>
              <a:t>2017 Mines Safety Roadshow</a:t>
            </a:r>
          </a:p>
          <a:p>
            <a:pPr algn="ctr" eaLnBrk="0" fontAlgn="base" hangingPunct="0">
              <a:spcBef>
                <a:spcPct val="0"/>
              </a:spcBef>
              <a:spcAft>
                <a:spcPct val="0"/>
              </a:spcAft>
            </a:pPr>
            <a:endParaRPr lang="en-US" sz="1000" dirty="0">
              <a:solidFill>
                <a:prstClr val="black"/>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4" y="1772816"/>
            <a:ext cx="6912770" cy="2273012"/>
          </a:xfrm>
          <a:prstGeom prst="rect">
            <a:avLst/>
          </a:prstGeom>
        </p:spPr>
      </p:pic>
    </p:spTree>
    <p:extLst>
      <p:ext uri="{BB962C8B-B14F-4D97-AF65-F5344CB8AC3E}">
        <p14:creationId xmlns:p14="http://schemas.microsoft.com/office/powerpoint/2010/main" val="3867984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What is fatigue?</a:t>
            </a:r>
          </a:p>
        </p:txBody>
      </p:sp>
      <p:sp>
        <p:nvSpPr>
          <p:cNvPr id="3" name="Content Placeholder 2"/>
          <p:cNvSpPr>
            <a:spLocks noGrp="1"/>
          </p:cNvSpPr>
          <p:nvPr>
            <p:ph idx="1"/>
          </p:nvPr>
        </p:nvSpPr>
        <p:spPr>
          <a:xfrm>
            <a:off x="685800" y="1556792"/>
            <a:ext cx="7918648" cy="4539207"/>
          </a:xfrm>
        </p:spPr>
        <p:txBody>
          <a:bodyPr/>
          <a:lstStyle/>
          <a:p>
            <a:r>
              <a:rPr lang="en-AU" sz="2200" dirty="0"/>
              <a:t>It is a state of mental or physical exhaustion that reduces   a person’s ability to perform work safely and effectively</a:t>
            </a:r>
          </a:p>
          <a:p>
            <a:endParaRPr lang="en-AU" sz="800" dirty="0"/>
          </a:p>
          <a:p>
            <a:r>
              <a:rPr lang="en-AU" sz="2200" dirty="0"/>
              <a:t>Fatigue is the state of feeling </a:t>
            </a:r>
            <a:r>
              <a:rPr lang="en-AU" sz="2200" dirty="0">
                <a:solidFill>
                  <a:srgbClr val="A02A1D"/>
                </a:solidFill>
              </a:rPr>
              <a:t>very tried, weary or sleepy</a:t>
            </a:r>
          </a:p>
          <a:p>
            <a:endParaRPr lang="en-AU" sz="800" b="1" dirty="0">
              <a:solidFill>
                <a:srgbClr val="00B0F0"/>
              </a:solidFill>
            </a:endParaRPr>
          </a:p>
          <a:p>
            <a:r>
              <a:rPr lang="en-AU" sz="2200" dirty="0"/>
              <a:t>Resulting from </a:t>
            </a:r>
            <a:r>
              <a:rPr lang="en-AU" sz="2200" dirty="0">
                <a:solidFill>
                  <a:srgbClr val="A02A1D"/>
                </a:solidFill>
              </a:rPr>
              <a:t>insufficient sleep, prolonged mental or physical work, shift, or extended periods of stress or anxiety</a:t>
            </a:r>
          </a:p>
        </p:txBody>
      </p:sp>
      <p:graphicFrame>
        <p:nvGraphicFramePr>
          <p:cNvPr id="5" name="Object 4"/>
          <p:cNvGraphicFramePr>
            <a:graphicFrameLocks noChangeAspect="1"/>
          </p:cNvGraphicFramePr>
          <p:nvPr>
            <p:extLst/>
          </p:nvPr>
        </p:nvGraphicFramePr>
        <p:xfrm>
          <a:off x="2411760" y="3846414"/>
          <a:ext cx="5914564" cy="2268600"/>
        </p:xfrm>
        <a:graphic>
          <a:graphicData uri="http://schemas.openxmlformats.org/presentationml/2006/ole">
            <mc:AlternateContent xmlns:mc="http://schemas.openxmlformats.org/markup-compatibility/2006">
              <mc:Choice xmlns:v="urn:schemas-microsoft-com:vml" Requires="v">
                <p:oleObj spid="_x0000_s1045" name="Acrobat Document" r:id="rId4" imgW="16068751" imgH="7963205" progId="AcroExch.Document.11">
                  <p:embed/>
                </p:oleObj>
              </mc:Choice>
              <mc:Fallback>
                <p:oleObj name="Acrobat Document" r:id="rId4" imgW="16068751" imgH="7963205" progId="AcroExch.Document.11">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3846414"/>
                        <a:ext cx="5914564" cy="2268600"/>
                      </a:xfrm>
                      <a:prstGeom prst="rect">
                        <a:avLst/>
                      </a:prstGeom>
                      <a:noFill/>
                      <a:ln>
                        <a:noFill/>
                      </a:ln>
                      <a:effectLst/>
                    </p:spPr>
                  </p:pic>
                </p:oleObj>
              </mc:Fallback>
            </mc:AlternateContent>
          </a:graphicData>
        </a:graphic>
      </p:graphicFrame>
      <p:sp>
        <p:nvSpPr>
          <p:cNvPr id="6" name="Slide Number Placeholder 5"/>
          <p:cNvSpPr>
            <a:spLocks noGrp="1"/>
          </p:cNvSpPr>
          <p:nvPr>
            <p:ph type="sldNum" sz="quarter" idx="10"/>
          </p:nvPr>
        </p:nvSpPr>
        <p:spPr/>
        <p:txBody>
          <a:bodyPr/>
          <a:lstStyle/>
          <a:p>
            <a:pPr>
              <a:defRPr/>
            </a:pPr>
            <a:fld id="{44C1278F-C93A-44A2-AB74-1750ADFF2444}" type="slidenum">
              <a:rPr lang="en-US" smtClean="0"/>
              <a:pPr>
                <a:defRPr/>
              </a:pPr>
              <a:t>20</a:t>
            </a:fld>
            <a:endParaRPr lang="en-US" dirty="0"/>
          </a:p>
        </p:txBody>
      </p:sp>
    </p:spTree>
    <p:extLst>
      <p:ext uri="{BB962C8B-B14F-4D97-AF65-F5344CB8AC3E}">
        <p14:creationId xmlns:p14="http://schemas.microsoft.com/office/powerpoint/2010/main" val="178700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AU" dirty="0"/>
              <a:t/>
            </a:r>
            <a:br>
              <a:rPr lang="en-AU" dirty="0"/>
            </a:br>
            <a:r>
              <a:rPr lang="en-AU" dirty="0"/>
              <a:t/>
            </a:r>
            <a:br>
              <a:rPr lang="en-AU" dirty="0"/>
            </a:br>
            <a:r>
              <a:rPr lang="en-AU" dirty="0"/>
              <a:t>Fatigue </a:t>
            </a:r>
            <a:br>
              <a:rPr lang="en-AU" dirty="0"/>
            </a:br>
            <a:r>
              <a:rPr lang="en-AU" dirty="0"/>
              <a:t/>
            </a:r>
            <a:br>
              <a:rPr lang="en-AU" dirty="0"/>
            </a:br>
            <a:endParaRPr lang="en-US" dirty="0"/>
          </a:p>
        </p:txBody>
      </p:sp>
      <p:sp>
        <p:nvSpPr>
          <p:cNvPr id="4099" name="Rectangle 3"/>
          <p:cNvSpPr>
            <a:spLocks noGrp="1" noChangeArrowheads="1"/>
          </p:cNvSpPr>
          <p:nvPr>
            <p:ph type="body" idx="1"/>
          </p:nvPr>
        </p:nvSpPr>
        <p:spPr>
          <a:xfrm>
            <a:off x="0" y="5805264"/>
            <a:ext cx="9143999" cy="460648"/>
          </a:xfrm>
        </p:spPr>
        <p:txBody>
          <a:bodyPr/>
          <a:lstStyle/>
          <a:p>
            <a:pPr marL="0" indent="0" algn="ctr" eaLnBrk="1" hangingPunct="1">
              <a:buNone/>
            </a:pPr>
            <a:r>
              <a:rPr lang="en-US" b="1" dirty="0">
                <a:solidFill>
                  <a:srgbClr val="A02A1D"/>
                </a:solidFill>
              </a:rPr>
              <a:t>DRIVING TIRED CAN KILL</a:t>
            </a:r>
            <a:br>
              <a:rPr lang="en-US" b="1" dirty="0">
                <a:solidFill>
                  <a:srgbClr val="A02A1D"/>
                </a:solidFill>
              </a:rPr>
            </a:br>
            <a:endParaRPr lang="en-AU" dirty="0">
              <a:solidFill>
                <a:srgbClr val="A02A1D"/>
              </a:solidFill>
            </a:endParaRPr>
          </a:p>
          <a:p>
            <a:pPr marL="0" indent="0" eaLnBrk="1" hangingPunct="1">
              <a:buNone/>
            </a:pPr>
            <a:endParaRPr lang="en-US" dirty="0">
              <a:solidFill>
                <a:srgbClr val="A02A1D"/>
              </a:solidFill>
            </a:endParaRPr>
          </a:p>
        </p:txBody>
      </p:sp>
      <p:pic>
        <p:nvPicPr>
          <p:cNvPr id="5" name="Picture 6" descr="Fatigue Graph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484784"/>
            <a:ext cx="7992888"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21</a:t>
            </a:fld>
            <a:endParaRPr lang="en-US" dirty="0"/>
          </a:p>
        </p:txBody>
      </p:sp>
    </p:spTree>
    <p:extLst>
      <p:ext uri="{BB962C8B-B14F-4D97-AF65-F5344CB8AC3E}">
        <p14:creationId xmlns:p14="http://schemas.microsoft.com/office/powerpoint/2010/main" val="49954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
            </a:r>
            <a:br>
              <a:rPr lang="en-AU" dirty="0"/>
            </a:br>
            <a:r>
              <a:rPr lang="en-AU" dirty="0"/>
              <a:t>Fatigue management strategies</a:t>
            </a:r>
            <a:br>
              <a:rPr lang="en-AU" dirty="0"/>
            </a:br>
            <a:endParaRPr lang="en-AU" dirty="0"/>
          </a:p>
        </p:txBody>
      </p:sp>
      <p:sp>
        <p:nvSpPr>
          <p:cNvPr id="3" name="Content Placeholder 2"/>
          <p:cNvSpPr>
            <a:spLocks noGrp="1"/>
          </p:cNvSpPr>
          <p:nvPr>
            <p:ph idx="1"/>
          </p:nvPr>
        </p:nvSpPr>
        <p:spPr>
          <a:xfrm>
            <a:off x="827584" y="1556792"/>
            <a:ext cx="7630616" cy="4752528"/>
          </a:xfrm>
        </p:spPr>
        <p:txBody>
          <a:bodyPr/>
          <a:lstStyle/>
          <a:p>
            <a:r>
              <a:rPr lang="en-AU" dirty="0"/>
              <a:t>Report to supervisor if you are feeling fatigue </a:t>
            </a:r>
          </a:p>
          <a:p>
            <a:pPr marL="342900" lvl="1" indent="-342900">
              <a:buFontTx/>
              <a:buChar char="•"/>
            </a:pPr>
            <a:r>
              <a:rPr lang="en-AU" dirty="0"/>
              <a:t>Develop risk assessments and procedures that address risk factors and guard against fatigue</a:t>
            </a:r>
          </a:p>
          <a:p>
            <a:pPr marL="342900" lvl="1" indent="-342900">
              <a:buFontTx/>
              <a:buChar char="•"/>
            </a:pPr>
            <a:r>
              <a:rPr lang="en-AU" dirty="0"/>
              <a:t>Fool proof – sleep monitor in cab</a:t>
            </a:r>
          </a:p>
          <a:p>
            <a:pPr marL="342900" lvl="1" indent="-342900">
              <a:buFontTx/>
              <a:buChar char="•"/>
            </a:pPr>
            <a:r>
              <a:rPr lang="en-AU" dirty="0"/>
              <a:t>Emergency button in cab – train – every 60 sec – vigilant button </a:t>
            </a:r>
          </a:p>
          <a:p>
            <a:pPr marL="342900" lvl="1" indent="-342900">
              <a:buFontTx/>
              <a:buChar char="•"/>
            </a:pPr>
            <a:r>
              <a:rPr lang="en-AU" dirty="0"/>
              <a:t>Safety and health representatives to be consulted when policies and procedures are:</a:t>
            </a:r>
          </a:p>
          <a:p>
            <a:pPr lvl="1"/>
            <a:r>
              <a:rPr lang="en-AU" dirty="0"/>
              <a:t>being developed and reviewed</a:t>
            </a:r>
          </a:p>
          <a:p>
            <a:pPr marL="0" indent="0">
              <a:buNone/>
            </a:pPr>
            <a:endParaRPr lang="en-AU" dirty="0"/>
          </a:p>
          <a:p>
            <a:endParaRPr lang="en-AU" dirty="0"/>
          </a:p>
          <a:p>
            <a:endParaRPr lang="en-AU" dirty="0"/>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22</a:t>
            </a:fld>
            <a:endParaRPr lang="en-US" dirty="0"/>
          </a:p>
        </p:txBody>
      </p:sp>
    </p:spTree>
    <p:extLst>
      <p:ext uri="{BB962C8B-B14F-4D97-AF65-F5344CB8AC3E}">
        <p14:creationId xmlns:p14="http://schemas.microsoft.com/office/powerpoint/2010/main" val="299463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
            </a:r>
            <a:br>
              <a:rPr lang="en-AU" dirty="0"/>
            </a:br>
            <a:r>
              <a:rPr lang="en-AU" dirty="0"/>
              <a:t>Good mental health </a:t>
            </a:r>
            <a:br>
              <a:rPr lang="en-AU" dirty="0"/>
            </a:br>
            <a:endParaRPr lang="en-AU" dirty="0"/>
          </a:p>
        </p:txBody>
      </p:sp>
      <p:sp>
        <p:nvSpPr>
          <p:cNvPr id="3" name="Content Placeholder 2"/>
          <p:cNvSpPr>
            <a:spLocks noGrp="1"/>
          </p:cNvSpPr>
          <p:nvPr>
            <p:ph idx="1"/>
          </p:nvPr>
        </p:nvSpPr>
        <p:spPr>
          <a:xfrm>
            <a:off x="828000" y="1555200"/>
            <a:ext cx="7632000" cy="4752000"/>
          </a:xfrm>
        </p:spPr>
        <p:txBody>
          <a:bodyPr/>
          <a:lstStyle/>
          <a:p>
            <a:r>
              <a:rPr lang="en-AU" dirty="0"/>
              <a:t>According to the World Health Organisation, good mental health is not simply an absence of a mental disorder</a:t>
            </a:r>
          </a:p>
          <a:p>
            <a:r>
              <a:rPr lang="en-AU" dirty="0"/>
              <a:t>It is a state of wellbeing where an individual:</a:t>
            </a:r>
          </a:p>
          <a:p>
            <a:pPr lvl="1"/>
            <a:r>
              <a:rPr lang="en-AU" dirty="0"/>
              <a:t>realises their own potential</a:t>
            </a:r>
          </a:p>
          <a:p>
            <a:pPr lvl="1"/>
            <a:r>
              <a:rPr lang="en-AU" dirty="0"/>
              <a:t>manages everyday stresses</a:t>
            </a:r>
          </a:p>
          <a:p>
            <a:pPr lvl="1"/>
            <a:r>
              <a:rPr lang="en-AU" dirty="0"/>
              <a:t>works productively</a:t>
            </a:r>
          </a:p>
          <a:p>
            <a:pPr lvl="1"/>
            <a:r>
              <a:rPr lang="en-AU" dirty="0"/>
              <a:t>contributes to their community</a:t>
            </a:r>
          </a:p>
          <a:p>
            <a:pPr marL="0" indent="0">
              <a:buNone/>
            </a:pPr>
            <a:endParaRPr lang="en-AU" dirty="0"/>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23</a:t>
            </a:fld>
            <a:endParaRPr lang="en-US" dirty="0"/>
          </a:p>
        </p:txBody>
      </p:sp>
    </p:spTree>
    <p:extLst>
      <p:ext uri="{BB962C8B-B14F-4D97-AF65-F5344CB8AC3E}">
        <p14:creationId xmlns:p14="http://schemas.microsoft.com/office/powerpoint/2010/main" val="18498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Mental health </a:t>
            </a:r>
          </a:p>
        </p:txBody>
      </p:sp>
      <p:sp>
        <p:nvSpPr>
          <p:cNvPr id="3" name="Content Placeholder 2"/>
          <p:cNvSpPr>
            <a:spLocks noGrp="1"/>
          </p:cNvSpPr>
          <p:nvPr>
            <p:ph idx="1"/>
          </p:nvPr>
        </p:nvSpPr>
        <p:spPr>
          <a:xfrm>
            <a:off x="828000" y="1555200"/>
            <a:ext cx="7632000" cy="4752000"/>
          </a:xfrm>
        </p:spPr>
        <p:txBody>
          <a:bodyPr/>
          <a:lstStyle/>
          <a:p>
            <a:r>
              <a:rPr lang="en-AU" dirty="0"/>
              <a:t>However, due to complex interactions between the mind, body and environment, mental illness and problems can develop</a:t>
            </a:r>
          </a:p>
          <a:p>
            <a:endParaRPr lang="en-AU" dirty="0"/>
          </a:p>
          <a:p>
            <a:r>
              <a:rPr lang="en-AU" dirty="0"/>
              <a:t>This can affect a person’s </a:t>
            </a:r>
            <a:r>
              <a:rPr lang="en-AU" dirty="0">
                <a:solidFill>
                  <a:srgbClr val="A02A1D"/>
                </a:solidFill>
              </a:rPr>
              <a:t>thinking</a:t>
            </a:r>
            <a:r>
              <a:rPr lang="en-AU" dirty="0"/>
              <a:t>, their </a:t>
            </a:r>
            <a:r>
              <a:rPr lang="en-AU" dirty="0">
                <a:solidFill>
                  <a:srgbClr val="A02A1D"/>
                </a:solidFill>
              </a:rPr>
              <a:t>emotional </a:t>
            </a:r>
            <a:r>
              <a:rPr lang="en-AU" dirty="0"/>
              <a:t>state and </a:t>
            </a:r>
            <a:r>
              <a:rPr lang="en-AU" dirty="0">
                <a:solidFill>
                  <a:srgbClr val="A02A1D"/>
                </a:solidFill>
              </a:rPr>
              <a:t>behaviour</a:t>
            </a:r>
          </a:p>
          <a:p>
            <a:endParaRPr lang="en-AU" dirty="0"/>
          </a:p>
          <a:p>
            <a:r>
              <a:rPr lang="en-AU" dirty="0"/>
              <a:t>It can disrupt a person’s ability to work or carry out other daily activities as well as engage in satisfying personal relationships</a:t>
            </a:r>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24</a:t>
            </a:fld>
            <a:endParaRPr lang="en-US" dirty="0"/>
          </a:p>
        </p:txBody>
      </p:sp>
    </p:spTree>
    <p:extLst>
      <p:ext uri="{BB962C8B-B14F-4D97-AF65-F5344CB8AC3E}">
        <p14:creationId xmlns:p14="http://schemas.microsoft.com/office/powerpoint/2010/main" val="6144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Stress</a:t>
            </a:r>
          </a:p>
        </p:txBody>
      </p:sp>
      <p:sp>
        <p:nvSpPr>
          <p:cNvPr id="3" name="Content Placeholder 2"/>
          <p:cNvSpPr>
            <a:spLocks noGrp="1"/>
          </p:cNvSpPr>
          <p:nvPr>
            <p:ph idx="1"/>
          </p:nvPr>
        </p:nvSpPr>
        <p:spPr>
          <a:xfrm>
            <a:off x="828000" y="1555200"/>
            <a:ext cx="7848456" cy="4752000"/>
          </a:xfrm>
        </p:spPr>
        <p:txBody>
          <a:bodyPr/>
          <a:lstStyle/>
          <a:p>
            <a:pPr marL="0" indent="0">
              <a:buNone/>
            </a:pPr>
            <a:r>
              <a:rPr lang="en-AU" dirty="0"/>
              <a:t>When someone is under chronic stress, it can negatively affect that person’s physical and mental health</a:t>
            </a:r>
          </a:p>
          <a:p>
            <a:pPr marL="0" indent="0">
              <a:buNone/>
            </a:pPr>
            <a:endParaRPr lang="en-AU" dirty="0"/>
          </a:p>
          <a:p>
            <a:pPr marL="0" indent="0">
              <a:buNone/>
            </a:pPr>
            <a:r>
              <a:rPr lang="en-AU" dirty="0"/>
              <a:t>Stress can be caused by a variety of events including:</a:t>
            </a:r>
          </a:p>
          <a:p>
            <a:r>
              <a:rPr lang="en-AU" dirty="0"/>
              <a:t>a major accident</a:t>
            </a:r>
          </a:p>
          <a:p>
            <a:r>
              <a:rPr lang="en-AU" dirty="0"/>
              <a:t>a death in the family or to a friend</a:t>
            </a:r>
          </a:p>
          <a:p>
            <a:r>
              <a:rPr lang="en-AU" dirty="0"/>
              <a:t>personal threats</a:t>
            </a:r>
          </a:p>
          <a:p>
            <a:r>
              <a:rPr lang="en-AU" dirty="0"/>
              <a:t>injury or major health issue</a:t>
            </a:r>
          </a:p>
          <a:p>
            <a:pPr marL="0" indent="0">
              <a:buNone/>
            </a:pPr>
            <a:endParaRPr lang="en-AU" dirty="0"/>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25</a:t>
            </a:fld>
            <a:endParaRPr lang="en-US" dirty="0"/>
          </a:p>
        </p:txBody>
      </p:sp>
    </p:spTree>
    <p:extLst>
      <p:ext uri="{BB962C8B-B14F-4D97-AF65-F5344CB8AC3E}">
        <p14:creationId xmlns:p14="http://schemas.microsoft.com/office/powerpoint/2010/main" val="332473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Social factors</a:t>
            </a:r>
          </a:p>
        </p:txBody>
      </p:sp>
      <p:sp>
        <p:nvSpPr>
          <p:cNvPr id="3" name="Content Placeholder 2"/>
          <p:cNvSpPr>
            <a:spLocks noGrp="1"/>
          </p:cNvSpPr>
          <p:nvPr>
            <p:ph idx="1"/>
          </p:nvPr>
        </p:nvSpPr>
        <p:spPr>
          <a:xfrm>
            <a:off x="755576" y="1484784"/>
            <a:ext cx="7632000" cy="4752000"/>
          </a:xfrm>
        </p:spPr>
        <p:txBody>
          <a:bodyPr/>
          <a:lstStyle/>
          <a:p>
            <a:pPr marL="0" indent="0" algn="ctr">
              <a:buNone/>
            </a:pPr>
            <a:r>
              <a:rPr lang="en-AU" dirty="0"/>
              <a:t>Social factors such as isolation, financial problems, family breakdown or violence                                     can also influence a person’s mental health</a:t>
            </a:r>
          </a:p>
          <a:p>
            <a:pPr marL="0" indent="0" algn="ctr">
              <a:buNone/>
            </a:pPr>
            <a:endParaRPr lang="en-AU" dirty="0"/>
          </a:p>
          <a:p>
            <a:pPr marL="0" indent="0" algn="ctr">
              <a:buNone/>
            </a:pPr>
            <a:endParaRPr lang="en-AU" dirty="0"/>
          </a:p>
        </p:txBody>
      </p:sp>
      <p:pic>
        <p:nvPicPr>
          <p:cNvPr id="4" name="Picture 3" descr="C:\Users\chelseam\Desktop\Fatigue management images\iStock_000010227679XSmall.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21414" t="3166" b="16350"/>
          <a:stretch/>
        </p:blipFill>
        <p:spPr bwMode="auto">
          <a:xfrm>
            <a:off x="2843808" y="2708920"/>
            <a:ext cx="3073750" cy="3555064"/>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p>
            <a:pPr>
              <a:defRPr/>
            </a:pPr>
            <a:fld id="{44C1278F-C93A-44A2-AB74-1750ADFF2444}" type="slidenum">
              <a:rPr lang="en-US" smtClean="0"/>
              <a:pPr>
                <a:defRPr/>
              </a:pPr>
              <a:t>26</a:t>
            </a:fld>
            <a:endParaRPr lang="en-US" dirty="0"/>
          </a:p>
        </p:txBody>
      </p:sp>
    </p:spTree>
    <p:extLst>
      <p:ext uri="{BB962C8B-B14F-4D97-AF65-F5344CB8AC3E}">
        <p14:creationId xmlns:p14="http://schemas.microsoft.com/office/powerpoint/2010/main" val="241316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Bullying, aggression and violence</a:t>
            </a:r>
          </a:p>
        </p:txBody>
      </p:sp>
      <p:sp>
        <p:nvSpPr>
          <p:cNvPr id="3" name="Content Placeholder 2"/>
          <p:cNvSpPr>
            <a:spLocks noGrp="1"/>
          </p:cNvSpPr>
          <p:nvPr>
            <p:ph idx="1"/>
          </p:nvPr>
        </p:nvSpPr>
        <p:spPr>
          <a:xfrm>
            <a:off x="828000" y="1555200"/>
            <a:ext cx="7416408" cy="4752000"/>
          </a:xfrm>
        </p:spPr>
        <p:txBody>
          <a:bodyPr/>
          <a:lstStyle/>
          <a:p>
            <a:pPr marL="0" indent="0">
              <a:buNone/>
            </a:pPr>
            <a:r>
              <a:rPr lang="en-AU" dirty="0"/>
              <a:t>Workplace bullying is repeated unreasonable or inappropriate behaviour directed towards one or more workers, that creates a risk to health and safety</a:t>
            </a:r>
          </a:p>
          <a:p>
            <a:pPr marL="0" indent="0">
              <a:buNone/>
            </a:pPr>
            <a:endParaRPr lang="en-AU" dirty="0"/>
          </a:p>
          <a:p>
            <a:pPr marL="0" indent="0">
              <a:buNone/>
            </a:pPr>
            <a:r>
              <a:rPr lang="en-AU" dirty="0"/>
              <a:t>Bullying includes intimidation, threats, humiliation and victimisation</a:t>
            </a:r>
          </a:p>
          <a:p>
            <a:pPr marL="0" indent="0" algn="ctr">
              <a:buNone/>
            </a:pPr>
            <a:endParaRPr lang="en-AU" dirty="0"/>
          </a:p>
          <a:p>
            <a:pPr marL="0" indent="0" algn="ctr">
              <a:buNone/>
            </a:pPr>
            <a:r>
              <a:rPr lang="en-AU" dirty="0">
                <a:solidFill>
                  <a:srgbClr val="009999"/>
                </a:solidFill>
              </a:rPr>
              <a:t>Steps should be taken to stop this behaviour within the workplace</a:t>
            </a:r>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27</a:t>
            </a:fld>
            <a:endParaRPr lang="en-US" dirty="0"/>
          </a:p>
        </p:txBody>
      </p:sp>
    </p:spTree>
    <p:extLst>
      <p:ext uri="{BB962C8B-B14F-4D97-AF65-F5344CB8AC3E}">
        <p14:creationId xmlns:p14="http://schemas.microsoft.com/office/powerpoint/2010/main" val="128915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8640"/>
            <a:ext cx="7772400" cy="648072"/>
          </a:xfrm>
        </p:spPr>
        <p:txBody>
          <a:bodyPr/>
          <a:lstStyle/>
          <a:p>
            <a:pPr algn="ctr"/>
            <a:r>
              <a:rPr lang="en-AU" dirty="0" smtClean="0"/>
              <a:t>Video - Mental </a:t>
            </a:r>
            <a:r>
              <a:rPr lang="en-AU" dirty="0"/>
              <a:t>health</a:t>
            </a:r>
            <a:r>
              <a:rPr lang="en-US" dirty="0"/>
              <a:t> – </a:t>
            </a:r>
            <a:r>
              <a:rPr lang="en-AU" dirty="0"/>
              <a:t>strategies </a:t>
            </a:r>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28</a:t>
            </a:fld>
            <a:endParaRPr lang="en-US" dirty="0"/>
          </a:p>
        </p:txBody>
      </p:sp>
      <p:pic>
        <p:nvPicPr>
          <p:cNvPr id="3" name="Picture 2"/>
          <p:cNvPicPr>
            <a:picLocks noChangeAspect="1"/>
          </p:cNvPicPr>
          <p:nvPr/>
        </p:nvPicPr>
        <p:blipFill rotWithShape="1">
          <a:blip r:embed="rId3"/>
          <a:srcRect r="935"/>
          <a:stretch/>
        </p:blipFill>
        <p:spPr>
          <a:xfrm>
            <a:off x="685801" y="1543257"/>
            <a:ext cx="7772397" cy="4037112"/>
          </a:xfrm>
          <a:prstGeom prst="rect">
            <a:avLst/>
          </a:prstGeom>
        </p:spPr>
      </p:pic>
      <p:sp>
        <p:nvSpPr>
          <p:cNvPr id="6" name="Rectangle 5"/>
          <p:cNvSpPr/>
          <p:nvPr/>
        </p:nvSpPr>
        <p:spPr>
          <a:xfrm>
            <a:off x="685799" y="5606392"/>
            <a:ext cx="7772399" cy="461665"/>
          </a:xfrm>
          <a:prstGeom prst="rect">
            <a:avLst/>
          </a:prstGeom>
        </p:spPr>
        <p:txBody>
          <a:bodyPr wrap="square">
            <a:spAutoFit/>
          </a:bodyPr>
          <a:lstStyle/>
          <a:p>
            <a:pPr algn="ctr"/>
            <a:r>
              <a:rPr lang="en-AU" dirty="0">
                <a:hlinkClick r:id="rId4"/>
              </a:rPr>
              <a:t>You've got what it takes to ask R U OK?</a:t>
            </a:r>
            <a:endParaRPr lang="en-AU" dirty="0"/>
          </a:p>
        </p:txBody>
      </p:sp>
    </p:spTree>
    <p:extLst>
      <p:ext uri="{BB962C8B-B14F-4D97-AF65-F5344CB8AC3E}">
        <p14:creationId xmlns:p14="http://schemas.microsoft.com/office/powerpoint/2010/main" val="42494588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Mental health</a:t>
            </a:r>
            <a:r>
              <a:rPr lang="en-US" dirty="0"/>
              <a:t> – </a:t>
            </a:r>
            <a:r>
              <a:rPr lang="en-AU" dirty="0"/>
              <a:t>strategies </a:t>
            </a:r>
            <a:r>
              <a:rPr lang="en-AU" sz="1800" dirty="0"/>
              <a:t>(continued)</a:t>
            </a:r>
            <a:endParaRPr lang="en-AU" dirty="0"/>
          </a:p>
        </p:txBody>
      </p:sp>
      <p:sp>
        <p:nvSpPr>
          <p:cNvPr id="3" name="Content Placeholder 2"/>
          <p:cNvSpPr>
            <a:spLocks noGrp="1"/>
          </p:cNvSpPr>
          <p:nvPr>
            <p:ph idx="1"/>
          </p:nvPr>
        </p:nvSpPr>
        <p:spPr>
          <a:xfrm>
            <a:off x="828000" y="1555200"/>
            <a:ext cx="7632000" cy="4752000"/>
          </a:xfrm>
        </p:spPr>
        <p:txBody>
          <a:bodyPr/>
          <a:lstStyle/>
          <a:p>
            <a:r>
              <a:rPr lang="en-AU" dirty="0"/>
              <a:t>Identify and manage psychosocial hazards</a:t>
            </a:r>
          </a:p>
          <a:p>
            <a:pPr lvl="1"/>
            <a:r>
              <a:rPr lang="en-AU" dirty="0"/>
              <a:t>Operational risk assessment</a:t>
            </a:r>
          </a:p>
          <a:p>
            <a:pPr lvl="1"/>
            <a:r>
              <a:rPr lang="en-AU" dirty="0"/>
              <a:t>Team based and individual risk management </a:t>
            </a:r>
          </a:p>
          <a:p>
            <a:pPr lvl="1"/>
            <a:r>
              <a:rPr lang="en-AU" dirty="0"/>
              <a:t>Pre-start and toolbox meetings </a:t>
            </a:r>
          </a:p>
          <a:p>
            <a:pPr lvl="1"/>
            <a:endParaRPr lang="en-AU" sz="800" dirty="0"/>
          </a:p>
          <a:p>
            <a:r>
              <a:rPr lang="en-AU" dirty="0"/>
              <a:t>Management systems that address mental wellbeing</a:t>
            </a:r>
          </a:p>
          <a:p>
            <a:endParaRPr lang="en-AU" sz="800" dirty="0"/>
          </a:p>
          <a:p>
            <a:r>
              <a:rPr lang="en-AU" dirty="0"/>
              <a:t>Resourcing of systems relating to mental wellbeing</a:t>
            </a:r>
          </a:p>
          <a:p>
            <a:endParaRPr lang="en-AU" sz="800" dirty="0"/>
          </a:p>
          <a:p>
            <a:r>
              <a:rPr lang="en-AU" dirty="0"/>
              <a:t>Consultation with workforce on mental wellbeing strategies</a:t>
            </a:r>
          </a:p>
          <a:p>
            <a:endParaRPr lang="en-AU" sz="800" dirty="0"/>
          </a:p>
          <a:p>
            <a:r>
              <a:rPr lang="en-AU" dirty="0"/>
              <a:t>Preventative and protective measures in place</a:t>
            </a:r>
          </a:p>
          <a:p>
            <a:pPr marL="0" indent="0">
              <a:buNone/>
            </a:pPr>
            <a:endParaRPr lang="en-AU" dirty="0"/>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29</a:t>
            </a:fld>
            <a:endParaRPr lang="en-US" dirty="0"/>
          </a:p>
        </p:txBody>
      </p:sp>
    </p:spTree>
    <p:extLst>
      <p:ext uri="{BB962C8B-B14F-4D97-AF65-F5344CB8AC3E}">
        <p14:creationId xmlns:p14="http://schemas.microsoft.com/office/powerpoint/2010/main" val="316479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animEffect transition="in" filter="fade">
                                      <p:cBhvr>
                                        <p:cTn id="2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Grp="1" noChangeArrowheads="1"/>
          </p:cNvSpPr>
          <p:nvPr/>
        </p:nvSpPr>
        <p:spPr bwMode="auto">
          <a:xfrm>
            <a:off x="395536" y="2420888"/>
            <a:ext cx="3352038" cy="202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4400" dirty="0" smtClean="0">
                <a:solidFill>
                  <a:srgbClr val="0E6E71"/>
                </a:solidFill>
              </a:rPr>
              <a:t>Safe</a:t>
            </a:r>
          </a:p>
          <a:p>
            <a:pPr algn="ctr"/>
            <a:r>
              <a:rPr lang="en-US" sz="4400" dirty="0" smtClean="0">
                <a:solidFill>
                  <a:srgbClr val="0E6E71"/>
                </a:solidFill>
              </a:rPr>
              <a:t>people </a:t>
            </a:r>
            <a:endParaRPr lang="en-US" sz="4400" dirty="0">
              <a:solidFill>
                <a:srgbClr val="0E6E71"/>
              </a:solidFill>
            </a:endParaRPr>
          </a:p>
        </p:txBody>
      </p:sp>
      <p:pic>
        <p:nvPicPr>
          <p:cNvPr id="5" name="Picture 5"/>
          <p:cNvPicPr>
            <a:picLocks noChangeAspect="1" noChangeArrowheads="1"/>
          </p:cNvPicPr>
          <p:nvPr/>
        </p:nvPicPr>
        <p:blipFill>
          <a:blip r:embed="rId3" cstate="print">
            <a:extLst/>
          </a:blip>
          <a:srcRect/>
          <a:stretch>
            <a:fillRect/>
          </a:stretch>
        </p:blipFill>
        <p:spPr bwMode="auto">
          <a:xfrm>
            <a:off x="3662989" y="1556792"/>
            <a:ext cx="4566611" cy="3411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p:txBody>
          <a:bodyPr/>
          <a:lstStyle/>
          <a:p>
            <a:r>
              <a:rPr lang="en-AU" dirty="0"/>
              <a:t>Traffic management</a:t>
            </a:r>
          </a:p>
        </p:txBody>
      </p:sp>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3</a:t>
            </a:fld>
            <a:endParaRPr lang="en-US"/>
          </a:p>
        </p:txBody>
      </p:sp>
    </p:spTree>
    <p:extLst>
      <p:ext uri="{BB962C8B-B14F-4D97-AF65-F5344CB8AC3E}">
        <p14:creationId xmlns:p14="http://schemas.microsoft.com/office/powerpoint/2010/main" val="330045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bec.moore@dmp.wa.gov.au\AppData\Local\Microsoft\Windows\Temporary Internet Files\Content.Outlook\WIZ10ZHM\Hazardtape.jpg"/>
          <p:cNvPicPr>
            <a:picLocks noChangeAspect="1" noChangeArrowheads="1"/>
          </p:cNvPicPr>
          <p:nvPr/>
        </p:nvPicPr>
        <p:blipFill rotWithShape="1">
          <a:blip r:embed="rId3">
            <a:extLst>
              <a:ext uri="{28A0092B-C50C-407E-A947-70E740481C1C}">
                <a14:useLocalDpi xmlns:a14="http://schemas.microsoft.com/office/drawing/2010/main" val="0"/>
              </a:ext>
            </a:extLst>
          </a:blip>
          <a:srcRect l="13550" r="16238"/>
          <a:stretch/>
        </p:blipFill>
        <p:spPr bwMode="auto">
          <a:xfrm>
            <a:off x="0" y="-27384"/>
            <a:ext cx="9144000" cy="118712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30</a:t>
            </a:fld>
            <a:endParaRPr lang="en-US" dirty="0"/>
          </a:p>
        </p:txBody>
      </p:sp>
      <p:sp>
        <p:nvSpPr>
          <p:cNvPr id="7" name="Rectangle 2"/>
          <p:cNvSpPr>
            <a:spLocks noGrp="1" noChangeArrowheads="1"/>
          </p:cNvSpPr>
          <p:nvPr>
            <p:ph type="title"/>
          </p:nvPr>
        </p:nvSpPr>
        <p:spPr>
          <a:xfrm>
            <a:off x="-22452" y="190114"/>
            <a:ext cx="9166452" cy="752128"/>
          </a:xfrm>
        </p:spPr>
        <p:txBody>
          <a:bodyPr/>
          <a:lstStyle/>
          <a:p>
            <a:pPr algn="ctr" eaLnBrk="1" hangingPunct="1"/>
            <a:r>
              <a:rPr lang="en-US" dirty="0"/>
              <a:t>Video – safe people</a:t>
            </a:r>
          </a:p>
        </p:txBody>
      </p:sp>
      <p:pic>
        <p:nvPicPr>
          <p:cNvPr id="3" name="Picture 2"/>
          <p:cNvPicPr>
            <a:picLocks noChangeAspect="1"/>
          </p:cNvPicPr>
          <p:nvPr/>
        </p:nvPicPr>
        <p:blipFill>
          <a:blip r:embed="rId4"/>
          <a:stretch>
            <a:fillRect/>
          </a:stretch>
        </p:blipFill>
        <p:spPr>
          <a:xfrm>
            <a:off x="867162" y="1469588"/>
            <a:ext cx="7449254" cy="4328210"/>
          </a:xfrm>
          <a:prstGeom prst="rect">
            <a:avLst/>
          </a:prstGeom>
        </p:spPr>
      </p:pic>
      <p:sp>
        <p:nvSpPr>
          <p:cNvPr id="2" name="Rectangle 1"/>
          <p:cNvSpPr/>
          <p:nvPr/>
        </p:nvSpPr>
        <p:spPr>
          <a:xfrm>
            <a:off x="2555776" y="5797798"/>
            <a:ext cx="4224233" cy="461665"/>
          </a:xfrm>
          <a:prstGeom prst="rect">
            <a:avLst/>
          </a:prstGeom>
        </p:spPr>
        <p:txBody>
          <a:bodyPr wrap="none">
            <a:spAutoFit/>
          </a:bodyPr>
          <a:lstStyle/>
          <a:p>
            <a:r>
              <a:rPr lang="en-AU" dirty="0">
                <a:hlinkClick r:id="rId5"/>
              </a:rPr>
              <a:t>https://</a:t>
            </a:r>
            <a:r>
              <a:rPr lang="en-AU" dirty="0" smtClean="0">
                <a:hlinkClick r:id="rId5"/>
              </a:rPr>
              <a:t>vimeo.com/241991460</a:t>
            </a:r>
            <a:endParaRPr lang="en-AU" dirty="0"/>
          </a:p>
        </p:txBody>
      </p:sp>
    </p:spTree>
    <p:extLst>
      <p:ext uri="{BB962C8B-B14F-4D97-AF65-F5344CB8AC3E}">
        <p14:creationId xmlns:p14="http://schemas.microsoft.com/office/powerpoint/2010/main" val="3073198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31</a:t>
            </a:fld>
            <a:endParaRPr lang="en-US" dirty="0"/>
          </a:p>
        </p:txBody>
      </p:sp>
      <p:pic>
        <p:nvPicPr>
          <p:cNvPr id="7" name="Picture 2" descr="C:\Users\MIRSDBN\AppData\Local\Microsoft\Windows\Temporary Internet Files\Content.Outlook\9J00EG83\17962_FL_MSMonthlySafety SEP17 Traffic Managem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010"/>
            <a:ext cx="9144000" cy="654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602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AU" dirty="0"/>
              <a:t/>
            </a:r>
            <a:br>
              <a:rPr lang="en-AU" dirty="0"/>
            </a:br>
            <a:r>
              <a:rPr lang="en-AU" dirty="0"/>
              <a:t/>
            </a:r>
            <a:br>
              <a:rPr lang="en-AU" dirty="0"/>
            </a:br>
            <a:r>
              <a:rPr lang="en-AU" dirty="0"/>
              <a:t> </a:t>
            </a:r>
            <a:br>
              <a:rPr lang="en-AU" dirty="0"/>
            </a:br>
            <a:r>
              <a:rPr lang="en-AU" dirty="0"/>
              <a:t> </a:t>
            </a:r>
            <a:br>
              <a:rPr lang="en-AU" dirty="0"/>
            </a:br>
            <a:r>
              <a:rPr lang="en-AU" dirty="0"/>
              <a:t/>
            </a:r>
            <a:br>
              <a:rPr lang="en-AU" dirty="0"/>
            </a:br>
            <a:r>
              <a:rPr lang="en-AU" dirty="0"/>
              <a:t/>
            </a:r>
            <a:br>
              <a:rPr lang="en-AU" dirty="0"/>
            </a:br>
            <a:r>
              <a:rPr lang="en-AU" dirty="0"/>
              <a:t>Family and social life</a:t>
            </a:r>
            <a:br>
              <a:rPr lang="en-AU" dirty="0"/>
            </a:br>
            <a:r>
              <a:rPr lang="en-AU" dirty="0"/>
              <a:t> </a:t>
            </a:r>
            <a:br>
              <a:rPr lang="en-AU" dirty="0"/>
            </a:br>
            <a:r>
              <a:rPr lang="en-AU" dirty="0"/>
              <a:t/>
            </a:r>
            <a:br>
              <a:rPr lang="en-AU" dirty="0"/>
            </a:br>
            <a:r>
              <a:rPr lang="en-AU" dirty="0"/>
              <a:t> </a:t>
            </a:r>
            <a:br>
              <a:rPr lang="en-AU" dirty="0"/>
            </a:br>
            <a:r>
              <a:rPr lang="en-AU" dirty="0"/>
              <a:t/>
            </a:r>
            <a:br>
              <a:rPr lang="en-AU" dirty="0"/>
            </a:br>
            <a:r>
              <a:rPr lang="en-AU" dirty="0"/>
              <a:t/>
            </a:r>
            <a:br>
              <a:rPr lang="en-AU" dirty="0"/>
            </a:br>
            <a:endParaRPr lang="en-US" dirty="0"/>
          </a:p>
        </p:txBody>
      </p:sp>
      <p:sp>
        <p:nvSpPr>
          <p:cNvPr id="4099" name="Rectangle 3"/>
          <p:cNvSpPr>
            <a:spLocks noGrp="1" noChangeArrowheads="1"/>
          </p:cNvSpPr>
          <p:nvPr>
            <p:ph type="body" idx="1"/>
          </p:nvPr>
        </p:nvSpPr>
        <p:spPr/>
        <p:txBody>
          <a:bodyPr/>
          <a:lstStyle/>
          <a:p>
            <a:pPr marL="0" indent="0" algn="ctr">
              <a:buNone/>
            </a:pPr>
            <a:endParaRPr lang="en-AU" i="1" dirty="0"/>
          </a:p>
          <a:p>
            <a:pPr marL="0" indent="0" algn="ctr">
              <a:buNone/>
            </a:pPr>
            <a:r>
              <a:rPr lang="en-AU" sz="3200" dirty="0"/>
              <a:t>What's important to you?</a:t>
            </a:r>
          </a:p>
          <a:p>
            <a:pPr marL="0" indent="0" algn="ctr">
              <a:buNone/>
            </a:pPr>
            <a:endParaRPr lang="en-AU" dirty="0">
              <a:solidFill>
                <a:srgbClr val="0070C0"/>
              </a:solidFill>
            </a:endParaRPr>
          </a:p>
          <a:p>
            <a:pPr marL="0" indent="0" algn="ctr">
              <a:buNone/>
            </a:pPr>
            <a:r>
              <a:rPr lang="en-AU" sz="4000" dirty="0">
                <a:solidFill>
                  <a:srgbClr val="A02A1D"/>
                </a:solidFill>
              </a:rPr>
              <a:t>Remember </a:t>
            </a:r>
          </a:p>
          <a:p>
            <a:pPr marL="0" indent="0" algn="ctr">
              <a:buNone/>
            </a:pPr>
            <a:endParaRPr lang="en-AU" dirty="0">
              <a:solidFill>
                <a:srgbClr val="0070C0"/>
              </a:solidFill>
            </a:endParaRPr>
          </a:p>
          <a:p>
            <a:pPr marL="0" indent="0" algn="ctr">
              <a:buNone/>
            </a:pPr>
            <a:r>
              <a:rPr lang="en-AU" sz="3200" dirty="0"/>
              <a:t>Bad things happen when</a:t>
            </a:r>
          </a:p>
          <a:p>
            <a:pPr marL="0" indent="0" algn="ctr">
              <a:buNone/>
            </a:pPr>
            <a:r>
              <a:rPr lang="en-AU" sz="3200" dirty="0"/>
              <a:t>good people do nothing</a:t>
            </a:r>
          </a:p>
          <a:p>
            <a:pPr marL="0" indent="0" algn="ctr">
              <a:buNone/>
            </a:pPr>
            <a:endParaRPr lang="en-AU" sz="3200" i="1" dirty="0">
              <a:solidFill>
                <a:srgbClr val="0070C0"/>
              </a:solidFill>
            </a:endParaRPr>
          </a:p>
          <a:p>
            <a:pPr marL="0" indent="0" algn="ctr">
              <a:buNone/>
            </a:pPr>
            <a:endParaRPr lang="en-AU" sz="3200" i="1" dirty="0">
              <a:solidFill>
                <a:srgbClr val="0070C0"/>
              </a:solidFill>
            </a:endParaRPr>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pPr>
                <a:defRPr/>
              </a:pPr>
              <a:t>32</a:t>
            </a:fld>
            <a:endParaRPr lang="en-US" dirty="0"/>
          </a:p>
        </p:txBody>
      </p:sp>
    </p:spTree>
    <p:extLst>
      <p:ext uri="{BB962C8B-B14F-4D97-AF65-F5344CB8AC3E}">
        <p14:creationId xmlns:p14="http://schemas.microsoft.com/office/powerpoint/2010/main" val="324041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3" end="3"/>
                                            </p:txEl>
                                          </p:spTgt>
                                        </p:tgtEl>
                                        <p:attrNameLst>
                                          <p:attrName>style.visibility</p:attrName>
                                        </p:attrNameLst>
                                      </p:cBhvr>
                                      <p:to>
                                        <p:strVal val="visible"/>
                                      </p:to>
                                    </p:set>
                                    <p:animEffect transition="in" filter="fade">
                                      <p:cBhvr>
                                        <p:cTn id="12" dur="500"/>
                                        <p:tgtEl>
                                          <p:spTgt spid="409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5" end="5"/>
                                            </p:txEl>
                                          </p:spTgt>
                                        </p:tgtEl>
                                        <p:attrNameLst>
                                          <p:attrName>style.visibility</p:attrName>
                                        </p:attrNameLst>
                                      </p:cBhvr>
                                      <p:to>
                                        <p:strVal val="visible"/>
                                      </p:to>
                                    </p:set>
                                    <p:animEffect transition="in" filter="fade">
                                      <p:cBhvr>
                                        <p:cTn id="17" dur="500"/>
                                        <p:tgtEl>
                                          <p:spTgt spid="409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6" end="6"/>
                                            </p:txEl>
                                          </p:spTgt>
                                        </p:tgtEl>
                                        <p:attrNameLst>
                                          <p:attrName>style.visibility</p:attrName>
                                        </p:attrNameLst>
                                      </p:cBhvr>
                                      <p:to>
                                        <p:strVal val="visible"/>
                                      </p:to>
                                    </p:set>
                                    <p:animEffect transition="in" filter="fade">
                                      <p:cBhvr>
                                        <p:cTn id="22"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AU" dirty="0"/>
              <a:t/>
            </a:r>
            <a:br>
              <a:rPr lang="en-AU" dirty="0"/>
            </a:br>
            <a:r>
              <a:rPr lang="en-AU" dirty="0"/>
              <a:t/>
            </a:r>
            <a:br>
              <a:rPr lang="en-AU" dirty="0"/>
            </a:br>
            <a:r>
              <a:rPr lang="en-AU" dirty="0"/>
              <a:t>Mental heath - contact numbers</a:t>
            </a:r>
            <a:br>
              <a:rPr lang="en-AU" dirty="0"/>
            </a:br>
            <a:r>
              <a:rPr lang="en-AU" dirty="0"/>
              <a:t/>
            </a:r>
            <a:br>
              <a:rPr lang="en-AU" dirty="0"/>
            </a:br>
            <a:endParaRPr lang="en-US" dirty="0"/>
          </a:p>
        </p:txBody>
      </p:sp>
      <p:sp>
        <p:nvSpPr>
          <p:cNvPr id="4099" name="Rectangle 3"/>
          <p:cNvSpPr>
            <a:spLocks noGrp="1" noChangeArrowheads="1"/>
          </p:cNvSpPr>
          <p:nvPr>
            <p:ph type="body" idx="1"/>
          </p:nvPr>
        </p:nvSpPr>
        <p:spPr/>
        <p:txBody>
          <a:bodyPr/>
          <a:lstStyle/>
          <a:p>
            <a:pPr marL="0" indent="0" algn="ctr">
              <a:buNone/>
            </a:pPr>
            <a:endParaRPr lang="en-AU" dirty="0"/>
          </a:p>
          <a:p>
            <a:pPr marL="0" indent="0" algn="ctr">
              <a:buNone/>
            </a:pPr>
            <a:endParaRPr lang="en-AU" dirty="0"/>
          </a:p>
          <a:p>
            <a:pPr marL="0" indent="0" eaLnBrk="1" hangingPunct="1">
              <a:buNone/>
            </a:pPr>
            <a:endParaRPr lang="en-US" dirty="0"/>
          </a:p>
        </p:txBody>
      </p:sp>
      <p:sp>
        <p:nvSpPr>
          <p:cNvPr id="2" name="TextBox 1"/>
          <p:cNvSpPr txBox="1"/>
          <p:nvPr/>
        </p:nvSpPr>
        <p:spPr>
          <a:xfrm>
            <a:off x="755576" y="1484783"/>
            <a:ext cx="7702624" cy="5016758"/>
          </a:xfrm>
          <a:prstGeom prst="rect">
            <a:avLst/>
          </a:prstGeom>
          <a:noFill/>
        </p:spPr>
        <p:txBody>
          <a:bodyPr wrap="square" rtlCol="0">
            <a:spAutoFit/>
          </a:bodyPr>
          <a:lstStyle/>
          <a:p>
            <a:pPr lvl="0" algn="ctr"/>
            <a:endParaRPr lang="en-AU" sz="2800" b="1" u="sng" dirty="0">
              <a:hlinkClick r:id="rId3"/>
            </a:endParaRPr>
          </a:p>
          <a:p>
            <a:pPr lvl="0"/>
            <a:r>
              <a:rPr lang="en-AU" sz="2800" b="1" dirty="0">
                <a:solidFill>
                  <a:srgbClr val="0070C0"/>
                </a:solidFill>
                <a:hlinkClick r:id="rId3"/>
              </a:rPr>
              <a:t>Lifeline</a:t>
            </a:r>
            <a:r>
              <a:rPr lang="en-AU" sz="2800" dirty="0">
                <a:solidFill>
                  <a:srgbClr val="0070C0"/>
                </a:solidFill>
              </a:rPr>
              <a:t> </a:t>
            </a:r>
            <a:r>
              <a:rPr lang="en-AU" sz="2800" dirty="0"/>
              <a:t>on 13 11 14</a:t>
            </a:r>
          </a:p>
          <a:p>
            <a:pPr lvl="0"/>
            <a:r>
              <a:rPr lang="en-AU" sz="2800" b="1" dirty="0">
                <a:solidFill>
                  <a:srgbClr val="0070C0"/>
                </a:solidFill>
                <a:hlinkClick r:id="rId4"/>
              </a:rPr>
              <a:t>MensLine Australia</a:t>
            </a:r>
            <a:r>
              <a:rPr lang="en-AU" sz="2800" dirty="0">
                <a:solidFill>
                  <a:srgbClr val="0070C0"/>
                </a:solidFill>
              </a:rPr>
              <a:t> </a:t>
            </a:r>
            <a:r>
              <a:rPr lang="en-AU" sz="2800" dirty="0"/>
              <a:t>on </a:t>
            </a:r>
            <a:r>
              <a:rPr lang="en-AU" sz="2800" b="1" dirty="0"/>
              <a:t>1300 789 978</a:t>
            </a:r>
            <a:endParaRPr lang="en-AU" sz="2800" dirty="0"/>
          </a:p>
          <a:p>
            <a:pPr lvl="0"/>
            <a:r>
              <a:rPr lang="en-AU" sz="2800" b="1" dirty="0">
                <a:hlinkClick r:id="rId5"/>
              </a:rPr>
              <a:t>Suicide Call Back Service</a:t>
            </a:r>
            <a:r>
              <a:rPr lang="en-AU" sz="2800" dirty="0"/>
              <a:t> on </a:t>
            </a:r>
            <a:r>
              <a:rPr lang="en-AU" sz="2800" b="1" dirty="0"/>
              <a:t>1300 659 467</a:t>
            </a:r>
            <a:endParaRPr lang="en-AU" sz="2800" dirty="0"/>
          </a:p>
          <a:p>
            <a:pPr lvl="0"/>
            <a:r>
              <a:rPr lang="en-AU" sz="2800" b="1" dirty="0">
                <a:hlinkClick r:id="rId6"/>
              </a:rPr>
              <a:t>Beyond Blue</a:t>
            </a:r>
            <a:r>
              <a:rPr lang="en-AU" sz="2800" dirty="0"/>
              <a:t> on </a:t>
            </a:r>
            <a:r>
              <a:rPr lang="en-AU" sz="2800" b="1" dirty="0"/>
              <a:t>1300 22 46 36</a:t>
            </a:r>
            <a:endParaRPr lang="en-AU" sz="2800" dirty="0"/>
          </a:p>
          <a:p>
            <a:pPr lvl="0"/>
            <a:r>
              <a:rPr lang="en-AU" sz="2800" b="1" dirty="0">
                <a:hlinkClick r:id="rId7"/>
              </a:rPr>
              <a:t>Headspace</a:t>
            </a:r>
            <a:r>
              <a:rPr lang="en-AU" sz="2800" dirty="0"/>
              <a:t> on </a:t>
            </a:r>
            <a:r>
              <a:rPr lang="en-AU" sz="2800" b="1" dirty="0"/>
              <a:t>1800 650 890</a:t>
            </a:r>
            <a:endParaRPr lang="en-AU" sz="2800" dirty="0"/>
          </a:p>
          <a:p>
            <a:pPr lvl="0"/>
            <a:endParaRPr lang="en-AU" b="1" i="1" dirty="0">
              <a:solidFill>
                <a:srgbClr val="0070C0"/>
              </a:solidFill>
            </a:endParaRPr>
          </a:p>
          <a:p>
            <a:r>
              <a:rPr lang="en-AU" dirty="0"/>
              <a:t>Access to confidential </a:t>
            </a:r>
            <a:r>
              <a:rPr lang="en-AU" sz="2800" b="1" dirty="0">
                <a:solidFill>
                  <a:srgbClr val="0070C0"/>
                </a:solidFill>
              </a:rPr>
              <a:t>Employee Assist Program</a:t>
            </a:r>
          </a:p>
          <a:p>
            <a:r>
              <a:rPr lang="en-AU" dirty="0"/>
              <a:t>Seek </a:t>
            </a:r>
            <a:r>
              <a:rPr lang="en-AU" sz="2800" b="1" dirty="0">
                <a:solidFill>
                  <a:srgbClr val="0070C0"/>
                </a:solidFill>
              </a:rPr>
              <a:t>medical advice </a:t>
            </a:r>
            <a:r>
              <a:rPr lang="en-AU" dirty="0"/>
              <a:t>or assistance</a:t>
            </a:r>
          </a:p>
          <a:p>
            <a:r>
              <a:rPr lang="en-AU" b="1" dirty="0">
                <a:solidFill>
                  <a:srgbClr val="0070C0"/>
                </a:solidFill>
              </a:rPr>
              <a:t> </a:t>
            </a:r>
          </a:p>
          <a:p>
            <a:pPr lvl="0"/>
            <a:endParaRPr lang="en-AU" b="1" i="1" dirty="0">
              <a:solidFill>
                <a:srgbClr val="0070C0"/>
              </a:solidFill>
            </a:endParaRPr>
          </a:p>
          <a:p>
            <a:endParaRPr lang="en-AU" dirty="0"/>
          </a:p>
        </p:txBody>
      </p:sp>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33</a:t>
            </a:fld>
            <a:endParaRPr lang="en-US" dirty="0"/>
          </a:p>
        </p:txBody>
      </p:sp>
    </p:spTree>
    <p:extLst>
      <p:ext uri="{BB962C8B-B14F-4D97-AF65-F5344CB8AC3E}">
        <p14:creationId xmlns:p14="http://schemas.microsoft.com/office/powerpoint/2010/main" val="328300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Risk management principles – </a:t>
            </a:r>
            <a:r>
              <a:rPr lang="en-US" dirty="0" err="1"/>
              <a:t>Nertney</a:t>
            </a:r>
            <a:r>
              <a:rPr lang="en-US" dirty="0"/>
              <a:t> wheel</a:t>
            </a:r>
          </a:p>
        </p:txBody>
      </p:sp>
      <p:sp>
        <p:nvSpPr>
          <p:cNvPr id="4099" name="Rectangle 3"/>
          <p:cNvSpPr>
            <a:spLocks noGrp="1" noChangeArrowheads="1"/>
          </p:cNvSpPr>
          <p:nvPr>
            <p:ph type="body" idx="1"/>
          </p:nvPr>
        </p:nvSpPr>
        <p:spPr>
          <a:xfrm>
            <a:off x="4893573" y="1628799"/>
            <a:ext cx="3710875" cy="4321893"/>
          </a:xfrm>
        </p:spPr>
        <p:txBody>
          <a:bodyPr/>
          <a:lstStyle/>
          <a:p>
            <a:pPr marL="0" lvl="0" indent="0">
              <a:buNone/>
            </a:pPr>
            <a:r>
              <a:rPr lang="en-AU" dirty="0"/>
              <a:t>Based on established risk management principles</a:t>
            </a:r>
          </a:p>
          <a:p>
            <a:pPr marL="0" indent="0">
              <a:buNone/>
            </a:pPr>
            <a:endParaRPr lang="en-AU" b="1" dirty="0"/>
          </a:p>
          <a:p>
            <a:r>
              <a:rPr lang="en-AU" b="1" dirty="0"/>
              <a:t>Safe systems </a:t>
            </a:r>
          </a:p>
          <a:p>
            <a:endParaRPr lang="en-AU" b="1" dirty="0"/>
          </a:p>
          <a:p>
            <a:r>
              <a:rPr lang="en-AU" b="1" dirty="0"/>
              <a:t>Safe vehicles</a:t>
            </a:r>
          </a:p>
          <a:p>
            <a:endParaRPr lang="en-AU" b="1" dirty="0"/>
          </a:p>
          <a:p>
            <a:r>
              <a:rPr lang="en-AU" b="1" dirty="0">
                <a:solidFill>
                  <a:srgbClr val="A02A1D"/>
                </a:solidFill>
              </a:rPr>
              <a:t>Safe people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628800"/>
            <a:ext cx="4227433" cy="432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pPr>
                <a:defRPr/>
              </a:pPr>
              <a:t>4</a:t>
            </a:fld>
            <a:endParaRPr lang="en-US"/>
          </a:p>
        </p:txBody>
      </p:sp>
    </p:spTree>
    <p:extLst>
      <p:ext uri="{BB962C8B-B14F-4D97-AF65-F5344CB8AC3E}">
        <p14:creationId xmlns:p14="http://schemas.microsoft.com/office/powerpoint/2010/main" val="285867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mph" presetSubtype="1" nodeType="clickEffect">
                                  <p:stCondLst>
                                    <p:cond delay="0"/>
                                  </p:stCondLst>
                                  <p:childTnLst>
                                    <p:set>
                                      <p:cBhvr override="childStyle">
                                        <p:cTn id="18" dur="indefinite"/>
                                        <p:tgtEl>
                                          <p:spTgt spid="4099">
                                            <p:txEl>
                                              <p:pRg st="6" end="6"/>
                                            </p:txEl>
                                          </p:spTgt>
                                        </p:tgtEl>
                                        <p:attrNameLst>
                                          <p:attrName>style.color</p:attrName>
                                        </p:attrNameLst>
                                      </p:cBhvr>
                                      <p:to>
                                        <p:clrVal>
                                          <a:srgbClr val="FF0000"/>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AU" dirty="0"/>
              <a:t>What are human and organisational factors?</a:t>
            </a:r>
            <a:endParaRPr lang="en-US" dirty="0"/>
          </a:p>
        </p:txBody>
      </p:sp>
      <p:sp>
        <p:nvSpPr>
          <p:cNvPr id="4099" name="Rectangle 3"/>
          <p:cNvSpPr>
            <a:spLocks noGrp="1" noChangeArrowheads="1"/>
          </p:cNvSpPr>
          <p:nvPr>
            <p:ph type="body" idx="1"/>
          </p:nvPr>
        </p:nvSpPr>
        <p:spPr/>
        <p:txBody>
          <a:bodyPr/>
          <a:lstStyle/>
          <a:p>
            <a:pPr marL="0" indent="0" algn="ctr">
              <a:buNone/>
            </a:pPr>
            <a:endParaRPr lang="en-AU" dirty="0"/>
          </a:p>
          <a:p>
            <a:pPr marL="0" indent="0" algn="ctr">
              <a:buNone/>
            </a:pPr>
            <a:endParaRPr lang="en-AU" dirty="0"/>
          </a:p>
          <a:p>
            <a:pPr marL="0" indent="0" eaLnBrk="1" hangingPunct="1">
              <a:buNone/>
            </a:pPr>
            <a:endParaRPr lang="en-US" dirty="0"/>
          </a:p>
        </p:txBody>
      </p:sp>
      <p:sp>
        <p:nvSpPr>
          <p:cNvPr id="2" name="Rectangle 1"/>
          <p:cNvSpPr/>
          <p:nvPr/>
        </p:nvSpPr>
        <p:spPr>
          <a:xfrm>
            <a:off x="685800" y="1623570"/>
            <a:ext cx="7990656" cy="3785652"/>
          </a:xfrm>
          <a:prstGeom prst="rect">
            <a:avLst/>
          </a:prstGeom>
        </p:spPr>
        <p:txBody>
          <a:bodyPr wrap="square">
            <a:spAutoFit/>
          </a:bodyPr>
          <a:lstStyle/>
          <a:p>
            <a:r>
              <a:rPr lang="en-AU" dirty="0"/>
              <a:t>Human and organisational factors is the term given to all elements within a workplace that have an influence on the people who work there</a:t>
            </a:r>
          </a:p>
          <a:p>
            <a:endParaRPr lang="en-AU" dirty="0"/>
          </a:p>
          <a:p>
            <a:endParaRPr lang="en-AU" dirty="0"/>
          </a:p>
          <a:p>
            <a:pPr algn="ctr"/>
            <a:r>
              <a:rPr lang="en-AU" i="1" dirty="0">
                <a:solidFill>
                  <a:schemeClr val="accent1">
                    <a:lumMod val="50000"/>
                  </a:schemeClr>
                </a:solidFill>
              </a:rPr>
              <a:t>“When human and organisational factors are well managed, they set workers up for success”</a:t>
            </a:r>
          </a:p>
          <a:p>
            <a:endParaRPr lang="en-AU" dirty="0"/>
          </a:p>
          <a:p>
            <a:endParaRPr lang="en-AU" b="1" dirty="0"/>
          </a:p>
          <a:p>
            <a:r>
              <a:rPr lang="en-AU" dirty="0"/>
              <a:t> </a:t>
            </a:r>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5</a:t>
            </a:fld>
            <a:endParaRPr lang="en-US"/>
          </a:p>
        </p:txBody>
      </p:sp>
    </p:spTree>
    <p:extLst>
      <p:ext uri="{BB962C8B-B14F-4D97-AF65-F5344CB8AC3E}">
        <p14:creationId xmlns:p14="http://schemas.microsoft.com/office/powerpoint/2010/main" val="3046315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
            </a:r>
            <a:br>
              <a:rPr lang="en-AU" dirty="0"/>
            </a:br>
            <a:r>
              <a:rPr lang="en-AU" dirty="0"/>
              <a:t>Why are human and organisational factors important?</a:t>
            </a:r>
            <a:br>
              <a:rPr lang="en-AU" dirty="0"/>
            </a:br>
            <a:endParaRPr lang="en-AU" dirty="0"/>
          </a:p>
        </p:txBody>
      </p:sp>
      <p:sp>
        <p:nvSpPr>
          <p:cNvPr id="3" name="Content Placeholder 2"/>
          <p:cNvSpPr>
            <a:spLocks noGrp="1"/>
          </p:cNvSpPr>
          <p:nvPr>
            <p:ph idx="1"/>
          </p:nvPr>
        </p:nvSpPr>
        <p:spPr>
          <a:xfrm>
            <a:off x="685800" y="1600200"/>
            <a:ext cx="7772400" cy="4495800"/>
          </a:xfrm>
        </p:spPr>
        <p:txBody>
          <a:bodyPr/>
          <a:lstStyle/>
          <a:p>
            <a:pPr marL="0" indent="0">
              <a:buNone/>
            </a:pPr>
            <a:r>
              <a:rPr lang="en-AU" dirty="0"/>
              <a:t>Human and organisational factors impact on human reliability and performance, contributing to how effectively and safely a worker is able to do their job </a:t>
            </a:r>
          </a:p>
          <a:p>
            <a:pPr marL="0" indent="0">
              <a:buNone/>
            </a:pPr>
            <a:endParaRPr lang="en-AU" sz="2000" dirty="0"/>
          </a:p>
          <a:p>
            <a:pPr marL="0" indent="0">
              <a:buNone/>
            </a:pPr>
            <a:r>
              <a:rPr lang="en-AU" dirty="0"/>
              <a:t>How well these factors are managed will influence the likelihood of human failure</a:t>
            </a:r>
          </a:p>
          <a:p>
            <a:pPr marL="0" indent="0">
              <a:buNone/>
            </a:pPr>
            <a:endParaRPr lang="en-AU" dirty="0"/>
          </a:p>
          <a:p>
            <a:pPr marL="0" indent="0">
              <a:buNone/>
            </a:pPr>
            <a:r>
              <a:rPr lang="en-AU" i="1" dirty="0">
                <a:solidFill>
                  <a:srgbClr val="009999"/>
                </a:solidFill>
              </a:rPr>
              <a:t>“We cannot change the human condition, but we can change the conditions under which humans work” </a:t>
            </a:r>
            <a:endParaRPr lang="en-AU" dirty="0">
              <a:solidFill>
                <a:srgbClr val="009999"/>
              </a:solidFill>
            </a:endParaRPr>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6</a:t>
            </a:fld>
            <a:endParaRPr lang="en-US"/>
          </a:p>
        </p:txBody>
      </p:sp>
    </p:spTree>
    <p:extLst>
      <p:ext uri="{BB962C8B-B14F-4D97-AF65-F5344CB8AC3E}">
        <p14:creationId xmlns:p14="http://schemas.microsoft.com/office/powerpoint/2010/main" val="331282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
            </a:r>
            <a:br>
              <a:rPr lang="en-AU" dirty="0"/>
            </a:br>
            <a:r>
              <a:rPr lang="en-AU" dirty="0"/>
              <a:t>Top 11 human and organisation factors for WA resources industry</a:t>
            </a:r>
            <a:r>
              <a:rPr lang="en-AU" dirty="0">
                <a:solidFill>
                  <a:srgbClr val="F79646">
                    <a:lumMod val="75000"/>
                  </a:srgbClr>
                </a:solidFill>
              </a:rPr>
              <a:t/>
            </a:r>
            <a:br>
              <a:rPr lang="en-AU" dirty="0">
                <a:solidFill>
                  <a:srgbClr val="F79646">
                    <a:lumMod val="75000"/>
                  </a:srgbClr>
                </a:solidFill>
              </a:rPr>
            </a:b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pPr>
                <a:defRPr/>
              </a:pPr>
              <a:t>7</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007" b="4809"/>
          <a:stretch/>
        </p:blipFill>
        <p:spPr>
          <a:xfrm>
            <a:off x="1209162" y="1339071"/>
            <a:ext cx="6982338" cy="4803398"/>
          </a:xfrm>
          <a:prstGeom prst="rect">
            <a:avLst/>
          </a:prstGeom>
        </p:spPr>
      </p:pic>
    </p:spTree>
    <p:extLst>
      <p:ext uri="{BB962C8B-B14F-4D97-AF65-F5344CB8AC3E}">
        <p14:creationId xmlns:p14="http://schemas.microsoft.com/office/powerpoint/2010/main" val="112768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8</a:t>
            </a:fld>
            <a:endParaRPr lang="en-US"/>
          </a:p>
        </p:txBody>
      </p:sp>
      <p:sp>
        <p:nvSpPr>
          <p:cNvPr id="6" name="Title 5"/>
          <p:cNvSpPr>
            <a:spLocks noGrp="1"/>
          </p:cNvSpPr>
          <p:nvPr>
            <p:ph type="title"/>
          </p:nvPr>
        </p:nvSpPr>
        <p:spPr/>
        <p:txBody>
          <a:bodyPr/>
          <a:lstStyle/>
          <a:p>
            <a:r>
              <a:rPr lang="en-AU" dirty="0" smtClean="0"/>
              <a:t>Video - Drive to conditions / re-training</a:t>
            </a:r>
            <a:endParaRPr lang="en-AU" dirty="0"/>
          </a:p>
        </p:txBody>
      </p:sp>
      <p:sp>
        <p:nvSpPr>
          <p:cNvPr id="3" name="TextBox 2"/>
          <p:cNvSpPr txBox="1"/>
          <p:nvPr/>
        </p:nvSpPr>
        <p:spPr>
          <a:xfrm>
            <a:off x="646112" y="5300484"/>
            <a:ext cx="8471375" cy="1200329"/>
          </a:xfrm>
          <a:prstGeom prst="rect">
            <a:avLst/>
          </a:prstGeom>
          <a:noFill/>
        </p:spPr>
        <p:txBody>
          <a:bodyPr wrap="square" rtlCol="0">
            <a:spAutoFit/>
          </a:bodyPr>
          <a:lstStyle/>
          <a:p>
            <a:endParaRPr lang="en-AU" dirty="0" smtClean="0"/>
          </a:p>
          <a:p>
            <a:r>
              <a:rPr lang="en-AU" dirty="0" smtClean="0">
                <a:hlinkClick r:id="rId3"/>
              </a:rPr>
              <a:t>https</a:t>
            </a:r>
            <a:r>
              <a:rPr lang="en-AU" dirty="0">
                <a:hlinkClick r:id="rId3"/>
              </a:rPr>
              <a:t>://</a:t>
            </a:r>
            <a:r>
              <a:rPr lang="en-AU" dirty="0" smtClean="0">
                <a:hlinkClick r:id="rId3"/>
              </a:rPr>
              <a:t>www.youtube.com/watch?v=5kdrtOgJ6OA&amp;sns=em</a:t>
            </a:r>
            <a:endParaRPr lang="en-AU" dirty="0" smtClean="0"/>
          </a:p>
          <a:p>
            <a:endParaRPr lang="en-AU" dirty="0"/>
          </a:p>
        </p:txBody>
      </p:sp>
      <p:pic>
        <p:nvPicPr>
          <p:cNvPr id="9" name="Picture 8"/>
          <p:cNvPicPr>
            <a:picLocks noChangeAspect="1"/>
          </p:cNvPicPr>
          <p:nvPr/>
        </p:nvPicPr>
        <p:blipFill rotWithShape="1">
          <a:blip r:embed="rId4"/>
          <a:srcRect l="1137"/>
          <a:stretch/>
        </p:blipFill>
        <p:spPr>
          <a:xfrm>
            <a:off x="1080205" y="1700808"/>
            <a:ext cx="6983590" cy="3809404"/>
          </a:xfrm>
          <a:prstGeom prst="rect">
            <a:avLst/>
          </a:prstGeom>
        </p:spPr>
      </p:pic>
    </p:spTree>
    <p:extLst>
      <p:ext uri="{BB962C8B-B14F-4D97-AF65-F5344CB8AC3E}">
        <p14:creationId xmlns:p14="http://schemas.microsoft.com/office/powerpoint/2010/main" val="1638573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Workshop</a:t>
            </a:r>
          </a:p>
        </p:txBody>
      </p:sp>
      <p:sp>
        <p:nvSpPr>
          <p:cNvPr id="3" name="TextBox 2"/>
          <p:cNvSpPr txBox="1"/>
          <p:nvPr/>
        </p:nvSpPr>
        <p:spPr>
          <a:xfrm>
            <a:off x="827584" y="1484784"/>
            <a:ext cx="7488832" cy="3416320"/>
          </a:xfrm>
          <a:prstGeom prst="rect">
            <a:avLst/>
          </a:prstGeom>
          <a:noFill/>
        </p:spPr>
        <p:txBody>
          <a:bodyPr wrap="square" rtlCol="0">
            <a:spAutoFit/>
          </a:bodyPr>
          <a:lstStyle/>
          <a:p>
            <a:pPr>
              <a:lnSpc>
                <a:spcPct val="150000"/>
              </a:lnSpc>
            </a:pPr>
            <a:r>
              <a:rPr lang="en-AU" dirty="0"/>
              <a:t>Discuss with your table:</a:t>
            </a:r>
          </a:p>
          <a:p>
            <a:pPr marL="342900" indent="-342900">
              <a:lnSpc>
                <a:spcPct val="150000"/>
              </a:lnSpc>
              <a:buFont typeface="Arial" panose="020B0604020202020204" pitchFamily="34" charset="0"/>
              <a:buChar char="•"/>
            </a:pPr>
            <a:r>
              <a:rPr lang="en-AU" dirty="0"/>
              <a:t>For this incident what controls do you think have failed?</a:t>
            </a:r>
          </a:p>
          <a:p>
            <a:pPr marL="342900" indent="-342900">
              <a:lnSpc>
                <a:spcPct val="150000"/>
              </a:lnSpc>
              <a:buFont typeface="Arial" panose="020B0604020202020204" pitchFamily="34" charset="0"/>
              <a:buChar char="•"/>
            </a:pPr>
            <a:r>
              <a:rPr lang="en-AU" dirty="0"/>
              <a:t>What controls would you put in place to prevent a reoccurrence?</a:t>
            </a:r>
          </a:p>
          <a:p>
            <a:pPr marL="342900" indent="-342900">
              <a:lnSpc>
                <a:spcPct val="150000"/>
              </a:lnSpc>
              <a:buFont typeface="Arial" panose="020B0604020202020204" pitchFamily="34" charset="0"/>
              <a:buChar char="•"/>
            </a:pPr>
            <a:r>
              <a:rPr lang="en-AU" dirty="0"/>
              <a:t>Are these controls in place at your mine site?</a:t>
            </a:r>
          </a:p>
        </p:txBody>
      </p:sp>
      <p:sp>
        <p:nvSpPr>
          <p:cNvPr id="5" name="Slide Number Placeholder 4"/>
          <p:cNvSpPr>
            <a:spLocks noGrp="1"/>
          </p:cNvSpPr>
          <p:nvPr>
            <p:ph type="sldNum" sz="quarter" idx="10"/>
          </p:nvPr>
        </p:nvSpPr>
        <p:spPr/>
        <p:txBody>
          <a:bodyPr/>
          <a:lstStyle/>
          <a:p>
            <a:pPr>
              <a:defRPr/>
            </a:pPr>
            <a:fld id="{44C1278F-C93A-44A2-AB74-1750ADFF2444}" type="slidenum">
              <a:rPr lang="en-US" smtClean="0"/>
              <a:pPr>
                <a:defRPr/>
              </a:pPr>
              <a:t>9</a:t>
            </a:fld>
            <a:endParaRPr lang="en-US"/>
          </a:p>
        </p:txBody>
      </p:sp>
    </p:spTree>
    <p:extLst>
      <p:ext uri="{BB962C8B-B14F-4D97-AF65-F5344CB8AC3E}">
        <p14:creationId xmlns:p14="http://schemas.microsoft.com/office/powerpoint/2010/main" val="364096709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76" ma:contentTypeDescription="Create a new document." ma:contentTypeScope="" ma:versionID="6300657fd74095d67dda67094617262f">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
    <OurDocsVersionCreatedBy xmlns="dce3ed02-b0cd-470d-9119-e5f1a2533a21" xsi:nil="true"/>
    <OurDocsIsLocked xmlns="dce3ed02-b0cd-470d-9119-e5f1a2533a21">false</OurDocsIsLocked>
    <OurDocsDocumentType xmlns="dce3ed02-b0cd-470d-9119-e5f1a2533a21">Other</OurDocsDocumentType>
    <OurDocsFileNumbers xmlns="dce3ed02-b0cd-470d-9119-e5f1a2533a21" xsi:nil="true"/>
    <OurDocsLockedOnBehalfOf xmlns="dce3ed02-b0cd-470d-9119-e5f1a2533a21" xsi:nil="true"/>
    <OurDocsDocumentDate xmlns="dce3ed02-b0cd-470d-9119-e5f1a2533a21">2017-11-14T16:00:00+00:00</OurDocsDocumentDate>
    <OurDocsVersionCreatedAt xmlns="dce3ed02-b0cd-470d-9119-e5f1a2533a21">2017-11-15T04:45:32+00:00</OurDocsVersionCreatedAt>
    <OurDocsReleaseClassification xmlns="dce3ed02-b0cd-470d-9119-e5f1a2533a21" xsi:nil="true"/>
    <OurDocsTitle xmlns="dce3ed02-b0cd-470d-9119-e5f1a2533a21">MS - Traffic Management - Safe People - Sara Ashwell</OurDocsTitle>
    <OurDocsLocation xmlns="dce3ed02-b0cd-470d-9119-e5f1a2533a21">Department of Mines, Industry Regulation and Safety</OurDocsLocation>
    <OurDocsDescription xmlns="dce3ed02-b0cd-470d-9119-e5f1a2533a21" xsi:nil="true"/>
    <OurDocsVersionReason xmlns="dce3ed02-b0cd-470d-9119-e5f1a2533a21" xsi:nil="true"/>
    <OurDocsAuthor xmlns="dce3ed02-b0cd-470d-9119-e5f1a2533a21" xsi:nil="true"/>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4.xml><?xml version="1.0" encoding="utf-8"?>
<?mso-contentType ?>
<SharedContentType xmlns="Microsoft.SharePoint.Taxonomy.ContentTypeSync" SourceId="47aadd75-fb41-49d7-866d-414b51aa1b7e" ContentTypeId="0x0101000AC6246A9CD2FC45B52DC6FEC0F0AAAA" PreviousValue="false"/>
</file>

<file path=customXml/itemProps1.xml><?xml version="1.0" encoding="utf-8"?>
<ds:datastoreItem xmlns:ds="http://schemas.openxmlformats.org/officeDocument/2006/customXml" ds:itemID="{ADADF47A-5FF7-4EA9-959F-4019DA91E3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3.xml><?xml version="1.0" encoding="utf-8"?>
<ds:datastoreItem xmlns:ds="http://schemas.openxmlformats.org/officeDocument/2006/customXml" ds:itemID="{853D9A20-CA18-4B9E-9133-BDE91CECFDB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dce3ed02-b0cd-470d-9119-e5f1a2533a21"/>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4E9736D-0801-44FA-B2B0-73E5AACC910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439</TotalTime>
  <Words>2102</Words>
  <Application>Microsoft Office PowerPoint</Application>
  <PresentationFormat>On-screen Show (4:3)</PresentationFormat>
  <Paragraphs>338</Paragraphs>
  <Slides>33</Slides>
  <Notes>31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8" baseType="lpstr">
      <vt:lpstr>ＭＳ Ｐゴシック</vt:lpstr>
      <vt:lpstr>Arial</vt:lpstr>
      <vt:lpstr>Calibri</vt:lpstr>
      <vt:lpstr>Blank Presentation</vt:lpstr>
      <vt:lpstr>Acrobat Document</vt:lpstr>
      <vt:lpstr>PowerPoint Presentation</vt:lpstr>
      <vt:lpstr>PowerPoint Presentation</vt:lpstr>
      <vt:lpstr>Traffic management</vt:lpstr>
      <vt:lpstr>Risk management principles – Nertney wheel</vt:lpstr>
      <vt:lpstr>What are human and organisational factors?</vt:lpstr>
      <vt:lpstr> Why are human and organisational factors important? </vt:lpstr>
      <vt:lpstr> Top 11 human and organisation factors for WA resources industry </vt:lpstr>
      <vt:lpstr>Video - Drive to conditions / re-training</vt:lpstr>
      <vt:lpstr>Workshop</vt:lpstr>
      <vt:lpstr>Organisational factors</vt:lpstr>
      <vt:lpstr>Individual factors – situations associated with an increased risk of error</vt:lpstr>
      <vt:lpstr>Human error </vt:lpstr>
      <vt:lpstr>Have you ever? </vt:lpstr>
      <vt:lpstr>Have you ever (continued) </vt:lpstr>
      <vt:lpstr>Have you ever (continued) </vt:lpstr>
      <vt:lpstr>PowerPoint Presentation</vt:lpstr>
      <vt:lpstr>Video - Distraction</vt:lpstr>
      <vt:lpstr>Distraction</vt:lpstr>
      <vt:lpstr> Distraction strategies </vt:lpstr>
      <vt:lpstr>What is fatigue?</vt:lpstr>
      <vt:lpstr>  Fatigue   </vt:lpstr>
      <vt:lpstr> Fatigue management strategies </vt:lpstr>
      <vt:lpstr> Good mental health  </vt:lpstr>
      <vt:lpstr>Mental health </vt:lpstr>
      <vt:lpstr>Stress</vt:lpstr>
      <vt:lpstr>Social factors</vt:lpstr>
      <vt:lpstr>Bullying, aggression and violence</vt:lpstr>
      <vt:lpstr>Video - Mental health – strategies </vt:lpstr>
      <vt:lpstr>Mental health – strategies (continued)</vt:lpstr>
      <vt:lpstr>Video – safe people</vt:lpstr>
      <vt:lpstr>PowerPoint Presentation</vt:lpstr>
      <vt:lpstr>        Family and social life        </vt:lpstr>
      <vt:lpstr>  Mental heath - contact numbers  </vt:lpstr>
    </vt:vector>
  </TitlesOfParts>
  <Company>G5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Traffic Management - Safe People - Sara Ashwell</dc:title>
  <dc:subject>Safe People</dc:subject>
  <dc:creator>STEWART, Carly</dc:creator>
  <cp:keywords>traffic management, mines safety, roadshow, 2017, safe people</cp:keywords>
  <dc:description/>
  <cp:lastModifiedBy>STEWART, Carly</cp:lastModifiedBy>
  <cp:revision>53</cp:revision>
  <dcterms:created xsi:type="dcterms:W3CDTF">2011-01-21T07:01:17Z</dcterms:created>
  <dcterms:modified xsi:type="dcterms:W3CDTF">2018-01-14T23:44:32Z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0x0101000AC6246A9CD2FC45B52DC6FEC0F0AAAA00A5C1F1DA62DAB340B34B67F1BBB7A427</vt:lpwstr>
  </property>
</Properties>
</file>