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5"/>
  </p:sldMasterIdLst>
  <p:notesMasterIdLst>
    <p:notesMasterId r:id="rId29"/>
  </p:notesMasterIdLst>
  <p:handoutMasterIdLst>
    <p:handoutMasterId r:id="rId30"/>
  </p:handoutMasterIdLst>
  <p:sldIdLst>
    <p:sldId id="286" r:id="rId6"/>
    <p:sldId id="287"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5" r:id="rId2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531B"/>
    <a:srgbClr val="A02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23" autoAdjust="0"/>
    <p:restoredTop sz="67674" autoAdjust="0"/>
  </p:normalViewPr>
  <p:slideViewPr>
    <p:cSldViewPr>
      <p:cViewPr varScale="1">
        <p:scale>
          <a:sx n="78" d="100"/>
          <a:sy n="78" d="100"/>
        </p:scale>
        <p:origin x="30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52CB90-8EE4-4A53-A71A-793E1FEE6F21}" type="datetimeFigureOut">
              <a:rPr lang="en-AU" smtClean="0"/>
              <a:t>15/01/2018</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15/01/2018</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661232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solidFill>
                  <a:srgbClr val="000000"/>
                </a:solidFill>
                <a:latin typeface="Arial"/>
              </a:rPr>
              <a:t>The operator of a service truck lost control of the vehicle while driving down a access ramp. The vehicle breached a windrow on the ramp and travelled down an embankment before rolling over. </a:t>
            </a:r>
          </a:p>
          <a:p>
            <a:pPr marL="285750" indent="-285750">
              <a:buFont typeface="Arial" panose="020B0604020202020204" pitchFamily="34" charset="0"/>
              <a:buChar char="•"/>
            </a:pPr>
            <a:endParaRPr lang="en-AU" sz="1200" dirty="0">
              <a:solidFill>
                <a:srgbClr val="000000"/>
              </a:solidFill>
              <a:latin typeface="Arial"/>
            </a:endParaRPr>
          </a:p>
          <a:p>
            <a:pPr marL="285750" indent="-285750">
              <a:buFont typeface="Arial" panose="020B0604020202020204" pitchFamily="34" charset="0"/>
              <a:buChar char="•"/>
            </a:pPr>
            <a:r>
              <a:rPr lang="en-AU" sz="1200" dirty="0">
                <a:solidFill>
                  <a:srgbClr val="000000"/>
                </a:solidFill>
                <a:latin typeface="Arial"/>
              </a:rPr>
              <a:t>The operator was wearing a seat belt at the time and the truck was fitted with roll over protection. </a:t>
            </a:r>
          </a:p>
          <a:p>
            <a:pPr marL="285750" indent="-285750">
              <a:buFont typeface="Arial" panose="020B0604020202020204" pitchFamily="34" charset="0"/>
              <a:buChar char="•"/>
            </a:pPr>
            <a:endParaRPr lang="en-AU" sz="1200" dirty="0">
              <a:solidFill>
                <a:srgbClr val="000000"/>
              </a:solidFill>
              <a:latin typeface="Arial"/>
            </a:endParaRPr>
          </a:p>
          <a:p>
            <a:pPr marL="285750" indent="-285750">
              <a:buFont typeface="Arial" panose="020B0604020202020204" pitchFamily="34" charset="0"/>
              <a:buChar char="•"/>
            </a:pPr>
            <a:r>
              <a:rPr lang="en-AU" sz="1200" dirty="0">
                <a:solidFill>
                  <a:srgbClr val="000000"/>
                </a:solidFill>
                <a:latin typeface="Arial"/>
              </a:rPr>
              <a:t>The operator was not trained or deemed competent to operate Service Trucks on the site.</a:t>
            </a:r>
          </a:p>
          <a:p>
            <a:pPr marL="0" indent="0">
              <a:buFont typeface="Arial" panose="020B0604020202020204" pitchFamily="34" charset="0"/>
              <a:buNone/>
            </a:pPr>
            <a:endParaRPr lang="en-AU" sz="1200" dirty="0">
              <a:solidFill>
                <a:srgbClr val="000000"/>
              </a:solidFill>
              <a:latin typeface="Arial"/>
            </a:endParaRPr>
          </a:p>
          <a:p>
            <a:pPr marL="285750" indent="-285750">
              <a:buFont typeface="Arial" panose="020B0604020202020204" pitchFamily="34" charset="0"/>
              <a:buChar char="•"/>
            </a:pPr>
            <a:r>
              <a:rPr lang="en-AU" sz="1200" dirty="0">
                <a:solidFill>
                  <a:srgbClr val="000000"/>
                </a:solidFill>
                <a:latin typeface="Arial"/>
              </a:rPr>
              <a:t>The truck operator manual required 2 gear to be used when driving down a ramp. </a:t>
            </a:r>
          </a:p>
          <a:p>
            <a:pPr marL="285750" indent="-285750">
              <a:buFont typeface="Arial" panose="020B0604020202020204" pitchFamily="34" charset="0"/>
              <a:buChar char="•"/>
            </a:pPr>
            <a:endParaRPr lang="en-AU" sz="1200" dirty="0">
              <a:solidFill>
                <a:srgbClr val="000000"/>
              </a:solidFill>
              <a:latin typeface="Arial"/>
            </a:endParaRPr>
          </a:p>
          <a:p>
            <a:pPr marL="285750" indent="-285750">
              <a:buFont typeface="Arial" panose="020B0604020202020204" pitchFamily="34" charset="0"/>
              <a:buChar char="•"/>
            </a:pPr>
            <a:r>
              <a:rPr lang="en-AU" sz="1200" dirty="0">
                <a:solidFill>
                  <a:srgbClr val="000000"/>
                </a:solidFill>
                <a:latin typeface="Arial"/>
              </a:rPr>
              <a:t>The vehicle was in the incorrect gear to drive the down the ramp</a:t>
            </a:r>
          </a:p>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11</a:t>
            </a:fld>
            <a:endParaRPr lang="en-AU" dirty="0"/>
          </a:p>
        </p:txBody>
      </p:sp>
    </p:spTree>
    <p:extLst>
      <p:ext uri="{BB962C8B-B14F-4D97-AF65-F5344CB8AC3E}">
        <p14:creationId xmlns:p14="http://schemas.microsoft.com/office/powerpoint/2010/main" val="3463203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254000"/>
            <a:ext cx="2413000" cy="1809750"/>
          </a:xfrm>
        </p:spPr>
      </p:sp>
      <p:sp>
        <p:nvSpPr>
          <p:cNvPr id="3" name="Notes Placeholder 2"/>
          <p:cNvSpPr>
            <a:spLocks noGrp="1"/>
          </p:cNvSpPr>
          <p:nvPr>
            <p:ph type="body" idx="1"/>
          </p:nvPr>
        </p:nvSpPr>
        <p:spPr>
          <a:xfrm>
            <a:off x="614547" y="2431474"/>
            <a:ext cx="5486400" cy="4114800"/>
          </a:xfrm>
        </p:spPr>
        <p:txBody>
          <a:bodyPr>
            <a:normAutofit fontScale="77500" lnSpcReduction="20000"/>
          </a:bodyPr>
          <a:lstStyle/>
          <a:p>
            <a:endParaRPr lang="en-AU" sz="1800" dirty="0">
              <a:solidFill>
                <a:srgbClr val="000000"/>
              </a:solidFill>
              <a:latin typeface="Arial"/>
            </a:endParaRPr>
          </a:p>
          <a:p>
            <a:pPr marL="285750" indent="-285750">
              <a:buFont typeface="Arial" panose="020B0604020202020204" pitchFamily="34" charset="0"/>
              <a:buChar char="•"/>
            </a:pPr>
            <a:r>
              <a:rPr lang="en-AU" sz="1800" dirty="0">
                <a:solidFill>
                  <a:srgbClr val="000000"/>
                </a:solidFill>
                <a:latin typeface="Arial"/>
              </a:rPr>
              <a:t>A light vehicle driver travelling up a decline misjudged a radio call and thought he could safely make it to the next safe parking location. </a:t>
            </a:r>
          </a:p>
          <a:p>
            <a:pPr marL="285750" indent="-285750">
              <a:buFont typeface="Arial" panose="020B0604020202020204" pitchFamily="34" charset="0"/>
              <a:buChar char="•"/>
            </a:pPr>
            <a:r>
              <a:rPr lang="en-AU" sz="1800" dirty="0">
                <a:solidFill>
                  <a:srgbClr val="000000"/>
                </a:solidFill>
                <a:latin typeface="Arial"/>
              </a:rPr>
              <a:t>As he approached a blind bend, he saw the headlights of a truck coming down the decline. </a:t>
            </a:r>
          </a:p>
          <a:p>
            <a:pPr marL="285750" indent="-285750">
              <a:buFont typeface="Arial" panose="020B0604020202020204" pitchFamily="34" charset="0"/>
              <a:buChar char="•"/>
            </a:pPr>
            <a:r>
              <a:rPr lang="en-AU" sz="1800" dirty="0">
                <a:solidFill>
                  <a:srgbClr val="000000"/>
                </a:solidFill>
                <a:latin typeface="Arial"/>
              </a:rPr>
              <a:t>He anticipated that the truck driver would not see him and attempted to pull into a pump cuddy. </a:t>
            </a:r>
          </a:p>
          <a:p>
            <a:pPr marL="285750" indent="-285750">
              <a:buFont typeface="Arial" panose="020B0604020202020204" pitchFamily="34" charset="0"/>
              <a:buChar char="•"/>
            </a:pPr>
            <a:r>
              <a:rPr lang="en-AU" sz="1800" dirty="0">
                <a:solidFill>
                  <a:srgbClr val="000000"/>
                </a:solidFill>
                <a:latin typeface="Arial"/>
              </a:rPr>
              <a:t>His vehicle did not have enough momentum to negotiate the step up into the pump cuddy and fully exit the decline. </a:t>
            </a:r>
          </a:p>
          <a:p>
            <a:pPr marL="285750" indent="-285750">
              <a:buFont typeface="Arial" panose="020B0604020202020204" pitchFamily="34" charset="0"/>
              <a:buChar char="•"/>
            </a:pPr>
            <a:r>
              <a:rPr lang="en-AU" sz="1800" dirty="0">
                <a:solidFill>
                  <a:srgbClr val="000000"/>
                </a:solidFill>
                <a:latin typeface="Arial"/>
              </a:rPr>
              <a:t>As the truck travelled past the pump cuddy, its right hand side collided with the rear of the light vehicle. </a:t>
            </a:r>
          </a:p>
          <a:p>
            <a:pPr marL="285750" indent="-285750">
              <a:buFont typeface="Arial" panose="020B0604020202020204" pitchFamily="34" charset="0"/>
              <a:buChar char="•"/>
            </a:pPr>
            <a:r>
              <a:rPr lang="en-AU" sz="1800" dirty="0">
                <a:solidFill>
                  <a:srgbClr val="000000"/>
                </a:solidFill>
                <a:latin typeface="Arial"/>
              </a:rPr>
              <a:t>The light vehicle was pulled out of the cuddy and its front wedged under the truck’s rear tyre. </a:t>
            </a:r>
          </a:p>
          <a:p>
            <a:pPr marL="285750" indent="-285750">
              <a:buFont typeface="Arial" panose="020B0604020202020204" pitchFamily="34" charset="0"/>
              <a:buChar char="•"/>
            </a:pPr>
            <a:r>
              <a:rPr lang="en-AU" sz="1800" dirty="0">
                <a:solidFill>
                  <a:srgbClr val="000000"/>
                </a:solidFill>
                <a:latin typeface="Arial"/>
              </a:rPr>
              <a:t>A moving pump line was the only indication the truck driver had that he had hit something. He stopped and exited the truck to investigate possible damage to the pump line and discovered the light vehicle wedged under the truck. </a:t>
            </a:r>
          </a:p>
          <a:p>
            <a:pPr marL="285750" indent="-285750">
              <a:buFont typeface="Arial" panose="020B0604020202020204" pitchFamily="34" charset="0"/>
              <a:buChar char="•"/>
            </a:pPr>
            <a:r>
              <a:rPr lang="en-AU" sz="1800" dirty="0">
                <a:solidFill>
                  <a:srgbClr val="000000"/>
                </a:solidFill>
                <a:latin typeface="Arial"/>
              </a:rPr>
              <a:t>Fortunately, the light vehicle driver sustained only minor injuries</a:t>
            </a:r>
          </a:p>
          <a:p>
            <a:pPr marL="285750" indent="-285750">
              <a:buFont typeface="Arial" panose="020B0604020202020204" pitchFamily="34" charset="0"/>
              <a:buChar char="•"/>
            </a:pPr>
            <a:endParaRPr lang="en-AU" sz="1800" dirty="0">
              <a:solidFill>
                <a:srgbClr val="000000"/>
              </a:solidFill>
              <a:latin typeface="Arial"/>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34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AU" dirty="0"/>
              <a:t>Direct Cause</a:t>
            </a:r>
          </a:p>
          <a:p>
            <a:pPr marL="171450" indent="-171450">
              <a:buFont typeface="Arial" panose="020B0604020202020204" pitchFamily="34" charset="0"/>
              <a:buChar char="•"/>
            </a:pPr>
            <a:r>
              <a:rPr lang="en-AU" dirty="0"/>
              <a:t>The</a:t>
            </a:r>
            <a:r>
              <a:rPr lang="en-AU" baseline="0" dirty="0"/>
              <a:t> LV driver attempted to travel further along the decline than was practicable before interacting with the truck.</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baseline="0" dirty="0"/>
              <a:t>Indirect</a:t>
            </a:r>
          </a:p>
          <a:p>
            <a:pPr marL="171450" indent="-171450">
              <a:buFont typeface="Arial" panose="020B0604020202020204" pitchFamily="34" charset="0"/>
              <a:buChar char="•"/>
            </a:pPr>
            <a:r>
              <a:rPr lang="en-AU" baseline="0" dirty="0"/>
              <a:t>Absence of designated and standard signs at call up locations for trucks using the decline</a:t>
            </a:r>
          </a:p>
          <a:p>
            <a:pPr marL="171450" indent="-171450">
              <a:buFont typeface="Arial" panose="020B0604020202020204" pitchFamily="34" charset="0"/>
              <a:buChar char="•"/>
            </a:pPr>
            <a:r>
              <a:rPr lang="en-AU" baseline="0" dirty="0"/>
              <a:t>The LV driver attempted to enter and park in an unsuitable location</a:t>
            </a:r>
          </a:p>
          <a:p>
            <a:pPr marL="171450" indent="-171450">
              <a:buFont typeface="Arial" panose="020B0604020202020204" pitchFamily="34" charset="0"/>
              <a:buChar char="•"/>
            </a:pPr>
            <a:r>
              <a:rPr lang="en-AU" baseline="0" dirty="0"/>
              <a:t>A blind bend on the decline and the location of the beacon on the LV did not provide sufficient illumination to make the light vehicle visible to the truck driver.</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baseline="0" dirty="0"/>
              <a:t>Actions</a:t>
            </a:r>
          </a:p>
          <a:p>
            <a:pPr marL="171450" indent="-171450">
              <a:buFont typeface="Arial" panose="020B0604020202020204" pitchFamily="34" charset="0"/>
              <a:buChar char="•"/>
            </a:pPr>
            <a:r>
              <a:rPr lang="en-AU" baseline="0" dirty="0"/>
              <a:t>Review the site’s traffic management plan with respect to the potential for collisions and contacts between underground mobile equipment.</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baseline="0" dirty="0"/>
              <a:t>The plan should</a:t>
            </a:r>
          </a:p>
          <a:p>
            <a:pPr marL="171450" indent="-171450">
              <a:buFont typeface="Arial" panose="020B0604020202020204" pitchFamily="34" charset="0"/>
              <a:buChar char="•"/>
            </a:pPr>
            <a:r>
              <a:rPr lang="en-AU" baseline="0" dirty="0"/>
              <a:t>Identify adequate call-up points, establish appropriate signage along the decline to indicate each call up point</a:t>
            </a:r>
          </a:p>
          <a:p>
            <a:pPr marL="171450" indent="-171450">
              <a:buFont typeface="Arial" panose="020B0604020202020204" pitchFamily="34" charset="0"/>
              <a:buChar char="•"/>
            </a:pPr>
            <a:r>
              <a:rPr lang="en-AU" baseline="0" dirty="0"/>
              <a:t>Establish clear radio usage protocols</a:t>
            </a:r>
          </a:p>
          <a:p>
            <a:pPr marL="171450" indent="-171450">
              <a:buFont typeface="Arial" panose="020B0604020202020204" pitchFamily="34" charset="0"/>
              <a:buChar char="•"/>
            </a:pPr>
            <a:r>
              <a:rPr lang="en-AU" baseline="0" dirty="0"/>
              <a:t>Mines Safety Significant Incident Report No. 188</a:t>
            </a:r>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15</a:t>
            </a:fld>
            <a:endParaRPr lang="en-AU" dirty="0"/>
          </a:p>
        </p:txBody>
      </p:sp>
    </p:spTree>
    <p:extLst>
      <p:ext uri="{BB962C8B-B14F-4D97-AF65-F5344CB8AC3E}">
        <p14:creationId xmlns:p14="http://schemas.microsoft.com/office/powerpoint/2010/main" val="832001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25" y="685800"/>
            <a:ext cx="1920875" cy="1439863"/>
          </a:xfrm>
        </p:spPr>
      </p:sp>
      <p:sp>
        <p:nvSpPr>
          <p:cNvPr id="3" name="Notes Placeholder 2"/>
          <p:cNvSpPr>
            <a:spLocks noGrp="1"/>
          </p:cNvSpPr>
          <p:nvPr>
            <p:ph type="body" idx="1"/>
          </p:nvPr>
        </p:nvSpPr>
        <p:spPr>
          <a:xfrm>
            <a:off x="195944" y="2556164"/>
            <a:ext cx="6377048" cy="4114800"/>
          </a:xfrm>
        </p:spPr>
        <p:txBody>
          <a:bodyPr>
            <a:normAutofit fontScale="77500" lnSpcReduction="20000"/>
          </a:bodyPr>
          <a:lstStyle/>
          <a:p>
            <a:pPr lvl="0"/>
            <a:r>
              <a:rPr lang="en-AU" sz="1600" dirty="0">
                <a:solidFill>
                  <a:prstClr val="black"/>
                </a:solidFill>
                <a:latin typeface="Arial" panose="020B0604020202020204" pitchFamily="34" charset="0"/>
                <a:cs typeface="Arial" panose="020B0604020202020204" pitchFamily="34" charset="0"/>
              </a:rPr>
              <a:t>Operator of  Mobile mixing unit (MMU/ Explosive truck) was descending down a pit ramp and lost control of the vehicle when the bakes failed. </a:t>
            </a:r>
          </a:p>
          <a:p>
            <a:pPr lvl="0"/>
            <a:endParaRPr lang="en-AU" sz="1600" dirty="0">
              <a:solidFill>
                <a:prstClr val="black"/>
              </a:solidFill>
              <a:latin typeface="Arial" panose="020B0604020202020204" pitchFamily="34" charset="0"/>
              <a:cs typeface="Arial" panose="020B0604020202020204" pitchFamily="34" charset="0"/>
            </a:endParaRPr>
          </a:p>
          <a:p>
            <a:pPr>
              <a:spcAft>
                <a:spcPts val="600"/>
              </a:spcAft>
            </a:pPr>
            <a:r>
              <a:rPr lang="en-AU" sz="1600" dirty="0">
                <a:latin typeface="Arial" panose="020B0604020202020204" pitchFamily="34" charset="0"/>
                <a:ea typeface="Times New Roman"/>
                <a:cs typeface="Arial" panose="020B0604020202020204" pitchFamily="34" charset="0"/>
              </a:rPr>
              <a:t>The operator immediately made a call over the two-way radio advising that MMU had suffered a brake failure and attempted to steer the MMU towards the offside windrow in an attempt to slow the vehicles speed. The  MMU skimmed the offside windrow 3 times, the operator managed to avoid losing control of MMU and came to a stop at the bottom of the ramp.  </a:t>
            </a:r>
          </a:p>
          <a:p>
            <a:pPr>
              <a:spcAft>
                <a:spcPts val="600"/>
              </a:spcAft>
            </a:pPr>
            <a:r>
              <a:rPr lang="en-AU" sz="1600" dirty="0">
                <a:latin typeface="Arial" panose="020B0604020202020204" pitchFamily="34" charset="0"/>
                <a:ea typeface="Times New Roman"/>
                <a:cs typeface="Arial" panose="020B0604020202020204" pitchFamily="34" charset="0"/>
              </a:rPr>
              <a:t>No injuries were sustained.</a:t>
            </a:r>
          </a:p>
          <a:p>
            <a:pPr lvl="0"/>
            <a:endParaRPr lang="en-AU" sz="1600" dirty="0">
              <a:solidFill>
                <a:prstClr val="black"/>
              </a:solidFill>
            </a:endParaRPr>
          </a:p>
          <a:p>
            <a:pPr lvl="0"/>
            <a:r>
              <a:rPr lang="en-AU" sz="1600" dirty="0">
                <a:solidFill>
                  <a:prstClr val="black"/>
                </a:solidFill>
              </a:rPr>
              <a:t>Operator of  Mobile mixing unit (MMU/ANFO truck) was descending down a pit ramp</a:t>
            </a:r>
          </a:p>
          <a:p>
            <a:pPr lvl="0"/>
            <a:r>
              <a:rPr lang="en-AU" sz="1600" dirty="0">
                <a:solidFill>
                  <a:prstClr val="black"/>
                </a:solidFill>
              </a:rPr>
              <a:t>lost control of the vehicle when the brakes failed. </a:t>
            </a:r>
          </a:p>
          <a:p>
            <a:pPr lvl="0"/>
            <a:endParaRPr lang="en-AU" sz="1600" dirty="0">
              <a:solidFill>
                <a:prstClr val="black"/>
              </a:solidFill>
            </a:endParaRPr>
          </a:p>
          <a:p>
            <a:pPr lvl="0"/>
            <a:r>
              <a:rPr lang="en-AU" sz="1600" dirty="0">
                <a:solidFill>
                  <a:prstClr val="black"/>
                </a:solidFill>
              </a:rPr>
              <a:t>The operator immediately made a call over the two-way radio advising that MMU had suffered a brake failure</a:t>
            </a:r>
          </a:p>
          <a:p>
            <a:pPr lvl="0"/>
            <a:r>
              <a:rPr lang="en-AU" sz="1600" dirty="0">
                <a:solidFill>
                  <a:prstClr val="black"/>
                </a:solidFill>
              </a:rPr>
              <a:t>attempted to steer the MMU towards the offside windrow, trying to slow the vehicles speed. </a:t>
            </a:r>
          </a:p>
          <a:p>
            <a:pPr lvl="0"/>
            <a:endParaRPr lang="en-AU" sz="1600" dirty="0">
              <a:solidFill>
                <a:prstClr val="black"/>
              </a:solidFill>
            </a:endParaRPr>
          </a:p>
          <a:p>
            <a:pPr lvl="0"/>
            <a:r>
              <a:rPr lang="en-AU" sz="1600" dirty="0">
                <a:solidFill>
                  <a:prstClr val="black"/>
                </a:solidFill>
              </a:rPr>
              <a:t>The  MMU skimmed the offside windrow 3 times;</a:t>
            </a:r>
          </a:p>
          <a:p>
            <a:pPr lvl="0"/>
            <a:r>
              <a:rPr lang="en-AU" sz="1600" dirty="0">
                <a:solidFill>
                  <a:prstClr val="black"/>
                </a:solidFill>
              </a:rPr>
              <a:t>The operator managed to avoid losing control of MMU and came to a stop at the bottom of the ramp. </a:t>
            </a:r>
          </a:p>
          <a:p>
            <a:endParaRPr lang="en-AU" sz="1600" dirty="0"/>
          </a:p>
        </p:txBody>
      </p:sp>
      <p:sp>
        <p:nvSpPr>
          <p:cNvPr id="4" name="Slide Number Placeholder 3"/>
          <p:cNvSpPr>
            <a:spLocks noGrp="1"/>
          </p:cNvSpPr>
          <p:nvPr>
            <p:ph type="sldNum" sz="quarter" idx="10"/>
          </p:nvPr>
        </p:nvSpPr>
        <p:spPr>
          <a:xfrm>
            <a:off x="3884613" y="8697089"/>
            <a:ext cx="29718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09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207003"/>
          </a:xfrm>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17</a:t>
            </a:fld>
            <a:endParaRPr lang="en-AU" dirty="0"/>
          </a:p>
        </p:txBody>
      </p:sp>
    </p:spTree>
    <p:extLst>
      <p:ext uri="{BB962C8B-B14F-4D97-AF65-F5344CB8AC3E}">
        <p14:creationId xmlns:p14="http://schemas.microsoft.com/office/powerpoint/2010/main" val="3747700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875314"/>
          </a:xfrm>
        </p:spPr>
        <p:txBody>
          <a:bodyPr>
            <a:normAutofit fontScale="92500" lnSpcReduction="10000"/>
          </a:bodyPr>
          <a:lstStyle/>
          <a:p>
            <a:r>
              <a:rPr lang="en-AU" dirty="0">
                <a:latin typeface="Arial" panose="020B0604020202020204" pitchFamily="34" charset="0"/>
                <a:cs typeface="Arial" panose="020B0604020202020204" pitchFamily="34" charset="0"/>
              </a:rPr>
              <a:t>Impact marks from the MMU contacting the windrow of the ramp</a:t>
            </a:r>
          </a:p>
          <a:p>
            <a:endParaRPr lang="en-AU" dirty="0"/>
          </a:p>
          <a:p>
            <a:pPr marL="171450" lvl="0" indent="-171450">
              <a:buFont typeface="Arial" panose="020B0604020202020204" pitchFamily="34" charset="0"/>
              <a:buChar char="•"/>
            </a:pPr>
            <a:r>
              <a:rPr lang="en-AU" dirty="0">
                <a:latin typeface="Arial"/>
                <a:ea typeface="Times New Roman"/>
                <a:cs typeface="Times New Roman"/>
              </a:rPr>
              <a:t>Operators had been reporting brake system air leaks on the daily prestart check sheets.</a:t>
            </a:r>
          </a:p>
          <a:p>
            <a:pPr marL="171450" lvl="0" indent="-171450">
              <a:buFont typeface="Arial" panose="020B0604020202020204" pitchFamily="34" charset="0"/>
              <a:buChar char="•"/>
            </a:pPr>
            <a:endParaRPr lang="en-AU" dirty="0">
              <a:latin typeface="Arial"/>
              <a:ea typeface="Times New Roman"/>
              <a:cs typeface="Times New Roman"/>
            </a:endParaRPr>
          </a:p>
          <a:p>
            <a:pPr marL="171450" lvl="0" indent="-171450">
              <a:buFont typeface="Arial" panose="020B0604020202020204" pitchFamily="34" charset="0"/>
              <a:buChar char="•"/>
            </a:pPr>
            <a:r>
              <a:rPr lang="en-AU" dirty="0">
                <a:solidFill>
                  <a:prstClr val="black"/>
                </a:solidFill>
                <a:latin typeface="Arial"/>
                <a:ea typeface="Times New Roman"/>
                <a:cs typeface="Times New Roman"/>
              </a:rPr>
              <a:t>A non-genuine diaphragm (custom made part ) had been recently installed to the quick release valve of the rear braking system. </a:t>
            </a:r>
          </a:p>
          <a:p>
            <a:pPr marL="171450" lvl="0" indent="-171450">
              <a:buFont typeface="Arial" panose="020B0604020202020204" pitchFamily="34" charset="0"/>
              <a:buChar char="•"/>
            </a:pPr>
            <a:endParaRPr lang="en-AU" dirty="0">
              <a:solidFill>
                <a:prstClr val="black"/>
              </a:solidFill>
              <a:latin typeface="Arial"/>
              <a:ea typeface="Times New Roman"/>
              <a:cs typeface="Times New Roman"/>
            </a:endParaRPr>
          </a:p>
          <a:p>
            <a:pPr marL="171450" lvl="0" indent="-171450">
              <a:buFont typeface="Arial" panose="020B0604020202020204" pitchFamily="34" charset="0"/>
              <a:buChar char="•"/>
            </a:pPr>
            <a:r>
              <a:rPr lang="en-AU" dirty="0">
                <a:solidFill>
                  <a:prstClr val="black"/>
                </a:solidFill>
                <a:latin typeface="Arial"/>
                <a:ea typeface="Times New Roman"/>
                <a:cs typeface="Times New Roman"/>
              </a:rPr>
              <a:t>The part was made and installed by a Supervisor who was not competent to perform maintenance work on the brake system of the truck.</a:t>
            </a:r>
            <a:endParaRPr lang="en-AU" dirty="0">
              <a:solidFill>
                <a:prstClr val="black"/>
              </a:solidFill>
            </a:endParaRPr>
          </a:p>
          <a:p>
            <a:pPr marL="171450" lvl="0" indent="-171450">
              <a:buFont typeface="Arial" panose="020B0604020202020204" pitchFamily="34" charset="0"/>
              <a:buChar char="•"/>
            </a:pPr>
            <a:endParaRPr lang="en-AU" dirty="0">
              <a:solidFill>
                <a:prstClr val="black"/>
              </a:solidFill>
              <a:latin typeface="Arial"/>
              <a:ea typeface="Times New Roman"/>
              <a:cs typeface="Times New Roman"/>
            </a:endParaRPr>
          </a:p>
          <a:p>
            <a:pPr marL="171450" lvl="0" indent="-171450">
              <a:buFont typeface="Arial" panose="020B0604020202020204" pitchFamily="34" charset="0"/>
              <a:buChar char="•"/>
            </a:pPr>
            <a:r>
              <a:rPr lang="en-AU" dirty="0">
                <a:solidFill>
                  <a:prstClr val="black"/>
                </a:solidFill>
                <a:latin typeface="Arial"/>
                <a:ea typeface="Times New Roman"/>
                <a:cs typeface="Times New Roman"/>
              </a:rPr>
              <a:t>The brakes were incorrectly adjustment which affected the braking performance of the truck .</a:t>
            </a:r>
          </a:p>
          <a:p>
            <a:pPr marL="171450" lvl="0" indent="-171450">
              <a:buFont typeface="Arial" panose="020B0604020202020204" pitchFamily="34" charset="0"/>
              <a:buChar char="•"/>
            </a:pPr>
            <a:endParaRPr lang="en-AU" dirty="0">
              <a:solidFill>
                <a:prstClr val="black"/>
              </a:solidFill>
              <a:latin typeface="Arial"/>
              <a:ea typeface="Times New Roman"/>
              <a:cs typeface="Times New Roman"/>
            </a:endParaRPr>
          </a:p>
          <a:p>
            <a:pPr marL="171450" lvl="0" indent="-171450">
              <a:buFont typeface="Arial" panose="020B0604020202020204" pitchFamily="34" charset="0"/>
              <a:buChar char="•"/>
            </a:pPr>
            <a:r>
              <a:rPr lang="en-AU" dirty="0">
                <a:solidFill>
                  <a:prstClr val="black"/>
                </a:solidFill>
                <a:latin typeface="Arial"/>
                <a:ea typeface="Times New Roman"/>
                <a:cs typeface="Times New Roman"/>
              </a:rPr>
              <a:t>The operator had selected the incorrect gear prior to driving the MMU down the ramp. </a:t>
            </a:r>
          </a:p>
          <a:p>
            <a:pPr marL="171450" lvl="0" indent="-171450">
              <a:buFont typeface="Arial" panose="020B0604020202020204" pitchFamily="34" charset="0"/>
              <a:buChar char="•"/>
            </a:pPr>
            <a:endParaRPr lang="en-AU" dirty="0">
              <a:solidFill>
                <a:prstClr val="black"/>
              </a:solidFill>
              <a:latin typeface="Arial"/>
              <a:ea typeface="Times New Roman"/>
              <a:cs typeface="Times New Roman"/>
            </a:endParaRPr>
          </a:p>
          <a:p>
            <a:pPr marL="171450" lvl="0" indent="-171450">
              <a:buFont typeface="Arial" panose="020B0604020202020204" pitchFamily="34" charset="0"/>
              <a:buChar char="•"/>
            </a:pPr>
            <a:r>
              <a:rPr lang="en-AU" dirty="0">
                <a:solidFill>
                  <a:prstClr val="black"/>
                </a:solidFill>
                <a:latin typeface="Arial"/>
                <a:ea typeface="Times New Roman"/>
                <a:cs typeface="Times New Roman"/>
              </a:rPr>
              <a:t>The operator had not completed the required training and assessments required to operate the MMU.</a:t>
            </a:r>
          </a:p>
          <a:p>
            <a:pPr marL="171450" lvl="0" indent="-171450">
              <a:buFont typeface="Arial" panose="020B0604020202020204" pitchFamily="34" charset="0"/>
              <a:buChar char="•"/>
            </a:pPr>
            <a:endParaRPr lang="en-AU" dirty="0">
              <a:solidFill>
                <a:prstClr val="black"/>
              </a:solidFill>
              <a:latin typeface="Arial"/>
              <a:ea typeface="Times New Roman"/>
              <a:cs typeface="Times New Roman"/>
            </a:endParaRPr>
          </a:p>
          <a:p>
            <a:pPr marL="171450" lvl="0" indent="-171450">
              <a:buFont typeface="Arial" panose="020B0604020202020204" pitchFamily="34" charset="0"/>
              <a:buChar char="•"/>
            </a:pPr>
            <a:endParaRPr lang="en-AU" dirty="0">
              <a:solidFill>
                <a:prstClr val="black"/>
              </a:solidFill>
              <a:latin typeface="Arial"/>
              <a:ea typeface="Times New Roman"/>
              <a:cs typeface="Times New Roman"/>
            </a:endParaRPr>
          </a:p>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18</a:t>
            </a:fld>
            <a:endParaRPr lang="en-AU" dirty="0"/>
          </a:p>
        </p:txBody>
      </p:sp>
    </p:spTree>
    <p:extLst>
      <p:ext uri="{BB962C8B-B14F-4D97-AF65-F5344CB8AC3E}">
        <p14:creationId xmlns:p14="http://schemas.microsoft.com/office/powerpoint/2010/main" val="1387085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19</a:t>
            </a:fld>
            <a:endParaRPr lang="en-AU" dirty="0"/>
          </a:p>
        </p:txBody>
      </p:sp>
    </p:spTree>
    <p:extLst>
      <p:ext uri="{BB962C8B-B14F-4D97-AF65-F5344CB8AC3E}">
        <p14:creationId xmlns:p14="http://schemas.microsoft.com/office/powerpoint/2010/main" val="29819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a:t>
            </a:r>
            <a:r>
              <a:rPr lang="en-AU" sz="1200" i="1" kern="1200" dirty="0" smtClean="0">
                <a:solidFill>
                  <a:schemeClr val="tx1"/>
                </a:solidFill>
                <a:effectLst/>
                <a:latin typeface="+mn-lt"/>
                <a:ea typeface="+mn-ea"/>
                <a:cs typeface="+mn-cs"/>
              </a:rPr>
              <a:t>Safe vehicles</a:t>
            </a:r>
            <a:r>
              <a:rPr lang="en-AU" sz="1200" kern="1200" dirty="0" smtClean="0">
                <a:solidFill>
                  <a:schemeClr val="tx1"/>
                </a:solidFill>
                <a:effectLst/>
                <a:latin typeface="+mn-lt"/>
                <a:ea typeface="+mn-ea"/>
                <a:cs typeface="+mn-cs"/>
              </a:rPr>
              <a:t>, is one of three in the </a:t>
            </a:r>
            <a:r>
              <a:rPr lang="en-AU" sz="1200" i="1" kern="1200" dirty="0" smtClean="0">
                <a:solidFill>
                  <a:schemeClr val="tx1"/>
                </a:solidFill>
                <a:effectLst/>
                <a:latin typeface="+mn-lt"/>
                <a:ea typeface="+mn-ea"/>
                <a:cs typeface="+mn-cs"/>
              </a:rPr>
              <a:t>Know your hazards: Traffic management </a:t>
            </a:r>
            <a:r>
              <a:rPr lang="en-AU" sz="1200" kern="1200" dirty="0" smtClean="0">
                <a:solidFill>
                  <a:schemeClr val="tx1"/>
                </a:solidFill>
                <a:effectLst/>
                <a:latin typeface="+mn-lt"/>
                <a:ea typeface="+mn-ea"/>
                <a:cs typeface="+mn-cs"/>
              </a:rPr>
              <a:t>series.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http://www.dmp.wa.gov.au/Safety/Hazard-awareness-videos-16435.aspx</a:t>
            </a:r>
          </a:p>
          <a:p>
            <a:endParaRPr lang="en-AU" sz="1200" i="1" kern="1200" dirty="0" smtClean="0">
              <a:solidFill>
                <a:schemeClr val="tx1"/>
              </a:solidFill>
              <a:effectLst/>
              <a:latin typeface="+mn-lt"/>
              <a:ea typeface="+mn-ea"/>
              <a:cs typeface="+mn-cs"/>
            </a:endParaRPr>
          </a:p>
          <a:p>
            <a:r>
              <a:rPr lang="en-AU" sz="1200" i="1" kern="1200" dirty="0" smtClean="0">
                <a:solidFill>
                  <a:schemeClr val="tx1"/>
                </a:solidFill>
                <a:effectLst/>
                <a:latin typeface="+mn-lt"/>
                <a:ea typeface="+mn-ea"/>
                <a:cs typeface="+mn-cs"/>
              </a:rPr>
              <a:t>Note: Videos may be shared or downloaded from vimeo.com and distributed for educational purposes.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20</a:t>
            </a:fld>
            <a:endParaRPr lang="en-AU"/>
          </a:p>
        </p:txBody>
      </p:sp>
    </p:spTree>
    <p:extLst>
      <p:ext uri="{BB962C8B-B14F-4D97-AF65-F5344CB8AC3E}">
        <p14:creationId xmlns:p14="http://schemas.microsoft.com/office/powerpoint/2010/main" val="175566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1640084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AU" sz="1200" b="0" i="0" u="none" strike="noStrike" kern="1200" cap="none" spc="0" normalizeH="0" baseline="0" noProof="0" dirty="0">
              <a:ln>
                <a:noFill/>
              </a:ln>
              <a:solidFill>
                <a:prstClr val="black"/>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53086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79472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23</a:t>
            </a:fld>
            <a:endParaRPr lang="en-AU" dirty="0"/>
          </a:p>
        </p:txBody>
      </p:sp>
    </p:spTree>
    <p:extLst>
      <p:ext uri="{BB962C8B-B14F-4D97-AF65-F5344CB8AC3E}">
        <p14:creationId xmlns:p14="http://schemas.microsoft.com/office/powerpoint/2010/main" val="418222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367094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4</a:t>
            </a:fld>
            <a:endParaRPr lang="en-AU" dirty="0"/>
          </a:p>
        </p:txBody>
      </p:sp>
    </p:spTree>
    <p:extLst>
      <p:ext uri="{BB962C8B-B14F-4D97-AF65-F5344CB8AC3E}">
        <p14:creationId xmlns:p14="http://schemas.microsoft.com/office/powerpoint/2010/main" val="62399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By the way this is in line with Internationally accepted models of road safety and those of Main roads WA.</a:t>
            </a:r>
          </a:p>
          <a:p>
            <a:endParaRPr lang="en-AU" dirty="0"/>
          </a:p>
          <a:p>
            <a:r>
              <a:rPr lang="en-AU" dirty="0"/>
              <a:t>Safe System Approach of Main roads WA</a:t>
            </a:r>
          </a:p>
          <a:p>
            <a:endParaRPr lang="en-AU" dirty="0"/>
          </a:p>
          <a:p>
            <a:r>
              <a:rPr lang="en-AU" dirty="0"/>
              <a:t>Safe System is a philosophy that has been incorporated into our road safety strategy "The Road Towards Zero". The Safe System acknowledges that human error within the transport system is inevitable, and that when it does occur the system makes allowance for these errors so as to minimise the risk of serious injury or death.</a:t>
            </a:r>
          </a:p>
          <a:p>
            <a:endParaRPr lang="en-AU" dirty="0"/>
          </a:p>
          <a:p>
            <a:r>
              <a:rPr lang="en-AU" dirty="0"/>
              <a:t>The Safe System approach is based on four key cornerstones:</a:t>
            </a:r>
          </a:p>
          <a:p>
            <a:endParaRPr lang="en-AU" dirty="0"/>
          </a:p>
          <a:p>
            <a:r>
              <a:rPr lang="en-AU" dirty="0"/>
              <a:t>Safer vehicles</a:t>
            </a:r>
          </a:p>
          <a:p>
            <a:r>
              <a:rPr lang="en-AU" dirty="0"/>
              <a:t>Safer speeds</a:t>
            </a:r>
          </a:p>
          <a:p>
            <a:r>
              <a:rPr lang="en-AU" dirty="0"/>
              <a:t>Safer drivers</a:t>
            </a:r>
          </a:p>
          <a:p>
            <a:r>
              <a:rPr lang="en-AU" dirty="0"/>
              <a:t>Safer roads and roadsides</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a:t>
            </a:fld>
            <a:endParaRPr lang="en-AU"/>
          </a:p>
        </p:txBody>
      </p:sp>
    </p:spTree>
    <p:extLst>
      <p:ext uri="{BB962C8B-B14F-4D97-AF65-F5344CB8AC3E}">
        <p14:creationId xmlns:p14="http://schemas.microsoft.com/office/powerpoint/2010/main" val="79223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dirty="0"/>
              <a:t> A Road train operator driving a loaded triple up a ramp when he heard a noise from the back of the cab and felt the cab lift up.</a:t>
            </a:r>
          </a:p>
          <a:p>
            <a:endParaRPr lang="en-AU" dirty="0"/>
          </a:p>
          <a:p>
            <a:r>
              <a:rPr lang="en-AU" dirty="0"/>
              <a:t>The driver pulled up and conducted a inspection of the truck and found the truck had a crack in the right hand side chassis between the 2nd and 3rd axle. </a:t>
            </a:r>
          </a:p>
          <a:p>
            <a:endParaRPr lang="en-AU" dirty="0"/>
          </a:p>
          <a:p>
            <a:r>
              <a:rPr lang="en-AU" dirty="0"/>
              <a:t>Second Photo (which wipes in) showing crack through the truck main chassis</a:t>
            </a:r>
          </a:p>
          <a:p>
            <a:endParaRPr lang="en-AU" dirty="0"/>
          </a:p>
          <a:p>
            <a:r>
              <a:rPr lang="en-AU" dirty="0"/>
              <a:t>The trucking company involved engaged the trucks original manufacture to investigate the incident. The investigation identified the  truck chassis was not suitable for the task.</a:t>
            </a:r>
          </a:p>
          <a:p>
            <a:endParaRPr lang="en-AU" dirty="0"/>
          </a:p>
          <a:p>
            <a:endParaRPr lang="en-AU" dirty="0"/>
          </a:p>
          <a:p>
            <a:pPr marL="171450" indent="-171450">
              <a:buFont typeface="Arial" panose="020B0604020202020204" pitchFamily="34" charset="0"/>
              <a:buChar char="•"/>
            </a:pPr>
            <a:r>
              <a:rPr lang="en-AU" dirty="0"/>
              <a:t>A road train operator driving a loaded triple up a ramp when he heard a noise from the back of the cab and felt the cab lift up.</a:t>
            </a:r>
          </a:p>
          <a:p>
            <a:pPr marL="171450" indent="-171450">
              <a:buFont typeface="Arial" panose="020B0604020202020204" pitchFamily="34" charset="0"/>
              <a:buChar char="•"/>
            </a:pPr>
            <a:r>
              <a:rPr lang="en-AU" dirty="0"/>
              <a:t>The driver pulled up and conducted a inspection of the truck.</a:t>
            </a:r>
          </a:p>
          <a:p>
            <a:pPr marL="171450" indent="-171450">
              <a:buFont typeface="Arial" panose="020B0604020202020204" pitchFamily="34" charset="0"/>
              <a:buChar char="•"/>
            </a:pPr>
            <a:r>
              <a:rPr lang="en-AU" dirty="0"/>
              <a:t>Inspection of the truck identified a crack in the right hand side chassis between the 2nd and 3rd axle.</a:t>
            </a:r>
          </a:p>
          <a:p>
            <a:pPr marL="171450" indent="-171450">
              <a:buFont typeface="Arial" panose="020B0604020202020204" pitchFamily="34" charset="0"/>
              <a:buChar char="•"/>
            </a:pPr>
            <a:r>
              <a:rPr lang="en-AU" dirty="0"/>
              <a:t>A second truck of the same make and model also cracked in a similar position while under operation.</a:t>
            </a:r>
          </a:p>
          <a:p>
            <a:pPr marL="171450" indent="-171450">
              <a:buFont typeface="Arial" panose="020B0604020202020204" pitchFamily="34" charset="0"/>
              <a:buChar char="•"/>
            </a:pPr>
            <a:r>
              <a:rPr lang="en-AU" dirty="0"/>
              <a:t>Trucks removed from service.</a:t>
            </a:r>
          </a:p>
          <a:p>
            <a:pPr marL="171450" indent="-171450">
              <a:buFont typeface="Arial" panose="020B0604020202020204" pitchFamily="34" charset="0"/>
              <a:buChar char="•"/>
            </a:pPr>
            <a:r>
              <a:rPr lang="en-AU" dirty="0"/>
              <a:t>Original Equipment Manufacture (OEM) assisted with the investigation into the failure:</a:t>
            </a:r>
          </a:p>
          <a:p>
            <a:pPr marL="171450" indent="-171450">
              <a:buFont typeface="Arial" panose="020B0604020202020204" pitchFamily="34" charset="0"/>
              <a:buChar char="•"/>
            </a:pPr>
            <a:r>
              <a:rPr lang="en-AU" dirty="0"/>
              <a:t>Identified the chassis was not suitable for the task.</a:t>
            </a:r>
          </a:p>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7</a:t>
            </a:fld>
            <a:endParaRPr lang="en-AU" dirty="0"/>
          </a:p>
        </p:txBody>
      </p:sp>
    </p:spTree>
    <p:extLst>
      <p:ext uri="{BB962C8B-B14F-4D97-AF65-F5344CB8AC3E}">
        <p14:creationId xmlns:p14="http://schemas.microsoft.com/office/powerpoint/2010/main" val="356768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8</a:t>
            </a:fld>
            <a:endParaRPr lang="en-AU" dirty="0"/>
          </a:p>
        </p:txBody>
      </p:sp>
    </p:spTree>
    <p:extLst>
      <p:ext uri="{BB962C8B-B14F-4D97-AF65-F5344CB8AC3E}">
        <p14:creationId xmlns:p14="http://schemas.microsoft.com/office/powerpoint/2010/main" val="383483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3713" y="-6350"/>
            <a:ext cx="2368550" cy="1778000"/>
          </a:xfrm>
        </p:spPr>
      </p:sp>
      <p:sp>
        <p:nvSpPr>
          <p:cNvPr id="3" name="Notes Placeholder 2"/>
          <p:cNvSpPr>
            <a:spLocks noGrp="1"/>
          </p:cNvSpPr>
          <p:nvPr>
            <p:ph type="body" idx="1"/>
          </p:nvPr>
        </p:nvSpPr>
        <p:spPr>
          <a:xfrm>
            <a:off x="184066" y="2015836"/>
            <a:ext cx="6341424" cy="4669972"/>
          </a:xfrm>
        </p:spPr>
        <p:txBody>
          <a:bodyPr>
            <a:normAutofit fontScale="77500" lnSpcReduction="20000"/>
          </a:bodyPr>
          <a:lstStyle/>
          <a:p>
            <a:pPr marL="171450" indent="-171450">
              <a:buFont typeface="Arial" panose="020B0604020202020204" pitchFamily="34" charset="0"/>
              <a:buChar char="•"/>
            </a:pPr>
            <a:r>
              <a:rPr lang="en-AU" sz="2000" dirty="0"/>
              <a:t>A loader operator operating Cat 990 loader was feeding the primary crusher ROM bin with ore.</a:t>
            </a:r>
          </a:p>
          <a:p>
            <a:pPr marL="171450" indent="-171450">
              <a:buFont typeface="Arial" panose="020B0604020202020204" pitchFamily="34" charset="0"/>
              <a:buChar char="•"/>
            </a:pPr>
            <a:r>
              <a:rPr lang="en-AU" sz="2000" dirty="0"/>
              <a:t>On approach to the ROM bin the operator slowed down, elevated the bucket and started to tip the load of ore into the ROM bin, as he was tipping the operator felt the rear wheels lift up and the front end continued to lurch forward until the bucket came to rest inside the ROM bin of the primary crusher.</a:t>
            </a:r>
          </a:p>
          <a:p>
            <a:pPr marL="171450" indent="-171450">
              <a:buFont typeface="Arial" panose="020B0604020202020204" pitchFamily="34" charset="0"/>
              <a:buChar char="•"/>
            </a:pPr>
            <a:r>
              <a:rPr lang="en-AU" sz="2000" dirty="0"/>
              <a:t>The operator was held vertically in position by his seat belt for an unspecified period prior to a rescue being conducted by available personnel.</a:t>
            </a:r>
          </a:p>
          <a:p>
            <a:pPr marL="171450" indent="-171450">
              <a:buFont typeface="Arial" panose="020B0604020202020204" pitchFamily="34" charset="0"/>
              <a:buChar char="•"/>
            </a:pPr>
            <a:r>
              <a:rPr lang="en-AU" sz="2000" dirty="0"/>
              <a:t>An EWP and work-at-heights equipment was used to effect the rescue. Medical assessment of the operator off site revealed no injuries.</a:t>
            </a:r>
          </a:p>
          <a:p>
            <a:pPr marL="171450" indent="-171450">
              <a:buFont typeface="Arial" panose="020B0604020202020204" pitchFamily="34" charset="0"/>
              <a:buChar char="•"/>
            </a:pPr>
            <a:r>
              <a:rPr lang="en-AU" sz="2000" dirty="0"/>
              <a:t>No procedure was available on site for feeding the crusher or maintaining the ROM.</a:t>
            </a:r>
          </a:p>
          <a:p>
            <a:pPr marL="171450" indent="-171450">
              <a:buFont typeface="Arial" panose="020B0604020202020204" pitchFamily="34" charset="0"/>
              <a:buChar char="•"/>
            </a:pPr>
            <a:r>
              <a:rPr lang="en-AU" sz="2000" dirty="0"/>
              <a:t>No risk assessment had been completed prior to the purchase and commissioning of the Loaders on the ROM. </a:t>
            </a:r>
          </a:p>
          <a:p>
            <a:pPr marL="171450" indent="-171450">
              <a:buFont typeface="Arial" panose="020B0604020202020204" pitchFamily="34" charset="0"/>
              <a:buChar char="•"/>
            </a:pPr>
            <a:r>
              <a:rPr lang="en-AU" sz="2000" dirty="0"/>
              <a:t>The bucket of the loader was sitting against the crusher spider arm which held the loader in the vertical position. </a:t>
            </a:r>
          </a:p>
          <a:p>
            <a:pPr marL="171450" indent="-171450">
              <a:buFont typeface="Arial" panose="020B0604020202020204" pitchFamily="34" charset="0"/>
              <a:buChar char="•"/>
            </a:pPr>
            <a:r>
              <a:rPr lang="en-AU" sz="2000" dirty="0"/>
              <a:t>This prevented the loader from falling over the opposite side of the ROM bin and approximately 12 to 15 metres to the ground.</a:t>
            </a:r>
          </a:p>
          <a:p>
            <a:pPr marL="171450" indent="-171450">
              <a:buFont typeface="Arial" panose="020B0604020202020204" pitchFamily="34" charset="0"/>
              <a:buChar char="•"/>
            </a:pPr>
            <a:endParaRPr lang="en-AU" sz="2000" dirty="0"/>
          </a:p>
          <a:p>
            <a:endParaRPr lang="en-AU" sz="2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F069AF-44D2-4C6D-AE48-1E7D6A98457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65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bucket of the loader was sitting against the crusher spider arm which held the loader in the vertical position. </a:t>
            </a:r>
          </a:p>
          <a:p>
            <a:endParaRPr lang="en-AU" dirty="0"/>
          </a:p>
          <a:p>
            <a:r>
              <a:rPr lang="en-AU" dirty="0"/>
              <a:t>This prevented the loader from falling over the opposite side of the ROM bin and an estimated 3 stories to the ground.</a:t>
            </a:r>
          </a:p>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10</a:t>
            </a:fld>
            <a:endParaRPr lang="en-AU" dirty="0"/>
          </a:p>
        </p:txBody>
      </p:sp>
    </p:spTree>
    <p:extLst>
      <p:ext uri="{BB962C8B-B14F-4D97-AF65-F5344CB8AC3E}">
        <p14:creationId xmlns:p14="http://schemas.microsoft.com/office/powerpoint/2010/main" val="15519297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29949808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8054"/>
            <a:ext cx="4629150" cy="486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318054"/>
            <a:ext cx="2949178" cy="486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Placeholder 1"/>
          <p:cNvSpPr>
            <a:spLocks noGrp="1"/>
          </p:cNvSpPr>
          <p:nvPr>
            <p:ph type="title"/>
          </p:nvPr>
        </p:nvSpPr>
        <p:spPr>
          <a:xfrm>
            <a:off x="628650" y="340412"/>
            <a:ext cx="7886700" cy="74698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00247230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29234855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667" r:id="rId8"/>
    <p:sldLayoutId id="2147483668" r:id="rId9"/>
    <p:sldLayoutId id="2147483669" r:id="rId10"/>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vimeo.com/241992978" TargetMode="Externa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a:t>This presentation is based on content presented at the 2017 Mines Safety Roadshow in October 2017.</a:t>
            </a:r>
          </a:p>
          <a:p>
            <a:pPr>
              <a:defRPr/>
            </a:pPr>
            <a:r>
              <a:rPr lang="en-AU" sz="2000" smtClean="0"/>
              <a:t>Department </a:t>
            </a:r>
            <a:r>
              <a:rPr lang="en-AU" sz="2000" dirty="0"/>
              <a:t>of Mines, Industry Regulation and Safety(DMIRS)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2017.</a:t>
            </a:r>
          </a:p>
          <a:p>
            <a:pPr>
              <a:defRPr/>
            </a:pPr>
            <a:r>
              <a:rPr lang="en-AU" altLang="en-US" sz="2000" dirty="0"/>
              <a:t>For resources, information or clarification, please contact: </a:t>
            </a:r>
            <a:r>
              <a:rPr lang="en-AU" altLang="en-US" sz="2000" b="1" dirty="0">
                <a:solidFill>
                  <a:srgbClr val="0000FF"/>
                </a:solidFill>
              </a:rPr>
              <a:t>RSDComms@dmirs.wa.gov.au</a:t>
            </a:r>
            <a:r>
              <a:rPr lang="en-AU" altLang="en-US" sz="2000" b="1" dirty="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1128591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76756" y="1124744"/>
            <a:ext cx="2467244" cy="270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AU" dirty="0">
                <a:solidFill>
                  <a:srgbClr val="FFFFFF"/>
                </a:solidFill>
              </a:rPr>
              <a:t>What went wrong?</a:t>
            </a:r>
            <a:endParaRPr lang="en-AU" dirty="0"/>
          </a:p>
        </p:txBody>
      </p:sp>
      <p:sp>
        <p:nvSpPr>
          <p:cNvPr id="3" name="Content Placeholder 2"/>
          <p:cNvSpPr>
            <a:spLocks noGrp="1"/>
          </p:cNvSpPr>
          <p:nvPr>
            <p:ph idx="1"/>
          </p:nvPr>
        </p:nvSpPr>
        <p:spPr>
          <a:xfrm>
            <a:off x="687600" y="1627200"/>
            <a:ext cx="7628816" cy="4608000"/>
          </a:xfrm>
        </p:spPr>
        <p:txBody>
          <a:bodyPr>
            <a:normAutofit/>
          </a:bodyPr>
          <a:lstStyle/>
          <a:p>
            <a:pPr>
              <a:lnSpc>
                <a:spcPct val="100000"/>
              </a:lnSpc>
              <a:spcBef>
                <a:spcPts val="0"/>
              </a:spcBef>
            </a:pPr>
            <a:r>
              <a:rPr lang="en-AU" sz="2200" dirty="0">
                <a:solidFill>
                  <a:prstClr val="black"/>
                </a:solidFill>
                <a:latin typeface="Arial" panose="020B0604020202020204" pitchFamily="34" charset="0"/>
                <a:cs typeface="Arial" panose="020B0604020202020204" pitchFamily="34" charset="0"/>
              </a:rPr>
              <a:t>No procedure was available on site for                     feeding the crusher or maintaining the ROM</a:t>
            </a:r>
          </a:p>
          <a:p>
            <a:pPr>
              <a:lnSpc>
                <a:spcPct val="100000"/>
              </a:lnSpc>
              <a:spcBef>
                <a:spcPts val="0"/>
              </a:spcBef>
            </a:pPr>
            <a:endParaRPr lang="en-AU" sz="2200" dirty="0">
              <a:solidFill>
                <a:prstClr val="black"/>
              </a:solidFill>
              <a:latin typeface="Arial" panose="020B0604020202020204" pitchFamily="34" charset="0"/>
              <a:cs typeface="Arial" panose="020B0604020202020204" pitchFamily="34" charset="0"/>
            </a:endParaRPr>
          </a:p>
          <a:p>
            <a:pPr>
              <a:lnSpc>
                <a:spcPct val="100000"/>
              </a:lnSpc>
              <a:spcBef>
                <a:spcPts val="0"/>
              </a:spcBef>
            </a:pPr>
            <a:r>
              <a:rPr lang="en-AU" sz="2200" dirty="0">
                <a:solidFill>
                  <a:prstClr val="black"/>
                </a:solidFill>
                <a:latin typeface="Arial" panose="020B0604020202020204" pitchFamily="34" charset="0"/>
                <a:cs typeface="Arial" panose="020B0604020202020204" pitchFamily="34" charset="0"/>
              </a:rPr>
              <a:t>Loader has braked heavily prior to tipping</a:t>
            </a:r>
          </a:p>
          <a:p>
            <a:pPr>
              <a:lnSpc>
                <a:spcPct val="100000"/>
              </a:lnSpc>
              <a:spcBef>
                <a:spcPts val="0"/>
              </a:spcBef>
            </a:pPr>
            <a:endParaRPr lang="en-AU" sz="2200" dirty="0">
              <a:solidFill>
                <a:prstClr val="black"/>
              </a:solidFill>
              <a:latin typeface="Arial" panose="020B0604020202020204" pitchFamily="34" charset="0"/>
              <a:cs typeface="Arial" panose="020B0604020202020204" pitchFamily="34" charset="0"/>
            </a:endParaRPr>
          </a:p>
          <a:p>
            <a:pPr>
              <a:lnSpc>
                <a:spcPct val="100000"/>
              </a:lnSpc>
              <a:spcBef>
                <a:spcPts val="0"/>
              </a:spcBef>
            </a:pPr>
            <a:r>
              <a:rPr lang="en-AU" sz="2200" dirty="0">
                <a:solidFill>
                  <a:prstClr val="black"/>
                </a:solidFill>
                <a:latin typeface="Arial" panose="020B0604020202020204" pitchFamily="34" charset="0"/>
                <a:cs typeface="Arial" panose="020B0604020202020204" pitchFamily="34" charset="0"/>
              </a:rPr>
              <a:t>There was a downward gradient sloping toward           base of truck stop from the entry point of bin travel-way</a:t>
            </a:r>
          </a:p>
          <a:p>
            <a:pPr>
              <a:lnSpc>
                <a:spcPct val="100000"/>
              </a:lnSpc>
              <a:spcBef>
                <a:spcPts val="0"/>
              </a:spcBef>
            </a:pPr>
            <a:endParaRPr lang="en-AU" sz="2200" dirty="0">
              <a:solidFill>
                <a:prstClr val="black"/>
              </a:solidFill>
              <a:latin typeface="Arial" panose="020B0604020202020204" pitchFamily="34" charset="0"/>
              <a:cs typeface="Arial" panose="020B0604020202020204" pitchFamily="34" charset="0"/>
            </a:endParaRPr>
          </a:p>
          <a:p>
            <a:pPr>
              <a:lnSpc>
                <a:spcPct val="100000"/>
              </a:lnSpc>
              <a:spcBef>
                <a:spcPts val="0"/>
              </a:spcBef>
            </a:pPr>
            <a:r>
              <a:rPr lang="en-AU" sz="2200" dirty="0">
                <a:solidFill>
                  <a:prstClr val="black"/>
                </a:solidFill>
                <a:latin typeface="Arial" panose="020B0604020202020204" pitchFamily="34" charset="0"/>
                <a:cs typeface="Arial" panose="020B0604020202020204" pitchFamily="34" charset="0"/>
              </a:rPr>
              <a:t>No risk assessment had been completed prior to purchase and commissioning of loaders on ROM</a:t>
            </a:r>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10</a:t>
            </a:fld>
            <a:endParaRPr lang="en-US"/>
          </a:p>
        </p:txBody>
      </p:sp>
    </p:spTree>
    <p:extLst>
      <p:ext uri="{BB962C8B-B14F-4D97-AF65-F5344CB8AC3E}">
        <p14:creationId xmlns:p14="http://schemas.microsoft.com/office/powerpoint/2010/main" val="1677244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9"/>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275114" y="1295400"/>
            <a:ext cx="4822372" cy="4881563"/>
          </a:xfrm>
          <a:prstGeom prst="rect">
            <a:avLst/>
          </a:prstGeom>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11</a:t>
            </a:fld>
            <a:endParaRPr lang="en-US"/>
          </a:p>
        </p:txBody>
      </p:sp>
      <p:sp>
        <p:nvSpPr>
          <p:cNvPr id="6" name="Title 1"/>
          <p:cNvSpPr>
            <a:spLocks noGrp="1"/>
          </p:cNvSpPr>
          <p:nvPr>
            <p:ph type="title"/>
          </p:nvPr>
        </p:nvSpPr>
        <p:spPr>
          <a:xfrm>
            <a:off x="685800" y="228600"/>
            <a:ext cx="7772400" cy="752128"/>
          </a:xfrm>
        </p:spPr>
        <p:txBody>
          <a:bodyPr>
            <a:normAutofit/>
          </a:bodyPr>
          <a:lstStyle/>
          <a:p>
            <a:r>
              <a:rPr lang="en-AU" dirty="0">
                <a:solidFill>
                  <a:srgbClr val="FFFFFF"/>
                </a:solidFill>
                <a:ea typeface="Times New Roman"/>
                <a:cs typeface="Times New Roman"/>
              </a:rPr>
              <a:t>Operational requirements</a:t>
            </a:r>
            <a:endParaRPr lang="en-AU" dirty="0"/>
          </a:p>
        </p:txBody>
      </p:sp>
    </p:spTree>
    <p:extLst>
      <p:ext uri="{BB962C8B-B14F-4D97-AF65-F5344CB8AC3E}">
        <p14:creationId xmlns:p14="http://schemas.microsoft.com/office/powerpoint/2010/main" val="1791959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went wrong?</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588224" y="1943497"/>
            <a:ext cx="2467244" cy="270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7600" y="1627200"/>
            <a:ext cx="5989156" cy="4608000"/>
          </a:xfrm>
        </p:spPr>
        <p:txBody>
          <a:bodyPr/>
          <a:lstStyle/>
          <a:p>
            <a:r>
              <a:rPr lang="en-AU" sz="2200" dirty="0"/>
              <a:t>Operator was not trained or deemed competent to operate service trucks on                        site</a:t>
            </a:r>
          </a:p>
          <a:p>
            <a:endParaRPr lang="en-AU" sz="2200" dirty="0"/>
          </a:p>
          <a:p>
            <a:r>
              <a:rPr lang="en-AU" sz="2200" dirty="0"/>
              <a:t>Truck operator manual required 2 gear                      to be used when driving down a ramp</a:t>
            </a:r>
          </a:p>
          <a:p>
            <a:endParaRPr lang="en-AU" sz="2200" dirty="0"/>
          </a:p>
          <a:p>
            <a:r>
              <a:rPr lang="en-AU" sz="2200" dirty="0"/>
              <a:t>Vehicle was in the incorrect gear to drive down ramp</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12</a:t>
            </a:fld>
            <a:endParaRPr lang="en-US"/>
          </a:p>
        </p:txBody>
      </p:sp>
    </p:spTree>
    <p:extLst>
      <p:ext uri="{BB962C8B-B14F-4D97-AF65-F5344CB8AC3E}">
        <p14:creationId xmlns:p14="http://schemas.microsoft.com/office/powerpoint/2010/main" val="252514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solidFill>
                  <a:srgbClr val="FFFFFF"/>
                </a:solidFill>
              </a:rPr>
              <a:t>Operational Requirements</a:t>
            </a:r>
            <a:endParaRPr lang="en-AU" dirty="0"/>
          </a:p>
        </p:txBody>
      </p:sp>
      <p:pic>
        <p:nvPicPr>
          <p:cNvPr id="4" name="Content Placeholder 3"/>
          <p:cNvPicPr>
            <a:picLocks noGrp="1"/>
          </p:cNvPicPr>
          <p:nvPr>
            <p:ph idx="1"/>
          </p:nvPr>
        </p:nvPicPr>
        <p:blipFill>
          <a:blip r:embed="rId3"/>
          <a:stretch>
            <a:fillRect/>
          </a:stretch>
        </p:blipFill>
        <p:spPr>
          <a:xfrm>
            <a:off x="262890" y="1405890"/>
            <a:ext cx="8618220" cy="472059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699" y="1349829"/>
            <a:ext cx="86090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went wrong?</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7" t="4238" r="3100"/>
          <a:stretch/>
        </p:blipFill>
        <p:spPr bwMode="auto">
          <a:xfrm flipH="1">
            <a:off x="6822503" y="1054619"/>
            <a:ext cx="2286001" cy="259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827584" y="1506285"/>
            <a:ext cx="7488832" cy="4935053"/>
          </a:xfrm>
        </p:spPr>
        <p:txBody>
          <a:bodyPr>
            <a:normAutofit fontScale="92500"/>
          </a:bodyPr>
          <a:lstStyle/>
          <a:p>
            <a:pPr marL="0" indent="0">
              <a:buNone/>
            </a:pPr>
            <a:r>
              <a:rPr lang="en-AU" dirty="0">
                <a:solidFill>
                  <a:srgbClr val="8E1A16"/>
                </a:solidFill>
              </a:rPr>
              <a:t>Direct cause </a:t>
            </a:r>
          </a:p>
          <a:p>
            <a:r>
              <a:rPr lang="en-AU" dirty="0"/>
              <a:t>Light vehicle driver attempted to travel                       further along decline than was practicable </a:t>
            </a:r>
            <a:br>
              <a:rPr lang="en-AU" dirty="0"/>
            </a:br>
            <a:r>
              <a:rPr lang="en-AU" dirty="0"/>
              <a:t>before interacting with truck </a:t>
            </a:r>
          </a:p>
          <a:p>
            <a:endParaRPr lang="en-AU" dirty="0"/>
          </a:p>
          <a:p>
            <a:pPr marL="0" indent="0">
              <a:buNone/>
            </a:pPr>
            <a:r>
              <a:rPr lang="en-AU" dirty="0">
                <a:solidFill>
                  <a:srgbClr val="8E1A16"/>
                </a:solidFill>
              </a:rPr>
              <a:t>Indirect</a:t>
            </a:r>
          </a:p>
          <a:p>
            <a:r>
              <a:rPr lang="en-AU" dirty="0"/>
              <a:t>Absence of designated and standard signs at call-up locations for trucks using decline </a:t>
            </a:r>
          </a:p>
          <a:p>
            <a:r>
              <a:rPr lang="en-AU" dirty="0"/>
              <a:t>Light vehicle driver attempted to enter and park in an unsuitable location</a:t>
            </a:r>
          </a:p>
          <a:p>
            <a:r>
              <a:rPr lang="en-AU" dirty="0"/>
              <a:t>A blind bend on decline and location of the beacon on light vehicle did not provide sufficient illumination to make light vehicle visible to truck driver</a:t>
            </a:r>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14</a:t>
            </a:fld>
            <a:endParaRPr lang="en-US"/>
          </a:p>
        </p:txBody>
      </p:sp>
    </p:spTree>
    <p:extLst>
      <p:ext uri="{BB962C8B-B14F-4D97-AF65-F5344CB8AC3E}">
        <p14:creationId xmlns:p14="http://schemas.microsoft.com/office/powerpoint/2010/main" val="1167290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19" b="1353"/>
          <a:stretch/>
        </p:blipFill>
        <p:spPr bwMode="auto">
          <a:xfrm>
            <a:off x="7164288" y="1052736"/>
            <a:ext cx="1928812" cy="213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7599" y="1627200"/>
            <a:ext cx="6764721" cy="4608000"/>
          </a:xfrm>
        </p:spPr>
        <p:txBody>
          <a:bodyPr>
            <a:noAutofit/>
          </a:bodyPr>
          <a:lstStyle/>
          <a:p>
            <a:pPr marL="342900" lvl="0" indent="-342900" eaLnBrk="0" fontAlgn="base" hangingPunct="0">
              <a:lnSpc>
                <a:spcPct val="100000"/>
              </a:lnSpc>
              <a:spcBef>
                <a:spcPct val="20000"/>
              </a:spcBef>
              <a:spcAft>
                <a:spcPct val="0"/>
              </a:spcAft>
              <a:buFontTx/>
              <a:buChar char="•"/>
            </a:pPr>
            <a:r>
              <a:rPr lang="en-AU" sz="2000" kern="0" dirty="0">
                <a:solidFill>
                  <a:prstClr val="black"/>
                </a:solidFill>
                <a:latin typeface="Arial"/>
                <a:ea typeface="ＭＳ Ｐゴシック"/>
              </a:rPr>
              <a:t>Operators must be suitably trained to operate equipment which is specific to the site and machine requirements </a:t>
            </a:r>
          </a:p>
          <a:p>
            <a:pPr marL="342900" lvl="0" indent="-342900" eaLnBrk="0" fontAlgn="base" hangingPunct="0">
              <a:lnSpc>
                <a:spcPct val="100000"/>
              </a:lnSpc>
              <a:spcBef>
                <a:spcPct val="20000"/>
              </a:spcBef>
              <a:spcAft>
                <a:spcPct val="0"/>
              </a:spcAft>
              <a:buFontTx/>
              <a:buChar char="•"/>
            </a:pPr>
            <a:r>
              <a:rPr lang="en-AU" sz="2000" kern="0" dirty="0">
                <a:solidFill>
                  <a:prstClr val="black"/>
                </a:solidFill>
                <a:latin typeface="Arial"/>
                <a:ea typeface="ＭＳ Ｐゴシック"/>
              </a:rPr>
              <a:t>Ensure operators understand limitations of vehicle utilised</a:t>
            </a:r>
          </a:p>
          <a:p>
            <a:pPr marL="342900" lvl="0" indent="-342900" eaLnBrk="0" fontAlgn="base" hangingPunct="0">
              <a:lnSpc>
                <a:spcPct val="100000"/>
              </a:lnSpc>
              <a:spcBef>
                <a:spcPct val="20000"/>
              </a:spcBef>
              <a:spcAft>
                <a:spcPct val="0"/>
              </a:spcAft>
              <a:buFontTx/>
              <a:buChar char="•"/>
            </a:pPr>
            <a:r>
              <a:rPr lang="en-AU" sz="2000" kern="0" dirty="0">
                <a:solidFill>
                  <a:prstClr val="black"/>
                </a:solidFill>
                <a:latin typeface="Arial"/>
                <a:ea typeface="ＭＳ Ｐゴシック"/>
              </a:rPr>
              <a:t>Operators must follow site operating and safety procedures</a:t>
            </a:r>
          </a:p>
          <a:p>
            <a:pPr marL="342900" lvl="0" indent="-342900" eaLnBrk="0" fontAlgn="base" hangingPunct="0">
              <a:lnSpc>
                <a:spcPct val="100000"/>
              </a:lnSpc>
              <a:spcBef>
                <a:spcPct val="20000"/>
              </a:spcBef>
              <a:spcAft>
                <a:spcPct val="0"/>
              </a:spcAft>
              <a:buFontTx/>
              <a:buChar char="•"/>
            </a:pPr>
            <a:r>
              <a:rPr lang="en-AU" sz="2000" kern="0" dirty="0">
                <a:solidFill>
                  <a:prstClr val="black"/>
                </a:solidFill>
                <a:latin typeface="Arial"/>
                <a:ea typeface="ＭＳ Ｐゴシック"/>
              </a:rPr>
              <a:t>Suitable operating procedures are required for each type of vehicle and task performed</a:t>
            </a:r>
          </a:p>
          <a:p>
            <a:pPr marL="361950" lvl="1" indent="0" fontAlgn="base">
              <a:lnSpc>
                <a:spcPct val="100000"/>
              </a:lnSpc>
              <a:spcAft>
                <a:spcPct val="0"/>
              </a:spcAft>
              <a:buNone/>
            </a:pPr>
            <a:r>
              <a:rPr lang="en-AU" sz="1800" dirty="0">
                <a:solidFill>
                  <a:srgbClr val="8E1A16"/>
                </a:solidFill>
                <a:latin typeface="Arial" panose="020B0604020202020204" pitchFamily="34" charset="0"/>
                <a:cs typeface="Arial" panose="020B0604020202020204" pitchFamily="34" charset="0"/>
              </a:rPr>
              <a:t>e.g. required speed limits and gear selection must be specified for each type of vehicle when operated on declines or gradients</a:t>
            </a:r>
          </a:p>
          <a:p>
            <a:pPr lvl="1" fontAlgn="base">
              <a:lnSpc>
                <a:spcPct val="100000"/>
              </a:lnSpc>
              <a:spcAft>
                <a:spcPct val="0"/>
              </a:spcAft>
            </a:pPr>
            <a:endParaRPr lang="en-AU" sz="1800" dirty="0">
              <a:solidFill>
                <a:srgbClr val="8E1A16"/>
              </a:solidFill>
              <a:latin typeface="Arial" panose="020B0604020202020204" pitchFamily="34" charset="0"/>
              <a:cs typeface="Arial" panose="020B0604020202020204" pitchFamily="34" charset="0"/>
            </a:endParaRPr>
          </a:p>
          <a:p>
            <a:pPr marL="342900" lvl="0" indent="-342900" eaLnBrk="0" fontAlgn="base" hangingPunct="0">
              <a:lnSpc>
                <a:spcPct val="100000"/>
              </a:lnSpc>
              <a:spcBef>
                <a:spcPct val="20000"/>
              </a:spcBef>
              <a:spcAft>
                <a:spcPct val="0"/>
              </a:spcAft>
              <a:buFontTx/>
              <a:buChar char="•"/>
            </a:pPr>
            <a:endParaRPr lang="en-AU" sz="1800" kern="0" dirty="0">
              <a:solidFill>
                <a:srgbClr val="0E6E71"/>
              </a:solidFill>
              <a:latin typeface="Arial"/>
              <a:ea typeface="ＭＳ Ｐゴシック"/>
            </a:endParaRPr>
          </a:p>
          <a:p>
            <a:pPr marL="0" lvl="0" indent="0" eaLnBrk="0" fontAlgn="base" hangingPunct="0">
              <a:lnSpc>
                <a:spcPct val="100000"/>
              </a:lnSpc>
              <a:spcBef>
                <a:spcPct val="20000"/>
              </a:spcBef>
              <a:spcAft>
                <a:spcPct val="0"/>
              </a:spcAft>
              <a:buNone/>
            </a:pPr>
            <a:endParaRPr lang="en-AU" sz="1800" kern="0" dirty="0">
              <a:solidFill>
                <a:prstClr val="black"/>
              </a:solidFill>
              <a:latin typeface="Arial"/>
              <a:ea typeface="ＭＳ Ｐゴシック"/>
            </a:endParaRPr>
          </a:p>
          <a:p>
            <a:pPr marL="0" lvl="0" indent="0" eaLnBrk="0" fontAlgn="base" hangingPunct="0">
              <a:lnSpc>
                <a:spcPct val="100000"/>
              </a:lnSpc>
              <a:spcBef>
                <a:spcPct val="20000"/>
              </a:spcBef>
              <a:spcAft>
                <a:spcPct val="0"/>
              </a:spcAft>
              <a:buNone/>
            </a:pPr>
            <a:endParaRPr lang="en-AU" sz="1800"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15</a:t>
            </a:fld>
            <a:endParaRPr lang="en-US"/>
          </a:p>
        </p:txBody>
      </p:sp>
      <p:sp>
        <p:nvSpPr>
          <p:cNvPr id="5" name="Title 4"/>
          <p:cNvSpPr>
            <a:spLocks noGrp="1"/>
          </p:cNvSpPr>
          <p:nvPr>
            <p:ph type="title"/>
          </p:nvPr>
        </p:nvSpPr>
        <p:spPr/>
        <p:txBody>
          <a:bodyPr/>
          <a:lstStyle/>
          <a:p>
            <a:r>
              <a:rPr lang="en-AU" dirty="0"/>
              <a:t>Operational requirements close out</a:t>
            </a:r>
          </a:p>
        </p:txBody>
      </p:sp>
      <p:sp>
        <p:nvSpPr>
          <p:cNvPr id="6" name="Rectangle 5"/>
          <p:cNvSpPr/>
          <p:nvPr/>
        </p:nvSpPr>
        <p:spPr>
          <a:xfrm>
            <a:off x="359532" y="5539879"/>
            <a:ext cx="8424936" cy="769441"/>
          </a:xfrm>
          <a:prstGeom prst="rect">
            <a:avLst/>
          </a:prstGeom>
        </p:spPr>
        <p:txBody>
          <a:bodyPr wrap="square">
            <a:spAutoFit/>
          </a:bodyPr>
          <a:lstStyle/>
          <a:p>
            <a:pPr algn="ctr">
              <a:spcBef>
                <a:spcPct val="20000"/>
              </a:spcBef>
            </a:pPr>
            <a:r>
              <a:rPr lang="en-AU" sz="2000" b="1" kern="0" dirty="0">
                <a:solidFill>
                  <a:srgbClr val="0E6E71"/>
                </a:solidFill>
                <a:latin typeface="Arial"/>
                <a:ea typeface="ＭＳ Ｐゴシック"/>
              </a:rPr>
              <a:t>Enforce and follow procedures</a:t>
            </a:r>
            <a:endParaRPr lang="en-AU" sz="2000" kern="0" dirty="0">
              <a:solidFill>
                <a:srgbClr val="0E6E71"/>
              </a:solidFill>
              <a:latin typeface="Arial"/>
              <a:ea typeface="ＭＳ Ｐゴシック"/>
            </a:endParaRPr>
          </a:p>
          <a:p>
            <a:pPr algn="ctr">
              <a:spcBef>
                <a:spcPct val="20000"/>
              </a:spcBef>
            </a:pPr>
            <a:r>
              <a:rPr lang="en-AU" sz="2000" b="1" kern="0" dirty="0">
                <a:solidFill>
                  <a:srgbClr val="8E1A16"/>
                </a:solidFill>
                <a:latin typeface="Arial"/>
                <a:ea typeface="ＭＳ Ｐゴシック"/>
              </a:rPr>
              <a:t>If you are not competent or not authorised don’t drive it!</a:t>
            </a:r>
          </a:p>
        </p:txBody>
      </p:sp>
    </p:spTree>
    <p:extLst>
      <p:ext uri="{BB962C8B-B14F-4D97-AF65-F5344CB8AC3E}">
        <p14:creationId xmlns:p14="http://schemas.microsoft.com/office/powerpoint/2010/main" val="2043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0412"/>
            <a:ext cx="7886700" cy="500509"/>
          </a:xfrm>
        </p:spPr>
        <p:txBody>
          <a:bodyPr>
            <a:normAutofit fontScale="90000"/>
          </a:bodyPr>
          <a:lstStyle/>
          <a:p>
            <a:pPr marL="228600" lvl="0" indent="-228600">
              <a:spcBef>
                <a:spcPts val="1000"/>
              </a:spcBef>
            </a:pPr>
            <a:r>
              <a:rPr lang="en-AU" sz="2800" b="1" dirty="0">
                <a:ea typeface="Times New Roman"/>
                <a:cs typeface="Times New Roman"/>
              </a:rPr>
              <a:t/>
            </a:r>
            <a:br>
              <a:rPr lang="en-AU" sz="2800" b="1" dirty="0">
                <a:ea typeface="Times New Roman"/>
                <a:cs typeface="Times New Roman"/>
              </a:rPr>
            </a:br>
            <a:r>
              <a:rPr lang="en-AU" sz="4900" b="1" dirty="0"/>
              <a:t>Maintenance Requirements </a:t>
            </a:r>
            <a:r>
              <a:rPr lang="en-AU" sz="4900" b="1" dirty="0">
                <a:ea typeface="Times New Roman"/>
                <a:cs typeface="Times New Roman"/>
              </a:rPr>
              <a:t> </a:t>
            </a:r>
            <a:r>
              <a:rPr lang="en-AU" sz="2800" dirty="0">
                <a:solidFill>
                  <a:srgbClr val="131313"/>
                </a:solidFill>
                <a:latin typeface="Calibri" panose="020F0502020204030204"/>
                <a:ea typeface="+mn-ea"/>
                <a:cs typeface="+mn-cs"/>
              </a:rPr>
              <a:t/>
            </a:r>
            <a:br>
              <a:rPr lang="en-AU" sz="2800" dirty="0">
                <a:solidFill>
                  <a:srgbClr val="131313"/>
                </a:solidFill>
                <a:latin typeface="Calibri" panose="020F0502020204030204"/>
                <a:ea typeface="+mn-ea"/>
                <a:cs typeface="+mn-cs"/>
              </a:rPr>
            </a:br>
            <a:endParaRPr lang="en-AU"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978" y="1467757"/>
            <a:ext cx="410845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5" y="1467757"/>
            <a:ext cx="8656637"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2886" y="1475468"/>
            <a:ext cx="8665144" cy="470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66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15" t="2881" r="8725"/>
          <a:stretch/>
        </p:blipFill>
        <p:spPr bwMode="auto">
          <a:xfrm>
            <a:off x="5996714" y="1628800"/>
            <a:ext cx="3111790"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0"/>
          </p:nvPr>
        </p:nvSpPr>
        <p:spPr/>
        <p:txBody>
          <a:bodyPr/>
          <a:lstStyle/>
          <a:p>
            <a:pPr>
              <a:defRPr/>
            </a:pPr>
            <a:fld id="{44C1278F-C93A-44A2-AB74-1750ADFF2444}" type="slidenum">
              <a:rPr lang="en-US" smtClean="0"/>
              <a:pPr>
                <a:defRPr/>
              </a:pPr>
              <a:t>17</a:t>
            </a:fld>
            <a:endParaRPr lang="en-US"/>
          </a:p>
        </p:txBody>
      </p:sp>
      <p:sp>
        <p:nvSpPr>
          <p:cNvPr id="7" name="Title 1"/>
          <p:cNvSpPr>
            <a:spLocks noGrp="1"/>
          </p:cNvSpPr>
          <p:nvPr>
            <p:ph type="title"/>
          </p:nvPr>
        </p:nvSpPr>
        <p:spPr>
          <a:xfrm>
            <a:off x="685800" y="228600"/>
            <a:ext cx="7772400" cy="752128"/>
          </a:xfrm>
        </p:spPr>
        <p:txBody>
          <a:bodyPr>
            <a:normAutofit/>
          </a:bodyPr>
          <a:lstStyle/>
          <a:p>
            <a:r>
              <a:rPr lang="en-AU" dirty="0">
                <a:solidFill>
                  <a:srgbClr val="FFFFFF"/>
                </a:solidFill>
                <a:ea typeface="Times New Roman"/>
                <a:cs typeface="Times New Roman"/>
              </a:rPr>
              <a:t>Maintenance requirements </a:t>
            </a:r>
            <a:r>
              <a:rPr lang="en-AU" sz="1800" dirty="0">
                <a:solidFill>
                  <a:srgbClr val="FFFFFF"/>
                </a:solidFill>
                <a:ea typeface="Times New Roman"/>
                <a:cs typeface="Times New Roman"/>
              </a:rPr>
              <a:t>(continued)</a:t>
            </a:r>
            <a:endParaRPr lang="en-AU" dirty="0"/>
          </a:p>
        </p:txBody>
      </p:sp>
      <p:sp>
        <p:nvSpPr>
          <p:cNvPr id="2" name="Content Placeholder 1"/>
          <p:cNvSpPr>
            <a:spLocks noGrp="1"/>
          </p:cNvSpPr>
          <p:nvPr>
            <p:ph idx="1"/>
          </p:nvPr>
        </p:nvSpPr>
        <p:spPr>
          <a:xfrm>
            <a:off x="611560" y="1600200"/>
            <a:ext cx="5326360" cy="4495800"/>
          </a:xfrm>
        </p:spPr>
        <p:txBody>
          <a:bodyPr/>
          <a:lstStyle/>
          <a:p>
            <a:r>
              <a:rPr lang="en-AU" sz="1800" dirty="0"/>
              <a:t>A non-genuine diaphragm (custom made part) had been recently installed to quick release valve of rear braking system</a:t>
            </a:r>
          </a:p>
          <a:p>
            <a:r>
              <a:rPr lang="en-AU" sz="1800" dirty="0"/>
              <a:t>Part was made and installed by a supervisor who was not competent to perform maintenance work on brake system of truck</a:t>
            </a:r>
          </a:p>
          <a:p>
            <a:r>
              <a:rPr lang="en-AU" sz="1800" dirty="0"/>
              <a:t>Incident resulted in company who owned and operated truck being prosecuted under MSIR 1995:</a:t>
            </a:r>
            <a:endParaRPr lang="en-AU" sz="2000" dirty="0"/>
          </a:p>
          <a:p>
            <a:pPr lvl="1"/>
            <a:r>
              <a:rPr lang="en-AU" sz="1800" dirty="0"/>
              <a:t>Failed to ensure the operator was competent to perform the task </a:t>
            </a:r>
            <a:r>
              <a:rPr lang="en-AU" sz="1800" dirty="0">
                <a:solidFill>
                  <a:srgbClr val="8E1A16"/>
                </a:solidFill>
              </a:rPr>
              <a:t>r. 4.13(1)(b) </a:t>
            </a:r>
          </a:p>
          <a:p>
            <a:pPr lvl="1"/>
            <a:r>
              <a:rPr lang="en-AU" sz="1800" dirty="0"/>
              <a:t>Failed to ensure any repair, inspection and where necessary testing of plant is carried out by a competent person,   </a:t>
            </a:r>
            <a:r>
              <a:rPr lang="en-AU" sz="1800" dirty="0">
                <a:solidFill>
                  <a:srgbClr val="8E1A16"/>
                </a:solidFill>
              </a:rPr>
              <a:t>r. 6.22(b) </a:t>
            </a:r>
          </a:p>
        </p:txBody>
      </p:sp>
    </p:spTree>
    <p:extLst>
      <p:ext uri="{BB962C8B-B14F-4D97-AF65-F5344CB8AC3E}">
        <p14:creationId xmlns:p14="http://schemas.microsoft.com/office/powerpoint/2010/main" val="189363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rgbClr val="FFFFFF"/>
                </a:solidFill>
              </a:rPr>
              <a:t>What was the cause?</a:t>
            </a:r>
            <a:endParaRPr lang="en-AU"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3" r="2334"/>
          <a:stretch/>
        </p:blipFill>
        <p:spPr bwMode="auto">
          <a:xfrm flipH="1">
            <a:off x="7127873" y="1052736"/>
            <a:ext cx="196850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18</a:t>
            </a:fld>
            <a:endParaRPr lang="en-US"/>
          </a:p>
        </p:txBody>
      </p:sp>
      <p:sp>
        <p:nvSpPr>
          <p:cNvPr id="5" name="Content Placeholder 4"/>
          <p:cNvSpPr>
            <a:spLocks noGrp="1"/>
          </p:cNvSpPr>
          <p:nvPr>
            <p:ph idx="1"/>
          </p:nvPr>
        </p:nvSpPr>
        <p:spPr/>
        <p:txBody>
          <a:bodyPr/>
          <a:lstStyle/>
          <a:p>
            <a:r>
              <a:rPr lang="en-AU" dirty="0"/>
              <a:t>MMU operators had been reporting brake                       system air leaks on daily prestart check 	    sheets</a:t>
            </a:r>
          </a:p>
          <a:p>
            <a:r>
              <a:rPr lang="en-AU" dirty="0"/>
              <a:t>Brakes were incorrectly adjusted which                affected the braking performance of truck</a:t>
            </a:r>
          </a:p>
          <a:p>
            <a:r>
              <a:rPr lang="en-AU" dirty="0"/>
              <a:t>A non-genuine diaphragm (custom made part) had                   been recently installed to quick release valve of rear braking system</a:t>
            </a:r>
          </a:p>
          <a:p>
            <a:r>
              <a:rPr lang="en-AU" dirty="0"/>
              <a:t>Operator had selected incorrect gear prior to driving MMU down ramp</a:t>
            </a:r>
          </a:p>
          <a:p>
            <a:r>
              <a:rPr lang="en-AU" dirty="0"/>
              <a:t>Operator had not completed required training and assessments required to operate MMU</a:t>
            </a:r>
          </a:p>
          <a:p>
            <a:endParaRPr lang="en-AU" dirty="0"/>
          </a:p>
        </p:txBody>
      </p:sp>
    </p:spTree>
    <p:extLst>
      <p:ext uri="{BB962C8B-B14F-4D97-AF65-F5344CB8AC3E}">
        <p14:creationId xmlns:p14="http://schemas.microsoft.com/office/powerpoint/2010/main" val="244073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7239000" y="6496385"/>
            <a:ext cx="1905000" cy="361615"/>
          </a:xfrm>
        </p:spPr>
        <p:txBody>
          <a:bodyPr/>
          <a:lstStyle/>
          <a:p>
            <a:pPr>
              <a:defRPr/>
            </a:pPr>
            <a:fld id="{44C1278F-C93A-44A2-AB74-1750ADFF2444}" type="slidenum">
              <a:rPr lang="en-US" smtClean="0"/>
              <a:pPr>
                <a:defRPr/>
              </a:pPr>
              <a:t>19</a:t>
            </a:fld>
            <a:endParaRPr lang="en-US" dirty="0"/>
          </a:p>
        </p:txBody>
      </p:sp>
      <p:sp>
        <p:nvSpPr>
          <p:cNvPr id="6" name="Title 1"/>
          <p:cNvSpPr>
            <a:spLocks noGrp="1"/>
          </p:cNvSpPr>
          <p:nvPr>
            <p:ph type="title"/>
          </p:nvPr>
        </p:nvSpPr>
        <p:spPr>
          <a:xfrm>
            <a:off x="685800" y="228600"/>
            <a:ext cx="7772400" cy="752128"/>
          </a:xfrm>
        </p:spPr>
        <p:txBody>
          <a:bodyPr>
            <a:normAutofit/>
          </a:bodyPr>
          <a:lstStyle/>
          <a:p>
            <a:r>
              <a:rPr lang="en-AU" dirty="0">
                <a:solidFill>
                  <a:srgbClr val="FFFFFF"/>
                </a:solidFill>
                <a:ea typeface="Times New Roman"/>
                <a:cs typeface="Times New Roman"/>
              </a:rPr>
              <a:t>Maintenance requirements</a:t>
            </a:r>
            <a:endParaRPr lang="en-AU" dirty="0"/>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1607667"/>
            <a:ext cx="7886700" cy="436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301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755576" y="4045828"/>
            <a:ext cx="7990656" cy="1471404"/>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a:solidFill>
                  <a:srgbClr val="CD5E31"/>
                </a:solidFill>
              </a:rPr>
              <a:t>2017 Mines Safety Roadshow</a:t>
            </a:r>
          </a:p>
          <a:p>
            <a:pPr algn="ctr" eaLnBrk="0" fontAlgn="base" hangingPunct="0">
              <a:spcBef>
                <a:spcPct val="0"/>
              </a:spcBef>
              <a:spcAft>
                <a:spcPct val="0"/>
              </a:spcAft>
            </a:pPr>
            <a:endParaRPr lang="en-US" sz="1000" dirty="0">
              <a:solidFill>
                <a:prstClr val="black"/>
              </a:solidFill>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7624" y="1772816"/>
            <a:ext cx="6912770" cy="2273012"/>
          </a:xfrm>
          <a:prstGeom prst="rect">
            <a:avLst/>
          </a:prstGeom>
        </p:spPr>
      </p:pic>
    </p:spTree>
    <p:extLst>
      <p:ext uri="{BB962C8B-B14F-4D97-AF65-F5344CB8AC3E}">
        <p14:creationId xmlns:p14="http://schemas.microsoft.com/office/powerpoint/2010/main" val="1715564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c.moore@dmp.wa.gov.au\AppData\Local\Microsoft\Windows\Temporary Internet Files\Content.Outlook\WIZ10ZHM\Hazardta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50" r="16238"/>
          <a:stretch/>
        </p:blipFill>
        <p:spPr bwMode="auto">
          <a:xfrm>
            <a:off x="0" y="-27384"/>
            <a:ext cx="9144000" cy="1187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0" y="251778"/>
            <a:ext cx="9144000" cy="65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a:lstStyle>
          <a:p>
            <a:pPr algn="ctr" eaLnBrk="1" hangingPunct="1"/>
            <a:r>
              <a:rPr lang="en-US" kern="0" dirty="0">
                <a:solidFill>
                  <a:schemeClr val="bg1"/>
                </a:solidFill>
              </a:rPr>
              <a:t>Video – </a:t>
            </a:r>
            <a:r>
              <a:rPr lang="en-US" kern="0">
                <a:solidFill>
                  <a:schemeClr val="bg1"/>
                </a:solidFill>
              </a:rPr>
              <a:t>safe vehicles</a:t>
            </a:r>
            <a:endParaRPr lang="en-US" kern="0" dirty="0">
              <a:solidFill>
                <a:schemeClr val="bg1"/>
              </a:solidFill>
            </a:endParaRPr>
          </a:p>
        </p:txBody>
      </p:sp>
      <p:pic>
        <p:nvPicPr>
          <p:cNvPr id="4" name="Picture 3"/>
          <p:cNvPicPr>
            <a:picLocks noChangeAspect="1"/>
          </p:cNvPicPr>
          <p:nvPr/>
        </p:nvPicPr>
        <p:blipFill rotWithShape="1">
          <a:blip r:embed="rId4"/>
          <a:srcRect r="5992"/>
          <a:stretch/>
        </p:blipFill>
        <p:spPr>
          <a:xfrm>
            <a:off x="-2632" y="1159740"/>
            <a:ext cx="9146631" cy="4717532"/>
          </a:xfrm>
          <a:prstGeom prst="rect">
            <a:avLst/>
          </a:prstGeom>
        </p:spPr>
      </p:pic>
      <p:sp>
        <p:nvSpPr>
          <p:cNvPr id="5" name="Slide Number Placeholder 4"/>
          <p:cNvSpPr txBox="1">
            <a:spLocks/>
          </p:cNvSpPr>
          <p:nvPr/>
        </p:nvSpPr>
        <p:spPr>
          <a:xfrm>
            <a:off x="7239000" y="6496385"/>
            <a:ext cx="1905000" cy="361615"/>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lgn="r">
              <a:defRPr/>
            </a:pPr>
            <a:r>
              <a:rPr lang="en-US" sz="1400" dirty="0" smtClean="0">
                <a:solidFill>
                  <a:schemeClr val="bg1"/>
                </a:solidFill>
              </a:rPr>
              <a:t>20</a:t>
            </a:r>
            <a:endParaRPr lang="en-US" sz="1400" dirty="0">
              <a:solidFill>
                <a:schemeClr val="bg1"/>
              </a:solidFill>
            </a:endParaRPr>
          </a:p>
        </p:txBody>
      </p:sp>
      <p:sp>
        <p:nvSpPr>
          <p:cNvPr id="2" name="Rectangle 1"/>
          <p:cNvSpPr/>
          <p:nvPr/>
        </p:nvSpPr>
        <p:spPr>
          <a:xfrm>
            <a:off x="2458566" y="5902205"/>
            <a:ext cx="4309193" cy="461665"/>
          </a:xfrm>
          <a:prstGeom prst="rect">
            <a:avLst/>
          </a:prstGeom>
        </p:spPr>
        <p:txBody>
          <a:bodyPr wrap="none">
            <a:spAutoFit/>
          </a:bodyPr>
          <a:lstStyle/>
          <a:p>
            <a:r>
              <a:rPr lang="en-AU" dirty="0">
                <a:hlinkClick r:id="rId5"/>
              </a:rPr>
              <a:t>https://</a:t>
            </a:r>
            <a:r>
              <a:rPr lang="en-AU" dirty="0" smtClean="0">
                <a:hlinkClick r:id="rId5"/>
              </a:rPr>
              <a:t>vimeo.com/241992978</a:t>
            </a:r>
            <a:r>
              <a:rPr lang="en-AU" dirty="0" smtClean="0"/>
              <a:t> </a:t>
            </a:r>
            <a:endParaRPr lang="en-AU" dirty="0"/>
          </a:p>
        </p:txBody>
      </p:sp>
    </p:spTree>
    <p:extLst>
      <p:ext uri="{BB962C8B-B14F-4D97-AF65-F5344CB8AC3E}">
        <p14:creationId xmlns:p14="http://schemas.microsoft.com/office/powerpoint/2010/main" val="983970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600" y="1627200"/>
            <a:ext cx="6138212" cy="4608000"/>
          </a:xfrm>
        </p:spPr>
        <p:txBody>
          <a:bodyPr>
            <a:normAutofit/>
          </a:bodyPr>
          <a:lstStyle/>
          <a:p>
            <a:pPr>
              <a:lnSpc>
                <a:spcPct val="100000"/>
              </a:lnSpc>
              <a:spcBef>
                <a:spcPts val="0"/>
              </a:spcBef>
            </a:pPr>
            <a:r>
              <a:rPr lang="en-AU" sz="2200" dirty="0">
                <a:solidFill>
                  <a:prstClr val="black"/>
                </a:solidFill>
                <a:latin typeface="Arial" panose="020B0604020202020204" pitchFamily="34" charset="0"/>
                <a:cs typeface="Arial" panose="020B0604020202020204" pitchFamily="34" charset="0"/>
              </a:rPr>
              <a:t>An operator of service truck descending down a decline lost control of vehicle </a:t>
            </a:r>
          </a:p>
          <a:p>
            <a:pPr>
              <a:lnSpc>
                <a:spcPct val="100000"/>
              </a:lnSpc>
              <a:spcBef>
                <a:spcPts val="0"/>
              </a:spcBef>
              <a:spcAft>
                <a:spcPts val="600"/>
              </a:spcAft>
            </a:pPr>
            <a:endParaRPr lang="en-AU" sz="2200" dirty="0">
              <a:solidFill>
                <a:prstClr val="black"/>
              </a:solidFill>
              <a:latin typeface="Arial" panose="020B0604020202020204" pitchFamily="34" charset="0"/>
              <a:ea typeface="Times New Roman"/>
              <a:cs typeface="Arial" panose="020B0604020202020204" pitchFamily="34" charset="0"/>
            </a:endParaRPr>
          </a:p>
          <a:p>
            <a:pPr>
              <a:lnSpc>
                <a:spcPct val="100000"/>
              </a:lnSpc>
              <a:spcBef>
                <a:spcPts val="0"/>
              </a:spcBef>
              <a:spcAft>
                <a:spcPts val="600"/>
              </a:spcAft>
            </a:pPr>
            <a:r>
              <a:rPr lang="en-AU" sz="2200" dirty="0">
                <a:solidFill>
                  <a:prstClr val="black"/>
                </a:solidFill>
                <a:latin typeface="Arial" panose="020B0604020202020204" pitchFamily="34" charset="0"/>
                <a:ea typeface="Times New Roman"/>
                <a:cs typeface="Arial" panose="020B0604020202020204" pitchFamily="34" charset="0"/>
              </a:rPr>
              <a:t>Operator reported he had no brakes and attempted to steer service truck into decline wall in an attempt to slow the vehicles speed</a:t>
            </a:r>
          </a:p>
          <a:p>
            <a:pPr>
              <a:lnSpc>
                <a:spcPct val="100000"/>
              </a:lnSpc>
              <a:spcBef>
                <a:spcPts val="0"/>
              </a:spcBef>
              <a:spcAft>
                <a:spcPts val="600"/>
              </a:spcAft>
            </a:pPr>
            <a:endParaRPr lang="en-AU" sz="2200" dirty="0">
              <a:solidFill>
                <a:prstClr val="black"/>
              </a:solidFill>
              <a:latin typeface="Arial" panose="020B0604020202020204" pitchFamily="34" charset="0"/>
              <a:ea typeface="Times New Roman"/>
              <a:cs typeface="Arial" panose="020B0604020202020204" pitchFamily="34" charset="0"/>
            </a:endParaRPr>
          </a:p>
          <a:p>
            <a:pPr>
              <a:lnSpc>
                <a:spcPct val="100000"/>
              </a:lnSpc>
              <a:spcBef>
                <a:spcPts val="0"/>
              </a:spcBef>
              <a:spcAft>
                <a:spcPts val="600"/>
              </a:spcAft>
            </a:pPr>
            <a:r>
              <a:rPr lang="en-AU" sz="2200" dirty="0">
                <a:solidFill>
                  <a:prstClr val="black"/>
                </a:solidFill>
                <a:latin typeface="Arial" panose="020B0604020202020204" pitchFamily="34" charset="0"/>
                <a:ea typeface="Times New Roman"/>
                <a:cs typeface="Arial" panose="020B0604020202020204" pitchFamily="34" charset="0"/>
              </a:rPr>
              <a:t>Vehicle made contact with decline walls and came to a stop when it impacted right side wall and wedged itself in decline</a:t>
            </a:r>
          </a:p>
          <a:p>
            <a:pPr>
              <a:lnSpc>
                <a:spcPct val="100000"/>
              </a:lnSpc>
              <a:spcBef>
                <a:spcPts val="0"/>
              </a:spcBef>
              <a:spcAft>
                <a:spcPts val="600"/>
              </a:spcAft>
            </a:pPr>
            <a:endParaRPr lang="en-AU" sz="2200" dirty="0">
              <a:solidFill>
                <a:prstClr val="black"/>
              </a:solidFill>
              <a:latin typeface="Arial" panose="020B0604020202020204" pitchFamily="34" charset="0"/>
              <a:ea typeface="Times New Roman"/>
              <a:cs typeface="Arial" panose="020B0604020202020204" pitchFamily="34" charset="0"/>
            </a:endParaRPr>
          </a:p>
          <a:p>
            <a:endParaRPr lang="en-AU" sz="22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25812" y="1124744"/>
            <a:ext cx="22987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685800" y="228600"/>
            <a:ext cx="7772400" cy="752128"/>
          </a:xfrm>
        </p:spPr>
        <p:txBody>
          <a:bodyPr>
            <a:normAutofit/>
          </a:bodyPr>
          <a:lstStyle/>
          <a:p>
            <a:r>
              <a:rPr lang="en-AU" dirty="0">
                <a:solidFill>
                  <a:srgbClr val="FFFFFF"/>
                </a:solidFill>
              </a:rPr>
              <a:t>What was the cause?</a:t>
            </a:r>
            <a:endParaRPr lang="en-AU" dirty="0"/>
          </a:p>
        </p:txBody>
      </p:sp>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4036363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1152" y="1124744"/>
            <a:ext cx="2102848" cy="286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711482" y="1484784"/>
            <a:ext cx="8036982" cy="4684682"/>
          </a:xfrm>
        </p:spPr>
        <p:txBody>
          <a:bodyPr>
            <a:noAutofit/>
          </a:bodyPr>
          <a:lstStyle/>
          <a:p>
            <a:pPr marL="342900" lvl="0" indent="-342900" eaLnBrk="0" fontAlgn="base" hangingPunct="0">
              <a:lnSpc>
                <a:spcPct val="100000"/>
              </a:lnSpc>
              <a:spcBef>
                <a:spcPct val="20000"/>
              </a:spcBef>
              <a:spcAft>
                <a:spcPts val="1200"/>
              </a:spcAft>
              <a:buFontTx/>
              <a:buChar char="•"/>
            </a:pPr>
            <a:r>
              <a:rPr lang="en-AU" sz="2150" kern="0" dirty="0">
                <a:solidFill>
                  <a:prstClr val="black"/>
                </a:solidFill>
                <a:latin typeface="Arial"/>
                <a:ea typeface="ＭＳ Ｐゴシック"/>
              </a:rPr>
              <a:t>Maintenance staff must be </a:t>
            </a:r>
            <a:r>
              <a:rPr lang="en-AU" sz="2150" b="1" kern="0" dirty="0">
                <a:solidFill>
                  <a:srgbClr val="8E1A16"/>
                </a:solidFill>
                <a:latin typeface="Arial"/>
                <a:ea typeface="ＭＳ Ｐゴシック"/>
              </a:rPr>
              <a:t>trained</a:t>
            </a:r>
            <a:r>
              <a:rPr lang="en-AU" sz="2150" kern="0" dirty="0">
                <a:solidFill>
                  <a:prstClr val="black"/>
                </a:solidFill>
                <a:latin typeface="Arial"/>
                <a:ea typeface="ＭＳ Ｐゴシック"/>
              </a:rPr>
              <a:t> and </a:t>
            </a:r>
            <a:r>
              <a:rPr lang="en-AU" sz="2150" b="1" kern="0" dirty="0">
                <a:solidFill>
                  <a:srgbClr val="8E1A16"/>
                </a:solidFill>
                <a:latin typeface="Arial"/>
                <a:ea typeface="ＭＳ Ｐゴシック"/>
              </a:rPr>
              <a:t>competent               </a:t>
            </a:r>
            <a:r>
              <a:rPr lang="en-AU" sz="2150" kern="0" dirty="0">
                <a:solidFill>
                  <a:prstClr val="black"/>
                </a:solidFill>
                <a:latin typeface="Arial"/>
                <a:ea typeface="ＭＳ Ｐゴシック"/>
              </a:rPr>
              <a:t> to conduct required maintenance actives on vehicle</a:t>
            </a:r>
          </a:p>
          <a:p>
            <a:pPr marL="342900" lvl="0" indent="-342900" eaLnBrk="0" fontAlgn="base" hangingPunct="0">
              <a:lnSpc>
                <a:spcPct val="100000"/>
              </a:lnSpc>
              <a:spcBef>
                <a:spcPct val="20000"/>
              </a:spcBef>
              <a:spcAft>
                <a:spcPts val="1200"/>
              </a:spcAft>
              <a:buFontTx/>
              <a:buChar char="•"/>
            </a:pPr>
            <a:r>
              <a:rPr lang="en-AU" sz="2150" kern="0" dirty="0">
                <a:solidFill>
                  <a:prstClr val="black"/>
                </a:solidFill>
                <a:latin typeface="Arial"/>
                <a:ea typeface="ＭＳ Ｐゴシック"/>
              </a:rPr>
              <a:t>Vehicle equipment manuals need to be available                     for service crew as required</a:t>
            </a:r>
          </a:p>
          <a:p>
            <a:pPr marL="342900" lvl="0" indent="-342900" eaLnBrk="0" fontAlgn="base" hangingPunct="0">
              <a:lnSpc>
                <a:spcPct val="100000"/>
              </a:lnSpc>
              <a:spcBef>
                <a:spcPct val="20000"/>
              </a:spcBef>
              <a:spcAft>
                <a:spcPts val="1200"/>
              </a:spcAft>
              <a:buClr>
                <a:schemeClr val="tx1"/>
              </a:buClr>
              <a:buFontTx/>
              <a:buChar char="•"/>
            </a:pPr>
            <a:r>
              <a:rPr lang="en-AU" sz="2150" b="1" kern="0" dirty="0">
                <a:solidFill>
                  <a:srgbClr val="8E1A16"/>
                </a:solidFill>
                <a:latin typeface="Arial"/>
                <a:ea typeface="ＭＳ Ｐゴシック"/>
              </a:rPr>
              <a:t>Regular</a:t>
            </a:r>
            <a:r>
              <a:rPr lang="en-AU" sz="2150" kern="0" dirty="0">
                <a:solidFill>
                  <a:prstClr val="black"/>
                </a:solidFill>
                <a:latin typeface="Arial"/>
                <a:ea typeface="ＭＳ Ｐゴシック"/>
              </a:rPr>
              <a:t> and </a:t>
            </a:r>
            <a:r>
              <a:rPr lang="en-AU" sz="2150" b="1" kern="0" dirty="0">
                <a:solidFill>
                  <a:srgbClr val="8E1A16"/>
                </a:solidFill>
                <a:latin typeface="Arial"/>
                <a:ea typeface="ＭＳ Ｐゴシック"/>
              </a:rPr>
              <a:t>effective</a:t>
            </a:r>
            <a:r>
              <a:rPr lang="en-AU" sz="2150" kern="0" dirty="0">
                <a:solidFill>
                  <a:prstClr val="black"/>
                </a:solidFill>
                <a:latin typeface="Arial"/>
                <a:ea typeface="ＭＳ Ｐゴシック"/>
              </a:rPr>
              <a:t> examination and maintenance              of braking and steering systems is required</a:t>
            </a:r>
          </a:p>
          <a:p>
            <a:pPr marL="342900" lvl="0" indent="-342900" eaLnBrk="0" fontAlgn="base" hangingPunct="0">
              <a:lnSpc>
                <a:spcPct val="100000"/>
              </a:lnSpc>
              <a:spcBef>
                <a:spcPct val="20000"/>
              </a:spcBef>
              <a:spcAft>
                <a:spcPts val="1200"/>
              </a:spcAft>
              <a:buFontTx/>
              <a:buChar char="•"/>
            </a:pPr>
            <a:r>
              <a:rPr lang="en-AU" sz="2150" kern="0" dirty="0">
                <a:solidFill>
                  <a:prstClr val="black"/>
                </a:solidFill>
                <a:latin typeface="Arial"/>
                <a:ea typeface="ＭＳ Ｐゴシック"/>
              </a:rPr>
              <a:t>Ensure suitable tests are conducted on vehicle brake and steering systems prior to vehicle being returned to service</a:t>
            </a:r>
          </a:p>
          <a:p>
            <a:pPr marL="342900" lvl="0" indent="-342900" eaLnBrk="0" fontAlgn="base" hangingPunct="0">
              <a:lnSpc>
                <a:spcPct val="100000"/>
              </a:lnSpc>
              <a:spcBef>
                <a:spcPct val="20000"/>
              </a:spcBef>
              <a:spcAft>
                <a:spcPts val="1200"/>
              </a:spcAft>
              <a:buFontTx/>
              <a:buChar char="•"/>
            </a:pPr>
            <a:r>
              <a:rPr lang="en-AU" sz="2150" kern="0" dirty="0">
                <a:solidFill>
                  <a:prstClr val="black"/>
                </a:solidFill>
                <a:latin typeface="Arial"/>
                <a:ea typeface="ＭＳ Ｐゴシック"/>
              </a:rPr>
              <a:t>Determine service intervals on basis of </a:t>
            </a:r>
            <a:r>
              <a:rPr lang="en-AU" sz="2150" b="1" kern="0" dirty="0">
                <a:solidFill>
                  <a:srgbClr val="8E1A16"/>
                </a:solidFill>
                <a:latin typeface="Arial"/>
                <a:ea typeface="ＭＳ Ｐゴシック"/>
              </a:rPr>
              <a:t>OEM recommendations </a:t>
            </a:r>
            <a:r>
              <a:rPr lang="en-AU" sz="2150" kern="0" dirty="0">
                <a:solidFill>
                  <a:prstClr val="black"/>
                </a:solidFill>
                <a:latin typeface="Arial"/>
                <a:ea typeface="ＭＳ Ｐゴシック"/>
              </a:rPr>
              <a:t>and mine operating conditions </a:t>
            </a:r>
            <a:endParaRPr lang="en-AU" sz="2150" dirty="0"/>
          </a:p>
        </p:txBody>
      </p:sp>
      <p:sp>
        <p:nvSpPr>
          <p:cNvPr id="4" name="Title 3"/>
          <p:cNvSpPr>
            <a:spLocks noGrp="1"/>
          </p:cNvSpPr>
          <p:nvPr>
            <p:ph type="title"/>
          </p:nvPr>
        </p:nvSpPr>
        <p:spPr/>
        <p:txBody>
          <a:bodyPr/>
          <a:lstStyle/>
          <a:p>
            <a:r>
              <a:rPr lang="en-AU" dirty="0"/>
              <a:t>Maintenance requirements close out</a:t>
            </a:r>
          </a:p>
        </p:txBody>
      </p:sp>
      <p:sp>
        <p:nvSpPr>
          <p:cNvPr id="2" name="Slide Number Placeholder 1"/>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C1278F-C93A-44A2-AB74-1750ADFF2444}" type="slidenum">
              <a:rPr kumimoji="0" lang="en-US" sz="1400" b="0" i="0" u="none" strike="noStrike" kern="1200" cap="none" spc="0" normalizeH="0" baseline="0" noProof="0" smtClean="0">
                <a:ln>
                  <a:noFill/>
                </a:ln>
                <a:solidFill>
                  <a:srgbClr val="FFFFFF"/>
                </a:solidFill>
                <a:effectLst/>
                <a:uLnTx/>
                <a:uFillTx/>
                <a:latin typeface="Arial" charset="0"/>
                <a:ea typeface="ＭＳ Ｐゴシック" pitchFamily="-12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400" b="0" i="0" u="none" strike="noStrike" kern="1200" cap="none" spc="0" normalizeH="0" baseline="0" noProof="0">
              <a:ln>
                <a:noFill/>
              </a:ln>
              <a:solidFill>
                <a:srgbClr val="FFFFFF"/>
              </a:solidFill>
              <a:effectLst/>
              <a:uLnTx/>
              <a:uFillTx/>
              <a:latin typeface="Arial" charset="0"/>
              <a:ea typeface="ＭＳ Ｐゴシック" pitchFamily="-124" charset="-128"/>
              <a:cs typeface="+mn-cs"/>
            </a:endParaRPr>
          </a:p>
        </p:txBody>
      </p:sp>
    </p:spTree>
    <p:extLst>
      <p:ext uri="{BB962C8B-B14F-4D97-AF65-F5344CB8AC3E}">
        <p14:creationId xmlns:p14="http://schemas.microsoft.com/office/powerpoint/2010/main" val="2684158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400432"/>
            <a:ext cx="8280920" cy="4980896"/>
          </a:xfrm>
        </p:spPr>
        <p:txBody>
          <a:bodyPr>
            <a:noAutofit/>
          </a:bodyPr>
          <a:lstStyle/>
          <a:p>
            <a:pPr marL="342900" lvl="0" indent="-342900" eaLnBrk="0" fontAlgn="base" hangingPunct="0">
              <a:lnSpc>
                <a:spcPct val="100000"/>
              </a:lnSpc>
              <a:spcBef>
                <a:spcPct val="20000"/>
              </a:spcBef>
              <a:spcAft>
                <a:spcPts val="600"/>
              </a:spcAft>
              <a:buFontTx/>
              <a:buChar char="•"/>
            </a:pPr>
            <a:r>
              <a:rPr lang="en-AU" sz="2000" kern="0" dirty="0">
                <a:latin typeface="Arial"/>
                <a:ea typeface="ＭＳ Ｐゴシック"/>
              </a:rPr>
              <a:t>MSB No. 73 - </a:t>
            </a:r>
            <a:r>
              <a:rPr lang="en-AU" sz="2000" i="1" kern="0" dirty="0">
                <a:latin typeface="Arial"/>
                <a:ea typeface="ＭＳ Ｐゴシック"/>
              </a:rPr>
              <a:t>Loss of control on highway-type vehicles </a:t>
            </a:r>
          </a:p>
          <a:p>
            <a:pPr lvl="0">
              <a:spcAft>
                <a:spcPts val="600"/>
              </a:spcAft>
            </a:pPr>
            <a:r>
              <a:rPr lang="en-AU" sz="2000" dirty="0"/>
              <a:t>MSB No</a:t>
            </a:r>
            <a:r>
              <a:rPr lang="en-AU" sz="2000" kern="0" dirty="0">
                <a:latin typeface="Arial"/>
                <a:ea typeface="ＭＳ Ｐゴシック"/>
              </a:rPr>
              <a:t>. 72 - </a:t>
            </a:r>
            <a:r>
              <a:rPr lang="en-AU" sz="2000" i="1" kern="0" dirty="0">
                <a:latin typeface="Arial"/>
                <a:ea typeface="ＭＳ Ｐゴシック"/>
              </a:rPr>
              <a:t>Loss of control LME on gradients </a:t>
            </a:r>
          </a:p>
          <a:p>
            <a:pPr lvl="0">
              <a:spcAft>
                <a:spcPts val="600"/>
              </a:spcAft>
            </a:pPr>
            <a:r>
              <a:rPr lang="en-AU" sz="2000" dirty="0"/>
              <a:t>MSB No</a:t>
            </a:r>
            <a:r>
              <a:rPr lang="en-AU" sz="2000" kern="0" dirty="0">
                <a:latin typeface="Arial"/>
                <a:ea typeface="ＭＳ Ｐゴシック"/>
              </a:rPr>
              <a:t>. 52 - </a:t>
            </a:r>
            <a:r>
              <a:rPr lang="en-AU" sz="2000" i="1" kern="0" dirty="0">
                <a:latin typeface="Arial"/>
                <a:ea typeface="ＭＳ Ｐゴシック"/>
              </a:rPr>
              <a:t>Operation of water trucks in open pit mines (quarries) </a:t>
            </a:r>
          </a:p>
          <a:p>
            <a:pPr marL="342900" lvl="0" indent="-342900" eaLnBrk="0" fontAlgn="base" hangingPunct="0">
              <a:lnSpc>
                <a:spcPct val="100000"/>
              </a:lnSpc>
              <a:spcBef>
                <a:spcPct val="20000"/>
              </a:spcBef>
              <a:spcAft>
                <a:spcPts val="600"/>
              </a:spcAft>
              <a:buFontTx/>
              <a:buChar char="•"/>
            </a:pPr>
            <a:r>
              <a:rPr lang="en-AU" sz="2000" kern="0" dirty="0">
                <a:latin typeface="Arial"/>
                <a:ea typeface="ＭＳ Ｐゴシック"/>
              </a:rPr>
              <a:t>SIR No. 183 - </a:t>
            </a:r>
            <a:r>
              <a:rPr lang="en-AU" sz="2000" i="1" kern="0" dirty="0">
                <a:latin typeface="Arial"/>
                <a:ea typeface="ＭＳ Ｐゴシック"/>
              </a:rPr>
              <a:t>Loss of brakes on dump truck </a:t>
            </a:r>
          </a:p>
          <a:p>
            <a:pPr lvl="0">
              <a:spcAft>
                <a:spcPts val="600"/>
              </a:spcAft>
            </a:pPr>
            <a:r>
              <a:rPr lang="en-AU" sz="2000" dirty="0"/>
              <a:t>SIR No</a:t>
            </a:r>
            <a:r>
              <a:rPr lang="en-AU" sz="2000" kern="0" dirty="0">
                <a:latin typeface="Arial"/>
                <a:ea typeface="ＭＳ Ｐゴシック"/>
              </a:rPr>
              <a:t>. 178 - </a:t>
            </a:r>
            <a:r>
              <a:rPr lang="en-AU" sz="2000" i="1" kern="0" dirty="0">
                <a:latin typeface="Arial"/>
                <a:ea typeface="ＭＳ Ｐゴシック"/>
              </a:rPr>
              <a:t>Water cart loss of control at portal </a:t>
            </a:r>
            <a:r>
              <a:rPr lang="en-AU" sz="2000" dirty="0"/>
              <a:t>-</a:t>
            </a:r>
            <a:r>
              <a:rPr lang="en-AU" sz="2000" i="1" kern="0" dirty="0">
                <a:latin typeface="Arial"/>
                <a:ea typeface="ＭＳ Ｐゴシック"/>
              </a:rPr>
              <a:t> inadvertent access to underground </a:t>
            </a:r>
          </a:p>
          <a:p>
            <a:pPr lvl="0">
              <a:spcAft>
                <a:spcPts val="600"/>
              </a:spcAft>
            </a:pPr>
            <a:r>
              <a:rPr lang="en-AU" sz="2000" dirty="0"/>
              <a:t>SIR No</a:t>
            </a:r>
            <a:r>
              <a:rPr lang="en-AU" sz="2000" kern="0" dirty="0">
                <a:latin typeface="Arial"/>
                <a:ea typeface="ＭＳ Ｐゴシック"/>
              </a:rPr>
              <a:t>. 139 - </a:t>
            </a:r>
            <a:r>
              <a:rPr lang="en-AU" sz="2000" i="1" kern="0" dirty="0">
                <a:latin typeface="Arial"/>
                <a:ea typeface="ＭＳ Ｐゴシック"/>
              </a:rPr>
              <a:t>Loss of control of service vehicles </a:t>
            </a:r>
          </a:p>
          <a:p>
            <a:pPr lvl="0">
              <a:spcAft>
                <a:spcPts val="600"/>
              </a:spcAft>
            </a:pPr>
            <a:r>
              <a:rPr lang="en-AU" sz="2000" dirty="0"/>
              <a:t>SIR No</a:t>
            </a:r>
            <a:r>
              <a:rPr lang="en-AU" sz="2000" kern="0" dirty="0">
                <a:latin typeface="Arial"/>
                <a:ea typeface="ＭＳ Ｐゴシック"/>
              </a:rPr>
              <a:t>. 84 - </a:t>
            </a:r>
            <a:r>
              <a:rPr lang="en-AU" sz="2000" i="1" kern="0" dirty="0">
                <a:latin typeface="Arial"/>
                <a:ea typeface="ＭＳ Ｐゴシック"/>
              </a:rPr>
              <a:t>Loss of control of water cart </a:t>
            </a:r>
            <a:r>
              <a:rPr lang="en-AU" sz="2000" dirty="0"/>
              <a:t>-</a:t>
            </a:r>
            <a:r>
              <a:rPr lang="en-AU" sz="2000" i="1" kern="0" dirty="0">
                <a:latin typeface="Arial"/>
                <a:ea typeface="ＭＳ Ｐゴシック"/>
              </a:rPr>
              <a:t> fatal accident </a:t>
            </a:r>
          </a:p>
          <a:p>
            <a:pPr lvl="0">
              <a:spcAft>
                <a:spcPts val="600"/>
              </a:spcAft>
            </a:pPr>
            <a:r>
              <a:rPr lang="en-AU" sz="2000" dirty="0"/>
              <a:t>SIR No</a:t>
            </a:r>
            <a:r>
              <a:rPr lang="en-AU" sz="2000" kern="0" dirty="0">
                <a:latin typeface="Arial"/>
                <a:ea typeface="ＭＳ Ｐゴシック"/>
              </a:rPr>
              <a:t>. 214 - </a:t>
            </a:r>
            <a:r>
              <a:rPr lang="en-AU" sz="2000" i="1" kern="0" dirty="0">
                <a:latin typeface="Arial"/>
                <a:ea typeface="ＭＳ Ｐゴシック"/>
              </a:rPr>
              <a:t>Haul truck collides with light vehicle in a designated controlled area </a:t>
            </a:r>
          </a:p>
          <a:p>
            <a:pPr lvl="0">
              <a:spcAft>
                <a:spcPts val="600"/>
              </a:spcAft>
            </a:pPr>
            <a:r>
              <a:rPr lang="en-AU" sz="2000" dirty="0"/>
              <a:t>SIR No</a:t>
            </a:r>
            <a:r>
              <a:rPr lang="en-AU" sz="2000" kern="0" dirty="0">
                <a:latin typeface="Arial"/>
                <a:ea typeface="ＭＳ Ｐゴシック"/>
              </a:rPr>
              <a:t>. 188 - </a:t>
            </a:r>
            <a:r>
              <a:rPr lang="en-AU" sz="2000" i="1" kern="0" dirty="0">
                <a:latin typeface="Arial"/>
                <a:ea typeface="ＭＳ Ｐゴシック"/>
              </a:rPr>
              <a:t>Light vehicle struck by underground truck in decline</a:t>
            </a:r>
          </a:p>
          <a:p>
            <a:pPr marL="342900" lvl="0" indent="-342900" eaLnBrk="0" fontAlgn="base" hangingPunct="0">
              <a:lnSpc>
                <a:spcPct val="100000"/>
              </a:lnSpc>
              <a:spcBef>
                <a:spcPct val="20000"/>
              </a:spcBef>
              <a:spcAft>
                <a:spcPct val="0"/>
              </a:spcAft>
              <a:buFontTx/>
              <a:buChar char="•"/>
            </a:pPr>
            <a:endParaRPr lang="en-AU" sz="1800" kern="0" dirty="0">
              <a:latin typeface="Arial"/>
              <a:ea typeface="ＭＳ Ｐゴシック"/>
            </a:endParaRPr>
          </a:p>
          <a:p>
            <a:pPr marL="342900" lvl="0" indent="-342900" eaLnBrk="0" fontAlgn="base" hangingPunct="0">
              <a:lnSpc>
                <a:spcPct val="100000"/>
              </a:lnSpc>
              <a:spcBef>
                <a:spcPct val="20000"/>
              </a:spcBef>
              <a:spcAft>
                <a:spcPct val="0"/>
              </a:spcAft>
              <a:buFontTx/>
              <a:buChar char="•"/>
            </a:pPr>
            <a:endParaRPr lang="en-AU" sz="1800" dirty="0"/>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23</a:t>
            </a:fld>
            <a:endParaRPr lang="en-US"/>
          </a:p>
        </p:txBody>
      </p:sp>
      <p:sp>
        <p:nvSpPr>
          <p:cNvPr id="6" name="Title 1"/>
          <p:cNvSpPr>
            <a:spLocks noGrp="1"/>
          </p:cNvSpPr>
          <p:nvPr>
            <p:ph type="title"/>
          </p:nvPr>
        </p:nvSpPr>
        <p:spPr>
          <a:xfrm>
            <a:off x="685800" y="228600"/>
            <a:ext cx="7772400" cy="752128"/>
          </a:xfrm>
        </p:spPr>
        <p:txBody>
          <a:bodyPr>
            <a:normAutofit/>
          </a:bodyPr>
          <a:lstStyle/>
          <a:p>
            <a:r>
              <a:rPr lang="en-AU" dirty="0">
                <a:solidFill>
                  <a:srgbClr val="FFFFFF"/>
                </a:solidFill>
                <a:ea typeface="Times New Roman"/>
                <a:cs typeface="Times New Roman"/>
              </a:rPr>
              <a:t>Additional information</a:t>
            </a:r>
            <a:endParaRPr lang="en-AU" dirty="0"/>
          </a:p>
        </p:txBody>
      </p:sp>
    </p:spTree>
    <p:extLst>
      <p:ext uri="{BB962C8B-B14F-4D97-AF65-F5344CB8AC3E}">
        <p14:creationId xmlns:p14="http://schemas.microsoft.com/office/powerpoint/2010/main" val="2695051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AU" dirty="0"/>
              <a:t>Traffic management</a:t>
            </a:r>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a:p>
        </p:txBody>
      </p:sp>
      <p:sp>
        <p:nvSpPr>
          <p:cNvPr id="10" name="Text Placeholder 1"/>
          <p:cNvSpPr txBox="1">
            <a:spLocks/>
          </p:cNvSpPr>
          <p:nvPr/>
        </p:nvSpPr>
        <p:spPr bwMode="auto">
          <a:xfrm>
            <a:off x="323528" y="2996952"/>
            <a:ext cx="4098535" cy="17281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defPPr>
              <a:defRPr lang="en-US"/>
            </a:defPPr>
            <a:lvl1pPr algn="r" rtl="0" eaLnBrk="0" fontAlgn="base" hangingPunct="0">
              <a:spcBef>
                <a:spcPct val="0"/>
              </a:spcBef>
              <a:spcAft>
                <a:spcPct val="0"/>
              </a:spcAft>
              <a:defRPr sz="1400" kern="1200">
                <a:solidFill>
                  <a:schemeClr val="bg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a:lstStyle>
          <a:p>
            <a:pPr algn="ctr"/>
            <a:r>
              <a:rPr lang="en-AU" sz="4400" dirty="0" smtClean="0">
                <a:solidFill>
                  <a:srgbClr val="0E6E71"/>
                </a:solidFill>
              </a:rPr>
              <a:t>Safe</a:t>
            </a:r>
          </a:p>
          <a:p>
            <a:pPr algn="ctr"/>
            <a:r>
              <a:rPr lang="en-AU" sz="4400" dirty="0" smtClean="0">
                <a:solidFill>
                  <a:srgbClr val="0E6E71"/>
                </a:solidFill>
              </a:rPr>
              <a:t>vehicles</a:t>
            </a:r>
            <a:endParaRPr lang="en-AU" sz="4400" dirty="0">
              <a:solidFill>
                <a:srgbClr val="0E6E71"/>
              </a:solidFill>
            </a:endParaRPr>
          </a:p>
        </p:txBody>
      </p:sp>
      <p:pic>
        <p:nvPicPr>
          <p:cNvPr id="12" name="Picture Placeholder 9"/>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4572000" y="1269126"/>
            <a:ext cx="4349750" cy="4884737"/>
          </a:xfrm>
          <a:prstGeom prst="rect">
            <a:avLst/>
          </a:prstGeom>
        </p:spPr>
      </p:pic>
    </p:spTree>
    <p:extLst>
      <p:ext uri="{BB962C8B-B14F-4D97-AF65-F5344CB8AC3E}">
        <p14:creationId xmlns:p14="http://schemas.microsoft.com/office/powerpoint/2010/main" val="192903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28600" lvl="0" indent="-228600">
              <a:spcBef>
                <a:spcPts val="1000"/>
              </a:spcBef>
            </a:pPr>
            <a:r>
              <a:rPr lang="en-AU" dirty="0">
                <a:latin typeface="+mn-lt"/>
                <a:ea typeface="+mn-ea"/>
                <a:cs typeface="+mn-cs"/>
              </a:rPr>
              <a:t>Types of vehicles</a:t>
            </a:r>
            <a:endParaRPr lang="en-AU" dirty="0"/>
          </a:p>
        </p:txBody>
      </p:sp>
      <p:sp>
        <p:nvSpPr>
          <p:cNvPr id="3" name="Content Placeholder 2"/>
          <p:cNvSpPr>
            <a:spLocks noGrp="1"/>
          </p:cNvSpPr>
          <p:nvPr>
            <p:ph idx="1"/>
          </p:nvPr>
        </p:nvSpPr>
        <p:spPr>
          <a:xfrm>
            <a:off x="732696" y="1556792"/>
            <a:ext cx="4021078" cy="4776531"/>
          </a:xfrm>
        </p:spPr>
        <p:txBody>
          <a:bodyPr>
            <a:noAutofit/>
          </a:bodyPr>
          <a:lstStyle/>
          <a:p>
            <a:pPr marL="0" indent="0">
              <a:buNone/>
            </a:pPr>
            <a:r>
              <a:rPr lang="en-AU" dirty="0">
                <a:latin typeface="Arial" panose="020B0604020202020204" pitchFamily="34" charset="0"/>
                <a:cs typeface="Arial" panose="020B0604020202020204" pitchFamily="34" charset="0"/>
              </a:rPr>
              <a:t>Heavy mining vehicles</a:t>
            </a:r>
          </a:p>
          <a:p>
            <a:r>
              <a:rPr lang="en-AU" sz="2000" dirty="0">
                <a:latin typeface="Arial" panose="020B0604020202020204" pitchFamily="34" charset="0"/>
                <a:cs typeface="Arial" panose="020B0604020202020204" pitchFamily="34" charset="0"/>
              </a:rPr>
              <a:t>Haul trucks</a:t>
            </a:r>
          </a:p>
          <a:p>
            <a:r>
              <a:rPr lang="en-AU" sz="2000" dirty="0">
                <a:latin typeface="Arial" panose="020B0604020202020204" pitchFamily="34" charset="0"/>
                <a:cs typeface="Arial" panose="020B0604020202020204" pitchFamily="34" charset="0"/>
              </a:rPr>
              <a:t>Wheel loaders / boggers</a:t>
            </a:r>
          </a:p>
          <a:p>
            <a:r>
              <a:rPr lang="en-AU" sz="2000" dirty="0">
                <a:latin typeface="Arial" panose="020B0604020202020204" pitchFamily="34" charset="0"/>
                <a:cs typeface="Arial" panose="020B0604020202020204" pitchFamily="34" charset="0"/>
              </a:rPr>
              <a:t>Diggers / excavators / Dozers / track vehicles</a:t>
            </a:r>
          </a:p>
          <a:p>
            <a:pPr lvl="1"/>
            <a:endParaRPr lang="en-AU" dirty="0">
              <a:latin typeface="Arial" panose="020B0604020202020204" pitchFamily="34" charset="0"/>
              <a:cs typeface="Arial" panose="020B0604020202020204" pitchFamily="34" charset="0"/>
            </a:endParaRPr>
          </a:p>
          <a:p>
            <a:pPr marL="0" indent="0">
              <a:buNone/>
            </a:pPr>
            <a:r>
              <a:rPr lang="en-AU" dirty="0">
                <a:latin typeface="Arial" panose="020B0604020202020204" pitchFamily="34" charset="0"/>
                <a:cs typeface="Arial" panose="020B0604020202020204" pitchFamily="34" charset="0"/>
              </a:rPr>
              <a:t>Light vehicles</a:t>
            </a:r>
          </a:p>
          <a:p>
            <a:r>
              <a:rPr lang="en-AU" sz="2000" dirty="0">
                <a:latin typeface="Arial" panose="020B0604020202020204" pitchFamily="34" charset="0"/>
                <a:cs typeface="Arial" panose="020B0604020202020204" pitchFamily="34" charset="0"/>
              </a:rPr>
              <a:t>Service vehicles (utilities)</a:t>
            </a:r>
          </a:p>
          <a:p>
            <a:r>
              <a:rPr lang="en-AU" sz="2000" dirty="0">
                <a:latin typeface="Arial" panose="020B0604020202020204" pitchFamily="34" charset="0"/>
                <a:cs typeface="Arial" panose="020B0604020202020204" pitchFamily="34" charset="0"/>
              </a:rPr>
              <a:t>Elevating work platforms</a:t>
            </a:r>
          </a:p>
          <a:p>
            <a:r>
              <a:rPr lang="en-AU" sz="2000" dirty="0">
                <a:latin typeface="Arial" panose="020B0604020202020204" pitchFamily="34" charset="0"/>
                <a:cs typeface="Arial" panose="020B0604020202020204" pitchFamily="34" charset="0"/>
              </a:rPr>
              <a:t>Personnel vehicles</a:t>
            </a:r>
          </a:p>
        </p:txBody>
      </p:sp>
      <p:sp>
        <p:nvSpPr>
          <p:cNvPr id="5" name="Slide Number Placeholder 4"/>
          <p:cNvSpPr>
            <a:spLocks noGrp="1"/>
          </p:cNvSpPr>
          <p:nvPr>
            <p:ph type="sldNum" sz="quarter" idx="10"/>
          </p:nvPr>
        </p:nvSpPr>
        <p:spPr>
          <a:xfrm>
            <a:off x="7216120" y="6561085"/>
            <a:ext cx="1905000" cy="361615"/>
          </a:xfrm>
        </p:spPr>
        <p:txBody>
          <a:bodyPr/>
          <a:lstStyle/>
          <a:p>
            <a:pPr>
              <a:defRPr/>
            </a:pPr>
            <a:fld id="{44C1278F-C93A-44A2-AB74-1750ADFF2444}" type="slidenum">
              <a:rPr lang="en-US" smtClean="0"/>
              <a:pPr>
                <a:defRPr/>
              </a:pPr>
              <a:t>4</a:t>
            </a:fld>
            <a:endParaRPr lang="en-US"/>
          </a:p>
        </p:txBody>
      </p:sp>
      <p:sp>
        <p:nvSpPr>
          <p:cNvPr id="6" name="Content Placeholder 2"/>
          <p:cNvSpPr txBox="1">
            <a:spLocks/>
          </p:cNvSpPr>
          <p:nvPr/>
        </p:nvSpPr>
        <p:spPr bwMode="auto">
          <a:xfrm>
            <a:off x="5015418" y="1556792"/>
            <a:ext cx="4021078" cy="477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AU" kern="0" dirty="0">
                <a:latin typeface="Arial" panose="020B0604020202020204" pitchFamily="34" charset="0"/>
                <a:cs typeface="Arial" panose="020B0604020202020204" pitchFamily="34" charset="0"/>
              </a:rPr>
              <a:t>Highway type vehicles </a:t>
            </a:r>
          </a:p>
          <a:p>
            <a:r>
              <a:rPr lang="en-AU" sz="2000" kern="0" dirty="0">
                <a:latin typeface="Arial" panose="020B0604020202020204" pitchFamily="34" charset="0"/>
                <a:cs typeface="Arial" panose="020B0604020202020204" pitchFamily="34" charset="0"/>
              </a:rPr>
              <a:t>Road trains</a:t>
            </a:r>
          </a:p>
          <a:p>
            <a:r>
              <a:rPr lang="en-AU" sz="2000" kern="0" dirty="0">
                <a:latin typeface="Arial" panose="020B0604020202020204" pitchFamily="34" charset="0"/>
                <a:cs typeface="Arial" panose="020B0604020202020204" pitchFamily="34" charset="0"/>
              </a:rPr>
              <a:t>Delivery trucks</a:t>
            </a:r>
          </a:p>
          <a:p>
            <a:r>
              <a:rPr lang="en-AU" sz="2000" kern="0" dirty="0">
                <a:latin typeface="Arial" panose="020B0604020202020204" pitchFamily="34" charset="0"/>
                <a:cs typeface="Arial" panose="020B0604020202020204" pitchFamily="34" charset="0"/>
              </a:rPr>
              <a:t>Explosive trucks (MMUs) </a:t>
            </a:r>
          </a:p>
          <a:p>
            <a:r>
              <a:rPr lang="en-AU" sz="2000" kern="0" dirty="0">
                <a:latin typeface="Arial" panose="020B0604020202020204" pitchFamily="34" charset="0"/>
                <a:cs typeface="Arial" panose="020B0604020202020204" pitchFamily="34" charset="0"/>
              </a:rPr>
              <a:t>Water carts</a:t>
            </a:r>
          </a:p>
          <a:p>
            <a:r>
              <a:rPr lang="en-AU" sz="2000" kern="0" dirty="0">
                <a:latin typeface="Arial" panose="020B0604020202020204" pitchFamily="34" charset="0"/>
                <a:cs typeface="Arial" panose="020B0604020202020204" pitchFamily="34" charset="0"/>
              </a:rPr>
              <a:t>Mobile cranes </a:t>
            </a:r>
          </a:p>
          <a:p>
            <a:r>
              <a:rPr lang="en-AU" sz="2000" kern="0" dirty="0">
                <a:latin typeface="Arial" panose="020B0604020202020204" pitchFamily="34" charset="0"/>
                <a:cs typeface="Arial" panose="020B0604020202020204" pitchFamily="34" charset="0"/>
              </a:rPr>
              <a:t>Service trucks  </a:t>
            </a:r>
          </a:p>
        </p:txBody>
      </p:sp>
    </p:spTree>
    <p:extLst>
      <p:ext uri="{BB962C8B-B14F-4D97-AF65-F5344CB8AC3E}">
        <p14:creationId xmlns:p14="http://schemas.microsoft.com/office/powerpoint/2010/main" val="16381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Risk management principles – </a:t>
            </a:r>
            <a:r>
              <a:rPr lang="en-US" dirty="0" err="1"/>
              <a:t>Nertney</a:t>
            </a:r>
            <a:r>
              <a:rPr lang="en-US" dirty="0"/>
              <a:t> wheel</a:t>
            </a:r>
          </a:p>
        </p:txBody>
      </p:sp>
      <p:sp>
        <p:nvSpPr>
          <p:cNvPr id="4099" name="Rectangle 3"/>
          <p:cNvSpPr>
            <a:spLocks noGrp="1" noChangeArrowheads="1"/>
          </p:cNvSpPr>
          <p:nvPr>
            <p:ph type="body" idx="1"/>
          </p:nvPr>
        </p:nvSpPr>
        <p:spPr>
          <a:xfrm>
            <a:off x="4893573" y="1628799"/>
            <a:ext cx="3710875" cy="4321893"/>
          </a:xfrm>
        </p:spPr>
        <p:txBody>
          <a:bodyPr/>
          <a:lstStyle/>
          <a:p>
            <a:pPr marL="0" lvl="0" indent="0">
              <a:buNone/>
            </a:pPr>
            <a:r>
              <a:rPr lang="en-AU" dirty="0"/>
              <a:t>Based on established risk management principles</a:t>
            </a:r>
          </a:p>
          <a:p>
            <a:pPr marL="0" indent="0">
              <a:buNone/>
            </a:pPr>
            <a:endParaRPr lang="en-AU" b="1" dirty="0"/>
          </a:p>
          <a:p>
            <a:r>
              <a:rPr lang="en-AU" b="1" dirty="0"/>
              <a:t>Safe systems </a:t>
            </a:r>
          </a:p>
          <a:p>
            <a:endParaRPr lang="en-AU" b="1" dirty="0"/>
          </a:p>
          <a:p>
            <a:r>
              <a:rPr lang="en-AU" b="1" dirty="0">
                <a:solidFill>
                  <a:srgbClr val="A02A1D"/>
                </a:solidFill>
              </a:rPr>
              <a:t>Safe vehicles</a:t>
            </a:r>
          </a:p>
          <a:p>
            <a:endParaRPr lang="en-AU" b="1" dirty="0"/>
          </a:p>
          <a:p>
            <a:r>
              <a:rPr lang="en-AU" b="1" dirty="0"/>
              <a:t>Safe people</a:t>
            </a: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1628800"/>
            <a:ext cx="4227433" cy="432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5</a:t>
            </a:fld>
            <a:endParaRPr lang="en-US"/>
          </a:p>
        </p:txBody>
      </p:sp>
    </p:spTree>
    <p:extLst>
      <p:ext uri="{BB962C8B-B14F-4D97-AF65-F5344CB8AC3E}">
        <p14:creationId xmlns:p14="http://schemas.microsoft.com/office/powerpoint/2010/main" val="823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1" nodeType="clickEffect">
                                  <p:stCondLst>
                                    <p:cond delay="0"/>
                                  </p:stCondLst>
                                  <p:childTnLst>
                                    <p:set>
                                      <p:cBhvr override="childStyle">
                                        <p:cTn id="14" dur="indefinite"/>
                                        <p:tgtEl>
                                          <p:spTgt spid="4099">
                                            <p:txEl>
                                              <p:pRg st="4" end="4"/>
                                            </p:txEl>
                                          </p:spTgt>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Following incidents</a:t>
            </a:r>
          </a:p>
        </p:txBody>
      </p:sp>
      <p:sp>
        <p:nvSpPr>
          <p:cNvPr id="3" name="Content Placeholder 2"/>
          <p:cNvSpPr>
            <a:spLocks noGrp="1"/>
          </p:cNvSpPr>
          <p:nvPr>
            <p:ph idx="1"/>
          </p:nvPr>
        </p:nvSpPr>
        <p:spPr/>
        <p:txBody>
          <a:bodyPr/>
          <a:lstStyle/>
          <a:p>
            <a:pPr marL="0" indent="0">
              <a:buNone/>
            </a:pPr>
            <a:r>
              <a:rPr lang="en-AU" dirty="0"/>
              <a:t>Lets look at some incidents covering the following:</a:t>
            </a:r>
          </a:p>
          <a:p>
            <a:pPr marL="0" indent="0">
              <a:buNone/>
            </a:pPr>
            <a:endParaRPr lang="en-AU" dirty="0"/>
          </a:p>
          <a:p>
            <a:r>
              <a:rPr lang="en-AU" dirty="0"/>
              <a:t>Vehicle selection requirements</a:t>
            </a:r>
          </a:p>
          <a:p>
            <a:endParaRPr lang="en-AU" dirty="0"/>
          </a:p>
          <a:p>
            <a:r>
              <a:rPr lang="en-AU" dirty="0"/>
              <a:t>Operational requirements</a:t>
            </a:r>
          </a:p>
          <a:p>
            <a:endParaRPr lang="en-AU" dirty="0"/>
          </a:p>
          <a:p>
            <a:r>
              <a:rPr lang="en-AU" dirty="0"/>
              <a:t>Maintenance requirements </a:t>
            </a:r>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6</a:t>
            </a:fld>
            <a:endParaRPr lang="en-US"/>
          </a:p>
        </p:txBody>
      </p:sp>
    </p:spTree>
    <p:extLst>
      <p:ext uri="{BB962C8B-B14F-4D97-AF65-F5344CB8AC3E}">
        <p14:creationId xmlns:p14="http://schemas.microsoft.com/office/powerpoint/2010/main" val="236264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513363"/>
            <a:ext cx="5904656" cy="4428492"/>
          </a:xfrm>
          <a:prstGeom prst="rect">
            <a:avLst/>
          </a:prstGeom>
        </p:spPr>
      </p:pic>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49285" y="1448573"/>
            <a:ext cx="8245430" cy="4558072"/>
          </a:xfrm>
        </p:spPr>
      </p:pic>
      <p:sp>
        <p:nvSpPr>
          <p:cNvPr id="6" name="Title 1"/>
          <p:cNvSpPr>
            <a:spLocks noGrp="1"/>
          </p:cNvSpPr>
          <p:nvPr>
            <p:ph type="title"/>
          </p:nvPr>
        </p:nvSpPr>
        <p:spPr>
          <a:xfrm>
            <a:off x="685800" y="228600"/>
            <a:ext cx="7772400" cy="752128"/>
          </a:xfrm>
        </p:spPr>
        <p:txBody>
          <a:bodyPr>
            <a:normAutofit/>
          </a:bodyPr>
          <a:lstStyle/>
          <a:p>
            <a:r>
              <a:rPr lang="en-AU" dirty="0">
                <a:solidFill>
                  <a:srgbClr val="FFFFFF"/>
                </a:solidFill>
                <a:ea typeface="Times New Roman"/>
                <a:cs typeface="Times New Roman"/>
              </a:rPr>
              <a:t>Selection requirements</a:t>
            </a:r>
            <a:endParaRPr lang="en-AU"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7</a:t>
            </a:fld>
            <a:endParaRPr lang="en-US"/>
          </a:p>
        </p:txBody>
      </p:sp>
    </p:spTree>
    <p:extLst>
      <p:ext uri="{BB962C8B-B14F-4D97-AF65-F5344CB8AC3E}">
        <p14:creationId xmlns:p14="http://schemas.microsoft.com/office/powerpoint/2010/main" val="471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69" t="4139" r="2777"/>
          <a:stretch/>
        </p:blipFill>
        <p:spPr bwMode="auto">
          <a:xfrm flipH="1">
            <a:off x="6822504" y="1051942"/>
            <a:ext cx="2286000" cy="259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85800" y="1628800"/>
            <a:ext cx="7630616" cy="4608512"/>
          </a:xfrm>
        </p:spPr>
        <p:txBody>
          <a:bodyPr>
            <a:normAutofit/>
          </a:bodyPr>
          <a:lstStyle/>
          <a:p>
            <a:pPr marL="342900" lvl="0" indent="-342900" eaLnBrk="0" fontAlgn="base" hangingPunct="0">
              <a:lnSpc>
                <a:spcPct val="100000"/>
              </a:lnSpc>
              <a:spcBef>
                <a:spcPct val="20000"/>
              </a:spcBef>
              <a:spcAft>
                <a:spcPct val="0"/>
              </a:spcAft>
              <a:buFontTx/>
              <a:buChar char="•"/>
            </a:pPr>
            <a:r>
              <a:rPr lang="en-AU" sz="2200" kern="0" dirty="0">
                <a:solidFill>
                  <a:prstClr val="black"/>
                </a:solidFill>
                <a:latin typeface="Arial"/>
                <a:ea typeface="ＭＳ Ｐゴシック"/>
              </a:rPr>
              <a:t>Suitable risk assessments must be conducted                   on all vehicles prior to use at a mine</a:t>
            </a:r>
          </a:p>
          <a:p>
            <a:pPr lvl="1" fontAlgn="base">
              <a:spcAft>
                <a:spcPct val="0"/>
              </a:spcAft>
            </a:pPr>
            <a:r>
              <a:rPr lang="en-AU" sz="2000" dirty="0">
                <a:solidFill>
                  <a:srgbClr val="8E1A16"/>
                </a:solidFill>
                <a:latin typeface="Arial" panose="020B0604020202020204" pitchFamily="34" charset="0"/>
                <a:cs typeface="Arial" panose="020B0604020202020204" pitchFamily="34" charset="0"/>
              </a:rPr>
              <a:t>This is even more important when the machine                     is not specifically designed for operating in a mining environment</a:t>
            </a:r>
          </a:p>
          <a:p>
            <a:pPr marL="457200" lvl="1" indent="0" fontAlgn="base">
              <a:spcAft>
                <a:spcPct val="0"/>
              </a:spcAft>
              <a:buNone/>
            </a:pPr>
            <a:endParaRPr lang="en-AU" sz="2000" dirty="0">
              <a:solidFill>
                <a:srgbClr val="8E1A16"/>
              </a:solidFill>
              <a:latin typeface="Arial" panose="020B0604020202020204" pitchFamily="34" charset="0"/>
              <a:cs typeface="Arial" panose="020B0604020202020204" pitchFamily="34" charset="0"/>
            </a:endParaRPr>
          </a:p>
          <a:p>
            <a:pPr marL="342900" lvl="0" indent="-342900" eaLnBrk="0" fontAlgn="base" hangingPunct="0">
              <a:lnSpc>
                <a:spcPct val="100000"/>
              </a:lnSpc>
              <a:spcBef>
                <a:spcPct val="20000"/>
              </a:spcBef>
              <a:spcAft>
                <a:spcPct val="0"/>
              </a:spcAft>
              <a:buFontTx/>
              <a:buChar char="•"/>
            </a:pPr>
            <a:r>
              <a:rPr lang="en-AU" sz="2200" kern="0" dirty="0">
                <a:solidFill>
                  <a:prstClr val="black"/>
                </a:solidFill>
                <a:latin typeface="Arial"/>
                <a:ea typeface="ＭＳ Ｐゴシック"/>
              </a:rPr>
              <a:t>Check the maximum load-carrying capability of vehicle against its </a:t>
            </a:r>
            <a:r>
              <a:rPr lang="en-AU" sz="2200" b="1" kern="0" dirty="0">
                <a:solidFill>
                  <a:srgbClr val="8E1A16"/>
                </a:solidFill>
                <a:latin typeface="Arial"/>
                <a:ea typeface="ＭＳ Ｐゴシック"/>
              </a:rPr>
              <a:t>operating and braking </a:t>
            </a:r>
            <a:r>
              <a:rPr lang="en-AU" sz="2200" kern="0" dirty="0">
                <a:solidFill>
                  <a:prstClr val="black"/>
                </a:solidFill>
                <a:latin typeface="Arial"/>
                <a:ea typeface="ＭＳ Ｐゴシック"/>
              </a:rPr>
              <a:t>characteristics to determine its maximum capacity</a:t>
            </a:r>
          </a:p>
          <a:p>
            <a:pPr marL="342900" lvl="0" indent="-342900" eaLnBrk="0" fontAlgn="base" hangingPunct="0">
              <a:lnSpc>
                <a:spcPct val="100000"/>
              </a:lnSpc>
              <a:spcBef>
                <a:spcPct val="20000"/>
              </a:spcBef>
              <a:spcAft>
                <a:spcPct val="0"/>
              </a:spcAft>
              <a:buFontTx/>
              <a:buChar char="•"/>
            </a:pPr>
            <a:endParaRPr lang="en-AU" sz="2000" kern="0" dirty="0">
              <a:solidFill>
                <a:prstClr val="black"/>
              </a:solidFill>
              <a:latin typeface="Arial"/>
              <a:ea typeface="ＭＳ Ｐゴシック"/>
            </a:endParaRPr>
          </a:p>
          <a:p>
            <a:pPr marL="0" lvl="0" indent="0" algn="ctr" eaLnBrk="0" fontAlgn="base" hangingPunct="0">
              <a:lnSpc>
                <a:spcPct val="100000"/>
              </a:lnSpc>
              <a:spcBef>
                <a:spcPct val="20000"/>
              </a:spcBef>
              <a:spcAft>
                <a:spcPct val="0"/>
              </a:spcAft>
              <a:buNone/>
            </a:pPr>
            <a:r>
              <a:rPr lang="en-AU" b="1" kern="0" dirty="0">
                <a:solidFill>
                  <a:srgbClr val="0E6E71"/>
                </a:solidFill>
                <a:latin typeface="Arial"/>
                <a:ea typeface="ＭＳ Ｐゴシック"/>
              </a:rPr>
              <a:t>If it is not suitable for the task don’t use it!</a:t>
            </a:r>
          </a:p>
          <a:p>
            <a:pPr marL="342900" lvl="0" indent="-342900" eaLnBrk="0" fontAlgn="base" hangingPunct="0">
              <a:lnSpc>
                <a:spcPct val="100000"/>
              </a:lnSpc>
              <a:spcBef>
                <a:spcPct val="20000"/>
              </a:spcBef>
              <a:spcAft>
                <a:spcPct val="0"/>
              </a:spcAft>
              <a:buFontTx/>
              <a:buChar char="•"/>
            </a:pPr>
            <a:endParaRPr lang="en-AU" sz="2000" kern="0" dirty="0">
              <a:solidFill>
                <a:prstClr val="black"/>
              </a:solidFill>
              <a:latin typeface="Arial"/>
              <a:ea typeface="ＭＳ Ｐゴシック"/>
            </a:endParaRPr>
          </a:p>
          <a:p>
            <a:pPr marL="342900" lvl="0" indent="-342900" eaLnBrk="0" fontAlgn="base" hangingPunct="0">
              <a:lnSpc>
                <a:spcPct val="100000"/>
              </a:lnSpc>
              <a:spcBef>
                <a:spcPct val="20000"/>
              </a:spcBef>
              <a:spcAft>
                <a:spcPct val="0"/>
              </a:spcAft>
              <a:buFontTx/>
              <a:buChar char="•"/>
            </a:pPr>
            <a:endParaRPr lang="en-AU" sz="2000" kern="0" dirty="0">
              <a:solidFill>
                <a:prstClr val="black"/>
              </a:solidFill>
              <a:latin typeface="Arial"/>
              <a:ea typeface="ＭＳ Ｐゴシック"/>
            </a:endParaRPr>
          </a:p>
          <a:p>
            <a:pPr marL="342900" lvl="0" indent="-342900" eaLnBrk="0" fontAlgn="base" hangingPunct="0">
              <a:lnSpc>
                <a:spcPct val="100000"/>
              </a:lnSpc>
              <a:spcBef>
                <a:spcPct val="20000"/>
              </a:spcBef>
              <a:spcAft>
                <a:spcPct val="0"/>
              </a:spcAft>
              <a:buFontTx/>
              <a:buChar char="•"/>
            </a:pPr>
            <a:endParaRPr lang="en-AU" dirty="0"/>
          </a:p>
        </p:txBody>
      </p:sp>
      <p:sp>
        <p:nvSpPr>
          <p:cNvPr id="6" name="Title 3"/>
          <p:cNvSpPr>
            <a:spLocks noGrp="1"/>
          </p:cNvSpPr>
          <p:nvPr>
            <p:ph type="title"/>
          </p:nvPr>
        </p:nvSpPr>
        <p:spPr>
          <a:xfrm>
            <a:off x="685800" y="228600"/>
            <a:ext cx="7772400" cy="752128"/>
          </a:xfrm>
        </p:spPr>
        <p:txBody>
          <a:bodyPr/>
          <a:lstStyle/>
          <a:p>
            <a:r>
              <a:rPr lang="en-AU" dirty="0">
                <a:latin typeface="+mn-lt"/>
              </a:rPr>
              <a:t>What went wrong?</a:t>
            </a:r>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8</a:t>
            </a:fld>
            <a:endParaRPr lang="en-US"/>
          </a:p>
        </p:txBody>
      </p:sp>
    </p:spTree>
    <p:extLst>
      <p:ext uri="{BB962C8B-B14F-4D97-AF65-F5344CB8AC3E}">
        <p14:creationId xmlns:p14="http://schemas.microsoft.com/office/powerpoint/2010/main" val="25640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5" end="5"/>
                                            </p:txEl>
                                          </p:spTgt>
                                        </p:tgtEl>
                                      </p:cBhvr>
                                    </p:animEffect>
                                    <p:animScale>
                                      <p:cBhvr>
                                        <p:cTn id="7" dur="250" autoRev="1" fill="hold"/>
                                        <p:tgtEl>
                                          <p:spTgt spid="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0412"/>
            <a:ext cx="7886700" cy="500509"/>
          </a:xfrm>
        </p:spPr>
        <p:txBody>
          <a:bodyPr>
            <a:normAutofit fontScale="90000"/>
          </a:bodyPr>
          <a:lstStyle/>
          <a:p>
            <a:pPr marL="228600" lvl="0" indent="-228600">
              <a:spcBef>
                <a:spcPts val="1000"/>
              </a:spcBef>
            </a:pPr>
            <a:r>
              <a:rPr lang="en-AU" sz="2800" b="1" dirty="0">
                <a:ea typeface="Times New Roman"/>
                <a:cs typeface="Times New Roman"/>
              </a:rPr>
              <a:t/>
            </a:r>
            <a:br>
              <a:rPr lang="en-AU" sz="2800" b="1" dirty="0">
                <a:ea typeface="Times New Roman"/>
                <a:cs typeface="Times New Roman"/>
              </a:rPr>
            </a:br>
            <a:r>
              <a:rPr lang="en-AU" sz="4900" b="1" dirty="0"/>
              <a:t>Operational Requirements </a:t>
            </a:r>
            <a:r>
              <a:rPr lang="en-AU" sz="4900" b="1" dirty="0">
                <a:ea typeface="Times New Roman"/>
                <a:cs typeface="Times New Roman"/>
              </a:rPr>
              <a:t> </a:t>
            </a:r>
            <a:r>
              <a:rPr lang="en-AU" sz="2800" dirty="0">
                <a:solidFill>
                  <a:srgbClr val="131313"/>
                </a:solidFill>
                <a:latin typeface="Calibri" panose="020F0502020204030204"/>
                <a:ea typeface="+mn-ea"/>
                <a:cs typeface="+mn-cs"/>
              </a:rPr>
              <a:t/>
            </a:r>
            <a:br>
              <a:rPr lang="en-AU" sz="2800" dirty="0">
                <a:solidFill>
                  <a:srgbClr val="131313"/>
                </a:solidFill>
                <a:latin typeface="Calibri" panose="020F0502020204030204"/>
                <a:ea typeface="+mn-ea"/>
                <a:cs typeface="+mn-cs"/>
              </a:rPr>
            </a:br>
            <a:endParaRPr lang="en-AU"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546" y="1389607"/>
            <a:ext cx="4189393"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0" y="1389606"/>
            <a:ext cx="8583613"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87416" y="1389607"/>
            <a:ext cx="8663940" cy="4776788"/>
          </a:xfrm>
        </p:spPr>
      </p:pic>
    </p:spTree>
    <p:extLst>
      <p:ext uri="{BB962C8B-B14F-4D97-AF65-F5344CB8AC3E}">
        <p14:creationId xmlns:p14="http://schemas.microsoft.com/office/powerpoint/2010/main" val="107344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7aadd75-fb41-49d7-866d-414b51aa1b7e" ContentTypeId="0x0101000AC6246A9CD2FC45B52DC6FEC0F0AAAA" PreviousValue="false"/>
</file>

<file path=customXml/item2.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76" ma:contentTypeDescription="Create a new document." ma:contentTypeScope="" ma:versionID="6300657fd74095d67dda67094617262f">
  <xsd:schema xmlns:xsd="http://www.w3.org/2001/XMLSchema" xmlns:xs="http://www.w3.org/2001/XMLSchema" xmlns:p="http://schemas.microsoft.com/office/2006/metadata/properties" xmlns:ns2="dce3ed02-b0cd-470d-9119-e5f1a2533a21" targetNamespace="http://schemas.microsoft.com/office/2006/metadata/properties" ma:root="true" ma:fieldsID="3996e60e55f1126f10561fe58fc67083"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
    <OurDocsVersionCreatedBy xmlns="dce3ed02-b0cd-470d-9119-e5f1a2533a21" xsi:nil="true"/>
    <OurDocsIsLocked xmlns="dce3ed02-b0cd-470d-9119-e5f1a2533a21">false</OurDocsIsLocked>
    <OurDocsDocumentType xmlns="dce3ed02-b0cd-470d-9119-e5f1a2533a21">Other</OurDocsDocumentType>
    <OurDocsFileNumbers xmlns="dce3ed02-b0cd-470d-9119-e5f1a2533a21" xsi:nil="true"/>
    <OurDocsLockedOnBehalfOf xmlns="dce3ed02-b0cd-470d-9119-e5f1a2533a21" xsi:nil="true"/>
    <OurDocsDocumentDate xmlns="dce3ed02-b0cd-470d-9119-e5f1a2533a21">2017-11-14T16:00:00+00:00</OurDocsDocumentDate>
    <OurDocsVersionCreatedAt xmlns="dce3ed02-b0cd-470d-9119-e5f1a2533a21">2017-11-15T04:34:28+00:00</OurDocsVersionCreatedAt>
    <OurDocsReleaseClassification xmlns="dce3ed02-b0cd-470d-9119-e5f1a2533a21" xsi:nil="true"/>
    <OurDocsTitle xmlns="dce3ed02-b0cd-470d-9119-e5f1a2533a21">MS - Traffic Management - Safe Vehicles - Steve Sterling</OurDocsTitle>
    <OurDocsLocation xmlns="dce3ed02-b0cd-470d-9119-e5f1a2533a21">Department of Mines, Industry Regulation and Safety</OurDocsLocation>
    <OurDocsDescription xmlns="dce3ed02-b0cd-470d-9119-e5f1a2533a21" xsi:nil="true"/>
    <OurDocsVersionReason xmlns="dce3ed02-b0cd-470d-9119-e5f1a2533a21" xsi:nil="true"/>
    <OurDocsAuthor xmlns="dce3ed02-b0cd-470d-9119-e5f1a2533a21" xsi:nil="true"/>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C58276-8527-477C-B866-B9030891C2F4}">
  <ds:schemaRefs>
    <ds:schemaRef ds:uri="Microsoft.SharePoint.Taxonomy.ContentTypeSync"/>
  </ds:schemaRefs>
</ds:datastoreItem>
</file>

<file path=customXml/itemProps2.xml><?xml version="1.0" encoding="utf-8"?>
<ds:datastoreItem xmlns:ds="http://schemas.openxmlformats.org/officeDocument/2006/customXml" ds:itemID="{512D0D5F-634A-47B1-A260-BF13D27F70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3D9A20-CA18-4B9E-9133-BDE91CECFDBA}">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dce3ed02-b0cd-470d-9119-e5f1a2533a21"/>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272C1078-9C5E-4285-89F2-EB90CFD16C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569</TotalTime>
  <Words>2255</Words>
  <Application>Microsoft Office PowerPoint</Application>
  <PresentationFormat>On-screen Show (4:3)</PresentationFormat>
  <Paragraphs>267</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ＭＳ Ｐゴシック</vt:lpstr>
      <vt:lpstr>Arial</vt:lpstr>
      <vt:lpstr>Calibri</vt:lpstr>
      <vt:lpstr>Times New Roman</vt:lpstr>
      <vt:lpstr>Blank Presentation</vt:lpstr>
      <vt:lpstr>PowerPoint Presentation</vt:lpstr>
      <vt:lpstr>PowerPoint Presentation</vt:lpstr>
      <vt:lpstr>Traffic management</vt:lpstr>
      <vt:lpstr>Types of vehicles</vt:lpstr>
      <vt:lpstr>Risk management principles – Nertney wheel</vt:lpstr>
      <vt:lpstr>Following incidents</vt:lpstr>
      <vt:lpstr>Selection requirements</vt:lpstr>
      <vt:lpstr>What went wrong?</vt:lpstr>
      <vt:lpstr> Operational Requirements   </vt:lpstr>
      <vt:lpstr>What went wrong?</vt:lpstr>
      <vt:lpstr>Operational requirements</vt:lpstr>
      <vt:lpstr>What went wrong?</vt:lpstr>
      <vt:lpstr>Operational Requirements</vt:lpstr>
      <vt:lpstr>What went wrong?</vt:lpstr>
      <vt:lpstr>Operational requirements close out</vt:lpstr>
      <vt:lpstr> Maintenance Requirements   </vt:lpstr>
      <vt:lpstr>Maintenance requirements (continued)</vt:lpstr>
      <vt:lpstr>What was the cause?</vt:lpstr>
      <vt:lpstr>Maintenance requirements</vt:lpstr>
      <vt:lpstr>PowerPoint Presentation</vt:lpstr>
      <vt:lpstr>What was the cause?</vt:lpstr>
      <vt:lpstr>Maintenance requirements close out</vt:lpstr>
      <vt:lpstr>Additional information</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Traffic Management - Safe Vehicles - Steve Sterling</dc:title>
  <dc:subject>Safe Vehicles</dc:subject>
  <dc:creator>STEWART, Carly</dc:creator>
  <cp:keywords>traffic management, mines safety, roadshow, 2017, safe vehicles</cp:keywords>
  <dc:description/>
  <cp:lastModifiedBy>STEWART, Carly</cp:lastModifiedBy>
  <cp:revision>47</cp:revision>
  <dcterms:created xsi:type="dcterms:W3CDTF">2011-01-21T07:01:17Z</dcterms:created>
  <dcterms:modified xsi:type="dcterms:W3CDTF">2018-01-14T23:26:02Z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0x0101000AC6246A9CD2FC45B52DC6FEC0F0AAAA00A5C1F1DA62DAB340B34B67F1BBB7A427</vt:lpwstr>
  </property>
</Properties>
</file>