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1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2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 id="2147483696" r:id="rId6"/>
  </p:sldMasterIdLst>
  <p:notesMasterIdLst>
    <p:notesMasterId r:id="rId42"/>
  </p:notesMasterIdLst>
  <p:handoutMasterIdLst>
    <p:handoutMasterId r:id="rId43"/>
  </p:handoutMasterIdLst>
  <p:sldIdLst>
    <p:sldId id="662" r:id="rId7"/>
    <p:sldId id="256" r:id="rId8"/>
    <p:sldId id="663" r:id="rId9"/>
    <p:sldId id="270" r:id="rId10"/>
    <p:sldId id="274" r:id="rId11"/>
    <p:sldId id="275" r:id="rId12"/>
    <p:sldId id="273" r:id="rId13"/>
    <p:sldId id="642" r:id="rId14"/>
    <p:sldId id="284" r:id="rId15"/>
    <p:sldId id="297" r:id="rId16"/>
    <p:sldId id="276" r:id="rId17"/>
    <p:sldId id="277" r:id="rId18"/>
    <p:sldId id="548" r:id="rId19"/>
    <p:sldId id="564" r:id="rId20"/>
    <p:sldId id="549" r:id="rId21"/>
    <p:sldId id="565" r:id="rId22"/>
    <p:sldId id="550" r:id="rId23"/>
    <p:sldId id="566" r:id="rId24"/>
    <p:sldId id="551" r:id="rId25"/>
    <p:sldId id="567" r:id="rId26"/>
    <p:sldId id="278" r:id="rId27"/>
    <p:sldId id="285" r:id="rId28"/>
    <p:sldId id="286" r:id="rId29"/>
    <p:sldId id="287" r:id="rId30"/>
    <p:sldId id="563" r:id="rId31"/>
    <p:sldId id="288" r:id="rId32"/>
    <p:sldId id="289" r:id="rId33"/>
    <p:sldId id="290" r:id="rId34"/>
    <p:sldId id="576" r:id="rId35"/>
    <p:sldId id="577" r:id="rId36"/>
    <p:sldId id="291" r:id="rId37"/>
    <p:sldId id="292" r:id="rId38"/>
    <p:sldId id="293" r:id="rId39"/>
    <p:sldId id="294" r:id="rId40"/>
    <p:sldId id="402" r:id="rId41"/>
  </p:sldIdLst>
  <p:sldSz cx="9144000" cy="6858000" type="screen4x3"/>
  <p:notesSz cx="6797675" cy="9926638"/>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117D7F"/>
    <a:srgbClr val="127D7F"/>
    <a:srgbClr val="005E62"/>
    <a:srgbClr val="A02A1D"/>
    <a:srgbClr val="C153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2" autoAdjust="0"/>
    <p:restoredTop sz="67823" autoAdjust="0"/>
  </p:normalViewPr>
  <p:slideViewPr>
    <p:cSldViewPr>
      <p:cViewPr varScale="1">
        <p:scale>
          <a:sx n="78" d="100"/>
          <a:sy n="78" d="100"/>
        </p:scale>
        <p:origin x="261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5288"/>
    </p:cViewPr>
  </p:sorterViewPr>
  <p:notesViewPr>
    <p:cSldViewPr>
      <p:cViewPr varScale="1">
        <p:scale>
          <a:sx n="88" d="100"/>
          <a:sy n="88" d="100"/>
        </p:scale>
        <p:origin x="-3870" y="-12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en-AU" dirty="0"/>
              <a:t>Audits, inspections and investigations </a:t>
            </a:r>
          </a:p>
        </c:rich>
      </c:tx>
      <c:layout>
        <c:manualLayout>
          <c:xMode val="edge"/>
          <c:yMode val="edge"/>
          <c:x val="4.7247352306510677E-2"/>
          <c:y val="3.2407407407407406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'Charts - audits-inspn-investn'!$C$5</c:f>
              <c:strCache>
                <c:ptCount val="1"/>
                <c:pt idx="0">
                  <c:v>Audits</c:v>
                </c:pt>
              </c:strCache>
            </c:strRef>
          </c:tx>
          <c:spPr>
            <a:solidFill>
              <a:srgbClr val="FFE89F"/>
            </a:solidFill>
            <a:ln w="6350">
              <a:solidFill>
                <a:srgbClr val="4C3A00"/>
              </a:solidFill>
            </a:ln>
            <a:effectLst/>
            <a:sp3d contourW="6350">
              <a:contourClr>
                <a:srgbClr val="4C3A00"/>
              </a:contourClr>
            </a:sp3d>
          </c:spPr>
          <c:invertIfNegative val="0"/>
          <c:cat>
            <c:strRef>
              <c:f>'Charts - audits-inspn-investn'!$B$6:$B$7</c:f>
              <c:strCache>
                <c:ptCount val="2"/>
                <c:pt idx="0">
                  <c:v>2018</c:v>
                </c:pt>
                <c:pt idx="1">
                  <c:v>2019
(Jan-Aug)</c:v>
                </c:pt>
              </c:strCache>
            </c:strRef>
          </c:cat>
          <c:val>
            <c:numRef>
              <c:f>'Charts - audits-inspn-investn'!$C$6:$C$7</c:f>
              <c:numCache>
                <c:formatCode>General</c:formatCode>
                <c:ptCount val="2"/>
                <c:pt idx="0">
                  <c:v>36</c:v>
                </c:pt>
                <c:pt idx="1">
                  <c:v>14</c:v>
                </c:pt>
              </c:numCache>
            </c:numRef>
          </c:val>
          <c:extLst>
            <c:ext xmlns:c16="http://schemas.microsoft.com/office/drawing/2014/chart" uri="{C3380CC4-5D6E-409C-BE32-E72D297353CC}">
              <c16:uniqueId val="{00000000-A800-4777-9526-DBEB830E0A67}"/>
            </c:ext>
          </c:extLst>
        </c:ser>
        <c:ser>
          <c:idx val="1"/>
          <c:order val="1"/>
          <c:tx>
            <c:strRef>
              <c:f>'Charts - audits-inspn-investn'!$D$5</c:f>
              <c:strCache>
                <c:ptCount val="1"/>
                <c:pt idx="0">
                  <c:v>Inspections</c:v>
                </c:pt>
              </c:strCache>
            </c:strRef>
          </c:tx>
          <c:spPr>
            <a:solidFill>
              <a:schemeClr val="accent5">
                <a:lumMod val="60000"/>
                <a:lumOff val="40000"/>
              </a:schemeClr>
            </a:solidFill>
            <a:ln w="6350">
              <a:solidFill>
                <a:schemeClr val="tx1">
                  <a:lumMod val="65000"/>
                  <a:lumOff val="35000"/>
                </a:schemeClr>
              </a:solidFill>
            </a:ln>
            <a:effectLst/>
            <a:sp3d contourW="6350">
              <a:contourClr>
                <a:schemeClr val="tx1">
                  <a:lumMod val="65000"/>
                  <a:lumOff val="35000"/>
                </a:schemeClr>
              </a:contourClr>
            </a:sp3d>
          </c:spPr>
          <c:invertIfNegative val="0"/>
          <c:cat>
            <c:strRef>
              <c:f>'Charts - audits-inspn-investn'!$B$6:$B$7</c:f>
              <c:strCache>
                <c:ptCount val="2"/>
                <c:pt idx="0">
                  <c:v>2018</c:v>
                </c:pt>
                <c:pt idx="1">
                  <c:v>2019
(Jan-Aug)</c:v>
                </c:pt>
              </c:strCache>
            </c:strRef>
          </c:cat>
          <c:val>
            <c:numRef>
              <c:f>'Charts - audits-inspn-investn'!$D$6:$D$7</c:f>
              <c:numCache>
                <c:formatCode>General</c:formatCode>
                <c:ptCount val="2"/>
                <c:pt idx="0">
                  <c:v>343</c:v>
                </c:pt>
                <c:pt idx="1">
                  <c:v>228</c:v>
                </c:pt>
              </c:numCache>
            </c:numRef>
          </c:val>
          <c:extLst>
            <c:ext xmlns:c16="http://schemas.microsoft.com/office/drawing/2014/chart" uri="{C3380CC4-5D6E-409C-BE32-E72D297353CC}">
              <c16:uniqueId val="{00000001-A800-4777-9526-DBEB830E0A67}"/>
            </c:ext>
          </c:extLst>
        </c:ser>
        <c:ser>
          <c:idx val="2"/>
          <c:order val="2"/>
          <c:tx>
            <c:strRef>
              <c:f>'Charts - audits-inspn-investn'!$E$5</c:f>
              <c:strCache>
                <c:ptCount val="1"/>
                <c:pt idx="0">
                  <c:v>Investigations</c:v>
                </c:pt>
              </c:strCache>
            </c:strRef>
          </c:tx>
          <c:spPr>
            <a:solidFill>
              <a:schemeClr val="accent3">
                <a:lumMod val="60000"/>
                <a:lumOff val="40000"/>
              </a:schemeClr>
            </a:solidFill>
            <a:ln w="6350">
              <a:solidFill>
                <a:schemeClr val="tx1">
                  <a:lumMod val="65000"/>
                  <a:lumOff val="35000"/>
                </a:schemeClr>
              </a:solidFill>
            </a:ln>
            <a:effectLst/>
            <a:sp3d contourW="6350">
              <a:contourClr>
                <a:schemeClr val="tx1">
                  <a:lumMod val="65000"/>
                  <a:lumOff val="35000"/>
                </a:schemeClr>
              </a:contourClr>
            </a:sp3d>
          </c:spPr>
          <c:invertIfNegative val="0"/>
          <c:cat>
            <c:strRef>
              <c:f>'Charts - audits-inspn-investn'!$B$6:$B$7</c:f>
              <c:strCache>
                <c:ptCount val="2"/>
                <c:pt idx="0">
                  <c:v>2018</c:v>
                </c:pt>
                <c:pt idx="1">
                  <c:v>2019
(Jan-Aug)</c:v>
                </c:pt>
              </c:strCache>
            </c:strRef>
          </c:cat>
          <c:val>
            <c:numRef>
              <c:f>'Charts - audits-inspn-investn'!$E$6:$E$7</c:f>
              <c:numCache>
                <c:formatCode>General</c:formatCode>
                <c:ptCount val="2"/>
                <c:pt idx="0">
                  <c:v>258</c:v>
                </c:pt>
                <c:pt idx="1">
                  <c:v>127</c:v>
                </c:pt>
              </c:numCache>
            </c:numRef>
          </c:val>
          <c:extLst>
            <c:ext xmlns:c16="http://schemas.microsoft.com/office/drawing/2014/chart" uri="{C3380CC4-5D6E-409C-BE32-E72D297353CC}">
              <c16:uniqueId val="{00000002-A800-4777-9526-DBEB830E0A67}"/>
            </c:ext>
          </c:extLst>
        </c:ser>
        <c:dLbls>
          <c:showLegendKey val="0"/>
          <c:showVal val="0"/>
          <c:showCatName val="0"/>
          <c:showSerName val="0"/>
          <c:showPercent val="0"/>
          <c:showBubbleSize val="0"/>
        </c:dLbls>
        <c:gapWidth val="150"/>
        <c:shape val="box"/>
        <c:axId val="632112984"/>
        <c:axId val="632116920"/>
        <c:axId val="0"/>
      </c:bar3DChart>
      <c:catAx>
        <c:axId val="6321129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32116920"/>
        <c:crosses val="autoZero"/>
        <c:auto val="1"/>
        <c:lblAlgn val="ctr"/>
        <c:lblOffset val="100"/>
        <c:noMultiLvlLbl val="0"/>
      </c:catAx>
      <c:valAx>
        <c:axId val="632116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2112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en-AU" dirty="0"/>
              <a:t>Million Hours worked</a:t>
            </a:r>
            <a:endParaRPr lang="en-AU" baseline="0" dirty="0"/>
          </a:p>
        </c:rich>
      </c:tx>
      <c:layout>
        <c:manualLayout>
          <c:xMode val="edge"/>
          <c:yMode val="edge"/>
          <c:x val="1.2868461614099075E-2"/>
          <c:y val="0.1594551770233415"/>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20"/>
      <c:hPercent val="200"/>
      <c:rotY val="30"/>
      <c:depthPercent val="900"/>
      <c:rAngAx val="0"/>
    </c:view3D>
    <c:floor>
      <c:thickness val="0"/>
      <c:spPr>
        <a:noFill/>
        <a:ln w="9525" cap="flat" cmpd="sng" algn="ctr">
          <a:solidFill>
            <a:schemeClr val="tx1">
              <a:lumMod val="15000"/>
              <a:lumOff val="85000"/>
            </a:schemeClr>
          </a:solidFill>
          <a:round/>
        </a:ln>
        <a:effectLst/>
        <a:sp3d contourW="9525">
          <a:contourClr>
            <a:schemeClr val="tx1">
              <a:lumMod val="15000"/>
              <a:lumOff val="8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8712826568426323E-2"/>
          <c:y val="8.5275405443629895E-2"/>
          <c:w val="0.72490453775229258"/>
          <c:h val="0.82117099173058739"/>
        </c:manualLayout>
      </c:layout>
      <c:area3DChart>
        <c:grouping val="standard"/>
        <c:varyColors val="0"/>
        <c:ser>
          <c:idx val="0"/>
          <c:order val="0"/>
          <c:tx>
            <c:strRef>
              <c:f>East!$A$39</c:f>
              <c:strCache>
                <c:ptCount val="1"/>
                <c:pt idx="0">
                  <c:v>Gold</c:v>
                </c:pt>
              </c:strCache>
            </c:strRef>
          </c:tx>
          <c:spPr>
            <a:solidFill>
              <a:schemeClr val="accent4">
                <a:lumMod val="40000"/>
                <a:lumOff val="60000"/>
              </a:schemeClr>
            </a:solidFill>
            <a:ln w="6350">
              <a:solidFill>
                <a:schemeClr val="accent4">
                  <a:lumMod val="75000"/>
                </a:schemeClr>
              </a:solidFill>
            </a:ln>
            <a:effectLst/>
            <a:sp3d contourW="6350">
              <a:contourClr>
                <a:schemeClr val="accent4">
                  <a:lumMod val="75000"/>
                </a:schemeClr>
              </a:contourClr>
            </a:sp3d>
          </c:spPr>
          <c:cat>
            <c:strRef>
              <c:f>East!$N$38:$AR$38</c:f>
              <c:strCache>
                <c:ptCount val="31"/>
                <c:pt idx="0">
                  <c:v>Jan-2017</c:v>
                </c:pt>
                <c:pt idx="1">
                  <c:v>Feb-2017</c:v>
                </c:pt>
                <c:pt idx="2">
                  <c:v>Mar-2017</c:v>
                </c:pt>
                <c:pt idx="3">
                  <c:v>Apr-2017</c:v>
                </c:pt>
                <c:pt idx="4">
                  <c:v>May-2017</c:v>
                </c:pt>
                <c:pt idx="5">
                  <c:v>Jun-2017</c:v>
                </c:pt>
                <c:pt idx="6">
                  <c:v>Jul-2017</c:v>
                </c:pt>
                <c:pt idx="7">
                  <c:v>Aug-2017</c:v>
                </c:pt>
                <c:pt idx="8">
                  <c:v>Sep-2017</c:v>
                </c:pt>
                <c:pt idx="9">
                  <c:v>Oct-2017</c:v>
                </c:pt>
                <c:pt idx="10">
                  <c:v>Nov-2017</c:v>
                </c:pt>
                <c:pt idx="11">
                  <c:v>Dec-2017</c:v>
                </c:pt>
                <c:pt idx="12">
                  <c:v>Jan-2018</c:v>
                </c:pt>
                <c:pt idx="13">
                  <c:v>Feb-2018</c:v>
                </c:pt>
                <c:pt idx="14">
                  <c:v>Mar-2018</c:v>
                </c:pt>
                <c:pt idx="15">
                  <c:v>Apr-2018</c:v>
                </c:pt>
                <c:pt idx="16">
                  <c:v>May-2018</c:v>
                </c:pt>
                <c:pt idx="17">
                  <c:v>Jun-2018</c:v>
                </c:pt>
                <c:pt idx="18">
                  <c:v>Jul-2018</c:v>
                </c:pt>
                <c:pt idx="19">
                  <c:v>Aug-2018</c:v>
                </c:pt>
                <c:pt idx="20">
                  <c:v>Sep-2018</c:v>
                </c:pt>
                <c:pt idx="21">
                  <c:v>Oct-2018</c:v>
                </c:pt>
                <c:pt idx="22">
                  <c:v>Nov-2018</c:v>
                </c:pt>
                <c:pt idx="23">
                  <c:v>Dec-2018</c:v>
                </c:pt>
                <c:pt idx="24">
                  <c:v>Jan-2019</c:v>
                </c:pt>
                <c:pt idx="25">
                  <c:v>Feb-2019</c:v>
                </c:pt>
                <c:pt idx="26">
                  <c:v>Mar-2019</c:v>
                </c:pt>
                <c:pt idx="27">
                  <c:v>Apr-2019</c:v>
                </c:pt>
                <c:pt idx="28">
                  <c:v>May-2019</c:v>
                </c:pt>
                <c:pt idx="29">
                  <c:v>Jun-2019</c:v>
                </c:pt>
                <c:pt idx="30">
                  <c:v>Jul-2019</c:v>
                </c:pt>
              </c:strCache>
            </c:strRef>
          </c:cat>
          <c:val>
            <c:numRef>
              <c:f>East!$N$39:$AR$39</c:f>
              <c:numCache>
                <c:formatCode>0.000000</c:formatCode>
                <c:ptCount val="31"/>
                <c:pt idx="0">
                  <c:v>2.3710339999999999</c:v>
                </c:pt>
                <c:pt idx="1">
                  <c:v>2.28952</c:v>
                </c:pt>
                <c:pt idx="2">
                  <c:v>2.5559099999999999</c:v>
                </c:pt>
                <c:pt idx="3">
                  <c:v>2.4274969999999998</c:v>
                </c:pt>
                <c:pt idx="4">
                  <c:v>2.6271930000000001</c:v>
                </c:pt>
                <c:pt idx="5">
                  <c:v>2.5771509999999997</c:v>
                </c:pt>
                <c:pt idx="6">
                  <c:v>2.5807140000000004</c:v>
                </c:pt>
                <c:pt idx="7">
                  <c:v>2.6865860000000001</c:v>
                </c:pt>
                <c:pt idx="8">
                  <c:v>2.5406250000000004</c:v>
                </c:pt>
                <c:pt idx="9">
                  <c:v>2.7087919999999999</c:v>
                </c:pt>
                <c:pt idx="10">
                  <c:v>2.7114659999999997</c:v>
                </c:pt>
                <c:pt idx="11">
                  <c:v>2.546036</c:v>
                </c:pt>
                <c:pt idx="12">
                  <c:v>2.663945</c:v>
                </c:pt>
                <c:pt idx="13">
                  <c:v>2.6106829999999999</c:v>
                </c:pt>
                <c:pt idx="14">
                  <c:v>2.7910880000000002</c:v>
                </c:pt>
                <c:pt idx="15">
                  <c:v>2.7353019999999999</c:v>
                </c:pt>
                <c:pt idx="16">
                  <c:v>2.8289799999999996</c:v>
                </c:pt>
                <c:pt idx="17">
                  <c:v>2.7663060000000002</c:v>
                </c:pt>
                <c:pt idx="18">
                  <c:v>2.89452</c:v>
                </c:pt>
                <c:pt idx="19">
                  <c:v>2.9697380000000004</c:v>
                </c:pt>
                <c:pt idx="20">
                  <c:v>2.7732799999999997</c:v>
                </c:pt>
                <c:pt idx="21">
                  <c:v>2.9873130000000003</c:v>
                </c:pt>
                <c:pt idx="22">
                  <c:v>2.9946830000000002</c:v>
                </c:pt>
                <c:pt idx="23">
                  <c:v>2.776011</c:v>
                </c:pt>
                <c:pt idx="24">
                  <c:v>2.9004149999999997</c:v>
                </c:pt>
                <c:pt idx="25">
                  <c:v>2.7868680000000001</c:v>
                </c:pt>
                <c:pt idx="26">
                  <c:v>2.9587349999999999</c:v>
                </c:pt>
                <c:pt idx="27">
                  <c:v>2.9440920000000004</c:v>
                </c:pt>
                <c:pt idx="28">
                  <c:v>3.0932580000000001</c:v>
                </c:pt>
                <c:pt idx="29">
                  <c:v>2.8791479999999998</c:v>
                </c:pt>
                <c:pt idx="30">
                  <c:v>3.062189</c:v>
                </c:pt>
              </c:numCache>
            </c:numRef>
          </c:val>
          <c:extLst>
            <c:ext xmlns:c16="http://schemas.microsoft.com/office/drawing/2014/chart" uri="{C3380CC4-5D6E-409C-BE32-E72D297353CC}">
              <c16:uniqueId val="{00000000-07CF-4572-BF3C-5EB66480BDC8}"/>
            </c:ext>
          </c:extLst>
        </c:ser>
        <c:ser>
          <c:idx val="1"/>
          <c:order val="1"/>
          <c:tx>
            <c:strRef>
              <c:f>East!$A$40</c:f>
              <c:strCache>
                <c:ptCount val="1"/>
                <c:pt idx="0">
                  <c:v>Nickel</c:v>
                </c:pt>
              </c:strCache>
            </c:strRef>
          </c:tx>
          <c:spPr>
            <a:solidFill>
              <a:schemeClr val="accent4">
                <a:lumMod val="40000"/>
                <a:lumOff val="60000"/>
              </a:schemeClr>
            </a:solidFill>
            <a:ln w="6350">
              <a:solidFill>
                <a:schemeClr val="accent4">
                  <a:lumMod val="75000"/>
                </a:schemeClr>
              </a:solidFill>
            </a:ln>
            <a:effectLst/>
            <a:sp3d contourW="6350">
              <a:contourClr>
                <a:schemeClr val="accent4">
                  <a:lumMod val="75000"/>
                </a:schemeClr>
              </a:contourClr>
            </a:sp3d>
          </c:spPr>
          <c:cat>
            <c:strRef>
              <c:f>East!$N$38:$AR$38</c:f>
              <c:strCache>
                <c:ptCount val="31"/>
                <c:pt idx="0">
                  <c:v>Jan-2017</c:v>
                </c:pt>
                <c:pt idx="1">
                  <c:v>Feb-2017</c:v>
                </c:pt>
                <c:pt idx="2">
                  <c:v>Mar-2017</c:v>
                </c:pt>
                <c:pt idx="3">
                  <c:v>Apr-2017</c:v>
                </c:pt>
                <c:pt idx="4">
                  <c:v>May-2017</c:v>
                </c:pt>
                <c:pt idx="5">
                  <c:v>Jun-2017</c:v>
                </c:pt>
                <c:pt idx="6">
                  <c:v>Jul-2017</c:v>
                </c:pt>
                <c:pt idx="7">
                  <c:v>Aug-2017</c:v>
                </c:pt>
                <c:pt idx="8">
                  <c:v>Sep-2017</c:v>
                </c:pt>
                <c:pt idx="9">
                  <c:v>Oct-2017</c:v>
                </c:pt>
                <c:pt idx="10">
                  <c:v>Nov-2017</c:v>
                </c:pt>
                <c:pt idx="11">
                  <c:v>Dec-2017</c:v>
                </c:pt>
                <c:pt idx="12">
                  <c:v>Jan-2018</c:v>
                </c:pt>
                <c:pt idx="13">
                  <c:v>Feb-2018</c:v>
                </c:pt>
                <c:pt idx="14">
                  <c:v>Mar-2018</c:v>
                </c:pt>
                <c:pt idx="15">
                  <c:v>Apr-2018</c:v>
                </c:pt>
                <c:pt idx="16">
                  <c:v>May-2018</c:v>
                </c:pt>
                <c:pt idx="17">
                  <c:v>Jun-2018</c:v>
                </c:pt>
                <c:pt idx="18">
                  <c:v>Jul-2018</c:v>
                </c:pt>
                <c:pt idx="19">
                  <c:v>Aug-2018</c:v>
                </c:pt>
                <c:pt idx="20">
                  <c:v>Sep-2018</c:v>
                </c:pt>
                <c:pt idx="21">
                  <c:v>Oct-2018</c:v>
                </c:pt>
                <c:pt idx="22">
                  <c:v>Nov-2018</c:v>
                </c:pt>
                <c:pt idx="23">
                  <c:v>Dec-2018</c:v>
                </c:pt>
                <c:pt idx="24">
                  <c:v>Jan-2019</c:v>
                </c:pt>
                <c:pt idx="25">
                  <c:v>Feb-2019</c:v>
                </c:pt>
                <c:pt idx="26">
                  <c:v>Mar-2019</c:v>
                </c:pt>
                <c:pt idx="27">
                  <c:v>Apr-2019</c:v>
                </c:pt>
                <c:pt idx="28">
                  <c:v>May-2019</c:v>
                </c:pt>
                <c:pt idx="29">
                  <c:v>Jun-2019</c:v>
                </c:pt>
                <c:pt idx="30">
                  <c:v>Jul-2019</c:v>
                </c:pt>
              </c:strCache>
            </c:strRef>
          </c:cat>
          <c:val>
            <c:numRef>
              <c:f>East!$N$40:$AR$40</c:f>
              <c:numCache>
                <c:formatCode>0.000000</c:formatCode>
                <c:ptCount val="31"/>
                <c:pt idx="0">
                  <c:v>0.66491100000000003</c:v>
                </c:pt>
                <c:pt idx="1">
                  <c:v>0.65489299999999995</c:v>
                </c:pt>
                <c:pt idx="2">
                  <c:v>0.88456299999999999</c:v>
                </c:pt>
                <c:pt idx="3">
                  <c:v>0.70355100000000004</c:v>
                </c:pt>
                <c:pt idx="4">
                  <c:v>0.72120600000000001</c:v>
                </c:pt>
                <c:pt idx="5">
                  <c:v>0.70696599999999998</c:v>
                </c:pt>
                <c:pt idx="6">
                  <c:v>0.58393399999999995</c:v>
                </c:pt>
                <c:pt idx="7">
                  <c:v>0.58351700000000006</c:v>
                </c:pt>
                <c:pt idx="8">
                  <c:v>0.55443200000000004</c:v>
                </c:pt>
                <c:pt idx="9">
                  <c:v>0.78553500000000009</c:v>
                </c:pt>
                <c:pt idx="10">
                  <c:v>0.76034500000000005</c:v>
                </c:pt>
                <c:pt idx="11">
                  <c:v>0.69098199999999999</c:v>
                </c:pt>
                <c:pt idx="12">
                  <c:v>0.71085700000000007</c:v>
                </c:pt>
                <c:pt idx="13">
                  <c:v>0.67331000000000008</c:v>
                </c:pt>
                <c:pt idx="14">
                  <c:v>0.75070000000000003</c:v>
                </c:pt>
                <c:pt idx="15">
                  <c:v>0.68396100000000004</c:v>
                </c:pt>
                <c:pt idx="16">
                  <c:v>0.77822900000000006</c:v>
                </c:pt>
                <c:pt idx="17">
                  <c:v>0.70106800000000002</c:v>
                </c:pt>
                <c:pt idx="18">
                  <c:v>0.7608919999999999</c:v>
                </c:pt>
                <c:pt idx="19">
                  <c:v>0.76341199999999998</c:v>
                </c:pt>
                <c:pt idx="20">
                  <c:v>0.74571399999999999</c:v>
                </c:pt>
                <c:pt idx="21">
                  <c:v>0.80944400000000005</c:v>
                </c:pt>
                <c:pt idx="22">
                  <c:v>0.81958900000000001</c:v>
                </c:pt>
                <c:pt idx="23">
                  <c:v>0.71404599999999996</c:v>
                </c:pt>
                <c:pt idx="24">
                  <c:v>0.77188999999999997</c:v>
                </c:pt>
                <c:pt idx="25">
                  <c:v>0.82331700000000008</c:v>
                </c:pt>
                <c:pt idx="26">
                  <c:v>0.85166900000000001</c:v>
                </c:pt>
                <c:pt idx="27">
                  <c:v>0.81637000000000004</c:v>
                </c:pt>
                <c:pt idx="28">
                  <c:v>0.89334599999999997</c:v>
                </c:pt>
                <c:pt idx="29">
                  <c:v>0.85015200000000002</c:v>
                </c:pt>
                <c:pt idx="30">
                  <c:v>0.92104200000000014</c:v>
                </c:pt>
              </c:numCache>
            </c:numRef>
          </c:val>
          <c:extLst>
            <c:ext xmlns:c16="http://schemas.microsoft.com/office/drawing/2014/chart" uri="{C3380CC4-5D6E-409C-BE32-E72D297353CC}">
              <c16:uniqueId val="{00000001-07CF-4572-BF3C-5EB66480BDC8}"/>
            </c:ext>
          </c:extLst>
        </c:ser>
        <c:ser>
          <c:idx val="2"/>
          <c:order val="2"/>
          <c:tx>
            <c:strRef>
              <c:f>East!$A$41</c:f>
              <c:strCache>
                <c:ptCount val="1"/>
                <c:pt idx="0">
                  <c:v>Tin - Tantalum - Lithium</c:v>
                </c:pt>
              </c:strCache>
            </c:strRef>
          </c:tx>
          <c:spPr>
            <a:solidFill>
              <a:schemeClr val="accent4">
                <a:lumMod val="40000"/>
                <a:lumOff val="60000"/>
              </a:schemeClr>
            </a:solidFill>
            <a:ln w="6350">
              <a:solidFill>
                <a:schemeClr val="accent4">
                  <a:lumMod val="75000"/>
                </a:schemeClr>
              </a:solidFill>
            </a:ln>
            <a:effectLst/>
            <a:sp3d contourW="6350">
              <a:contourClr>
                <a:schemeClr val="accent4">
                  <a:lumMod val="75000"/>
                </a:schemeClr>
              </a:contourClr>
            </a:sp3d>
          </c:spPr>
          <c:cat>
            <c:strRef>
              <c:f>East!$N$38:$AR$38</c:f>
              <c:strCache>
                <c:ptCount val="31"/>
                <c:pt idx="0">
                  <c:v>Jan-2017</c:v>
                </c:pt>
                <c:pt idx="1">
                  <c:v>Feb-2017</c:v>
                </c:pt>
                <c:pt idx="2">
                  <c:v>Mar-2017</c:v>
                </c:pt>
                <c:pt idx="3">
                  <c:v>Apr-2017</c:v>
                </c:pt>
                <c:pt idx="4">
                  <c:v>May-2017</c:v>
                </c:pt>
                <c:pt idx="5">
                  <c:v>Jun-2017</c:v>
                </c:pt>
                <c:pt idx="6">
                  <c:v>Jul-2017</c:v>
                </c:pt>
                <c:pt idx="7">
                  <c:v>Aug-2017</c:v>
                </c:pt>
                <c:pt idx="8">
                  <c:v>Sep-2017</c:v>
                </c:pt>
                <c:pt idx="9">
                  <c:v>Oct-2017</c:v>
                </c:pt>
                <c:pt idx="10">
                  <c:v>Nov-2017</c:v>
                </c:pt>
                <c:pt idx="11">
                  <c:v>Dec-2017</c:v>
                </c:pt>
                <c:pt idx="12">
                  <c:v>Jan-2018</c:v>
                </c:pt>
                <c:pt idx="13">
                  <c:v>Feb-2018</c:v>
                </c:pt>
                <c:pt idx="14">
                  <c:v>Mar-2018</c:v>
                </c:pt>
                <c:pt idx="15">
                  <c:v>Apr-2018</c:v>
                </c:pt>
                <c:pt idx="16">
                  <c:v>May-2018</c:v>
                </c:pt>
                <c:pt idx="17">
                  <c:v>Jun-2018</c:v>
                </c:pt>
                <c:pt idx="18">
                  <c:v>Jul-2018</c:v>
                </c:pt>
                <c:pt idx="19">
                  <c:v>Aug-2018</c:v>
                </c:pt>
                <c:pt idx="20">
                  <c:v>Sep-2018</c:v>
                </c:pt>
                <c:pt idx="21">
                  <c:v>Oct-2018</c:v>
                </c:pt>
                <c:pt idx="22">
                  <c:v>Nov-2018</c:v>
                </c:pt>
                <c:pt idx="23">
                  <c:v>Dec-2018</c:v>
                </c:pt>
                <c:pt idx="24">
                  <c:v>Jan-2019</c:v>
                </c:pt>
                <c:pt idx="25">
                  <c:v>Feb-2019</c:v>
                </c:pt>
                <c:pt idx="26">
                  <c:v>Mar-2019</c:v>
                </c:pt>
                <c:pt idx="27">
                  <c:v>Apr-2019</c:v>
                </c:pt>
                <c:pt idx="28">
                  <c:v>May-2019</c:v>
                </c:pt>
                <c:pt idx="29">
                  <c:v>Jun-2019</c:v>
                </c:pt>
                <c:pt idx="30">
                  <c:v>Jul-2019</c:v>
                </c:pt>
              </c:strCache>
            </c:strRef>
          </c:cat>
          <c:val>
            <c:numRef>
              <c:f>East!$N$41:$AR$41</c:f>
              <c:numCache>
                <c:formatCode>0.000000</c:formatCode>
                <c:ptCount val="31"/>
                <c:pt idx="0">
                  <c:v>5.5534E-2</c:v>
                </c:pt>
                <c:pt idx="1">
                  <c:v>5.3806000000000007E-2</c:v>
                </c:pt>
                <c:pt idx="2">
                  <c:v>6.6251000000000004E-2</c:v>
                </c:pt>
                <c:pt idx="3">
                  <c:v>7.9626000000000002E-2</c:v>
                </c:pt>
                <c:pt idx="4">
                  <c:v>7.4969000000000008E-2</c:v>
                </c:pt>
                <c:pt idx="5">
                  <c:v>6.7723000000000005E-2</c:v>
                </c:pt>
                <c:pt idx="6">
                  <c:v>9.8266999999999993E-2</c:v>
                </c:pt>
                <c:pt idx="7">
                  <c:v>7.9806000000000002E-2</c:v>
                </c:pt>
                <c:pt idx="8">
                  <c:v>8.5682000000000008E-2</c:v>
                </c:pt>
                <c:pt idx="9">
                  <c:v>8.2209000000000004E-2</c:v>
                </c:pt>
                <c:pt idx="10">
                  <c:v>0.12403500000000001</c:v>
                </c:pt>
                <c:pt idx="11">
                  <c:v>0.11690600000000001</c:v>
                </c:pt>
                <c:pt idx="12">
                  <c:v>0.161831</c:v>
                </c:pt>
                <c:pt idx="13">
                  <c:v>0.135435</c:v>
                </c:pt>
                <c:pt idx="14">
                  <c:v>0.14208799999999999</c:v>
                </c:pt>
                <c:pt idx="15">
                  <c:v>0.15034900000000001</c:v>
                </c:pt>
                <c:pt idx="16">
                  <c:v>0.16676099999999999</c:v>
                </c:pt>
                <c:pt idx="17">
                  <c:v>0.16894400000000001</c:v>
                </c:pt>
                <c:pt idx="18">
                  <c:v>0.17105999999999999</c:v>
                </c:pt>
                <c:pt idx="19">
                  <c:v>0.150897</c:v>
                </c:pt>
                <c:pt idx="20">
                  <c:v>0.16503800000000002</c:v>
                </c:pt>
                <c:pt idx="21">
                  <c:v>0.19334400000000002</c:v>
                </c:pt>
                <c:pt idx="22">
                  <c:v>0.19728899999999999</c:v>
                </c:pt>
                <c:pt idx="23">
                  <c:v>0.19136800000000001</c:v>
                </c:pt>
                <c:pt idx="24">
                  <c:v>0.18826300000000001</c:v>
                </c:pt>
                <c:pt idx="25">
                  <c:v>0.17694300000000002</c:v>
                </c:pt>
                <c:pt idx="26">
                  <c:v>0.17935999999999999</c:v>
                </c:pt>
                <c:pt idx="27">
                  <c:v>0.17677999999999999</c:v>
                </c:pt>
                <c:pt idx="28">
                  <c:v>0.186615</c:v>
                </c:pt>
                <c:pt idx="29">
                  <c:v>0.17702200000000001</c:v>
                </c:pt>
                <c:pt idx="30">
                  <c:v>0.109566</c:v>
                </c:pt>
              </c:numCache>
            </c:numRef>
          </c:val>
          <c:extLst>
            <c:ext xmlns:c16="http://schemas.microsoft.com/office/drawing/2014/chart" uri="{C3380CC4-5D6E-409C-BE32-E72D297353CC}">
              <c16:uniqueId val="{00000002-07CF-4572-BF3C-5EB66480BDC8}"/>
            </c:ext>
          </c:extLst>
        </c:ser>
        <c:ser>
          <c:idx val="3"/>
          <c:order val="3"/>
          <c:tx>
            <c:strRef>
              <c:f>East!$A$42</c:f>
              <c:strCache>
                <c:ptCount val="1"/>
                <c:pt idx="0">
                  <c:v>Copper - Lead - Zinc</c:v>
                </c:pt>
              </c:strCache>
            </c:strRef>
          </c:tx>
          <c:spPr>
            <a:solidFill>
              <a:schemeClr val="accent4">
                <a:lumMod val="40000"/>
                <a:lumOff val="60000"/>
              </a:schemeClr>
            </a:solidFill>
            <a:ln w="6350">
              <a:solidFill>
                <a:schemeClr val="accent4">
                  <a:lumMod val="75000"/>
                </a:schemeClr>
              </a:solidFill>
            </a:ln>
            <a:effectLst/>
            <a:sp3d contourW="6350">
              <a:contourClr>
                <a:schemeClr val="accent4">
                  <a:lumMod val="75000"/>
                </a:schemeClr>
              </a:contourClr>
            </a:sp3d>
          </c:spPr>
          <c:cat>
            <c:strRef>
              <c:f>East!$N$38:$AR$38</c:f>
              <c:strCache>
                <c:ptCount val="31"/>
                <c:pt idx="0">
                  <c:v>Jan-2017</c:v>
                </c:pt>
                <c:pt idx="1">
                  <c:v>Feb-2017</c:v>
                </c:pt>
                <c:pt idx="2">
                  <c:v>Mar-2017</c:v>
                </c:pt>
                <c:pt idx="3">
                  <c:v>Apr-2017</c:v>
                </c:pt>
                <c:pt idx="4">
                  <c:v>May-2017</c:v>
                </c:pt>
                <c:pt idx="5">
                  <c:v>Jun-2017</c:v>
                </c:pt>
                <c:pt idx="6">
                  <c:v>Jul-2017</c:v>
                </c:pt>
                <c:pt idx="7">
                  <c:v>Aug-2017</c:v>
                </c:pt>
                <c:pt idx="8">
                  <c:v>Sep-2017</c:v>
                </c:pt>
                <c:pt idx="9">
                  <c:v>Oct-2017</c:v>
                </c:pt>
                <c:pt idx="10">
                  <c:v>Nov-2017</c:v>
                </c:pt>
                <c:pt idx="11">
                  <c:v>Dec-2017</c:v>
                </c:pt>
                <c:pt idx="12">
                  <c:v>Jan-2018</c:v>
                </c:pt>
                <c:pt idx="13">
                  <c:v>Feb-2018</c:v>
                </c:pt>
                <c:pt idx="14">
                  <c:v>Mar-2018</c:v>
                </c:pt>
                <c:pt idx="15">
                  <c:v>Apr-2018</c:v>
                </c:pt>
                <c:pt idx="16">
                  <c:v>May-2018</c:v>
                </c:pt>
                <c:pt idx="17">
                  <c:v>Jun-2018</c:v>
                </c:pt>
                <c:pt idx="18">
                  <c:v>Jul-2018</c:v>
                </c:pt>
                <c:pt idx="19">
                  <c:v>Aug-2018</c:v>
                </c:pt>
                <c:pt idx="20">
                  <c:v>Sep-2018</c:v>
                </c:pt>
                <c:pt idx="21">
                  <c:v>Oct-2018</c:v>
                </c:pt>
                <c:pt idx="22">
                  <c:v>Nov-2018</c:v>
                </c:pt>
                <c:pt idx="23">
                  <c:v>Dec-2018</c:v>
                </c:pt>
                <c:pt idx="24">
                  <c:v>Jan-2019</c:v>
                </c:pt>
                <c:pt idx="25">
                  <c:v>Feb-2019</c:v>
                </c:pt>
                <c:pt idx="26">
                  <c:v>Mar-2019</c:v>
                </c:pt>
                <c:pt idx="27">
                  <c:v>Apr-2019</c:v>
                </c:pt>
                <c:pt idx="28">
                  <c:v>May-2019</c:v>
                </c:pt>
                <c:pt idx="29">
                  <c:v>Jun-2019</c:v>
                </c:pt>
                <c:pt idx="30">
                  <c:v>Jul-2019</c:v>
                </c:pt>
              </c:strCache>
            </c:strRef>
          </c:cat>
          <c:val>
            <c:numRef>
              <c:f>East!$N$42:$AR$42</c:f>
              <c:numCache>
                <c:formatCode>0.000000</c:formatCode>
                <c:ptCount val="31"/>
                <c:pt idx="0">
                  <c:v>4.9117999999999995E-2</c:v>
                </c:pt>
                <c:pt idx="1">
                  <c:v>4.8883999999999997E-2</c:v>
                </c:pt>
                <c:pt idx="2">
                  <c:v>5.7275E-2</c:v>
                </c:pt>
                <c:pt idx="3">
                  <c:v>5.6812000000000001E-2</c:v>
                </c:pt>
                <c:pt idx="4">
                  <c:v>5.6168999999999997E-2</c:v>
                </c:pt>
                <c:pt idx="5">
                  <c:v>5.2336000000000001E-2</c:v>
                </c:pt>
                <c:pt idx="6">
                  <c:v>5.4801000000000002E-2</c:v>
                </c:pt>
                <c:pt idx="7">
                  <c:v>5.4035E-2</c:v>
                </c:pt>
                <c:pt idx="8">
                  <c:v>5.1175999999999999E-2</c:v>
                </c:pt>
                <c:pt idx="9">
                  <c:v>6.7112000000000005E-2</c:v>
                </c:pt>
                <c:pt idx="10">
                  <c:v>5.7894000000000001E-2</c:v>
                </c:pt>
                <c:pt idx="11">
                  <c:v>5.6076000000000001E-2</c:v>
                </c:pt>
                <c:pt idx="12">
                  <c:v>5.4446999999999995E-2</c:v>
                </c:pt>
                <c:pt idx="13">
                  <c:v>5.0566E-2</c:v>
                </c:pt>
                <c:pt idx="14">
                  <c:v>5.5236999999999994E-2</c:v>
                </c:pt>
                <c:pt idx="15">
                  <c:v>5.3078E-2</c:v>
                </c:pt>
                <c:pt idx="16">
                  <c:v>5.3171999999999997E-2</c:v>
                </c:pt>
                <c:pt idx="17">
                  <c:v>5.3256999999999999E-2</c:v>
                </c:pt>
                <c:pt idx="18">
                  <c:v>6.2280000000000002E-2</c:v>
                </c:pt>
                <c:pt idx="19">
                  <c:v>5.6791999999999995E-2</c:v>
                </c:pt>
                <c:pt idx="20">
                  <c:v>5.4001E-2</c:v>
                </c:pt>
                <c:pt idx="21">
                  <c:v>5.9551999999999994E-2</c:v>
                </c:pt>
                <c:pt idx="22">
                  <c:v>5.6058000000000004E-2</c:v>
                </c:pt>
                <c:pt idx="23">
                  <c:v>5.3280000000000001E-2</c:v>
                </c:pt>
                <c:pt idx="24">
                  <c:v>5.3120000000000001E-2</c:v>
                </c:pt>
                <c:pt idx="25">
                  <c:v>5.4225999999999996E-2</c:v>
                </c:pt>
                <c:pt idx="26">
                  <c:v>5.2572999999999995E-2</c:v>
                </c:pt>
                <c:pt idx="27">
                  <c:v>5.2586999999999995E-2</c:v>
                </c:pt>
                <c:pt idx="28">
                  <c:v>5.6667000000000002E-2</c:v>
                </c:pt>
                <c:pt idx="29">
                  <c:v>5.2224000000000007E-2</c:v>
                </c:pt>
                <c:pt idx="30">
                  <c:v>5.5528000000000001E-2</c:v>
                </c:pt>
              </c:numCache>
            </c:numRef>
          </c:val>
          <c:extLst>
            <c:ext xmlns:c16="http://schemas.microsoft.com/office/drawing/2014/chart" uri="{C3380CC4-5D6E-409C-BE32-E72D297353CC}">
              <c16:uniqueId val="{00000003-07CF-4572-BF3C-5EB66480BDC8}"/>
            </c:ext>
          </c:extLst>
        </c:ser>
        <c:ser>
          <c:idx val="4"/>
          <c:order val="4"/>
          <c:tx>
            <c:strRef>
              <c:f>East!$A$43</c:f>
              <c:strCache>
                <c:ptCount val="1"/>
                <c:pt idx="0">
                  <c:v>Rare Earths</c:v>
                </c:pt>
              </c:strCache>
            </c:strRef>
          </c:tx>
          <c:spPr>
            <a:solidFill>
              <a:schemeClr val="accent4">
                <a:lumMod val="40000"/>
                <a:lumOff val="60000"/>
              </a:schemeClr>
            </a:solidFill>
            <a:ln w="6350">
              <a:solidFill>
                <a:schemeClr val="accent4">
                  <a:lumMod val="75000"/>
                </a:schemeClr>
              </a:solidFill>
            </a:ln>
            <a:effectLst/>
            <a:sp3d contourW="6350">
              <a:contourClr>
                <a:schemeClr val="accent4">
                  <a:lumMod val="75000"/>
                </a:schemeClr>
              </a:contourClr>
            </a:sp3d>
          </c:spPr>
          <c:cat>
            <c:strRef>
              <c:f>East!$N$38:$AR$38</c:f>
              <c:strCache>
                <c:ptCount val="31"/>
                <c:pt idx="0">
                  <c:v>Jan-2017</c:v>
                </c:pt>
                <c:pt idx="1">
                  <c:v>Feb-2017</c:v>
                </c:pt>
                <c:pt idx="2">
                  <c:v>Mar-2017</c:v>
                </c:pt>
                <c:pt idx="3">
                  <c:v>Apr-2017</c:v>
                </c:pt>
                <c:pt idx="4">
                  <c:v>May-2017</c:v>
                </c:pt>
                <c:pt idx="5">
                  <c:v>Jun-2017</c:v>
                </c:pt>
                <c:pt idx="6">
                  <c:v>Jul-2017</c:v>
                </c:pt>
                <c:pt idx="7">
                  <c:v>Aug-2017</c:v>
                </c:pt>
                <c:pt idx="8">
                  <c:v>Sep-2017</c:v>
                </c:pt>
                <c:pt idx="9">
                  <c:v>Oct-2017</c:v>
                </c:pt>
                <c:pt idx="10">
                  <c:v>Nov-2017</c:v>
                </c:pt>
                <c:pt idx="11">
                  <c:v>Dec-2017</c:v>
                </c:pt>
                <c:pt idx="12">
                  <c:v>Jan-2018</c:v>
                </c:pt>
                <c:pt idx="13">
                  <c:v>Feb-2018</c:v>
                </c:pt>
                <c:pt idx="14">
                  <c:v>Mar-2018</c:v>
                </c:pt>
                <c:pt idx="15">
                  <c:v>Apr-2018</c:v>
                </c:pt>
                <c:pt idx="16">
                  <c:v>May-2018</c:v>
                </c:pt>
                <c:pt idx="17">
                  <c:v>Jun-2018</c:v>
                </c:pt>
                <c:pt idx="18">
                  <c:v>Jul-2018</c:v>
                </c:pt>
                <c:pt idx="19">
                  <c:v>Aug-2018</c:v>
                </c:pt>
                <c:pt idx="20">
                  <c:v>Sep-2018</c:v>
                </c:pt>
                <c:pt idx="21">
                  <c:v>Oct-2018</c:v>
                </c:pt>
                <c:pt idx="22">
                  <c:v>Nov-2018</c:v>
                </c:pt>
                <c:pt idx="23">
                  <c:v>Dec-2018</c:v>
                </c:pt>
                <c:pt idx="24">
                  <c:v>Jan-2019</c:v>
                </c:pt>
                <c:pt idx="25">
                  <c:v>Feb-2019</c:v>
                </c:pt>
                <c:pt idx="26">
                  <c:v>Mar-2019</c:v>
                </c:pt>
                <c:pt idx="27">
                  <c:v>Apr-2019</c:v>
                </c:pt>
                <c:pt idx="28">
                  <c:v>May-2019</c:v>
                </c:pt>
                <c:pt idx="29">
                  <c:v>Jun-2019</c:v>
                </c:pt>
                <c:pt idx="30">
                  <c:v>Jul-2019</c:v>
                </c:pt>
              </c:strCache>
            </c:strRef>
          </c:cat>
          <c:val>
            <c:numRef>
              <c:f>East!$N$43:$AR$43</c:f>
              <c:numCache>
                <c:formatCode>0.000000</c:formatCode>
                <c:ptCount val="31"/>
                <c:pt idx="0">
                  <c:v>2.2002000000000001E-2</c:v>
                </c:pt>
                <c:pt idx="1">
                  <c:v>2.0038E-2</c:v>
                </c:pt>
                <c:pt idx="2">
                  <c:v>2.2669999999999999E-2</c:v>
                </c:pt>
                <c:pt idx="3">
                  <c:v>2.2164E-2</c:v>
                </c:pt>
                <c:pt idx="4">
                  <c:v>2.1793E-2</c:v>
                </c:pt>
                <c:pt idx="5">
                  <c:v>2.0024E-2</c:v>
                </c:pt>
                <c:pt idx="6">
                  <c:v>1.9903000000000001E-2</c:v>
                </c:pt>
                <c:pt idx="7">
                  <c:v>2.1564E-2</c:v>
                </c:pt>
                <c:pt idx="8">
                  <c:v>2.7686000000000002E-2</c:v>
                </c:pt>
                <c:pt idx="9">
                  <c:v>3.1461000000000003E-2</c:v>
                </c:pt>
                <c:pt idx="10">
                  <c:v>3.4819999999999997E-2</c:v>
                </c:pt>
                <c:pt idx="11">
                  <c:v>3.1412000000000002E-2</c:v>
                </c:pt>
                <c:pt idx="12">
                  <c:v>2.8426E-2</c:v>
                </c:pt>
                <c:pt idx="13">
                  <c:v>2.3538999999999997E-2</c:v>
                </c:pt>
                <c:pt idx="14">
                  <c:v>2.7623000000000002E-2</c:v>
                </c:pt>
                <c:pt idx="15">
                  <c:v>2.4647000000000002E-2</c:v>
                </c:pt>
                <c:pt idx="16">
                  <c:v>2.8302999999999998E-2</c:v>
                </c:pt>
                <c:pt idx="17">
                  <c:v>2.6730999999999998E-2</c:v>
                </c:pt>
                <c:pt idx="18">
                  <c:v>3.0336000000000002E-2</c:v>
                </c:pt>
                <c:pt idx="19">
                  <c:v>3.0130000000000001E-2</c:v>
                </c:pt>
                <c:pt idx="20">
                  <c:v>2.8213000000000002E-2</c:v>
                </c:pt>
                <c:pt idx="21">
                  <c:v>2.8884E-2</c:v>
                </c:pt>
                <c:pt idx="22">
                  <c:v>2.8955000000000002E-2</c:v>
                </c:pt>
                <c:pt idx="23">
                  <c:v>2.8511999999999999E-2</c:v>
                </c:pt>
                <c:pt idx="24">
                  <c:v>3.3295999999999999E-2</c:v>
                </c:pt>
                <c:pt idx="25">
                  <c:v>3.1741000000000005E-2</c:v>
                </c:pt>
                <c:pt idx="26">
                  <c:v>3.2708000000000001E-2</c:v>
                </c:pt>
                <c:pt idx="27">
                  <c:v>3.1330999999999998E-2</c:v>
                </c:pt>
                <c:pt idx="28">
                  <c:v>3.1977999999999999E-2</c:v>
                </c:pt>
                <c:pt idx="29">
                  <c:v>2.9059000000000001E-2</c:v>
                </c:pt>
                <c:pt idx="30">
                  <c:v>2.8795000000000001E-2</c:v>
                </c:pt>
              </c:numCache>
            </c:numRef>
          </c:val>
          <c:extLst>
            <c:ext xmlns:c16="http://schemas.microsoft.com/office/drawing/2014/chart" uri="{C3380CC4-5D6E-409C-BE32-E72D297353CC}">
              <c16:uniqueId val="{00000004-07CF-4572-BF3C-5EB66480BDC8}"/>
            </c:ext>
          </c:extLst>
        </c:ser>
        <c:ser>
          <c:idx val="5"/>
          <c:order val="5"/>
          <c:tx>
            <c:strRef>
              <c:f>East!$A$44</c:f>
              <c:strCache>
                <c:ptCount val="1"/>
                <c:pt idx="0">
                  <c:v>Unassigned</c:v>
                </c:pt>
              </c:strCache>
            </c:strRef>
          </c:tx>
          <c:spPr>
            <a:solidFill>
              <a:schemeClr val="accent4">
                <a:lumMod val="40000"/>
                <a:lumOff val="60000"/>
              </a:schemeClr>
            </a:solidFill>
            <a:ln w="6350">
              <a:solidFill>
                <a:schemeClr val="accent4">
                  <a:lumMod val="75000"/>
                </a:schemeClr>
              </a:solidFill>
            </a:ln>
            <a:effectLst/>
            <a:sp3d contourW="6350">
              <a:contourClr>
                <a:schemeClr val="accent4">
                  <a:lumMod val="75000"/>
                </a:schemeClr>
              </a:contourClr>
            </a:sp3d>
          </c:spPr>
          <c:cat>
            <c:strRef>
              <c:f>East!$N$38:$AR$38</c:f>
              <c:strCache>
                <c:ptCount val="31"/>
                <c:pt idx="0">
                  <c:v>Jan-2017</c:v>
                </c:pt>
                <c:pt idx="1">
                  <c:v>Feb-2017</c:v>
                </c:pt>
                <c:pt idx="2">
                  <c:v>Mar-2017</c:v>
                </c:pt>
                <c:pt idx="3">
                  <c:v>Apr-2017</c:v>
                </c:pt>
                <c:pt idx="4">
                  <c:v>May-2017</c:v>
                </c:pt>
                <c:pt idx="5">
                  <c:v>Jun-2017</c:v>
                </c:pt>
                <c:pt idx="6">
                  <c:v>Jul-2017</c:v>
                </c:pt>
                <c:pt idx="7">
                  <c:v>Aug-2017</c:v>
                </c:pt>
                <c:pt idx="8">
                  <c:v>Sep-2017</c:v>
                </c:pt>
                <c:pt idx="9">
                  <c:v>Oct-2017</c:v>
                </c:pt>
                <c:pt idx="10">
                  <c:v>Nov-2017</c:v>
                </c:pt>
                <c:pt idx="11">
                  <c:v>Dec-2017</c:v>
                </c:pt>
                <c:pt idx="12">
                  <c:v>Jan-2018</c:v>
                </c:pt>
                <c:pt idx="13">
                  <c:v>Feb-2018</c:v>
                </c:pt>
                <c:pt idx="14">
                  <c:v>Mar-2018</c:v>
                </c:pt>
                <c:pt idx="15">
                  <c:v>Apr-2018</c:v>
                </c:pt>
                <c:pt idx="16">
                  <c:v>May-2018</c:v>
                </c:pt>
                <c:pt idx="17">
                  <c:v>Jun-2018</c:v>
                </c:pt>
                <c:pt idx="18">
                  <c:v>Jul-2018</c:v>
                </c:pt>
                <c:pt idx="19">
                  <c:v>Aug-2018</c:v>
                </c:pt>
                <c:pt idx="20">
                  <c:v>Sep-2018</c:v>
                </c:pt>
                <c:pt idx="21">
                  <c:v>Oct-2018</c:v>
                </c:pt>
                <c:pt idx="22">
                  <c:v>Nov-2018</c:v>
                </c:pt>
                <c:pt idx="23">
                  <c:v>Dec-2018</c:v>
                </c:pt>
                <c:pt idx="24">
                  <c:v>Jan-2019</c:v>
                </c:pt>
                <c:pt idx="25">
                  <c:v>Feb-2019</c:v>
                </c:pt>
                <c:pt idx="26">
                  <c:v>Mar-2019</c:v>
                </c:pt>
                <c:pt idx="27">
                  <c:v>Apr-2019</c:v>
                </c:pt>
                <c:pt idx="28">
                  <c:v>May-2019</c:v>
                </c:pt>
                <c:pt idx="29">
                  <c:v>Jun-2019</c:v>
                </c:pt>
                <c:pt idx="30">
                  <c:v>Jul-2019</c:v>
                </c:pt>
              </c:strCache>
            </c:strRef>
          </c:cat>
          <c:val>
            <c:numRef>
              <c:f>East!$N$44:$AR$44</c:f>
              <c:numCache>
                <c:formatCode>0.000000</c:formatCode>
                <c:ptCount val="31"/>
                <c:pt idx="0">
                  <c:v>2.9611999999999999E-2</c:v>
                </c:pt>
                <c:pt idx="1">
                  <c:v>2.5477E-2</c:v>
                </c:pt>
                <c:pt idx="2">
                  <c:v>2.8894999999999997E-2</c:v>
                </c:pt>
                <c:pt idx="3">
                  <c:v>2.5755E-2</c:v>
                </c:pt>
                <c:pt idx="4">
                  <c:v>3.0424E-2</c:v>
                </c:pt>
                <c:pt idx="5">
                  <c:v>2.7047000000000002E-2</c:v>
                </c:pt>
                <c:pt idx="6">
                  <c:v>3.0029E-2</c:v>
                </c:pt>
                <c:pt idx="7">
                  <c:v>2.6897000000000001E-2</c:v>
                </c:pt>
                <c:pt idx="8">
                  <c:v>2.5208000000000001E-2</c:v>
                </c:pt>
                <c:pt idx="9">
                  <c:v>2.2228999999999999E-2</c:v>
                </c:pt>
                <c:pt idx="10">
                  <c:v>2.3133000000000001E-2</c:v>
                </c:pt>
                <c:pt idx="11">
                  <c:v>2.0320999999999999E-2</c:v>
                </c:pt>
                <c:pt idx="12">
                  <c:v>1.7543E-2</c:v>
                </c:pt>
                <c:pt idx="13">
                  <c:v>1.9186000000000002E-2</c:v>
                </c:pt>
                <c:pt idx="14">
                  <c:v>1.8988999999999999E-2</c:v>
                </c:pt>
                <c:pt idx="15">
                  <c:v>1.9494999999999998E-2</c:v>
                </c:pt>
                <c:pt idx="16">
                  <c:v>1.9858000000000001E-2</c:v>
                </c:pt>
                <c:pt idx="17">
                  <c:v>1.8098E-2</c:v>
                </c:pt>
                <c:pt idx="18">
                  <c:v>1.6146000000000001E-2</c:v>
                </c:pt>
                <c:pt idx="19">
                  <c:v>1.2636999999999999E-2</c:v>
                </c:pt>
                <c:pt idx="20">
                  <c:v>1.4306000000000001E-2</c:v>
                </c:pt>
                <c:pt idx="21">
                  <c:v>1.3233999999999999E-2</c:v>
                </c:pt>
                <c:pt idx="22">
                  <c:v>1.456E-2</c:v>
                </c:pt>
                <c:pt idx="23">
                  <c:v>1.5349E-2</c:v>
                </c:pt>
                <c:pt idx="24">
                  <c:v>2.2164E-2</c:v>
                </c:pt>
                <c:pt idx="25">
                  <c:v>2.0216999999999999E-2</c:v>
                </c:pt>
                <c:pt idx="26">
                  <c:v>1.8648000000000001E-2</c:v>
                </c:pt>
                <c:pt idx="27">
                  <c:v>1.6414999999999999E-2</c:v>
                </c:pt>
                <c:pt idx="28">
                  <c:v>1.8488000000000001E-2</c:v>
                </c:pt>
                <c:pt idx="29">
                  <c:v>1.8634000000000001E-2</c:v>
                </c:pt>
                <c:pt idx="30">
                  <c:v>2.5019E-2</c:v>
                </c:pt>
              </c:numCache>
            </c:numRef>
          </c:val>
          <c:extLst>
            <c:ext xmlns:c16="http://schemas.microsoft.com/office/drawing/2014/chart" uri="{C3380CC4-5D6E-409C-BE32-E72D297353CC}">
              <c16:uniqueId val="{00000005-07CF-4572-BF3C-5EB66480BDC8}"/>
            </c:ext>
          </c:extLst>
        </c:ser>
        <c:ser>
          <c:idx val="6"/>
          <c:order val="6"/>
          <c:tx>
            <c:strRef>
              <c:f>East!$A$45</c:f>
              <c:strCache>
                <c:ptCount val="1"/>
                <c:pt idx="0">
                  <c:v>Iron Ore</c:v>
                </c:pt>
              </c:strCache>
            </c:strRef>
          </c:tx>
          <c:spPr>
            <a:solidFill>
              <a:schemeClr val="accent4">
                <a:lumMod val="40000"/>
                <a:lumOff val="60000"/>
              </a:schemeClr>
            </a:solidFill>
            <a:ln w="6350">
              <a:solidFill>
                <a:schemeClr val="accent4">
                  <a:lumMod val="75000"/>
                </a:schemeClr>
              </a:solidFill>
            </a:ln>
            <a:effectLst/>
            <a:sp3d contourW="6350">
              <a:contourClr>
                <a:schemeClr val="accent4">
                  <a:lumMod val="75000"/>
                </a:schemeClr>
              </a:contourClr>
            </a:sp3d>
          </c:spPr>
          <c:cat>
            <c:strRef>
              <c:f>East!$N$38:$AR$38</c:f>
              <c:strCache>
                <c:ptCount val="31"/>
                <c:pt idx="0">
                  <c:v>Jan-2017</c:v>
                </c:pt>
                <c:pt idx="1">
                  <c:v>Feb-2017</c:v>
                </c:pt>
                <c:pt idx="2">
                  <c:v>Mar-2017</c:v>
                </c:pt>
                <c:pt idx="3">
                  <c:v>Apr-2017</c:v>
                </c:pt>
                <c:pt idx="4">
                  <c:v>May-2017</c:v>
                </c:pt>
                <c:pt idx="5">
                  <c:v>Jun-2017</c:v>
                </c:pt>
                <c:pt idx="6">
                  <c:v>Jul-2017</c:v>
                </c:pt>
                <c:pt idx="7">
                  <c:v>Aug-2017</c:v>
                </c:pt>
                <c:pt idx="8">
                  <c:v>Sep-2017</c:v>
                </c:pt>
                <c:pt idx="9">
                  <c:v>Oct-2017</c:v>
                </c:pt>
                <c:pt idx="10">
                  <c:v>Nov-2017</c:v>
                </c:pt>
                <c:pt idx="11">
                  <c:v>Dec-2017</c:v>
                </c:pt>
                <c:pt idx="12">
                  <c:v>Jan-2018</c:v>
                </c:pt>
                <c:pt idx="13">
                  <c:v>Feb-2018</c:v>
                </c:pt>
                <c:pt idx="14">
                  <c:v>Mar-2018</c:v>
                </c:pt>
                <c:pt idx="15">
                  <c:v>Apr-2018</c:v>
                </c:pt>
                <c:pt idx="16">
                  <c:v>May-2018</c:v>
                </c:pt>
                <c:pt idx="17">
                  <c:v>Jun-2018</c:v>
                </c:pt>
                <c:pt idx="18">
                  <c:v>Jul-2018</c:v>
                </c:pt>
                <c:pt idx="19">
                  <c:v>Aug-2018</c:v>
                </c:pt>
                <c:pt idx="20">
                  <c:v>Sep-2018</c:v>
                </c:pt>
                <c:pt idx="21">
                  <c:v>Oct-2018</c:v>
                </c:pt>
                <c:pt idx="22">
                  <c:v>Nov-2018</c:v>
                </c:pt>
                <c:pt idx="23">
                  <c:v>Dec-2018</c:v>
                </c:pt>
                <c:pt idx="24">
                  <c:v>Jan-2019</c:v>
                </c:pt>
                <c:pt idx="25">
                  <c:v>Feb-2019</c:v>
                </c:pt>
                <c:pt idx="26">
                  <c:v>Mar-2019</c:v>
                </c:pt>
                <c:pt idx="27">
                  <c:v>Apr-2019</c:v>
                </c:pt>
                <c:pt idx="28">
                  <c:v>May-2019</c:v>
                </c:pt>
                <c:pt idx="29">
                  <c:v>Jun-2019</c:v>
                </c:pt>
                <c:pt idx="30">
                  <c:v>Jul-2019</c:v>
                </c:pt>
              </c:strCache>
            </c:strRef>
          </c:cat>
          <c:val>
            <c:numRef>
              <c:f>East!$N$45:$AR$45</c:f>
              <c:numCache>
                <c:formatCode>0.000000</c:formatCode>
                <c:ptCount val="31"/>
                <c:pt idx="0">
                  <c:v>0.207565</c:v>
                </c:pt>
                <c:pt idx="1">
                  <c:v>0.19658900000000001</c:v>
                </c:pt>
                <c:pt idx="2">
                  <c:v>0.22456200000000001</c:v>
                </c:pt>
                <c:pt idx="3">
                  <c:v>0.21706599999999998</c:v>
                </c:pt>
                <c:pt idx="4">
                  <c:v>0.212947</c:v>
                </c:pt>
                <c:pt idx="5">
                  <c:v>0.219056</c:v>
                </c:pt>
                <c:pt idx="6">
                  <c:v>0.21316200000000002</c:v>
                </c:pt>
                <c:pt idx="7">
                  <c:v>0.216609</c:v>
                </c:pt>
                <c:pt idx="8">
                  <c:v>0.20643800000000001</c:v>
                </c:pt>
                <c:pt idx="9">
                  <c:v>0.205789</c:v>
                </c:pt>
                <c:pt idx="10">
                  <c:v>0.200048</c:v>
                </c:pt>
                <c:pt idx="11">
                  <c:v>0.19334600000000002</c:v>
                </c:pt>
                <c:pt idx="12">
                  <c:v>0.15650999999999998</c:v>
                </c:pt>
                <c:pt idx="13">
                  <c:v>0.15098900000000001</c:v>
                </c:pt>
                <c:pt idx="14">
                  <c:v>0.16594799999999998</c:v>
                </c:pt>
                <c:pt idx="15">
                  <c:v>0.11750099999999999</c:v>
                </c:pt>
                <c:pt idx="16">
                  <c:v>8.6696999999999996E-2</c:v>
                </c:pt>
                <c:pt idx="17">
                  <c:v>4.9813000000000003E-2</c:v>
                </c:pt>
                <c:pt idx="18">
                  <c:v>2.2367999999999999E-2</c:v>
                </c:pt>
                <c:pt idx="19">
                  <c:v>3.6627E-2</c:v>
                </c:pt>
                <c:pt idx="20">
                  <c:v>5.9570999999999999E-2</c:v>
                </c:pt>
                <c:pt idx="21">
                  <c:v>6.6112000000000004E-2</c:v>
                </c:pt>
                <c:pt idx="22">
                  <c:v>6.7896999999999999E-2</c:v>
                </c:pt>
                <c:pt idx="23">
                  <c:v>7.2939000000000004E-2</c:v>
                </c:pt>
                <c:pt idx="24">
                  <c:v>7.6436000000000004E-2</c:v>
                </c:pt>
                <c:pt idx="25">
                  <c:v>7.8714000000000006E-2</c:v>
                </c:pt>
                <c:pt idx="26">
                  <c:v>8.6127999999999996E-2</c:v>
                </c:pt>
                <c:pt idx="27">
                  <c:v>8.3910999999999999E-2</c:v>
                </c:pt>
                <c:pt idx="28">
                  <c:v>1.2043999999999999E-2</c:v>
                </c:pt>
                <c:pt idx="29">
                  <c:v>1.2824E-2</c:v>
                </c:pt>
                <c:pt idx="30">
                  <c:v>1.2116E-2</c:v>
                </c:pt>
              </c:numCache>
            </c:numRef>
          </c:val>
          <c:extLst>
            <c:ext xmlns:c16="http://schemas.microsoft.com/office/drawing/2014/chart" uri="{C3380CC4-5D6E-409C-BE32-E72D297353CC}">
              <c16:uniqueId val="{00000006-07CF-4572-BF3C-5EB66480BDC8}"/>
            </c:ext>
          </c:extLst>
        </c:ser>
        <c:ser>
          <c:idx val="7"/>
          <c:order val="7"/>
          <c:tx>
            <c:strRef>
              <c:f>East!$A$46</c:f>
              <c:strCache>
                <c:ptCount val="1"/>
                <c:pt idx="0">
                  <c:v>All others</c:v>
                </c:pt>
              </c:strCache>
            </c:strRef>
          </c:tx>
          <c:spPr>
            <a:solidFill>
              <a:schemeClr val="accent4">
                <a:lumMod val="40000"/>
                <a:lumOff val="60000"/>
              </a:schemeClr>
            </a:solidFill>
            <a:ln w="6350">
              <a:solidFill>
                <a:schemeClr val="accent4">
                  <a:lumMod val="75000"/>
                </a:schemeClr>
              </a:solidFill>
            </a:ln>
            <a:effectLst/>
            <a:sp3d contourW="6350">
              <a:contourClr>
                <a:schemeClr val="accent4">
                  <a:lumMod val="75000"/>
                </a:schemeClr>
              </a:contourClr>
            </a:sp3d>
          </c:spPr>
          <c:cat>
            <c:strRef>
              <c:f>East!$N$38:$AR$38</c:f>
              <c:strCache>
                <c:ptCount val="31"/>
                <c:pt idx="0">
                  <c:v>Jan-2017</c:v>
                </c:pt>
                <c:pt idx="1">
                  <c:v>Feb-2017</c:v>
                </c:pt>
                <c:pt idx="2">
                  <c:v>Mar-2017</c:v>
                </c:pt>
                <c:pt idx="3">
                  <c:v>Apr-2017</c:v>
                </c:pt>
                <c:pt idx="4">
                  <c:v>May-2017</c:v>
                </c:pt>
                <c:pt idx="5">
                  <c:v>Jun-2017</c:v>
                </c:pt>
                <c:pt idx="6">
                  <c:v>Jul-2017</c:v>
                </c:pt>
                <c:pt idx="7">
                  <c:v>Aug-2017</c:v>
                </c:pt>
                <c:pt idx="8">
                  <c:v>Sep-2017</c:v>
                </c:pt>
                <c:pt idx="9">
                  <c:v>Oct-2017</c:v>
                </c:pt>
                <c:pt idx="10">
                  <c:v>Nov-2017</c:v>
                </c:pt>
                <c:pt idx="11">
                  <c:v>Dec-2017</c:v>
                </c:pt>
                <c:pt idx="12">
                  <c:v>Jan-2018</c:v>
                </c:pt>
                <c:pt idx="13">
                  <c:v>Feb-2018</c:v>
                </c:pt>
                <c:pt idx="14">
                  <c:v>Mar-2018</c:v>
                </c:pt>
                <c:pt idx="15">
                  <c:v>Apr-2018</c:v>
                </c:pt>
                <c:pt idx="16">
                  <c:v>May-2018</c:v>
                </c:pt>
                <c:pt idx="17">
                  <c:v>Jun-2018</c:v>
                </c:pt>
                <c:pt idx="18">
                  <c:v>Jul-2018</c:v>
                </c:pt>
                <c:pt idx="19">
                  <c:v>Aug-2018</c:v>
                </c:pt>
                <c:pt idx="20">
                  <c:v>Sep-2018</c:v>
                </c:pt>
                <c:pt idx="21">
                  <c:v>Oct-2018</c:v>
                </c:pt>
                <c:pt idx="22">
                  <c:v>Nov-2018</c:v>
                </c:pt>
                <c:pt idx="23">
                  <c:v>Dec-2018</c:v>
                </c:pt>
                <c:pt idx="24">
                  <c:v>Jan-2019</c:v>
                </c:pt>
                <c:pt idx="25">
                  <c:v>Feb-2019</c:v>
                </c:pt>
                <c:pt idx="26">
                  <c:v>Mar-2019</c:v>
                </c:pt>
                <c:pt idx="27">
                  <c:v>Apr-2019</c:v>
                </c:pt>
                <c:pt idx="28">
                  <c:v>May-2019</c:v>
                </c:pt>
                <c:pt idx="29">
                  <c:v>Jun-2019</c:v>
                </c:pt>
                <c:pt idx="30">
                  <c:v>Jul-2019</c:v>
                </c:pt>
              </c:strCache>
            </c:strRef>
          </c:cat>
          <c:val>
            <c:numRef>
              <c:f>East!$N$46:$AR$46</c:f>
              <c:numCache>
                <c:formatCode>0.000000</c:formatCode>
                <c:ptCount val="31"/>
                <c:pt idx="0">
                  <c:v>1.2425E-2</c:v>
                </c:pt>
                <c:pt idx="1">
                  <c:v>1.4667999999999999E-2</c:v>
                </c:pt>
                <c:pt idx="2">
                  <c:v>1.6300000000000002E-2</c:v>
                </c:pt>
                <c:pt idx="3">
                  <c:v>1.3647999999999997E-2</c:v>
                </c:pt>
                <c:pt idx="4">
                  <c:v>1.7998E-2</c:v>
                </c:pt>
                <c:pt idx="5">
                  <c:v>1.6438000000000001E-2</c:v>
                </c:pt>
                <c:pt idx="6">
                  <c:v>1.5608999999999998E-2</c:v>
                </c:pt>
                <c:pt idx="7">
                  <c:v>1.6866999999999997E-2</c:v>
                </c:pt>
                <c:pt idx="8">
                  <c:v>1.7743999999999996E-2</c:v>
                </c:pt>
                <c:pt idx="9">
                  <c:v>2.0092000000000002E-2</c:v>
                </c:pt>
                <c:pt idx="10">
                  <c:v>2.2734999999999998E-2</c:v>
                </c:pt>
                <c:pt idx="11">
                  <c:v>1.504E-2</c:v>
                </c:pt>
                <c:pt idx="12">
                  <c:v>1.5754999999999998E-2</c:v>
                </c:pt>
                <c:pt idx="13">
                  <c:v>1.2908000000000001E-2</c:v>
                </c:pt>
                <c:pt idx="14">
                  <c:v>1.6159E-2</c:v>
                </c:pt>
                <c:pt idx="15">
                  <c:v>1.5646E-2</c:v>
                </c:pt>
                <c:pt idx="16">
                  <c:v>1.5978999999999997E-2</c:v>
                </c:pt>
                <c:pt idx="17">
                  <c:v>1.5601999999999998E-2</c:v>
                </c:pt>
                <c:pt idx="18">
                  <c:v>1.6265000000000002E-2</c:v>
                </c:pt>
                <c:pt idx="19">
                  <c:v>1.4742E-2</c:v>
                </c:pt>
                <c:pt idx="20">
                  <c:v>1.7687000000000001E-2</c:v>
                </c:pt>
                <c:pt idx="21">
                  <c:v>1.7107000000000001E-2</c:v>
                </c:pt>
                <c:pt idx="22">
                  <c:v>1.9897000000000001E-2</c:v>
                </c:pt>
                <c:pt idx="23">
                  <c:v>1.7061999999999997E-2</c:v>
                </c:pt>
                <c:pt idx="24">
                  <c:v>2.1083000000000001E-2</c:v>
                </c:pt>
                <c:pt idx="25">
                  <c:v>2.0415000000000003E-2</c:v>
                </c:pt>
                <c:pt idx="26">
                  <c:v>2.3971000000000003E-2</c:v>
                </c:pt>
                <c:pt idx="27">
                  <c:v>2.5156000000000001E-2</c:v>
                </c:pt>
                <c:pt idx="28">
                  <c:v>2.7259999999999996E-2</c:v>
                </c:pt>
                <c:pt idx="29">
                  <c:v>2.3246999999999997E-2</c:v>
                </c:pt>
                <c:pt idx="30">
                  <c:v>2.6096000000000001E-2</c:v>
                </c:pt>
              </c:numCache>
            </c:numRef>
          </c:val>
          <c:extLst>
            <c:ext xmlns:c16="http://schemas.microsoft.com/office/drawing/2014/chart" uri="{C3380CC4-5D6E-409C-BE32-E72D297353CC}">
              <c16:uniqueId val="{00000007-07CF-4572-BF3C-5EB66480BDC8}"/>
            </c:ext>
          </c:extLst>
        </c:ser>
        <c:dLbls>
          <c:showLegendKey val="0"/>
          <c:showVal val="0"/>
          <c:showCatName val="0"/>
          <c:showSerName val="0"/>
          <c:showPercent val="0"/>
          <c:showBubbleSize val="0"/>
        </c:dLbls>
        <c:axId val="942479112"/>
        <c:axId val="942475504"/>
        <c:axId val="617743424"/>
      </c:area3DChart>
      <c:catAx>
        <c:axId val="9424791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2475504"/>
        <c:crosses val="autoZero"/>
        <c:auto val="1"/>
        <c:lblAlgn val="ctr"/>
        <c:lblOffset val="100"/>
        <c:tickLblSkip val="3"/>
        <c:tickMarkSkip val="3"/>
        <c:noMultiLvlLbl val="0"/>
      </c:catAx>
      <c:valAx>
        <c:axId val="94247550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2479112"/>
        <c:crosses val="autoZero"/>
        <c:crossBetween val="midCat"/>
      </c:valAx>
      <c:serAx>
        <c:axId val="617743424"/>
        <c:scaling>
          <c:orientation val="maxMin"/>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720000" spcFirstLastPara="1" vertOverflow="ellipsis"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942475504"/>
        <c:crosses val="autoZero"/>
        <c:tickLblSkip val="1"/>
      </c:serAx>
      <c:spPr>
        <a:noFill/>
        <a:ln>
          <a:noFill/>
        </a:ln>
        <a:effectLst/>
      </c:spPr>
    </c:plotArea>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en-AU" sz="1400" b="0" i="0" u="none" strike="noStrike" baseline="0" dirty="0">
                <a:effectLst/>
              </a:rPr>
              <a:t>Audits, inspections and investigations</a:t>
            </a:r>
          </a:p>
        </c:rich>
      </c:tx>
      <c:layout>
        <c:manualLayout>
          <c:xMode val="edge"/>
          <c:yMode val="edge"/>
          <c:x val="4.3619112808168575E-2"/>
          <c:y val="4.1093641796404116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'Charts - audits-inspn-investn'!$I$5</c:f>
              <c:strCache>
                <c:ptCount val="1"/>
                <c:pt idx="0">
                  <c:v>Audits</c:v>
                </c:pt>
              </c:strCache>
            </c:strRef>
          </c:tx>
          <c:spPr>
            <a:solidFill>
              <a:srgbClr val="FFE89F"/>
            </a:solidFill>
            <a:ln w="6350">
              <a:solidFill>
                <a:srgbClr val="4C3A00"/>
              </a:solidFill>
            </a:ln>
            <a:effectLst/>
            <a:sp3d contourW="6350">
              <a:contourClr>
                <a:srgbClr val="4C3A00"/>
              </a:contourClr>
            </a:sp3d>
          </c:spPr>
          <c:invertIfNegative val="0"/>
          <c:cat>
            <c:strRef>
              <c:f>'Charts - audits-inspn-investn'!$H$6:$H$7</c:f>
              <c:strCache>
                <c:ptCount val="2"/>
                <c:pt idx="0">
                  <c:v>2018</c:v>
                </c:pt>
                <c:pt idx="1">
                  <c:v>2019
(Jan-Aug)</c:v>
                </c:pt>
              </c:strCache>
            </c:strRef>
          </c:cat>
          <c:val>
            <c:numRef>
              <c:f>'Charts - audits-inspn-investn'!$I$6:$I$7</c:f>
              <c:numCache>
                <c:formatCode>General</c:formatCode>
                <c:ptCount val="2"/>
                <c:pt idx="0">
                  <c:v>34</c:v>
                </c:pt>
                <c:pt idx="1">
                  <c:v>9</c:v>
                </c:pt>
              </c:numCache>
            </c:numRef>
          </c:val>
          <c:extLst>
            <c:ext xmlns:c16="http://schemas.microsoft.com/office/drawing/2014/chart" uri="{C3380CC4-5D6E-409C-BE32-E72D297353CC}">
              <c16:uniqueId val="{00000000-AD7A-41F0-A342-8EC4A4AB3D49}"/>
            </c:ext>
          </c:extLst>
        </c:ser>
        <c:ser>
          <c:idx val="1"/>
          <c:order val="1"/>
          <c:tx>
            <c:strRef>
              <c:f>'Charts - audits-inspn-investn'!$J$5</c:f>
              <c:strCache>
                <c:ptCount val="1"/>
                <c:pt idx="0">
                  <c:v>Inspections</c:v>
                </c:pt>
              </c:strCache>
            </c:strRef>
          </c:tx>
          <c:spPr>
            <a:solidFill>
              <a:schemeClr val="accent5">
                <a:lumMod val="60000"/>
                <a:lumOff val="40000"/>
              </a:schemeClr>
            </a:solidFill>
            <a:ln w="6350">
              <a:solidFill>
                <a:schemeClr val="accent5">
                  <a:lumMod val="50000"/>
                </a:schemeClr>
              </a:solidFill>
            </a:ln>
            <a:effectLst/>
            <a:sp3d contourW="6350">
              <a:contourClr>
                <a:schemeClr val="accent5">
                  <a:lumMod val="50000"/>
                </a:schemeClr>
              </a:contourClr>
            </a:sp3d>
          </c:spPr>
          <c:invertIfNegative val="0"/>
          <c:cat>
            <c:strRef>
              <c:f>'Charts - audits-inspn-investn'!$H$6:$H$7</c:f>
              <c:strCache>
                <c:ptCount val="2"/>
                <c:pt idx="0">
                  <c:v>2018</c:v>
                </c:pt>
                <c:pt idx="1">
                  <c:v>2019
(Jan-Aug)</c:v>
                </c:pt>
              </c:strCache>
            </c:strRef>
          </c:cat>
          <c:val>
            <c:numRef>
              <c:f>'Charts - audits-inspn-investn'!$J$6:$J$7</c:f>
              <c:numCache>
                <c:formatCode>General</c:formatCode>
                <c:ptCount val="2"/>
                <c:pt idx="0">
                  <c:v>188</c:v>
                </c:pt>
                <c:pt idx="1">
                  <c:v>145</c:v>
                </c:pt>
              </c:numCache>
            </c:numRef>
          </c:val>
          <c:extLst>
            <c:ext xmlns:c16="http://schemas.microsoft.com/office/drawing/2014/chart" uri="{C3380CC4-5D6E-409C-BE32-E72D297353CC}">
              <c16:uniqueId val="{00000001-AD7A-41F0-A342-8EC4A4AB3D49}"/>
            </c:ext>
          </c:extLst>
        </c:ser>
        <c:ser>
          <c:idx val="2"/>
          <c:order val="2"/>
          <c:tx>
            <c:strRef>
              <c:f>'Charts - audits-inspn-investn'!$K$5</c:f>
              <c:strCache>
                <c:ptCount val="1"/>
                <c:pt idx="0">
                  <c:v>Investigations</c:v>
                </c:pt>
              </c:strCache>
            </c:strRef>
          </c:tx>
          <c:spPr>
            <a:solidFill>
              <a:schemeClr val="accent3">
                <a:lumMod val="60000"/>
                <a:lumOff val="40000"/>
              </a:schemeClr>
            </a:solidFill>
            <a:ln>
              <a:solidFill>
                <a:schemeClr val="tx1">
                  <a:lumMod val="65000"/>
                  <a:lumOff val="35000"/>
                </a:schemeClr>
              </a:solidFill>
            </a:ln>
            <a:effectLst/>
            <a:sp3d>
              <a:contourClr>
                <a:schemeClr val="tx1">
                  <a:lumMod val="65000"/>
                  <a:lumOff val="35000"/>
                </a:schemeClr>
              </a:contourClr>
            </a:sp3d>
          </c:spPr>
          <c:invertIfNegative val="0"/>
          <c:cat>
            <c:strRef>
              <c:f>'Charts - audits-inspn-investn'!$H$6:$H$7</c:f>
              <c:strCache>
                <c:ptCount val="2"/>
                <c:pt idx="0">
                  <c:v>2018</c:v>
                </c:pt>
                <c:pt idx="1">
                  <c:v>2019
(Jan-Aug)</c:v>
                </c:pt>
              </c:strCache>
            </c:strRef>
          </c:cat>
          <c:val>
            <c:numRef>
              <c:f>'Charts - audits-inspn-investn'!$K$6:$K$7</c:f>
              <c:numCache>
                <c:formatCode>General</c:formatCode>
                <c:ptCount val="2"/>
                <c:pt idx="0">
                  <c:v>229</c:v>
                </c:pt>
                <c:pt idx="1">
                  <c:v>81</c:v>
                </c:pt>
              </c:numCache>
            </c:numRef>
          </c:val>
          <c:extLst>
            <c:ext xmlns:c16="http://schemas.microsoft.com/office/drawing/2014/chart" uri="{C3380CC4-5D6E-409C-BE32-E72D297353CC}">
              <c16:uniqueId val="{00000002-AD7A-41F0-A342-8EC4A4AB3D49}"/>
            </c:ext>
          </c:extLst>
        </c:ser>
        <c:dLbls>
          <c:showLegendKey val="0"/>
          <c:showVal val="0"/>
          <c:showCatName val="0"/>
          <c:showSerName val="0"/>
          <c:showPercent val="0"/>
          <c:showBubbleSize val="0"/>
        </c:dLbls>
        <c:gapWidth val="150"/>
        <c:shape val="box"/>
        <c:axId val="632112984"/>
        <c:axId val="632116920"/>
        <c:axId val="0"/>
      </c:bar3DChart>
      <c:catAx>
        <c:axId val="6321129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32116920"/>
        <c:crosses val="autoZero"/>
        <c:auto val="1"/>
        <c:lblAlgn val="ctr"/>
        <c:lblOffset val="100"/>
        <c:noMultiLvlLbl val="0"/>
      </c:catAx>
      <c:valAx>
        <c:axId val="632116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2112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en-AU" dirty="0"/>
              <a:t>Million Hours worked</a:t>
            </a:r>
            <a:endParaRPr lang="en-AU" baseline="0" dirty="0"/>
          </a:p>
        </c:rich>
      </c:tx>
      <c:layout>
        <c:manualLayout>
          <c:xMode val="edge"/>
          <c:yMode val="edge"/>
          <c:x val="3.314082961305858E-2"/>
          <c:y val="3.4289961515265061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20"/>
      <c:hPercent val="200"/>
      <c:rotY val="30"/>
      <c:depthPercent val="900"/>
      <c:rAngAx val="0"/>
    </c:view3D>
    <c:floor>
      <c:thickness val="0"/>
      <c:spPr>
        <a:noFill/>
        <a:ln w="9525" cap="flat" cmpd="sng" algn="ctr">
          <a:solidFill>
            <a:schemeClr val="tx1">
              <a:lumMod val="15000"/>
              <a:lumOff val="85000"/>
            </a:schemeClr>
          </a:solidFill>
          <a:round/>
        </a:ln>
        <a:effectLst/>
        <a:sp3d contourW="9525">
          <a:contourClr>
            <a:schemeClr val="tx1">
              <a:lumMod val="15000"/>
              <a:lumOff val="8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7184925310749766E-2"/>
          <c:y val="8.1687958860472976E-2"/>
          <c:w val="0.73645688344698956"/>
          <c:h val="0.82703980934525811"/>
        </c:manualLayout>
      </c:layout>
      <c:area3DChart>
        <c:grouping val="standard"/>
        <c:varyColors val="0"/>
        <c:ser>
          <c:idx val="0"/>
          <c:order val="0"/>
          <c:tx>
            <c:strRef>
              <c:f>North!$A$39</c:f>
              <c:strCache>
                <c:ptCount val="1"/>
                <c:pt idx="0">
                  <c:v>Iron Ore</c:v>
                </c:pt>
              </c:strCache>
            </c:strRef>
          </c:tx>
          <c:spPr>
            <a:solidFill>
              <a:schemeClr val="accent4">
                <a:lumMod val="40000"/>
                <a:lumOff val="60000"/>
              </a:schemeClr>
            </a:solidFill>
            <a:ln w="9525">
              <a:solidFill>
                <a:schemeClr val="accent4">
                  <a:lumMod val="75000"/>
                </a:schemeClr>
              </a:solidFill>
            </a:ln>
            <a:effectLst/>
            <a:sp3d contourW="9525">
              <a:contourClr>
                <a:schemeClr val="accent4">
                  <a:lumMod val="75000"/>
                </a:schemeClr>
              </a:contourClr>
            </a:sp3d>
          </c:spPr>
          <c:cat>
            <c:strRef>
              <c:f>North!$N$38:$AR$38</c:f>
              <c:strCache>
                <c:ptCount val="31"/>
                <c:pt idx="0">
                  <c:v>Jan-2017</c:v>
                </c:pt>
                <c:pt idx="1">
                  <c:v>Feb-2017</c:v>
                </c:pt>
                <c:pt idx="2">
                  <c:v>Mar-2017</c:v>
                </c:pt>
                <c:pt idx="3">
                  <c:v>Apr-2017</c:v>
                </c:pt>
                <c:pt idx="4">
                  <c:v>May-2017</c:v>
                </c:pt>
                <c:pt idx="5">
                  <c:v>Jun-2017</c:v>
                </c:pt>
                <c:pt idx="6">
                  <c:v>Jul-2017</c:v>
                </c:pt>
                <c:pt idx="7">
                  <c:v>Aug-2017</c:v>
                </c:pt>
                <c:pt idx="8">
                  <c:v>Sep-2017</c:v>
                </c:pt>
                <c:pt idx="9">
                  <c:v>Oct-2017</c:v>
                </c:pt>
                <c:pt idx="10">
                  <c:v>Nov-2017</c:v>
                </c:pt>
                <c:pt idx="11">
                  <c:v>Dec-2017</c:v>
                </c:pt>
                <c:pt idx="12">
                  <c:v>Jan-2018</c:v>
                </c:pt>
                <c:pt idx="13">
                  <c:v>Feb-2018</c:v>
                </c:pt>
                <c:pt idx="14">
                  <c:v>Mar-2018</c:v>
                </c:pt>
                <c:pt idx="15">
                  <c:v>Apr-2018</c:v>
                </c:pt>
                <c:pt idx="16">
                  <c:v>May-2018</c:v>
                </c:pt>
                <c:pt idx="17">
                  <c:v>Jun-2018</c:v>
                </c:pt>
                <c:pt idx="18">
                  <c:v>Jul-2018</c:v>
                </c:pt>
                <c:pt idx="19">
                  <c:v>Aug-2018</c:v>
                </c:pt>
                <c:pt idx="20">
                  <c:v>Sep-2018</c:v>
                </c:pt>
                <c:pt idx="21">
                  <c:v>Oct-2018</c:v>
                </c:pt>
                <c:pt idx="22">
                  <c:v>Nov-2018</c:v>
                </c:pt>
                <c:pt idx="23">
                  <c:v>Dec-2018</c:v>
                </c:pt>
                <c:pt idx="24">
                  <c:v>Jan-2019</c:v>
                </c:pt>
                <c:pt idx="25">
                  <c:v>Feb-2019</c:v>
                </c:pt>
                <c:pt idx="26">
                  <c:v>Mar-2019</c:v>
                </c:pt>
                <c:pt idx="27">
                  <c:v>Apr-2019</c:v>
                </c:pt>
                <c:pt idx="28">
                  <c:v>May-2019</c:v>
                </c:pt>
                <c:pt idx="29">
                  <c:v>Jun-2019</c:v>
                </c:pt>
                <c:pt idx="30">
                  <c:v>Jul-2019</c:v>
                </c:pt>
              </c:strCache>
            </c:strRef>
          </c:cat>
          <c:val>
            <c:numRef>
              <c:f>North!$N$39:$AR$39</c:f>
              <c:numCache>
                <c:formatCode>0.000000</c:formatCode>
                <c:ptCount val="31"/>
                <c:pt idx="0">
                  <c:v>6.2293440000000002</c:v>
                </c:pt>
                <c:pt idx="1">
                  <c:v>6.3240040000000004</c:v>
                </c:pt>
                <c:pt idx="2">
                  <c:v>6.3657439999999994</c:v>
                </c:pt>
                <c:pt idx="3">
                  <c:v>6.298959</c:v>
                </c:pt>
                <c:pt idx="4">
                  <c:v>6.685689</c:v>
                </c:pt>
                <c:pt idx="5">
                  <c:v>6.3074329999999996</c:v>
                </c:pt>
                <c:pt idx="6">
                  <c:v>6.6187170000000002</c:v>
                </c:pt>
                <c:pt idx="7">
                  <c:v>6.5714420000000002</c:v>
                </c:pt>
                <c:pt idx="8">
                  <c:v>6.3808230000000004</c:v>
                </c:pt>
                <c:pt idx="9">
                  <c:v>6.6079670000000004</c:v>
                </c:pt>
                <c:pt idx="10">
                  <c:v>6.6528689999999999</c:v>
                </c:pt>
                <c:pt idx="11">
                  <c:v>6.0888119999999999</c:v>
                </c:pt>
                <c:pt idx="12">
                  <c:v>6.1966889999999992</c:v>
                </c:pt>
                <c:pt idx="13">
                  <c:v>6.3681149999999995</c:v>
                </c:pt>
                <c:pt idx="14">
                  <c:v>6.8325630000000004</c:v>
                </c:pt>
                <c:pt idx="15">
                  <c:v>6.6386029999999998</c:v>
                </c:pt>
                <c:pt idx="16">
                  <c:v>7.0466220000000002</c:v>
                </c:pt>
                <c:pt idx="17">
                  <c:v>6.720936</c:v>
                </c:pt>
                <c:pt idx="18">
                  <c:v>7.2564440000000001</c:v>
                </c:pt>
                <c:pt idx="19">
                  <c:v>7.25115</c:v>
                </c:pt>
                <c:pt idx="20">
                  <c:v>6.9033350000000002</c:v>
                </c:pt>
                <c:pt idx="21">
                  <c:v>7.3578039999999998</c:v>
                </c:pt>
                <c:pt idx="22">
                  <c:v>7.362914</c:v>
                </c:pt>
                <c:pt idx="23">
                  <c:v>6.7479379999999995</c:v>
                </c:pt>
                <c:pt idx="24">
                  <c:v>7.0588259999999998</c:v>
                </c:pt>
                <c:pt idx="25">
                  <c:v>6.8937050000000006</c:v>
                </c:pt>
                <c:pt idx="26">
                  <c:v>7.11205</c:v>
                </c:pt>
                <c:pt idx="27">
                  <c:v>7.3763909999999999</c:v>
                </c:pt>
                <c:pt idx="28">
                  <c:v>7.8418890000000001</c:v>
                </c:pt>
                <c:pt idx="29">
                  <c:v>7.3585739999999999</c:v>
                </c:pt>
                <c:pt idx="30">
                  <c:v>8.2496899999999993</c:v>
                </c:pt>
              </c:numCache>
            </c:numRef>
          </c:val>
          <c:extLst>
            <c:ext xmlns:c16="http://schemas.microsoft.com/office/drawing/2014/chart" uri="{C3380CC4-5D6E-409C-BE32-E72D297353CC}">
              <c16:uniqueId val="{00000000-65A7-4B96-B99A-A7E0C35E9134}"/>
            </c:ext>
          </c:extLst>
        </c:ser>
        <c:ser>
          <c:idx val="1"/>
          <c:order val="1"/>
          <c:tx>
            <c:strRef>
              <c:f>North!$A$40</c:f>
              <c:strCache>
                <c:ptCount val="1"/>
                <c:pt idx="0">
                  <c:v>Gold</c:v>
                </c:pt>
              </c:strCache>
            </c:strRef>
          </c:tx>
          <c:spPr>
            <a:solidFill>
              <a:schemeClr val="accent4">
                <a:lumMod val="40000"/>
                <a:lumOff val="60000"/>
              </a:schemeClr>
            </a:solidFill>
            <a:ln w="9525">
              <a:solidFill>
                <a:schemeClr val="accent4">
                  <a:lumMod val="75000"/>
                </a:schemeClr>
              </a:solidFill>
            </a:ln>
            <a:effectLst/>
            <a:sp3d contourW="9525">
              <a:contourClr>
                <a:schemeClr val="accent4">
                  <a:lumMod val="75000"/>
                </a:schemeClr>
              </a:contourClr>
            </a:sp3d>
          </c:spPr>
          <c:cat>
            <c:strRef>
              <c:f>North!$N$38:$AR$38</c:f>
              <c:strCache>
                <c:ptCount val="31"/>
                <c:pt idx="0">
                  <c:v>Jan-2017</c:v>
                </c:pt>
                <c:pt idx="1">
                  <c:v>Feb-2017</c:v>
                </c:pt>
                <c:pt idx="2">
                  <c:v>Mar-2017</c:v>
                </c:pt>
                <c:pt idx="3">
                  <c:v>Apr-2017</c:v>
                </c:pt>
                <c:pt idx="4">
                  <c:v>May-2017</c:v>
                </c:pt>
                <c:pt idx="5">
                  <c:v>Jun-2017</c:v>
                </c:pt>
                <c:pt idx="6">
                  <c:v>Jul-2017</c:v>
                </c:pt>
                <c:pt idx="7">
                  <c:v>Aug-2017</c:v>
                </c:pt>
                <c:pt idx="8">
                  <c:v>Sep-2017</c:v>
                </c:pt>
                <c:pt idx="9">
                  <c:v>Oct-2017</c:v>
                </c:pt>
                <c:pt idx="10">
                  <c:v>Nov-2017</c:v>
                </c:pt>
                <c:pt idx="11">
                  <c:v>Dec-2017</c:v>
                </c:pt>
                <c:pt idx="12">
                  <c:v>Jan-2018</c:v>
                </c:pt>
                <c:pt idx="13">
                  <c:v>Feb-2018</c:v>
                </c:pt>
                <c:pt idx="14">
                  <c:v>Mar-2018</c:v>
                </c:pt>
                <c:pt idx="15">
                  <c:v>Apr-2018</c:v>
                </c:pt>
                <c:pt idx="16">
                  <c:v>May-2018</c:v>
                </c:pt>
                <c:pt idx="17">
                  <c:v>Jun-2018</c:v>
                </c:pt>
                <c:pt idx="18">
                  <c:v>Jul-2018</c:v>
                </c:pt>
                <c:pt idx="19">
                  <c:v>Aug-2018</c:v>
                </c:pt>
                <c:pt idx="20">
                  <c:v>Sep-2018</c:v>
                </c:pt>
                <c:pt idx="21">
                  <c:v>Oct-2018</c:v>
                </c:pt>
                <c:pt idx="22">
                  <c:v>Nov-2018</c:v>
                </c:pt>
                <c:pt idx="23">
                  <c:v>Dec-2018</c:v>
                </c:pt>
                <c:pt idx="24">
                  <c:v>Jan-2019</c:v>
                </c:pt>
                <c:pt idx="25">
                  <c:v>Feb-2019</c:v>
                </c:pt>
                <c:pt idx="26">
                  <c:v>Mar-2019</c:v>
                </c:pt>
                <c:pt idx="27">
                  <c:v>Apr-2019</c:v>
                </c:pt>
                <c:pt idx="28">
                  <c:v>May-2019</c:v>
                </c:pt>
                <c:pt idx="29">
                  <c:v>Jun-2019</c:v>
                </c:pt>
                <c:pt idx="30">
                  <c:v>Jul-2019</c:v>
                </c:pt>
              </c:strCache>
            </c:strRef>
          </c:cat>
          <c:val>
            <c:numRef>
              <c:f>North!$N$40:$AR$40</c:f>
              <c:numCache>
                <c:formatCode>0.000000</c:formatCode>
                <c:ptCount val="31"/>
                <c:pt idx="0">
                  <c:v>0.43440999999999996</c:v>
                </c:pt>
                <c:pt idx="1">
                  <c:v>0.45226699999999997</c:v>
                </c:pt>
                <c:pt idx="2">
                  <c:v>0.48246100000000003</c:v>
                </c:pt>
                <c:pt idx="3">
                  <c:v>0.47326800000000002</c:v>
                </c:pt>
                <c:pt idx="4">
                  <c:v>0.53927799999999992</c:v>
                </c:pt>
                <c:pt idx="5">
                  <c:v>0.48807400000000001</c:v>
                </c:pt>
                <c:pt idx="6">
                  <c:v>0.494448</c:v>
                </c:pt>
                <c:pt idx="7">
                  <c:v>0.53372799999999998</c:v>
                </c:pt>
                <c:pt idx="8">
                  <c:v>0.459762</c:v>
                </c:pt>
                <c:pt idx="9">
                  <c:v>0.48477399999999998</c:v>
                </c:pt>
                <c:pt idx="10">
                  <c:v>0.46535199999999999</c:v>
                </c:pt>
                <c:pt idx="11">
                  <c:v>0.46420899999999998</c:v>
                </c:pt>
                <c:pt idx="12">
                  <c:v>0.42686199999999996</c:v>
                </c:pt>
                <c:pt idx="13">
                  <c:v>0.388544</c:v>
                </c:pt>
                <c:pt idx="14">
                  <c:v>0.48864099999999999</c:v>
                </c:pt>
                <c:pt idx="15">
                  <c:v>0.44551599999999997</c:v>
                </c:pt>
                <c:pt idx="16">
                  <c:v>0.469636</c:v>
                </c:pt>
                <c:pt idx="17">
                  <c:v>0.46272799999999997</c:v>
                </c:pt>
                <c:pt idx="18">
                  <c:v>0.509459</c:v>
                </c:pt>
                <c:pt idx="19">
                  <c:v>0.47938900000000001</c:v>
                </c:pt>
                <c:pt idx="20">
                  <c:v>0.47731400000000002</c:v>
                </c:pt>
                <c:pt idx="21">
                  <c:v>0.49164200000000002</c:v>
                </c:pt>
                <c:pt idx="22">
                  <c:v>0.50726300000000002</c:v>
                </c:pt>
                <c:pt idx="23">
                  <c:v>0.45389299999999999</c:v>
                </c:pt>
                <c:pt idx="24">
                  <c:v>0.455461</c:v>
                </c:pt>
                <c:pt idx="25">
                  <c:v>0.42791299999999999</c:v>
                </c:pt>
                <c:pt idx="26">
                  <c:v>0.51586799999999999</c:v>
                </c:pt>
                <c:pt idx="27">
                  <c:v>0.459484</c:v>
                </c:pt>
                <c:pt idx="28">
                  <c:v>0.49840200000000001</c:v>
                </c:pt>
                <c:pt idx="29">
                  <c:v>0.47967700000000002</c:v>
                </c:pt>
                <c:pt idx="30">
                  <c:v>0.52161999999999997</c:v>
                </c:pt>
              </c:numCache>
            </c:numRef>
          </c:val>
          <c:extLst>
            <c:ext xmlns:c16="http://schemas.microsoft.com/office/drawing/2014/chart" uri="{C3380CC4-5D6E-409C-BE32-E72D297353CC}">
              <c16:uniqueId val="{00000001-65A7-4B96-B99A-A7E0C35E9134}"/>
            </c:ext>
          </c:extLst>
        </c:ser>
        <c:ser>
          <c:idx val="2"/>
          <c:order val="2"/>
          <c:tx>
            <c:strRef>
              <c:f>North!$A$41</c:f>
              <c:strCache>
                <c:ptCount val="1"/>
                <c:pt idx="0">
                  <c:v>Tin - Tantalum - Lithium</c:v>
                </c:pt>
              </c:strCache>
            </c:strRef>
          </c:tx>
          <c:spPr>
            <a:solidFill>
              <a:schemeClr val="accent4">
                <a:lumMod val="40000"/>
                <a:lumOff val="60000"/>
              </a:schemeClr>
            </a:solidFill>
            <a:ln w="9525">
              <a:solidFill>
                <a:schemeClr val="accent4">
                  <a:lumMod val="75000"/>
                </a:schemeClr>
              </a:solidFill>
            </a:ln>
            <a:effectLst/>
            <a:sp3d contourW="9525">
              <a:contourClr>
                <a:schemeClr val="accent4">
                  <a:lumMod val="75000"/>
                </a:schemeClr>
              </a:contourClr>
            </a:sp3d>
          </c:spPr>
          <c:cat>
            <c:strRef>
              <c:f>North!$N$38:$AR$38</c:f>
              <c:strCache>
                <c:ptCount val="31"/>
                <c:pt idx="0">
                  <c:v>Jan-2017</c:v>
                </c:pt>
                <c:pt idx="1">
                  <c:v>Feb-2017</c:v>
                </c:pt>
                <c:pt idx="2">
                  <c:v>Mar-2017</c:v>
                </c:pt>
                <c:pt idx="3">
                  <c:v>Apr-2017</c:v>
                </c:pt>
                <c:pt idx="4">
                  <c:v>May-2017</c:v>
                </c:pt>
                <c:pt idx="5">
                  <c:v>Jun-2017</c:v>
                </c:pt>
                <c:pt idx="6">
                  <c:v>Jul-2017</c:v>
                </c:pt>
                <c:pt idx="7">
                  <c:v>Aug-2017</c:v>
                </c:pt>
                <c:pt idx="8">
                  <c:v>Sep-2017</c:v>
                </c:pt>
                <c:pt idx="9">
                  <c:v>Oct-2017</c:v>
                </c:pt>
                <c:pt idx="10">
                  <c:v>Nov-2017</c:v>
                </c:pt>
                <c:pt idx="11">
                  <c:v>Dec-2017</c:v>
                </c:pt>
                <c:pt idx="12">
                  <c:v>Jan-2018</c:v>
                </c:pt>
                <c:pt idx="13">
                  <c:v>Feb-2018</c:v>
                </c:pt>
                <c:pt idx="14">
                  <c:v>Mar-2018</c:v>
                </c:pt>
                <c:pt idx="15">
                  <c:v>Apr-2018</c:v>
                </c:pt>
                <c:pt idx="16">
                  <c:v>May-2018</c:v>
                </c:pt>
                <c:pt idx="17">
                  <c:v>Jun-2018</c:v>
                </c:pt>
                <c:pt idx="18">
                  <c:v>Jul-2018</c:v>
                </c:pt>
                <c:pt idx="19">
                  <c:v>Aug-2018</c:v>
                </c:pt>
                <c:pt idx="20">
                  <c:v>Sep-2018</c:v>
                </c:pt>
                <c:pt idx="21">
                  <c:v>Oct-2018</c:v>
                </c:pt>
                <c:pt idx="22">
                  <c:v>Nov-2018</c:v>
                </c:pt>
                <c:pt idx="23">
                  <c:v>Dec-2018</c:v>
                </c:pt>
                <c:pt idx="24">
                  <c:v>Jan-2019</c:v>
                </c:pt>
                <c:pt idx="25">
                  <c:v>Feb-2019</c:v>
                </c:pt>
                <c:pt idx="26">
                  <c:v>Mar-2019</c:v>
                </c:pt>
                <c:pt idx="27">
                  <c:v>Apr-2019</c:v>
                </c:pt>
                <c:pt idx="28">
                  <c:v>May-2019</c:v>
                </c:pt>
                <c:pt idx="29">
                  <c:v>Jun-2019</c:v>
                </c:pt>
                <c:pt idx="30">
                  <c:v>Jul-2019</c:v>
                </c:pt>
              </c:strCache>
            </c:strRef>
          </c:cat>
          <c:val>
            <c:numRef>
              <c:f>North!$N$41:$AR$41</c:f>
              <c:numCache>
                <c:formatCode>0.000000</c:formatCode>
                <c:ptCount val="31"/>
                <c:pt idx="0">
                  <c:v>5.219E-2</c:v>
                </c:pt>
                <c:pt idx="1">
                  <c:v>5.2792000000000006E-2</c:v>
                </c:pt>
                <c:pt idx="2">
                  <c:v>8.2691000000000001E-2</c:v>
                </c:pt>
                <c:pt idx="3">
                  <c:v>0.11977599999999999</c:v>
                </c:pt>
                <c:pt idx="4">
                  <c:v>0.122863</c:v>
                </c:pt>
                <c:pt idx="5">
                  <c:v>0.108055</c:v>
                </c:pt>
                <c:pt idx="6">
                  <c:v>0.12604000000000001</c:v>
                </c:pt>
                <c:pt idx="7">
                  <c:v>0.142345</c:v>
                </c:pt>
                <c:pt idx="8">
                  <c:v>0.150784</c:v>
                </c:pt>
                <c:pt idx="9">
                  <c:v>0.16036700000000001</c:v>
                </c:pt>
                <c:pt idx="10">
                  <c:v>0.17632599999999998</c:v>
                </c:pt>
                <c:pt idx="11">
                  <c:v>0.18127399999999999</c:v>
                </c:pt>
                <c:pt idx="12">
                  <c:v>0.21927099999999999</c:v>
                </c:pt>
                <c:pt idx="13">
                  <c:v>0.31443199999999999</c:v>
                </c:pt>
                <c:pt idx="14">
                  <c:v>0.45068599999999998</c:v>
                </c:pt>
                <c:pt idx="15">
                  <c:v>0.45843999999999996</c:v>
                </c:pt>
                <c:pt idx="16">
                  <c:v>0.47862700000000002</c:v>
                </c:pt>
                <c:pt idx="17">
                  <c:v>0.45049000000000006</c:v>
                </c:pt>
                <c:pt idx="18">
                  <c:v>0.39000899999999999</c:v>
                </c:pt>
                <c:pt idx="19">
                  <c:v>0.349302</c:v>
                </c:pt>
                <c:pt idx="20">
                  <c:v>0.343032</c:v>
                </c:pt>
                <c:pt idx="21">
                  <c:v>0.40319899999999997</c:v>
                </c:pt>
                <c:pt idx="22">
                  <c:v>0.38892399999999999</c:v>
                </c:pt>
                <c:pt idx="23">
                  <c:v>0.33004699999999998</c:v>
                </c:pt>
                <c:pt idx="24">
                  <c:v>0.32679900000000001</c:v>
                </c:pt>
                <c:pt idx="25">
                  <c:v>0.40348300000000004</c:v>
                </c:pt>
                <c:pt idx="26">
                  <c:v>0.37857099999999999</c:v>
                </c:pt>
                <c:pt idx="27">
                  <c:v>0.365817</c:v>
                </c:pt>
                <c:pt idx="28">
                  <c:v>0.38416099999999997</c:v>
                </c:pt>
                <c:pt idx="29">
                  <c:v>0.370703</c:v>
                </c:pt>
                <c:pt idx="30">
                  <c:v>0.32314699999999996</c:v>
                </c:pt>
              </c:numCache>
            </c:numRef>
          </c:val>
          <c:extLst>
            <c:ext xmlns:c16="http://schemas.microsoft.com/office/drawing/2014/chart" uri="{C3380CC4-5D6E-409C-BE32-E72D297353CC}">
              <c16:uniqueId val="{00000002-65A7-4B96-B99A-A7E0C35E9134}"/>
            </c:ext>
          </c:extLst>
        </c:ser>
        <c:ser>
          <c:idx val="3"/>
          <c:order val="3"/>
          <c:tx>
            <c:strRef>
              <c:f>North!$A$42</c:f>
              <c:strCache>
                <c:ptCount val="1"/>
                <c:pt idx="0">
                  <c:v>Diamond</c:v>
                </c:pt>
              </c:strCache>
            </c:strRef>
          </c:tx>
          <c:spPr>
            <a:solidFill>
              <a:schemeClr val="accent4">
                <a:lumMod val="40000"/>
                <a:lumOff val="60000"/>
              </a:schemeClr>
            </a:solidFill>
            <a:ln w="9525">
              <a:solidFill>
                <a:schemeClr val="accent4">
                  <a:lumMod val="75000"/>
                </a:schemeClr>
              </a:solidFill>
            </a:ln>
            <a:effectLst/>
            <a:sp3d contourW="9525">
              <a:contourClr>
                <a:schemeClr val="accent4">
                  <a:lumMod val="75000"/>
                </a:schemeClr>
              </a:contourClr>
            </a:sp3d>
          </c:spPr>
          <c:cat>
            <c:strRef>
              <c:f>North!$N$38:$AR$38</c:f>
              <c:strCache>
                <c:ptCount val="31"/>
                <c:pt idx="0">
                  <c:v>Jan-2017</c:v>
                </c:pt>
                <c:pt idx="1">
                  <c:v>Feb-2017</c:v>
                </c:pt>
                <c:pt idx="2">
                  <c:v>Mar-2017</c:v>
                </c:pt>
                <c:pt idx="3">
                  <c:v>Apr-2017</c:v>
                </c:pt>
                <c:pt idx="4">
                  <c:v>May-2017</c:v>
                </c:pt>
                <c:pt idx="5">
                  <c:v>Jun-2017</c:v>
                </c:pt>
                <c:pt idx="6">
                  <c:v>Jul-2017</c:v>
                </c:pt>
                <c:pt idx="7">
                  <c:v>Aug-2017</c:v>
                </c:pt>
                <c:pt idx="8">
                  <c:v>Sep-2017</c:v>
                </c:pt>
                <c:pt idx="9">
                  <c:v>Oct-2017</c:v>
                </c:pt>
                <c:pt idx="10">
                  <c:v>Nov-2017</c:v>
                </c:pt>
                <c:pt idx="11">
                  <c:v>Dec-2017</c:v>
                </c:pt>
                <c:pt idx="12">
                  <c:v>Jan-2018</c:v>
                </c:pt>
                <c:pt idx="13">
                  <c:v>Feb-2018</c:v>
                </c:pt>
                <c:pt idx="14">
                  <c:v>Mar-2018</c:v>
                </c:pt>
                <c:pt idx="15">
                  <c:v>Apr-2018</c:v>
                </c:pt>
                <c:pt idx="16">
                  <c:v>May-2018</c:v>
                </c:pt>
                <c:pt idx="17">
                  <c:v>Jun-2018</c:v>
                </c:pt>
                <c:pt idx="18">
                  <c:v>Jul-2018</c:v>
                </c:pt>
                <c:pt idx="19">
                  <c:v>Aug-2018</c:v>
                </c:pt>
                <c:pt idx="20">
                  <c:v>Sep-2018</c:v>
                </c:pt>
                <c:pt idx="21">
                  <c:v>Oct-2018</c:v>
                </c:pt>
                <c:pt idx="22">
                  <c:v>Nov-2018</c:v>
                </c:pt>
                <c:pt idx="23">
                  <c:v>Dec-2018</c:v>
                </c:pt>
                <c:pt idx="24">
                  <c:v>Jan-2019</c:v>
                </c:pt>
                <c:pt idx="25">
                  <c:v>Feb-2019</c:v>
                </c:pt>
                <c:pt idx="26">
                  <c:v>Mar-2019</c:v>
                </c:pt>
                <c:pt idx="27">
                  <c:v>Apr-2019</c:v>
                </c:pt>
                <c:pt idx="28">
                  <c:v>May-2019</c:v>
                </c:pt>
                <c:pt idx="29">
                  <c:v>Jun-2019</c:v>
                </c:pt>
                <c:pt idx="30">
                  <c:v>Jul-2019</c:v>
                </c:pt>
              </c:strCache>
            </c:strRef>
          </c:cat>
          <c:val>
            <c:numRef>
              <c:f>North!$N$42:$AR$42</c:f>
              <c:numCache>
                <c:formatCode>0.000000</c:formatCode>
                <c:ptCount val="31"/>
                <c:pt idx="0">
                  <c:v>0.13061</c:v>
                </c:pt>
                <c:pt idx="1">
                  <c:v>0.115704</c:v>
                </c:pt>
                <c:pt idx="2">
                  <c:v>0.138958</c:v>
                </c:pt>
                <c:pt idx="3">
                  <c:v>0.130105</c:v>
                </c:pt>
                <c:pt idx="4">
                  <c:v>0.12848999999999999</c:v>
                </c:pt>
                <c:pt idx="5">
                  <c:v>0.13092299999999998</c:v>
                </c:pt>
                <c:pt idx="6">
                  <c:v>0.125721</c:v>
                </c:pt>
                <c:pt idx="7">
                  <c:v>0.12981899999999999</c:v>
                </c:pt>
                <c:pt idx="8">
                  <c:v>0.13675599999999999</c:v>
                </c:pt>
                <c:pt idx="9">
                  <c:v>0.122723</c:v>
                </c:pt>
                <c:pt idx="10">
                  <c:v>0.132191</c:v>
                </c:pt>
                <c:pt idx="11">
                  <c:v>0.13339300000000001</c:v>
                </c:pt>
                <c:pt idx="12">
                  <c:v>0.119808</c:v>
                </c:pt>
                <c:pt idx="13">
                  <c:v>0.12168600000000002</c:v>
                </c:pt>
                <c:pt idx="14">
                  <c:v>0.13583299999999998</c:v>
                </c:pt>
                <c:pt idx="15">
                  <c:v>0.136489</c:v>
                </c:pt>
                <c:pt idx="16">
                  <c:v>0.140344</c:v>
                </c:pt>
                <c:pt idx="17">
                  <c:v>0.14263700000000001</c:v>
                </c:pt>
                <c:pt idx="18">
                  <c:v>0.135935</c:v>
                </c:pt>
                <c:pt idx="19">
                  <c:v>0.15007900000000002</c:v>
                </c:pt>
                <c:pt idx="20">
                  <c:v>0.14455499999999999</c:v>
                </c:pt>
                <c:pt idx="21">
                  <c:v>0.135627</c:v>
                </c:pt>
                <c:pt idx="22">
                  <c:v>0.15055000000000002</c:v>
                </c:pt>
                <c:pt idx="23">
                  <c:v>0.133828</c:v>
                </c:pt>
                <c:pt idx="24">
                  <c:v>0.14866599999999999</c:v>
                </c:pt>
                <c:pt idx="25">
                  <c:v>0.132434</c:v>
                </c:pt>
                <c:pt idx="26">
                  <c:v>0.151196</c:v>
                </c:pt>
                <c:pt idx="27">
                  <c:v>0.14463999999999999</c:v>
                </c:pt>
                <c:pt idx="28">
                  <c:v>0.14393</c:v>
                </c:pt>
                <c:pt idx="29">
                  <c:v>0.12159</c:v>
                </c:pt>
                <c:pt idx="30">
                  <c:v>0.14909600000000001</c:v>
                </c:pt>
              </c:numCache>
            </c:numRef>
          </c:val>
          <c:extLst>
            <c:ext xmlns:c16="http://schemas.microsoft.com/office/drawing/2014/chart" uri="{C3380CC4-5D6E-409C-BE32-E72D297353CC}">
              <c16:uniqueId val="{00000003-65A7-4B96-B99A-A7E0C35E9134}"/>
            </c:ext>
          </c:extLst>
        </c:ser>
        <c:ser>
          <c:idx val="4"/>
          <c:order val="4"/>
          <c:tx>
            <c:strRef>
              <c:f>North!$A$43</c:f>
              <c:strCache>
                <c:ptCount val="1"/>
                <c:pt idx="0">
                  <c:v>Manganese Ore</c:v>
                </c:pt>
              </c:strCache>
            </c:strRef>
          </c:tx>
          <c:spPr>
            <a:solidFill>
              <a:schemeClr val="accent4">
                <a:lumMod val="40000"/>
                <a:lumOff val="60000"/>
              </a:schemeClr>
            </a:solidFill>
            <a:ln w="9525">
              <a:solidFill>
                <a:schemeClr val="accent4">
                  <a:lumMod val="75000"/>
                </a:schemeClr>
              </a:solidFill>
            </a:ln>
            <a:effectLst/>
            <a:sp3d contourW="9525">
              <a:contourClr>
                <a:schemeClr val="accent4">
                  <a:lumMod val="75000"/>
                </a:schemeClr>
              </a:contourClr>
            </a:sp3d>
          </c:spPr>
          <c:cat>
            <c:strRef>
              <c:f>North!$N$38:$AR$38</c:f>
              <c:strCache>
                <c:ptCount val="31"/>
                <c:pt idx="0">
                  <c:v>Jan-2017</c:v>
                </c:pt>
                <c:pt idx="1">
                  <c:v>Feb-2017</c:v>
                </c:pt>
                <c:pt idx="2">
                  <c:v>Mar-2017</c:v>
                </c:pt>
                <c:pt idx="3">
                  <c:v>Apr-2017</c:v>
                </c:pt>
                <c:pt idx="4">
                  <c:v>May-2017</c:v>
                </c:pt>
                <c:pt idx="5">
                  <c:v>Jun-2017</c:v>
                </c:pt>
                <c:pt idx="6">
                  <c:v>Jul-2017</c:v>
                </c:pt>
                <c:pt idx="7">
                  <c:v>Aug-2017</c:v>
                </c:pt>
                <c:pt idx="8">
                  <c:v>Sep-2017</c:v>
                </c:pt>
                <c:pt idx="9">
                  <c:v>Oct-2017</c:v>
                </c:pt>
                <c:pt idx="10">
                  <c:v>Nov-2017</c:v>
                </c:pt>
                <c:pt idx="11">
                  <c:v>Dec-2017</c:v>
                </c:pt>
                <c:pt idx="12">
                  <c:v>Jan-2018</c:v>
                </c:pt>
                <c:pt idx="13">
                  <c:v>Feb-2018</c:v>
                </c:pt>
                <c:pt idx="14">
                  <c:v>Mar-2018</c:v>
                </c:pt>
                <c:pt idx="15">
                  <c:v>Apr-2018</c:v>
                </c:pt>
                <c:pt idx="16">
                  <c:v>May-2018</c:v>
                </c:pt>
                <c:pt idx="17">
                  <c:v>Jun-2018</c:v>
                </c:pt>
                <c:pt idx="18">
                  <c:v>Jul-2018</c:v>
                </c:pt>
                <c:pt idx="19">
                  <c:v>Aug-2018</c:v>
                </c:pt>
                <c:pt idx="20">
                  <c:v>Sep-2018</c:v>
                </c:pt>
                <c:pt idx="21">
                  <c:v>Oct-2018</c:v>
                </c:pt>
                <c:pt idx="22">
                  <c:v>Nov-2018</c:v>
                </c:pt>
                <c:pt idx="23">
                  <c:v>Dec-2018</c:v>
                </c:pt>
                <c:pt idx="24">
                  <c:v>Jan-2019</c:v>
                </c:pt>
                <c:pt idx="25">
                  <c:v>Feb-2019</c:v>
                </c:pt>
                <c:pt idx="26">
                  <c:v>Mar-2019</c:v>
                </c:pt>
                <c:pt idx="27">
                  <c:v>Apr-2019</c:v>
                </c:pt>
                <c:pt idx="28">
                  <c:v>May-2019</c:v>
                </c:pt>
                <c:pt idx="29">
                  <c:v>Jun-2019</c:v>
                </c:pt>
                <c:pt idx="30">
                  <c:v>Jul-2019</c:v>
                </c:pt>
              </c:strCache>
            </c:strRef>
          </c:cat>
          <c:val>
            <c:numRef>
              <c:f>North!$N$43:$AR$43</c:f>
              <c:numCache>
                <c:formatCode>0.000000</c:formatCode>
                <c:ptCount val="31"/>
                <c:pt idx="0">
                  <c:v>1.5522999999999999E-2</c:v>
                </c:pt>
                <c:pt idx="1">
                  <c:v>1.7852E-2</c:v>
                </c:pt>
                <c:pt idx="2">
                  <c:v>2.0684000000000001E-2</c:v>
                </c:pt>
                <c:pt idx="3">
                  <c:v>1.9788E-2</c:v>
                </c:pt>
                <c:pt idx="4">
                  <c:v>2.1887999999999998E-2</c:v>
                </c:pt>
                <c:pt idx="5">
                  <c:v>2.2553E-2</c:v>
                </c:pt>
                <c:pt idx="6">
                  <c:v>2.5884999999999998E-2</c:v>
                </c:pt>
                <c:pt idx="7">
                  <c:v>3.7486999999999999E-2</c:v>
                </c:pt>
                <c:pt idx="8">
                  <c:v>5.3224999999999995E-2</c:v>
                </c:pt>
                <c:pt idx="9">
                  <c:v>6.3786999999999996E-2</c:v>
                </c:pt>
                <c:pt idx="10">
                  <c:v>6.5652000000000002E-2</c:v>
                </c:pt>
                <c:pt idx="11">
                  <c:v>6.7950999999999998E-2</c:v>
                </c:pt>
                <c:pt idx="12">
                  <c:v>6.5391999999999992E-2</c:v>
                </c:pt>
                <c:pt idx="13">
                  <c:v>5.8969000000000001E-2</c:v>
                </c:pt>
                <c:pt idx="14">
                  <c:v>6.5987999999999991E-2</c:v>
                </c:pt>
                <c:pt idx="15">
                  <c:v>6.9960999999999995E-2</c:v>
                </c:pt>
                <c:pt idx="16">
                  <c:v>7.9127000000000003E-2</c:v>
                </c:pt>
                <c:pt idx="17">
                  <c:v>7.8198000000000004E-2</c:v>
                </c:pt>
                <c:pt idx="18">
                  <c:v>8.5265999999999995E-2</c:v>
                </c:pt>
                <c:pt idx="19">
                  <c:v>8.1886E-2</c:v>
                </c:pt>
                <c:pt idx="20">
                  <c:v>7.8875000000000001E-2</c:v>
                </c:pt>
                <c:pt idx="21">
                  <c:v>8.4476999999999997E-2</c:v>
                </c:pt>
                <c:pt idx="22">
                  <c:v>8.3505999999999997E-2</c:v>
                </c:pt>
                <c:pt idx="23">
                  <c:v>8.2464999999999997E-2</c:v>
                </c:pt>
                <c:pt idx="24">
                  <c:v>8.3482000000000001E-2</c:v>
                </c:pt>
                <c:pt idx="25">
                  <c:v>7.4637000000000009E-2</c:v>
                </c:pt>
                <c:pt idx="26">
                  <c:v>8.1671000000000007E-2</c:v>
                </c:pt>
                <c:pt idx="27">
                  <c:v>8.1914000000000001E-2</c:v>
                </c:pt>
                <c:pt idx="28">
                  <c:v>8.5815000000000002E-2</c:v>
                </c:pt>
                <c:pt idx="29">
                  <c:v>8.3874000000000004E-2</c:v>
                </c:pt>
                <c:pt idx="30">
                  <c:v>8.8623000000000007E-2</c:v>
                </c:pt>
              </c:numCache>
            </c:numRef>
          </c:val>
          <c:extLst>
            <c:ext xmlns:c16="http://schemas.microsoft.com/office/drawing/2014/chart" uri="{C3380CC4-5D6E-409C-BE32-E72D297353CC}">
              <c16:uniqueId val="{00000004-65A7-4B96-B99A-A7E0C35E9134}"/>
            </c:ext>
          </c:extLst>
        </c:ser>
        <c:ser>
          <c:idx val="5"/>
          <c:order val="5"/>
          <c:tx>
            <c:strRef>
              <c:f>North!$A$44</c:f>
              <c:strCache>
                <c:ptCount val="1"/>
                <c:pt idx="0">
                  <c:v>Copper - Lead - Zinc</c:v>
                </c:pt>
              </c:strCache>
            </c:strRef>
          </c:tx>
          <c:spPr>
            <a:solidFill>
              <a:schemeClr val="accent4">
                <a:lumMod val="40000"/>
                <a:lumOff val="60000"/>
              </a:schemeClr>
            </a:solidFill>
            <a:ln w="9525">
              <a:solidFill>
                <a:schemeClr val="accent4">
                  <a:lumMod val="75000"/>
                </a:schemeClr>
              </a:solidFill>
            </a:ln>
            <a:effectLst/>
            <a:sp3d contourW="9525">
              <a:contourClr>
                <a:schemeClr val="accent4">
                  <a:lumMod val="75000"/>
                </a:schemeClr>
              </a:contourClr>
            </a:sp3d>
          </c:spPr>
          <c:cat>
            <c:strRef>
              <c:f>North!$N$38:$AR$38</c:f>
              <c:strCache>
                <c:ptCount val="31"/>
                <c:pt idx="0">
                  <c:v>Jan-2017</c:v>
                </c:pt>
                <c:pt idx="1">
                  <c:v>Feb-2017</c:v>
                </c:pt>
                <c:pt idx="2">
                  <c:v>Mar-2017</c:v>
                </c:pt>
                <c:pt idx="3">
                  <c:v>Apr-2017</c:v>
                </c:pt>
                <c:pt idx="4">
                  <c:v>May-2017</c:v>
                </c:pt>
                <c:pt idx="5">
                  <c:v>Jun-2017</c:v>
                </c:pt>
                <c:pt idx="6">
                  <c:v>Jul-2017</c:v>
                </c:pt>
                <c:pt idx="7">
                  <c:v>Aug-2017</c:v>
                </c:pt>
                <c:pt idx="8">
                  <c:v>Sep-2017</c:v>
                </c:pt>
                <c:pt idx="9">
                  <c:v>Oct-2017</c:v>
                </c:pt>
                <c:pt idx="10">
                  <c:v>Nov-2017</c:v>
                </c:pt>
                <c:pt idx="11">
                  <c:v>Dec-2017</c:v>
                </c:pt>
                <c:pt idx="12">
                  <c:v>Jan-2018</c:v>
                </c:pt>
                <c:pt idx="13">
                  <c:v>Feb-2018</c:v>
                </c:pt>
                <c:pt idx="14">
                  <c:v>Mar-2018</c:v>
                </c:pt>
                <c:pt idx="15">
                  <c:v>Apr-2018</c:v>
                </c:pt>
                <c:pt idx="16">
                  <c:v>May-2018</c:v>
                </c:pt>
                <c:pt idx="17">
                  <c:v>Jun-2018</c:v>
                </c:pt>
                <c:pt idx="18">
                  <c:v>Jul-2018</c:v>
                </c:pt>
                <c:pt idx="19">
                  <c:v>Aug-2018</c:v>
                </c:pt>
                <c:pt idx="20">
                  <c:v>Sep-2018</c:v>
                </c:pt>
                <c:pt idx="21">
                  <c:v>Oct-2018</c:v>
                </c:pt>
                <c:pt idx="22">
                  <c:v>Nov-2018</c:v>
                </c:pt>
                <c:pt idx="23">
                  <c:v>Dec-2018</c:v>
                </c:pt>
                <c:pt idx="24">
                  <c:v>Jan-2019</c:v>
                </c:pt>
                <c:pt idx="25">
                  <c:v>Feb-2019</c:v>
                </c:pt>
                <c:pt idx="26">
                  <c:v>Mar-2019</c:v>
                </c:pt>
                <c:pt idx="27">
                  <c:v>Apr-2019</c:v>
                </c:pt>
                <c:pt idx="28">
                  <c:v>May-2019</c:v>
                </c:pt>
                <c:pt idx="29">
                  <c:v>Jun-2019</c:v>
                </c:pt>
                <c:pt idx="30">
                  <c:v>Jul-2019</c:v>
                </c:pt>
              </c:strCache>
            </c:strRef>
          </c:cat>
          <c:val>
            <c:numRef>
              <c:f>North!$N$44:$AR$44</c:f>
              <c:numCache>
                <c:formatCode>0.000000</c:formatCode>
                <c:ptCount val="31"/>
                <c:pt idx="0">
                  <c:v>7.0755999999999999E-2</c:v>
                </c:pt>
                <c:pt idx="1">
                  <c:v>6.9462999999999997E-2</c:v>
                </c:pt>
                <c:pt idx="2">
                  <c:v>7.8198999999999991E-2</c:v>
                </c:pt>
                <c:pt idx="3">
                  <c:v>7.4093999999999993E-2</c:v>
                </c:pt>
                <c:pt idx="4">
                  <c:v>7.217599999999999E-2</c:v>
                </c:pt>
                <c:pt idx="5">
                  <c:v>7.1002999999999997E-2</c:v>
                </c:pt>
                <c:pt idx="6">
                  <c:v>7.6072000000000001E-2</c:v>
                </c:pt>
                <c:pt idx="7">
                  <c:v>7.7829999999999996E-2</c:v>
                </c:pt>
                <c:pt idx="8">
                  <c:v>8.4723999999999994E-2</c:v>
                </c:pt>
                <c:pt idx="9">
                  <c:v>8.7303999999999993E-2</c:v>
                </c:pt>
                <c:pt idx="10">
                  <c:v>8.1977999999999995E-2</c:v>
                </c:pt>
                <c:pt idx="11">
                  <c:v>7.6470999999999997E-2</c:v>
                </c:pt>
                <c:pt idx="12">
                  <c:v>8.3029999999999993E-2</c:v>
                </c:pt>
                <c:pt idx="13">
                  <c:v>7.8161999999999995E-2</c:v>
                </c:pt>
                <c:pt idx="14">
                  <c:v>9.0885999999999995E-2</c:v>
                </c:pt>
                <c:pt idx="15">
                  <c:v>8.8388999999999995E-2</c:v>
                </c:pt>
                <c:pt idx="16">
                  <c:v>8.9817000000000008E-2</c:v>
                </c:pt>
                <c:pt idx="17">
                  <c:v>8.5508000000000001E-2</c:v>
                </c:pt>
                <c:pt idx="18">
                  <c:v>9.0820999999999999E-2</c:v>
                </c:pt>
                <c:pt idx="19">
                  <c:v>9.3801999999999996E-2</c:v>
                </c:pt>
                <c:pt idx="20">
                  <c:v>8.8609999999999994E-2</c:v>
                </c:pt>
                <c:pt idx="21">
                  <c:v>8.9693999999999996E-2</c:v>
                </c:pt>
                <c:pt idx="22">
                  <c:v>9.5006000000000007E-2</c:v>
                </c:pt>
                <c:pt idx="23">
                  <c:v>8.8360999999999995E-2</c:v>
                </c:pt>
                <c:pt idx="24">
                  <c:v>9.0413999999999994E-2</c:v>
                </c:pt>
                <c:pt idx="25">
                  <c:v>8.2552E-2</c:v>
                </c:pt>
                <c:pt idx="26">
                  <c:v>8.9758000000000004E-2</c:v>
                </c:pt>
                <c:pt idx="27">
                  <c:v>8.7862999999999997E-2</c:v>
                </c:pt>
                <c:pt idx="28">
                  <c:v>8.0317E-2</c:v>
                </c:pt>
                <c:pt idx="29">
                  <c:v>8.0137E-2</c:v>
                </c:pt>
                <c:pt idx="30">
                  <c:v>8.4846000000000005E-2</c:v>
                </c:pt>
              </c:numCache>
            </c:numRef>
          </c:val>
          <c:extLst>
            <c:ext xmlns:c16="http://schemas.microsoft.com/office/drawing/2014/chart" uri="{C3380CC4-5D6E-409C-BE32-E72D297353CC}">
              <c16:uniqueId val="{00000005-65A7-4B96-B99A-A7E0C35E9134}"/>
            </c:ext>
          </c:extLst>
        </c:ser>
        <c:ser>
          <c:idx val="6"/>
          <c:order val="6"/>
          <c:tx>
            <c:strRef>
              <c:f>North!$A$45</c:f>
              <c:strCache>
                <c:ptCount val="1"/>
                <c:pt idx="0">
                  <c:v>Salt</c:v>
                </c:pt>
              </c:strCache>
            </c:strRef>
          </c:tx>
          <c:spPr>
            <a:solidFill>
              <a:schemeClr val="accent4">
                <a:lumMod val="40000"/>
                <a:lumOff val="60000"/>
              </a:schemeClr>
            </a:solidFill>
            <a:ln w="9525">
              <a:solidFill>
                <a:schemeClr val="accent4">
                  <a:lumMod val="75000"/>
                </a:schemeClr>
              </a:solidFill>
            </a:ln>
            <a:effectLst/>
            <a:sp3d contourW="9525">
              <a:contourClr>
                <a:schemeClr val="accent4">
                  <a:lumMod val="75000"/>
                </a:schemeClr>
              </a:contourClr>
            </a:sp3d>
          </c:spPr>
          <c:cat>
            <c:strRef>
              <c:f>North!$N$38:$AR$38</c:f>
              <c:strCache>
                <c:ptCount val="31"/>
                <c:pt idx="0">
                  <c:v>Jan-2017</c:v>
                </c:pt>
                <c:pt idx="1">
                  <c:v>Feb-2017</c:v>
                </c:pt>
                <c:pt idx="2">
                  <c:v>Mar-2017</c:v>
                </c:pt>
                <c:pt idx="3">
                  <c:v>Apr-2017</c:v>
                </c:pt>
                <c:pt idx="4">
                  <c:v>May-2017</c:v>
                </c:pt>
                <c:pt idx="5">
                  <c:v>Jun-2017</c:v>
                </c:pt>
                <c:pt idx="6">
                  <c:v>Jul-2017</c:v>
                </c:pt>
                <c:pt idx="7">
                  <c:v>Aug-2017</c:v>
                </c:pt>
                <c:pt idx="8">
                  <c:v>Sep-2017</c:v>
                </c:pt>
                <c:pt idx="9">
                  <c:v>Oct-2017</c:v>
                </c:pt>
                <c:pt idx="10">
                  <c:v>Nov-2017</c:v>
                </c:pt>
                <c:pt idx="11">
                  <c:v>Dec-2017</c:v>
                </c:pt>
                <c:pt idx="12">
                  <c:v>Jan-2018</c:v>
                </c:pt>
                <c:pt idx="13">
                  <c:v>Feb-2018</c:v>
                </c:pt>
                <c:pt idx="14">
                  <c:v>Mar-2018</c:v>
                </c:pt>
                <c:pt idx="15">
                  <c:v>Apr-2018</c:v>
                </c:pt>
                <c:pt idx="16">
                  <c:v>May-2018</c:v>
                </c:pt>
                <c:pt idx="17">
                  <c:v>Jun-2018</c:v>
                </c:pt>
                <c:pt idx="18">
                  <c:v>Jul-2018</c:v>
                </c:pt>
                <c:pt idx="19">
                  <c:v>Aug-2018</c:v>
                </c:pt>
                <c:pt idx="20">
                  <c:v>Sep-2018</c:v>
                </c:pt>
                <c:pt idx="21">
                  <c:v>Oct-2018</c:v>
                </c:pt>
                <c:pt idx="22">
                  <c:v>Nov-2018</c:v>
                </c:pt>
                <c:pt idx="23">
                  <c:v>Dec-2018</c:v>
                </c:pt>
                <c:pt idx="24">
                  <c:v>Jan-2019</c:v>
                </c:pt>
                <c:pt idx="25">
                  <c:v>Feb-2019</c:v>
                </c:pt>
                <c:pt idx="26">
                  <c:v>Mar-2019</c:v>
                </c:pt>
                <c:pt idx="27">
                  <c:v>Apr-2019</c:v>
                </c:pt>
                <c:pt idx="28">
                  <c:v>May-2019</c:v>
                </c:pt>
                <c:pt idx="29">
                  <c:v>Jun-2019</c:v>
                </c:pt>
                <c:pt idx="30">
                  <c:v>Jul-2019</c:v>
                </c:pt>
              </c:strCache>
            </c:strRef>
          </c:cat>
          <c:val>
            <c:numRef>
              <c:f>North!$N$45:$AR$45</c:f>
              <c:numCache>
                <c:formatCode>0.000000</c:formatCode>
                <c:ptCount val="31"/>
                <c:pt idx="0">
                  <c:v>5.3333000000000005E-2</c:v>
                </c:pt>
                <c:pt idx="1">
                  <c:v>4.9623E-2</c:v>
                </c:pt>
                <c:pt idx="2">
                  <c:v>5.3765E-2</c:v>
                </c:pt>
                <c:pt idx="3">
                  <c:v>5.6580999999999999E-2</c:v>
                </c:pt>
                <c:pt idx="4">
                  <c:v>6.5844E-2</c:v>
                </c:pt>
                <c:pt idx="5">
                  <c:v>5.9925999999999993E-2</c:v>
                </c:pt>
                <c:pt idx="6">
                  <c:v>5.9588999999999996E-2</c:v>
                </c:pt>
                <c:pt idx="7">
                  <c:v>7.1898000000000004E-2</c:v>
                </c:pt>
                <c:pt idx="8">
                  <c:v>6.4682000000000003E-2</c:v>
                </c:pt>
                <c:pt idx="9">
                  <c:v>6.5416000000000002E-2</c:v>
                </c:pt>
                <c:pt idx="10">
                  <c:v>6.2643000000000004E-2</c:v>
                </c:pt>
                <c:pt idx="11">
                  <c:v>5.1323000000000001E-2</c:v>
                </c:pt>
                <c:pt idx="12">
                  <c:v>5.8749000000000003E-2</c:v>
                </c:pt>
                <c:pt idx="13">
                  <c:v>5.4806000000000001E-2</c:v>
                </c:pt>
                <c:pt idx="14">
                  <c:v>6.2535000000000007E-2</c:v>
                </c:pt>
                <c:pt idx="15">
                  <c:v>5.8314000000000005E-2</c:v>
                </c:pt>
                <c:pt idx="16">
                  <c:v>6.4371999999999999E-2</c:v>
                </c:pt>
                <c:pt idx="17">
                  <c:v>7.5642000000000001E-2</c:v>
                </c:pt>
                <c:pt idx="18">
                  <c:v>7.5135999999999994E-2</c:v>
                </c:pt>
                <c:pt idx="19">
                  <c:v>8.358199999999999E-2</c:v>
                </c:pt>
                <c:pt idx="20">
                  <c:v>7.5863E-2</c:v>
                </c:pt>
                <c:pt idx="21">
                  <c:v>7.1959999999999996E-2</c:v>
                </c:pt>
                <c:pt idx="22">
                  <c:v>6.6582000000000002E-2</c:v>
                </c:pt>
                <c:pt idx="23">
                  <c:v>6.4242999999999995E-2</c:v>
                </c:pt>
                <c:pt idx="24">
                  <c:v>6.1647E-2</c:v>
                </c:pt>
                <c:pt idx="25">
                  <c:v>5.5266999999999997E-2</c:v>
                </c:pt>
                <c:pt idx="26">
                  <c:v>5.8949000000000001E-2</c:v>
                </c:pt>
                <c:pt idx="27">
                  <c:v>5.7679000000000001E-2</c:v>
                </c:pt>
                <c:pt idx="28">
                  <c:v>8.8034000000000001E-2</c:v>
                </c:pt>
                <c:pt idx="29">
                  <c:v>8.0918000000000004E-2</c:v>
                </c:pt>
                <c:pt idx="30">
                  <c:v>7.3520000000000002E-2</c:v>
                </c:pt>
              </c:numCache>
            </c:numRef>
          </c:val>
          <c:extLst>
            <c:ext xmlns:c16="http://schemas.microsoft.com/office/drawing/2014/chart" uri="{C3380CC4-5D6E-409C-BE32-E72D297353CC}">
              <c16:uniqueId val="{00000006-65A7-4B96-B99A-A7E0C35E9134}"/>
            </c:ext>
          </c:extLst>
        </c:ser>
        <c:ser>
          <c:idx val="7"/>
          <c:order val="7"/>
          <c:tx>
            <c:strRef>
              <c:f>North!$A$46</c:f>
              <c:strCache>
                <c:ptCount val="1"/>
                <c:pt idx="0">
                  <c:v>All others</c:v>
                </c:pt>
              </c:strCache>
            </c:strRef>
          </c:tx>
          <c:spPr>
            <a:solidFill>
              <a:schemeClr val="accent4">
                <a:lumMod val="40000"/>
                <a:lumOff val="60000"/>
              </a:schemeClr>
            </a:solidFill>
            <a:ln w="9525">
              <a:solidFill>
                <a:schemeClr val="accent4">
                  <a:lumMod val="75000"/>
                </a:schemeClr>
              </a:solidFill>
            </a:ln>
            <a:effectLst/>
            <a:sp3d contourW="9525">
              <a:contourClr>
                <a:schemeClr val="accent4">
                  <a:lumMod val="75000"/>
                </a:schemeClr>
              </a:contourClr>
            </a:sp3d>
          </c:spPr>
          <c:cat>
            <c:strRef>
              <c:f>North!$N$38:$AR$38</c:f>
              <c:strCache>
                <c:ptCount val="31"/>
                <c:pt idx="0">
                  <c:v>Jan-2017</c:v>
                </c:pt>
                <c:pt idx="1">
                  <c:v>Feb-2017</c:v>
                </c:pt>
                <c:pt idx="2">
                  <c:v>Mar-2017</c:v>
                </c:pt>
                <c:pt idx="3">
                  <c:v>Apr-2017</c:v>
                </c:pt>
                <c:pt idx="4">
                  <c:v>May-2017</c:v>
                </c:pt>
                <c:pt idx="5">
                  <c:v>Jun-2017</c:v>
                </c:pt>
                <c:pt idx="6">
                  <c:v>Jul-2017</c:v>
                </c:pt>
                <c:pt idx="7">
                  <c:v>Aug-2017</c:v>
                </c:pt>
                <c:pt idx="8">
                  <c:v>Sep-2017</c:v>
                </c:pt>
                <c:pt idx="9">
                  <c:v>Oct-2017</c:v>
                </c:pt>
                <c:pt idx="10">
                  <c:v>Nov-2017</c:v>
                </c:pt>
                <c:pt idx="11">
                  <c:v>Dec-2017</c:v>
                </c:pt>
                <c:pt idx="12">
                  <c:v>Jan-2018</c:v>
                </c:pt>
                <c:pt idx="13">
                  <c:v>Feb-2018</c:v>
                </c:pt>
                <c:pt idx="14">
                  <c:v>Mar-2018</c:v>
                </c:pt>
                <c:pt idx="15">
                  <c:v>Apr-2018</c:v>
                </c:pt>
                <c:pt idx="16">
                  <c:v>May-2018</c:v>
                </c:pt>
                <c:pt idx="17">
                  <c:v>Jun-2018</c:v>
                </c:pt>
                <c:pt idx="18">
                  <c:v>Jul-2018</c:v>
                </c:pt>
                <c:pt idx="19">
                  <c:v>Aug-2018</c:v>
                </c:pt>
                <c:pt idx="20">
                  <c:v>Sep-2018</c:v>
                </c:pt>
                <c:pt idx="21">
                  <c:v>Oct-2018</c:v>
                </c:pt>
                <c:pt idx="22">
                  <c:v>Nov-2018</c:v>
                </c:pt>
                <c:pt idx="23">
                  <c:v>Dec-2018</c:v>
                </c:pt>
                <c:pt idx="24">
                  <c:v>Jan-2019</c:v>
                </c:pt>
                <c:pt idx="25">
                  <c:v>Feb-2019</c:v>
                </c:pt>
                <c:pt idx="26">
                  <c:v>Mar-2019</c:v>
                </c:pt>
                <c:pt idx="27">
                  <c:v>Apr-2019</c:v>
                </c:pt>
                <c:pt idx="28">
                  <c:v>May-2019</c:v>
                </c:pt>
                <c:pt idx="29">
                  <c:v>Jun-2019</c:v>
                </c:pt>
                <c:pt idx="30">
                  <c:v>Jul-2019</c:v>
                </c:pt>
              </c:strCache>
            </c:strRef>
          </c:cat>
          <c:val>
            <c:numRef>
              <c:f>North!$N$46:$AR$46</c:f>
              <c:numCache>
                <c:formatCode>0.000000</c:formatCode>
                <c:ptCount val="31"/>
                <c:pt idx="0">
                  <c:v>8.4325999999999984E-2</c:v>
                </c:pt>
                <c:pt idx="1">
                  <c:v>9.3516000000000016E-2</c:v>
                </c:pt>
                <c:pt idx="2">
                  <c:v>0.11890800000000001</c:v>
                </c:pt>
                <c:pt idx="3">
                  <c:v>0.130078</c:v>
                </c:pt>
                <c:pt idx="4">
                  <c:v>0.11871700000000002</c:v>
                </c:pt>
                <c:pt idx="5">
                  <c:v>0.14111000000000001</c:v>
                </c:pt>
                <c:pt idx="6">
                  <c:v>0.11612</c:v>
                </c:pt>
                <c:pt idx="7">
                  <c:v>0.13192700000000002</c:v>
                </c:pt>
                <c:pt idx="8">
                  <c:v>0.13668599999999997</c:v>
                </c:pt>
                <c:pt idx="9">
                  <c:v>0.14430799999999999</c:v>
                </c:pt>
                <c:pt idx="10">
                  <c:v>0.131187</c:v>
                </c:pt>
                <c:pt idx="11">
                  <c:v>0.11726600000000001</c:v>
                </c:pt>
                <c:pt idx="12">
                  <c:v>0.11271199999999999</c:v>
                </c:pt>
                <c:pt idx="13">
                  <c:v>0.12289400000000002</c:v>
                </c:pt>
                <c:pt idx="14">
                  <c:v>0.12681299999999998</c:v>
                </c:pt>
                <c:pt idx="15">
                  <c:v>0.14552399999999999</c:v>
                </c:pt>
                <c:pt idx="16">
                  <c:v>0.15060899999999999</c:v>
                </c:pt>
                <c:pt idx="17">
                  <c:v>0.15520899999999999</c:v>
                </c:pt>
                <c:pt idx="18">
                  <c:v>0.16300799999999999</c:v>
                </c:pt>
                <c:pt idx="19">
                  <c:v>0.17675500000000002</c:v>
                </c:pt>
                <c:pt idx="20">
                  <c:v>0.164603</c:v>
                </c:pt>
                <c:pt idx="21">
                  <c:v>0.17080699999999999</c:v>
                </c:pt>
                <c:pt idx="22">
                  <c:v>0.18415900000000002</c:v>
                </c:pt>
                <c:pt idx="23">
                  <c:v>0.185364</c:v>
                </c:pt>
                <c:pt idx="24">
                  <c:v>0.17650999999999997</c:v>
                </c:pt>
                <c:pt idx="25">
                  <c:v>0.18267799999999998</c:v>
                </c:pt>
                <c:pt idx="26">
                  <c:v>0.18578700000000001</c:v>
                </c:pt>
                <c:pt idx="27">
                  <c:v>0.19066299999999997</c:v>
                </c:pt>
                <c:pt idx="28">
                  <c:v>0.20572600000000002</c:v>
                </c:pt>
                <c:pt idx="29">
                  <c:v>0.189389</c:v>
                </c:pt>
                <c:pt idx="30">
                  <c:v>0.213231</c:v>
                </c:pt>
              </c:numCache>
            </c:numRef>
          </c:val>
          <c:extLst>
            <c:ext xmlns:c16="http://schemas.microsoft.com/office/drawing/2014/chart" uri="{C3380CC4-5D6E-409C-BE32-E72D297353CC}">
              <c16:uniqueId val="{00000007-65A7-4B96-B99A-A7E0C35E9134}"/>
            </c:ext>
          </c:extLst>
        </c:ser>
        <c:dLbls>
          <c:showLegendKey val="0"/>
          <c:showVal val="0"/>
          <c:showCatName val="0"/>
          <c:showSerName val="0"/>
          <c:showPercent val="0"/>
          <c:showBubbleSize val="0"/>
        </c:dLbls>
        <c:axId val="942479112"/>
        <c:axId val="942475504"/>
        <c:axId val="617743424"/>
      </c:area3DChart>
      <c:catAx>
        <c:axId val="942479112"/>
        <c:scaling>
          <c:orientation val="minMax"/>
        </c:scaling>
        <c:delete val="0"/>
        <c:axPos val="b"/>
        <c:majorGridlines>
          <c:spPr>
            <a:ln w="9525" cap="flat" cmpd="sng" algn="ctr">
              <a:solidFill>
                <a:schemeClr val="bg1">
                  <a:lumMod val="75000"/>
                </a:schemeClr>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2475504"/>
        <c:crosses val="autoZero"/>
        <c:auto val="1"/>
        <c:lblAlgn val="ctr"/>
        <c:lblOffset val="100"/>
        <c:tickLblSkip val="3"/>
        <c:tickMarkSkip val="3"/>
        <c:noMultiLvlLbl val="0"/>
      </c:catAx>
      <c:valAx>
        <c:axId val="9424755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2479112"/>
        <c:crosses val="autoZero"/>
        <c:crossBetween val="midCat"/>
      </c:valAx>
      <c:serAx>
        <c:axId val="617743424"/>
        <c:scaling>
          <c:orientation val="maxMin"/>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720000" spcFirstLastPara="1" vertOverflow="ellipsis"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942475504"/>
        <c:crosses val="autoZero"/>
        <c:tickLblSkip val="1"/>
      </c:serAx>
      <c:spPr>
        <a:noFill/>
        <a:ln>
          <a:noFill/>
        </a:ln>
        <a:effectLst/>
      </c:spPr>
    </c:plotArea>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en-AU" sz="1400" b="0" i="0" u="none" strike="noStrike" baseline="0" dirty="0">
                <a:effectLst/>
              </a:rPr>
              <a:t>Audits, inspections and investigations</a:t>
            </a:r>
            <a:r>
              <a:rPr lang="en-AU" dirty="0"/>
              <a:t> </a:t>
            </a:r>
          </a:p>
        </c:rich>
      </c:tx>
      <c:layout>
        <c:manualLayout>
          <c:xMode val="edge"/>
          <c:yMode val="edge"/>
          <c:x val="4.7247352306510677E-2"/>
          <c:y val="3.2407407407407406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'Charts - audits-inspn-investn'!$O$5</c:f>
              <c:strCache>
                <c:ptCount val="1"/>
                <c:pt idx="0">
                  <c:v>Audits</c:v>
                </c:pt>
              </c:strCache>
            </c:strRef>
          </c:tx>
          <c:spPr>
            <a:solidFill>
              <a:srgbClr val="FFE89F"/>
            </a:solidFill>
            <a:ln w="6350">
              <a:solidFill>
                <a:schemeClr val="tx1">
                  <a:lumMod val="65000"/>
                  <a:lumOff val="35000"/>
                </a:schemeClr>
              </a:solidFill>
            </a:ln>
            <a:effectLst/>
            <a:sp3d contourW="6350">
              <a:contourClr>
                <a:schemeClr val="tx1">
                  <a:lumMod val="65000"/>
                  <a:lumOff val="35000"/>
                </a:schemeClr>
              </a:contourClr>
            </a:sp3d>
          </c:spPr>
          <c:invertIfNegative val="0"/>
          <c:cat>
            <c:strRef>
              <c:f>'Charts - audits-inspn-investn'!$N$6:$N$7</c:f>
              <c:strCache>
                <c:ptCount val="2"/>
                <c:pt idx="0">
                  <c:v>2018</c:v>
                </c:pt>
                <c:pt idx="1">
                  <c:v>2019
(Jan-Aug)</c:v>
                </c:pt>
              </c:strCache>
            </c:strRef>
          </c:cat>
          <c:val>
            <c:numRef>
              <c:f>'Charts - audits-inspn-investn'!$O$6:$O$7</c:f>
              <c:numCache>
                <c:formatCode>General</c:formatCode>
                <c:ptCount val="2"/>
                <c:pt idx="0">
                  <c:v>21</c:v>
                </c:pt>
                <c:pt idx="1">
                  <c:v>8</c:v>
                </c:pt>
              </c:numCache>
            </c:numRef>
          </c:val>
          <c:extLst>
            <c:ext xmlns:c16="http://schemas.microsoft.com/office/drawing/2014/chart" uri="{C3380CC4-5D6E-409C-BE32-E72D297353CC}">
              <c16:uniqueId val="{00000000-4D68-4FAC-BB1D-36BF719FB5B7}"/>
            </c:ext>
          </c:extLst>
        </c:ser>
        <c:ser>
          <c:idx val="1"/>
          <c:order val="1"/>
          <c:tx>
            <c:strRef>
              <c:f>'Charts - audits-inspn-investn'!$P$5</c:f>
              <c:strCache>
                <c:ptCount val="1"/>
                <c:pt idx="0">
                  <c:v>Inspections</c:v>
                </c:pt>
              </c:strCache>
            </c:strRef>
          </c:tx>
          <c:spPr>
            <a:solidFill>
              <a:schemeClr val="accent5">
                <a:lumMod val="60000"/>
                <a:lumOff val="40000"/>
              </a:schemeClr>
            </a:solidFill>
            <a:ln w="6350">
              <a:solidFill>
                <a:schemeClr val="tx1">
                  <a:lumMod val="65000"/>
                  <a:lumOff val="35000"/>
                </a:schemeClr>
              </a:solidFill>
            </a:ln>
            <a:effectLst/>
            <a:sp3d contourW="6350">
              <a:contourClr>
                <a:schemeClr val="tx1">
                  <a:lumMod val="65000"/>
                  <a:lumOff val="35000"/>
                </a:schemeClr>
              </a:contourClr>
            </a:sp3d>
          </c:spPr>
          <c:invertIfNegative val="0"/>
          <c:cat>
            <c:strRef>
              <c:f>'Charts - audits-inspn-investn'!$N$6:$N$7</c:f>
              <c:strCache>
                <c:ptCount val="2"/>
                <c:pt idx="0">
                  <c:v>2018</c:v>
                </c:pt>
                <c:pt idx="1">
                  <c:v>2019
(Jan-Aug)</c:v>
                </c:pt>
              </c:strCache>
            </c:strRef>
          </c:cat>
          <c:val>
            <c:numRef>
              <c:f>'Charts - audits-inspn-investn'!$P$6:$P$7</c:f>
              <c:numCache>
                <c:formatCode>General</c:formatCode>
                <c:ptCount val="2"/>
                <c:pt idx="0">
                  <c:v>222</c:v>
                </c:pt>
                <c:pt idx="1">
                  <c:v>131</c:v>
                </c:pt>
              </c:numCache>
            </c:numRef>
          </c:val>
          <c:extLst>
            <c:ext xmlns:c16="http://schemas.microsoft.com/office/drawing/2014/chart" uri="{C3380CC4-5D6E-409C-BE32-E72D297353CC}">
              <c16:uniqueId val="{00000001-4D68-4FAC-BB1D-36BF719FB5B7}"/>
            </c:ext>
          </c:extLst>
        </c:ser>
        <c:ser>
          <c:idx val="2"/>
          <c:order val="2"/>
          <c:tx>
            <c:strRef>
              <c:f>'Charts - audits-inspn-investn'!$Q$5</c:f>
              <c:strCache>
                <c:ptCount val="1"/>
                <c:pt idx="0">
                  <c:v>Investigations</c:v>
                </c:pt>
              </c:strCache>
            </c:strRef>
          </c:tx>
          <c:spPr>
            <a:solidFill>
              <a:schemeClr val="accent3">
                <a:lumMod val="60000"/>
                <a:lumOff val="40000"/>
              </a:schemeClr>
            </a:solidFill>
            <a:ln>
              <a:solidFill>
                <a:schemeClr val="tx1">
                  <a:lumMod val="65000"/>
                  <a:lumOff val="35000"/>
                </a:schemeClr>
              </a:solidFill>
            </a:ln>
            <a:effectLst/>
            <a:sp3d>
              <a:contourClr>
                <a:schemeClr val="tx1">
                  <a:lumMod val="65000"/>
                  <a:lumOff val="35000"/>
                </a:schemeClr>
              </a:contourClr>
            </a:sp3d>
          </c:spPr>
          <c:invertIfNegative val="0"/>
          <c:cat>
            <c:strRef>
              <c:f>'Charts - audits-inspn-investn'!$N$6:$N$7</c:f>
              <c:strCache>
                <c:ptCount val="2"/>
                <c:pt idx="0">
                  <c:v>2018</c:v>
                </c:pt>
                <c:pt idx="1">
                  <c:v>2019
(Jan-Aug)</c:v>
                </c:pt>
              </c:strCache>
            </c:strRef>
          </c:cat>
          <c:val>
            <c:numRef>
              <c:f>'Charts - audits-inspn-investn'!$Q$6:$Q$7</c:f>
              <c:numCache>
                <c:formatCode>General</c:formatCode>
                <c:ptCount val="2"/>
                <c:pt idx="0">
                  <c:v>206</c:v>
                </c:pt>
                <c:pt idx="1">
                  <c:v>80</c:v>
                </c:pt>
              </c:numCache>
            </c:numRef>
          </c:val>
          <c:extLst>
            <c:ext xmlns:c16="http://schemas.microsoft.com/office/drawing/2014/chart" uri="{C3380CC4-5D6E-409C-BE32-E72D297353CC}">
              <c16:uniqueId val="{00000002-4D68-4FAC-BB1D-36BF719FB5B7}"/>
            </c:ext>
          </c:extLst>
        </c:ser>
        <c:dLbls>
          <c:showLegendKey val="0"/>
          <c:showVal val="0"/>
          <c:showCatName val="0"/>
          <c:showSerName val="0"/>
          <c:showPercent val="0"/>
          <c:showBubbleSize val="0"/>
        </c:dLbls>
        <c:gapWidth val="150"/>
        <c:shape val="box"/>
        <c:axId val="632112984"/>
        <c:axId val="632116920"/>
        <c:axId val="0"/>
      </c:bar3DChart>
      <c:catAx>
        <c:axId val="6321129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32116920"/>
        <c:crosses val="autoZero"/>
        <c:auto val="1"/>
        <c:lblAlgn val="ctr"/>
        <c:lblOffset val="100"/>
        <c:noMultiLvlLbl val="0"/>
      </c:catAx>
      <c:valAx>
        <c:axId val="632116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2112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accent3">
          <a:lumMod val="60000"/>
          <a:lumOff val="40000"/>
        </a:schemeClr>
      </a:solidFill>
      <a:round/>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en-AU" dirty="0"/>
              <a:t>Million Hours</a:t>
            </a:r>
            <a:r>
              <a:rPr lang="en-AU" baseline="0" dirty="0"/>
              <a:t> worked</a:t>
            </a:r>
          </a:p>
        </c:rich>
      </c:tx>
      <c:layout>
        <c:manualLayout>
          <c:xMode val="edge"/>
          <c:yMode val="edge"/>
          <c:x val="3.314082961305858E-2"/>
          <c:y val="3.4289961515265061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20"/>
      <c:hPercent val="200"/>
      <c:rotY val="30"/>
      <c:depthPercent val="900"/>
      <c:rAngAx val="0"/>
    </c:view3D>
    <c:floor>
      <c:thickness val="0"/>
      <c:spPr>
        <a:noFill/>
        <a:ln w="9525" cap="flat" cmpd="sng" algn="ctr">
          <a:solidFill>
            <a:schemeClr val="tx1">
              <a:lumMod val="15000"/>
              <a:lumOff val="85000"/>
            </a:schemeClr>
          </a:solidFill>
          <a:round/>
        </a:ln>
        <a:effectLst/>
        <a:sp3d contourW="9525">
          <a:contourClr>
            <a:schemeClr val="tx1">
              <a:lumMod val="15000"/>
              <a:lumOff val="8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8985600956206742E-2"/>
          <c:y val="8.7714169708906095E-2"/>
          <c:w val="0.71527758300671174"/>
          <c:h val="0.82117099173058739"/>
        </c:manualLayout>
      </c:layout>
      <c:area3DChart>
        <c:grouping val="standard"/>
        <c:varyColors val="0"/>
        <c:ser>
          <c:idx val="0"/>
          <c:order val="0"/>
          <c:tx>
            <c:strRef>
              <c:f>South!$A$39</c:f>
              <c:strCache>
                <c:ptCount val="1"/>
                <c:pt idx="0">
                  <c:v>Bauxite - Alumina</c:v>
                </c:pt>
              </c:strCache>
            </c:strRef>
          </c:tx>
          <c:spPr>
            <a:solidFill>
              <a:schemeClr val="accent4">
                <a:lumMod val="40000"/>
                <a:lumOff val="60000"/>
              </a:schemeClr>
            </a:solidFill>
            <a:ln w="9525">
              <a:solidFill>
                <a:schemeClr val="accent4">
                  <a:lumMod val="75000"/>
                </a:schemeClr>
              </a:solidFill>
            </a:ln>
            <a:effectLst/>
            <a:sp3d contourW="9525">
              <a:contourClr>
                <a:schemeClr val="accent4">
                  <a:lumMod val="75000"/>
                </a:schemeClr>
              </a:contourClr>
            </a:sp3d>
          </c:spPr>
          <c:cat>
            <c:strRef>
              <c:f>South!$N$38:$AR$38</c:f>
              <c:strCache>
                <c:ptCount val="31"/>
                <c:pt idx="0">
                  <c:v>Jan-2017</c:v>
                </c:pt>
                <c:pt idx="1">
                  <c:v>Feb-2017</c:v>
                </c:pt>
                <c:pt idx="2">
                  <c:v>Mar-2017</c:v>
                </c:pt>
                <c:pt idx="3">
                  <c:v>Apr-2017</c:v>
                </c:pt>
                <c:pt idx="4">
                  <c:v>May-2017</c:v>
                </c:pt>
                <c:pt idx="5">
                  <c:v>Jun-2017</c:v>
                </c:pt>
                <c:pt idx="6">
                  <c:v>Jul-2017</c:v>
                </c:pt>
                <c:pt idx="7">
                  <c:v>Aug-2017</c:v>
                </c:pt>
                <c:pt idx="8">
                  <c:v>Sep-2017</c:v>
                </c:pt>
                <c:pt idx="9">
                  <c:v>Oct-2017</c:v>
                </c:pt>
                <c:pt idx="10">
                  <c:v>Nov-2017</c:v>
                </c:pt>
                <c:pt idx="11">
                  <c:v>Dec-2017</c:v>
                </c:pt>
                <c:pt idx="12">
                  <c:v>Jan-2018</c:v>
                </c:pt>
                <c:pt idx="13">
                  <c:v>Feb-2018</c:v>
                </c:pt>
                <c:pt idx="14">
                  <c:v>Mar-2018</c:v>
                </c:pt>
                <c:pt idx="15">
                  <c:v>Apr-2018</c:v>
                </c:pt>
                <c:pt idx="16">
                  <c:v>May-2018</c:v>
                </c:pt>
                <c:pt idx="17">
                  <c:v>Jun-2018</c:v>
                </c:pt>
                <c:pt idx="18">
                  <c:v>Jul-2018</c:v>
                </c:pt>
                <c:pt idx="19">
                  <c:v>Aug-2018</c:v>
                </c:pt>
                <c:pt idx="20">
                  <c:v>Sep-2018</c:v>
                </c:pt>
                <c:pt idx="21">
                  <c:v>Oct-2018</c:v>
                </c:pt>
                <c:pt idx="22">
                  <c:v>Nov-2018</c:v>
                </c:pt>
                <c:pt idx="23">
                  <c:v>Dec-2018</c:v>
                </c:pt>
                <c:pt idx="24">
                  <c:v>Jan-2019</c:v>
                </c:pt>
                <c:pt idx="25">
                  <c:v>Feb-2019</c:v>
                </c:pt>
                <c:pt idx="26">
                  <c:v>Mar-2019</c:v>
                </c:pt>
                <c:pt idx="27">
                  <c:v>Apr-2019</c:v>
                </c:pt>
                <c:pt idx="28">
                  <c:v>May-2019</c:v>
                </c:pt>
                <c:pt idx="29">
                  <c:v>Jun-2019</c:v>
                </c:pt>
                <c:pt idx="30">
                  <c:v>Jul-2019</c:v>
                </c:pt>
              </c:strCache>
            </c:strRef>
          </c:cat>
          <c:val>
            <c:numRef>
              <c:f>South!$N$39:$AR$39</c:f>
              <c:numCache>
                <c:formatCode>0.000000</c:formatCode>
                <c:ptCount val="31"/>
                <c:pt idx="0">
                  <c:v>0.76763300000000001</c:v>
                </c:pt>
                <c:pt idx="1">
                  <c:v>0.83981400000000006</c:v>
                </c:pt>
                <c:pt idx="2">
                  <c:v>0.85968500000000003</c:v>
                </c:pt>
                <c:pt idx="3">
                  <c:v>0.75680000000000003</c:v>
                </c:pt>
                <c:pt idx="4">
                  <c:v>0.89483599999999996</c:v>
                </c:pt>
                <c:pt idx="5">
                  <c:v>0.83783399999999997</c:v>
                </c:pt>
                <c:pt idx="6">
                  <c:v>0.82436600000000004</c:v>
                </c:pt>
                <c:pt idx="7">
                  <c:v>0.86054699999999995</c:v>
                </c:pt>
                <c:pt idx="8">
                  <c:v>0.87394700000000003</c:v>
                </c:pt>
                <c:pt idx="9">
                  <c:v>0.86964799999999998</c:v>
                </c:pt>
                <c:pt idx="10">
                  <c:v>0.94235000000000002</c:v>
                </c:pt>
                <c:pt idx="11">
                  <c:v>0.82339600000000002</c:v>
                </c:pt>
                <c:pt idx="12">
                  <c:v>0.93381599999999998</c:v>
                </c:pt>
                <c:pt idx="13">
                  <c:v>0.89997900000000008</c:v>
                </c:pt>
                <c:pt idx="14">
                  <c:v>0.85695399999999999</c:v>
                </c:pt>
                <c:pt idx="15">
                  <c:v>0.820044</c:v>
                </c:pt>
                <c:pt idx="16">
                  <c:v>0.8961619999999999</c:v>
                </c:pt>
                <c:pt idx="17">
                  <c:v>0.88052799999999998</c:v>
                </c:pt>
                <c:pt idx="18">
                  <c:v>0.89522199999999996</c:v>
                </c:pt>
                <c:pt idx="19">
                  <c:v>0.82734400000000008</c:v>
                </c:pt>
                <c:pt idx="20">
                  <c:v>0.758104</c:v>
                </c:pt>
                <c:pt idx="21">
                  <c:v>0.92049000000000003</c:v>
                </c:pt>
                <c:pt idx="22">
                  <c:v>0.91059000000000001</c:v>
                </c:pt>
                <c:pt idx="23">
                  <c:v>0.93483300000000003</c:v>
                </c:pt>
                <c:pt idx="24">
                  <c:v>0.88510199999999994</c:v>
                </c:pt>
                <c:pt idx="25">
                  <c:v>0.94748600000000005</c:v>
                </c:pt>
                <c:pt idx="26">
                  <c:v>1.012858</c:v>
                </c:pt>
                <c:pt idx="27">
                  <c:v>0.91440999999999995</c:v>
                </c:pt>
                <c:pt idx="28">
                  <c:v>1.001312</c:v>
                </c:pt>
                <c:pt idx="29">
                  <c:v>1.1556090000000001</c:v>
                </c:pt>
                <c:pt idx="30">
                  <c:v>0.90711700000000006</c:v>
                </c:pt>
              </c:numCache>
            </c:numRef>
          </c:val>
          <c:extLst>
            <c:ext xmlns:c16="http://schemas.microsoft.com/office/drawing/2014/chart" uri="{C3380CC4-5D6E-409C-BE32-E72D297353CC}">
              <c16:uniqueId val="{00000000-8EE8-4C0B-B2FB-C8869352AF6D}"/>
            </c:ext>
          </c:extLst>
        </c:ser>
        <c:ser>
          <c:idx val="1"/>
          <c:order val="1"/>
          <c:tx>
            <c:strRef>
              <c:f>South!$A$40</c:f>
              <c:strCache>
                <c:ptCount val="1"/>
                <c:pt idx="0">
                  <c:v>Gold</c:v>
                </c:pt>
              </c:strCache>
            </c:strRef>
          </c:tx>
          <c:spPr>
            <a:solidFill>
              <a:schemeClr val="accent4">
                <a:lumMod val="40000"/>
                <a:lumOff val="60000"/>
              </a:schemeClr>
            </a:solidFill>
            <a:ln w="9525">
              <a:solidFill>
                <a:schemeClr val="accent4">
                  <a:lumMod val="75000"/>
                </a:schemeClr>
              </a:solidFill>
            </a:ln>
            <a:effectLst/>
            <a:sp3d contourW="9525">
              <a:contourClr>
                <a:schemeClr val="accent4">
                  <a:lumMod val="75000"/>
                </a:schemeClr>
              </a:contourClr>
            </a:sp3d>
          </c:spPr>
          <c:cat>
            <c:strRef>
              <c:f>South!$N$38:$AR$38</c:f>
              <c:strCache>
                <c:ptCount val="31"/>
                <c:pt idx="0">
                  <c:v>Jan-2017</c:v>
                </c:pt>
                <c:pt idx="1">
                  <c:v>Feb-2017</c:v>
                </c:pt>
                <c:pt idx="2">
                  <c:v>Mar-2017</c:v>
                </c:pt>
                <c:pt idx="3">
                  <c:v>Apr-2017</c:v>
                </c:pt>
                <c:pt idx="4">
                  <c:v>May-2017</c:v>
                </c:pt>
                <c:pt idx="5">
                  <c:v>Jun-2017</c:v>
                </c:pt>
                <c:pt idx="6">
                  <c:v>Jul-2017</c:v>
                </c:pt>
                <c:pt idx="7">
                  <c:v>Aug-2017</c:v>
                </c:pt>
                <c:pt idx="8">
                  <c:v>Sep-2017</c:v>
                </c:pt>
                <c:pt idx="9">
                  <c:v>Oct-2017</c:v>
                </c:pt>
                <c:pt idx="10">
                  <c:v>Nov-2017</c:v>
                </c:pt>
                <c:pt idx="11">
                  <c:v>Dec-2017</c:v>
                </c:pt>
                <c:pt idx="12">
                  <c:v>Jan-2018</c:v>
                </c:pt>
                <c:pt idx="13">
                  <c:v>Feb-2018</c:v>
                </c:pt>
                <c:pt idx="14">
                  <c:v>Mar-2018</c:v>
                </c:pt>
                <c:pt idx="15">
                  <c:v>Apr-2018</c:v>
                </c:pt>
                <c:pt idx="16">
                  <c:v>May-2018</c:v>
                </c:pt>
                <c:pt idx="17">
                  <c:v>Jun-2018</c:v>
                </c:pt>
                <c:pt idx="18">
                  <c:v>Jul-2018</c:v>
                </c:pt>
                <c:pt idx="19">
                  <c:v>Aug-2018</c:v>
                </c:pt>
                <c:pt idx="20">
                  <c:v>Sep-2018</c:v>
                </c:pt>
                <c:pt idx="21">
                  <c:v>Oct-2018</c:v>
                </c:pt>
                <c:pt idx="22">
                  <c:v>Nov-2018</c:v>
                </c:pt>
                <c:pt idx="23">
                  <c:v>Dec-2018</c:v>
                </c:pt>
                <c:pt idx="24">
                  <c:v>Jan-2019</c:v>
                </c:pt>
                <c:pt idx="25">
                  <c:v>Feb-2019</c:v>
                </c:pt>
                <c:pt idx="26">
                  <c:v>Mar-2019</c:v>
                </c:pt>
                <c:pt idx="27">
                  <c:v>Apr-2019</c:v>
                </c:pt>
                <c:pt idx="28">
                  <c:v>May-2019</c:v>
                </c:pt>
                <c:pt idx="29">
                  <c:v>Jun-2019</c:v>
                </c:pt>
                <c:pt idx="30">
                  <c:v>Jul-2019</c:v>
                </c:pt>
              </c:strCache>
            </c:strRef>
          </c:cat>
          <c:val>
            <c:numRef>
              <c:f>South!$N$40:$AR$40</c:f>
              <c:numCache>
                <c:formatCode>0.000000</c:formatCode>
                <c:ptCount val="31"/>
                <c:pt idx="0">
                  <c:v>0.34688799999999997</c:v>
                </c:pt>
                <c:pt idx="1">
                  <c:v>0.34681300000000004</c:v>
                </c:pt>
                <c:pt idx="2">
                  <c:v>0.334449</c:v>
                </c:pt>
                <c:pt idx="3">
                  <c:v>0.325096</c:v>
                </c:pt>
                <c:pt idx="4">
                  <c:v>0.42757100000000003</c:v>
                </c:pt>
                <c:pt idx="5">
                  <c:v>0.31990499999999999</c:v>
                </c:pt>
                <c:pt idx="6">
                  <c:v>0.35816099999999995</c:v>
                </c:pt>
                <c:pt idx="7">
                  <c:v>0.31634899999999999</c:v>
                </c:pt>
                <c:pt idx="8">
                  <c:v>0.309004</c:v>
                </c:pt>
                <c:pt idx="9">
                  <c:v>0.45357999999999998</c:v>
                </c:pt>
                <c:pt idx="10">
                  <c:v>0.34980899999999998</c:v>
                </c:pt>
                <c:pt idx="11">
                  <c:v>0.31929099999999999</c:v>
                </c:pt>
                <c:pt idx="12">
                  <c:v>0.33511000000000002</c:v>
                </c:pt>
                <c:pt idx="13">
                  <c:v>0.36158600000000002</c:v>
                </c:pt>
                <c:pt idx="14">
                  <c:v>0.423406</c:v>
                </c:pt>
                <c:pt idx="15">
                  <c:v>0.32300699999999999</c:v>
                </c:pt>
                <c:pt idx="16">
                  <c:v>0.34091899999999997</c:v>
                </c:pt>
                <c:pt idx="17">
                  <c:v>0.32554300000000003</c:v>
                </c:pt>
                <c:pt idx="18">
                  <c:v>0.40185499999999996</c:v>
                </c:pt>
                <c:pt idx="19">
                  <c:v>0.32288600000000001</c:v>
                </c:pt>
                <c:pt idx="20">
                  <c:v>0.306143</c:v>
                </c:pt>
                <c:pt idx="21">
                  <c:v>0.35108700000000004</c:v>
                </c:pt>
                <c:pt idx="22">
                  <c:v>0.46625299999999997</c:v>
                </c:pt>
                <c:pt idx="23">
                  <c:v>0.31881199999999998</c:v>
                </c:pt>
                <c:pt idx="24">
                  <c:v>0.34302299999999997</c:v>
                </c:pt>
                <c:pt idx="25">
                  <c:v>0.33319399999999999</c:v>
                </c:pt>
                <c:pt idx="26">
                  <c:v>0.469053</c:v>
                </c:pt>
                <c:pt idx="27">
                  <c:v>0.32582800000000001</c:v>
                </c:pt>
                <c:pt idx="28">
                  <c:v>0.34693499999999999</c:v>
                </c:pt>
                <c:pt idx="29">
                  <c:v>0.33013300000000001</c:v>
                </c:pt>
                <c:pt idx="30">
                  <c:v>0.426568</c:v>
                </c:pt>
              </c:numCache>
            </c:numRef>
          </c:val>
          <c:extLst>
            <c:ext xmlns:c16="http://schemas.microsoft.com/office/drawing/2014/chart" uri="{C3380CC4-5D6E-409C-BE32-E72D297353CC}">
              <c16:uniqueId val="{00000001-8EE8-4C0B-B2FB-C8869352AF6D}"/>
            </c:ext>
          </c:extLst>
        </c:ser>
        <c:ser>
          <c:idx val="2"/>
          <c:order val="2"/>
          <c:tx>
            <c:strRef>
              <c:f>South!$A$41</c:f>
              <c:strCache>
                <c:ptCount val="1"/>
                <c:pt idx="0">
                  <c:v>Tin - Tantalum - Lithium</c:v>
                </c:pt>
              </c:strCache>
            </c:strRef>
          </c:tx>
          <c:spPr>
            <a:solidFill>
              <a:schemeClr val="accent4">
                <a:lumMod val="40000"/>
                <a:lumOff val="60000"/>
              </a:schemeClr>
            </a:solidFill>
            <a:ln w="9525">
              <a:solidFill>
                <a:schemeClr val="accent4">
                  <a:lumMod val="75000"/>
                </a:schemeClr>
              </a:solidFill>
            </a:ln>
            <a:effectLst/>
            <a:sp3d contourW="9525">
              <a:contourClr>
                <a:schemeClr val="accent4">
                  <a:lumMod val="75000"/>
                </a:schemeClr>
              </a:contourClr>
            </a:sp3d>
          </c:spPr>
          <c:cat>
            <c:strRef>
              <c:f>South!$N$38:$AR$38</c:f>
              <c:strCache>
                <c:ptCount val="31"/>
                <c:pt idx="0">
                  <c:v>Jan-2017</c:v>
                </c:pt>
                <c:pt idx="1">
                  <c:v>Feb-2017</c:v>
                </c:pt>
                <c:pt idx="2">
                  <c:v>Mar-2017</c:v>
                </c:pt>
                <c:pt idx="3">
                  <c:v>Apr-2017</c:v>
                </c:pt>
                <c:pt idx="4">
                  <c:v>May-2017</c:v>
                </c:pt>
                <c:pt idx="5">
                  <c:v>Jun-2017</c:v>
                </c:pt>
                <c:pt idx="6">
                  <c:v>Jul-2017</c:v>
                </c:pt>
                <c:pt idx="7">
                  <c:v>Aug-2017</c:v>
                </c:pt>
                <c:pt idx="8">
                  <c:v>Sep-2017</c:v>
                </c:pt>
                <c:pt idx="9">
                  <c:v>Oct-2017</c:v>
                </c:pt>
                <c:pt idx="10">
                  <c:v>Nov-2017</c:v>
                </c:pt>
                <c:pt idx="11">
                  <c:v>Dec-2017</c:v>
                </c:pt>
                <c:pt idx="12">
                  <c:v>Jan-2018</c:v>
                </c:pt>
                <c:pt idx="13">
                  <c:v>Feb-2018</c:v>
                </c:pt>
                <c:pt idx="14">
                  <c:v>Mar-2018</c:v>
                </c:pt>
                <c:pt idx="15">
                  <c:v>Apr-2018</c:v>
                </c:pt>
                <c:pt idx="16">
                  <c:v>May-2018</c:v>
                </c:pt>
                <c:pt idx="17">
                  <c:v>Jun-2018</c:v>
                </c:pt>
                <c:pt idx="18">
                  <c:v>Jul-2018</c:v>
                </c:pt>
                <c:pt idx="19">
                  <c:v>Aug-2018</c:v>
                </c:pt>
                <c:pt idx="20">
                  <c:v>Sep-2018</c:v>
                </c:pt>
                <c:pt idx="21">
                  <c:v>Oct-2018</c:v>
                </c:pt>
                <c:pt idx="22">
                  <c:v>Nov-2018</c:v>
                </c:pt>
                <c:pt idx="23">
                  <c:v>Dec-2018</c:v>
                </c:pt>
                <c:pt idx="24">
                  <c:v>Jan-2019</c:v>
                </c:pt>
                <c:pt idx="25">
                  <c:v>Feb-2019</c:v>
                </c:pt>
                <c:pt idx="26">
                  <c:v>Mar-2019</c:v>
                </c:pt>
                <c:pt idx="27">
                  <c:v>Apr-2019</c:v>
                </c:pt>
                <c:pt idx="28">
                  <c:v>May-2019</c:v>
                </c:pt>
                <c:pt idx="29">
                  <c:v>Jun-2019</c:v>
                </c:pt>
                <c:pt idx="30">
                  <c:v>Jul-2019</c:v>
                </c:pt>
              </c:strCache>
            </c:strRef>
          </c:cat>
          <c:val>
            <c:numRef>
              <c:f>South!$N$41:$AR$41</c:f>
              <c:numCache>
                <c:formatCode>0.000000</c:formatCode>
                <c:ptCount val="31"/>
                <c:pt idx="0">
                  <c:v>6.7671000000000009E-2</c:v>
                </c:pt>
                <c:pt idx="1">
                  <c:v>7.6657000000000003E-2</c:v>
                </c:pt>
                <c:pt idx="2">
                  <c:v>8.6286000000000002E-2</c:v>
                </c:pt>
                <c:pt idx="3">
                  <c:v>8.1491999999999995E-2</c:v>
                </c:pt>
                <c:pt idx="4">
                  <c:v>8.8225999999999999E-2</c:v>
                </c:pt>
                <c:pt idx="5">
                  <c:v>9.4949000000000006E-2</c:v>
                </c:pt>
                <c:pt idx="6">
                  <c:v>9.2485999999999999E-2</c:v>
                </c:pt>
                <c:pt idx="7">
                  <c:v>0.108213</c:v>
                </c:pt>
                <c:pt idx="8">
                  <c:v>0.107543</c:v>
                </c:pt>
                <c:pt idx="9">
                  <c:v>0.12446599999999999</c:v>
                </c:pt>
                <c:pt idx="10">
                  <c:v>0.131826</c:v>
                </c:pt>
                <c:pt idx="11">
                  <c:v>0.129327</c:v>
                </c:pt>
                <c:pt idx="12">
                  <c:v>0.150918</c:v>
                </c:pt>
                <c:pt idx="13">
                  <c:v>0.146979</c:v>
                </c:pt>
                <c:pt idx="14">
                  <c:v>0.16764500000000002</c:v>
                </c:pt>
                <c:pt idx="15">
                  <c:v>0.15360099999999999</c:v>
                </c:pt>
                <c:pt idx="16">
                  <c:v>0.18757299999999999</c:v>
                </c:pt>
                <c:pt idx="17">
                  <c:v>0.180672</c:v>
                </c:pt>
                <c:pt idx="18">
                  <c:v>0.205119</c:v>
                </c:pt>
                <c:pt idx="19">
                  <c:v>0.20588100000000001</c:v>
                </c:pt>
                <c:pt idx="20">
                  <c:v>0.20200499999999999</c:v>
                </c:pt>
                <c:pt idx="21">
                  <c:v>0.22944399999999998</c:v>
                </c:pt>
                <c:pt idx="22">
                  <c:v>0.23352400000000001</c:v>
                </c:pt>
                <c:pt idx="23">
                  <c:v>0.207509</c:v>
                </c:pt>
                <c:pt idx="24">
                  <c:v>0.23420199999999999</c:v>
                </c:pt>
                <c:pt idx="25">
                  <c:v>0.25285199999999997</c:v>
                </c:pt>
                <c:pt idx="26">
                  <c:v>0.29369699999999999</c:v>
                </c:pt>
                <c:pt idx="27">
                  <c:v>0.29888900000000002</c:v>
                </c:pt>
                <c:pt idx="28">
                  <c:v>0.33383200000000002</c:v>
                </c:pt>
                <c:pt idx="29">
                  <c:v>0.29872399999999999</c:v>
                </c:pt>
                <c:pt idx="30">
                  <c:v>0.28550300000000001</c:v>
                </c:pt>
              </c:numCache>
            </c:numRef>
          </c:val>
          <c:extLst>
            <c:ext xmlns:c16="http://schemas.microsoft.com/office/drawing/2014/chart" uri="{C3380CC4-5D6E-409C-BE32-E72D297353CC}">
              <c16:uniqueId val="{00000002-8EE8-4C0B-B2FB-C8869352AF6D}"/>
            </c:ext>
          </c:extLst>
        </c:ser>
        <c:ser>
          <c:idx val="3"/>
          <c:order val="3"/>
          <c:tx>
            <c:strRef>
              <c:f>South!$A$42</c:f>
              <c:strCache>
                <c:ptCount val="1"/>
                <c:pt idx="0">
                  <c:v>Coal</c:v>
                </c:pt>
              </c:strCache>
            </c:strRef>
          </c:tx>
          <c:spPr>
            <a:solidFill>
              <a:schemeClr val="accent4">
                <a:lumMod val="40000"/>
                <a:lumOff val="60000"/>
              </a:schemeClr>
            </a:solidFill>
            <a:ln w="25400">
              <a:solidFill>
                <a:schemeClr val="accent4">
                  <a:lumMod val="75000"/>
                </a:schemeClr>
              </a:solidFill>
            </a:ln>
            <a:effectLst/>
            <a:sp3d contourW="25400">
              <a:contourClr>
                <a:schemeClr val="accent4">
                  <a:lumMod val="75000"/>
                </a:schemeClr>
              </a:contourClr>
            </a:sp3d>
          </c:spPr>
          <c:cat>
            <c:strRef>
              <c:f>South!$N$38:$AR$38</c:f>
              <c:strCache>
                <c:ptCount val="31"/>
                <c:pt idx="0">
                  <c:v>Jan-2017</c:v>
                </c:pt>
                <c:pt idx="1">
                  <c:v>Feb-2017</c:v>
                </c:pt>
                <c:pt idx="2">
                  <c:v>Mar-2017</c:v>
                </c:pt>
                <c:pt idx="3">
                  <c:v>Apr-2017</c:v>
                </c:pt>
                <c:pt idx="4">
                  <c:v>May-2017</c:v>
                </c:pt>
                <c:pt idx="5">
                  <c:v>Jun-2017</c:v>
                </c:pt>
                <c:pt idx="6">
                  <c:v>Jul-2017</c:v>
                </c:pt>
                <c:pt idx="7">
                  <c:v>Aug-2017</c:v>
                </c:pt>
                <c:pt idx="8">
                  <c:v>Sep-2017</c:v>
                </c:pt>
                <c:pt idx="9">
                  <c:v>Oct-2017</c:v>
                </c:pt>
                <c:pt idx="10">
                  <c:v>Nov-2017</c:v>
                </c:pt>
                <c:pt idx="11">
                  <c:v>Dec-2017</c:v>
                </c:pt>
                <c:pt idx="12">
                  <c:v>Jan-2018</c:v>
                </c:pt>
                <c:pt idx="13">
                  <c:v>Feb-2018</c:v>
                </c:pt>
                <c:pt idx="14">
                  <c:v>Mar-2018</c:v>
                </c:pt>
                <c:pt idx="15">
                  <c:v>Apr-2018</c:v>
                </c:pt>
                <c:pt idx="16">
                  <c:v>May-2018</c:v>
                </c:pt>
                <c:pt idx="17">
                  <c:v>Jun-2018</c:v>
                </c:pt>
                <c:pt idx="18">
                  <c:v>Jul-2018</c:v>
                </c:pt>
                <c:pt idx="19">
                  <c:v>Aug-2018</c:v>
                </c:pt>
                <c:pt idx="20">
                  <c:v>Sep-2018</c:v>
                </c:pt>
                <c:pt idx="21">
                  <c:v>Oct-2018</c:v>
                </c:pt>
                <c:pt idx="22">
                  <c:v>Nov-2018</c:v>
                </c:pt>
                <c:pt idx="23">
                  <c:v>Dec-2018</c:v>
                </c:pt>
                <c:pt idx="24">
                  <c:v>Jan-2019</c:v>
                </c:pt>
                <c:pt idx="25">
                  <c:v>Feb-2019</c:v>
                </c:pt>
                <c:pt idx="26">
                  <c:v>Mar-2019</c:v>
                </c:pt>
                <c:pt idx="27">
                  <c:v>Apr-2019</c:v>
                </c:pt>
                <c:pt idx="28">
                  <c:v>May-2019</c:v>
                </c:pt>
                <c:pt idx="29">
                  <c:v>Jun-2019</c:v>
                </c:pt>
                <c:pt idx="30">
                  <c:v>Jul-2019</c:v>
                </c:pt>
              </c:strCache>
            </c:strRef>
          </c:cat>
          <c:val>
            <c:numRef>
              <c:f>South!$N$42:$AR$42</c:f>
              <c:numCache>
                <c:formatCode>0.000000</c:formatCode>
                <c:ptCount val="31"/>
                <c:pt idx="0">
                  <c:v>0.126501</c:v>
                </c:pt>
                <c:pt idx="1">
                  <c:v>0.12564900000000001</c:v>
                </c:pt>
                <c:pt idx="2">
                  <c:v>0.13176500000000002</c:v>
                </c:pt>
                <c:pt idx="3">
                  <c:v>0.10954700000000001</c:v>
                </c:pt>
                <c:pt idx="4">
                  <c:v>0.130636</c:v>
                </c:pt>
                <c:pt idx="5">
                  <c:v>0.128383</c:v>
                </c:pt>
                <c:pt idx="6">
                  <c:v>0.12676399999999999</c:v>
                </c:pt>
                <c:pt idx="7">
                  <c:v>0.12778500000000001</c:v>
                </c:pt>
                <c:pt idx="8">
                  <c:v>0.118566</c:v>
                </c:pt>
                <c:pt idx="9">
                  <c:v>0.12709699999999999</c:v>
                </c:pt>
                <c:pt idx="10">
                  <c:v>0.126941</c:v>
                </c:pt>
                <c:pt idx="11">
                  <c:v>0.12221599999999999</c:v>
                </c:pt>
                <c:pt idx="12">
                  <c:v>0.122833</c:v>
                </c:pt>
                <c:pt idx="13">
                  <c:v>0.122725</c:v>
                </c:pt>
                <c:pt idx="14">
                  <c:v>0.135217</c:v>
                </c:pt>
                <c:pt idx="15">
                  <c:v>0.12153600000000001</c:v>
                </c:pt>
                <c:pt idx="16">
                  <c:v>0.130882</c:v>
                </c:pt>
                <c:pt idx="17">
                  <c:v>0.12473400000000001</c:v>
                </c:pt>
                <c:pt idx="18">
                  <c:v>0.121351</c:v>
                </c:pt>
                <c:pt idx="19">
                  <c:v>0.12257</c:v>
                </c:pt>
                <c:pt idx="20">
                  <c:v>0.116011</c:v>
                </c:pt>
                <c:pt idx="21">
                  <c:v>0.13017800000000002</c:v>
                </c:pt>
                <c:pt idx="22">
                  <c:v>0.124393</c:v>
                </c:pt>
                <c:pt idx="23">
                  <c:v>0.10699199999999999</c:v>
                </c:pt>
                <c:pt idx="24">
                  <c:v>0.117676</c:v>
                </c:pt>
                <c:pt idx="25">
                  <c:v>0.115674</c:v>
                </c:pt>
                <c:pt idx="26">
                  <c:v>0.12669900000000001</c:v>
                </c:pt>
                <c:pt idx="27">
                  <c:v>0.114037</c:v>
                </c:pt>
                <c:pt idx="28">
                  <c:v>0.12085799999999999</c:v>
                </c:pt>
                <c:pt idx="29">
                  <c:v>0.106253</c:v>
                </c:pt>
                <c:pt idx="30">
                  <c:v>0.11228200000000001</c:v>
                </c:pt>
              </c:numCache>
            </c:numRef>
          </c:val>
          <c:extLst>
            <c:ext xmlns:c16="http://schemas.microsoft.com/office/drawing/2014/chart" uri="{C3380CC4-5D6E-409C-BE32-E72D297353CC}">
              <c16:uniqueId val="{00000003-8EE8-4C0B-B2FB-C8869352AF6D}"/>
            </c:ext>
          </c:extLst>
        </c:ser>
        <c:ser>
          <c:idx val="4"/>
          <c:order val="4"/>
          <c:tx>
            <c:strRef>
              <c:f>South!$A$43</c:f>
              <c:strCache>
                <c:ptCount val="1"/>
                <c:pt idx="0">
                  <c:v>Nickel</c:v>
                </c:pt>
              </c:strCache>
            </c:strRef>
          </c:tx>
          <c:spPr>
            <a:solidFill>
              <a:schemeClr val="accent4">
                <a:lumMod val="40000"/>
                <a:lumOff val="60000"/>
              </a:schemeClr>
            </a:solidFill>
            <a:ln w="9525">
              <a:solidFill>
                <a:schemeClr val="accent4">
                  <a:lumMod val="75000"/>
                </a:schemeClr>
              </a:solidFill>
            </a:ln>
            <a:effectLst/>
            <a:sp3d contourW="9525">
              <a:contourClr>
                <a:schemeClr val="accent4">
                  <a:lumMod val="75000"/>
                </a:schemeClr>
              </a:contourClr>
            </a:sp3d>
          </c:spPr>
          <c:cat>
            <c:strRef>
              <c:f>South!$N$38:$AR$38</c:f>
              <c:strCache>
                <c:ptCount val="31"/>
                <c:pt idx="0">
                  <c:v>Jan-2017</c:v>
                </c:pt>
                <c:pt idx="1">
                  <c:v>Feb-2017</c:v>
                </c:pt>
                <c:pt idx="2">
                  <c:v>Mar-2017</c:v>
                </c:pt>
                <c:pt idx="3">
                  <c:v>Apr-2017</c:v>
                </c:pt>
                <c:pt idx="4">
                  <c:v>May-2017</c:v>
                </c:pt>
                <c:pt idx="5">
                  <c:v>Jun-2017</c:v>
                </c:pt>
                <c:pt idx="6">
                  <c:v>Jul-2017</c:v>
                </c:pt>
                <c:pt idx="7">
                  <c:v>Aug-2017</c:v>
                </c:pt>
                <c:pt idx="8">
                  <c:v>Sep-2017</c:v>
                </c:pt>
                <c:pt idx="9">
                  <c:v>Oct-2017</c:v>
                </c:pt>
                <c:pt idx="10">
                  <c:v>Nov-2017</c:v>
                </c:pt>
                <c:pt idx="11">
                  <c:v>Dec-2017</c:v>
                </c:pt>
                <c:pt idx="12">
                  <c:v>Jan-2018</c:v>
                </c:pt>
                <c:pt idx="13">
                  <c:v>Feb-2018</c:v>
                </c:pt>
                <c:pt idx="14">
                  <c:v>Mar-2018</c:v>
                </c:pt>
                <c:pt idx="15">
                  <c:v>Apr-2018</c:v>
                </c:pt>
                <c:pt idx="16">
                  <c:v>May-2018</c:v>
                </c:pt>
                <c:pt idx="17">
                  <c:v>Jun-2018</c:v>
                </c:pt>
                <c:pt idx="18">
                  <c:v>Jul-2018</c:v>
                </c:pt>
                <c:pt idx="19">
                  <c:v>Aug-2018</c:v>
                </c:pt>
                <c:pt idx="20">
                  <c:v>Sep-2018</c:v>
                </c:pt>
                <c:pt idx="21">
                  <c:v>Oct-2018</c:v>
                </c:pt>
                <c:pt idx="22">
                  <c:v>Nov-2018</c:v>
                </c:pt>
                <c:pt idx="23">
                  <c:v>Dec-2018</c:v>
                </c:pt>
                <c:pt idx="24">
                  <c:v>Jan-2019</c:v>
                </c:pt>
                <c:pt idx="25">
                  <c:v>Feb-2019</c:v>
                </c:pt>
                <c:pt idx="26">
                  <c:v>Mar-2019</c:v>
                </c:pt>
                <c:pt idx="27">
                  <c:v>Apr-2019</c:v>
                </c:pt>
                <c:pt idx="28">
                  <c:v>May-2019</c:v>
                </c:pt>
                <c:pt idx="29">
                  <c:v>Jun-2019</c:v>
                </c:pt>
                <c:pt idx="30">
                  <c:v>Jul-2019</c:v>
                </c:pt>
              </c:strCache>
            </c:strRef>
          </c:cat>
          <c:val>
            <c:numRef>
              <c:f>South!$N$43:$AR$43</c:f>
              <c:numCache>
                <c:formatCode>0.000000</c:formatCode>
                <c:ptCount val="31"/>
                <c:pt idx="0">
                  <c:v>0.19230800000000001</c:v>
                </c:pt>
                <c:pt idx="1">
                  <c:v>0.175653</c:v>
                </c:pt>
                <c:pt idx="2">
                  <c:v>0.19908799999999999</c:v>
                </c:pt>
                <c:pt idx="3">
                  <c:v>0.18429000000000001</c:v>
                </c:pt>
                <c:pt idx="4">
                  <c:v>0.19731399999999999</c:v>
                </c:pt>
                <c:pt idx="5">
                  <c:v>0.19431799999999999</c:v>
                </c:pt>
                <c:pt idx="6">
                  <c:v>0.200741</c:v>
                </c:pt>
                <c:pt idx="7">
                  <c:v>0.198042</c:v>
                </c:pt>
                <c:pt idx="8">
                  <c:v>0.161608</c:v>
                </c:pt>
                <c:pt idx="9">
                  <c:v>0.12477000000000001</c:v>
                </c:pt>
                <c:pt idx="10">
                  <c:v>9.9433000000000007E-2</c:v>
                </c:pt>
                <c:pt idx="11">
                  <c:v>9.4140000000000001E-2</c:v>
                </c:pt>
                <c:pt idx="12">
                  <c:v>9.4339999999999993E-2</c:v>
                </c:pt>
                <c:pt idx="13">
                  <c:v>8.5289000000000004E-2</c:v>
                </c:pt>
                <c:pt idx="14">
                  <c:v>9.6046000000000006E-2</c:v>
                </c:pt>
                <c:pt idx="15">
                  <c:v>9.0449000000000002E-2</c:v>
                </c:pt>
                <c:pt idx="16">
                  <c:v>9.8563999999999999E-2</c:v>
                </c:pt>
                <c:pt idx="17">
                  <c:v>9.6262000000000014E-2</c:v>
                </c:pt>
                <c:pt idx="18">
                  <c:v>0.10173499999999999</c:v>
                </c:pt>
                <c:pt idx="19">
                  <c:v>0.10616</c:v>
                </c:pt>
                <c:pt idx="20">
                  <c:v>0.10104500000000001</c:v>
                </c:pt>
                <c:pt idx="21">
                  <c:v>0.104127</c:v>
                </c:pt>
                <c:pt idx="22">
                  <c:v>0.10452399999999999</c:v>
                </c:pt>
                <c:pt idx="23">
                  <c:v>9.5455000000000012E-2</c:v>
                </c:pt>
                <c:pt idx="24">
                  <c:v>9.9571000000000007E-2</c:v>
                </c:pt>
                <c:pt idx="25">
                  <c:v>9.526599999999999E-2</c:v>
                </c:pt>
                <c:pt idx="26">
                  <c:v>0.104089</c:v>
                </c:pt>
                <c:pt idx="27">
                  <c:v>9.5121999999999998E-2</c:v>
                </c:pt>
                <c:pt idx="28">
                  <c:v>9.6805999999999989E-2</c:v>
                </c:pt>
                <c:pt idx="29">
                  <c:v>9.959599999999999E-2</c:v>
                </c:pt>
                <c:pt idx="30">
                  <c:v>0.103328</c:v>
                </c:pt>
              </c:numCache>
            </c:numRef>
          </c:val>
          <c:extLst>
            <c:ext xmlns:c16="http://schemas.microsoft.com/office/drawing/2014/chart" uri="{C3380CC4-5D6E-409C-BE32-E72D297353CC}">
              <c16:uniqueId val="{00000004-8EE8-4C0B-B2FB-C8869352AF6D}"/>
            </c:ext>
          </c:extLst>
        </c:ser>
        <c:ser>
          <c:idx val="5"/>
          <c:order val="5"/>
          <c:tx>
            <c:strRef>
              <c:f>South!$A$44</c:f>
              <c:strCache>
                <c:ptCount val="1"/>
                <c:pt idx="0">
                  <c:v>Heavy Mineral Sands</c:v>
                </c:pt>
              </c:strCache>
            </c:strRef>
          </c:tx>
          <c:spPr>
            <a:solidFill>
              <a:schemeClr val="accent4">
                <a:lumMod val="40000"/>
                <a:lumOff val="60000"/>
              </a:schemeClr>
            </a:solidFill>
            <a:ln w="9525">
              <a:solidFill>
                <a:schemeClr val="accent4">
                  <a:lumMod val="75000"/>
                </a:schemeClr>
              </a:solidFill>
            </a:ln>
            <a:effectLst/>
            <a:sp3d contourW="9525">
              <a:contourClr>
                <a:schemeClr val="accent4">
                  <a:lumMod val="75000"/>
                </a:schemeClr>
              </a:contourClr>
            </a:sp3d>
          </c:spPr>
          <c:cat>
            <c:strRef>
              <c:f>South!$N$38:$AR$38</c:f>
              <c:strCache>
                <c:ptCount val="31"/>
                <c:pt idx="0">
                  <c:v>Jan-2017</c:v>
                </c:pt>
                <c:pt idx="1">
                  <c:v>Feb-2017</c:v>
                </c:pt>
                <c:pt idx="2">
                  <c:v>Mar-2017</c:v>
                </c:pt>
                <c:pt idx="3">
                  <c:v>Apr-2017</c:v>
                </c:pt>
                <c:pt idx="4">
                  <c:v>May-2017</c:v>
                </c:pt>
                <c:pt idx="5">
                  <c:v>Jun-2017</c:v>
                </c:pt>
                <c:pt idx="6">
                  <c:v>Jul-2017</c:v>
                </c:pt>
                <c:pt idx="7">
                  <c:v>Aug-2017</c:v>
                </c:pt>
                <c:pt idx="8">
                  <c:v>Sep-2017</c:v>
                </c:pt>
                <c:pt idx="9">
                  <c:v>Oct-2017</c:v>
                </c:pt>
                <c:pt idx="10">
                  <c:v>Nov-2017</c:v>
                </c:pt>
                <c:pt idx="11">
                  <c:v>Dec-2017</c:v>
                </c:pt>
                <c:pt idx="12">
                  <c:v>Jan-2018</c:v>
                </c:pt>
                <c:pt idx="13">
                  <c:v>Feb-2018</c:v>
                </c:pt>
                <c:pt idx="14">
                  <c:v>Mar-2018</c:v>
                </c:pt>
                <c:pt idx="15">
                  <c:v>Apr-2018</c:v>
                </c:pt>
                <c:pt idx="16">
                  <c:v>May-2018</c:v>
                </c:pt>
                <c:pt idx="17">
                  <c:v>Jun-2018</c:v>
                </c:pt>
                <c:pt idx="18">
                  <c:v>Jul-2018</c:v>
                </c:pt>
                <c:pt idx="19">
                  <c:v>Aug-2018</c:v>
                </c:pt>
                <c:pt idx="20">
                  <c:v>Sep-2018</c:v>
                </c:pt>
                <c:pt idx="21">
                  <c:v>Oct-2018</c:v>
                </c:pt>
                <c:pt idx="22">
                  <c:v>Nov-2018</c:v>
                </c:pt>
                <c:pt idx="23">
                  <c:v>Dec-2018</c:v>
                </c:pt>
                <c:pt idx="24">
                  <c:v>Jan-2019</c:v>
                </c:pt>
                <c:pt idx="25">
                  <c:v>Feb-2019</c:v>
                </c:pt>
                <c:pt idx="26">
                  <c:v>Mar-2019</c:v>
                </c:pt>
                <c:pt idx="27">
                  <c:v>Apr-2019</c:v>
                </c:pt>
                <c:pt idx="28">
                  <c:v>May-2019</c:v>
                </c:pt>
                <c:pt idx="29">
                  <c:v>Jun-2019</c:v>
                </c:pt>
                <c:pt idx="30">
                  <c:v>Jul-2019</c:v>
                </c:pt>
              </c:strCache>
            </c:strRef>
          </c:cat>
          <c:val>
            <c:numRef>
              <c:f>South!$N$44:$AR$44</c:f>
              <c:numCache>
                <c:formatCode>0.000000</c:formatCode>
                <c:ptCount val="31"/>
                <c:pt idx="0">
                  <c:v>0.103434</c:v>
                </c:pt>
                <c:pt idx="1">
                  <c:v>0.105126</c:v>
                </c:pt>
                <c:pt idx="2">
                  <c:v>0.117142</c:v>
                </c:pt>
                <c:pt idx="3">
                  <c:v>0.102909</c:v>
                </c:pt>
                <c:pt idx="4">
                  <c:v>0.103245</c:v>
                </c:pt>
                <c:pt idx="5">
                  <c:v>9.6690999999999999E-2</c:v>
                </c:pt>
                <c:pt idx="6">
                  <c:v>8.9407E-2</c:v>
                </c:pt>
                <c:pt idx="7">
                  <c:v>8.7475999999999998E-2</c:v>
                </c:pt>
                <c:pt idx="8">
                  <c:v>8.5834999999999995E-2</c:v>
                </c:pt>
                <c:pt idx="9">
                  <c:v>9.2124999999999999E-2</c:v>
                </c:pt>
                <c:pt idx="10">
                  <c:v>9.8119999999999999E-2</c:v>
                </c:pt>
                <c:pt idx="11">
                  <c:v>9.0089000000000002E-2</c:v>
                </c:pt>
                <c:pt idx="12">
                  <c:v>9.5035000000000008E-2</c:v>
                </c:pt>
                <c:pt idx="13">
                  <c:v>8.8222999999999996E-2</c:v>
                </c:pt>
                <c:pt idx="14">
                  <c:v>9.4754000000000005E-2</c:v>
                </c:pt>
                <c:pt idx="15">
                  <c:v>9.1906000000000002E-2</c:v>
                </c:pt>
                <c:pt idx="16">
                  <c:v>9.1938999999999993E-2</c:v>
                </c:pt>
                <c:pt idx="17">
                  <c:v>7.9750000000000001E-2</c:v>
                </c:pt>
                <c:pt idx="18">
                  <c:v>7.8088999999999992E-2</c:v>
                </c:pt>
                <c:pt idx="19">
                  <c:v>8.2025000000000001E-2</c:v>
                </c:pt>
                <c:pt idx="20">
                  <c:v>7.5814999999999994E-2</c:v>
                </c:pt>
                <c:pt idx="21">
                  <c:v>8.9041000000000009E-2</c:v>
                </c:pt>
                <c:pt idx="22">
                  <c:v>8.7301999999999991E-2</c:v>
                </c:pt>
                <c:pt idx="23">
                  <c:v>7.6152999999999998E-2</c:v>
                </c:pt>
                <c:pt idx="24">
                  <c:v>9.4727000000000006E-2</c:v>
                </c:pt>
                <c:pt idx="25">
                  <c:v>0.14731</c:v>
                </c:pt>
                <c:pt idx="26">
                  <c:v>0.13036200000000001</c:v>
                </c:pt>
                <c:pt idx="27">
                  <c:v>8.9277999999999996E-2</c:v>
                </c:pt>
                <c:pt idx="28">
                  <c:v>8.1464000000000009E-2</c:v>
                </c:pt>
                <c:pt idx="29">
                  <c:v>7.8017000000000003E-2</c:v>
                </c:pt>
                <c:pt idx="30">
                  <c:v>7.8893999999999992E-2</c:v>
                </c:pt>
              </c:numCache>
            </c:numRef>
          </c:val>
          <c:extLst>
            <c:ext xmlns:c16="http://schemas.microsoft.com/office/drawing/2014/chart" uri="{C3380CC4-5D6E-409C-BE32-E72D297353CC}">
              <c16:uniqueId val="{00000005-8EE8-4C0B-B2FB-C8869352AF6D}"/>
            </c:ext>
          </c:extLst>
        </c:ser>
        <c:ser>
          <c:idx val="6"/>
          <c:order val="6"/>
          <c:tx>
            <c:strRef>
              <c:f>South!$A$45</c:f>
              <c:strCache>
                <c:ptCount val="1"/>
                <c:pt idx="0">
                  <c:v>Silica - Silica Sand</c:v>
                </c:pt>
              </c:strCache>
            </c:strRef>
          </c:tx>
          <c:spPr>
            <a:solidFill>
              <a:schemeClr val="accent4">
                <a:lumMod val="40000"/>
                <a:lumOff val="60000"/>
              </a:schemeClr>
            </a:solidFill>
            <a:ln w="9525">
              <a:solidFill>
                <a:schemeClr val="accent4">
                  <a:lumMod val="75000"/>
                </a:schemeClr>
              </a:solidFill>
            </a:ln>
            <a:effectLst/>
            <a:sp3d contourW="9525">
              <a:contourClr>
                <a:schemeClr val="accent4">
                  <a:lumMod val="75000"/>
                </a:schemeClr>
              </a:contourClr>
            </a:sp3d>
          </c:spPr>
          <c:cat>
            <c:strRef>
              <c:f>South!$N$38:$AR$38</c:f>
              <c:strCache>
                <c:ptCount val="31"/>
                <c:pt idx="0">
                  <c:v>Jan-2017</c:v>
                </c:pt>
                <c:pt idx="1">
                  <c:v>Feb-2017</c:v>
                </c:pt>
                <c:pt idx="2">
                  <c:v>Mar-2017</c:v>
                </c:pt>
                <c:pt idx="3">
                  <c:v>Apr-2017</c:v>
                </c:pt>
                <c:pt idx="4">
                  <c:v>May-2017</c:v>
                </c:pt>
                <c:pt idx="5">
                  <c:v>Jun-2017</c:v>
                </c:pt>
                <c:pt idx="6">
                  <c:v>Jul-2017</c:v>
                </c:pt>
                <c:pt idx="7">
                  <c:v>Aug-2017</c:v>
                </c:pt>
                <c:pt idx="8">
                  <c:v>Sep-2017</c:v>
                </c:pt>
                <c:pt idx="9">
                  <c:v>Oct-2017</c:v>
                </c:pt>
                <c:pt idx="10">
                  <c:v>Nov-2017</c:v>
                </c:pt>
                <c:pt idx="11">
                  <c:v>Dec-2017</c:v>
                </c:pt>
                <c:pt idx="12">
                  <c:v>Jan-2018</c:v>
                </c:pt>
                <c:pt idx="13">
                  <c:v>Feb-2018</c:v>
                </c:pt>
                <c:pt idx="14">
                  <c:v>Mar-2018</c:v>
                </c:pt>
                <c:pt idx="15">
                  <c:v>Apr-2018</c:v>
                </c:pt>
                <c:pt idx="16">
                  <c:v>May-2018</c:v>
                </c:pt>
                <c:pt idx="17">
                  <c:v>Jun-2018</c:v>
                </c:pt>
                <c:pt idx="18">
                  <c:v>Jul-2018</c:v>
                </c:pt>
                <c:pt idx="19">
                  <c:v>Aug-2018</c:v>
                </c:pt>
                <c:pt idx="20">
                  <c:v>Sep-2018</c:v>
                </c:pt>
                <c:pt idx="21">
                  <c:v>Oct-2018</c:v>
                </c:pt>
                <c:pt idx="22">
                  <c:v>Nov-2018</c:v>
                </c:pt>
                <c:pt idx="23">
                  <c:v>Dec-2018</c:v>
                </c:pt>
                <c:pt idx="24">
                  <c:v>Jan-2019</c:v>
                </c:pt>
                <c:pt idx="25">
                  <c:v>Feb-2019</c:v>
                </c:pt>
                <c:pt idx="26">
                  <c:v>Mar-2019</c:v>
                </c:pt>
                <c:pt idx="27">
                  <c:v>Apr-2019</c:v>
                </c:pt>
                <c:pt idx="28">
                  <c:v>May-2019</c:v>
                </c:pt>
                <c:pt idx="29">
                  <c:v>Jun-2019</c:v>
                </c:pt>
                <c:pt idx="30">
                  <c:v>Jul-2019</c:v>
                </c:pt>
              </c:strCache>
            </c:strRef>
          </c:cat>
          <c:val>
            <c:numRef>
              <c:f>South!$N$45:$AR$45</c:f>
              <c:numCache>
                <c:formatCode>0.000000</c:formatCode>
                <c:ptCount val="31"/>
                <c:pt idx="0">
                  <c:v>3.6427000000000001E-2</c:v>
                </c:pt>
                <c:pt idx="1">
                  <c:v>3.9375E-2</c:v>
                </c:pt>
                <c:pt idx="2">
                  <c:v>3.7249999999999998E-2</c:v>
                </c:pt>
                <c:pt idx="3">
                  <c:v>3.4271999999999997E-2</c:v>
                </c:pt>
                <c:pt idx="4">
                  <c:v>3.8537000000000002E-2</c:v>
                </c:pt>
                <c:pt idx="5">
                  <c:v>3.6784999999999998E-2</c:v>
                </c:pt>
                <c:pt idx="6">
                  <c:v>3.5702999999999999E-2</c:v>
                </c:pt>
                <c:pt idx="7">
                  <c:v>4.0204000000000004E-2</c:v>
                </c:pt>
                <c:pt idx="8">
                  <c:v>3.4548999999999996E-2</c:v>
                </c:pt>
                <c:pt idx="9">
                  <c:v>3.6857000000000001E-2</c:v>
                </c:pt>
                <c:pt idx="10">
                  <c:v>3.6553000000000002E-2</c:v>
                </c:pt>
                <c:pt idx="11">
                  <c:v>3.2274999999999998E-2</c:v>
                </c:pt>
                <c:pt idx="12">
                  <c:v>3.4459000000000004E-2</c:v>
                </c:pt>
                <c:pt idx="13">
                  <c:v>3.5327999999999998E-2</c:v>
                </c:pt>
                <c:pt idx="14">
                  <c:v>3.3422E-2</c:v>
                </c:pt>
                <c:pt idx="15">
                  <c:v>3.4622E-2</c:v>
                </c:pt>
                <c:pt idx="16">
                  <c:v>3.6338000000000002E-2</c:v>
                </c:pt>
                <c:pt idx="17">
                  <c:v>3.209E-2</c:v>
                </c:pt>
                <c:pt idx="18">
                  <c:v>5.6876999999999997E-2</c:v>
                </c:pt>
                <c:pt idx="19">
                  <c:v>4.7579000000000003E-2</c:v>
                </c:pt>
                <c:pt idx="20">
                  <c:v>3.3020000000000001E-2</c:v>
                </c:pt>
                <c:pt idx="21">
                  <c:v>4.0941000000000005E-2</c:v>
                </c:pt>
                <c:pt idx="22">
                  <c:v>3.8110999999999999E-2</c:v>
                </c:pt>
                <c:pt idx="23">
                  <c:v>3.2785999999999996E-2</c:v>
                </c:pt>
                <c:pt idx="24">
                  <c:v>3.4501999999999998E-2</c:v>
                </c:pt>
                <c:pt idx="25">
                  <c:v>3.7102999999999997E-2</c:v>
                </c:pt>
                <c:pt idx="26">
                  <c:v>3.6740999999999996E-2</c:v>
                </c:pt>
                <c:pt idx="27">
                  <c:v>3.4662999999999999E-2</c:v>
                </c:pt>
                <c:pt idx="28">
                  <c:v>3.9130999999999999E-2</c:v>
                </c:pt>
                <c:pt idx="29">
                  <c:v>3.5012000000000001E-2</c:v>
                </c:pt>
                <c:pt idx="30">
                  <c:v>3.8060999999999998E-2</c:v>
                </c:pt>
              </c:numCache>
            </c:numRef>
          </c:val>
          <c:extLst>
            <c:ext xmlns:c16="http://schemas.microsoft.com/office/drawing/2014/chart" uri="{C3380CC4-5D6E-409C-BE32-E72D297353CC}">
              <c16:uniqueId val="{00000006-8EE8-4C0B-B2FB-C8869352AF6D}"/>
            </c:ext>
          </c:extLst>
        </c:ser>
        <c:ser>
          <c:idx val="7"/>
          <c:order val="7"/>
          <c:tx>
            <c:strRef>
              <c:f>South!$A$46</c:f>
              <c:strCache>
                <c:ptCount val="1"/>
                <c:pt idx="0">
                  <c:v>All others</c:v>
                </c:pt>
              </c:strCache>
            </c:strRef>
          </c:tx>
          <c:spPr>
            <a:solidFill>
              <a:schemeClr val="accent4">
                <a:lumMod val="40000"/>
                <a:lumOff val="60000"/>
              </a:schemeClr>
            </a:solidFill>
            <a:ln w="9525">
              <a:solidFill>
                <a:schemeClr val="accent4">
                  <a:lumMod val="75000"/>
                </a:schemeClr>
              </a:solidFill>
            </a:ln>
            <a:effectLst/>
            <a:sp3d contourW="9525">
              <a:contourClr>
                <a:schemeClr val="accent4">
                  <a:lumMod val="75000"/>
                </a:schemeClr>
              </a:contourClr>
            </a:sp3d>
          </c:spPr>
          <c:cat>
            <c:strRef>
              <c:f>South!$N$38:$AR$38</c:f>
              <c:strCache>
                <c:ptCount val="31"/>
                <c:pt idx="0">
                  <c:v>Jan-2017</c:v>
                </c:pt>
                <c:pt idx="1">
                  <c:v>Feb-2017</c:v>
                </c:pt>
                <c:pt idx="2">
                  <c:v>Mar-2017</c:v>
                </c:pt>
                <c:pt idx="3">
                  <c:v>Apr-2017</c:v>
                </c:pt>
                <c:pt idx="4">
                  <c:v>May-2017</c:v>
                </c:pt>
                <c:pt idx="5">
                  <c:v>Jun-2017</c:v>
                </c:pt>
                <c:pt idx="6">
                  <c:v>Jul-2017</c:v>
                </c:pt>
                <c:pt idx="7">
                  <c:v>Aug-2017</c:v>
                </c:pt>
                <c:pt idx="8">
                  <c:v>Sep-2017</c:v>
                </c:pt>
                <c:pt idx="9">
                  <c:v>Oct-2017</c:v>
                </c:pt>
                <c:pt idx="10">
                  <c:v>Nov-2017</c:v>
                </c:pt>
                <c:pt idx="11">
                  <c:v>Dec-2017</c:v>
                </c:pt>
                <c:pt idx="12">
                  <c:v>Jan-2018</c:v>
                </c:pt>
                <c:pt idx="13">
                  <c:v>Feb-2018</c:v>
                </c:pt>
                <c:pt idx="14">
                  <c:v>Mar-2018</c:v>
                </c:pt>
                <c:pt idx="15">
                  <c:v>Apr-2018</c:v>
                </c:pt>
                <c:pt idx="16">
                  <c:v>May-2018</c:v>
                </c:pt>
                <c:pt idx="17">
                  <c:v>Jun-2018</c:v>
                </c:pt>
                <c:pt idx="18">
                  <c:v>Jul-2018</c:v>
                </c:pt>
                <c:pt idx="19">
                  <c:v>Aug-2018</c:v>
                </c:pt>
                <c:pt idx="20">
                  <c:v>Sep-2018</c:v>
                </c:pt>
                <c:pt idx="21">
                  <c:v>Oct-2018</c:v>
                </c:pt>
                <c:pt idx="22">
                  <c:v>Nov-2018</c:v>
                </c:pt>
                <c:pt idx="23">
                  <c:v>Dec-2018</c:v>
                </c:pt>
                <c:pt idx="24">
                  <c:v>Jan-2019</c:v>
                </c:pt>
                <c:pt idx="25">
                  <c:v>Feb-2019</c:v>
                </c:pt>
                <c:pt idx="26">
                  <c:v>Mar-2019</c:v>
                </c:pt>
                <c:pt idx="27">
                  <c:v>Apr-2019</c:v>
                </c:pt>
                <c:pt idx="28">
                  <c:v>May-2019</c:v>
                </c:pt>
                <c:pt idx="29">
                  <c:v>Jun-2019</c:v>
                </c:pt>
                <c:pt idx="30">
                  <c:v>Jul-2019</c:v>
                </c:pt>
              </c:strCache>
            </c:strRef>
          </c:cat>
          <c:val>
            <c:numRef>
              <c:f>South!$N$46:$AR$46</c:f>
              <c:numCache>
                <c:formatCode>0.000000</c:formatCode>
                <c:ptCount val="31"/>
                <c:pt idx="0">
                  <c:v>1.6836999999999998E-2</c:v>
                </c:pt>
                <c:pt idx="1">
                  <c:v>1.8844E-2</c:v>
                </c:pt>
                <c:pt idx="2">
                  <c:v>2.1585999999999998E-2</c:v>
                </c:pt>
                <c:pt idx="3">
                  <c:v>1.9369999999999998E-2</c:v>
                </c:pt>
                <c:pt idx="4">
                  <c:v>2.2748999999999998E-2</c:v>
                </c:pt>
                <c:pt idx="5">
                  <c:v>2.0508999999999996E-2</c:v>
                </c:pt>
                <c:pt idx="6">
                  <c:v>1.8473E-2</c:v>
                </c:pt>
                <c:pt idx="7">
                  <c:v>2.1257000000000002E-2</c:v>
                </c:pt>
                <c:pt idx="8">
                  <c:v>1.9293999999999999E-2</c:v>
                </c:pt>
                <c:pt idx="9">
                  <c:v>2.0678999999999999E-2</c:v>
                </c:pt>
                <c:pt idx="10">
                  <c:v>2.2516999999999999E-2</c:v>
                </c:pt>
                <c:pt idx="11">
                  <c:v>1.6995000000000003E-2</c:v>
                </c:pt>
                <c:pt idx="12">
                  <c:v>2.0590999999999998E-2</c:v>
                </c:pt>
                <c:pt idx="13">
                  <c:v>2.5231E-2</c:v>
                </c:pt>
                <c:pt idx="14">
                  <c:v>2.4096999999999997E-2</c:v>
                </c:pt>
                <c:pt idx="15">
                  <c:v>2.0603E-2</c:v>
                </c:pt>
                <c:pt idx="16">
                  <c:v>2.2192999999999997E-2</c:v>
                </c:pt>
                <c:pt idx="17">
                  <c:v>1.9821000000000002E-2</c:v>
                </c:pt>
                <c:pt idx="18">
                  <c:v>1.9256999999999996E-2</c:v>
                </c:pt>
                <c:pt idx="19">
                  <c:v>1.8966E-2</c:v>
                </c:pt>
                <c:pt idx="20">
                  <c:v>1.6184E-2</c:v>
                </c:pt>
                <c:pt idx="21">
                  <c:v>1.9373999999999999E-2</c:v>
                </c:pt>
                <c:pt idx="22">
                  <c:v>1.9134999999999996E-2</c:v>
                </c:pt>
                <c:pt idx="23">
                  <c:v>1.5141999999999999E-2</c:v>
                </c:pt>
                <c:pt idx="24">
                  <c:v>1.8391999999999999E-2</c:v>
                </c:pt>
                <c:pt idx="25">
                  <c:v>1.9938000000000001E-2</c:v>
                </c:pt>
                <c:pt idx="26">
                  <c:v>2.0076E-2</c:v>
                </c:pt>
                <c:pt idx="27">
                  <c:v>1.9330000000000003E-2</c:v>
                </c:pt>
                <c:pt idx="28">
                  <c:v>1.9439000000000005E-2</c:v>
                </c:pt>
                <c:pt idx="29">
                  <c:v>1.7350999999999998E-2</c:v>
                </c:pt>
                <c:pt idx="30">
                  <c:v>1.9356000000000002E-2</c:v>
                </c:pt>
              </c:numCache>
            </c:numRef>
          </c:val>
          <c:extLst>
            <c:ext xmlns:c16="http://schemas.microsoft.com/office/drawing/2014/chart" uri="{C3380CC4-5D6E-409C-BE32-E72D297353CC}">
              <c16:uniqueId val="{00000007-8EE8-4C0B-B2FB-C8869352AF6D}"/>
            </c:ext>
          </c:extLst>
        </c:ser>
        <c:dLbls>
          <c:showLegendKey val="0"/>
          <c:showVal val="0"/>
          <c:showCatName val="0"/>
          <c:showSerName val="0"/>
          <c:showPercent val="0"/>
          <c:showBubbleSize val="0"/>
        </c:dLbls>
        <c:axId val="942479112"/>
        <c:axId val="942475504"/>
        <c:axId val="617743424"/>
      </c:area3DChart>
      <c:catAx>
        <c:axId val="9424791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2475504"/>
        <c:crosses val="autoZero"/>
        <c:auto val="1"/>
        <c:lblAlgn val="ctr"/>
        <c:lblOffset val="100"/>
        <c:tickLblSkip val="3"/>
        <c:tickMarkSkip val="3"/>
        <c:noMultiLvlLbl val="0"/>
      </c:catAx>
      <c:valAx>
        <c:axId val="9424755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2479112"/>
        <c:crosses val="autoZero"/>
        <c:crossBetween val="midCat"/>
      </c:valAx>
      <c:serAx>
        <c:axId val="617743424"/>
        <c:scaling>
          <c:orientation val="maxMin"/>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720000" spcFirstLastPara="1" vertOverflow="ellipsis"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942475504"/>
        <c:crosses val="autoZero"/>
        <c:tickLblSkip val="1"/>
      </c:serAx>
      <c:spPr>
        <a:noFill/>
        <a:ln>
          <a:noFill/>
        </a:ln>
        <a:effectLst/>
      </c:spPr>
    </c:plotArea>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en-AU" sz="1400" b="0" i="0" u="none" strike="noStrike" baseline="0" dirty="0">
                <a:effectLst/>
              </a:rPr>
              <a:t>Audits, inspections and investigations</a:t>
            </a:r>
            <a:r>
              <a:rPr lang="en-AU" dirty="0"/>
              <a:t> </a:t>
            </a:r>
          </a:p>
        </c:rich>
      </c:tx>
      <c:layout>
        <c:manualLayout>
          <c:xMode val="edge"/>
          <c:yMode val="edge"/>
          <c:x val="4.7247352306510677E-2"/>
          <c:y val="3.2407407407407406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'Charts - audits-inspn-investn'!$U$5</c:f>
              <c:strCache>
                <c:ptCount val="1"/>
                <c:pt idx="0">
                  <c:v>Audits</c:v>
                </c:pt>
              </c:strCache>
            </c:strRef>
          </c:tx>
          <c:spPr>
            <a:solidFill>
              <a:srgbClr val="FFE89F"/>
            </a:solidFill>
            <a:ln w="6350">
              <a:solidFill>
                <a:schemeClr val="tx1">
                  <a:lumMod val="65000"/>
                  <a:lumOff val="35000"/>
                </a:schemeClr>
              </a:solidFill>
            </a:ln>
            <a:effectLst/>
            <a:sp3d contourW="6350">
              <a:contourClr>
                <a:schemeClr val="tx1">
                  <a:lumMod val="65000"/>
                  <a:lumOff val="35000"/>
                </a:schemeClr>
              </a:contourClr>
            </a:sp3d>
          </c:spPr>
          <c:invertIfNegative val="0"/>
          <c:cat>
            <c:strRef>
              <c:f>'Charts - audits-inspn-investn'!$T$6:$T$7</c:f>
              <c:strCache>
                <c:ptCount val="2"/>
                <c:pt idx="0">
                  <c:v>2018</c:v>
                </c:pt>
                <c:pt idx="1">
                  <c:v>2019
(Jan-Aug)</c:v>
                </c:pt>
              </c:strCache>
            </c:strRef>
          </c:cat>
          <c:val>
            <c:numRef>
              <c:f>'Charts - audits-inspn-investn'!$U$6:$U$7</c:f>
              <c:numCache>
                <c:formatCode>General</c:formatCode>
                <c:ptCount val="2"/>
                <c:pt idx="0">
                  <c:v>26</c:v>
                </c:pt>
                <c:pt idx="1">
                  <c:v>15</c:v>
                </c:pt>
              </c:numCache>
            </c:numRef>
          </c:val>
          <c:extLst>
            <c:ext xmlns:c16="http://schemas.microsoft.com/office/drawing/2014/chart" uri="{C3380CC4-5D6E-409C-BE32-E72D297353CC}">
              <c16:uniqueId val="{00000000-83CF-4C88-B980-78C5A2815240}"/>
            </c:ext>
          </c:extLst>
        </c:ser>
        <c:ser>
          <c:idx val="1"/>
          <c:order val="1"/>
          <c:tx>
            <c:strRef>
              <c:f>'Charts - audits-inspn-investn'!$V$5</c:f>
              <c:strCache>
                <c:ptCount val="1"/>
                <c:pt idx="0">
                  <c:v>Inspections</c:v>
                </c:pt>
              </c:strCache>
            </c:strRef>
          </c:tx>
          <c:spPr>
            <a:solidFill>
              <a:schemeClr val="accent5">
                <a:lumMod val="60000"/>
                <a:lumOff val="40000"/>
              </a:schemeClr>
            </a:solidFill>
            <a:ln w="6350">
              <a:solidFill>
                <a:schemeClr val="tx1">
                  <a:lumMod val="65000"/>
                  <a:lumOff val="35000"/>
                </a:schemeClr>
              </a:solidFill>
            </a:ln>
            <a:effectLst/>
            <a:sp3d contourW="6350">
              <a:contourClr>
                <a:schemeClr val="tx1">
                  <a:lumMod val="65000"/>
                  <a:lumOff val="35000"/>
                </a:schemeClr>
              </a:contourClr>
            </a:sp3d>
          </c:spPr>
          <c:invertIfNegative val="0"/>
          <c:cat>
            <c:strRef>
              <c:f>'Charts - audits-inspn-investn'!$T$6:$T$7</c:f>
              <c:strCache>
                <c:ptCount val="2"/>
                <c:pt idx="0">
                  <c:v>2018</c:v>
                </c:pt>
                <c:pt idx="1">
                  <c:v>2019
(Jan-Aug)</c:v>
                </c:pt>
              </c:strCache>
            </c:strRef>
          </c:cat>
          <c:val>
            <c:numRef>
              <c:f>'Charts - audits-inspn-investn'!$V$6:$V$7</c:f>
              <c:numCache>
                <c:formatCode>General</c:formatCode>
                <c:ptCount val="2"/>
                <c:pt idx="0">
                  <c:v>220</c:v>
                </c:pt>
                <c:pt idx="1">
                  <c:v>167</c:v>
                </c:pt>
              </c:numCache>
            </c:numRef>
          </c:val>
          <c:extLst>
            <c:ext xmlns:c16="http://schemas.microsoft.com/office/drawing/2014/chart" uri="{C3380CC4-5D6E-409C-BE32-E72D297353CC}">
              <c16:uniqueId val="{00000001-83CF-4C88-B980-78C5A2815240}"/>
            </c:ext>
          </c:extLst>
        </c:ser>
        <c:ser>
          <c:idx val="2"/>
          <c:order val="2"/>
          <c:tx>
            <c:strRef>
              <c:f>'Charts - audits-inspn-investn'!$W$5</c:f>
              <c:strCache>
                <c:ptCount val="1"/>
                <c:pt idx="0">
                  <c:v>Investigations</c:v>
                </c:pt>
              </c:strCache>
            </c:strRef>
          </c:tx>
          <c:spPr>
            <a:solidFill>
              <a:schemeClr val="accent3">
                <a:lumMod val="60000"/>
                <a:lumOff val="40000"/>
              </a:schemeClr>
            </a:solidFill>
            <a:ln w="6350">
              <a:solidFill>
                <a:schemeClr val="tx1">
                  <a:lumMod val="65000"/>
                  <a:lumOff val="35000"/>
                </a:schemeClr>
              </a:solidFill>
            </a:ln>
            <a:effectLst/>
            <a:sp3d contourW="6350">
              <a:contourClr>
                <a:schemeClr val="tx1">
                  <a:lumMod val="65000"/>
                  <a:lumOff val="35000"/>
                </a:schemeClr>
              </a:contourClr>
            </a:sp3d>
          </c:spPr>
          <c:invertIfNegative val="0"/>
          <c:cat>
            <c:strRef>
              <c:f>'Charts - audits-inspn-investn'!$T$6:$T$7</c:f>
              <c:strCache>
                <c:ptCount val="2"/>
                <c:pt idx="0">
                  <c:v>2018</c:v>
                </c:pt>
                <c:pt idx="1">
                  <c:v>2019
(Jan-Aug)</c:v>
                </c:pt>
              </c:strCache>
            </c:strRef>
          </c:cat>
          <c:val>
            <c:numRef>
              <c:f>'Charts - audits-inspn-investn'!$W$6:$W$7</c:f>
              <c:numCache>
                <c:formatCode>General</c:formatCode>
                <c:ptCount val="2"/>
                <c:pt idx="0">
                  <c:v>96</c:v>
                </c:pt>
                <c:pt idx="1">
                  <c:v>58</c:v>
                </c:pt>
              </c:numCache>
            </c:numRef>
          </c:val>
          <c:extLst>
            <c:ext xmlns:c16="http://schemas.microsoft.com/office/drawing/2014/chart" uri="{C3380CC4-5D6E-409C-BE32-E72D297353CC}">
              <c16:uniqueId val="{00000002-83CF-4C88-B980-78C5A2815240}"/>
            </c:ext>
          </c:extLst>
        </c:ser>
        <c:dLbls>
          <c:showLegendKey val="0"/>
          <c:showVal val="0"/>
          <c:showCatName val="0"/>
          <c:showSerName val="0"/>
          <c:showPercent val="0"/>
          <c:showBubbleSize val="0"/>
        </c:dLbls>
        <c:gapWidth val="150"/>
        <c:shape val="box"/>
        <c:axId val="632112984"/>
        <c:axId val="632116920"/>
        <c:axId val="0"/>
      </c:bar3DChart>
      <c:catAx>
        <c:axId val="6321129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32116920"/>
        <c:crosses val="autoZero"/>
        <c:auto val="1"/>
        <c:lblAlgn val="ctr"/>
        <c:lblOffset val="100"/>
        <c:noMultiLvlLbl val="0"/>
      </c:catAx>
      <c:valAx>
        <c:axId val="632116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2112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en-AU" dirty="0"/>
              <a:t>Million Hours worked</a:t>
            </a:r>
            <a:r>
              <a:rPr lang="en-AU" baseline="0" dirty="0"/>
              <a:t> </a:t>
            </a:r>
          </a:p>
        </c:rich>
      </c:tx>
      <c:layout>
        <c:manualLayout>
          <c:xMode val="edge"/>
          <c:yMode val="edge"/>
          <c:x val="3.314082961305858E-2"/>
          <c:y val="3.4289961515265061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20"/>
      <c:hPercent val="200"/>
      <c:rotY val="30"/>
      <c:depthPercent val="900"/>
      <c:rAngAx val="0"/>
    </c:view3D>
    <c:floor>
      <c:thickness val="0"/>
      <c:spPr>
        <a:noFill/>
        <a:ln w="9525" cap="flat" cmpd="sng" algn="ctr">
          <a:solidFill>
            <a:schemeClr val="tx1">
              <a:lumMod val="15000"/>
              <a:lumOff val="85000"/>
            </a:schemeClr>
          </a:solidFill>
          <a:round/>
        </a:ln>
        <a:effectLst/>
        <a:sp3d contourW="9525">
          <a:contourClr>
            <a:schemeClr val="tx1">
              <a:lumMod val="15000"/>
              <a:lumOff val="8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2405064960719754E-2"/>
          <c:y val="7.0185717051537228E-2"/>
          <c:w val="0.71335219205759559"/>
          <c:h val="0.82117099173058739"/>
        </c:manualLayout>
      </c:layout>
      <c:area3DChart>
        <c:grouping val="standard"/>
        <c:varyColors val="0"/>
        <c:ser>
          <c:idx val="0"/>
          <c:order val="0"/>
          <c:tx>
            <c:strRef>
              <c:f>West!$A$39</c:f>
              <c:strCache>
                <c:ptCount val="1"/>
                <c:pt idx="0">
                  <c:v>Gold</c:v>
                </c:pt>
              </c:strCache>
            </c:strRef>
          </c:tx>
          <c:spPr>
            <a:solidFill>
              <a:schemeClr val="accent4">
                <a:lumMod val="40000"/>
                <a:lumOff val="60000"/>
              </a:schemeClr>
            </a:solidFill>
            <a:ln w="6350">
              <a:solidFill>
                <a:schemeClr val="accent4">
                  <a:lumMod val="75000"/>
                </a:schemeClr>
              </a:solidFill>
            </a:ln>
            <a:effectLst/>
            <a:sp3d contourW="6350">
              <a:contourClr>
                <a:schemeClr val="accent4">
                  <a:lumMod val="75000"/>
                </a:schemeClr>
              </a:contourClr>
            </a:sp3d>
          </c:spPr>
          <c:cat>
            <c:strRef>
              <c:f>West!$N$38:$AR$38</c:f>
              <c:strCache>
                <c:ptCount val="31"/>
                <c:pt idx="0">
                  <c:v>Jan-2017</c:v>
                </c:pt>
                <c:pt idx="1">
                  <c:v>Feb-2017</c:v>
                </c:pt>
                <c:pt idx="2">
                  <c:v>Mar-2017</c:v>
                </c:pt>
                <c:pt idx="3">
                  <c:v>Apr-2017</c:v>
                </c:pt>
                <c:pt idx="4">
                  <c:v>May-2017</c:v>
                </c:pt>
                <c:pt idx="5">
                  <c:v>Jun-2017</c:v>
                </c:pt>
                <c:pt idx="6">
                  <c:v>Jul-2017</c:v>
                </c:pt>
                <c:pt idx="7">
                  <c:v>Aug-2017</c:v>
                </c:pt>
                <c:pt idx="8">
                  <c:v>Sep-2017</c:v>
                </c:pt>
                <c:pt idx="9">
                  <c:v>Oct-2017</c:v>
                </c:pt>
                <c:pt idx="10">
                  <c:v>Nov-2017</c:v>
                </c:pt>
                <c:pt idx="11">
                  <c:v>Dec-2017</c:v>
                </c:pt>
                <c:pt idx="12">
                  <c:v>Jan-2018</c:v>
                </c:pt>
                <c:pt idx="13">
                  <c:v>Feb-2018</c:v>
                </c:pt>
                <c:pt idx="14">
                  <c:v>Mar-2018</c:v>
                </c:pt>
                <c:pt idx="15">
                  <c:v>Apr-2018</c:v>
                </c:pt>
                <c:pt idx="16">
                  <c:v>May-2018</c:v>
                </c:pt>
                <c:pt idx="17">
                  <c:v>Jun-2018</c:v>
                </c:pt>
                <c:pt idx="18">
                  <c:v>Jul-2018</c:v>
                </c:pt>
                <c:pt idx="19">
                  <c:v>Aug-2018</c:v>
                </c:pt>
                <c:pt idx="20">
                  <c:v>Sep-2018</c:v>
                </c:pt>
                <c:pt idx="21">
                  <c:v>Oct-2018</c:v>
                </c:pt>
                <c:pt idx="22">
                  <c:v>Nov-2018</c:v>
                </c:pt>
                <c:pt idx="23">
                  <c:v>Dec-2018</c:v>
                </c:pt>
                <c:pt idx="24">
                  <c:v>Jan-2019</c:v>
                </c:pt>
                <c:pt idx="25">
                  <c:v>Feb-2019</c:v>
                </c:pt>
                <c:pt idx="26">
                  <c:v>Mar-2019</c:v>
                </c:pt>
                <c:pt idx="27">
                  <c:v>Apr-2019</c:v>
                </c:pt>
                <c:pt idx="28">
                  <c:v>May-2019</c:v>
                </c:pt>
                <c:pt idx="29">
                  <c:v>Jun-2019</c:v>
                </c:pt>
                <c:pt idx="30">
                  <c:v>Jul-2019</c:v>
                </c:pt>
              </c:strCache>
            </c:strRef>
          </c:cat>
          <c:val>
            <c:numRef>
              <c:f>West!$N$39:$AR$39</c:f>
              <c:numCache>
                <c:formatCode>0.000000</c:formatCode>
                <c:ptCount val="31"/>
                <c:pt idx="0">
                  <c:v>0.39058199999999998</c:v>
                </c:pt>
                <c:pt idx="1">
                  <c:v>0.35886600000000002</c:v>
                </c:pt>
                <c:pt idx="2">
                  <c:v>0.38409599999999999</c:v>
                </c:pt>
                <c:pt idx="3">
                  <c:v>0.37083699999999997</c:v>
                </c:pt>
                <c:pt idx="4">
                  <c:v>0.40037500000000004</c:v>
                </c:pt>
                <c:pt idx="5">
                  <c:v>0.38997799999999999</c:v>
                </c:pt>
                <c:pt idx="6">
                  <c:v>0.42930899999999994</c:v>
                </c:pt>
                <c:pt idx="7">
                  <c:v>0.43074900000000005</c:v>
                </c:pt>
                <c:pt idx="8">
                  <c:v>0.41709099999999999</c:v>
                </c:pt>
                <c:pt idx="9">
                  <c:v>0.42924399999999996</c:v>
                </c:pt>
                <c:pt idx="10">
                  <c:v>0.42113400000000001</c:v>
                </c:pt>
                <c:pt idx="11">
                  <c:v>0.43356</c:v>
                </c:pt>
                <c:pt idx="12">
                  <c:v>0.44902999999999998</c:v>
                </c:pt>
                <c:pt idx="13">
                  <c:v>0.43839699999999998</c:v>
                </c:pt>
                <c:pt idx="14">
                  <c:v>0.51246799999999992</c:v>
                </c:pt>
                <c:pt idx="15">
                  <c:v>0.506525</c:v>
                </c:pt>
                <c:pt idx="16">
                  <c:v>0.53767600000000004</c:v>
                </c:pt>
                <c:pt idx="17">
                  <c:v>0.51703900000000003</c:v>
                </c:pt>
                <c:pt idx="18">
                  <c:v>0.547238</c:v>
                </c:pt>
                <c:pt idx="19">
                  <c:v>0.539331</c:v>
                </c:pt>
                <c:pt idx="20">
                  <c:v>0.51028799999999996</c:v>
                </c:pt>
                <c:pt idx="21">
                  <c:v>0.51195299999999999</c:v>
                </c:pt>
                <c:pt idx="22">
                  <c:v>0.50302200000000008</c:v>
                </c:pt>
                <c:pt idx="23">
                  <c:v>0.50344</c:v>
                </c:pt>
                <c:pt idx="24">
                  <c:v>0.51407599999999998</c:v>
                </c:pt>
                <c:pt idx="25">
                  <c:v>0.494004</c:v>
                </c:pt>
                <c:pt idx="26">
                  <c:v>0.55343100000000001</c:v>
                </c:pt>
                <c:pt idx="27">
                  <c:v>0.53093199999999996</c:v>
                </c:pt>
                <c:pt idx="28">
                  <c:v>0.566604</c:v>
                </c:pt>
                <c:pt idx="29">
                  <c:v>0.52083900000000005</c:v>
                </c:pt>
                <c:pt idx="30">
                  <c:v>0.55222700000000002</c:v>
                </c:pt>
              </c:numCache>
            </c:numRef>
          </c:val>
          <c:extLst>
            <c:ext xmlns:c16="http://schemas.microsoft.com/office/drawing/2014/chart" uri="{C3380CC4-5D6E-409C-BE32-E72D297353CC}">
              <c16:uniqueId val="{00000000-FA4A-4A9F-BA7B-F9605ABC523F}"/>
            </c:ext>
          </c:extLst>
        </c:ser>
        <c:ser>
          <c:idx val="1"/>
          <c:order val="1"/>
          <c:tx>
            <c:strRef>
              <c:f>West!$A$40</c:f>
              <c:strCache>
                <c:ptCount val="1"/>
                <c:pt idx="0">
                  <c:v>Copper - Lead - Zinc</c:v>
                </c:pt>
              </c:strCache>
            </c:strRef>
          </c:tx>
          <c:spPr>
            <a:solidFill>
              <a:schemeClr val="accent4">
                <a:lumMod val="40000"/>
                <a:lumOff val="60000"/>
              </a:schemeClr>
            </a:solidFill>
            <a:ln>
              <a:solidFill>
                <a:schemeClr val="accent4">
                  <a:lumMod val="75000"/>
                </a:schemeClr>
              </a:solidFill>
            </a:ln>
            <a:effectLst/>
            <a:sp3d>
              <a:contourClr>
                <a:schemeClr val="accent4">
                  <a:lumMod val="75000"/>
                </a:schemeClr>
              </a:contourClr>
            </a:sp3d>
          </c:spPr>
          <c:cat>
            <c:strRef>
              <c:f>West!$N$38:$AR$38</c:f>
              <c:strCache>
                <c:ptCount val="31"/>
                <c:pt idx="0">
                  <c:v>Jan-2017</c:v>
                </c:pt>
                <c:pt idx="1">
                  <c:v>Feb-2017</c:v>
                </c:pt>
                <c:pt idx="2">
                  <c:v>Mar-2017</c:v>
                </c:pt>
                <c:pt idx="3">
                  <c:v>Apr-2017</c:v>
                </c:pt>
                <c:pt idx="4">
                  <c:v>May-2017</c:v>
                </c:pt>
                <c:pt idx="5">
                  <c:v>Jun-2017</c:v>
                </c:pt>
                <c:pt idx="6">
                  <c:v>Jul-2017</c:v>
                </c:pt>
                <c:pt idx="7">
                  <c:v>Aug-2017</c:v>
                </c:pt>
                <c:pt idx="8">
                  <c:v>Sep-2017</c:v>
                </c:pt>
                <c:pt idx="9">
                  <c:v>Oct-2017</c:v>
                </c:pt>
                <c:pt idx="10">
                  <c:v>Nov-2017</c:v>
                </c:pt>
                <c:pt idx="11">
                  <c:v>Dec-2017</c:v>
                </c:pt>
                <c:pt idx="12">
                  <c:v>Jan-2018</c:v>
                </c:pt>
                <c:pt idx="13">
                  <c:v>Feb-2018</c:v>
                </c:pt>
                <c:pt idx="14">
                  <c:v>Mar-2018</c:v>
                </c:pt>
                <c:pt idx="15">
                  <c:v>Apr-2018</c:v>
                </c:pt>
                <c:pt idx="16">
                  <c:v>May-2018</c:v>
                </c:pt>
                <c:pt idx="17">
                  <c:v>Jun-2018</c:v>
                </c:pt>
                <c:pt idx="18">
                  <c:v>Jul-2018</c:v>
                </c:pt>
                <c:pt idx="19">
                  <c:v>Aug-2018</c:v>
                </c:pt>
                <c:pt idx="20">
                  <c:v>Sep-2018</c:v>
                </c:pt>
                <c:pt idx="21">
                  <c:v>Oct-2018</c:v>
                </c:pt>
                <c:pt idx="22">
                  <c:v>Nov-2018</c:v>
                </c:pt>
                <c:pt idx="23">
                  <c:v>Dec-2018</c:v>
                </c:pt>
                <c:pt idx="24">
                  <c:v>Jan-2019</c:v>
                </c:pt>
                <c:pt idx="25">
                  <c:v>Feb-2019</c:v>
                </c:pt>
                <c:pt idx="26">
                  <c:v>Mar-2019</c:v>
                </c:pt>
                <c:pt idx="27">
                  <c:v>Apr-2019</c:v>
                </c:pt>
                <c:pt idx="28">
                  <c:v>May-2019</c:v>
                </c:pt>
                <c:pt idx="29">
                  <c:v>Jun-2019</c:v>
                </c:pt>
                <c:pt idx="30">
                  <c:v>Jul-2019</c:v>
                </c:pt>
              </c:strCache>
            </c:strRef>
          </c:cat>
          <c:val>
            <c:numRef>
              <c:f>West!$N$40:$AR$40</c:f>
              <c:numCache>
                <c:formatCode>0.000000</c:formatCode>
                <c:ptCount val="31"/>
                <c:pt idx="0">
                  <c:v>0.203205</c:v>
                </c:pt>
                <c:pt idx="1">
                  <c:v>0.17962800000000001</c:v>
                </c:pt>
                <c:pt idx="2">
                  <c:v>0.20456099999999999</c:v>
                </c:pt>
                <c:pt idx="3">
                  <c:v>0.185414</c:v>
                </c:pt>
                <c:pt idx="4">
                  <c:v>0.18889400000000001</c:v>
                </c:pt>
                <c:pt idx="5">
                  <c:v>0.20286400000000002</c:v>
                </c:pt>
                <c:pt idx="6">
                  <c:v>0.21287</c:v>
                </c:pt>
                <c:pt idx="7">
                  <c:v>0.22261900000000001</c:v>
                </c:pt>
                <c:pt idx="8">
                  <c:v>0.22029600000000002</c:v>
                </c:pt>
                <c:pt idx="9">
                  <c:v>0.22822900000000002</c:v>
                </c:pt>
                <c:pt idx="10">
                  <c:v>0.23594399999999999</c:v>
                </c:pt>
                <c:pt idx="11">
                  <c:v>0.21363100000000002</c:v>
                </c:pt>
                <c:pt idx="12">
                  <c:v>0.21970000000000001</c:v>
                </c:pt>
                <c:pt idx="13">
                  <c:v>0.213169</c:v>
                </c:pt>
                <c:pt idx="14">
                  <c:v>0.225382</c:v>
                </c:pt>
                <c:pt idx="15">
                  <c:v>0.20289299999999999</c:v>
                </c:pt>
                <c:pt idx="16">
                  <c:v>0.220027</c:v>
                </c:pt>
                <c:pt idx="17">
                  <c:v>0.218888</c:v>
                </c:pt>
                <c:pt idx="18">
                  <c:v>0.224467</c:v>
                </c:pt>
                <c:pt idx="19">
                  <c:v>0.22905500000000001</c:v>
                </c:pt>
                <c:pt idx="20">
                  <c:v>0.220303</c:v>
                </c:pt>
                <c:pt idx="21">
                  <c:v>0.22631400000000002</c:v>
                </c:pt>
                <c:pt idx="22">
                  <c:v>0.18904299999999999</c:v>
                </c:pt>
                <c:pt idx="23">
                  <c:v>0.22145300000000001</c:v>
                </c:pt>
                <c:pt idx="24">
                  <c:v>0.23738600000000001</c:v>
                </c:pt>
                <c:pt idx="25">
                  <c:v>0.235927</c:v>
                </c:pt>
                <c:pt idx="26">
                  <c:v>0.25056899999999999</c:v>
                </c:pt>
                <c:pt idx="27">
                  <c:v>0.25368999999999997</c:v>
                </c:pt>
                <c:pt idx="28">
                  <c:v>0.25665500000000002</c:v>
                </c:pt>
                <c:pt idx="29">
                  <c:v>0.246114</c:v>
                </c:pt>
                <c:pt idx="30">
                  <c:v>0.25941400000000003</c:v>
                </c:pt>
              </c:numCache>
            </c:numRef>
          </c:val>
          <c:extLst>
            <c:ext xmlns:c16="http://schemas.microsoft.com/office/drawing/2014/chart" uri="{C3380CC4-5D6E-409C-BE32-E72D297353CC}">
              <c16:uniqueId val="{00000001-FA4A-4A9F-BA7B-F9605ABC523F}"/>
            </c:ext>
          </c:extLst>
        </c:ser>
        <c:ser>
          <c:idx val="2"/>
          <c:order val="2"/>
          <c:tx>
            <c:strRef>
              <c:f>West!$A$41</c:f>
              <c:strCache>
                <c:ptCount val="1"/>
                <c:pt idx="0">
                  <c:v>Heavy Mineral Sands</c:v>
                </c:pt>
              </c:strCache>
            </c:strRef>
          </c:tx>
          <c:spPr>
            <a:solidFill>
              <a:schemeClr val="accent4">
                <a:lumMod val="40000"/>
                <a:lumOff val="60000"/>
              </a:schemeClr>
            </a:solidFill>
            <a:ln>
              <a:solidFill>
                <a:schemeClr val="accent4">
                  <a:lumMod val="75000"/>
                </a:schemeClr>
              </a:solidFill>
            </a:ln>
            <a:effectLst/>
            <a:sp3d>
              <a:contourClr>
                <a:schemeClr val="accent4">
                  <a:lumMod val="75000"/>
                </a:schemeClr>
              </a:contourClr>
            </a:sp3d>
          </c:spPr>
          <c:cat>
            <c:strRef>
              <c:f>West!$N$38:$AR$38</c:f>
              <c:strCache>
                <c:ptCount val="31"/>
                <c:pt idx="0">
                  <c:v>Jan-2017</c:v>
                </c:pt>
                <c:pt idx="1">
                  <c:v>Feb-2017</c:v>
                </c:pt>
                <c:pt idx="2">
                  <c:v>Mar-2017</c:v>
                </c:pt>
                <c:pt idx="3">
                  <c:v>Apr-2017</c:v>
                </c:pt>
                <c:pt idx="4">
                  <c:v>May-2017</c:v>
                </c:pt>
                <c:pt idx="5">
                  <c:v>Jun-2017</c:v>
                </c:pt>
                <c:pt idx="6">
                  <c:v>Jul-2017</c:v>
                </c:pt>
                <c:pt idx="7">
                  <c:v>Aug-2017</c:v>
                </c:pt>
                <c:pt idx="8">
                  <c:v>Sep-2017</c:v>
                </c:pt>
                <c:pt idx="9">
                  <c:v>Oct-2017</c:v>
                </c:pt>
                <c:pt idx="10">
                  <c:v>Nov-2017</c:v>
                </c:pt>
                <c:pt idx="11">
                  <c:v>Dec-2017</c:v>
                </c:pt>
                <c:pt idx="12">
                  <c:v>Jan-2018</c:v>
                </c:pt>
                <c:pt idx="13">
                  <c:v>Feb-2018</c:v>
                </c:pt>
                <c:pt idx="14">
                  <c:v>Mar-2018</c:v>
                </c:pt>
                <c:pt idx="15">
                  <c:v>Apr-2018</c:v>
                </c:pt>
                <c:pt idx="16">
                  <c:v>May-2018</c:v>
                </c:pt>
                <c:pt idx="17">
                  <c:v>Jun-2018</c:v>
                </c:pt>
                <c:pt idx="18">
                  <c:v>Jul-2018</c:v>
                </c:pt>
                <c:pt idx="19">
                  <c:v>Aug-2018</c:v>
                </c:pt>
                <c:pt idx="20">
                  <c:v>Sep-2018</c:v>
                </c:pt>
                <c:pt idx="21">
                  <c:v>Oct-2018</c:v>
                </c:pt>
                <c:pt idx="22">
                  <c:v>Nov-2018</c:v>
                </c:pt>
                <c:pt idx="23">
                  <c:v>Dec-2018</c:v>
                </c:pt>
                <c:pt idx="24">
                  <c:v>Jan-2019</c:v>
                </c:pt>
                <c:pt idx="25">
                  <c:v>Feb-2019</c:v>
                </c:pt>
                <c:pt idx="26">
                  <c:v>Mar-2019</c:v>
                </c:pt>
                <c:pt idx="27">
                  <c:v>Apr-2019</c:v>
                </c:pt>
                <c:pt idx="28">
                  <c:v>May-2019</c:v>
                </c:pt>
                <c:pt idx="29">
                  <c:v>Jun-2019</c:v>
                </c:pt>
                <c:pt idx="30">
                  <c:v>Jul-2019</c:v>
                </c:pt>
              </c:strCache>
            </c:strRef>
          </c:cat>
          <c:val>
            <c:numRef>
              <c:f>West!$N$41:$AR$41</c:f>
              <c:numCache>
                <c:formatCode>0.000000</c:formatCode>
                <c:ptCount val="31"/>
                <c:pt idx="0">
                  <c:v>0.10722000000000001</c:v>
                </c:pt>
                <c:pt idx="1">
                  <c:v>0.12317400000000001</c:v>
                </c:pt>
                <c:pt idx="2">
                  <c:v>0.14128299999999999</c:v>
                </c:pt>
                <c:pt idx="3">
                  <c:v>0.11071500000000001</c:v>
                </c:pt>
                <c:pt idx="4">
                  <c:v>0.129913</c:v>
                </c:pt>
                <c:pt idx="5">
                  <c:v>0.118704</c:v>
                </c:pt>
                <c:pt idx="6">
                  <c:v>0.12644</c:v>
                </c:pt>
                <c:pt idx="7">
                  <c:v>0.13342000000000001</c:v>
                </c:pt>
                <c:pt idx="8">
                  <c:v>0.131249</c:v>
                </c:pt>
                <c:pt idx="9">
                  <c:v>0.12982099999999999</c:v>
                </c:pt>
                <c:pt idx="10">
                  <c:v>0.13567599999999999</c:v>
                </c:pt>
                <c:pt idx="11">
                  <c:v>0.12112000000000001</c:v>
                </c:pt>
                <c:pt idx="12">
                  <c:v>0.140651</c:v>
                </c:pt>
                <c:pt idx="13">
                  <c:v>0.14352999999999999</c:v>
                </c:pt>
                <c:pt idx="14">
                  <c:v>0.19816600000000001</c:v>
                </c:pt>
                <c:pt idx="15">
                  <c:v>0.20727200000000001</c:v>
                </c:pt>
                <c:pt idx="16">
                  <c:v>0.21259800000000001</c:v>
                </c:pt>
                <c:pt idx="17">
                  <c:v>0.220832</c:v>
                </c:pt>
                <c:pt idx="18">
                  <c:v>0.22777199999999997</c:v>
                </c:pt>
                <c:pt idx="19">
                  <c:v>0.229297</c:v>
                </c:pt>
                <c:pt idx="20">
                  <c:v>0.22314299999999998</c:v>
                </c:pt>
                <c:pt idx="21">
                  <c:v>0.27682300000000004</c:v>
                </c:pt>
                <c:pt idx="22">
                  <c:v>0.28695900000000002</c:v>
                </c:pt>
                <c:pt idx="23">
                  <c:v>0.24787100000000001</c:v>
                </c:pt>
                <c:pt idx="24">
                  <c:v>0.26172899999999999</c:v>
                </c:pt>
                <c:pt idx="25">
                  <c:v>0.24504200000000001</c:v>
                </c:pt>
                <c:pt idx="26">
                  <c:v>0.251579</c:v>
                </c:pt>
                <c:pt idx="27">
                  <c:v>0.227989</c:v>
                </c:pt>
                <c:pt idx="28">
                  <c:v>0.25243100000000002</c:v>
                </c:pt>
                <c:pt idx="29">
                  <c:v>0.22220000000000001</c:v>
                </c:pt>
                <c:pt idx="30">
                  <c:v>0.24332500000000001</c:v>
                </c:pt>
              </c:numCache>
            </c:numRef>
          </c:val>
          <c:extLst>
            <c:ext xmlns:c16="http://schemas.microsoft.com/office/drawing/2014/chart" uri="{C3380CC4-5D6E-409C-BE32-E72D297353CC}">
              <c16:uniqueId val="{00000002-FA4A-4A9F-BA7B-F9605ABC523F}"/>
            </c:ext>
          </c:extLst>
        </c:ser>
        <c:ser>
          <c:idx val="3"/>
          <c:order val="3"/>
          <c:tx>
            <c:strRef>
              <c:f>West!$A$42</c:f>
              <c:strCache>
                <c:ptCount val="1"/>
                <c:pt idx="0">
                  <c:v>Iron Ore</c:v>
                </c:pt>
              </c:strCache>
            </c:strRef>
          </c:tx>
          <c:spPr>
            <a:solidFill>
              <a:schemeClr val="accent4">
                <a:lumMod val="40000"/>
                <a:lumOff val="60000"/>
              </a:schemeClr>
            </a:solidFill>
            <a:ln>
              <a:solidFill>
                <a:schemeClr val="accent4">
                  <a:lumMod val="75000"/>
                </a:schemeClr>
              </a:solidFill>
            </a:ln>
            <a:effectLst/>
            <a:sp3d>
              <a:contourClr>
                <a:schemeClr val="accent4">
                  <a:lumMod val="75000"/>
                </a:schemeClr>
              </a:contourClr>
            </a:sp3d>
          </c:spPr>
          <c:cat>
            <c:strRef>
              <c:f>West!$N$38:$AR$38</c:f>
              <c:strCache>
                <c:ptCount val="31"/>
                <c:pt idx="0">
                  <c:v>Jan-2017</c:v>
                </c:pt>
                <c:pt idx="1">
                  <c:v>Feb-2017</c:v>
                </c:pt>
                <c:pt idx="2">
                  <c:v>Mar-2017</c:v>
                </c:pt>
                <c:pt idx="3">
                  <c:v>Apr-2017</c:v>
                </c:pt>
                <c:pt idx="4">
                  <c:v>May-2017</c:v>
                </c:pt>
                <c:pt idx="5">
                  <c:v>Jun-2017</c:v>
                </c:pt>
                <c:pt idx="6">
                  <c:v>Jul-2017</c:v>
                </c:pt>
                <c:pt idx="7">
                  <c:v>Aug-2017</c:v>
                </c:pt>
                <c:pt idx="8">
                  <c:v>Sep-2017</c:v>
                </c:pt>
                <c:pt idx="9">
                  <c:v>Oct-2017</c:v>
                </c:pt>
                <c:pt idx="10">
                  <c:v>Nov-2017</c:v>
                </c:pt>
                <c:pt idx="11">
                  <c:v>Dec-2017</c:v>
                </c:pt>
                <c:pt idx="12">
                  <c:v>Jan-2018</c:v>
                </c:pt>
                <c:pt idx="13">
                  <c:v>Feb-2018</c:v>
                </c:pt>
                <c:pt idx="14">
                  <c:v>Mar-2018</c:v>
                </c:pt>
                <c:pt idx="15">
                  <c:v>Apr-2018</c:v>
                </c:pt>
                <c:pt idx="16">
                  <c:v>May-2018</c:v>
                </c:pt>
                <c:pt idx="17">
                  <c:v>Jun-2018</c:v>
                </c:pt>
                <c:pt idx="18">
                  <c:v>Jul-2018</c:v>
                </c:pt>
                <c:pt idx="19">
                  <c:v>Aug-2018</c:v>
                </c:pt>
                <c:pt idx="20">
                  <c:v>Sep-2018</c:v>
                </c:pt>
                <c:pt idx="21">
                  <c:v>Oct-2018</c:v>
                </c:pt>
                <c:pt idx="22">
                  <c:v>Nov-2018</c:v>
                </c:pt>
                <c:pt idx="23">
                  <c:v>Dec-2018</c:v>
                </c:pt>
                <c:pt idx="24">
                  <c:v>Jan-2019</c:v>
                </c:pt>
                <c:pt idx="25">
                  <c:v>Feb-2019</c:v>
                </c:pt>
                <c:pt idx="26">
                  <c:v>Mar-2019</c:v>
                </c:pt>
                <c:pt idx="27">
                  <c:v>Apr-2019</c:v>
                </c:pt>
                <c:pt idx="28">
                  <c:v>May-2019</c:v>
                </c:pt>
                <c:pt idx="29">
                  <c:v>Jun-2019</c:v>
                </c:pt>
                <c:pt idx="30">
                  <c:v>Jul-2019</c:v>
                </c:pt>
              </c:strCache>
            </c:strRef>
          </c:cat>
          <c:val>
            <c:numRef>
              <c:f>West!$N$42:$AR$42</c:f>
              <c:numCache>
                <c:formatCode>0.000000</c:formatCode>
                <c:ptCount val="31"/>
                <c:pt idx="0">
                  <c:v>0.22661699999999999</c:v>
                </c:pt>
                <c:pt idx="1">
                  <c:v>0.20144999999999999</c:v>
                </c:pt>
                <c:pt idx="2">
                  <c:v>0.229966</c:v>
                </c:pt>
                <c:pt idx="3">
                  <c:v>0.221856</c:v>
                </c:pt>
                <c:pt idx="4">
                  <c:v>0.21987299999999999</c:v>
                </c:pt>
                <c:pt idx="5">
                  <c:v>0.214785</c:v>
                </c:pt>
                <c:pt idx="6">
                  <c:v>0.24888099999999999</c:v>
                </c:pt>
                <c:pt idx="7">
                  <c:v>0.21879700000000002</c:v>
                </c:pt>
                <c:pt idx="8">
                  <c:v>0.19733000000000001</c:v>
                </c:pt>
                <c:pt idx="9">
                  <c:v>0.21304300000000001</c:v>
                </c:pt>
                <c:pt idx="10">
                  <c:v>0.212481</c:v>
                </c:pt>
                <c:pt idx="11">
                  <c:v>0.20478199999999999</c:v>
                </c:pt>
                <c:pt idx="12">
                  <c:v>0.22520400000000002</c:v>
                </c:pt>
                <c:pt idx="13">
                  <c:v>0.23414699999999999</c:v>
                </c:pt>
                <c:pt idx="14">
                  <c:v>0.236153</c:v>
                </c:pt>
                <c:pt idx="15">
                  <c:v>0.233348</c:v>
                </c:pt>
                <c:pt idx="16">
                  <c:v>0.23532600000000001</c:v>
                </c:pt>
                <c:pt idx="17">
                  <c:v>0.23730099999999998</c:v>
                </c:pt>
                <c:pt idx="18">
                  <c:v>0.274644</c:v>
                </c:pt>
                <c:pt idx="19">
                  <c:v>0.25394099999999997</c:v>
                </c:pt>
                <c:pt idx="20">
                  <c:v>0.23699500000000001</c:v>
                </c:pt>
                <c:pt idx="21">
                  <c:v>0.24995800000000001</c:v>
                </c:pt>
                <c:pt idx="22">
                  <c:v>0.22040500000000002</c:v>
                </c:pt>
                <c:pt idx="23">
                  <c:v>0.24854899999999999</c:v>
                </c:pt>
                <c:pt idx="24">
                  <c:v>0.22355700000000001</c:v>
                </c:pt>
                <c:pt idx="25">
                  <c:v>0.18609299999999998</c:v>
                </c:pt>
                <c:pt idx="26">
                  <c:v>0.24802299999999999</c:v>
                </c:pt>
                <c:pt idx="27">
                  <c:v>0.19403800000000002</c:v>
                </c:pt>
                <c:pt idx="28">
                  <c:v>0.23042199999999999</c:v>
                </c:pt>
                <c:pt idx="29">
                  <c:v>0.24812200000000001</c:v>
                </c:pt>
                <c:pt idx="30">
                  <c:v>0.235846</c:v>
                </c:pt>
              </c:numCache>
            </c:numRef>
          </c:val>
          <c:extLst>
            <c:ext xmlns:c16="http://schemas.microsoft.com/office/drawing/2014/chart" uri="{C3380CC4-5D6E-409C-BE32-E72D297353CC}">
              <c16:uniqueId val="{00000003-FA4A-4A9F-BA7B-F9605ABC523F}"/>
            </c:ext>
          </c:extLst>
        </c:ser>
        <c:ser>
          <c:idx val="4"/>
          <c:order val="4"/>
          <c:tx>
            <c:strRef>
              <c:f>West!$A$43</c:f>
              <c:strCache>
                <c:ptCount val="1"/>
                <c:pt idx="0">
                  <c:v>Bauxite - Alumina</c:v>
                </c:pt>
              </c:strCache>
            </c:strRef>
          </c:tx>
          <c:spPr>
            <a:solidFill>
              <a:schemeClr val="accent4">
                <a:lumMod val="40000"/>
                <a:lumOff val="60000"/>
              </a:schemeClr>
            </a:solidFill>
            <a:ln>
              <a:solidFill>
                <a:schemeClr val="accent4">
                  <a:lumMod val="75000"/>
                </a:schemeClr>
              </a:solidFill>
            </a:ln>
            <a:effectLst/>
            <a:sp3d>
              <a:contourClr>
                <a:schemeClr val="accent4">
                  <a:lumMod val="75000"/>
                </a:schemeClr>
              </a:contourClr>
            </a:sp3d>
          </c:spPr>
          <c:cat>
            <c:strRef>
              <c:f>West!$N$38:$AR$38</c:f>
              <c:strCache>
                <c:ptCount val="31"/>
                <c:pt idx="0">
                  <c:v>Jan-2017</c:v>
                </c:pt>
                <c:pt idx="1">
                  <c:v>Feb-2017</c:v>
                </c:pt>
                <c:pt idx="2">
                  <c:v>Mar-2017</c:v>
                </c:pt>
                <c:pt idx="3">
                  <c:v>Apr-2017</c:v>
                </c:pt>
                <c:pt idx="4">
                  <c:v>May-2017</c:v>
                </c:pt>
                <c:pt idx="5">
                  <c:v>Jun-2017</c:v>
                </c:pt>
                <c:pt idx="6">
                  <c:v>Jul-2017</c:v>
                </c:pt>
                <c:pt idx="7">
                  <c:v>Aug-2017</c:v>
                </c:pt>
                <c:pt idx="8">
                  <c:v>Sep-2017</c:v>
                </c:pt>
                <c:pt idx="9">
                  <c:v>Oct-2017</c:v>
                </c:pt>
                <c:pt idx="10">
                  <c:v>Nov-2017</c:v>
                </c:pt>
                <c:pt idx="11">
                  <c:v>Dec-2017</c:v>
                </c:pt>
                <c:pt idx="12">
                  <c:v>Jan-2018</c:v>
                </c:pt>
                <c:pt idx="13">
                  <c:v>Feb-2018</c:v>
                </c:pt>
                <c:pt idx="14">
                  <c:v>Mar-2018</c:v>
                </c:pt>
                <c:pt idx="15">
                  <c:v>Apr-2018</c:v>
                </c:pt>
                <c:pt idx="16">
                  <c:v>May-2018</c:v>
                </c:pt>
                <c:pt idx="17">
                  <c:v>Jun-2018</c:v>
                </c:pt>
                <c:pt idx="18">
                  <c:v>Jul-2018</c:v>
                </c:pt>
                <c:pt idx="19">
                  <c:v>Aug-2018</c:v>
                </c:pt>
                <c:pt idx="20">
                  <c:v>Sep-2018</c:v>
                </c:pt>
                <c:pt idx="21">
                  <c:v>Oct-2018</c:v>
                </c:pt>
                <c:pt idx="22">
                  <c:v>Nov-2018</c:v>
                </c:pt>
                <c:pt idx="23">
                  <c:v>Dec-2018</c:v>
                </c:pt>
                <c:pt idx="24">
                  <c:v>Jan-2019</c:v>
                </c:pt>
                <c:pt idx="25">
                  <c:v>Feb-2019</c:v>
                </c:pt>
                <c:pt idx="26">
                  <c:v>Mar-2019</c:v>
                </c:pt>
                <c:pt idx="27">
                  <c:v>Apr-2019</c:v>
                </c:pt>
                <c:pt idx="28">
                  <c:v>May-2019</c:v>
                </c:pt>
                <c:pt idx="29">
                  <c:v>Jun-2019</c:v>
                </c:pt>
                <c:pt idx="30">
                  <c:v>Jul-2019</c:v>
                </c:pt>
              </c:strCache>
            </c:strRef>
          </c:cat>
          <c:val>
            <c:numRef>
              <c:f>West!$N$43:$AR$43</c:f>
              <c:numCache>
                <c:formatCode>0.000000</c:formatCode>
                <c:ptCount val="31"/>
                <c:pt idx="0">
                  <c:v>0.19373200000000002</c:v>
                </c:pt>
                <c:pt idx="1">
                  <c:v>0.19563999999999998</c:v>
                </c:pt>
                <c:pt idx="2">
                  <c:v>0.19717699999999999</c:v>
                </c:pt>
                <c:pt idx="3">
                  <c:v>0.189165</c:v>
                </c:pt>
                <c:pt idx="4">
                  <c:v>0.20529500000000001</c:v>
                </c:pt>
                <c:pt idx="5">
                  <c:v>0.22559800000000002</c:v>
                </c:pt>
                <c:pt idx="6">
                  <c:v>0.19939499999999999</c:v>
                </c:pt>
                <c:pt idx="7">
                  <c:v>0.19281000000000001</c:v>
                </c:pt>
                <c:pt idx="8">
                  <c:v>0.181506</c:v>
                </c:pt>
                <c:pt idx="9">
                  <c:v>0.19601499999999999</c:v>
                </c:pt>
                <c:pt idx="10">
                  <c:v>0.19427</c:v>
                </c:pt>
                <c:pt idx="11">
                  <c:v>0.18545500000000001</c:v>
                </c:pt>
                <c:pt idx="12">
                  <c:v>0.242369</c:v>
                </c:pt>
                <c:pt idx="13">
                  <c:v>0.19767299999999999</c:v>
                </c:pt>
                <c:pt idx="14">
                  <c:v>0.18343199999999998</c:v>
                </c:pt>
                <c:pt idx="15">
                  <c:v>0.21462600000000001</c:v>
                </c:pt>
                <c:pt idx="16">
                  <c:v>0.194915</c:v>
                </c:pt>
                <c:pt idx="17">
                  <c:v>0.20755499999999999</c:v>
                </c:pt>
                <c:pt idx="18">
                  <c:v>0.20231100000000002</c:v>
                </c:pt>
                <c:pt idx="19">
                  <c:v>0.181868</c:v>
                </c:pt>
                <c:pt idx="20">
                  <c:v>0.14521000000000001</c:v>
                </c:pt>
                <c:pt idx="21">
                  <c:v>0.21250200000000002</c:v>
                </c:pt>
                <c:pt idx="22">
                  <c:v>0.21102899999999999</c:v>
                </c:pt>
                <c:pt idx="23">
                  <c:v>0.23789300000000002</c:v>
                </c:pt>
                <c:pt idx="24">
                  <c:v>0.200825</c:v>
                </c:pt>
                <c:pt idx="25">
                  <c:v>0.21208399999999999</c:v>
                </c:pt>
                <c:pt idx="26">
                  <c:v>0.205453</c:v>
                </c:pt>
                <c:pt idx="27">
                  <c:v>0.20364599999999999</c:v>
                </c:pt>
                <c:pt idx="28">
                  <c:v>0.21788299999999999</c:v>
                </c:pt>
                <c:pt idx="29">
                  <c:v>0.27696299999999996</c:v>
                </c:pt>
                <c:pt idx="30">
                  <c:v>0.21878000000000003</c:v>
                </c:pt>
              </c:numCache>
            </c:numRef>
          </c:val>
          <c:extLst>
            <c:ext xmlns:c16="http://schemas.microsoft.com/office/drawing/2014/chart" uri="{C3380CC4-5D6E-409C-BE32-E72D297353CC}">
              <c16:uniqueId val="{00000004-FA4A-4A9F-BA7B-F9605ABC523F}"/>
            </c:ext>
          </c:extLst>
        </c:ser>
        <c:ser>
          <c:idx val="5"/>
          <c:order val="5"/>
          <c:tx>
            <c:strRef>
              <c:f>West!$A$44</c:f>
              <c:strCache>
                <c:ptCount val="1"/>
                <c:pt idx="0">
                  <c:v>Nickel</c:v>
                </c:pt>
              </c:strCache>
            </c:strRef>
          </c:tx>
          <c:spPr>
            <a:solidFill>
              <a:schemeClr val="accent4">
                <a:lumMod val="40000"/>
                <a:lumOff val="60000"/>
              </a:schemeClr>
            </a:solidFill>
            <a:ln>
              <a:solidFill>
                <a:schemeClr val="accent4">
                  <a:lumMod val="75000"/>
                </a:schemeClr>
              </a:solidFill>
            </a:ln>
            <a:effectLst/>
            <a:sp3d>
              <a:contourClr>
                <a:schemeClr val="accent4">
                  <a:lumMod val="75000"/>
                </a:schemeClr>
              </a:contourClr>
            </a:sp3d>
          </c:spPr>
          <c:cat>
            <c:strRef>
              <c:f>West!$N$38:$AR$38</c:f>
              <c:strCache>
                <c:ptCount val="31"/>
                <c:pt idx="0">
                  <c:v>Jan-2017</c:v>
                </c:pt>
                <c:pt idx="1">
                  <c:v>Feb-2017</c:v>
                </c:pt>
                <c:pt idx="2">
                  <c:v>Mar-2017</c:v>
                </c:pt>
                <c:pt idx="3">
                  <c:v>Apr-2017</c:v>
                </c:pt>
                <c:pt idx="4">
                  <c:v>May-2017</c:v>
                </c:pt>
                <c:pt idx="5">
                  <c:v>Jun-2017</c:v>
                </c:pt>
                <c:pt idx="6">
                  <c:v>Jul-2017</c:v>
                </c:pt>
                <c:pt idx="7">
                  <c:v>Aug-2017</c:v>
                </c:pt>
                <c:pt idx="8">
                  <c:v>Sep-2017</c:v>
                </c:pt>
                <c:pt idx="9">
                  <c:v>Oct-2017</c:v>
                </c:pt>
                <c:pt idx="10">
                  <c:v>Nov-2017</c:v>
                </c:pt>
                <c:pt idx="11">
                  <c:v>Dec-2017</c:v>
                </c:pt>
                <c:pt idx="12">
                  <c:v>Jan-2018</c:v>
                </c:pt>
                <c:pt idx="13">
                  <c:v>Feb-2018</c:v>
                </c:pt>
                <c:pt idx="14">
                  <c:v>Mar-2018</c:v>
                </c:pt>
                <c:pt idx="15">
                  <c:v>Apr-2018</c:v>
                </c:pt>
                <c:pt idx="16">
                  <c:v>May-2018</c:v>
                </c:pt>
                <c:pt idx="17">
                  <c:v>Jun-2018</c:v>
                </c:pt>
                <c:pt idx="18">
                  <c:v>Jul-2018</c:v>
                </c:pt>
                <c:pt idx="19">
                  <c:v>Aug-2018</c:v>
                </c:pt>
                <c:pt idx="20">
                  <c:v>Sep-2018</c:v>
                </c:pt>
                <c:pt idx="21">
                  <c:v>Oct-2018</c:v>
                </c:pt>
                <c:pt idx="22">
                  <c:v>Nov-2018</c:v>
                </c:pt>
                <c:pt idx="23">
                  <c:v>Dec-2018</c:v>
                </c:pt>
                <c:pt idx="24">
                  <c:v>Jan-2019</c:v>
                </c:pt>
                <c:pt idx="25">
                  <c:v>Feb-2019</c:v>
                </c:pt>
                <c:pt idx="26">
                  <c:v>Mar-2019</c:v>
                </c:pt>
                <c:pt idx="27">
                  <c:v>Apr-2019</c:v>
                </c:pt>
                <c:pt idx="28">
                  <c:v>May-2019</c:v>
                </c:pt>
                <c:pt idx="29">
                  <c:v>Jun-2019</c:v>
                </c:pt>
                <c:pt idx="30">
                  <c:v>Jul-2019</c:v>
                </c:pt>
              </c:strCache>
            </c:strRef>
          </c:cat>
          <c:val>
            <c:numRef>
              <c:f>West!$N$44:$AR$44</c:f>
              <c:numCache>
                <c:formatCode>0.000000</c:formatCode>
                <c:ptCount val="31"/>
                <c:pt idx="0">
                  <c:v>5.5875999999999995E-2</c:v>
                </c:pt>
                <c:pt idx="1">
                  <c:v>6.0849E-2</c:v>
                </c:pt>
                <c:pt idx="2">
                  <c:v>0.11848199999999999</c:v>
                </c:pt>
                <c:pt idx="3">
                  <c:v>5.5517000000000004E-2</c:v>
                </c:pt>
                <c:pt idx="4">
                  <c:v>6.9958999999999993E-2</c:v>
                </c:pt>
                <c:pt idx="5">
                  <c:v>6.3565999999999998E-2</c:v>
                </c:pt>
                <c:pt idx="6">
                  <c:v>6.1220000000000004E-2</c:v>
                </c:pt>
                <c:pt idx="7">
                  <c:v>7.8411000000000008E-2</c:v>
                </c:pt>
                <c:pt idx="8">
                  <c:v>6.1663999999999997E-2</c:v>
                </c:pt>
                <c:pt idx="9">
                  <c:v>7.2150999999999993E-2</c:v>
                </c:pt>
                <c:pt idx="10">
                  <c:v>0.13128800000000002</c:v>
                </c:pt>
                <c:pt idx="11">
                  <c:v>5.9468999999999994E-2</c:v>
                </c:pt>
                <c:pt idx="12">
                  <c:v>6.4651E-2</c:v>
                </c:pt>
                <c:pt idx="13">
                  <c:v>6.6771999999999998E-2</c:v>
                </c:pt>
                <c:pt idx="14">
                  <c:v>7.1679999999999994E-2</c:v>
                </c:pt>
                <c:pt idx="15">
                  <c:v>8.4028999999999993E-2</c:v>
                </c:pt>
                <c:pt idx="16">
                  <c:v>0.110426</c:v>
                </c:pt>
                <c:pt idx="17">
                  <c:v>7.8020000000000006E-2</c:v>
                </c:pt>
                <c:pt idx="18">
                  <c:v>7.8895999999999994E-2</c:v>
                </c:pt>
                <c:pt idx="19">
                  <c:v>9.0921000000000002E-2</c:v>
                </c:pt>
                <c:pt idx="20">
                  <c:v>8.2274E-2</c:v>
                </c:pt>
                <c:pt idx="21">
                  <c:v>0.164019</c:v>
                </c:pt>
                <c:pt idx="22">
                  <c:v>7.9229999999999995E-2</c:v>
                </c:pt>
                <c:pt idx="23">
                  <c:v>6.6802E-2</c:v>
                </c:pt>
                <c:pt idx="24">
                  <c:v>7.8494999999999995E-2</c:v>
                </c:pt>
                <c:pt idx="25">
                  <c:v>7.6363E-2</c:v>
                </c:pt>
                <c:pt idx="26">
                  <c:v>0.101787</c:v>
                </c:pt>
                <c:pt idx="27">
                  <c:v>6.6754000000000008E-2</c:v>
                </c:pt>
                <c:pt idx="28">
                  <c:v>8.216699999999999E-2</c:v>
                </c:pt>
                <c:pt idx="29">
                  <c:v>8.3623000000000003E-2</c:v>
                </c:pt>
                <c:pt idx="30">
                  <c:v>9.7141000000000005E-2</c:v>
                </c:pt>
              </c:numCache>
            </c:numRef>
          </c:val>
          <c:extLst>
            <c:ext xmlns:c16="http://schemas.microsoft.com/office/drawing/2014/chart" uri="{C3380CC4-5D6E-409C-BE32-E72D297353CC}">
              <c16:uniqueId val="{00000005-FA4A-4A9F-BA7B-F9605ABC523F}"/>
            </c:ext>
          </c:extLst>
        </c:ser>
        <c:ser>
          <c:idx val="6"/>
          <c:order val="6"/>
          <c:tx>
            <c:strRef>
              <c:f>West!$A$45</c:f>
              <c:strCache>
                <c:ptCount val="1"/>
                <c:pt idx="0">
                  <c:v>Construction Materials</c:v>
                </c:pt>
              </c:strCache>
            </c:strRef>
          </c:tx>
          <c:spPr>
            <a:solidFill>
              <a:schemeClr val="accent4">
                <a:lumMod val="40000"/>
                <a:lumOff val="60000"/>
              </a:schemeClr>
            </a:solidFill>
            <a:ln>
              <a:solidFill>
                <a:schemeClr val="accent4">
                  <a:lumMod val="75000"/>
                </a:schemeClr>
              </a:solidFill>
            </a:ln>
            <a:effectLst/>
            <a:sp3d>
              <a:contourClr>
                <a:schemeClr val="accent4">
                  <a:lumMod val="75000"/>
                </a:schemeClr>
              </a:contourClr>
            </a:sp3d>
          </c:spPr>
          <c:cat>
            <c:strRef>
              <c:f>West!$N$38:$AR$38</c:f>
              <c:strCache>
                <c:ptCount val="31"/>
                <c:pt idx="0">
                  <c:v>Jan-2017</c:v>
                </c:pt>
                <c:pt idx="1">
                  <c:v>Feb-2017</c:v>
                </c:pt>
                <c:pt idx="2">
                  <c:v>Mar-2017</c:v>
                </c:pt>
                <c:pt idx="3">
                  <c:v>Apr-2017</c:v>
                </c:pt>
                <c:pt idx="4">
                  <c:v>May-2017</c:v>
                </c:pt>
                <c:pt idx="5">
                  <c:v>Jun-2017</c:v>
                </c:pt>
                <c:pt idx="6">
                  <c:v>Jul-2017</c:v>
                </c:pt>
                <c:pt idx="7">
                  <c:v>Aug-2017</c:v>
                </c:pt>
                <c:pt idx="8">
                  <c:v>Sep-2017</c:v>
                </c:pt>
                <c:pt idx="9">
                  <c:v>Oct-2017</c:v>
                </c:pt>
                <c:pt idx="10">
                  <c:v>Nov-2017</c:v>
                </c:pt>
                <c:pt idx="11">
                  <c:v>Dec-2017</c:v>
                </c:pt>
                <c:pt idx="12">
                  <c:v>Jan-2018</c:v>
                </c:pt>
                <c:pt idx="13">
                  <c:v>Feb-2018</c:v>
                </c:pt>
                <c:pt idx="14">
                  <c:v>Mar-2018</c:v>
                </c:pt>
                <c:pt idx="15">
                  <c:v>Apr-2018</c:v>
                </c:pt>
                <c:pt idx="16">
                  <c:v>May-2018</c:v>
                </c:pt>
                <c:pt idx="17">
                  <c:v>Jun-2018</c:v>
                </c:pt>
                <c:pt idx="18">
                  <c:v>Jul-2018</c:v>
                </c:pt>
                <c:pt idx="19">
                  <c:v>Aug-2018</c:v>
                </c:pt>
                <c:pt idx="20">
                  <c:v>Sep-2018</c:v>
                </c:pt>
                <c:pt idx="21">
                  <c:v>Oct-2018</c:v>
                </c:pt>
                <c:pt idx="22">
                  <c:v>Nov-2018</c:v>
                </c:pt>
                <c:pt idx="23">
                  <c:v>Dec-2018</c:v>
                </c:pt>
                <c:pt idx="24">
                  <c:v>Jan-2019</c:v>
                </c:pt>
                <c:pt idx="25">
                  <c:v>Feb-2019</c:v>
                </c:pt>
                <c:pt idx="26">
                  <c:v>Mar-2019</c:v>
                </c:pt>
                <c:pt idx="27">
                  <c:v>Apr-2019</c:v>
                </c:pt>
                <c:pt idx="28">
                  <c:v>May-2019</c:v>
                </c:pt>
                <c:pt idx="29">
                  <c:v>Jun-2019</c:v>
                </c:pt>
                <c:pt idx="30">
                  <c:v>Jul-2019</c:v>
                </c:pt>
              </c:strCache>
            </c:strRef>
          </c:cat>
          <c:val>
            <c:numRef>
              <c:f>West!$N$45:$AR$45</c:f>
              <c:numCache>
                <c:formatCode>0.000000</c:formatCode>
                <c:ptCount val="31"/>
                <c:pt idx="0">
                  <c:v>9.3591000000000008E-2</c:v>
                </c:pt>
                <c:pt idx="1">
                  <c:v>8.8980000000000004E-2</c:v>
                </c:pt>
                <c:pt idx="2">
                  <c:v>9.2290000000000011E-2</c:v>
                </c:pt>
                <c:pt idx="3">
                  <c:v>7.2896000000000002E-2</c:v>
                </c:pt>
                <c:pt idx="4">
                  <c:v>8.9409999999999989E-2</c:v>
                </c:pt>
                <c:pt idx="5">
                  <c:v>8.2499000000000003E-2</c:v>
                </c:pt>
                <c:pt idx="6">
                  <c:v>7.1276000000000006E-2</c:v>
                </c:pt>
                <c:pt idx="7">
                  <c:v>7.4970999999999996E-2</c:v>
                </c:pt>
                <c:pt idx="8">
                  <c:v>7.0775000000000005E-2</c:v>
                </c:pt>
                <c:pt idx="9">
                  <c:v>9.6336000000000005E-2</c:v>
                </c:pt>
                <c:pt idx="10">
                  <c:v>0.105891</c:v>
                </c:pt>
                <c:pt idx="11">
                  <c:v>7.9411000000000009E-2</c:v>
                </c:pt>
                <c:pt idx="12">
                  <c:v>7.4305999999999997E-2</c:v>
                </c:pt>
                <c:pt idx="13">
                  <c:v>8.0271999999999996E-2</c:v>
                </c:pt>
                <c:pt idx="14">
                  <c:v>8.2069000000000003E-2</c:v>
                </c:pt>
                <c:pt idx="15">
                  <c:v>7.6453999999999994E-2</c:v>
                </c:pt>
                <c:pt idx="16">
                  <c:v>9.2877000000000001E-2</c:v>
                </c:pt>
                <c:pt idx="17">
                  <c:v>8.1949999999999995E-2</c:v>
                </c:pt>
                <c:pt idx="18">
                  <c:v>8.3609000000000003E-2</c:v>
                </c:pt>
                <c:pt idx="19">
                  <c:v>9.1130000000000003E-2</c:v>
                </c:pt>
                <c:pt idx="20">
                  <c:v>9.0788000000000008E-2</c:v>
                </c:pt>
                <c:pt idx="21">
                  <c:v>9.7007999999999997E-2</c:v>
                </c:pt>
                <c:pt idx="22">
                  <c:v>9.5215999999999995E-2</c:v>
                </c:pt>
                <c:pt idx="23">
                  <c:v>6.6074999999999995E-2</c:v>
                </c:pt>
                <c:pt idx="24">
                  <c:v>7.6256999999999991E-2</c:v>
                </c:pt>
                <c:pt idx="25">
                  <c:v>7.3661000000000004E-2</c:v>
                </c:pt>
                <c:pt idx="26">
                  <c:v>7.6142000000000001E-2</c:v>
                </c:pt>
                <c:pt idx="27">
                  <c:v>6.5706000000000001E-2</c:v>
                </c:pt>
                <c:pt idx="28">
                  <c:v>7.5822000000000001E-2</c:v>
                </c:pt>
                <c:pt idx="29">
                  <c:v>6.5229999999999996E-2</c:v>
                </c:pt>
                <c:pt idx="30">
                  <c:v>7.2387000000000007E-2</c:v>
                </c:pt>
              </c:numCache>
            </c:numRef>
          </c:val>
          <c:extLst>
            <c:ext xmlns:c16="http://schemas.microsoft.com/office/drawing/2014/chart" uri="{C3380CC4-5D6E-409C-BE32-E72D297353CC}">
              <c16:uniqueId val="{00000006-FA4A-4A9F-BA7B-F9605ABC523F}"/>
            </c:ext>
          </c:extLst>
        </c:ser>
        <c:ser>
          <c:idx val="7"/>
          <c:order val="7"/>
          <c:tx>
            <c:strRef>
              <c:f>West!$A$46</c:f>
              <c:strCache>
                <c:ptCount val="1"/>
                <c:pt idx="0">
                  <c:v>All others</c:v>
                </c:pt>
              </c:strCache>
            </c:strRef>
          </c:tx>
          <c:spPr>
            <a:solidFill>
              <a:schemeClr val="accent4">
                <a:lumMod val="40000"/>
                <a:lumOff val="60000"/>
              </a:schemeClr>
            </a:solidFill>
            <a:ln>
              <a:noFill/>
            </a:ln>
            <a:effectLst/>
            <a:sp3d/>
          </c:spPr>
          <c:cat>
            <c:strRef>
              <c:f>West!$N$38:$AR$38</c:f>
              <c:strCache>
                <c:ptCount val="31"/>
                <c:pt idx="0">
                  <c:v>Jan-2017</c:v>
                </c:pt>
                <c:pt idx="1">
                  <c:v>Feb-2017</c:v>
                </c:pt>
                <c:pt idx="2">
                  <c:v>Mar-2017</c:v>
                </c:pt>
                <c:pt idx="3">
                  <c:v>Apr-2017</c:v>
                </c:pt>
                <c:pt idx="4">
                  <c:v>May-2017</c:v>
                </c:pt>
                <c:pt idx="5">
                  <c:v>Jun-2017</c:v>
                </c:pt>
                <c:pt idx="6">
                  <c:v>Jul-2017</c:v>
                </c:pt>
                <c:pt idx="7">
                  <c:v>Aug-2017</c:v>
                </c:pt>
                <c:pt idx="8">
                  <c:v>Sep-2017</c:v>
                </c:pt>
                <c:pt idx="9">
                  <c:v>Oct-2017</c:v>
                </c:pt>
                <c:pt idx="10">
                  <c:v>Nov-2017</c:v>
                </c:pt>
                <c:pt idx="11">
                  <c:v>Dec-2017</c:v>
                </c:pt>
                <c:pt idx="12">
                  <c:v>Jan-2018</c:v>
                </c:pt>
                <c:pt idx="13">
                  <c:v>Feb-2018</c:v>
                </c:pt>
                <c:pt idx="14">
                  <c:v>Mar-2018</c:v>
                </c:pt>
                <c:pt idx="15">
                  <c:v>Apr-2018</c:v>
                </c:pt>
                <c:pt idx="16">
                  <c:v>May-2018</c:v>
                </c:pt>
                <c:pt idx="17">
                  <c:v>Jun-2018</c:v>
                </c:pt>
                <c:pt idx="18">
                  <c:v>Jul-2018</c:v>
                </c:pt>
                <c:pt idx="19">
                  <c:v>Aug-2018</c:v>
                </c:pt>
                <c:pt idx="20">
                  <c:v>Sep-2018</c:v>
                </c:pt>
                <c:pt idx="21">
                  <c:v>Oct-2018</c:v>
                </c:pt>
                <c:pt idx="22">
                  <c:v>Nov-2018</c:v>
                </c:pt>
                <c:pt idx="23">
                  <c:v>Dec-2018</c:v>
                </c:pt>
                <c:pt idx="24">
                  <c:v>Jan-2019</c:v>
                </c:pt>
                <c:pt idx="25">
                  <c:v>Feb-2019</c:v>
                </c:pt>
                <c:pt idx="26">
                  <c:v>Mar-2019</c:v>
                </c:pt>
                <c:pt idx="27">
                  <c:v>Apr-2019</c:v>
                </c:pt>
                <c:pt idx="28">
                  <c:v>May-2019</c:v>
                </c:pt>
                <c:pt idx="29">
                  <c:v>Jun-2019</c:v>
                </c:pt>
                <c:pt idx="30">
                  <c:v>Jul-2019</c:v>
                </c:pt>
              </c:strCache>
            </c:strRef>
          </c:cat>
          <c:val>
            <c:numRef>
              <c:f>West!$N$46:$AR$46</c:f>
              <c:numCache>
                <c:formatCode>0.000000</c:formatCode>
                <c:ptCount val="31"/>
                <c:pt idx="0">
                  <c:v>0.109444</c:v>
                </c:pt>
                <c:pt idx="1">
                  <c:v>0.12037699999999998</c:v>
                </c:pt>
                <c:pt idx="2">
                  <c:v>0.13870299999999997</c:v>
                </c:pt>
                <c:pt idx="3">
                  <c:v>0.11791600000000001</c:v>
                </c:pt>
                <c:pt idx="4">
                  <c:v>0.141627</c:v>
                </c:pt>
                <c:pt idx="5">
                  <c:v>0.13459499999999996</c:v>
                </c:pt>
                <c:pt idx="6">
                  <c:v>0.12521299999999999</c:v>
                </c:pt>
                <c:pt idx="7">
                  <c:v>0.13740000000000002</c:v>
                </c:pt>
                <c:pt idx="8">
                  <c:v>0.12393700000000002</c:v>
                </c:pt>
                <c:pt idx="9">
                  <c:v>0.139048</c:v>
                </c:pt>
                <c:pt idx="10">
                  <c:v>0.14488699999999999</c:v>
                </c:pt>
                <c:pt idx="11">
                  <c:v>0.12539600000000001</c:v>
                </c:pt>
                <c:pt idx="12">
                  <c:v>0.13723300000000002</c:v>
                </c:pt>
                <c:pt idx="13">
                  <c:v>0.13391900000000001</c:v>
                </c:pt>
                <c:pt idx="14">
                  <c:v>0.14257299999999995</c:v>
                </c:pt>
                <c:pt idx="15">
                  <c:v>0.13229000000000005</c:v>
                </c:pt>
                <c:pt idx="16">
                  <c:v>0.14271800000000001</c:v>
                </c:pt>
                <c:pt idx="17">
                  <c:v>0.13353799999999999</c:v>
                </c:pt>
                <c:pt idx="18">
                  <c:v>0.141847</c:v>
                </c:pt>
                <c:pt idx="19">
                  <c:v>0.14860600000000002</c:v>
                </c:pt>
                <c:pt idx="20">
                  <c:v>0.16226500000000005</c:v>
                </c:pt>
                <c:pt idx="21">
                  <c:v>0.14815699999999998</c:v>
                </c:pt>
                <c:pt idx="22">
                  <c:v>0.140713</c:v>
                </c:pt>
                <c:pt idx="23">
                  <c:v>0.11592999999999999</c:v>
                </c:pt>
                <c:pt idx="24">
                  <c:v>0.12626099999999996</c:v>
                </c:pt>
                <c:pt idx="25">
                  <c:v>0.127693</c:v>
                </c:pt>
                <c:pt idx="26">
                  <c:v>0.12912699999999999</c:v>
                </c:pt>
                <c:pt idx="27">
                  <c:v>0.12554899999999999</c:v>
                </c:pt>
                <c:pt idx="28">
                  <c:v>0.133552</c:v>
                </c:pt>
                <c:pt idx="29">
                  <c:v>0.12386800000000001</c:v>
                </c:pt>
                <c:pt idx="30">
                  <c:v>0.14826900000000001</c:v>
                </c:pt>
              </c:numCache>
            </c:numRef>
          </c:val>
          <c:extLst>
            <c:ext xmlns:c16="http://schemas.microsoft.com/office/drawing/2014/chart" uri="{C3380CC4-5D6E-409C-BE32-E72D297353CC}">
              <c16:uniqueId val="{00000007-FA4A-4A9F-BA7B-F9605ABC523F}"/>
            </c:ext>
          </c:extLst>
        </c:ser>
        <c:dLbls>
          <c:showLegendKey val="0"/>
          <c:showVal val="0"/>
          <c:showCatName val="0"/>
          <c:showSerName val="0"/>
          <c:showPercent val="0"/>
          <c:showBubbleSize val="0"/>
        </c:dLbls>
        <c:axId val="942479112"/>
        <c:axId val="942475504"/>
        <c:axId val="617743424"/>
      </c:area3DChart>
      <c:catAx>
        <c:axId val="9424791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2475504"/>
        <c:crosses val="autoZero"/>
        <c:auto val="1"/>
        <c:lblAlgn val="ctr"/>
        <c:lblOffset val="100"/>
        <c:tickLblSkip val="3"/>
        <c:tickMarkSkip val="3"/>
        <c:noMultiLvlLbl val="0"/>
      </c:catAx>
      <c:valAx>
        <c:axId val="9424755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2479112"/>
        <c:crosses val="autoZero"/>
        <c:crossBetween val="midCat"/>
      </c:valAx>
      <c:serAx>
        <c:axId val="617743424"/>
        <c:scaling>
          <c:orientation val="maxMin"/>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720000" spcFirstLastPara="1" vertOverflow="ellipsis"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942475504"/>
        <c:crosses val="autoZero"/>
        <c:tickLblSkip val="1"/>
      </c:serAx>
      <c:spPr>
        <a:noFill/>
        <a:ln>
          <a:noFill/>
        </a:ln>
        <a:effectLst/>
      </c:spPr>
    </c:plotArea>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9252CB90-8EE4-4A53-A71A-793E1FEE6F21}" type="datetimeFigureOut">
              <a:rPr lang="en-AU" smtClean="0"/>
              <a:t>26/11/2019</a:t>
            </a:fld>
            <a:endParaRPr lang="en-AU"/>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3D2436D-9620-40DF-B67B-D2C21934DF6E}" type="slidenum">
              <a:rPr lang="en-AU" smtClean="0"/>
              <a:t>‹#›</a:t>
            </a:fld>
            <a:endParaRPr lang="en-AU"/>
          </a:p>
        </p:txBody>
      </p:sp>
    </p:spTree>
    <p:extLst>
      <p:ext uri="{BB962C8B-B14F-4D97-AF65-F5344CB8AC3E}">
        <p14:creationId xmlns:p14="http://schemas.microsoft.com/office/powerpoint/2010/main" val="3922835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6CBFC4B7-690C-49E7-B546-F590042CAEDE}" type="datetimeFigureOut">
              <a:rPr lang="en-AU"/>
              <a:pPr>
                <a:defRPr/>
              </a:pPr>
              <a:t>26/11/2019</a:t>
            </a:fld>
            <a:endParaRPr lang="en-AU"/>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pPr>
              <a:defRPr/>
            </a:pPr>
            <a:fld id="{6E2EE5A4-A1FE-4A33-9EDF-C05CFFD626FB}" type="slidenum">
              <a:rPr lang="en-AU"/>
              <a:pPr>
                <a:defRPr/>
              </a:pPr>
              <a:t>‹#›</a:t>
            </a:fld>
            <a:endParaRPr lang="en-AU"/>
          </a:p>
        </p:txBody>
      </p:sp>
    </p:spTree>
    <p:extLst>
      <p:ext uri="{BB962C8B-B14F-4D97-AF65-F5344CB8AC3E}">
        <p14:creationId xmlns:p14="http://schemas.microsoft.com/office/powerpoint/2010/main" val="35662180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ltLang="en-US" sz="1200" b="0" dirty="0" smtClean="0">
              <a:solidFill>
                <a:srgbClr val="0000FF"/>
              </a:solidFill>
            </a:endParaRPr>
          </a:p>
          <a:p>
            <a:endParaRPr lang="en-AU" dirty="0"/>
          </a:p>
        </p:txBody>
      </p:sp>
      <p:sp>
        <p:nvSpPr>
          <p:cNvPr id="4" name="Slide Number Placeholder 3"/>
          <p:cNvSpPr>
            <a:spLocks noGrp="1"/>
          </p:cNvSpPr>
          <p:nvPr>
            <p:ph type="sldNum" sz="quarter" idx="10"/>
          </p:nvPr>
        </p:nvSpPr>
        <p:spPr/>
        <p:txBody>
          <a:bodyPr/>
          <a:lstStyle/>
          <a:p>
            <a:fld id="{AE8D4B3B-7D4C-4849-956A-2FF62D447998}" type="slidenum">
              <a:rPr lang="en-AU" smtClean="0"/>
              <a:t>1</a:t>
            </a:fld>
            <a:endParaRPr lang="en-AU" dirty="0"/>
          </a:p>
        </p:txBody>
      </p:sp>
    </p:spTree>
    <p:extLst>
      <p:ext uri="{BB962C8B-B14F-4D97-AF65-F5344CB8AC3E}">
        <p14:creationId xmlns:p14="http://schemas.microsoft.com/office/powerpoint/2010/main" val="2136383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Sent out</a:t>
            </a:r>
            <a:r>
              <a:rPr lang="en-AU" baseline="0" dirty="0"/>
              <a:t> once a week – sign up online</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4088453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xfrm>
            <a:off x="414338" y="877888"/>
            <a:ext cx="5848350" cy="4386262"/>
          </a:xfrm>
          <a:prstGeom prst="rect">
            <a:avLst/>
          </a:prstGeom>
          <a:noFill/>
          <a:ln>
            <a:solidFill>
              <a:srgbClr val="000000"/>
            </a:solidFill>
            <a:miter lim="800000"/>
            <a:headEnd/>
            <a:tailEnd/>
          </a:ln>
        </p:spPr>
      </p:sp>
      <p:sp>
        <p:nvSpPr>
          <p:cNvPr id="135171" name="Notes Placeholder 2"/>
          <p:cNvSpPr>
            <a:spLocks noGrp="1"/>
          </p:cNvSpPr>
          <p:nvPr>
            <p:ph type="body" idx="1"/>
          </p:nvPr>
        </p:nvSpPr>
        <p:spPr bwMode="auto">
          <a:xfrm>
            <a:off x="667563" y="5556250"/>
            <a:ext cx="5343487" cy="5264100"/>
          </a:xfrm>
          <a:prstGeom prst="rect">
            <a:avLst/>
          </a:prstGeom>
          <a:noFill/>
        </p:spPr>
        <p:txBody>
          <a:bodyPr wrap="square" numCol="1" anchor="t" anchorCtr="0" compatLnSpc="1">
            <a:prstTxWarp prst="textNoShape">
              <a:avLst/>
            </a:prstTxWarp>
          </a:bodyPr>
          <a:lstStyle/>
          <a:p>
            <a:r>
              <a:rPr lang="en-AU" dirty="0"/>
              <a:t>DMIRS Mines inspector </a:t>
            </a:r>
            <a:r>
              <a:rPr lang="en-AU" dirty="0" smtClean="0"/>
              <a:t>team.</a:t>
            </a:r>
            <a:endParaRPr lang="en-AU" dirty="0"/>
          </a:p>
          <a:p>
            <a:endParaRPr lang="en-AU" dirty="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654B4F6-22DA-4C9F-93D4-BE9D14C84C69}"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3617152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DMIRS</a:t>
            </a:r>
            <a:r>
              <a:rPr lang="en-AU" baseline="0" dirty="0"/>
              <a:t> Mines safety is divided into 4 regions across WA, plus two State wide teams, Health and Engineering</a:t>
            </a:r>
          </a:p>
          <a:p>
            <a:endParaRPr lang="en-AU" baseline="0" dirty="0"/>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506270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Complaints investigated can be about bullying, safety or general </a:t>
            </a:r>
            <a:r>
              <a:rPr lang="en-AU" dirty="0" err="1"/>
              <a:t>eg</a:t>
            </a:r>
            <a:r>
              <a:rPr lang="en-AU" dirty="0"/>
              <a:t> what does the legislation say</a:t>
            </a:r>
          </a:p>
          <a:p>
            <a:r>
              <a:rPr lang="en-AU" dirty="0"/>
              <a:t>East</a:t>
            </a:r>
          </a:p>
          <a:p>
            <a:endParaRPr lang="en-AU" dirty="0"/>
          </a:p>
          <a:p>
            <a:r>
              <a:rPr lang="en-AU" dirty="0"/>
              <a:t>Inspectorate:	East		</a:t>
            </a:r>
          </a:p>
          <a:p>
            <a:r>
              <a:rPr lang="en-AU" dirty="0"/>
              <a:t>Year		Audits	Inspections	Investigations</a:t>
            </a:r>
          </a:p>
          <a:p>
            <a:r>
              <a:rPr lang="en-AU" dirty="0"/>
              <a:t>2018		36	343	258</a:t>
            </a:r>
          </a:p>
          <a:p>
            <a:r>
              <a:rPr lang="en-AU" dirty="0"/>
              <a:t>"2019(Jan-Aug)"	14	228	127</a:t>
            </a:r>
          </a:p>
          <a:p>
            <a:r>
              <a:rPr lang="en-AU" dirty="0"/>
              <a:t>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3204909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Complaints investigated can be about bullying, safety or general </a:t>
            </a:r>
            <a:r>
              <a:rPr lang="en-AU" dirty="0" err="1"/>
              <a:t>eg</a:t>
            </a:r>
            <a:r>
              <a:rPr lang="en-AU" dirty="0"/>
              <a:t> what does the legislation say</a:t>
            </a:r>
          </a:p>
          <a:p>
            <a:r>
              <a:rPr lang="en-AU" dirty="0"/>
              <a:t>East		</a:t>
            </a:r>
          </a:p>
          <a:p>
            <a:r>
              <a:rPr lang="en-AU" dirty="0"/>
              <a:t>	2018	2019 (</a:t>
            </a:r>
            <a:r>
              <a:rPr lang="en-AU" dirty="0" err="1"/>
              <a:t>ytd</a:t>
            </a:r>
            <a:r>
              <a:rPr lang="en-AU" dirty="0"/>
              <a:t>)</a:t>
            </a:r>
          </a:p>
          <a:p>
            <a:r>
              <a:rPr lang="en-AU" dirty="0"/>
              <a:t>Investigations	248	181</a:t>
            </a:r>
          </a:p>
          <a:p>
            <a:r>
              <a:rPr lang="en-AU" dirty="0"/>
              <a:t>Audits	39	13</a:t>
            </a:r>
          </a:p>
          <a:p>
            <a:r>
              <a:rPr lang="en-AU" dirty="0"/>
              <a:t>Inspections	374	268</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446842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Complaints investigated can be about bullying, safety or general </a:t>
            </a:r>
            <a:r>
              <a:rPr lang="en-AU" dirty="0" err="1"/>
              <a:t>eg</a:t>
            </a:r>
            <a:r>
              <a:rPr lang="en-AU" dirty="0"/>
              <a:t> what does the legislation say</a:t>
            </a:r>
          </a:p>
          <a:p>
            <a:endParaRPr lang="en-AU" dirty="0"/>
          </a:p>
          <a:p>
            <a:r>
              <a:rPr lang="en-AU" dirty="0"/>
              <a:t>Inspectorate:	North		</a:t>
            </a:r>
          </a:p>
          <a:p>
            <a:r>
              <a:rPr lang="en-AU" dirty="0"/>
              <a:t>Year		Audits	Inspections	Investigations</a:t>
            </a:r>
          </a:p>
          <a:p>
            <a:r>
              <a:rPr lang="en-AU" dirty="0"/>
              <a:t>2018		34	188	229</a:t>
            </a:r>
          </a:p>
          <a:p>
            <a:r>
              <a:rPr lang="en-AU" dirty="0"/>
              <a:t>"2019(Jan-Aug)"	9	145	81</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111210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Complaints investigated can be about bullying, safety or general </a:t>
            </a:r>
            <a:r>
              <a:rPr lang="en-AU" dirty="0" err="1"/>
              <a:t>eg</a:t>
            </a:r>
            <a:r>
              <a:rPr lang="en-AU" dirty="0"/>
              <a:t> what does the legislation say</a:t>
            </a:r>
          </a:p>
          <a:p>
            <a:endParaRPr lang="en-AU" dirty="0"/>
          </a:p>
          <a:p>
            <a:r>
              <a:rPr lang="en-AU" dirty="0"/>
              <a:t>North		</a:t>
            </a:r>
          </a:p>
          <a:p>
            <a:r>
              <a:rPr lang="en-AU" dirty="0"/>
              <a:t>	2018	2019 (</a:t>
            </a:r>
            <a:r>
              <a:rPr lang="en-AU" dirty="0" err="1"/>
              <a:t>ytd</a:t>
            </a:r>
            <a:r>
              <a:rPr lang="en-AU" dirty="0"/>
              <a:t>)</a:t>
            </a:r>
          </a:p>
          <a:p>
            <a:r>
              <a:rPr lang="en-AU" dirty="0"/>
              <a:t>Investigations	226	123</a:t>
            </a:r>
          </a:p>
          <a:p>
            <a:r>
              <a:rPr lang="en-AU" dirty="0"/>
              <a:t>Audits	48	11</a:t>
            </a:r>
          </a:p>
          <a:p>
            <a:r>
              <a:rPr lang="en-AU" dirty="0"/>
              <a:t>Inspections	224	190</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538328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Complaints investigated can be about bullying, safety or general </a:t>
            </a:r>
            <a:r>
              <a:rPr lang="en-AU" dirty="0" err="1"/>
              <a:t>eg</a:t>
            </a:r>
            <a:r>
              <a:rPr lang="en-AU" dirty="0"/>
              <a:t> what does the legislation say</a:t>
            </a:r>
          </a:p>
          <a:p>
            <a:endParaRPr lang="en-AU" dirty="0"/>
          </a:p>
          <a:p>
            <a:r>
              <a:rPr lang="en-AU" dirty="0"/>
              <a:t>Inspectorate:	South		</a:t>
            </a:r>
          </a:p>
          <a:p>
            <a:r>
              <a:rPr lang="en-AU" dirty="0"/>
              <a:t>Year		Audits	Inspections	Investigations</a:t>
            </a:r>
          </a:p>
          <a:p>
            <a:r>
              <a:rPr lang="en-AU" dirty="0"/>
              <a:t>2018		21	222	206</a:t>
            </a:r>
          </a:p>
          <a:p>
            <a:r>
              <a:rPr lang="en-AU" dirty="0"/>
              <a:t>"2019(Jan-Aug)"	8	131	80</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592700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Complaints investigated can be about bullying, safety or general </a:t>
            </a:r>
            <a:r>
              <a:rPr lang="en-AU" dirty="0" err="1"/>
              <a:t>eg</a:t>
            </a:r>
            <a:r>
              <a:rPr lang="en-AU" dirty="0"/>
              <a:t> what does the legislation say</a:t>
            </a:r>
          </a:p>
          <a:p>
            <a:endParaRPr lang="en-AU" dirty="0"/>
          </a:p>
          <a:p>
            <a:r>
              <a:rPr lang="en-AU" dirty="0"/>
              <a:t>South		</a:t>
            </a:r>
          </a:p>
          <a:p>
            <a:r>
              <a:rPr lang="en-AU" dirty="0"/>
              <a:t>	2018	2019 (</a:t>
            </a:r>
            <a:r>
              <a:rPr lang="en-AU" dirty="0" err="1"/>
              <a:t>ytd</a:t>
            </a:r>
            <a:r>
              <a:rPr lang="en-AU" dirty="0"/>
              <a:t>)</a:t>
            </a:r>
          </a:p>
          <a:p>
            <a:r>
              <a:rPr lang="en-AU" dirty="0"/>
              <a:t>Investigations	173	107</a:t>
            </a:r>
          </a:p>
          <a:p>
            <a:r>
              <a:rPr lang="en-AU" dirty="0"/>
              <a:t>Audits	22	10</a:t>
            </a:r>
          </a:p>
          <a:p>
            <a:r>
              <a:rPr lang="en-AU" dirty="0"/>
              <a:t>Inspections	223	131</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1487521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Complaints investigated can be about bullying, safety or general </a:t>
            </a:r>
            <a:r>
              <a:rPr lang="en-AU" dirty="0" err="1"/>
              <a:t>eg</a:t>
            </a:r>
            <a:r>
              <a:rPr lang="en-AU" dirty="0"/>
              <a:t> what does the legislation say</a:t>
            </a:r>
          </a:p>
          <a:p>
            <a:endParaRPr lang="en-AU" dirty="0"/>
          </a:p>
          <a:p>
            <a:r>
              <a:rPr lang="en-AU" dirty="0"/>
              <a:t>Year		Audits	Inspections	Investigations</a:t>
            </a:r>
          </a:p>
          <a:p>
            <a:r>
              <a:rPr lang="en-AU" dirty="0"/>
              <a:t>2018		26	220	96</a:t>
            </a:r>
          </a:p>
          <a:p>
            <a:r>
              <a:rPr lang="en-AU" dirty="0"/>
              <a:t>"2019(Jan-Aug)"	15	167	58</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3361058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a:t>
            </a:fld>
            <a:endParaRPr lang="en-AU"/>
          </a:p>
        </p:txBody>
      </p:sp>
    </p:spTree>
    <p:extLst>
      <p:ext uri="{BB962C8B-B14F-4D97-AF65-F5344CB8AC3E}">
        <p14:creationId xmlns:p14="http://schemas.microsoft.com/office/powerpoint/2010/main" val="2477010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Complaints investigated can be about bullying, safety or general </a:t>
            </a:r>
            <a:r>
              <a:rPr lang="en-AU" dirty="0" err="1"/>
              <a:t>eg</a:t>
            </a:r>
            <a:r>
              <a:rPr lang="en-AU" dirty="0"/>
              <a:t> what does the legislation say</a:t>
            </a:r>
          </a:p>
          <a:p>
            <a:endParaRPr lang="en-AU" dirty="0"/>
          </a:p>
          <a:p>
            <a:r>
              <a:rPr lang="en-AU" dirty="0"/>
              <a:t>West		</a:t>
            </a:r>
          </a:p>
          <a:p>
            <a:r>
              <a:rPr lang="en-AU" dirty="0"/>
              <a:t>	2018	2019 (</a:t>
            </a:r>
            <a:r>
              <a:rPr lang="en-AU" dirty="0" err="1"/>
              <a:t>ytd</a:t>
            </a:r>
            <a:r>
              <a:rPr lang="en-AU" dirty="0"/>
              <a:t>)</a:t>
            </a:r>
          </a:p>
          <a:p>
            <a:r>
              <a:rPr lang="en-AU" dirty="0"/>
              <a:t>Investigations	96	98</a:t>
            </a:r>
          </a:p>
          <a:p>
            <a:r>
              <a:rPr lang="en-AU" dirty="0"/>
              <a:t>Audits	33	12</a:t>
            </a:r>
          </a:p>
          <a:p>
            <a:r>
              <a:rPr lang="en-AU" dirty="0"/>
              <a:t>Inspections	220	165</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586434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Complaints investigated can be about bullying, safety or general </a:t>
            </a:r>
            <a:r>
              <a:rPr lang="en-AU" dirty="0" err="1"/>
              <a:t>eg</a:t>
            </a:r>
            <a:r>
              <a:rPr lang="en-AU" dirty="0"/>
              <a:t> what does the legislation say, 24 of these complaints were raised to level 3 requiring follow up investigation</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649561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Sadly</a:t>
            </a:r>
            <a:r>
              <a:rPr lang="en-AU" dirty="0"/>
              <a:t>, the story of the recent history of fatal accidents in the mining sector illustrates that an average of 3 fatal accidents have occurred across the sector per year since a fatality free 2012.</a:t>
            </a:r>
          </a:p>
          <a:p>
            <a:endParaRPr lang="en-AU" dirty="0"/>
          </a:p>
          <a:p>
            <a:r>
              <a:rPr lang="en-AU" dirty="0"/>
              <a:t>Need to target sustainable</a:t>
            </a:r>
            <a:r>
              <a:rPr lang="en-AU" baseline="0" dirty="0"/>
              <a:t> zero </a:t>
            </a:r>
            <a:r>
              <a:rPr lang="en-AU" baseline="0" dirty="0" smtClean="0"/>
              <a:t>fatalities.</a:t>
            </a:r>
            <a:endParaRPr lang="en-AU" dirty="0"/>
          </a:p>
          <a:p>
            <a:endParaRPr lang="en-AU" dirty="0"/>
          </a:p>
          <a:p>
            <a:r>
              <a:rPr lang="en-AU" dirty="0"/>
              <a:t>There were 4 fatal accidents in the 2018 financial </a:t>
            </a:r>
            <a:r>
              <a:rPr lang="en-AU" dirty="0" smtClean="0"/>
              <a:t>year.  </a:t>
            </a:r>
            <a:endParaRPr lang="en-AU"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1384535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2013-14 to 2018-19</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3133515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Breaking the news on a fatality is very </a:t>
            </a:r>
            <a:r>
              <a:rPr lang="en-AU" dirty="0" smtClean="0"/>
              <a:t>tough.</a:t>
            </a:r>
            <a:endParaRPr lang="en-AU" dirty="0"/>
          </a:p>
          <a:p>
            <a:r>
              <a:rPr lang="en-AU" dirty="0"/>
              <a:t>John </a:t>
            </a:r>
            <a:r>
              <a:rPr lang="en-AU" dirty="0" err="1"/>
              <a:t>Longstaff</a:t>
            </a:r>
            <a:r>
              <a:rPr lang="en-AU" dirty="0"/>
              <a:t> 1887</a:t>
            </a:r>
          </a:p>
          <a:p>
            <a:r>
              <a:rPr lang="en-AU" dirty="0"/>
              <a:t>The Bulli Mine Disaster of 23 March 1887 involved a gas explosion in the mine that killed 81 men and boys, leaving 50 women widows and 150 children without fathers.</a:t>
            </a:r>
          </a:p>
          <a:p>
            <a:endParaRPr lang="en-AU" dirty="0"/>
          </a:p>
          <a:p>
            <a:r>
              <a:rPr lang="en-AU" dirty="0"/>
              <a:t>Multiple impact of a single death</a:t>
            </a:r>
          </a:p>
          <a:p>
            <a:endParaRPr lang="en-AU" dirty="0"/>
          </a:p>
          <a:p>
            <a:r>
              <a:rPr lang="en-AU" dirty="0" smtClean="0"/>
              <a:t>The </a:t>
            </a:r>
            <a:r>
              <a:rPr lang="en-AU" dirty="0"/>
              <a:t>investigating commission was scathing in their findings. They placed the blame firmly on the heads of mine management, and the miners themselves. Citing their totally lackadaisical approach to safety as the predominant cause of the explosion.</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1103394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Near misses – how</a:t>
            </a:r>
            <a:r>
              <a:rPr lang="en-AU" baseline="0" dirty="0" smtClean="0"/>
              <a:t> many near miss events have occurred that could have resulted in a fatality.</a:t>
            </a:r>
          </a:p>
          <a:p>
            <a:endParaRPr lang="en-AU" baseline="0" dirty="0" smtClean="0"/>
          </a:p>
          <a:p>
            <a:r>
              <a:rPr lang="en-AU" baseline="0" dirty="0" smtClean="0"/>
              <a:t>Potentially the average of 3 per year could be higher</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34261617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My near miss fatality – saved by</a:t>
            </a:r>
            <a:r>
              <a:rPr lang="en-AU" baseline="0" dirty="0"/>
              <a:t> PPE</a:t>
            </a:r>
          </a:p>
          <a:p>
            <a:endParaRPr lang="en-AU" baseline="0" dirty="0"/>
          </a:p>
          <a:p>
            <a:r>
              <a:rPr lang="en-AU" baseline="0" dirty="0"/>
              <a:t>How many near fatalities do we have at our work site – serious injuries</a:t>
            </a:r>
          </a:p>
          <a:p>
            <a:r>
              <a:rPr lang="en-AU" baseline="0" dirty="0"/>
              <a:t>			               - no injuries at all</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5171959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AU" dirty="0"/>
              <a:t>The fatal accident data</a:t>
            </a:r>
            <a:r>
              <a:rPr lang="en-AU" baseline="0" dirty="0"/>
              <a:t> only tells a small part of the story of the State’s safety performance.</a:t>
            </a:r>
          </a:p>
          <a:p>
            <a:endParaRPr lang="en-AU" baseline="0" dirty="0"/>
          </a:p>
          <a:p>
            <a:r>
              <a:rPr lang="en-AU" baseline="0" dirty="0"/>
              <a:t>This chart summarises the frequency rate (per million hours) of serious injuries reported to the Inspectorate (the red line), and the subset of serious injuries that resulted in amputations, fractures or crush injuries (AFC - the green line).</a:t>
            </a:r>
          </a:p>
          <a:p>
            <a:endParaRPr lang="en-AU" baseline="0" dirty="0"/>
          </a:p>
          <a:p>
            <a:r>
              <a:rPr lang="en-AU" baseline="0" dirty="0"/>
              <a:t>It is evident that over the past 9 years, little has changed in either of these performance indicators, with AFC performance decreasing over the past 2 years, and serious injuries increasing by approximately 10% between 2016 and 2017.</a:t>
            </a:r>
          </a:p>
          <a:p>
            <a:endParaRPr lang="en-AU" baseline="0" dirty="0"/>
          </a:p>
          <a:p>
            <a:r>
              <a:rPr lang="en-AU" baseline="0" dirty="0"/>
              <a:t>		hours		AFC serious		All serious</a:t>
            </a:r>
          </a:p>
          <a:p>
            <a:endParaRPr lang="en-AU" baseline="0" dirty="0"/>
          </a:p>
          <a:p>
            <a:r>
              <a:rPr lang="en-AU" baseline="0" dirty="0"/>
              <a:t>	2011	+20%		-7%		-1%</a:t>
            </a:r>
          </a:p>
          <a:p>
            <a:endParaRPr lang="en-AU" baseline="0" dirty="0"/>
          </a:p>
          <a:p>
            <a:r>
              <a:rPr lang="en-AU" baseline="0" dirty="0"/>
              <a:t>	2012	+15%		+30%		+18%</a:t>
            </a:r>
          </a:p>
          <a:p>
            <a:endParaRPr lang="en-AU" baseline="0" dirty="0"/>
          </a:p>
          <a:p>
            <a:r>
              <a:rPr lang="en-AU" baseline="0" dirty="0"/>
              <a:t>	2013	+3%		+9%		+4%</a:t>
            </a:r>
          </a:p>
          <a:p>
            <a:endParaRPr lang="en-AU" baseline="0" dirty="0"/>
          </a:p>
          <a:p>
            <a:r>
              <a:rPr lang="en-AU" baseline="0" dirty="0"/>
              <a:t>	2014	-6%		-12%		-16%</a:t>
            </a:r>
          </a:p>
          <a:p>
            <a:endParaRPr lang="en-AU" baseline="0" dirty="0"/>
          </a:p>
          <a:p>
            <a:r>
              <a:rPr lang="en-AU" baseline="0" dirty="0"/>
              <a:t>	2015	-6%		-19%		-8%</a:t>
            </a:r>
          </a:p>
          <a:p>
            <a:endParaRPr lang="en-AU" baseline="0" dirty="0"/>
          </a:p>
          <a:p>
            <a:r>
              <a:rPr lang="en-AU" baseline="0" dirty="0"/>
              <a:t>	2016	-6%		+10%		-6%</a:t>
            </a:r>
          </a:p>
          <a:p>
            <a:endParaRPr lang="en-AU" baseline="0" dirty="0"/>
          </a:p>
          <a:p>
            <a:r>
              <a:rPr lang="en-AU" baseline="0" dirty="0"/>
              <a:t>	2017	+4%		+14%		+12%</a:t>
            </a:r>
          </a:p>
          <a:p>
            <a:endParaRPr lang="en-AU" baseline="0" dirty="0"/>
          </a:p>
          <a:p>
            <a:r>
              <a:rPr lang="en-AU" baseline="0" dirty="0"/>
              <a:t>	2018	+8%		+5%		-1%</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8002766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follows from the previous, but talks in terms of total number of injuries, as opposed to a frequency rate. The trend for AFC injuries over the past 3 years is a concern, and indicates that an increasing  number of workers have mainly suffered</a:t>
            </a:r>
            <a:r>
              <a:rPr lang="en-AU" baseline="0" dirty="0"/>
              <a:t> serious fractures as well as amputations or crush injuries.</a:t>
            </a:r>
          </a:p>
          <a:p>
            <a:endParaRPr lang="en-AU" baseline="0" dirty="0"/>
          </a:p>
          <a:p>
            <a:endParaRPr lang="en-AU" baseline="0" dirty="0"/>
          </a:p>
          <a:p>
            <a:endParaRPr lang="en-AU" baseline="0" dirty="0"/>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1872573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http://www.dmp.wa.gov.au/Documents/Safety/MSH_SIR_259.pdf</a:t>
            </a:r>
          </a:p>
          <a:p>
            <a:endParaRPr lang="en-A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Example of a serious injury incident,</a:t>
            </a:r>
            <a:r>
              <a:rPr lang="en-AU" baseline="0" dirty="0" smtClean="0"/>
              <a:t> this related to no isolations specifically electrical.  </a:t>
            </a:r>
            <a:endParaRPr lang="en-AU" dirty="0" smtClean="0"/>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29</a:t>
            </a:fld>
            <a:endParaRPr lang="en-AU"/>
          </a:p>
        </p:txBody>
      </p:sp>
    </p:spTree>
    <p:extLst>
      <p:ext uri="{BB962C8B-B14F-4D97-AF65-F5344CB8AC3E}">
        <p14:creationId xmlns:p14="http://schemas.microsoft.com/office/powerpoint/2010/main" val="4052519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xfrm>
            <a:off x="674688" y="808038"/>
            <a:ext cx="5387975" cy="4041775"/>
          </a:xfrm>
          <a:prstGeom prst="rect">
            <a:avLst/>
          </a:prstGeom>
          <a:noFill/>
          <a:ln>
            <a:solidFill>
              <a:srgbClr val="000000"/>
            </a:solidFill>
            <a:miter lim="800000"/>
            <a:headEnd/>
            <a:tailEnd/>
          </a:ln>
        </p:spPr>
      </p:sp>
      <p:sp>
        <p:nvSpPr>
          <p:cNvPr id="135171" name="Notes Placeholder 2"/>
          <p:cNvSpPr>
            <a:spLocks noGrp="1"/>
          </p:cNvSpPr>
          <p:nvPr>
            <p:ph type="body" idx="1"/>
          </p:nvPr>
        </p:nvSpPr>
        <p:spPr bwMode="auto">
          <a:xfrm>
            <a:off x="673487" y="5118182"/>
            <a:ext cx="5390907" cy="4849067"/>
          </a:xfrm>
          <a:prstGeom prst="rect">
            <a:avLst/>
          </a:prstGeom>
          <a:noFill/>
        </p:spPr>
        <p:txBody>
          <a:bodyPr wrap="square" numCol="1" anchor="t" anchorCtr="0" compatLnSpc="1">
            <a:prstTxWarp prst="textNoShape">
              <a:avLst/>
            </a:prstTxWarp>
          </a:bodyPr>
          <a:lstStyle/>
          <a:p>
            <a:endParaRPr lang="en-AU" dirty="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654B4F6-22DA-4C9F-93D4-BE9D14C84C69}" type="slidenum">
              <a:rPr lang="en-AU" smtClean="0">
                <a:solidFill>
                  <a:prstClr val="black"/>
                </a:solidFill>
              </a:rPr>
              <a:pPr/>
              <a:t>3</a:t>
            </a:fld>
            <a:endParaRPr lang="en-AU" dirty="0">
              <a:solidFill>
                <a:prstClr val="black"/>
              </a:solidFill>
            </a:endParaRPr>
          </a:p>
        </p:txBody>
      </p:sp>
    </p:spTree>
    <p:extLst>
      <p:ext uri="{BB962C8B-B14F-4D97-AF65-F5344CB8AC3E}">
        <p14:creationId xmlns:p14="http://schemas.microsoft.com/office/powerpoint/2010/main" val="12612835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http://www.dmp.wa.gov.au/Documents/Safety/MSH_SIR_275.pdf</a:t>
            </a:r>
          </a:p>
          <a:p>
            <a:endParaRPr lang="en-A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Example of a serious injury incident,</a:t>
            </a:r>
            <a:r>
              <a:rPr lang="en-AU" baseline="0" dirty="0" smtClean="0"/>
              <a:t> this related to no isolations specifically electrical.  </a:t>
            </a:r>
            <a:endParaRPr lang="en-AU" dirty="0" smtClean="0"/>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30</a:t>
            </a:fld>
            <a:endParaRPr lang="en-AU"/>
          </a:p>
        </p:txBody>
      </p:sp>
    </p:spTree>
    <p:extLst>
      <p:ext uri="{BB962C8B-B14F-4D97-AF65-F5344CB8AC3E}">
        <p14:creationId xmlns:p14="http://schemas.microsoft.com/office/powerpoint/2010/main" val="32093306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was the</a:t>
            </a:r>
            <a:r>
              <a:rPr lang="en-AU" baseline="0" dirty="0"/>
              <a:t> word cloud that arose </a:t>
            </a:r>
            <a:r>
              <a:rPr lang="en-AU" baseline="0" dirty="0" smtClean="0"/>
              <a:t>from </a:t>
            </a:r>
            <a:r>
              <a:rPr lang="en-AU" baseline="0" dirty="0"/>
              <a:t>the audience members feedback </a:t>
            </a:r>
            <a:r>
              <a:rPr lang="en-AU" baseline="0" dirty="0" smtClean="0"/>
              <a:t>at </a:t>
            </a:r>
            <a:r>
              <a:rPr lang="en-AU" baseline="0" dirty="0"/>
              <a:t>the </a:t>
            </a:r>
            <a:r>
              <a:rPr lang="en-AU" baseline="0" dirty="0" smtClean="0"/>
              <a:t>2019 Registered Managers Forum.  Similar feedback was provided by those that attended the 2018 Mines </a:t>
            </a:r>
            <a:r>
              <a:rPr lang="en-AU" baseline="0" smtClean="0"/>
              <a:t>Safety Roadshow. </a:t>
            </a:r>
            <a:endParaRPr lang="en-AU" baseline="0" dirty="0" smtClean="0"/>
          </a:p>
          <a:p>
            <a:endParaRPr lang="en-AU" baseline="0" dirty="0"/>
          </a:p>
          <a:p>
            <a:r>
              <a:rPr lang="en-AU" baseline="0" dirty="0"/>
              <a:t>The more central the word (or phrase) and the larger it is, the more times it was supplied by the members of the audience (each audience member only had one vote).</a:t>
            </a:r>
          </a:p>
          <a:p>
            <a:endParaRPr lang="en-AU" baseline="0" dirty="0"/>
          </a:p>
          <a:p>
            <a:r>
              <a:rPr lang="en-AU" baseline="0" dirty="0"/>
              <a:t>Complacency (of the workforce) was seen as the major contributor to the deterioration in the State’s safety performance. When pushed for an explanation of what “complacency” meant we were advised by the audience that “</a:t>
            </a:r>
            <a:r>
              <a:rPr lang="en-AU" i="1" baseline="0" dirty="0"/>
              <a:t>safety efforts have become ‘more of the same’ and often repetitive or boring</a:t>
            </a:r>
            <a:r>
              <a:rPr lang="en-AU" baseline="0" dirty="0"/>
              <a:t>”. </a:t>
            </a:r>
          </a:p>
          <a:p>
            <a:endParaRPr lang="en-AU" baseline="0" dirty="0"/>
          </a:p>
          <a:p>
            <a:r>
              <a:rPr lang="en-AU" baseline="0" dirty="0"/>
              <a:t>An example: a site required people to regularly report on the work environment work hazards, they found it quite difficult after time to find new workplace hazards, became an </a:t>
            </a:r>
            <a:r>
              <a:rPr lang="en-AU" baseline="0" dirty="0" smtClean="0"/>
              <a:t>irrelevant </a:t>
            </a:r>
            <a:r>
              <a:rPr lang="en-AU" baseline="0" dirty="0"/>
              <a:t>task as they were identifying frivolous hazards</a:t>
            </a:r>
            <a:r>
              <a:rPr lang="en-AU" baseline="0" dirty="0" smtClean="0"/>
              <a:t>.</a:t>
            </a:r>
            <a:endParaRPr lang="en-AU"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34850491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was the</a:t>
            </a:r>
            <a:r>
              <a:rPr lang="en-AU" baseline="0" dirty="0"/>
              <a:t> word cloud that arose form the audience members feedback on the </a:t>
            </a:r>
            <a:r>
              <a:rPr lang="en-AU" dirty="0"/>
              <a:t>2019 </a:t>
            </a:r>
            <a:r>
              <a:rPr lang="en-AU" baseline="0" dirty="0"/>
              <a:t>Registered Managers </a:t>
            </a:r>
            <a:r>
              <a:rPr lang="en-AU" baseline="0" dirty="0" smtClean="0"/>
              <a:t>forum.</a:t>
            </a:r>
            <a:endParaRPr lang="en-AU" baseline="0" dirty="0"/>
          </a:p>
          <a:p>
            <a:r>
              <a:rPr lang="en-AU" baseline="0" dirty="0"/>
              <a:t>The more central the word (or phrase) and the larger it is, the more times it was supplied by the members of the audience (each audience member only had one vote).</a:t>
            </a:r>
          </a:p>
          <a:p>
            <a:endParaRPr lang="en-AU"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30859858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what today is about;</a:t>
            </a:r>
          </a:p>
          <a:p>
            <a:endParaRPr lang="en-AU" dirty="0"/>
          </a:p>
          <a:p>
            <a:r>
              <a:rPr lang="en-AU" dirty="0"/>
              <a:t>Leadership - everyone</a:t>
            </a:r>
          </a:p>
          <a:p>
            <a:endParaRPr lang="en-AU" dirty="0"/>
          </a:p>
          <a:p>
            <a:r>
              <a:rPr lang="en-AU" dirty="0"/>
              <a:t>Invigorating safety to a sense of purpose	“safety efforts have become ‘more of the same’ and often repetitive or boring”. </a:t>
            </a:r>
          </a:p>
          <a:p>
            <a:endParaRPr lang="en-AU" dirty="0"/>
          </a:p>
          <a:p>
            <a:r>
              <a:rPr lang="en-AU" dirty="0"/>
              <a:t>HOF – human and organisation</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8719071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AU" dirty="0"/>
              <a:t>The department has worked with the </a:t>
            </a:r>
            <a:r>
              <a:rPr lang="en-AU" dirty="0" err="1"/>
              <a:t>Keil</a:t>
            </a:r>
            <a:r>
              <a:rPr lang="en-AU" dirty="0"/>
              <a:t> centre to validate the UK HOFs with an analysis of existing DMP data</a:t>
            </a:r>
            <a:r>
              <a:rPr lang="en-AU" dirty="0" smtClean="0"/>
              <a:t>. Understanding </a:t>
            </a:r>
            <a:r>
              <a:rPr lang="en-AU" dirty="0"/>
              <a:t>the human factors in your organisation will help to improve your safety performance</a:t>
            </a:r>
          </a:p>
          <a:p>
            <a:r>
              <a:rPr lang="en-AU" sz="1200" b="0" i="0" u="none" strike="noStrike" kern="1200" baseline="0" dirty="0">
                <a:solidFill>
                  <a:schemeClr val="tx1"/>
                </a:solidFill>
                <a:latin typeface="+mn-lt"/>
                <a:ea typeface="+mn-ea"/>
                <a:cs typeface="+mn-cs"/>
              </a:rPr>
              <a:t>Five Golden Principles of Human Performance</a:t>
            </a:r>
          </a:p>
          <a:p>
            <a:r>
              <a:rPr lang="en-AU" sz="1200" b="1" i="0" u="none" strike="noStrike" kern="1200" baseline="0" dirty="0">
                <a:solidFill>
                  <a:schemeClr val="tx1"/>
                </a:solidFill>
                <a:latin typeface="+mn-lt"/>
                <a:ea typeface="+mn-ea"/>
                <a:cs typeface="+mn-cs"/>
              </a:rPr>
              <a:t>Principle</a:t>
            </a:r>
          </a:p>
          <a:p>
            <a:r>
              <a:rPr lang="en-AU" sz="1200" b="0" i="0" u="none" strike="noStrike" kern="1200" baseline="0" dirty="0">
                <a:solidFill>
                  <a:schemeClr val="tx1"/>
                </a:solidFill>
                <a:latin typeface="+mn-lt"/>
                <a:ea typeface="+mn-ea"/>
                <a:cs typeface="+mn-cs"/>
              </a:rPr>
              <a:t>1 People are fallible, and even the best people make mistakes</a:t>
            </a:r>
          </a:p>
          <a:p>
            <a:r>
              <a:rPr lang="en-AU" sz="1200" b="0" i="0" u="none" strike="noStrike" kern="1200" baseline="0" dirty="0">
                <a:solidFill>
                  <a:schemeClr val="tx1"/>
                </a:solidFill>
                <a:latin typeface="+mn-lt"/>
                <a:ea typeface="+mn-ea"/>
                <a:cs typeface="+mn-cs"/>
              </a:rPr>
              <a:t>2 Error-likely situations are predictable, manageable and preventable</a:t>
            </a:r>
          </a:p>
          <a:p>
            <a:r>
              <a:rPr lang="en-AU" sz="1200" b="0" i="0" u="none" strike="noStrike" kern="1200" baseline="0" dirty="0">
                <a:solidFill>
                  <a:schemeClr val="tx1"/>
                </a:solidFill>
                <a:latin typeface="+mn-lt"/>
                <a:ea typeface="+mn-ea"/>
                <a:cs typeface="+mn-cs"/>
              </a:rPr>
              <a:t>3 Individual behaviour is influenced by organisational processes and values</a:t>
            </a:r>
          </a:p>
          <a:p>
            <a:r>
              <a:rPr lang="en-AU" sz="1200" b="0" i="0" u="none" strike="noStrike" kern="1200" baseline="0" dirty="0">
                <a:solidFill>
                  <a:schemeClr val="tx1"/>
                </a:solidFill>
                <a:latin typeface="+mn-lt"/>
                <a:ea typeface="+mn-ea"/>
                <a:cs typeface="+mn-cs"/>
              </a:rPr>
              <a:t>4 People achieve high level of performance because of the encouragement</a:t>
            </a:r>
          </a:p>
          <a:p>
            <a:r>
              <a:rPr lang="en-AU" sz="1200" b="0" i="0" u="none" strike="noStrike" kern="1200" baseline="0" dirty="0">
                <a:solidFill>
                  <a:schemeClr val="tx1"/>
                </a:solidFill>
                <a:latin typeface="+mn-lt"/>
                <a:ea typeface="+mn-ea"/>
                <a:cs typeface="+mn-cs"/>
              </a:rPr>
              <a:t>and reinforcement received from leaders, peers and subordinates</a:t>
            </a:r>
          </a:p>
          <a:p>
            <a:r>
              <a:rPr lang="en-AU" sz="1200" b="0" i="0" u="none" strike="noStrike" kern="1200" baseline="0" dirty="0">
                <a:solidFill>
                  <a:schemeClr val="tx1"/>
                </a:solidFill>
                <a:latin typeface="+mn-lt"/>
                <a:ea typeface="+mn-ea"/>
                <a:cs typeface="+mn-cs"/>
              </a:rPr>
              <a:t>5 Events can be avoided through an understanding of the reasons mistakes</a:t>
            </a:r>
          </a:p>
          <a:p>
            <a:r>
              <a:rPr lang="en-AU" sz="1200" b="0" i="0" u="none" strike="noStrike" kern="1200" baseline="0" dirty="0">
                <a:solidFill>
                  <a:schemeClr val="tx1"/>
                </a:solidFill>
                <a:latin typeface="+mn-lt"/>
                <a:ea typeface="+mn-ea"/>
                <a:cs typeface="+mn-cs"/>
              </a:rPr>
              <a:t>occur, and the application of the lessons learned from past events</a:t>
            </a:r>
          </a:p>
          <a:p>
            <a:endParaRPr lang="en-AU" dirty="0"/>
          </a:p>
          <a:p>
            <a:r>
              <a:rPr lang="en-AU" dirty="0"/>
              <a:t>2016 Registered Managers forum identified the following four factors requiring </a:t>
            </a:r>
          </a:p>
          <a:p>
            <a:endParaRPr lang="en-AU" dirty="0"/>
          </a:p>
          <a:p>
            <a:r>
              <a:rPr lang="en-AU" dirty="0"/>
              <a:t>Managing</a:t>
            </a:r>
            <a:r>
              <a:rPr lang="en-AU" baseline="0" dirty="0"/>
              <a:t> human reliability – designing for people</a:t>
            </a:r>
          </a:p>
          <a:p>
            <a:r>
              <a:rPr lang="en-AU" baseline="0" dirty="0"/>
              <a:t>		safety critical communication</a:t>
            </a:r>
          </a:p>
          <a:p>
            <a:r>
              <a:rPr lang="en-AU" baseline="0" dirty="0"/>
              <a:t>		HF in incident investigation</a:t>
            </a:r>
            <a:r>
              <a:rPr lang="en-AU" dirty="0"/>
              <a:t> </a:t>
            </a:r>
          </a:p>
          <a:p>
            <a:r>
              <a:rPr lang="en-AU" dirty="0"/>
              <a:t>		maintenance error</a:t>
            </a:r>
          </a:p>
          <a:p>
            <a:endParaRPr lang="en-AU" dirty="0"/>
          </a:p>
          <a:p>
            <a:r>
              <a:rPr lang="en-AU" dirty="0"/>
              <a:t>HF sub topics</a:t>
            </a:r>
          </a:p>
          <a:p>
            <a:r>
              <a:rPr lang="en-AU" dirty="0"/>
              <a:t>Preventing human failure</a:t>
            </a:r>
          </a:p>
          <a:p>
            <a:r>
              <a:rPr lang="en-AU" dirty="0"/>
              <a:t>Leadership</a:t>
            </a:r>
          </a:p>
          <a:p>
            <a:r>
              <a:rPr lang="en-AU" dirty="0"/>
              <a:t>Effective supervision</a:t>
            </a:r>
          </a:p>
          <a:p>
            <a:r>
              <a:rPr lang="en-AU" dirty="0"/>
              <a:t>Individual duty of care</a:t>
            </a:r>
          </a:p>
          <a:p>
            <a:endParaRPr lang="en-AU"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but are the UK HSE Human Factors relevant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to the WA Mining industry? To answer this…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 DMP Mine Safety Branch initiated a</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project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 Important not to re-invent the wheel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 Engaged a human factors expert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 Analysed data from: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 Industry literature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 DMP publications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 DMP incident and inspection data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HOF – Human and organisation factors e.g. The department worked with leading Human and organisation factors experts the </a:t>
            </a:r>
            <a:r>
              <a:rPr lang="en-AU" dirty="0" err="1"/>
              <a:t>Keil</a:t>
            </a:r>
            <a:r>
              <a:rPr lang="en-AU" dirty="0"/>
              <a:t> Institute to examine the same date from our fatality and hazard register. We dived deeply into each event to assist us in identifying the ten most frequently encountered human and organisational factors  in the WA resources sector. These ten factors may differ for each individual site, however it is a good representation of industry as a whole. Our objective is to embed Human and Organisational Factors (HOF) principals into the safety and health management systems within the resources sector and to grow the knowledge that we have as inspectors in human and organisational factors. – feel free to cull this to what you need</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7494033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Add slide </a:t>
            </a:r>
            <a:r>
              <a:rPr lang="en-AU"/>
              <a:t>about awards</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09679B7-217F-461E-8C46-624B77FF316E}"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795848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414338" y="877888"/>
            <a:ext cx="5848350" cy="4386262"/>
          </a:xfrm>
          <a:ln/>
        </p:spPr>
      </p:sp>
      <p:sp>
        <p:nvSpPr>
          <p:cNvPr id="64515" name="Notes Placeholder 2"/>
          <p:cNvSpPr>
            <a:spLocks noGrp="1"/>
          </p:cNvSpPr>
          <p:nvPr>
            <p:ph type="body" idx="1"/>
          </p:nvPr>
        </p:nvSpPr>
        <p:spPr>
          <a:noFill/>
        </p:spPr>
        <p:txBody>
          <a:bodyPr/>
          <a:lstStyle/>
          <a:p>
            <a:r>
              <a:rPr lang="en-US" altLang="en-US" dirty="0"/>
              <a:t>Further explanation on the role of DMIRS</a:t>
            </a:r>
          </a:p>
          <a:p>
            <a:endParaRPr lang="en-US" altLang="en-US" dirty="0"/>
          </a:p>
          <a:p>
            <a:r>
              <a:rPr lang="en-AU" altLang="en-US" dirty="0"/>
              <a:t>Employees</a:t>
            </a:r>
          </a:p>
          <a:p>
            <a:r>
              <a:rPr lang="en-AU" altLang="en-US" dirty="0"/>
              <a:t>Mining companies</a:t>
            </a:r>
          </a:p>
          <a:p>
            <a:r>
              <a:rPr lang="en-AU" altLang="en-US" dirty="0"/>
              <a:t>The community</a:t>
            </a:r>
          </a:p>
          <a:p>
            <a:r>
              <a:rPr lang="en-AU" altLang="en-US" dirty="0"/>
              <a:t>Chamber of Minerals and Energy </a:t>
            </a:r>
          </a:p>
          <a:p>
            <a:r>
              <a:rPr lang="en-AU" altLang="en-US" dirty="0"/>
              <a:t>Association(s) of Mining and Exploration Companies </a:t>
            </a:r>
          </a:p>
          <a:p>
            <a:r>
              <a:rPr lang="en-AU" altLang="en-US" dirty="0"/>
              <a:t>Chamber of Commerce and Industry</a:t>
            </a:r>
          </a:p>
          <a:p>
            <a:r>
              <a:rPr lang="en-AU" altLang="en-US" dirty="0"/>
              <a:t>Other industry groups</a:t>
            </a:r>
          </a:p>
          <a:p>
            <a:endParaRPr lang="en-US"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A17A33-59C0-4046-A7E3-3D671A44216D}" type="slidenum">
              <a:rPr kumimoji="0" lang="en-AU" sz="1200" b="0" i="0" u="none" strike="noStrike" kern="1200" cap="none" spc="0" normalizeH="0" baseline="0" noProof="0" smtClean="0">
                <a:ln>
                  <a:noFill/>
                </a:ln>
                <a:solidFill>
                  <a:prstClr val="black"/>
                </a:solidFill>
                <a:effectLst/>
                <a:uLnTx/>
                <a:uFillTx/>
                <a:latin typeface="Calibri"/>
                <a:ea typeface="ＭＳ Ｐゴシック" pitchFamily="-12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a:ea typeface="ＭＳ Ｐゴシック" pitchFamily="-124" charset="-128"/>
              <a:cs typeface="+mn-cs"/>
            </a:endParaRPr>
          </a:p>
        </p:txBody>
      </p:sp>
    </p:spTree>
    <p:extLst>
      <p:ext uri="{BB962C8B-B14F-4D97-AF65-F5344CB8AC3E}">
        <p14:creationId xmlns:p14="http://schemas.microsoft.com/office/powerpoint/2010/main" val="1319278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As part of the </a:t>
            </a:r>
            <a:r>
              <a:rPr lang="en-AU" baseline="0" dirty="0"/>
              <a:t>inspectorate’s commitment statement we wish to ensure that industry is well informed, and that the information we provide is used as the basis of good risk management decision making.</a:t>
            </a:r>
          </a:p>
          <a:p>
            <a:endParaRPr lang="en-AU" baseline="0" dirty="0"/>
          </a:p>
          <a:p>
            <a:r>
              <a:rPr lang="en-AU" baseline="0" dirty="0"/>
              <a:t>We believe that the better the industry is informed, the better mining operations will understand the hazards and risks in their workplaces, and therefore the level of safety afforded to the workforce will increase.</a:t>
            </a:r>
          </a:p>
          <a:p>
            <a:endParaRPr lang="en-AU" baseline="0" dirty="0"/>
          </a:p>
          <a:p>
            <a:r>
              <a:rPr lang="en-AU" dirty="0"/>
              <a:t>However, we have not always been successful in getting our message out – as witnessed</a:t>
            </a:r>
            <a:r>
              <a:rPr lang="en-AU" baseline="0" dirty="0"/>
              <a:t> by the following example.</a:t>
            </a:r>
            <a:endParaRPr lang="en-AU" dirty="0"/>
          </a:p>
        </p:txBody>
      </p:sp>
    </p:spTree>
    <p:extLst>
      <p:ext uri="{BB962C8B-B14F-4D97-AF65-F5344CB8AC3E}">
        <p14:creationId xmlns:p14="http://schemas.microsoft.com/office/powerpoint/2010/main" val="280577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AU" dirty="0"/>
              <a:t>DMIRS</a:t>
            </a:r>
            <a:r>
              <a:rPr lang="en-AU" baseline="0" dirty="0"/>
              <a:t> publishes “Hazard Registers” available at:  http://www.dmp.wa.gov.au/Safety/What-accident-and-incident-19287.asp</a:t>
            </a:r>
          </a:p>
          <a:p>
            <a:r>
              <a:rPr lang="en-AU" baseline="0" dirty="0"/>
              <a:t> </a:t>
            </a:r>
          </a:p>
          <a:p>
            <a:r>
              <a:rPr lang="en-AU" dirty="0"/>
              <a:t>The Registers outline the mining industry’s reported serious and fatal accidents,</a:t>
            </a:r>
            <a:r>
              <a:rPr lang="en-AU" baseline="0" dirty="0"/>
              <a:t> including details as to the factors that contributed to the accident, it’s location and the task being conducted at the time of the accident.</a:t>
            </a:r>
          </a:p>
          <a:p>
            <a:endParaRPr lang="en-AU" baseline="0" dirty="0"/>
          </a:p>
          <a:p>
            <a:r>
              <a:rPr lang="en-AU" baseline="0" dirty="0"/>
              <a:t>In effect, the Registers provide an ideal learning experience for mining operations – and the Department encourage sites to review the accidents that appear on the Registers, and assess the possibilities of a similar accident occurring at their operations. This as a very powerful tool for safety committees to elevate their conversations on managing the risks in their operations.</a:t>
            </a:r>
          </a:p>
          <a:p>
            <a:endParaRPr lang="en-AU" baseline="0" dirty="0"/>
          </a:p>
          <a:p>
            <a:r>
              <a:rPr lang="en-AU" baseline="0" dirty="0"/>
              <a:t>SHReps should note the availability of the Hazard Registers, and bring them to the attention of their colleagues, and site management.  </a:t>
            </a:r>
            <a:endParaRPr lang="en-AU" dirty="0"/>
          </a:p>
          <a:p>
            <a:endParaRPr lang="en-AU" dirty="0"/>
          </a:p>
          <a:p>
            <a:r>
              <a:rPr lang="en-AU" dirty="0"/>
              <a:t>Our Fatality and Hazard registers need a more succinct description e.g. “Available on our website are two very useful tools, filled with rich information. This is x years’ worth of data which interrogates the serious potential incidents and fatalities in the WA resources sector. This powerful data can be used in any of your risk assessments from Hazard Operability studies to job hazard analysis, how you use this meaningful data is up to you and we strongly encourage you to include this data in your decision making processes.”</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4004342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defTabSz="914326">
              <a:defRPr/>
            </a:pPr>
            <a:r>
              <a:rPr lang="en-AU" dirty="0">
                <a:solidFill>
                  <a:schemeClr val="accent6">
                    <a:lumMod val="75000"/>
                  </a:schemeClr>
                </a:solidFill>
              </a:rPr>
              <a:t>Employers should implement safe systems of work that are thorough and up-to-date, and ensure employees receive information and training on procedures (and put them into practice). </a:t>
            </a:r>
          </a:p>
          <a:p>
            <a:pPr defTabSz="914326">
              <a:defRPr/>
            </a:pPr>
            <a:r>
              <a:rPr lang="en-AU" dirty="0">
                <a:solidFill>
                  <a:schemeClr val="accent6">
                    <a:lumMod val="75000"/>
                  </a:schemeClr>
                </a:solidFill>
              </a:rPr>
              <a:t>Ultimately to eliminate hazards or reduce risk, there must be effective controls in conjunction with adequate training and safety procedures. Supervisors and workers must remain vigilant.</a:t>
            </a:r>
          </a:p>
          <a:p>
            <a:pPr defTabSz="914326">
              <a:defRPr/>
            </a:pPr>
            <a:r>
              <a:rPr lang="en-AU" dirty="0"/>
              <a:t>Mines Safety will continue to work with industry to ensure resilient safety cultures and best practice standards are adopted and maintained as we work together towards safe production.</a:t>
            </a:r>
            <a:endParaRPr lang="en-AU" kern="0" dirty="0">
              <a:solidFill>
                <a:srgbClr val="CF5E31"/>
              </a:solidFill>
            </a:endParaRPr>
          </a:p>
          <a:p>
            <a:pPr defTabSz="914326">
              <a:defRPr/>
            </a:pPr>
            <a:endParaRPr lang="en-AU" dirty="0">
              <a:solidFill>
                <a:schemeClr val="accent6">
                  <a:lumMod val="75000"/>
                </a:schemeClr>
              </a:solidFill>
            </a:endParaRPr>
          </a:p>
          <a:p>
            <a:r>
              <a:rPr lang="en-AU" dirty="0"/>
              <a:t>The </a:t>
            </a:r>
            <a:r>
              <a:rPr lang="en-AU" dirty="0" err="1"/>
              <a:t>Nertney</a:t>
            </a:r>
            <a:r>
              <a:rPr lang="en-AU" dirty="0"/>
              <a:t> Wheel is a useful model to provide clear risk management processes to achieve safe productivity in the workplace. Fit for Purpose Equipment, Safe Work Practices, Competent People and Controlled Work Environment all provide processes to help manage the risks to health and safety in the workplace. </a:t>
            </a:r>
          </a:p>
          <a:p>
            <a:endParaRPr lang="en-AU" dirty="0"/>
          </a:p>
          <a:p>
            <a:endParaRPr lang="en-AU" dirty="0"/>
          </a:p>
          <a:p>
            <a:endParaRPr lang="en-AU" dirty="0"/>
          </a:p>
          <a:p>
            <a:endParaRPr lang="en-AU"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24" charset="-128"/>
              </a:defRPr>
            </a:lvl1pPr>
            <a:lvl2pPr marL="742828" indent="-285702">
              <a:defRPr sz="2400">
                <a:solidFill>
                  <a:schemeClr val="tx1"/>
                </a:solidFill>
                <a:latin typeface="Arial" charset="0"/>
                <a:ea typeface="ＭＳ Ｐゴシック" pitchFamily="-124" charset="-128"/>
              </a:defRPr>
            </a:lvl2pPr>
            <a:lvl3pPr marL="1142814" indent="-228562">
              <a:defRPr sz="2400">
                <a:solidFill>
                  <a:schemeClr val="tx1"/>
                </a:solidFill>
                <a:latin typeface="Arial" charset="0"/>
                <a:ea typeface="ＭＳ Ｐゴシック" pitchFamily="-124" charset="-128"/>
              </a:defRPr>
            </a:lvl3pPr>
            <a:lvl4pPr marL="1599940" indent="-228562">
              <a:defRPr sz="2400">
                <a:solidFill>
                  <a:schemeClr val="tx1"/>
                </a:solidFill>
                <a:latin typeface="Arial" charset="0"/>
                <a:ea typeface="ＭＳ Ｐゴシック" pitchFamily="-124" charset="-128"/>
              </a:defRPr>
            </a:lvl4pPr>
            <a:lvl5pPr marL="2057065" indent="-228562">
              <a:defRPr sz="2400">
                <a:solidFill>
                  <a:schemeClr val="tx1"/>
                </a:solidFill>
                <a:latin typeface="Arial" charset="0"/>
                <a:ea typeface="ＭＳ Ｐゴシック" pitchFamily="-124" charset="-128"/>
              </a:defRPr>
            </a:lvl5pPr>
            <a:lvl6pPr marL="2514191" indent="-228562" eaLnBrk="0" fontAlgn="base" hangingPunct="0">
              <a:spcBef>
                <a:spcPct val="0"/>
              </a:spcBef>
              <a:spcAft>
                <a:spcPct val="0"/>
              </a:spcAft>
              <a:defRPr sz="2400">
                <a:solidFill>
                  <a:schemeClr val="tx1"/>
                </a:solidFill>
                <a:latin typeface="Arial" charset="0"/>
                <a:ea typeface="ＭＳ Ｐゴシック" pitchFamily="-124" charset="-128"/>
              </a:defRPr>
            </a:lvl6pPr>
            <a:lvl7pPr marL="2971318" indent="-228562" eaLnBrk="0" fontAlgn="base" hangingPunct="0">
              <a:spcBef>
                <a:spcPct val="0"/>
              </a:spcBef>
              <a:spcAft>
                <a:spcPct val="0"/>
              </a:spcAft>
              <a:defRPr sz="2400">
                <a:solidFill>
                  <a:schemeClr val="tx1"/>
                </a:solidFill>
                <a:latin typeface="Arial" charset="0"/>
                <a:ea typeface="ＭＳ Ｐゴシック" pitchFamily="-124" charset="-128"/>
              </a:defRPr>
            </a:lvl7pPr>
            <a:lvl8pPr marL="3428443" indent="-228562" eaLnBrk="0" fontAlgn="base" hangingPunct="0">
              <a:spcBef>
                <a:spcPct val="0"/>
              </a:spcBef>
              <a:spcAft>
                <a:spcPct val="0"/>
              </a:spcAft>
              <a:defRPr sz="2400">
                <a:solidFill>
                  <a:schemeClr val="tx1"/>
                </a:solidFill>
                <a:latin typeface="Arial" charset="0"/>
                <a:ea typeface="ＭＳ Ｐゴシック" pitchFamily="-124" charset="-128"/>
              </a:defRPr>
            </a:lvl8pPr>
            <a:lvl9pPr marL="3885568" indent="-228562" eaLnBrk="0" fontAlgn="base" hangingPunct="0">
              <a:spcBef>
                <a:spcPct val="0"/>
              </a:spcBef>
              <a:spcAft>
                <a:spcPct val="0"/>
              </a:spcAft>
              <a:defRPr sz="2400">
                <a:solidFill>
                  <a:schemeClr val="tx1"/>
                </a:solidFill>
                <a:latin typeface="Arial" charset="0"/>
                <a:ea typeface="ＭＳ Ｐゴシック" pitchFamily="-12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5A8ED26-04AE-446D-8539-253C79836185}" type="slidenum">
              <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1961243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AU" dirty="0" smtClean="0"/>
              <a:t>Mines Safety</a:t>
            </a:r>
            <a:r>
              <a:rPr lang="en-AU" baseline="0" dirty="0" smtClean="0"/>
              <a:t> information can be found on the DMIRS website under “Resources Safety”</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AC4FC03-1EA1-4B66-89F5-BD35356DB58C}"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542466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Our website, www.dmirs.wa.gov.au</a:t>
            </a:r>
          </a:p>
          <a:p>
            <a:endParaRPr lang="en-AU" dirty="0"/>
          </a:p>
          <a:p>
            <a:r>
              <a:rPr lang="en-AU" dirty="0"/>
              <a:t>Excellent source of information to assist you</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35508774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3600"/>
            </a:lvl1pPr>
          </a:lstStyle>
          <a:p>
            <a:r>
              <a:rPr lang="en-US" dirty="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AU" dirty="0"/>
          </a:p>
        </p:txBody>
      </p:sp>
      <p:sp>
        <p:nvSpPr>
          <p:cNvPr id="4" name="Rectangle 6"/>
          <p:cNvSpPr>
            <a:spLocks noGrp="1" noChangeArrowheads="1"/>
          </p:cNvSpPr>
          <p:nvPr>
            <p:ph type="sldNum" sz="quarter" idx="10"/>
          </p:nvPr>
        </p:nvSpPr>
        <p:spPr>
          <a:ln/>
        </p:spPr>
        <p:txBody>
          <a:bodyPr/>
          <a:lstStyle>
            <a:lvl1pPr>
              <a:defRPr/>
            </a:lvl1pPr>
          </a:lstStyle>
          <a:p>
            <a:pPr>
              <a:defRPr/>
            </a:pPr>
            <a:fld id="{618EADB2-E57C-4FD8-9205-7B2BCFC9B396}" type="slidenum">
              <a:rPr lang="en-US"/>
              <a:pPr>
                <a:defRPr/>
              </a:pPr>
              <a:t>‹#›</a:t>
            </a:fld>
            <a:endParaRPr lang="en-US"/>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145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917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1822705"/>
          </a:xfrm>
          <a:prstGeom prst="rect">
            <a:avLst/>
          </a:prstGeom>
        </p:spPr>
      </p:pic>
      <p:sp>
        <p:nvSpPr>
          <p:cNvPr id="2"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6"/>
          <p:cNvSpPr>
            <a:spLocks noGrp="1" noChangeArrowheads="1"/>
          </p:cNvSpPr>
          <p:nvPr>
            <p:ph type="sldNum" sz="quarter" idx="10"/>
          </p:nvPr>
        </p:nvSpPr>
        <p:spPr>
          <a:ln/>
        </p:spPr>
        <p:txBody>
          <a:bodyPr/>
          <a:lstStyle>
            <a:lvl1pPr>
              <a:defRPr/>
            </a:lvl1pPr>
          </a:lstStyle>
          <a:p>
            <a:pPr>
              <a:defRPr/>
            </a:pPr>
            <a:fld id="{44C1278F-C93A-44A2-AB74-1750ADFF2444}" type="slidenum">
              <a:rPr lang="en-US"/>
              <a:pPr>
                <a:defRPr/>
              </a:pPr>
              <a:t>‹#›</a:t>
            </a:fld>
            <a:endParaRPr lang="en-US"/>
          </a:p>
        </p:txBody>
      </p:sp>
    </p:spTree>
    <p:extLst>
      <p:ext uri="{BB962C8B-B14F-4D97-AF65-F5344CB8AC3E}">
        <p14:creationId xmlns:p14="http://schemas.microsoft.com/office/powerpoint/2010/main" val="267407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1822705"/>
          </a:xfrm>
          <a:prstGeom prst="rect">
            <a:avLst/>
          </a:prstGeom>
        </p:spPr>
      </p:pic>
      <p:sp>
        <p:nvSpPr>
          <p:cNvPr id="3" name="Content Placeholder 2"/>
          <p:cNvSpPr>
            <a:spLocks noGrp="1"/>
          </p:cNvSpPr>
          <p:nvPr>
            <p:ph sz="half" idx="1"/>
          </p:nvPr>
        </p:nvSpPr>
        <p:spPr>
          <a:xfrm>
            <a:off x="685800" y="1600200"/>
            <a:ext cx="3810000" cy="4349080"/>
          </a:xfrm>
        </p:spPr>
        <p:txBody>
          <a:bodyPr/>
          <a:lstStyle>
            <a:lvl1pPr>
              <a:defRPr sz="1800"/>
            </a:lvl1pPr>
            <a:lvl2pPr>
              <a:defRPr sz="1800"/>
            </a:lvl2pPr>
            <a:lvl3pPr>
              <a:defRPr sz="1500"/>
            </a:lvl3pPr>
            <a:lvl4pPr>
              <a:defRPr sz="150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48200" y="1600200"/>
            <a:ext cx="3810000" cy="4349080"/>
          </a:xfrm>
        </p:spPr>
        <p:txBody>
          <a:bodyPr/>
          <a:lstStyle>
            <a:lvl1pPr>
              <a:defRPr sz="1800"/>
            </a:lvl1pPr>
            <a:lvl2pPr>
              <a:defRPr sz="1800"/>
            </a:lvl2pPr>
            <a:lvl3pPr>
              <a:defRPr sz="1500"/>
            </a:lvl3pPr>
            <a:lvl4pPr>
              <a:defRPr sz="150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Rectangle 6"/>
          <p:cNvSpPr>
            <a:spLocks noGrp="1" noChangeArrowheads="1"/>
          </p:cNvSpPr>
          <p:nvPr>
            <p:ph type="sldNum" sz="quarter" idx="10"/>
          </p:nvPr>
        </p:nvSpPr>
        <p:spPr>
          <a:ln/>
        </p:spPr>
        <p:txBody>
          <a:bodyPr/>
          <a:lstStyle>
            <a:lvl1pPr>
              <a:defRPr/>
            </a:lvl1pPr>
          </a:lstStyle>
          <a:p>
            <a:pPr>
              <a:defRPr/>
            </a:pPr>
            <a:fld id="{FC3B4667-6740-498E-8822-F87BCEEB3D9F}" type="slidenum">
              <a:rPr lang="en-US"/>
              <a:pPr>
                <a:defRPr/>
              </a:pPr>
              <a:t>‹#›</a:t>
            </a:fld>
            <a:endParaRPr lang="en-US"/>
          </a:p>
        </p:txBody>
      </p:sp>
      <p:sp>
        <p:nvSpPr>
          <p:cNvPr id="8"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2235796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2174876"/>
            <a:ext cx="4040188" cy="3774405"/>
          </a:xfrm>
        </p:spPr>
        <p:txBody>
          <a:bodyPr/>
          <a:lstStyle>
            <a:lvl1pPr>
              <a:defRPr sz="1500"/>
            </a:lvl1pPr>
            <a:lvl2pPr>
              <a:defRPr sz="1500"/>
            </a:lvl2pPr>
            <a:lvl3pPr>
              <a:defRPr sz="1500"/>
            </a:lvl3pPr>
            <a:lvl4pPr>
              <a:defRPr sz="1500"/>
            </a:lvl4pPr>
            <a:lvl5pPr>
              <a:defRPr sz="15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45026" y="2174876"/>
            <a:ext cx="4041775" cy="3774405"/>
          </a:xfrm>
        </p:spPr>
        <p:txBody>
          <a:bodyPr/>
          <a:lstStyle>
            <a:lvl1pPr>
              <a:defRPr sz="1500"/>
            </a:lvl1pPr>
            <a:lvl2pPr>
              <a:defRPr sz="1500"/>
            </a:lvl2pPr>
            <a:lvl3pPr>
              <a:defRPr sz="1500"/>
            </a:lvl3pPr>
            <a:lvl4pPr>
              <a:defRPr sz="1500"/>
            </a:lvl4pPr>
            <a:lvl5pPr>
              <a:defRPr sz="15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Rectangle 6"/>
          <p:cNvSpPr>
            <a:spLocks noGrp="1" noChangeArrowheads="1"/>
          </p:cNvSpPr>
          <p:nvPr>
            <p:ph type="sldNum" sz="quarter" idx="10"/>
          </p:nvPr>
        </p:nvSpPr>
        <p:spPr>
          <a:ln/>
        </p:spPr>
        <p:txBody>
          <a:bodyPr/>
          <a:lstStyle>
            <a:lvl1pPr>
              <a:defRPr/>
            </a:lvl1pPr>
          </a:lstStyle>
          <a:p>
            <a:pPr>
              <a:defRPr/>
            </a:pPr>
            <a:fld id="{850CF36C-9474-467E-B1EB-132C8187E1E8}" type="slidenum">
              <a:rPr lang="en-US"/>
              <a:pPr>
                <a:defRPr/>
              </a:pPr>
              <a:t>‹#›</a:t>
            </a:fld>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1822705"/>
          </a:xfrm>
          <a:prstGeom prst="rect">
            <a:avLst/>
          </a:prstGeom>
        </p:spPr>
      </p:pic>
      <p:sp>
        <p:nvSpPr>
          <p:cNvPr id="10"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717499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a:lvl1pPr>
          </a:lstStyle>
          <a:p>
            <a:pPr>
              <a:defRPr/>
            </a:pPr>
            <a:fld id="{7F93E5DF-A899-468D-9298-EECA3D13A54B}" type="slidenum">
              <a:rPr lang="en-US"/>
              <a:pPr>
                <a:defRPr/>
              </a:pPr>
              <a:t>‹#›</a:t>
            </a:fld>
            <a:endParaRPr lang="en-US"/>
          </a:p>
        </p:txBody>
      </p:sp>
      <p:sp>
        <p:nvSpPr>
          <p:cNvPr id="6" name="Title 1"/>
          <p:cNvSpPr>
            <a:spLocks noGrp="1"/>
          </p:cNvSpPr>
          <p:nvPr>
            <p:ph type="title"/>
          </p:nvPr>
        </p:nvSpPr>
        <p:spPr>
          <a:xfrm>
            <a:off x="685800" y="228600"/>
            <a:ext cx="7772400" cy="752128"/>
          </a:xfrm>
        </p:spPr>
        <p:txBody>
          <a:bodyPr/>
          <a:lstStyle>
            <a:lvl1pPr>
              <a:defRPr>
                <a:solidFill>
                  <a:schemeClr val="accent1">
                    <a:lumMod val="50000"/>
                  </a:schemeClr>
                </a:solidFill>
              </a:defRPr>
            </a:lvl1pPr>
          </a:lstStyle>
          <a:p>
            <a:r>
              <a:rPr lang="en-US" dirty="0"/>
              <a:t>Click to edit Master title style</a:t>
            </a:r>
            <a:endParaRPr lang="en-AU"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9144000" cy="154329"/>
          </a:xfrm>
          <a:prstGeom prst="rect">
            <a:avLst/>
          </a:prstGeom>
        </p:spPr>
      </p:pic>
    </p:spTree>
    <p:extLst>
      <p:ext uri="{BB962C8B-B14F-4D97-AF65-F5344CB8AC3E}">
        <p14:creationId xmlns:p14="http://schemas.microsoft.com/office/powerpoint/2010/main" val="2054394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55651" y="1196975"/>
            <a:ext cx="7777163" cy="71438"/>
          </a:xfrm>
          <a:prstGeom prst="rect">
            <a:avLst/>
          </a:prstGeom>
          <a:solidFill>
            <a:schemeClr val="bg1"/>
          </a:solidFill>
          <a:ln w="9525" algn="ctr">
            <a:solidFill>
              <a:schemeClr val="bg1"/>
            </a:solidFill>
            <a:round/>
            <a:headEnd/>
            <a:tailEnd/>
          </a:ln>
        </p:spPr>
        <p:txBody>
          <a:bodyPr/>
          <a:lstStyle/>
          <a:p>
            <a:endParaRPr lang="en-AU" sz="1800"/>
          </a:p>
        </p:txBody>
      </p:sp>
      <p:sp>
        <p:nvSpPr>
          <p:cNvPr id="3" name="Rectangle 6"/>
          <p:cNvSpPr>
            <a:spLocks noGrp="1" noChangeArrowheads="1"/>
          </p:cNvSpPr>
          <p:nvPr>
            <p:ph type="sldNum" sz="quarter" idx="10"/>
          </p:nvPr>
        </p:nvSpPr>
        <p:spPr/>
        <p:txBody>
          <a:bodyPr/>
          <a:lstStyle>
            <a:lvl1pPr>
              <a:defRPr/>
            </a:lvl1pPr>
          </a:lstStyle>
          <a:p>
            <a:pPr>
              <a:defRPr/>
            </a:pPr>
            <a:fld id="{0CC24133-A28B-4EF4-A2D5-AE011194DEDC}" type="slidenum">
              <a:rPr lang="en-US"/>
              <a:pPr>
                <a:defRPr/>
              </a:pPr>
              <a:t>‹#›</a:t>
            </a:fld>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9144000" cy="154329"/>
          </a:xfrm>
          <a:prstGeom prst="rect">
            <a:avLst/>
          </a:prstGeom>
        </p:spPr>
      </p:pic>
    </p:spTree>
    <p:extLst>
      <p:ext uri="{BB962C8B-B14F-4D97-AF65-F5344CB8AC3E}">
        <p14:creationId xmlns:p14="http://schemas.microsoft.com/office/powerpoint/2010/main" val="1469855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AU" noProof="0"/>
          </a:p>
        </p:txBody>
      </p:sp>
      <p:sp>
        <p:nvSpPr>
          <p:cNvPr id="4" name="Text Placeholder 3"/>
          <p:cNvSpPr>
            <a:spLocks noGrp="1"/>
          </p:cNvSpPr>
          <p:nvPr>
            <p:ph type="body" sz="half" idx="2"/>
          </p:nvPr>
        </p:nvSpPr>
        <p:spPr>
          <a:xfrm>
            <a:off x="1792288" y="5367338"/>
            <a:ext cx="5486400" cy="65395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2639592-979F-446E-B0CD-E6B23ED5042B}" type="slidenum">
              <a:rPr lang="en-US"/>
              <a:pPr>
                <a:defRPr/>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9144000" cy="154329"/>
          </a:xfrm>
          <a:prstGeom prst="rect">
            <a:avLst/>
          </a:prstGeom>
        </p:spPr>
      </p:pic>
    </p:spTree>
    <p:extLst>
      <p:ext uri="{BB962C8B-B14F-4D97-AF65-F5344CB8AC3E}">
        <p14:creationId xmlns:p14="http://schemas.microsoft.com/office/powerpoint/2010/main" val="1751333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2"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6"/>
          <p:cNvSpPr>
            <a:spLocks noGrp="1" noChangeArrowheads="1"/>
          </p:cNvSpPr>
          <p:nvPr>
            <p:ph type="sldNum" sz="quarter" idx="10"/>
          </p:nvPr>
        </p:nvSpPr>
        <p:spPr>
          <a:ln/>
        </p:spPr>
        <p:txBody>
          <a:bodyPr/>
          <a:lstStyle>
            <a:lvl1pPr>
              <a:defRPr/>
            </a:lvl1pPr>
          </a:lstStyle>
          <a:p>
            <a:pPr>
              <a:defRPr/>
            </a:pPr>
            <a:fld id="{44C1278F-C93A-44A2-AB74-1750ADFF2444}" type="slidenum">
              <a:rPr lang="en-US"/>
              <a:pPr>
                <a:defRPr/>
              </a:pPr>
              <a:t>‹#›</a:t>
            </a:fld>
            <a:endParaRPr lang="en-US"/>
          </a:p>
        </p:txBody>
      </p:sp>
    </p:spTree>
    <p:extLst>
      <p:ext uri="{BB962C8B-B14F-4D97-AF65-F5344CB8AC3E}">
        <p14:creationId xmlns:p14="http://schemas.microsoft.com/office/powerpoint/2010/main" val="4264077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3" name="Content Placeholder 2"/>
          <p:cNvSpPr>
            <a:spLocks noGrp="1"/>
          </p:cNvSpPr>
          <p:nvPr>
            <p:ph sz="half" idx="1"/>
          </p:nvPr>
        </p:nvSpPr>
        <p:spPr>
          <a:xfrm>
            <a:off x="685800" y="1600200"/>
            <a:ext cx="3810000" cy="4495800"/>
          </a:xfrm>
        </p:spPr>
        <p:txBody>
          <a:bodyPr/>
          <a:lstStyle>
            <a:lvl1pPr>
              <a:defRPr sz="24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48200" y="1600200"/>
            <a:ext cx="3810000" cy="4495800"/>
          </a:xfrm>
        </p:spPr>
        <p:txBody>
          <a:bodyPr/>
          <a:lstStyle>
            <a:lvl1pPr>
              <a:defRPr sz="24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Rectangle 6"/>
          <p:cNvSpPr>
            <a:spLocks noGrp="1" noChangeArrowheads="1"/>
          </p:cNvSpPr>
          <p:nvPr>
            <p:ph type="sldNum" sz="quarter" idx="10"/>
          </p:nvPr>
        </p:nvSpPr>
        <p:spPr>
          <a:ln/>
        </p:spPr>
        <p:txBody>
          <a:bodyPr/>
          <a:lstStyle>
            <a:lvl1pPr>
              <a:defRPr/>
            </a:lvl1pPr>
          </a:lstStyle>
          <a:p>
            <a:pPr>
              <a:defRPr/>
            </a:pPr>
            <a:fld id="{FC3B4667-6740-498E-8822-F87BCEEB3D9F}" type="slidenum">
              <a:rPr lang="en-US"/>
              <a:pPr>
                <a:defRPr/>
              </a:pPr>
              <a:t>‹#›</a:t>
            </a:fld>
            <a:endParaRPr lang="en-US"/>
          </a:p>
        </p:txBody>
      </p:sp>
      <p:sp>
        <p:nvSpPr>
          <p:cNvPr id="8"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1539530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Rectangle 6"/>
          <p:cNvSpPr>
            <a:spLocks noGrp="1" noChangeArrowheads="1"/>
          </p:cNvSpPr>
          <p:nvPr>
            <p:ph type="sldNum" sz="quarter" idx="10"/>
          </p:nvPr>
        </p:nvSpPr>
        <p:spPr>
          <a:ln/>
        </p:spPr>
        <p:txBody>
          <a:bodyPr/>
          <a:lstStyle>
            <a:lvl1pPr>
              <a:defRPr/>
            </a:lvl1pPr>
          </a:lstStyle>
          <a:p>
            <a:pPr>
              <a:defRPr/>
            </a:pPr>
            <a:fld id="{850CF36C-9474-467E-B1EB-132C8187E1E8}" type="slidenum">
              <a:rPr lang="en-US"/>
              <a:pPr>
                <a:defRPr/>
              </a:pPr>
              <a:t>‹#›</a:t>
            </a:fld>
            <a:endParaRPr lang="en-US"/>
          </a:p>
        </p:txBody>
      </p:sp>
      <p:sp>
        <p:nvSpPr>
          <p:cNvPr id="10"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662102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a:lvl1pPr>
          </a:lstStyle>
          <a:p>
            <a:pPr>
              <a:defRPr/>
            </a:pPr>
            <a:fld id="{7F93E5DF-A899-468D-9298-EECA3D13A54B}" type="slidenum">
              <a:rPr lang="en-US"/>
              <a:pPr>
                <a:defRPr/>
              </a:pPr>
              <a:t>‹#›</a:t>
            </a:fld>
            <a:endParaRPr lang="en-US"/>
          </a:p>
        </p:txBody>
      </p:sp>
      <p:sp>
        <p:nvSpPr>
          <p:cNvPr id="6" name="Title 1"/>
          <p:cNvSpPr>
            <a:spLocks noGrp="1"/>
          </p:cNvSpPr>
          <p:nvPr>
            <p:ph type="title"/>
          </p:nvPr>
        </p:nvSpPr>
        <p:spPr>
          <a:xfrm>
            <a:off x="685800" y="228600"/>
            <a:ext cx="7772400" cy="752128"/>
          </a:xfrm>
        </p:spPr>
        <p:txBody>
          <a:bodyPr/>
          <a:lstStyle>
            <a:lvl1pPr>
              <a:defRPr>
                <a:solidFill>
                  <a:schemeClr val="accent1">
                    <a:lumMod val="50000"/>
                  </a:schemeClr>
                </a:solidFill>
              </a:defRPr>
            </a:lvl1pPr>
          </a:lstStyle>
          <a:p>
            <a:r>
              <a:rPr lang="en-US" dirty="0"/>
              <a:t>Click to edit Master title style</a:t>
            </a:r>
            <a:endParaRPr lang="en-AU"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54329"/>
          </a:xfrm>
          <a:prstGeom prst="rect">
            <a:avLst/>
          </a:prstGeom>
        </p:spPr>
      </p:pic>
    </p:spTree>
    <p:extLst>
      <p:ext uri="{BB962C8B-B14F-4D97-AF65-F5344CB8AC3E}">
        <p14:creationId xmlns:p14="http://schemas.microsoft.com/office/powerpoint/2010/main" val="3300825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55650" y="1196975"/>
            <a:ext cx="7777163" cy="71438"/>
          </a:xfrm>
          <a:prstGeom prst="rect">
            <a:avLst/>
          </a:prstGeom>
          <a:solidFill>
            <a:schemeClr val="bg1"/>
          </a:solidFill>
          <a:ln w="9525" algn="ctr">
            <a:solidFill>
              <a:schemeClr val="bg1"/>
            </a:solidFill>
            <a:round/>
            <a:headEnd/>
            <a:tailEnd/>
          </a:ln>
        </p:spPr>
        <p:txBody>
          <a:bodyPr/>
          <a:lstStyle/>
          <a:p>
            <a:endParaRPr lang="en-AU"/>
          </a:p>
        </p:txBody>
      </p:sp>
      <p:sp>
        <p:nvSpPr>
          <p:cNvPr id="3" name="Rectangle 6"/>
          <p:cNvSpPr>
            <a:spLocks noGrp="1" noChangeArrowheads="1"/>
          </p:cNvSpPr>
          <p:nvPr>
            <p:ph type="sldNum" sz="quarter" idx="10"/>
          </p:nvPr>
        </p:nvSpPr>
        <p:spPr/>
        <p:txBody>
          <a:bodyPr/>
          <a:lstStyle>
            <a:lvl1pPr>
              <a:defRPr/>
            </a:lvl1pPr>
          </a:lstStyle>
          <a:p>
            <a:pPr>
              <a:defRPr/>
            </a:pPr>
            <a:fld id="{0CC24133-A28B-4EF4-A2D5-AE011194DEDC}" type="slidenum">
              <a:rPr lang="en-US"/>
              <a:pPr>
                <a:defRPr/>
              </a:pPr>
              <a:t>‹#›</a:t>
            </a:fld>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54329"/>
          </a:xfrm>
          <a:prstGeom prst="rect">
            <a:avLst/>
          </a:prstGeom>
        </p:spPr>
      </p:pic>
    </p:spTree>
    <p:extLst>
      <p:ext uri="{BB962C8B-B14F-4D97-AF65-F5344CB8AC3E}">
        <p14:creationId xmlns:p14="http://schemas.microsoft.com/office/powerpoint/2010/main" val="1964173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2639592-979F-446E-B0CD-E6B23ED5042B}" type="slidenum">
              <a:rPr lang="en-US"/>
              <a:pPr>
                <a:defRPr/>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54329"/>
          </a:xfrm>
          <a:prstGeom prst="rect">
            <a:avLst/>
          </a:prstGeom>
        </p:spPr>
      </p:pic>
    </p:spTree>
    <p:extLst>
      <p:ext uri="{BB962C8B-B14F-4D97-AF65-F5344CB8AC3E}">
        <p14:creationId xmlns:p14="http://schemas.microsoft.com/office/powerpoint/2010/main" val="3923961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5" name="Group 4"/>
          <p:cNvGrpSpPr/>
          <p:nvPr userDrawn="1"/>
        </p:nvGrpSpPr>
        <p:grpSpPr>
          <a:xfrm>
            <a:off x="0" y="0"/>
            <a:ext cx="9144000" cy="6858000"/>
            <a:chOff x="0" y="0"/>
            <a:chExt cx="9144000" cy="5143500"/>
          </a:xfrm>
        </p:grpSpPr>
        <p:pic>
          <p:nvPicPr>
            <p:cNvPr id="6" name="Picture 5" descr="DMIRS-PowerPoint-Template-June-2017_FINAL-16_9-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251460"/>
            </a:xfrm>
            <a:prstGeom prst="rect">
              <a:avLst/>
            </a:prstGeom>
          </p:spPr>
        </p:pic>
        <p:pic>
          <p:nvPicPr>
            <p:cNvPr id="7" name="Picture 6" descr="DMIRS-PowerPoint-Template-June-2017_FINAL-16_9-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24172"/>
              <a:ext cx="9144000" cy="719328"/>
            </a:xfrm>
            <a:prstGeom prst="rect">
              <a:avLst/>
            </a:prstGeom>
          </p:spPr>
        </p:pic>
      </p:grpSp>
      <p:sp>
        <p:nvSpPr>
          <p:cNvPr id="9" name="TextBox 8"/>
          <p:cNvSpPr txBox="1"/>
          <p:nvPr userDrawn="1"/>
        </p:nvSpPr>
        <p:spPr>
          <a:xfrm>
            <a:off x="5510780" y="4485118"/>
            <a:ext cx="3756030" cy="830997"/>
          </a:xfrm>
          <a:prstGeom prst="rect">
            <a:avLst/>
          </a:prstGeom>
          <a:noFill/>
        </p:spPr>
        <p:txBody>
          <a:bodyPr wrap="square" rtlCol="0">
            <a:spAutoFit/>
          </a:bodyPr>
          <a:lstStyle/>
          <a:p>
            <a:r>
              <a:rPr lang="en-US" sz="2000" b="1" dirty="0" smtClean="0">
                <a:solidFill>
                  <a:schemeClr val="bg1"/>
                </a:solidFill>
              </a:rPr>
              <a:t>REPLACE IMAGE</a:t>
            </a:r>
          </a:p>
          <a:p>
            <a:r>
              <a:rPr lang="en-US" sz="1400" b="1" dirty="0" smtClean="0">
                <a:solidFill>
                  <a:schemeClr val="bg1"/>
                </a:solidFill>
              </a:rPr>
              <a:t>NOTE: Right click  on the image and select Arrange and Send to Back</a:t>
            </a:r>
            <a:endParaRPr lang="en-US" sz="1400" b="1" dirty="0">
              <a:solidFill>
                <a:schemeClr val="bg1"/>
              </a:solidFill>
            </a:endParaRPr>
          </a:p>
        </p:txBody>
      </p:sp>
      <p:sp>
        <p:nvSpPr>
          <p:cNvPr id="14" name="Text Placeholder 13"/>
          <p:cNvSpPr>
            <a:spLocks noGrp="1"/>
          </p:cNvSpPr>
          <p:nvPr>
            <p:ph type="body" sz="quarter" idx="13"/>
          </p:nvPr>
        </p:nvSpPr>
        <p:spPr>
          <a:xfrm>
            <a:off x="323850" y="452967"/>
            <a:ext cx="4824214" cy="54461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Picture Placeholder 12"/>
          <p:cNvSpPr>
            <a:spLocks noGrp="1"/>
          </p:cNvSpPr>
          <p:nvPr>
            <p:ph type="pic" sz="quarter" idx="11"/>
          </p:nvPr>
        </p:nvSpPr>
        <p:spPr>
          <a:xfrm>
            <a:off x="5148064" y="452669"/>
            <a:ext cx="3887986" cy="5446227"/>
          </a:xfrm>
        </p:spPr>
        <p:txBody>
          <a:bodyPr/>
          <a:lstStyle>
            <a:lvl1pPr marL="0" indent="0" algn="ctr">
              <a:buNone/>
              <a:defRPr baseline="0">
                <a:solidFill>
                  <a:schemeClr val="bg2">
                    <a:lumMod val="60000"/>
                    <a:lumOff val="40000"/>
                  </a:schemeClr>
                </a:solidFill>
              </a:defRPr>
            </a:lvl1pPr>
          </a:lstStyle>
          <a:p>
            <a:r>
              <a:rPr lang="en-US" dirty="0" smtClean="0"/>
              <a:t>Click icon to add picture</a:t>
            </a:r>
            <a:endParaRPr lang="en-US" dirty="0"/>
          </a:p>
        </p:txBody>
      </p:sp>
    </p:spTree>
    <p:extLst>
      <p:ext uri="{BB962C8B-B14F-4D97-AF65-F5344CB8AC3E}">
        <p14:creationId xmlns:p14="http://schemas.microsoft.com/office/powerpoint/2010/main" val="100081784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lgn="ctr">
              <a:defRPr sz="2700" baseline="0"/>
            </a:lvl1pPr>
          </a:lstStyle>
          <a:p>
            <a:r>
              <a:rPr lang="en-US" dirty="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180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dirty="0"/>
              <a:t>Click to edit Master subtitle style</a:t>
            </a:r>
            <a:endParaRPr lang="en-AU" dirty="0"/>
          </a:p>
        </p:txBody>
      </p:sp>
      <p:sp>
        <p:nvSpPr>
          <p:cNvPr id="4" name="Rectangle 6"/>
          <p:cNvSpPr>
            <a:spLocks noGrp="1" noChangeArrowheads="1"/>
          </p:cNvSpPr>
          <p:nvPr>
            <p:ph type="sldNum" sz="quarter" idx="10"/>
          </p:nvPr>
        </p:nvSpPr>
        <p:spPr>
          <a:ln/>
        </p:spPr>
        <p:txBody>
          <a:bodyPr/>
          <a:lstStyle>
            <a:lvl1pPr>
              <a:defRPr/>
            </a:lvl1pPr>
          </a:lstStyle>
          <a:p>
            <a:pPr>
              <a:defRPr/>
            </a:pPr>
            <a:fld id="{618EADB2-E57C-4FD8-9205-7B2BCFC9B396}" type="slidenum">
              <a:rPr lang="en-US"/>
              <a:pPr>
                <a:defRPr/>
              </a:pPr>
              <a:t>‹#›</a:t>
            </a:fld>
            <a:endParaRPr lang="en-US"/>
          </a:p>
        </p:txBody>
      </p:sp>
      <p:grpSp>
        <p:nvGrpSpPr>
          <p:cNvPr id="10" name="Group 9"/>
          <p:cNvGrpSpPr/>
          <p:nvPr userDrawn="1"/>
        </p:nvGrpSpPr>
        <p:grpSpPr>
          <a:xfrm>
            <a:off x="-1" y="-3154"/>
            <a:ext cx="9144001" cy="1822704"/>
            <a:chOff x="-1" y="-3154"/>
            <a:chExt cx="12192001" cy="1822704"/>
          </a:xfrm>
        </p:grpSpPr>
        <p:grpSp>
          <p:nvGrpSpPr>
            <p:cNvPr id="5" name="Group 4"/>
            <p:cNvGrpSpPr/>
            <p:nvPr userDrawn="1"/>
          </p:nvGrpSpPr>
          <p:grpSpPr>
            <a:xfrm>
              <a:off x="-1" y="-3154"/>
              <a:ext cx="12192001" cy="1822704"/>
              <a:chOff x="-1" y="0"/>
              <a:chExt cx="12192001" cy="1822704"/>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1822704"/>
              </a:xfrm>
              <a:prstGeom prst="rect">
                <a:avLst/>
              </a:prstGeom>
            </p:spPr>
          </p:pic>
          <p:pic>
            <p:nvPicPr>
              <p:cNvPr id="9" name="Picture 2"/>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577" t="15116" r="5721" b="48055"/>
              <a:stretch/>
            </p:blipFill>
            <p:spPr bwMode="auto">
              <a:xfrm>
                <a:off x="313768" y="333719"/>
                <a:ext cx="4270063" cy="685842"/>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469" y="146364"/>
              <a:ext cx="4802660" cy="1054243"/>
            </a:xfrm>
            <a:prstGeom prst="rect">
              <a:avLst/>
            </a:prstGeom>
          </p:spPr>
        </p:pic>
      </p:grpSp>
    </p:spTree>
    <p:extLst>
      <p:ext uri="{BB962C8B-B14F-4D97-AF65-F5344CB8AC3E}">
        <p14:creationId xmlns:p14="http://schemas.microsoft.com/office/powerpoint/2010/main" val="1442473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444" y="6180307"/>
            <a:ext cx="9144000" cy="676656"/>
          </a:xfrm>
          <a:prstGeom prst="rect">
            <a:avLst/>
          </a:prstGeom>
        </p:spPr>
      </p:pic>
      <p:sp>
        <p:nvSpPr>
          <p:cNvPr id="1027" name="Rectangle 2"/>
          <p:cNvSpPr>
            <a:spLocks noGrp="1" noChangeArrowheads="1"/>
          </p:cNvSpPr>
          <p:nvPr>
            <p:ph type="title"/>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7239000" y="6500813"/>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solidFill>
                  <a:schemeClr val="bg1"/>
                </a:solidFill>
              </a:defRPr>
            </a:lvl1pPr>
          </a:lstStyle>
          <a:p>
            <a:pPr>
              <a:defRPr/>
            </a:pPr>
            <a:fld id="{1B86F9D1-B07B-4D00-B2E6-B8677B14ED2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6" r:id="rId6"/>
    <p:sldLayoutId id="2147483665" r:id="rId7"/>
    <p:sldLayoutId id="2147483704" r:id="rId8"/>
  </p:sldLayoutIdLst>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ea typeface="ＭＳ Ｐゴシック" pitchFamily="-124" charset="-128"/>
        </a:defRPr>
      </a:lvl2pPr>
      <a:lvl3pPr algn="l" rtl="0" eaLnBrk="0" fontAlgn="base" hangingPunct="0">
        <a:spcBef>
          <a:spcPct val="0"/>
        </a:spcBef>
        <a:spcAft>
          <a:spcPct val="0"/>
        </a:spcAft>
        <a:defRPr sz="2800">
          <a:solidFill>
            <a:schemeClr val="tx2"/>
          </a:solidFill>
          <a:latin typeface="Arial" charset="0"/>
          <a:ea typeface="ＭＳ Ｐゴシック" pitchFamily="-124" charset="-128"/>
        </a:defRPr>
      </a:lvl3pPr>
      <a:lvl4pPr algn="l" rtl="0" eaLnBrk="0" fontAlgn="base" hangingPunct="0">
        <a:spcBef>
          <a:spcPct val="0"/>
        </a:spcBef>
        <a:spcAft>
          <a:spcPct val="0"/>
        </a:spcAft>
        <a:defRPr sz="2800">
          <a:solidFill>
            <a:schemeClr val="tx2"/>
          </a:solidFill>
          <a:latin typeface="Arial" charset="0"/>
          <a:ea typeface="ＭＳ Ｐゴシック" pitchFamily="-124" charset="-128"/>
        </a:defRPr>
      </a:lvl4pPr>
      <a:lvl5pPr algn="l" rtl="0" eaLnBrk="0" fontAlgn="base" hangingPunct="0">
        <a:spcBef>
          <a:spcPct val="0"/>
        </a:spcBef>
        <a:spcAft>
          <a:spcPct val="0"/>
        </a:spcAft>
        <a:defRPr sz="2800">
          <a:solidFill>
            <a:schemeClr val="tx2"/>
          </a:solidFill>
          <a:latin typeface="Arial" charset="0"/>
          <a:ea typeface="ＭＳ Ｐゴシック" pitchFamily="-124" charset="-128"/>
        </a:defRPr>
      </a:lvl5pPr>
      <a:lvl6pPr marL="457200" algn="l" rtl="0" fontAlgn="base">
        <a:spcBef>
          <a:spcPct val="0"/>
        </a:spcBef>
        <a:spcAft>
          <a:spcPct val="0"/>
        </a:spcAft>
        <a:defRPr sz="4400">
          <a:solidFill>
            <a:schemeClr val="tx2"/>
          </a:solidFill>
          <a:latin typeface="Arial" charset="0"/>
          <a:ea typeface="ＭＳ Ｐゴシック" pitchFamily="-124" charset="-128"/>
        </a:defRPr>
      </a:lvl6pPr>
      <a:lvl7pPr marL="914400" algn="l" rtl="0" fontAlgn="base">
        <a:spcBef>
          <a:spcPct val="0"/>
        </a:spcBef>
        <a:spcAft>
          <a:spcPct val="0"/>
        </a:spcAft>
        <a:defRPr sz="4400">
          <a:solidFill>
            <a:schemeClr val="tx2"/>
          </a:solidFill>
          <a:latin typeface="Arial" charset="0"/>
          <a:ea typeface="ＭＳ Ｐゴシック" pitchFamily="-124" charset="-128"/>
        </a:defRPr>
      </a:lvl7pPr>
      <a:lvl8pPr marL="1371600" algn="l" rtl="0" fontAlgn="base">
        <a:spcBef>
          <a:spcPct val="0"/>
        </a:spcBef>
        <a:spcAft>
          <a:spcPct val="0"/>
        </a:spcAft>
        <a:defRPr sz="4400">
          <a:solidFill>
            <a:schemeClr val="tx2"/>
          </a:solidFill>
          <a:latin typeface="Arial" charset="0"/>
          <a:ea typeface="ＭＳ Ｐゴシック" pitchFamily="-124" charset="-128"/>
        </a:defRPr>
      </a:lvl8pPr>
      <a:lvl9pPr marL="1828800" algn="l" rtl="0" fontAlgn="base">
        <a:spcBef>
          <a:spcPct val="0"/>
        </a:spcBef>
        <a:spcAft>
          <a:spcPct val="0"/>
        </a:spcAft>
        <a:defRPr sz="4400">
          <a:solidFill>
            <a:schemeClr val="tx2"/>
          </a:solidFill>
          <a:latin typeface="Arial" charset="0"/>
          <a:ea typeface="ＭＳ Ｐゴシック" pitchFamily="-124"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5965743"/>
            <a:ext cx="9144000" cy="902208"/>
          </a:xfrm>
          <a:prstGeom prst="rect">
            <a:avLst/>
          </a:prstGeom>
        </p:spPr>
      </p:pic>
      <p:sp>
        <p:nvSpPr>
          <p:cNvPr id="1027" name="Rectangle 2"/>
          <p:cNvSpPr>
            <a:spLocks noGrp="1" noChangeArrowheads="1"/>
          </p:cNvSpPr>
          <p:nvPr>
            <p:ph type="title"/>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600200"/>
            <a:ext cx="7772400" cy="435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7239000" y="6500815"/>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050" smtClean="0">
                <a:solidFill>
                  <a:schemeClr val="bg1"/>
                </a:solidFill>
              </a:defRPr>
            </a:lvl1pPr>
          </a:lstStyle>
          <a:p>
            <a:pPr>
              <a:defRPr/>
            </a:pPr>
            <a:fld id="{1B86F9D1-B07B-4D00-B2E6-B8677B14ED20}" type="slidenum">
              <a:rPr lang="en-US" smtClean="0"/>
              <a:pPr>
                <a:defRPr/>
              </a:pPr>
              <a:t>‹#›</a:t>
            </a:fld>
            <a:endParaRPr lang="en-US" dirty="0"/>
          </a:p>
        </p:txBody>
      </p:sp>
    </p:spTree>
    <p:extLst>
      <p:ext uri="{BB962C8B-B14F-4D97-AF65-F5344CB8AC3E}">
        <p14:creationId xmlns:p14="http://schemas.microsoft.com/office/powerpoint/2010/main" val="178566072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p:hf hdr="0" ftr="0" dt="0"/>
  <p:txStyles>
    <p:titleStyle>
      <a:lvl1pPr algn="l" rtl="0" eaLnBrk="0" fontAlgn="base" hangingPunct="0">
        <a:spcBef>
          <a:spcPct val="0"/>
        </a:spcBef>
        <a:spcAft>
          <a:spcPct val="0"/>
        </a:spcAft>
        <a:defRPr sz="2100">
          <a:solidFill>
            <a:schemeClr val="tx2"/>
          </a:solidFill>
          <a:latin typeface="+mj-lt"/>
          <a:ea typeface="+mj-ea"/>
          <a:cs typeface="+mj-cs"/>
        </a:defRPr>
      </a:lvl1pPr>
      <a:lvl2pPr algn="l" rtl="0" eaLnBrk="0" fontAlgn="base" hangingPunct="0">
        <a:spcBef>
          <a:spcPct val="0"/>
        </a:spcBef>
        <a:spcAft>
          <a:spcPct val="0"/>
        </a:spcAft>
        <a:defRPr sz="2100">
          <a:solidFill>
            <a:schemeClr val="tx2"/>
          </a:solidFill>
          <a:latin typeface="Arial" charset="0"/>
          <a:ea typeface="ＭＳ Ｐゴシック" pitchFamily="-124" charset="-128"/>
        </a:defRPr>
      </a:lvl2pPr>
      <a:lvl3pPr algn="l" rtl="0" eaLnBrk="0" fontAlgn="base" hangingPunct="0">
        <a:spcBef>
          <a:spcPct val="0"/>
        </a:spcBef>
        <a:spcAft>
          <a:spcPct val="0"/>
        </a:spcAft>
        <a:defRPr sz="2100">
          <a:solidFill>
            <a:schemeClr val="tx2"/>
          </a:solidFill>
          <a:latin typeface="Arial" charset="0"/>
          <a:ea typeface="ＭＳ Ｐゴシック" pitchFamily="-124" charset="-128"/>
        </a:defRPr>
      </a:lvl3pPr>
      <a:lvl4pPr algn="l" rtl="0" eaLnBrk="0" fontAlgn="base" hangingPunct="0">
        <a:spcBef>
          <a:spcPct val="0"/>
        </a:spcBef>
        <a:spcAft>
          <a:spcPct val="0"/>
        </a:spcAft>
        <a:defRPr sz="2100">
          <a:solidFill>
            <a:schemeClr val="tx2"/>
          </a:solidFill>
          <a:latin typeface="Arial" charset="0"/>
          <a:ea typeface="ＭＳ Ｐゴシック" pitchFamily="-124" charset="-128"/>
        </a:defRPr>
      </a:lvl4pPr>
      <a:lvl5pPr algn="l" rtl="0" eaLnBrk="0" fontAlgn="base" hangingPunct="0">
        <a:spcBef>
          <a:spcPct val="0"/>
        </a:spcBef>
        <a:spcAft>
          <a:spcPct val="0"/>
        </a:spcAft>
        <a:defRPr sz="2100">
          <a:solidFill>
            <a:schemeClr val="tx2"/>
          </a:solidFill>
          <a:latin typeface="Arial" charset="0"/>
          <a:ea typeface="ＭＳ Ｐゴシック" pitchFamily="-124" charset="-128"/>
        </a:defRPr>
      </a:lvl5pPr>
      <a:lvl6pPr marL="342900" algn="l" rtl="0" fontAlgn="base">
        <a:spcBef>
          <a:spcPct val="0"/>
        </a:spcBef>
        <a:spcAft>
          <a:spcPct val="0"/>
        </a:spcAft>
        <a:defRPr sz="3300">
          <a:solidFill>
            <a:schemeClr val="tx2"/>
          </a:solidFill>
          <a:latin typeface="Arial" charset="0"/>
          <a:ea typeface="ＭＳ Ｐゴシック" pitchFamily="-124" charset="-128"/>
        </a:defRPr>
      </a:lvl6pPr>
      <a:lvl7pPr marL="685800" algn="l" rtl="0" fontAlgn="base">
        <a:spcBef>
          <a:spcPct val="0"/>
        </a:spcBef>
        <a:spcAft>
          <a:spcPct val="0"/>
        </a:spcAft>
        <a:defRPr sz="3300">
          <a:solidFill>
            <a:schemeClr val="tx2"/>
          </a:solidFill>
          <a:latin typeface="Arial" charset="0"/>
          <a:ea typeface="ＭＳ Ｐゴシック" pitchFamily="-124" charset="-128"/>
        </a:defRPr>
      </a:lvl7pPr>
      <a:lvl8pPr marL="1028700" algn="l" rtl="0" fontAlgn="base">
        <a:spcBef>
          <a:spcPct val="0"/>
        </a:spcBef>
        <a:spcAft>
          <a:spcPct val="0"/>
        </a:spcAft>
        <a:defRPr sz="3300">
          <a:solidFill>
            <a:schemeClr val="tx2"/>
          </a:solidFill>
          <a:latin typeface="Arial" charset="0"/>
          <a:ea typeface="ＭＳ Ｐゴシック" pitchFamily="-124" charset="-128"/>
        </a:defRPr>
      </a:lvl8pPr>
      <a:lvl9pPr marL="1371600" algn="l" rtl="0" fontAlgn="base">
        <a:spcBef>
          <a:spcPct val="0"/>
        </a:spcBef>
        <a:spcAft>
          <a:spcPct val="0"/>
        </a:spcAft>
        <a:defRPr sz="3300">
          <a:solidFill>
            <a:schemeClr val="tx2"/>
          </a:solidFill>
          <a:latin typeface="Arial" charset="0"/>
          <a:ea typeface="ＭＳ Ｐゴシック" pitchFamily="-124" charset="-128"/>
        </a:defRPr>
      </a:lvl9pPr>
    </p:titleStyle>
    <p:bodyStyle>
      <a:lvl1pPr marL="257175" indent="-257175" algn="l" rtl="0" eaLnBrk="0" fontAlgn="base" hangingPunct="0">
        <a:spcBef>
          <a:spcPct val="20000"/>
        </a:spcBef>
        <a:spcAft>
          <a:spcPct val="0"/>
        </a:spcAft>
        <a:buChar char="•"/>
        <a:defRPr sz="1800">
          <a:solidFill>
            <a:schemeClr val="tx1"/>
          </a:solidFill>
          <a:latin typeface="+mn-lt"/>
          <a:ea typeface="+mn-ea"/>
          <a:cs typeface="+mn-cs"/>
        </a:defRPr>
      </a:lvl1pPr>
      <a:lvl2pPr marL="557213" indent="-214313" algn="l" rtl="0" eaLnBrk="0" fontAlgn="base" hangingPunct="0">
        <a:spcBef>
          <a:spcPct val="20000"/>
        </a:spcBef>
        <a:spcAft>
          <a:spcPct val="0"/>
        </a:spcAft>
        <a:buChar char="–"/>
        <a:defRPr sz="1800">
          <a:solidFill>
            <a:schemeClr val="tx1"/>
          </a:solidFill>
          <a:latin typeface="+mn-lt"/>
          <a:ea typeface="+mn-ea"/>
        </a:defRPr>
      </a:lvl2pPr>
      <a:lvl3pPr marL="857250" indent="-171450" algn="l" rtl="0" eaLnBrk="0" fontAlgn="base" hangingPunct="0">
        <a:spcBef>
          <a:spcPct val="20000"/>
        </a:spcBef>
        <a:spcAft>
          <a:spcPct val="0"/>
        </a:spcAft>
        <a:buChar char="•"/>
        <a:defRPr sz="1500">
          <a:solidFill>
            <a:schemeClr val="tx1"/>
          </a:solidFill>
          <a:latin typeface="+mn-lt"/>
          <a:ea typeface="+mn-ea"/>
        </a:defRPr>
      </a:lvl3pPr>
      <a:lvl4pPr marL="1200150" indent="-171450" algn="l" rtl="0" eaLnBrk="0" fontAlgn="base" hangingPunct="0">
        <a:spcBef>
          <a:spcPct val="20000"/>
        </a:spcBef>
        <a:spcAft>
          <a:spcPct val="0"/>
        </a:spcAft>
        <a:buChar char="–"/>
        <a:defRPr sz="1500">
          <a:solidFill>
            <a:schemeClr val="tx1"/>
          </a:solidFill>
          <a:latin typeface="+mn-lt"/>
          <a:ea typeface="+mn-ea"/>
        </a:defRPr>
      </a:lvl4pPr>
      <a:lvl5pPr marL="1543050" indent="-171450" algn="l" rtl="0" eaLnBrk="0" fontAlgn="base" hangingPunct="0">
        <a:spcBef>
          <a:spcPct val="20000"/>
        </a:spcBef>
        <a:spcAft>
          <a:spcPct val="0"/>
        </a:spcAft>
        <a:buChar char="»"/>
        <a:defRPr sz="1500">
          <a:solidFill>
            <a:schemeClr val="tx1"/>
          </a:solidFill>
          <a:latin typeface="+mn-lt"/>
          <a:ea typeface="+mn-ea"/>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04821" y="1124744"/>
            <a:ext cx="8516762" cy="4896544"/>
          </a:xfrm>
        </p:spPr>
        <p:txBody>
          <a:bodyPr/>
          <a:lstStyle/>
          <a:p>
            <a:pPr lvl="0">
              <a:defRPr/>
            </a:pPr>
            <a:r>
              <a:rPr lang="en-AU" sz="2000" dirty="0"/>
              <a:t>This presentation is based on the </a:t>
            </a:r>
            <a:r>
              <a:rPr lang="en-AU" sz="2000" dirty="0" smtClean="0"/>
              <a:t>content presented at the 2019 Mines Safety Roadshow in October 2019.</a:t>
            </a:r>
            <a:endParaRPr lang="en-AU" sz="2000" dirty="0"/>
          </a:p>
          <a:p>
            <a:pPr>
              <a:defRPr/>
            </a:pPr>
            <a:r>
              <a:rPr lang="en-AU" sz="2000" dirty="0"/>
              <a:t>Department of Mines, Industry Regulation and </a:t>
            </a:r>
            <a:r>
              <a:rPr lang="en-AU" sz="2000" dirty="0" smtClean="0"/>
              <a:t>Safety (</a:t>
            </a:r>
            <a:r>
              <a:rPr lang="en-AU" sz="2000" dirty="0"/>
              <a:t>DMIRS) supports and encourages reuse of its information (including data), and endorses use of the Australian Governments Open Access and Licensing Framework (AusGOAL)</a:t>
            </a:r>
          </a:p>
          <a:p>
            <a:pPr>
              <a:defRPr/>
            </a:pPr>
            <a:r>
              <a:rPr lang="en-AU" sz="2000" dirty="0"/>
              <a:t>This material is licensed under Creative Commons Attribution 4.0 licence. We request that you observe and retain any copyright or related notices that may accompany this material as part of attribution. This is a requirement of Creative Commons Licences.</a:t>
            </a:r>
            <a:r>
              <a:rPr lang="en-AU" sz="2000" b="1" dirty="0"/>
              <a:t> </a:t>
            </a:r>
          </a:p>
          <a:p>
            <a:pPr>
              <a:defRPr/>
            </a:pPr>
            <a:r>
              <a:rPr lang="en-AU" sz="2000" dirty="0"/>
              <a:t>Please give attribution to Department of Mines, Industry Regulation and Safety, </a:t>
            </a:r>
            <a:r>
              <a:rPr lang="en-AU" sz="2000" dirty="0" smtClean="0"/>
              <a:t>2019.</a:t>
            </a:r>
            <a:endParaRPr lang="en-AU" sz="2000" dirty="0"/>
          </a:p>
          <a:p>
            <a:pPr>
              <a:defRPr/>
            </a:pPr>
            <a:r>
              <a:rPr lang="en-AU" altLang="en-US" sz="2000" dirty="0"/>
              <a:t>For resources, information or clarification, please contact: </a:t>
            </a:r>
            <a:r>
              <a:rPr lang="en-AU" altLang="en-US" sz="2000" b="1" dirty="0" smtClean="0">
                <a:solidFill>
                  <a:srgbClr val="0000FF"/>
                </a:solidFill>
              </a:rPr>
              <a:t>SafetyComms@dmirs.wa.gov.au</a:t>
            </a:r>
            <a:r>
              <a:rPr lang="en-AU" altLang="en-US" sz="2000" b="1" dirty="0" smtClean="0">
                <a:solidFill>
                  <a:srgbClr val="C00000"/>
                </a:solidFill>
              </a:rPr>
              <a:t> </a:t>
            </a:r>
            <a:r>
              <a:rPr lang="en-AU" altLang="en-US" sz="2000" dirty="0"/>
              <a:t>or visit </a:t>
            </a:r>
            <a:r>
              <a:rPr lang="en-AU" altLang="en-US" sz="2000" b="1" dirty="0">
                <a:solidFill>
                  <a:srgbClr val="0000FF"/>
                </a:solidFill>
              </a:rPr>
              <a:t>www.dmirs.wa.gov.au/ResourcesSafety</a:t>
            </a:r>
          </a:p>
          <a:p>
            <a:pPr>
              <a:defRPr/>
            </a:pPr>
            <a:endParaRPr lang="en-AU" altLang="en-US" sz="2000" b="1" dirty="0">
              <a:solidFill>
                <a:srgbClr val="C00000"/>
              </a:solidFill>
            </a:endParaRPr>
          </a:p>
          <a:p>
            <a:endParaRPr lang="en-AU" sz="2000" dirty="0"/>
          </a:p>
        </p:txBody>
      </p:sp>
      <p:pic>
        <p:nvPicPr>
          <p:cNvPr id="4" name="Picture 2" descr="image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78700" y="305272"/>
            <a:ext cx="18383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5"/>
          <p:cNvSpPr txBox="1">
            <a:spLocks/>
          </p:cNvSpPr>
          <p:nvPr/>
        </p:nvSpPr>
        <p:spPr>
          <a:xfrm>
            <a:off x="377999" y="332656"/>
            <a:ext cx="8134672" cy="1143000"/>
          </a:xfrm>
          <a:prstGeom prst="rect">
            <a:avLst/>
          </a:prstGeom>
        </p:spPr>
        <p:txBody>
          <a:bodyPr/>
          <a:lstStyle>
            <a:lvl1pPr algn="l" rtl="0" eaLnBrk="1" fontAlgn="base" hangingPunct="1">
              <a:spcBef>
                <a:spcPct val="0"/>
              </a:spcBef>
              <a:spcAft>
                <a:spcPct val="0"/>
              </a:spcAft>
              <a:defRPr sz="36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Arial" charset="0"/>
              </a:defRPr>
            </a:lvl2pPr>
            <a:lvl3pPr algn="l" rtl="0" eaLnBrk="1" fontAlgn="base" hangingPunct="1">
              <a:spcBef>
                <a:spcPct val="0"/>
              </a:spcBef>
              <a:spcAft>
                <a:spcPct val="0"/>
              </a:spcAft>
              <a:defRPr sz="3600">
                <a:solidFill>
                  <a:schemeClr val="bg1"/>
                </a:solidFill>
                <a:latin typeface="Arial" charset="0"/>
              </a:defRPr>
            </a:lvl3pPr>
            <a:lvl4pPr algn="l" rtl="0" eaLnBrk="1" fontAlgn="base" hangingPunct="1">
              <a:spcBef>
                <a:spcPct val="0"/>
              </a:spcBef>
              <a:spcAft>
                <a:spcPct val="0"/>
              </a:spcAft>
              <a:defRPr sz="3600">
                <a:solidFill>
                  <a:schemeClr val="bg1"/>
                </a:solidFill>
                <a:latin typeface="Arial" charset="0"/>
              </a:defRPr>
            </a:lvl4pPr>
            <a:lvl5pPr algn="l" rtl="0" eaLnBrk="1" fontAlgn="base" hangingPunct="1">
              <a:spcBef>
                <a:spcPct val="0"/>
              </a:spcBef>
              <a:spcAft>
                <a:spcPct val="0"/>
              </a:spcAft>
              <a:defRPr sz="3600">
                <a:solidFill>
                  <a:schemeClr val="bg1"/>
                </a:solidFill>
                <a:latin typeface="Arial" charset="0"/>
              </a:defRPr>
            </a:lvl5pPr>
            <a:lvl6pPr marL="457200" algn="l" rtl="0" eaLnBrk="1" fontAlgn="base" hangingPunct="1">
              <a:spcBef>
                <a:spcPct val="0"/>
              </a:spcBef>
              <a:spcAft>
                <a:spcPct val="0"/>
              </a:spcAft>
              <a:defRPr sz="3600">
                <a:solidFill>
                  <a:schemeClr val="bg1"/>
                </a:solidFill>
                <a:latin typeface="Arial" charset="0"/>
              </a:defRPr>
            </a:lvl6pPr>
            <a:lvl7pPr marL="914400" algn="l" rtl="0" eaLnBrk="1" fontAlgn="base" hangingPunct="1">
              <a:spcBef>
                <a:spcPct val="0"/>
              </a:spcBef>
              <a:spcAft>
                <a:spcPct val="0"/>
              </a:spcAft>
              <a:defRPr sz="3600">
                <a:solidFill>
                  <a:schemeClr val="bg1"/>
                </a:solidFill>
                <a:latin typeface="Arial" charset="0"/>
              </a:defRPr>
            </a:lvl7pPr>
            <a:lvl8pPr marL="1371600" algn="l" rtl="0" eaLnBrk="1" fontAlgn="base" hangingPunct="1">
              <a:spcBef>
                <a:spcPct val="0"/>
              </a:spcBef>
              <a:spcAft>
                <a:spcPct val="0"/>
              </a:spcAft>
              <a:defRPr sz="3600">
                <a:solidFill>
                  <a:schemeClr val="bg1"/>
                </a:solidFill>
                <a:latin typeface="Arial" charset="0"/>
              </a:defRPr>
            </a:lvl8pPr>
            <a:lvl9pPr marL="1828800" algn="l" rtl="0" eaLnBrk="1" fontAlgn="base" hangingPunct="1">
              <a:spcBef>
                <a:spcPct val="0"/>
              </a:spcBef>
              <a:spcAft>
                <a:spcPct val="0"/>
              </a:spcAft>
              <a:defRPr sz="3600">
                <a:solidFill>
                  <a:schemeClr val="bg1"/>
                </a:solidFill>
                <a:latin typeface="Arial" charset="0"/>
              </a:defRPr>
            </a:lvl9pPr>
          </a:lstStyle>
          <a:p>
            <a:r>
              <a:rPr lang="en-AU" altLang="en-US" sz="2800" kern="0" dirty="0">
                <a:solidFill>
                  <a:srgbClr val="CF5E31"/>
                </a:solidFill>
              </a:rPr>
              <a:t>Please read this before using presentation</a:t>
            </a:r>
            <a:endParaRPr lang="en-AU" altLang="en-US" sz="2800" kern="0" dirty="0"/>
          </a:p>
        </p:txBody>
      </p:sp>
    </p:spTree>
    <p:extLst>
      <p:ext uri="{BB962C8B-B14F-4D97-AF65-F5344CB8AC3E}">
        <p14:creationId xmlns:p14="http://schemas.microsoft.com/office/powerpoint/2010/main" val="25219262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5800" y="1412776"/>
            <a:ext cx="3732521" cy="4873358"/>
          </a:xfrm>
          <a:prstGeom prst="rect">
            <a:avLst/>
          </a:prstGeom>
        </p:spPr>
      </p:pic>
      <p:sp>
        <p:nvSpPr>
          <p:cNvPr id="2" name="Title 1"/>
          <p:cNvSpPr>
            <a:spLocks noGrp="1"/>
          </p:cNvSpPr>
          <p:nvPr>
            <p:ph type="title"/>
          </p:nvPr>
        </p:nvSpPr>
        <p:spPr/>
        <p:txBody>
          <a:bodyPr/>
          <a:lstStyle/>
          <a:p>
            <a:r>
              <a:rPr lang="en-AU" dirty="0"/>
              <a:t>DMIRS – Resources safety news alert</a:t>
            </a:r>
          </a:p>
        </p:txBody>
      </p:sp>
      <p:pic>
        <p:nvPicPr>
          <p:cNvPr id="6" name="Picture 5"/>
          <p:cNvPicPr>
            <a:picLocks noChangeAspect="1"/>
          </p:cNvPicPr>
          <p:nvPr/>
        </p:nvPicPr>
        <p:blipFill>
          <a:blip r:embed="rId4"/>
          <a:stretch>
            <a:fillRect/>
          </a:stretch>
        </p:blipFill>
        <p:spPr>
          <a:xfrm>
            <a:off x="3377183" y="4149080"/>
            <a:ext cx="5766817" cy="1792135"/>
          </a:xfrm>
          <a:prstGeom prst="rect">
            <a:avLst/>
          </a:prstGeom>
        </p:spPr>
      </p:pic>
      <p:sp>
        <p:nvSpPr>
          <p:cNvPr id="7" name="Slide Number Placeholder 3"/>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9008380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r>
              <a:rPr lang="en-AU" dirty="0"/>
              <a:t>DMIRS – Mines inspectors</a:t>
            </a:r>
          </a:p>
        </p:txBody>
      </p:sp>
      <p:sp>
        <p:nvSpPr>
          <p:cNvPr id="2" name="Slide Number Placeholder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pic>
        <p:nvPicPr>
          <p:cNvPr id="8" name="Picture 7"/>
          <p:cNvPicPr>
            <a:picLocks noChangeAspect="1"/>
          </p:cNvPicPr>
          <p:nvPr/>
        </p:nvPicPr>
        <p:blipFill>
          <a:blip r:embed="rId3"/>
          <a:stretch>
            <a:fillRect/>
          </a:stretch>
        </p:blipFill>
        <p:spPr>
          <a:xfrm>
            <a:off x="323528" y="1556792"/>
            <a:ext cx="8527858" cy="4176464"/>
          </a:xfrm>
          <a:prstGeom prst="rect">
            <a:avLst/>
          </a:prstGeom>
        </p:spPr>
      </p:pic>
    </p:spTree>
    <p:extLst>
      <p:ext uri="{BB962C8B-B14F-4D97-AF65-F5344CB8AC3E}">
        <p14:creationId xmlns:p14="http://schemas.microsoft.com/office/powerpoint/2010/main" val="6306074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28600"/>
            <a:ext cx="8352928" cy="752128"/>
          </a:xfrm>
        </p:spPr>
        <p:txBody>
          <a:bodyPr/>
          <a:lstStyle/>
          <a:p>
            <a:r>
              <a:rPr lang="en-AU" dirty="0"/>
              <a:t>DMIRS – Inspector regions</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pic>
        <p:nvPicPr>
          <p:cNvPr id="3" name="Picture 2"/>
          <p:cNvPicPr>
            <a:picLocks noChangeAspect="1"/>
          </p:cNvPicPr>
          <p:nvPr/>
        </p:nvPicPr>
        <p:blipFill>
          <a:blip r:embed="rId3"/>
          <a:stretch>
            <a:fillRect/>
          </a:stretch>
        </p:blipFill>
        <p:spPr>
          <a:xfrm>
            <a:off x="2879077" y="1443020"/>
            <a:ext cx="3385846" cy="4595501"/>
          </a:xfrm>
          <a:prstGeom prst="rect">
            <a:avLst/>
          </a:prstGeom>
        </p:spPr>
      </p:pic>
    </p:spTree>
    <p:extLst>
      <p:ext uri="{BB962C8B-B14F-4D97-AF65-F5344CB8AC3E}">
        <p14:creationId xmlns:p14="http://schemas.microsoft.com/office/powerpoint/2010/main" val="7860123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DMIRS – East inspectorate</a:t>
            </a:r>
          </a:p>
        </p:txBody>
      </p:sp>
      <p:sp>
        <p:nvSpPr>
          <p:cNvPr id="6" name="Slide Number Placeholder 3"/>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2818733040"/>
              </p:ext>
            </p:extLst>
          </p:nvPr>
        </p:nvGraphicFramePr>
        <p:xfrm>
          <a:off x="1691680" y="1268760"/>
          <a:ext cx="6192688" cy="49685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19462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DMIRS – East inspectorate</a:t>
            </a:r>
          </a:p>
        </p:txBody>
      </p:sp>
      <p:graphicFrame>
        <p:nvGraphicFramePr>
          <p:cNvPr id="10" name="Chart 9"/>
          <p:cNvGraphicFramePr>
            <a:graphicFrameLocks/>
          </p:cNvGraphicFramePr>
          <p:nvPr>
            <p:extLst>
              <p:ext uri="{D42A27DB-BD31-4B8C-83A1-F6EECF244321}">
                <p14:modId xmlns:p14="http://schemas.microsoft.com/office/powerpoint/2010/main" val="539689076"/>
              </p:ext>
            </p:extLst>
          </p:nvPr>
        </p:nvGraphicFramePr>
        <p:xfrm>
          <a:off x="1259632" y="1556792"/>
          <a:ext cx="6480720" cy="4680520"/>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3"/>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697037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DMIRS – North inspectorate</a:t>
            </a:r>
          </a:p>
        </p:txBody>
      </p:sp>
      <p:sp>
        <p:nvSpPr>
          <p:cNvPr id="6" name="Slide Number Placeholder 3"/>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605627016"/>
              </p:ext>
            </p:extLst>
          </p:nvPr>
        </p:nvGraphicFramePr>
        <p:xfrm>
          <a:off x="1619672" y="1340768"/>
          <a:ext cx="5256584" cy="48245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3622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DMIRS – North inspectorate</a:t>
            </a:r>
          </a:p>
        </p:txBody>
      </p:sp>
      <p:graphicFrame>
        <p:nvGraphicFramePr>
          <p:cNvPr id="8" name="Chart 7"/>
          <p:cNvGraphicFramePr>
            <a:graphicFrameLocks/>
          </p:cNvGraphicFramePr>
          <p:nvPr>
            <p:extLst>
              <p:ext uri="{D42A27DB-BD31-4B8C-83A1-F6EECF244321}">
                <p14:modId xmlns:p14="http://schemas.microsoft.com/office/powerpoint/2010/main" val="2446744112"/>
              </p:ext>
            </p:extLst>
          </p:nvPr>
        </p:nvGraphicFramePr>
        <p:xfrm>
          <a:off x="1475656" y="1412776"/>
          <a:ext cx="5832648" cy="4680520"/>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3"/>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4054203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DMIRS – South inspectorate</a:t>
            </a:r>
          </a:p>
        </p:txBody>
      </p:sp>
      <p:sp>
        <p:nvSpPr>
          <p:cNvPr id="6" name="Slide Number Placeholder 3"/>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graphicFrame>
        <p:nvGraphicFramePr>
          <p:cNvPr id="9" name="Chart 8"/>
          <p:cNvGraphicFramePr>
            <a:graphicFrameLocks/>
          </p:cNvGraphicFramePr>
          <p:nvPr>
            <p:extLst>
              <p:ext uri="{D42A27DB-BD31-4B8C-83A1-F6EECF244321}">
                <p14:modId xmlns:p14="http://schemas.microsoft.com/office/powerpoint/2010/main" val="3095438683"/>
              </p:ext>
            </p:extLst>
          </p:nvPr>
        </p:nvGraphicFramePr>
        <p:xfrm>
          <a:off x="1619672" y="1340768"/>
          <a:ext cx="5619328" cy="48965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66428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DMIRS – South inspectorate</a:t>
            </a:r>
          </a:p>
        </p:txBody>
      </p:sp>
      <p:graphicFrame>
        <p:nvGraphicFramePr>
          <p:cNvPr id="8" name="Chart 7"/>
          <p:cNvGraphicFramePr>
            <a:graphicFrameLocks/>
          </p:cNvGraphicFramePr>
          <p:nvPr>
            <p:extLst>
              <p:ext uri="{D42A27DB-BD31-4B8C-83A1-F6EECF244321}">
                <p14:modId xmlns:p14="http://schemas.microsoft.com/office/powerpoint/2010/main" val="796595448"/>
              </p:ext>
            </p:extLst>
          </p:nvPr>
        </p:nvGraphicFramePr>
        <p:xfrm>
          <a:off x="1115616" y="1340768"/>
          <a:ext cx="6480720" cy="4896544"/>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3"/>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4091312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DMIRS – West inspectorate</a:t>
            </a:r>
          </a:p>
        </p:txBody>
      </p:sp>
      <p:sp>
        <p:nvSpPr>
          <p:cNvPr id="6" name="Slide Number Placeholder 3"/>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graphicFrame>
        <p:nvGraphicFramePr>
          <p:cNvPr id="9" name="Chart 8"/>
          <p:cNvGraphicFramePr>
            <a:graphicFrameLocks/>
          </p:cNvGraphicFramePr>
          <p:nvPr>
            <p:extLst>
              <p:ext uri="{D42A27DB-BD31-4B8C-83A1-F6EECF244321}">
                <p14:modId xmlns:p14="http://schemas.microsoft.com/office/powerpoint/2010/main" val="197736912"/>
              </p:ext>
            </p:extLst>
          </p:nvPr>
        </p:nvGraphicFramePr>
        <p:xfrm>
          <a:off x="1619672" y="1340768"/>
          <a:ext cx="5472608" cy="48245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55884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7"/>
          <p:cNvSpPr>
            <a:spLocks noGrp="1" noChangeArrowheads="1"/>
          </p:cNvSpPr>
          <p:nvPr/>
        </p:nvSpPr>
        <p:spPr bwMode="auto">
          <a:xfrm>
            <a:off x="5436096" y="2785492"/>
            <a:ext cx="3600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2800" dirty="0">
              <a:solidFill>
                <a:schemeClr val="tx2"/>
              </a:solidFill>
            </a:endParaRPr>
          </a:p>
          <a:p>
            <a:pPr algn="ctr"/>
            <a:endParaRPr lang="en-US" sz="2800" dirty="0">
              <a:solidFill>
                <a:schemeClr val="tx2"/>
              </a:solidFill>
            </a:endParaRPr>
          </a:p>
          <a:p>
            <a:pPr algn="ctr"/>
            <a:endParaRPr lang="en-US" sz="2800" dirty="0">
              <a:solidFill>
                <a:schemeClr val="tx2"/>
              </a:solidFill>
            </a:endParaRPr>
          </a:p>
          <a:p>
            <a:pPr algn="ctr"/>
            <a:r>
              <a:rPr lang="en-US" sz="3200" dirty="0">
                <a:solidFill>
                  <a:schemeClr val="tx2"/>
                </a:solidFill>
              </a:rPr>
              <a:t>2019 Mines Safety Roadshow</a:t>
            </a:r>
          </a:p>
          <a:p>
            <a:pPr algn="ctr">
              <a:spcBef>
                <a:spcPct val="50000"/>
              </a:spcBef>
            </a:pPr>
            <a:r>
              <a:rPr lang="en-US" sz="1800" dirty="0">
                <a:solidFill>
                  <a:srgbClr val="A02A1D"/>
                </a:solidFill>
              </a:rPr>
              <a:t/>
            </a:r>
            <a:br>
              <a:rPr lang="en-US" sz="1800" dirty="0">
                <a:solidFill>
                  <a:srgbClr val="A02A1D"/>
                </a:solidFill>
              </a:rPr>
            </a:br>
            <a:r>
              <a:rPr lang="en-US" sz="1800" dirty="0">
                <a:solidFill>
                  <a:srgbClr val="A02A1D"/>
                </a:solidFill>
              </a:rPr>
              <a:t/>
            </a:r>
            <a:br>
              <a:rPr lang="en-US" sz="1800" dirty="0">
                <a:solidFill>
                  <a:srgbClr val="A02A1D"/>
                </a:solidFill>
              </a:rPr>
            </a:br>
            <a:endParaRPr lang="en-US" sz="2800" dirty="0">
              <a:solidFill>
                <a:schemeClr val="tx2"/>
              </a:solidFill>
            </a:endParaRPr>
          </a:p>
        </p:txBody>
      </p:sp>
      <p:pic>
        <p:nvPicPr>
          <p:cNvPr id="2" name="Picture 1"/>
          <p:cNvPicPr>
            <a:picLocks noChangeAspect="1"/>
          </p:cNvPicPr>
          <p:nvPr/>
        </p:nvPicPr>
        <p:blipFill>
          <a:blip r:embed="rId3"/>
          <a:stretch>
            <a:fillRect/>
          </a:stretch>
        </p:blipFill>
        <p:spPr>
          <a:xfrm>
            <a:off x="467543" y="1628800"/>
            <a:ext cx="4872641" cy="3456384"/>
          </a:xfrm>
          <a:prstGeom prst="rect">
            <a:avLst/>
          </a:prstGeom>
        </p:spPr>
      </p:pic>
      <p:sp>
        <p:nvSpPr>
          <p:cNvPr id="5" name="TextBox 4"/>
          <p:cNvSpPr txBox="1"/>
          <p:nvPr/>
        </p:nvSpPr>
        <p:spPr>
          <a:xfrm>
            <a:off x="251520" y="260648"/>
            <a:ext cx="4392488" cy="648072"/>
          </a:xfrm>
          <a:prstGeom prst="rect">
            <a:avLst/>
          </a:prstGeom>
          <a:solidFill>
            <a:srgbClr val="117D7F"/>
          </a:solidFill>
        </p:spPr>
        <p:txBody>
          <a:bodyPr wrap="square" rtlCol="0">
            <a:spAutoFit/>
          </a:bodyPr>
          <a:lstStyle/>
          <a:p>
            <a:endParaRPr lang="en-AU" dirty="0">
              <a:solidFill>
                <a:srgbClr val="117D7F"/>
              </a:solidFill>
            </a:endParaRPr>
          </a:p>
        </p:txBody>
      </p:sp>
      <p:pic>
        <p:nvPicPr>
          <p:cNvPr id="7" name="Picture 6"/>
          <p:cNvPicPr>
            <a:picLocks noChangeAspect="1"/>
          </p:cNvPicPr>
          <p:nvPr/>
        </p:nvPicPr>
        <p:blipFill>
          <a:blip r:embed="rId4"/>
          <a:stretch>
            <a:fillRect/>
          </a:stretch>
        </p:blipFill>
        <p:spPr>
          <a:xfrm>
            <a:off x="464059" y="308645"/>
            <a:ext cx="3505200" cy="60007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DMIRS – West inspectorate</a:t>
            </a:r>
          </a:p>
        </p:txBody>
      </p:sp>
      <p:graphicFrame>
        <p:nvGraphicFramePr>
          <p:cNvPr id="8" name="Chart 7"/>
          <p:cNvGraphicFramePr>
            <a:graphicFrameLocks/>
          </p:cNvGraphicFramePr>
          <p:nvPr>
            <p:extLst>
              <p:ext uri="{D42A27DB-BD31-4B8C-83A1-F6EECF244321}">
                <p14:modId xmlns:p14="http://schemas.microsoft.com/office/powerpoint/2010/main" val="1241993804"/>
              </p:ext>
            </p:extLst>
          </p:nvPr>
        </p:nvGraphicFramePr>
        <p:xfrm>
          <a:off x="1403648" y="1340768"/>
          <a:ext cx="5544616" cy="4896543"/>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3"/>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968186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DMIRS – On the ground</a:t>
            </a:r>
          </a:p>
        </p:txBody>
      </p:sp>
      <p:sp>
        <p:nvSpPr>
          <p:cNvPr id="3" name="Content Placeholder 2"/>
          <p:cNvSpPr>
            <a:spLocks noGrp="1"/>
          </p:cNvSpPr>
          <p:nvPr>
            <p:ph idx="1"/>
          </p:nvPr>
        </p:nvSpPr>
        <p:spPr>
          <a:xfrm>
            <a:off x="2627784" y="1484784"/>
            <a:ext cx="7772400" cy="4495800"/>
          </a:xfrm>
        </p:spPr>
        <p:txBody>
          <a:bodyPr/>
          <a:lstStyle/>
          <a:p>
            <a:pPr marL="0" indent="0">
              <a:buNone/>
            </a:pPr>
            <a:r>
              <a:rPr lang="en-AU" dirty="0"/>
              <a:t>    1 January  to 31 August 2019</a:t>
            </a:r>
          </a:p>
          <a:p>
            <a:endParaRPr lang="en-AU" dirty="0"/>
          </a:p>
          <a:p>
            <a:r>
              <a:rPr lang="en-AU" dirty="0"/>
              <a:t># site visits	</a:t>
            </a:r>
            <a:r>
              <a:rPr lang="en-AU" dirty="0" smtClean="0"/>
              <a:t>proactive</a:t>
            </a:r>
            <a:r>
              <a:rPr lang="en-AU" dirty="0"/>
              <a:t>		605</a:t>
            </a:r>
          </a:p>
          <a:p>
            <a:pPr marL="2743200" lvl="6" indent="0">
              <a:buNone/>
            </a:pPr>
            <a:r>
              <a:rPr lang="en-AU" sz="2400" dirty="0" smtClean="0"/>
              <a:t>reactive</a:t>
            </a:r>
            <a:r>
              <a:rPr lang="en-AU" sz="2400" dirty="0"/>
              <a:t>		141</a:t>
            </a:r>
          </a:p>
          <a:p>
            <a:pPr marL="2743200" lvl="6" indent="0">
              <a:buNone/>
            </a:pPr>
            <a:r>
              <a:rPr lang="en-AU" sz="2400" dirty="0"/>
              <a:t>audits			  47</a:t>
            </a:r>
          </a:p>
          <a:p>
            <a:pPr marL="2743200" lvl="6" indent="0">
              <a:buNone/>
            </a:pPr>
            <a:endParaRPr lang="en-AU" sz="2400" dirty="0"/>
          </a:p>
          <a:p>
            <a:r>
              <a:rPr lang="en-AU" dirty="0"/>
              <a:t># notices		prohibition		  98</a:t>
            </a:r>
          </a:p>
          <a:p>
            <a:pPr marL="0" indent="0">
              <a:buNone/>
            </a:pPr>
            <a:r>
              <a:rPr lang="en-AU" dirty="0"/>
              <a:t>			improvement		341</a:t>
            </a:r>
          </a:p>
          <a:p>
            <a:pPr marL="0" indent="0">
              <a:buNone/>
            </a:pPr>
            <a:endParaRPr lang="en-AU" dirty="0"/>
          </a:p>
          <a:p>
            <a:r>
              <a:rPr lang="en-AU" dirty="0"/>
              <a:t># complaints investigated		108</a:t>
            </a:r>
          </a:p>
        </p:txBody>
      </p:sp>
      <p:pic>
        <p:nvPicPr>
          <p:cNvPr id="4" name="Picture 3"/>
          <p:cNvPicPr>
            <a:picLocks noChangeAspect="1"/>
          </p:cNvPicPr>
          <p:nvPr/>
        </p:nvPicPr>
        <p:blipFill rotWithShape="1">
          <a:blip r:embed="rId3"/>
          <a:srcRect b="8709"/>
          <a:stretch/>
        </p:blipFill>
        <p:spPr>
          <a:xfrm>
            <a:off x="169809" y="2007724"/>
            <a:ext cx="2454607" cy="3149468"/>
          </a:xfrm>
          <a:prstGeom prst="rect">
            <a:avLst/>
          </a:prstGeom>
        </p:spPr>
      </p:pic>
      <p:sp>
        <p:nvSpPr>
          <p:cNvPr id="5" name="Slide Number Placeholder 3"/>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1453674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5800" y="228600"/>
            <a:ext cx="7772400" cy="752128"/>
          </a:xfrm>
        </p:spPr>
        <p:txBody>
          <a:bodyPr/>
          <a:lstStyle/>
          <a:p>
            <a:r>
              <a:rPr lang="en-AU" dirty="0"/>
              <a:t>Fatalities: What is the data telling us? </a:t>
            </a:r>
          </a:p>
        </p:txBody>
      </p:sp>
      <p:pic>
        <p:nvPicPr>
          <p:cNvPr id="3" name="Content Placeholder 2"/>
          <p:cNvPicPr>
            <a:picLocks noGrp="1" noChangeAspect="1"/>
          </p:cNvPicPr>
          <p:nvPr>
            <p:ph idx="1"/>
          </p:nvPr>
        </p:nvPicPr>
        <p:blipFill>
          <a:blip r:embed="rId3"/>
          <a:stretch>
            <a:fillRect/>
          </a:stretch>
        </p:blipFill>
        <p:spPr>
          <a:xfrm>
            <a:off x="1314927" y="1600200"/>
            <a:ext cx="6514146" cy="4495800"/>
          </a:xfrm>
          <a:prstGeom prst="rect">
            <a:avLst/>
          </a:prstGeom>
        </p:spPr>
      </p:pic>
      <p:sp>
        <p:nvSpPr>
          <p:cNvPr id="4" name="Slide Number Placeholder 3"/>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42325535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Fatalities: What is the data telling us? </a:t>
            </a:r>
          </a:p>
        </p:txBody>
      </p:sp>
      <p:pic>
        <p:nvPicPr>
          <p:cNvPr id="4" name="Content Placeholder 8"/>
          <p:cNvPicPr>
            <a:picLocks noGrp="1" noChangeAspect="1"/>
          </p:cNvPicPr>
          <p:nvPr>
            <p:ph idx="1"/>
          </p:nvPr>
        </p:nvPicPr>
        <p:blipFill>
          <a:blip r:embed="rId3"/>
          <a:stretch>
            <a:fillRect/>
          </a:stretch>
        </p:blipFill>
        <p:spPr bwMode="auto">
          <a:xfrm>
            <a:off x="539552" y="1340768"/>
            <a:ext cx="8299080" cy="493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18473009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Fatalities: Impact on others</a:t>
            </a:r>
          </a:p>
        </p:txBody>
      </p:sp>
      <p:pic>
        <p:nvPicPr>
          <p:cNvPr id="4" name="Picture 3"/>
          <p:cNvPicPr>
            <a:picLocks noChangeAspect="1"/>
          </p:cNvPicPr>
          <p:nvPr/>
        </p:nvPicPr>
        <p:blipFill>
          <a:blip r:embed="rId3"/>
          <a:stretch>
            <a:fillRect/>
          </a:stretch>
        </p:blipFill>
        <p:spPr>
          <a:xfrm>
            <a:off x="971600" y="1383971"/>
            <a:ext cx="6768752" cy="4805815"/>
          </a:xfrm>
          <a:prstGeom prst="rect">
            <a:avLst/>
          </a:prstGeom>
        </p:spPr>
      </p:pic>
      <p:sp>
        <p:nvSpPr>
          <p:cNvPr id="5" name="Slide Number Placeholder 3"/>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36564337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5800" y="228600"/>
            <a:ext cx="7772400" cy="752128"/>
          </a:xfrm>
        </p:spPr>
        <p:txBody>
          <a:bodyPr/>
          <a:lstStyle/>
          <a:p>
            <a:r>
              <a:rPr lang="en-AU" dirty="0"/>
              <a:t>Fatalities: What is the data </a:t>
            </a:r>
            <a:r>
              <a:rPr lang="en-AU" dirty="0" smtClean="0"/>
              <a:t>not telling </a:t>
            </a:r>
            <a:r>
              <a:rPr lang="en-AU" dirty="0"/>
              <a:t>us? </a:t>
            </a:r>
          </a:p>
        </p:txBody>
      </p:sp>
      <p:pic>
        <p:nvPicPr>
          <p:cNvPr id="3" name="Content Placeholder 2"/>
          <p:cNvPicPr>
            <a:picLocks noGrp="1" noChangeAspect="1"/>
          </p:cNvPicPr>
          <p:nvPr>
            <p:ph idx="1"/>
          </p:nvPr>
        </p:nvPicPr>
        <p:blipFill>
          <a:blip r:embed="rId3"/>
          <a:stretch>
            <a:fillRect/>
          </a:stretch>
        </p:blipFill>
        <p:spPr>
          <a:xfrm>
            <a:off x="1314927" y="1600200"/>
            <a:ext cx="6514146" cy="4495800"/>
          </a:xfrm>
          <a:prstGeom prst="rect">
            <a:avLst/>
          </a:prstGeom>
        </p:spPr>
      </p:pic>
      <p:sp>
        <p:nvSpPr>
          <p:cNvPr id="4" name="Slide Number Placeholder 3"/>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4443587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Fatalities: Near miss</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43608" y="1556792"/>
            <a:ext cx="3371169" cy="44958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0316" y="1559848"/>
            <a:ext cx="3369558" cy="4492744"/>
          </a:xfrm>
          <a:prstGeom prst="rect">
            <a:avLst/>
          </a:prstGeom>
        </p:spPr>
      </p:pic>
      <p:sp>
        <p:nvSpPr>
          <p:cNvPr id="7" name="Slide Number Placeholder 3"/>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846760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Serious injuries: What is the data telling us?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
        <p:nvSpPr>
          <p:cNvPr id="6" name="TextBox 5"/>
          <p:cNvSpPr txBox="1"/>
          <p:nvPr/>
        </p:nvSpPr>
        <p:spPr>
          <a:xfrm>
            <a:off x="2456855" y="5805264"/>
            <a:ext cx="4230289"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800" b="1" i="0" u="none" strike="noStrike" kern="1200" cap="none" spc="0" normalizeH="0" baseline="0" noProof="0" dirty="0">
                <a:ln>
                  <a:noFill/>
                </a:ln>
                <a:solidFill>
                  <a:srgbClr val="A02A1D"/>
                </a:solidFill>
                <a:effectLst/>
                <a:uLnTx/>
                <a:uFillTx/>
                <a:latin typeface="Arial" charset="0"/>
                <a:ea typeface="ＭＳ Ｐゴシック" pitchFamily="-124" charset="-128"/>
                <a:cs typeface="+mn-cs"/>
              </a:rPr>
              <a:t>What can we do to improve?</a:t>
            </a:r>
          </a:p>
        </p:txBody>
      </p:sp>
      <p:pic>
        <p:nvPicPr>
          <p:cNvPr id="7" name="Content Placeholder 6"/>
          <p:cNvPicPr>
            <a:picLocks noGrp="1" noChangeAspect="1"/>
          </p:cNvPicPr>
          <p:nvPr>
            <p:ph idx="1"/>
          </p:nvPr>
        </p:nvPicPr>
        <p:blipFill>
          <a:blip r:embed="rId3"/>
          <a:stretch>
            <a:fillRect/>
          </a:stretch>
        </p:blipFill>
        <p:spPr>
          <a:xfrm>
            <a:off x="685800" y="1732241"/>
            <a:ext cx="7772400" cy="4017058"/>
          </a:xfrm>
          <a:prstGeom prst="rect">
            <a:avLst/>
          </a:prstGeom>
        </p:spPr>
      </p:pic>
    </p:spTree>
    <p:extLst>
      <p:ext uri="{BB962C8B-B14F-4D97-AF65-F5344CB8AC3E}">
        <p14:creationId xmlns:p14="http://schemas.microsoft.com/office/powerpoint/2010/main" val="1966725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Serious injuries: A closer look</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
        <p:nvSpPr>
          <p:cNvPr id="6" name="TextBox 5"/>
          <p:cNvSpPr txBox="1"/>
          <p:nvPr/>
        </p:nvSpPr>
        <p:spPr>
          <a:xfrm>
            <a:off x="395536" y="5661248"/>
            <a:ext cx="8478942" cy="646331"/>
          </a:xfrm>
          <a:prstGeom prst="rect">
            <a:avLst/>
          </a:prstGeom>
          <a:noFill/>
        </p:spPr>
        <p:txBody>
          <a:bodyPr wrap="square" rtlCol="0">
            <a:spAutoFit/>
          </a:bodyPr>
          <a:lstStyle/>
          <a:p>
            <a:pPr lvl="0" algn="ctr">
              <a:defRPr/>
            </a:pPr>
            <a:r>
              <a:rPr lang="en-AU" sz="1800" b="1" dirty="0">
                <a:solidFill>
                  <a:srgbClr val="A02A1D"/>
                </a:solidFill>
              </a:rPr>
              <a:t>What can we do to improve?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800" b="1" i="0" u="none" strike="noStrike" kern="1200" cap="none" spc="0" normalizeH="0" baseline="0" noProof="0" dirty="0">
                <a:ln>
                  <a:noFill/>
                </a:ln>
                <a:solidFill>
                  <a:srgbClr val="A02A1D"/>
                </a:solidFill>
                <a:effectLst/>
                <a:uLnTx/>
                <a:uFillTx/>
                <a:latin typeface="Arial" charset="0"/>
                <a:ea typeface="ＭＳ Ｐゴシック" pitchFamily="-124" charset="-128"/>
                <a:cs typeface="+mn-cs"/>
              </a:rPr>
              <a:t>In fact – why are we getting worse?</a:t>
            </a:r>
          </a:p>
        </p:txBody>
      </p:sp>
      <p:pic>
        <p:nvPicPr>
          <p:cNvPr id="7" name="Content Placeholder 6"/>
          <p:cNvPicPr>
            <a:picLocks noGrp="1" noChangeAspect="1"/>
          </p:cNvPicPr>
          <p:nvPr>
            <p:ph idx="1"/>
          </p:nvPr>
        </p:nvPicPr>
        <p:blipFill>
          <a:blip r:embed="rId3"/>
          <a:stretch>
            <a:fillRect/>
          </a:stretch>
        </p:blipFill>
        <p:spPr>
          <a:xfrm>
            <a:off x="700704" y="1657684"/>
            <a:ext cx="7742591" cy="3810330"/>
          </a:xfrm>
          <a:prstGeom prst="rect">
            <a:avLst/>
          </a:prstGeom>
        </p:spPr>
      </p:pic>
    </p:spTree>
    <p:extLst>
      <p:ext uri="{BB962C8B-B14F-4D97-AF65-F5344CB8AC3E}">
        <p14:creationId xmlns:p14="http://schemas.microsoft.com/office/powerpoint/2010/main" val="33551491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AU" sz="2800" dirty="0"/>
              <a:t>Significant </a:t>
            </a:r>
            <a:r>
              <a:rPr lang="en-AU" sz="2800" dirty="0" smtClean="0"/>
              <a:t>incident </a:t>
            </a:r>
            <a:r>
              <a:rPr lang="en-AU" sz="2800" dirty="0"/>
              <a:t>r</a:t>
            </a:r>
            <a:r>
              <a:rPr lang="en-AU" sz="2800" dirty="0" smtClean="0"/>
              <a:t>eport 259</a:t>
            </a:r>
            <a:endParaRPr lang="en-AU" sz="2800" dirty="0"/>
          </a:p>
        </p:txBody>
      </p:sp>
      <p:sp>
        <p:nvSpPr>
          <p:cNvPr id="4" name="Slide Number Placeholder 3"/>
          <p:cNvSpPr>
            <a:spLocks noGrp="1"/>
          </p:cNvSpPr>
          <p:nvPr>
            <p:ph type="sldNum" sz="quarter" idx="10"/>
          </p:nvPr>
        </p:nvSpPr>
        <p:spPr/>
        <p:txBody>
          <a:bodyPr/>
          <a:lstStyle/>
          <a:p>
            <a:pPr defTabSz="685800">
              <a:defRPr/>
            </a:pPr>
            <a:fld id="{44C1278F-C93A-44A2-AB74-1750ADFF2444}" type="slidenum">
              <a:rPr lang="en-US">
                <a:solidFill>
                  <a:srgbClr val="FFFFFF"/>
                </a:solidFill>
              </a:rPr>
              <a:pPr defTabSz="685800">
                <a:defRPr/>
              </a:pPr>
              <a:t>29</a:t>
            </a:fld>
            <a:endParaRPr lang="en-US">
              <a:solidFill>
                <a:srgbClr val="FFFFFF"/>
              </a:solidFill>
            </a:endParaRPr>
          </a:p>
        </p:txBody>
      </p:sp>
      <p:pic>
        <p:nvPicPr>
          <p:cNvPr id="9" name="Picture 8"/>
          <p:cNvPicPr>
            <a:picLocks noChangeAspect="1"/>
          </p:cNvPicPr>
          <p:nvPr/>
        </p:nvPicPr>
        <p:blipFill>
          <a:blip r:embed="rId3"/>
          <a:stretch>
            <a:fillRect/>
          </a:stretch>
        </p:blipFill>
        <p:spPr>
          <a:xfrm>
            <a:off x="2507952" y="1345913"/>
            <a:ext cx="4152280" cy="4752320"/>
          </a:xfrm>
          <a:prstGeom prst="rect">
            <a:avLst/>
          </a:prstGeom>
        </p:spPr>
      </p:pic>
    </p:spTree>
    <p:extLst>
      <p:ext uri="{BB962C8B-B14F-4D97-AF65-F5344CB8AC3E}">
        <p14:creationId xmlns:p14="http://schemas.microsoft.com/office/powerpoint/2010/main" val="5937411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Subtitle 4"/>
          <p:cNvSpPr>
            <a:spLocks noGrp="1"/>
          </p:cNvSpPr>
          <p:nvPr>
            <p:ph idx="1"/>
          </p:nvPr>
        </p:nvSpPr>
        <p:spPr>
          <a:xfrm>
            <a:off x="504664" y="1686507"/>
            <a:ext cx="8134672" cy="3948173"/>
          </a:xfrm>
        </p:spPr>
        <p:txBody>
          <a:bodyPr>
            <a:normAutofit/>
          </a:bodyPr>
          <a:lstStyle/>
          <a:p>
            <a:pPr>
              <a:buFontTx/>
              <a:buNone/>
              <a:defRPr/>
            </a:pPr>
            <a:endParaRPr lang="en-AU" sz="4400" dirty="0"/>
          </a:p>
          <a:p>
            <a:pPr algn="ctr">
              <a:buFontTx/>
              <a:buNone/>
              <a:defRPr/>
            </a:pPr>
            <a:r>
              <a:rPr lang="en-AU" sz="4400" dirty="0" smtClean="0">
                <a:solidFill>
                  <a:srgbClr val="0E6E71"/>
                </a:solidFill>
              </a:rPr>
              <a:t>Safety performance </a:t>
            </a:r>
            <a:br>
              <a:rPr lang="en-AU" sz="4400" dirty="0" smtClean="0">
                <a:solidFill>
                  <a:srgbClr val="0E6E71"/>
                </a:solidFill>
              </a:rPr>
            </a:br>
            <a:r>
              <a:rPr lang="en-AU" sz="4400" dirty="0" smtClean="0">
                <a:solidFill>
                  <a:srgbClr val="0E6E71"/>
                </a:solidFill>
              </a:rPr>
              <a:t>state-of-play</a:t>
            </a:r>
            <a:endParaRPr lang="en-AU" sz="4400" dirty="0">
              <a:solidFill>
                <a:srgbClr val="0E6E71"/>
              </a:solidFill>
            </a:endParaRPr>
          </a:p>
          <a:p>
            <a:pPr>
              <a:spcBef>
                <a:spcPts val="0"/>
              </a:spcBef>
              <a:buNone/>
            </a:pPr>
            <a:endParaRPr lang="en-AU" sz="4400" dirty="0"/>
          </a:p>
          <a:p>
            <a:pPr>
              <a:spcBef>
                <a:spcPts val="0"/>
              </a:spcBef>
              <a:buNone/>
            </a:pPr>
            <a:endParaRPr lang="en-AU" sz="4400" dirty="0"/>
          </a:p>
          <a:p>
            <a:pPr>
              <a:spcBef>
                <a:spcPts val="0"/>
              </a:spcBef>
              <a:buNone/>
            </a:pPr>
            <a:endParaRPr lang="en-AU" sz="4400" dirty="0"/>
          </a:p>
          <a:p>
            <a:pPr algn="r">
              <a:buNone/>
            </a:pPr>
            <a:endParaRPr lang="en-AU" sz="4400" dirty="0"/>
          </a:p>
          <a:p>
            <a:pPr algn="r">
              <a:buFontTx/>
              <a:buNone/>
            </a:pPr>
            <a:endParaRPr lang="en-AU" sz="4400" dirty="0"/>
          </a:p>
        </p:txBody>
      </p:sp>
      <p:sp>
        <p:nvSpPr>
          <p:cNvPr id="2" name="Slide Number Placeholder 1"/>
          <p:cNvSpPr>
            <a:spLocks noGrp="1"/>
          </p:cNvSpPr>
          <p:nvPr>
            <p:ph type="sldNum" sz="quarter" idx="10"/>
          </p:nvPr>
        </p:nvSpPr>
        <p:spPr/>
        <p:txBody>
          <a:bodyPr/>
          <a:lstStyle/>
          <a:p>
            <a:pPr>
              <a:defRPr/>
            </a:pPr>
            <a:fld id="{44C1278F-C93A-44A2-AB74-1750ADFF2444}" type="slidenum">
              <a:rPr lang="en-US" smtClean="0"/>
              <a:pPr>
                <a:defRPr/>
              </a:pPr>
              <a:t>3</a:t>
            </a:fld>
            <a:endParaRPr lang="en-US" dirty="0"/>
          </a:p>
        </p:txBody>
      </p:sp>
    </p:spTree>
    <p:extLst>
      <p:ext uri="{BB962C8B-B14F-4D97-AF65-F5344CB8AC3E}">
        <p14:creationId xmlns:p14="http://schemas.microsoft.com/office/powerpoint/2010/main" val="2754263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z="2800" dirty="0"/>
              <a:t>Significant </a:t>
            </a:r>
            <a:r>
              <a:rPr lang="en-AU" sz="2800" dirty="0" smtClean="0"/>
              <a:t>incident </a:t>
            </a:r>
            <a:r>
              <a:rPr lang="en-AU" sz="2800" dirty="0"/>
              <a:t>r</a:t>
            </a:r>
            <a:r>
              <a:rPr lang="en-AU" sz="2800" dirty="0" smtClean="0"/>
              <a:t>eport 275</a:t>
            </a:r>
            <a:endParaRPr lang="en-AU" sz="2800" dirty="0"/>
          </a:p>
        </p:txBody>
      </p:sp>
      <p:pic>
        <p:nvPicPr>
          <p:cNvPr id="9" name="Content Placeholder 8"/>
          <p:cNvPicPr>
            <a:picLocks noGrp="1" noChangeAspect="1"/>
          </p:cNvPicPr>
          <p:nvPr>
            <p:ph idx="1"/>
          </p:nvPr>
        </p:nvPicPr>
        <p:blipFill>
          <a:blip r:embed="rId3"/>
          <a:stretch>
            <a:fillRect/>
          </a:stretch>
        </p:blipFill>
        <p:spPr>
          <a:xfrm>
            <a:off x="72991" y="1988840"/>
            <a:ext cx="9048259" cy="3600399"/>
          </a:xfrm>
          <a:prstGeom prst="rect">
            <a:avLst/>
          </a:prstGeom>
        </p:spPr>
      </p:pic>
      <p:sp>
        <p:nvSpPr>
          <p:cNvPr id="4" name="Slide Number Placeholder 3"/>
          <p:cNvSpPr>
            <a:spLocks noGrp="1"/>
          </p:cNvSpPr>
          <p:nvPr>
            <p:ph type="sldNum" sz="quarter" idx="10"/>
          </p:nvPr>
        </p:nvSpPr>
        <p:spPr/>
        <p:txBody>
          <a:bodyPr/>
          <a:lstStyle/>
          <a:p>
            <a:pPr defTabSz="685800">
              <a:defRPr/>
            </a:pPr>
            <a:fld id="{44C1278F-C93A-44A2-AB74-1750ADFF2444}" type="slidenum">
              <a:rPr lang="en-US">
                <a:solidFill>
                  <a:srgbClr val="FFFFFF"/>
                </a:solidFill>
              </a:rPr>
              <a:pPr defTabSz="685800">
                <a:defRPr/>
              </a:pPr>
              <a:t>30</a:t>
            </a:fld>
            <a:endParaRPr lang="en-US">
              <a:solidFill>
                <a:srgbClr val="FFFFFF"/>
              </a:solidFill>
            </a:endParaRPr>
          </a:p>
        </p:txBody>
      </p:sp>
    </p:spTree>
    <p:extLst>
      <p:ext uri="{BB962C8B-B14F-4D97-AF65-F5344CB8AC3E}">
        <p14:creationId xmlns:p14="http://schemas.microsoft.com/office/powerpoint/2010/main" val="14224046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pic>
        <p:nvPicPr>
          <p:cNvPr id="5" name="Picture 4"/>
          <p:cNvPicPr>
            <a:picLocks noChangeAspect="1"/>
          </p:cNvPicPr>
          <p:nvPr/>
        </p:nvPicPr>
        <p:blipFill rotWithShape="1">
          <a:blip r:embed="rId3">
            <a:clrChange>
              <a:clrFrom>
                <a:srgbClr val="FFFFFF"/>
              </a:clrFrom>
              <a:clrTo>
                <a:srgbClr val="FFFFFF">
                  <a:alpha val="0"/>
                </a:srgbClr>
              </a:clrTo>
            </a:clrChange>
          </a:blip>
          <a:srcRect l="24923" t="22580" r="17947" b="1493"/>
          <a:stretch/>
        </p:blipFill>
        <p:spPr>
          <a:xfrm>
            <a:off x="1043608" y="1882120"/>
            <a:ext cx="6910536" cy="4427200"/>
          </a:xfrm>
          <a:prstGeom prst="rect">
            <a:avLst/>
          </a:prstGeom>
        </p:spPr>
      </p:pic>
      <p:sp>
        <p:nvSpPr>
          <p:cNvPr id="3" name="Title 2"/>
          <p:cNvSpPr>
            <a:spLocks noGrp="1"/>
          </p:cNvSpPr>
          <p:nvPr>
            <p:ph type="title"/>
          </p:nvPr>
        </p:nvSpPr>
        <p:spPr>
          <a:xfrm>
            <a:off x="269776" y="260648"/>
            <a:ext cx="8458200" cy="752128"/>
          </a:xfrm>
        </p:spPr>
        <p:txBody>
          <a:bodyPr/>
          <a:lstStyle/>
          <a:p>
            <a:r>
              <a:rPr lang="en-AU" dirty="0"/>
              <a:t>What the </a:t>
            </a:r>
            <a:r>
              <a:rPr lang="en-AU" dirty="0" smtClean="0"/>
              <a:t>2019 Registered Managers Forum told </a:t>
            </a:r>
            <a:r>
              <a:rPr lang="en-AU" dirty="0"/>
              <a:t>us</a:t>
            </a:r>
          </a:p>
        </p:txBody>
      </p:sp>
      <p:sp>
        <p:nvSpPr>
          <p:cNvPr id="7" name="TextBox 6"/>
          <p:cNvSpPr txBox="1"/>
          <p:nvPr/>
        </p:nvSpPr>
        <p:spPr>
          <a:xfrm>
            <a:off x="395536" y="1311151"/>
            <a:ext cx="4011034"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400" b="1"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Why aren’t we improving?</a:t>
            </a:r>
          </a:p>
        </p:txBody>
      </p:sp>
    </p:spTree>
    <p:extLst>
      <p:ext uri="{BB962C8B-B14F-4D97-AF65-F5344CB8AC3E}">
        <p14:creationId xmlns:p14="http://schemas.microsoft.com/office/powerpoint/2010/main" val="5321180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
        <p:nvSpPr>
          <p:cNvPr id="3" name="Title 2"/>
          <p:cNvSpPr>
            <a:spLocks noGrp="1"/>
          </p:cNvSpPr>
          <p:nvPr>
            <p:ph type="title"/>
          </p:nvPr>
        </p:nvSpPr>
        <p:spPr>
          <a:xfrm>
            <a:off x="200809" y="201778"/>
            <a:ext cx="8458200" cy="752128"/>
          </a:xfrm>
        </p:spPr>
        <p:txBody>
          <a:bodyPr/>
          <a:lstStyle/>
          <a:p>
            <a:r>
              <a:rPr lang="en-AU" dirty="0"/>
              <a:t>What the 2019 Registered Managers Forum told us</a:t>
            </a:r>
          </a:p>
        </p:txBody>
      </p:sp>
      <p:pic>
        <p:nvPicPr>
          <p:cNvPr id="6" name="Picture 5"/>
          <p:cNvPicPr>
            <a:picLocks noChangeAspect="1"/>
          </p:cNvPicPr>
          <p:nvPr/>
        </p:nvPicPr>
        <p:blipFill>
          <a:blip r:embed="rId3"/>
          <a:stretch>
            <a:fillRect/>
          </a:stretch>
        </p:blipFill>
        <p:spPr>
          <a:xfrm>
            <a:off x="539552" y="1988840"/>
            <a:ext cx="8119457" cy="4305277"/>
          </a:xfrm>
          <a:prstGeom prst="rect">
            <a:avLst/>
          </a:prstGeom>
        </p:spPr>
      </p:pic>
      <p:sp>
        <p:nvSpPr>
          <p:cNvPr id="7" name="TextBox 6"/>
          <p:cNvSpPr txBox="1"/>
          <p:nvPr/>
        </p:nvSpPr>
        <p:spPr>
          <a:xfrm>
            <a:off x="395536" y="1395705"/>
            <a:ext cx="5801588" cy="461665"/>
          </a:xfrm>
          <a:prstGeom prst="rect">
            <a:avLst/>
          </a:prstGeom>
          <a:noFill/>
        </p:spPr>
        <p:txBody>
          <a:bodyPr wrap="none" rtlCol="0">
            <a:spAutoFit/>
          </a:bodyPr>
          <a:lstStyle/>
          <a:p>
            <a:r>
              <a:rPr lang="en-AU" b="1" dirty="0"/>
              <a:t>How are we going to turn this around?</a:t>
            </a:r>
          </a:p>
        </p:txBody>
      </p:sp>
    </p:spTree>
    <p:extLst>
      <p:ext uri="{BB962C8B-B14F-4D97-AF65-F5344CB8AC3E}">
        <p14:creationId xmlns:p14="http://schemas.microsoft.com/office/powerpoint/2010/main" val="29373326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What can we do?</a:t>
            </a:r>
          </a:p>
        </p:txBody>
      </p:sp>
      <p:sp>
        <p:nvSpPr>
          <p:cNvPr id="3" name="Content Placeholder 2"/>
          <p:cNvSpPr>
            <a:spLocks noGrp="1"/>
          </p:cNvSpPr>
          <p:nvPr>
            <p:ph idx="1"/>
          </p:nvPr>
        </p:nvSpPr>
        <p:spPr>
          <a:xfrm>
            <a:off x="217748" y="1268760"/>
            <a:ext cx="8240452" cy="4495800"/>
          </a:xfrm>
        </p:spPr>
        <p:txBody>
          <a:bodyPr/>
          <a:lstStyle/>
          <a:p>
            <a:pPr marL="0" indent="0">
              <a:buNone/>
            </a:pPr>
            <a:r>
              <a:rPr lang="en-AU" dirty="0"/>
              <a:t>What can we do to step change our safety </a:t>
            </a:r>
            <a:r>
              <a:rPr lang="en-AU" dirty="0" smtClean="0"/>
              <a:t>performance?</a:t>
            </a:r>
            <a:endParaRPr lang="en-AU" dirty="0"/>
          </a:p>
          <a:p>
            <a:pPr marL="0" indent="0">
              <a:buNone/>
            </a:pPr>
            <a:endParaRPr lang="en-AU" dirty="0"/>
          </a:p>
          <a:p>
            <a:pPr lvl="1"/>
            <a:r>
              <a:rPr lang="en-AU" dirty="0"/>
              <a:t>Address complacency – Leadership</a:t>
            </a:r>
          </a:p>
          <a:p>
            <a:pPr lvl="1"/>
            <a:endParaRPr lang="en-AU" dirty="0"/>
          </a:p>
          <a:p>
            <a:pPr lvl="1"/>
            <a:r>
              <a:rPr lang="en-AU" dirty="0"/>
              <a:t>Understand our workplace – sense of purpose</a:t>
            </a:r>
          </a:p>
          <a:p>
            <a:pPr lvl="1"/>
            <a:endParaRPr lang="en-AU" dirty="0"/>
          </a:p>
          <a:p>
            <a:pPr lvl="1"/>
            <a:r>
              <a:rPr lang="en-AU" dirty="0"/>
              <a:t>Understand the factors that influence the workplace</a:t>
            </a:r>
          </a:p>
        </p:txBody>
      </p:sp>
      <p:sp>
        <p:nvSpPr>
          <p:cNvPr id="4" name="Slide Number Placeholder 3"/>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40400519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Human and organisational factors – influencing a healthy and safe workplace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310524"/>
            <a:ext cx="8784976" cy="4998796"/>
          </a:xfrm>
          <a:prstGeom prst="rect">
            <a:avLst/>
          </a:prstGeom>
        </p:spPr>
      </p:pic>
    </p:spTree>
    <p:extLst>
      <p:ext uri="{BB962C8B-B14F-4D97-AF65-F5344CB8AC3E}">
        <p14:creationId xmlns:p14="http://schemas.microsoft.com/office/powerpoint/2010/main" val="552734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526" y="3212976"/>
            <a:ext cx="5886654" cy="2085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Image result for linkedin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5405" y="2128031"/>
            <a:ext cx="996744" cy="887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5384337" y="2181199"/>
            <a:ext cx="2644048" cy="78483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0"/>
              </a:spcAft>
              <a:buClrTx/>
              <a:buSzTx/>
              <a:buFontTx/>
              <a:buNone/>
              <a:tabLst/>
              <a:defRPr/>
            </a:pPr>
            <a:r>
              <a:rPr kumimoji="0" lang="en-AU" sz="15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sym typeface="Wingdings" panose="05000000000000000000" pitchFamily="2" charset="2"/>
              </a:rPr>
              <a:t>LinkedIn at </a:t>
            </a:r>
            <a:r>
              <a:rPr kumimoji="0" lang="en-AU" altLang="en-US" sz="1500" b="1" i="0" u="none" strike="noStrike" kern="1200" cap="none" spc="0" normalizeH="0" baseline="0" noProof="0" dirty="0">
                <a:ln>
                  <a:noFill/>
                </a:ln>
                <a:solidFill>
                  <a:prstClr val="black"/>
                </a:solidFill>
                <a:effectLst/>
                <a:uLnTx/>
                <a:uFillTx/>
                <a:latin typeface="Arial" charset="0"/>
                <a:ea typeface="ＭＳ Ｐゴシック" pitchFamily="-124" charset="-128"/>
                <a:cs typeface="+mn-cs"/>
              </a:rPr>
              <a:t>Department of </a:t>
            </a:r>
          </a:p>
          <a:p>
            <a:pPr marL="0" marR="0" lvl="0" indent="0" algn="l" defTabSz="914400" rtl="0" eaLnBrk="0" fontAlgn="base" latinLnBrk="0" hangingPunct="0">
              <a:lnSpc>
                <a:spcPct val="100000"/>
              </a:lnSpc>
              <a:spcBef>
                <a:spcPct val="0"/>
              </a:spcBef>
              <a:spcAft>
                <a:spcPts val="0"/>
              </a:spcAft>
              <a:buClrTx/>
              <a:buSzTx/>
              <a:buFontTx/>
              <a:buNone/>
              <a:tabLst/>
              <a:defRPr/>
            </a:pPr>
            <a:r>
              <a:rPr kumimoji="0" lang="en-AU" altLang="en-US" sz="1500" b="1" i="0" u="none" strike="noStrike" kern="1200" cap="none" spc="0" normalizeH="0" baseline="0" noProof="0" dirty="0">
                <a:ln>
                  <a:noFill/>
                </a:ln>
                <a:solidFill>
                  <a:prstClr val="black"/>
                </a:solidFill>
                <a:effectLst/>
                <a:uLnTx/>
                <a:uFillTx/>
                <a:latin typeface="Arial" charset="0"/>
                <a:ea typeface="ＭＳ Ｐゴシック" pitchFamily="-124" charset="-128"/>
                <a:cs typeface="+mn-cs"/>
              </a:rPr>
              <a:t>Mines, Industry Regulation and Safety </a:t>
            </a:r>
            <a:endParaRPr kumimoji="0" lang="en-AU" sz="15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sym typeface="Wingdings" panose="05000000000000000000" pitchFamily="2" charset="2"/>
            </a:endParaRPr>
          </a:p>
        </p:txBody>
      </p:sp>
      <p:sp>
        <p:nvSpPr>
          <p:cNvPr id="5" name="Rectangle 4"/>
          <p:cNvSpPr/>
          <p:nvPr/>
        </p:nvSpPr>
        <p:spPr>
          <a:xfrm>
            <a:off x="2415341" y="2041012"/>
            <a:ext cx="1787878" cy="992567"/>
          </a:xfrm>
          <a:prstGeom prst="rect">
            <a:avLst/>
          </a:prstGeom>
        </p:spPr>
        <p:txBody>
          <a:bodyPr wrap="square" lIns="68569" tIns="34284" rIns="68569" bIns="34284">
            <a:spAutoFit/>
          </a:bodyPr>
          <a:lstStyle/>
          <a:p>
            <a:pPr marL="0" marR="0" lvl="0" indent="0" algn="l" defTabSz="914400" rtl="0" eaLnBrk="0" fontAlgn="base" latinLnBrk="0" hangingPunct="0">
              <a:lnSpc>
                <a:spcPct val="100000"/>
              </a:lnSpc>
              <a:spcBef>
                <a:spcPct val="0"/>
              </a:spcBef>
              <a:spcAft>
                <a:spcPts val="0"/>
              </a:spcAft>
              <a:buClrTx/>
              <a:buSzTx/>
              <a:buFontTx/>
              <a:buNone/>
              <a:tabLst/>
              <a:defRPr/>
            </a:pPr>
            <a:r>
              <a:rPr kumimoji="0" lang="en-AU" sz="15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sym typeface="Wingdings" panose="05000000000000000000" pitchFamily="2" charset="2"/>
              </a:rPr>
              <a:t>Twitter </a:t>
            </a:r>
          </a:p>
          <a:p>
            <a:pPr marL="0" marR="0" lvl="0" indent="0" algn="l" defTabSz="914400" rtl="0" eaLnBrk="0" fontAlgn="base" latinLnBrk="0" hangingPunct="0">
              <a:lnSpc>
                <a:spcPct val="100000"/>
              </a:lnSpc>
              <a:spcBef>
                <a:spcPct val="0"/>
              </a:spcBef>
              <a:spcAft>
                <a:spcPts val="0"/>
              </a:spcAft>
              <a:buClrTx/>
              <a:buSzTx/>
              <a:buFontTx/>
              <a:buNone/>
              <a:tabLst/>
              <a:defRPr/>
            </a:pPr>
            <a:r>
              <a:rPr kumimoji="0" lang="en-AU" altLang="en-US" sz="1500" b="1" i="0" u="none" strike="noStrike" kern="1200" cap="none" spc="0" normalizeH="0" baseline="0" noProof="0" dirty="0">
                <a:ln>
                  <a:noFill/>
                </a:ln>
                <a:solidFill>
                  <a:prstClr val="black"/>
                </a:solidFill>
                <a:effectLst/>
                <a:uLnTx/>
                <a:uFillTx/>
                <a:latin typeface="Arial" charset="0"/>
                <a:ea typeface="ＭＳ Ｐゴシック" pitchFamily="-124" charset="-128"/>
                <a:cs typeface="+mn-cs"/>
              </a:rPr>
              <a:t>@DMIRS_WA</a:t>
            </a:r>
          </a:p>
          <a:p>
            <a:pPr marL="0" marR="0" lvl="0" indent="0" algn="l" defTabSz="914400" rtl="0" eaLnBrk="0" fontAlgn="base" latinLnBrk="0" hangingPunct="0">
              <a:lnSpc>
                <a:spcPct val="100000"/>
              </a:lnSpc>
              <a:spcBef>
                <a:spcPct val="0"/>
              </a:spcBef>
              <a:spcAft>
                <a:spcPts val="0"/>
              </a:spcAft>
              <a:buClrTx/>
              <a:buSzTx/>
              <a:buFontTx/>
              <a:buNone/>
              <a:tabLst/>
              <a:defRPr/>
            </a:pPr>
            <a:endParaRPr kumimoji="0" lang="en-AU" altLang="en-US" sz="1500" b="1"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500" b="1"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a:t>
            </a:r>
            <a:r>
              <a:rPr kumimoji="0" lang="en-AU" sz="1500" b="1" i="0" u="none" strike="noStrike" kern="1200" cap="none" spc="0" normalizeH="0" baseline="0" noProof="0" dirty="0" err="1">
                <a:ln>
                  <a:noFill/>
                </a:ln>
                <a:solidFill>
                  <a:srgbClr val="000000"/>
                </a:solidFill>
                <a:effectLst/>
                <a:uLnTx/>
                <a:uFillTx/>
                <a:latin typeface="Arial" charset="0"/>
                <a:ea typeface="ＭＳ Ｐゴシック" pitchFamily="-124" charset="-128"/>
                <a:cs typeface="+mn-cs"/>
              </a:rPr>
              <a:t>AndrewChaplyn</a:t>
            </a:r>
            <a:endParaRPr kumimoji="0" lang="en-AU" sz="1500" b="1" i="0" u="none" strike="noStrike" kern="1200" cap="none" spc="0" normalizeH="0" baseline="0" noProof="0" dirty="0">
              <a:ln>
                <a:noFill/>
              </a:ln>
              <a:solidFill>
                <a:srgbClr val="000000"/>
              </a:solidFill>
              <a:effectLst/>
              <a:uLnTx/>
              <a:uFillTx/>
              <a:latin typeface="Arial" charset="0"/>
              <a:ea typeface="ＭＳ Ｐゴシック" pitchFamily="-124" charset="-128"/>
              <a:cs typeface="+mn-cs"/>
            </a:endParaRPr>
          </a:p>
        </p:txBody>
      </p:sp>
      <p:pic>
        <p:nvPicPr>
          <p:cNvPr id="6" name="Picture 3" descr="W:\TRANSFER\Social Media\News-Twitter_DM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0721" y="2128032"/>
            <a:ext cx="1002431" cy="8500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itle 6"/>
          <p:cNvSpPr>
            <a:spLocks noGrp="1"/>
          </p:cNvSpPr>
          <p:nvPr>
            <p:ph type="title"/>
          </p:nvPr>
        </p:nvSpPr>
        <p:spPr/>
        <p:txBody>
          <a:bodyPr>
            <a:normAutofit fontScale="90000"/>
          </a:bodyPr>
          <a:lstStyle/>
          <a:p>
            <a:r>
              <a:rPr lang="en-AU" dirty="0"/>
              <a:t>Follow us on social media and sign up for news alerts! </a:t>
            </a:r>
          </a:p>
        </p:txBody>
      </p:sp>
      <p:sp>
        <p:nvSpPr>
          <p:cNvPr id="8" name="Rectangle 6"/>
          <p:cNvSpPr txBox="1">
            <a:spLocks noChangeArrowheads="1"/>
          </p:cNvSpPr>
          <p:nvPr/>
        </p:nvSpPr>
        <p:spPr>
          <a:xfrm>
            <a:off x="7553325" y="5723343"/>
            <a:ext cx="447675" cy="2712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
        <p:nvSpPr>
          <p:cNvPr id="9" name="TextBox 8"/>
          <p:cNvSpPr txBox="1"/>
          <p:nvPr/>
        </p:nvSpPr>
        <p:spPr>
          <a:xfrm>
            <a:off x="6462210" y="3753036"/>
            <a:ext cx="2430270"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A02A1D"/>
                </a:solidFill>
                <a:effectLst/>
                <a:uLnTx/>
                <a:uFillTx/>
                <a:latin typeface="Arial" charset="0"/>
                <a:ea typeface="ＭＳ Ｐゴシック" pitchFamily="-124" charset="-128"/>
                <a:cs typeface="+mn-cs"/>
              </a:rPr>
              <a:t>Sign up to receive weekly news alerts @ www.dmirs.wa.gov.au </a:t>
            </a:r>
          </a:p>
        </p:txBody>
      </p:sp>
    </p:spTree>
    <p:extLst>
      <p:ext uri="{BB962C8B-B14F-4D97-AF65-F5344CB8AC3E}">
        <p14:creationId xmlns:p14="http://schemas.microsoft.com/office/powerpoint/2010/main" val="4108519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Content Placeholder 2"/>
          <p:cNvSpPr>
            <a:spLocks noGrp="1"/>
          </p:cNvSpPr>
          <p:nvPr>
            <p:ph idx="4294967295"/>
          </p:nvPr>
        </p:nvSpPr>
        <p:spPr>
          <a:xfrm>
            <a:off x="359532" y="1017730"/>
            <a:ext cx="7772400" cy="3268266"/>
          </a:xfrm>
        </p:spPr>
        <p:txBody>
          <a:bodyPr/>
          <a:lstStyle/>
          <a:p>
            <a:pPr marL="0" indent="0">
              <a:buNone/>
            </a:pPr>
            <a:r>
              <a:rPr lang="en-AU" altLang="en-US" sz="2100" dirty="0">
                <a:solidFill>
                  <a:srgbClr val="005E62"/>
                </a:solidFill>
              </a:rPr>
              <a:t>The Department of Mines, Industry Regulation and Safety (DMIRS) Safety Regulation Group, is the primary safety regulator for the minerals, petroleum and dangerous goods industries in Western Australia.</a:t>
            </a:r>
          </a:p>
          <a:p>
            <a:pPr marL="0" indent="0">
              <a:buNone/>
            </a:pPr>
            <a:endParaRPr lang="en-AU" altLang="en-US" sz="2100" dirty="0">
              <a:solidFill>
                <a:srgbClr val="005E62"/>
              </a:solidFill>
            </a:endParaRPr>
          </a:p>
          <a:p>
            <a:pPr marL="0" indent="0">
              <a:buNone/>
            </a:pPr>
            <a:r>
              <a:rPr lang="en-AU" altLang="en-US" sz="2100" dirty="0"/>
              <a:t>Its role is to promote safety and health through:</a:t>
            </a:r>
          </a:p>
          <a:p>
            <a:pPr marL="0" indent="0">
              <a:buNone/>
            </a:pPr>
            <a:endParaRPr lang="en-AU" altLang="en-US" dirty="0"/>
          </a:p>
          <a:p>
            <a:pPr marL="0" indent="0">
              <a:buNone/>
            </a:pPr>
            <a:endParaRPr lang="en-AU" altLang="en-US" dirty="0"/>
          </a:p>
        </p:txBody>
      </p:sp>
      <p:pic>
        <p:nvPicPr>
          <p:cNvPr id="2" name="Picture 1"/>
          <p:cNvPicPr>
            <a:picLocks noChangeAspect="1"/>
          </p:cNvPicPr>
          <p:nvPr/>
        </p:nvPicPr>
        <p:blipFill>
          <a:blip r:embed="rId3"/>
          <a:stretch>
            <a:fillRect/>
          </a:stretch>
        </p:blipFill>
        <p:spPr>
          <a:xfrm>
            <a:off x="3761910" y="3374994"/>
            <a:ext cx="5313125" cy="2021000"/>
          </a:xfrm>
          <a:prstGeom prst="rect">
            <a:avLst/>
          </a:prstGeom>
        </p:spPr>
      </p:pic>
      <p:sp>
        <p:nvSpPr>
          <p:cNvPr id="5" name="Slide Number Placeholder 1"/>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CC24133-A28B-4EF4-A2D5-AE011194DEDC}"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8711776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Well-informed industry</a:t>
            </a:r>
          </a:p>
        </p:txBody>
      </p:sp>
      <p:sp>
        <p:nvSpPr>
          <p:cNvPr id="5" name="Slide Number Placeholder 4"/>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176" y="1700807"/>
            <a:ext cx="2880320" cy="24098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Content Placeholder 6"/>
          <p:cNvSpPr>
            <a:spLocks noGrp="1"/>
          </p:cNvSpPr>
          <p:nvPr>
            <p:ph idx="1"/>
          </p:nvPr>
        </p:nvSpPr>
        <p:spPr>
          <a:xfrm>
            <a:off x="685800" y="1600200"/>
            <a:ext cx="5470376" cy="4495800"/>
          </a:xfrm>
        </p:spPr>
        <p:txBody>
          <a:bodyPr/>
          <a:lstStyle/>
          <a:p>
            <a:pPr marL="0" indent="0">
              <a:buNone/>
            </a:pPr>
            <a:r>
              <a:rPr lang="en-AU" dirty="0"/>
              <a:t>To </a:t>
            </a:r>
            <a:r>
              <a:rPr lang="en-AU" dirty="0">
                <a:solidFill>
                  <a:srgbClr val="A02A1D"/>
                </a:solidFill>
              </a:rPr>
              <a:t>work with industry </a:t>
            </a:r>
            <a:r>
              <a:rPr lang="en-AU" dirty="0"/>
              <a:t>to reduce serious accidents and incidents, and to </a:t>
            </a:r>
            <a:r>
              <a:rPr lang="en-AU" dirty="0">
                <a:solidFill>
                  <a:srgbClr val="A02A1D"/>
                </a:solidFill>
              </a:rPr>
              <a:t>provide tangible support </a:t>
            </a:r>
            <a:r>
              <a:rPr lang="en-AU" dirty="0"/>
              <a:t>in achieving a </a:t>
            </a:r>
            <a:r>
              <a:rPr lang="en-AU" dirty="0">
                <a:solidFill>
                  <a:srgbClr val="A02A1D"/>
                </a:solidFill>
              </a:rPr>
              <a:t>positive cultural change</a:t>
            </a:r>
            <a:r>
              <a:rPr lang="en-AU" dirty="0"/>
              <a:t>.</a:t>
            </a:r>
          </a:p>
          <a:p>
            <a:pPr marL="0" indent="0">
              <a:buNone/>
            </a:pPr>
            <a:endParaRPr lang="en-AU" dirty="0"/>
          </a:p>
          <a:p>
            <a:pPr marL="0" indent="0">
              <a:buNone/>
            </a:pPr>
            <a:r>
              <a:rPr lang="en-AU" dirty="0"/>
              <a:t>Risk-based approach that places the onus on operators to demonstrate:</a:t>
            </a:r>
          </a:p>
          <a:p>
            <a:pPr marL="457200" indent="-457200">
              <a:buFont typeface="+mj-lt"/>
              <a:buAutoNum type="arabicPeriod"/>
            </a:pPr>
            <a:r>
              <a:rPr lang="en-AU" dirty="0">
                <a:solidFill>
                  <a:srgbClr val="117D7F"/>
                </a:solidFill>
              </a:rPr>
              <a:t>an understanding of the hazards and risks of their workplace</a:t>
            </a:r>
          </a:p>
          <a:p>
            <a:pPr marL="457200" indent="-457200">
              <a:buFont typeface="+mj-lt"/>
              <a:buAutoNum type="arabicPeriod"/>
            </a:pPr>
            <a:r>
              <a:rPr lang="en-AU" dirty="0">
                <a:solidFill>
                  <a:srgbClr val="117D7F"/>
                </a:solidFill>
              </a:rPr>
              <a:t>they are operating as safely as possible.</a:t>
            </a:r>
          </a:p>
          <a:p>
            <a:endParaRPr lang="en-AU" dirty="0"/>
          </a:p>
        </p:txBody>
      </p:sp>
    </p:spTree>
    <p:extLst>
      <p:ext uri="{BB962C8B-B14F-4D97-AF65-F5344CB8AC3E}">
        <p14:creationId xmlns:p14="http://schemas.microsoft.com/office/powerpoint/2010/main" val="2516498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Well-informed industry: Hazard registers</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pic>
        <p:nvPicPr>
          <p:cNvPr id="5" name="Picture 4"/>
          <p:cNvPicPr>
            <a:picLocks noChangeAspect="1"/>
          </p:cNvPicPr>
          <p:nvPr/>
        </p:nvPicPr>
        <p:blipFill>
          <a:blip r:embed="rId3"/>
          <a:stretch>
            <a:fillRect/>
          </a:stretch>
        </p:blipFill>
        <p:spPr>
          <a:xfrm rot="21020232">
            <a:off x="186233" y="1767253"/>
            <a:ext cx="4505308" cy="198021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rot="748626">
            <a:off x="4496648" y="2021315"/>
            <a:ext cx="4307976" cy="185802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827584" y="5114294"/>
            <a:ext cx="7405193" cy="10156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000" b="1"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Fatalities hazard register 	Jan 2000 to Dec 2018</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Arial" charset="0"/>
              <a:ea typeface="ＭＳ Ｐゴシック" pitchFamily="-12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000" b="1"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Serious injury hazard register Jan 2011 to Dec 2017 </a:t>
            </a:r>
          </a:p>
        </p:txBody>
      </p:sp>
      <p:pic>
        <p:nvPicPr>
          <p:cNvPr id="3" name="Picture 2"/>
          <p:cNvPicPr>
            <a:picLocks noChangeAspect="1"/>
          </p:cNvPicPr>
          <p:nvPr/>
        </p:nvPicPr>
        <p:blipFill>
          <a:blip r:embed="rId5"/>
          <a:stretch>
            <a:fillRect/>
          </a:stretch>
        </p:blipFill>
        <p:spPr>
          <a:xfrm>
            <a:off x="3241106" y="1902914"/>
            <a:ext cx="2211402" cy="28863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70877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F01BBC-B154-426B-B193-7FA9844B8C65}"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pic>
        <p:nvPicPr>
          <p:cNvPr id="5" name="Picture 4" descr="Risk managemen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3728" y="1340768"/>
            <a:ext cx="4896544" cy="4896544"/>
          </a:xfrm>
          <a:prstGeom prst="rect">
            <a:avLst/>
          </a:prstGeom>
          <a:ln>
            <a:noFill/>
          </a:ln>
        </p:spPr>
      </p:pic>
      <p:sp>
        <p:nvSpPr>
          <p:cNvPr id="4" name="Title 3"/>
          <p:cNvSpPr>
            <a:spLocks noGrp="1"/>
          </p:cNvSpPr>
          <p:nvPr>
            <p:ph type="title"/>
          </p:nvPr>
        </p:nvSpPr>
        <p:spPr/>
        <p:txBody>
          <a:bodyPr/>
          <a:lstStyle/>
          <a:p>
            <a:r>
              <a:rPr lang="en-AU" dirty="0"/>
              <a:t>Safety regulator expectations of industry</a:t>
            </a:r>
          </a:p>
        </p:txBody>
      </p:sp>
    </p:spTree>
    <p:extLst>
      <p:ext uri="{BB962C8B-B14F-4D97-AF65-F5344CB8AC3E}">
        <p14:creationId xmlns:p14="http://schemas.microsoft.com/office/powerpoint/2010/main" val="9461794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48918" y="5949280"/>
            <a:ext cx="3246165"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400" b="0" i="0" u="none" strike="noStrike" kern="1200" cap="none" spc="0" normalizeH="0" baseline="0" noProof="0" dirty="0">
                <a:ln>
                  <a:noFill/>
                </a:ln>
                <a:solidFill>
                  <a:srgbClr val="CF5E31"/>
                </a:solidFill>
                <a:effectLst/>
                <a:uLnTx/>
                <a:uFillTx/>
                <a:latin typeface="Arial" charset="0"/>
                <a:ea typeface="ＭＳ Ｐゴシック" pitchFamily="-124" charset="-128"/>
                <a:cs typeface="+mn-cs"/>
              </a:rPr>
              <a:t>www.dmirs.wa.gov.au</a:t>
            </a:r>
          </a:p>
        </p:txBody>
      </p:sp>
      <p:pic>
        <p:nvPicPr>
          <p:cNvPr id="4" name="Picture 3"/>
          <p:cNvPicPr>
            <a:picLocks noChangeAspect="1"/>
          </p:cNvPicPr>
          <p:nvPr/>
        </p:nvPicPr>
        <p:blipFill>
          <a:blip r:embed="rId3"/>
          <a:stretch>
            <a:fillRect/>
          </a:stretch>
        </p:blipFill>
        <p:spPr>
          <a:xfrm>
            <a:off x="755576" y="188640"/>
            <a:ext cx="7386628" cy="5760640"/>
          </a:xfrm>
          <a:prstGeom prst="rect">
            <a:avLst/>
          </a:prstGeom>
        </p:spPr>
      </p:pic>
      <p:sp>
        <p:nvSpPr>
          <p:cNvPr id="6" name="Oval 5"/>
          <p:cNvSpPr/>
          <p:nvPr/>
        </p:nvSpPr>
        <p:spPr bwMode="auto">
          <a:xfrm>
            <a:off x="5366990" y="4725144"/>
            <a:ext cx="1941313" cy="736262"/>
          </a:xfrm>
          <a:prstGeom prst="ellipse">
            <a:avLst/>
          </a:prstGeom>
          <a:noFill/>
          <a:ln w="76200">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2400" b="0" i="0" u="none" strike="noStrike" kern="1200" cap="none" spc="0" normalizeH="0" baseline="0" noProof="0">
              <a:ln>
                <a:noFill/>
              </a:ln>
              <a:solidFill>
                <a:srgbClr val="000000"/>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371515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DMIRS – Website</a:t>
            </a:r>
          </a:p>
        </p:txBody>
      </p:sp>
      <p:pic>
        <p:nvPicPr>
          <p:cNvPr id="4" name="Content Placeholder 3"/>
          <p:cNvPicPr>
            <a:picLocks noGrp="1" noChangeAspect="1"/>
          </p:cNvPicPr>
          <p:nvPr>
            <p:ph idx="1"/>
          </p:nvPr>
        </p:nvPicPr>
        <p:blipFill>
          <a:blip r:embed="rId3"/>
          <a:stretch>
            <a:fillRect/>
          </a:stretch>
        </p:blipFill>
        <p:spPr>
          <a:xfrm>
            <a:off x="1763688" y="1248695"/>
            <a:ext cx="5236869" cy="4847305"/>
          </a:xfrm>
          <a:prstGeom prst="rect">
            <a:avLst/>
          </a:prstGeom>
        </p:spPr>
      </p:pic>
      <p:sp>
        <p:nvSpPr>
          <p:cNvPr id="5" name="Slide Number Placeholder 3"/>
          <p:cNvSpPr>
            <a:spLocks noGrp="1"/>
          </p:cNvSpPr>
          <p:nvPr>
            <p:ph type="sldNum" sz="quarter" idx="10"/>
          </p:nvPr>
        </p:nvSpPr>
        <p:spPr>
          <a:xfrm>
            <a:off x="7239000" y="6500813"/>
            <a:ext cx="1905000" cy="36161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472246209"/>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OurDocsIsRecordsDocument xmlns="dce3ed02-b0cd-470d-9119-e5f1a2533a21">false</OurDocsIsRecordsDocument>
    <OurDocsDataStore xmlns="dce3ed02-b0cd-470d-9119-e5f1a2533a21">Central</OurDocsDataStore>
    <OurDocsDocId xmlns="dce3ed02-b0cd-470d-9119-e5f1a2533a21">003549.safety.comms</OurDocsDocId>
    <OurDocsVersionCreatedBy xmlns="dce3ed02-b0cd-470d-9119-e5f1a2533a21">MITWYNA</OurDocsVersionCreatedBy>
    <OurDocsIsLocked xmlns="dce3ed02-b0cd-470d-9119-e5f1a2533a21">false</OurDocsIsLocked>
    <OurDocsDocumentType xmlns="dce3ed02-b0cd-470d-9119-e5f1a2533a21">Corporate Policy</OurDocsDocumentType>
    <OurDocsFileNumbers xmlns="dce3ed02-b0cd-470d-9119-e5f1a2533a21">A0571/200906</OurDocsFileNumbers>
    <OurDocsLockedOnBehalfOf xmlns="dce3ed02-b0cd-470d-9119-e5f1a2533a21" xsi:nil="true"/>
    <OurDocsDocumentDate xmlns="dce3ed02-b0cd-470d-9119-e5f1a2533a21">2019-11-07T16:00:00+00:00</OurDocsDocumentDate>
    <OurDocsVersionCreatedAt xmlns="dce3ed02-b0cd-470d-9119-e5f1a2533a21">2019-11-08T04:03:50+00:00</OurDocsVersionCreatedAt>
    <OurDocsReleaseClassification xmlns="dce3ed02-b0cd-470d-9119-e5f1a2533a21">Departmental Use Only</OurDocsReleaseClassification>
    <OurDocsTitle xmlns="dce3ed02-b0cd-470d-9119-e5f1a2533a21">Mines Safety Roadshow - 2019 - Approved toolbox presentation</OurDocsTitle>
    <OurDocsLocation xmlns="dce3ed02-b0cd-470d-9119-e5f1a2533a21">Perth</OurDocsLocation>
    <OurDocsDescription xmlns="dce3ed02-b0cd-470d-9119-e5f1a2533a21">Safety performance state-of-play</OurDocsDescription>
    <OurDocsVersionReason xmlns="dce3ed02-b0cd-470d-9119-e5f1a2533a21" xsi:nil="true"/>
    <OurDocsAuthor xmlns="dce3ed02-b0cd-470d-9119-e5f1a2533a21">Roy Zylstra</OurDocsAuthor>
    <OurDocsLockedBy xmlns="dce3ed02-b0cd-470d-9119-e5f1a2533a21" xsi:nil="true"/>
    <OurDocsLockedOn xmlns="dce3ed02-b0cd-470d-9119-e5f1a2533a21" xsi:nil="true"/>
    <OurDocsVersionNumber xmlns="dce3ed02-b0cd-470d-9119-e5f1a2533a21">1</OurDocsVersionNumber>
    <OurDocsDocumentSource xmlns="dce3ed02-b0cd-470d-9119-e5f1a2533a21">Internal</OurDocsDocumentSour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47aadd75-fb41-49d7-866d-414b51aa1b7e" ContentTypeId="0x0101000AC6246A9CD2FC45B52DC6FEC0F0AAAA" PreviousValue="false"/>
</file>

<file path=customXml/item4.xml><?xml version="1.0" encoding="utf-8"?>
<ct:contentTypeSchema xmlns:ct="http://schemas.microsoft.com/office/2006/metadata/contentType" xmlns:ma="http://schemas.microsoft.com/office/2006/metadata/properties/metaAttributes" ct:_="" ma:_="" ma:contentTypeName="OurDocs Document" ma:contentTypeID="0x0101000AC6246A9CD2FC45B52DC6FEC0F0AAAA00BA93749351D2F843A36296955CF57A87" ma:contentTypeVersion="16" ma:contentTypeDescription="Create a new document." ma:contentTypeScope="" ma:versionID="c4ef73400446e57c930e0ecafee92863">
  <xsd:schema xmlns:xsd="http://www.w3.org/2001/XMLSchema" xmlns:xs="http://www.w3.org/2001/XMLSchema" xmlns:p="http://schemas.microsoft.com/office/2006/metadata/properties" xmlns:ns2="dce3ed02-b0cd-470d-9119-e5f1a2533a21" targetNamespace="http://schemas.microsoft.com/office/2006/metadata/properties" ma:root="true" ma:fieldsID="5d031b32c981ffdabdc09817a45c8b8d" ns2:_="">
    <xsd:import namespace="dce3ed02-b0cd-470d-9119-e5f1a2533a21"/>
    <xsd:element name="properties">
      <xsd:complexType>
        <xsd:sequence>
          <xsd:element name="documentManagement">
            <xsd:complexType>
              <xsd:all>
                <xsd:element ref="ns2:OurDocsDataStore"/>
                <xsd:element ref="ns2:OurDocsDocId"/>
                <xsd:element ref="ns2:OurDocsVersionNumber"/>
                <xsd:element ref="ns2:OurDocsIsRecordsDocument" minOccurs="0"/>
                <xsd:element ref="ns2:OurDocsIsLocked" minOccurs="0"/>
                <xsd:element ref="ns2:OurDocsTitle" minOccurs="0"/>
                <xsd:element ref="ns2:OurDocsDescription" minOccurs="0"/>
                <xsd:element ref="ns2:OurDocsAuthor" minOccurs="0"/>
                <xsd:element ref="ns2:OurDocsLocation" minOccurs="0"/>
                <xsd:element ref="ns2:OurDocsReleaseClassification" minOccurs="0"/>
                <xsd:element ref="ns2:OurDocsDocumentType" minOccurs="0"/>
                <xsd:element ref="ns2:OurDocsDocumentDate" minOccurs="0"/>
                <xsd:element ref="ns2:OurDocsDocumentSource" minOccurs="0"/>
                <xsd:element ref="ns2:OurDocsFileNumbers" minOccurs="0"/>
                <xsd:element ref="ns2:OurDocsLockedBy" minOccurs="0"/>
                <xsd:element ref="ns2:OurDocsLockedOnBehalfOf" minOccurs="0"/>
                <xsd:element ref="ns2:OurDocsLockedOn" minOccurs="0"/>
                <xsd:element ref="ns2:OurDocsVersionCreatedBy" minOccurs="0"/>
                <xsd:element ref="ns2:OurDocsVersionCreatedAt" minOccurs="0"/>
                <xsd:element ref="ns2:OurDocsVersionReas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e3ed02-b0cd-470d-9119-e5f1a2533a21" elementFormDefault="qualified">
    <xsd:import namespace="http://schemas.microsoft.com/office/2006/documentManagement/types"/>
    <xsd:import namespace="http://schemas.microsoft.com/office/infopath/2007/PartnerControls"/>
    <xsd:element name="OurDocsDataStore" ma:index="8" ma:displayName="DataStore" ma:internalName="OurDocsDataStore">
      <xsd:simpleType>
        <xsd:restriction base="dms:Text"/>
      </xsd:simpleType>
    </xsd:element>
    <xsd:element name="OurDocsDocId" ma:index="9" ma:displayName="DocId" ma:internalName="OurDocsDocId">
      <xsd:simpleType>
        <xsd:restriction base="dms:Text"/>
      </xsd:simpleType>
    </xsd:element>
    <xsd:element name="OurDocsVersionNumber" ma:index="10" ma:displayName="VersionNumber" ma:internalName="OurDocsVersionNumber">
      <xsd:simpleType>
        <xsd:restriction base="dms:Text"/>
      </xsd:simpleType>
    </xsd:element>
    <xsd:element name="OurDocsIsRecordsDocument" ma:index="11" nillable="true" ma:displayName="IsRecordsDocument" ma:internalName="OurDocsIsRecordsDocument">
      <xsd:simpleType>
        <xsd:restriction base="dms:Boolean"/>
      </xsd:simpleType>
    </xsd:element>
    <xsd:element name="OurDocsIsLocked" ma:index="12" nillable="true" ma:displayName="IsLocked" ma:internalName="OurDocsIsLocked">
      <xsd:simpleType>
        <xsd:restriction base="dms:Boolean"/>
      </xsd:simpleType>
    </xsd:element>
    <xsd:element name="OurDocsTitle" ma:index="13" nillable="true" ma:displayName="Title" ma:internalName="OurDocsTitle">
      <xsd:simpleType>
        <xsd:restriction base="dms:Text"/>
      </xsd:simpleType>
    </xsd:element>
    <xsd:element name="OurDocsDescription" ma:index="14" nillable="true" ma:displayName="Description" ma:internalName="OurDocsDescription">
      <xsd:simpleType>
        <xsd:restriction base="dms:Note">
          <xsd:maxLength value="255"/>
        </xsd:restriction>
      </xsd:simpleType>
    </xsd:element>
    <xsd:element name="OurDocsAuthor" ma:index="15" nillable="true" ma:displayName="Author" ma:internalName="OurDocsAuthor">
      <xsd:simpleType>
        <xsd:restriction base="dms:Text"/>
      </xsd:simpleType>
    </xsd:element>
    <xsd:element name="OurDocsLocation" ma:index="16" nillable="true" ma:displayName="Location" ma:internalName="OurDocsLocation">
      <xsd:simpleType>
        <xsd:restriction base="dms:Text"/>
      </xsd:simpleType>
    </xsd:element>
    <xsd:element name="OurDocsReleaseClassification" ma:index="17" nillable="true" ma:displayName="ReleaseClassification" ma:internalName="OurDocsReleaseClassification">
      <xsd:simpleType>
        <xsd:restriction base="dms:Choice">
          <xsd:enumeration value="Departmental Use Only"/>
          <xsd:enumeration value="Within Government Only"/>
          <xsd:enumeration value="Addressee Use Only"/>
          <xsd:enumeration value="Addressee and Within Government Only"/>
          <xsd:enumeration value="For Public Release"/>
          <xsd:enumeration value="UNKNOWN"/>
        </xsd:restriction>
      </xsd:simpleType>
    </xsd:element>
    <xsd:element name="OurDocsDocumentType" ma:index="18" nillable="true" ma:displayName="DocumentType" ma:format="Dropdown" ma:internalName="OurDocsDocumentType" ma:readOnly="false">
      <xsd:simpleType>
        <xsd:restriction base="dms:Choice">
          <xsd:enumeration value="Administration"/>
          <xsd:enumeration value="Agenda"/>
          <xsd:enumeration value="Appointment"/>
          <xsd:enumeration value="Briefing Note"/>
          <xsd:enumeration value="Certificate of Competency"/>
          <xsd:enumeration value="Corporate Executive"/>
          <xsd:enumeration value="Corporate Form"/>
          <xsd:enumeration value="Corporate Policy"/>
          <xsd:enumeration value="Corporate Procedure"/>
          <xsd:enumeration value="Document"/>
          <xsd:enumeration value="Email"/>
          <xsd:enumeration value="External Presentations"/>
          <xsd:enumeration value="External Published Document"/>
          <xsd:enumeration value="Facsimile"/>
          <xsd:enumeration value="File"/>
          <xsd:enumeration value="File Note"/>
          <xsd:enumeration value="Form"/>
          <xsd:enumeration value="Incident Report"/>
          <xsd:enumeration value="Internal Memo"/>
          <xsd:enumeration value="Internal Presentations"/>
          <xsd:enumeration value="Investigation Document"/>
          <xsd:enumeration value="Letter"/>
          <xsd:enumeration value="Map"/>
          <xsd:enumeration value="Memorandum"/>
          <xsd:enumeration value="Ministerial"/>
          <xsd:enumeration value="Minutes"/>
          <xsd:enumeration value="Other"/>
          <xsd:enumeration value="Permit"/>
          <xsd:enumeration value="Photos"/>
          <xsd:enumeration value="Policy"/>
          <xsd:enumeration value="Press Clipping"/>
          <xsd:enumeration value="Press Release"/>
          <xsd:enumeration value="Procurement"/>
          <xsd:enumeration value="Production Report"/>
          <xsd:enumeration value="Report"/>
          <xsd:enumeration value="Risk Management"/>
          <xsd:enumeration value="Royalty Audit"/>
          <xsd:enumeration value="Royalty Payment/Revenue"/>
          <xsd:enumeration value="Royalty Return"/>
          <xsd:enumeration value="Safety Bulletin"/>
          <xsd:enumeration value="Speech"/>
          <xsd:enumeration value="Training"/>
          <xsd:enumeration value="Web Document"/>
        </xsd:restriction>
      </xsd:simpleType>
    </xsd:element>
    <xsd:element name="OurDocsDocumentDate" ma:index="19" nillable="true" ma:displayName="DocumentDate" ma:internalName="OurDocsDocumentDate">
      <xsd:simpleType>
        <xsd:restriction base="dms:DateTime"/>
      </xsd:simpleType>
    </xsd:element>
    <xsd:element name="OurDocsDocumentSource" ma:index="20" nillable="true" ma:displayName="DocumentSource" ma:internalName="OurDocsDocumentSource">
      <xsd:simpleType>
        <xsd:restriction base="dms:Choice">
          <xsd:enumeration value="Internal"/>
          <xsd:enumeration value="External"/>
          <xsd:enumeration value="UNKNOWN"/>
        </xsd:restriction>
      </xsd:simpleType>
    </xsd:element>
    <xsd:element name="OurDocsFileNumbers" ma:index="21" nillable="true" ma:displayName="FileNumbers" ma:internalName="OurDocsFileNumbers">
      <xsd:simpleType>
        <xsd:restriction base="dms:Note">
          <xsd:maxLength value="255"/>
        </xsd:restriction>
      </xsd:simpleType>
    </xsd:element>
    <xsd:element name="OurDocsLockedBy" ma:index="22" nillable="true" ma:displayName="LockedBy" ma:internalName="OurDocsLockedBy">
      <xsd:simpleType>
        <xsd:restriction base="dms:Text"/>
      </xsd:simpleType>
    </xsd:element>
    <xsd:element name="OurDocsLockedOnBehalfOf" ma:index="23" nillable="true" ma:displayName="LockedOnBehalfOf" ma:internalName="OurDocsLockedOnBehalfOf">
      <xsd:simpleType>
        <xsd:restriction base="dms:Text"/>
      </xsd:simpleType>
    </xsd:element>
    <xsd:element name="OurDocsLockedOn" ma:index="24" nillable="true" ma:displayName="LockedOn" ma:internalName="OurDocsLockedOn">
      <xsd:simpleType>
        <xsd:restriction base="dms:DateTime"/>
      </xsd:simpleType>
    </xsd:element>
    <xsd:element name="OurDocsVersionCreatedBy" ma:index="25" nillable="true" ma:displayName="VersionCreatedBy" ma:internalName="OurDocsVersionCreatedBy">
      <xsd:simpleType>
        <xsd:restriction base="dms:Text"/>
      </xsd:simpleType>
    </xsd:element>
    <xsd:element name="OurDocsVersionCreatedAt" ma:index="26" nillable="true" ma:displayName="VersionCreatedAt" ma:internalName="OurDocsVersionCreatedAt">
      <xsd:simpleType>
        <xsd:restriction base="dms:DateTime"/>
      </xsd:simpleType>
    </xsd:element>
    <xsd:element name="OurDocsVersionReason" ma:index="27" nillable="true" ma:displayName="VersionReason" ma:internalName="OurDocsVersionReas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3D9A20-CA18-4B9E-9133-BDE91CECFDBA}">
  <ds:schemaRefs>
    <ds:schemaRef ds:uri="http://schemas.microsoft.com/office/2006/metadata/properties"/>
    <ds:schemaRef ds:uri="http://purl.org/dc/terms/"/>
    <ds:schemaRef ds:uri="http://schemas.microsoft.com/office/2006/documentManagement/types"/>
    <ds:schemaRef ds:uri="dce3ed02-b0cd-470d-9119-e5f1a2533a21"/>
    <ds:schemaRef ds:uri="http://purl.org/dc/dcmitype/"/>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72C1078-9C5E-4285-89F2-EB90CFD16C33}">
  <ds:schemaRefs>
    <ds:schemaRef ds:uri="http://schemas.microsoft.com/sharepoint/v3/contenttype/forms"/>
  </ds:schemaRefs>
</ds:datastoreItem>
</file>

<file path=customXml/itemProps3.xml><?xml version="1.0" encoding="utf-8"?>
<ds:datastoreItem xmlns:ds="http://schemas.openxmlformats.org/officeDocument/2006/customXml" ds:itemID="{0C54DD55-EEBA-4804-9DA8-5E9F7DB31D22}">
  <ds:schemaRefs>
    <ds:schemaRef ds:uri="Microsoft.SharePoint.Taxonomy.ContentTypeSync"/>
  </ds:schemaRefs>
</ds:datastoreItem>
</file>

<file path=customXml/itemProps4.xml><?xml version="1.0" encoding="utf-8"?>
<ds:datastoreItem xmlns:ds="http://schemas.openxmlformats.org/officeDocument/2006/customXml" ds:itemID="{47BAFB15-AB19-44B3-9ED4-C8B9DBA9BF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e3ed02-b0cd-470d-9119-e5f1a2533a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4015</TotalTime>
  <Words>2111</Words>
  <Application>Microsoft Office PowerPoint</Application>
  <PresentationFormat>On-screen Show (4:3)</PresentationFormat>
  <Paragraphs>356</Paragraphs>
  <Slides>35</Slides>
  <Notes>35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35</vt:i4>
      </vt:variant>
    </vt:vector>
  </HeadingPairs>
  <TitlesOfParts>
    <vt:vector size="41" baseType="lpstr">
      <vt:lpstr>ＭＳ Ｐゴシック</vt:lpstr>
      <vt:lpstr>Arial</vt:lpstr>
      <vt:lpstr>Calibri</vt:lpstr>
      <vt:lpstr>Wingdings</vt:lpstr>
      <vt:lpstr>Blank Presentation</vt:lpstr>
      <vt:lpstr>3_Blank Presentation</vt:lpstr>
      <vt:lpstr>PowerPoint Presentation</vt:lpstr>
      <vt:lpstr>PowerPoint Presentation</vt:lpstr>
      <vt:lpstr>PowerPoint Presentation</vt:lpstr>
      <vt:lpstr>PowerPoint Presentation</vt:lpstr>
      <vt:lpstr>Well-informed industry</vt:lpstr>
      <vt:lpstr>Well-informed industry: Hazard registers</vt:lpstr>
      <vt:lpstr>Safety regulator expectations of industry</vt:lpstr>
      <vt:lpstr>PowerPoint Presentation</vt:lpstr>
      <vt:lpstr>DMIRS – Website</vt:lpstr>
      <vt:lpstr>DMIRS – Resources safety news alert</vt:lpstr>
      <vt:lpstr>DMIRS – Mines inspectors</vt:lpstr>
      <vt:lpstr>DMIRS – Inspector regions</vt:lpstr>
      <vt:lpstr>DMIRS – East inspectorate</vt:lpstr>
      <vt:lpstr>DMIRS – East inspectorate</vt:lpstr>
      <vt:lpstr>DMIRS – North inspectorate</vt:lpstr>
      <vt:lpstr>DMIRS – North inspectorate</vt:lpstr>
      <vt:lpstr>DMIRS – South inspectorate</vt:lpstr>
      <vt:lpstr>DMIRS – South inspectorate</vt:lpstr>
      <vt:lpstr>DMIRS – West inspectorate</vt:lpstr>
      <vt:lpstr>DMIRS – West inspectorate</vt:lpstr>
      <vt:lpstr>DMIRS – On the ground</vt:lpstr>
      <vt:lpstr>Fatalities: What is the data telling us? </vt:lpstr>
      <vt:lpstr>Fatalities: What is the data telling us? </vt:lpstr>
      <vt:lpstr>Fatalities: Impact on others</vt:lpstr>
      <vt:lpstr>Fatalities: What is the data not telling us? </vt:lpstr>
      <vt:lpstr>Fatalities: Near miss</vt:lpstr>
      <vt:lpstr>Serious injuries: What is the data telling us? </vt:lpstr>
      <vt:lpstr>Serious injuries: A closer look</vt:lpstr>
      <vt:lpstr>Significant incident report 259</vt:lpstr>
      <vt:lpstr>Significant incident report 275</vt:lpstr>
      <vt:lpstr>What the 2019 Registered Managers Forum told us</vt:lpstr>
      <vt:lpstr>What the 2019 Registered Managers Forum told us</vt:lpstr>
      <vt:lpstr>What can we do?</vt:lpstr>
      <vt:lpstr>Human and organisational factors – influencing a healthy and safe workplace </vt:lpstr>
      <vt:lpstr>Follow us on social media and sign up for news alerts! </vt:lpstr>
    </vt:vector>
  </TitlesOfParts>
  <Company>G5</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Mines Safety Roadshow - 2019 - Approved toolbox presentation</dc:title>
  <dc:subject>Safety performance state-of-play</dc:subject>
  <dc:creator>Roy Zylstra</dc:creator>
  <cp:keywords>DocSrc=Internal&lt;!&gt;VersionNo=2&lt;!&gt;VersionBy=Su.HO&lt;!&gt;VersionDate=08/11/2012&lt;!&gt;Branch=&lt;!&gt;Division=&lt;!&gt;Section=&lt;!&gt;LockedBy=&lt;!&gt;LockedOn=&lt;!&gt;LockedBehalfof=</cp:keywords>
  <dc:description>FileNo=A0571/200906&lt;!&gt;Site=PERTH&lt;!&gt;MDNo=&lt;!&gt;DocType=Corporate Policy&lt;!&gt;DocSec=RS\current&lt;!&gt;Owner=manual.manager&lt;!&gt;Filename=001276V02.Manual.Manager.ppt&lt;!&gt;Project=&lt;!&gt;Group=&lt;!&gt;SecType=Departmental Use Only</dc:description>
  <cp:lastModifiedBy>WYNANDS, Tracy</cp:lastModifiedBy>
  <cp:revision>240</cp:revision>
  <cp:lastPrinted>2019-09-27T06:09:42Z</cp:lastPrinted>
  <dcterms:created xsi:type="dcterms:W3CDTF">2011-01-21T07:01:17Z</dcterms:created>
  <dcterms:modified xsi:type="dcterms:W3CDTF">2019-11-26T07:16:44Z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ite">
    <vt:lpwstr>PERTH</vt:lpwstr>
  </property>
  <property fmtid="{D5CDD505-2E9C-101B-9397-08002B2CF9AE}" pid="3" name="SecType">
    <vt:lpwstr>Departmental Use Only</vt:lpwstr>
  </property>
  <property fmtid="{D5CDD505-2E9C-101B-9397-08002B2CF9AE}" pid="4" name="Manual_Owner_id">
    <vt:lpwstr>MP090079</vt:lpwstr>
  </property>
  <property fmtid="{D5CDD505-2E9C-101B-9397-08002B2CF9AE}" pid="5" name="Manual_Owner">
    <vt:lpwstr>Manager Safety Communications - Business Development</vt:lpwstr>
  </property>
  <property fmtid="{D5CDD505-2E9C-101B-9397-08002B2CF9AE}" pid="6" name="Manual_Contact_ID">
    <vt:lpwstr>MP090079</vt:lpwstr>
  </property>
  <property fmtid="{D5CDD505-2E9C-101B-9397-08002B2CF9AE}" pid="7" name="Manual_Contact">
    <vt:lpwstr>Manager Safety Communications - Business Development</vt:lpwstr>
  </property>
  <property fmtid="{D5CDD505-2E9C-101B-9397-08002B2CF9AE}" pid="8" name="ContentTypeId">
    <vt:lpwstr>0x0101000AC6246A9CD2FC45B52DC6FEC0F0AAAA00BA93749351D2F843A36296955CF57A87</vt:lpwstr>
  </property>
  <property fmtid="{D5CDD505-2E9C-101B-9397-08002B2CF9AE}" pid="9" name="DataStore">
    <vt:lpwstr>Central</vt:lpwstr>
  </property>
</Properties>
</file>