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Lst>
  <p:notesMasterIdLst>
    <p:notesMasterId r:id="rId34"/>
  </p:notesMasterIdLst>
  <p:sldIdLst>
    <p:sldId id="28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23" autoAdjust="0"/>
  </p:normalViewPr>
  <p:slideViewPr>
    <p:cSldViewPr>
      <p:cViewPr varScale="1">
        <p:scale>
          <a:sx n="72" d="100"/>
          <a:sy n="72" d="100"/>
        </p:scale>
        <p:origin x="-2670" y="-102"/>
      </p:cViewPr>
      <p:guideLst>
        <p:guide orient="horz" pos="2160"/>
        <p:guide pos="2880"/>
      </p:guideLst>
    </p:cSldViewPr>
  </p:slideViewPr>
  <p:notesTextViewPr>
    <p:cViewPr>
      <p:scale>
        <a:sx n="1" d="1"/>
        <a:sy n="1" d="1"/>
      </p:scale>
      <p:origin x="0" y="0"/>
    </p:cViewPr>
  </p:notesTextViewPr>
  <p:notesViewPr>
    <p:cSldViewPr>
      <p:cViewPr>
        <p:scale>
          <a:sx n="150" d="100"/>
          <a:sy n="150" d="100"/>
        </p:scale>
        <p:origin x="-180" y="12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49E8B-35B3-4289-AC3F-6C68209DE384}" type="datetimeFigureOut">
              <a:rPr lang="en-AU" smtClean="0"/>
              <a:t>21/12/2015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2CD3E-E534-49C7-BECD-F2EC86DF61FC}" type="slidenum">
              <a:rPr lang="en-AU" smtClean="0"/>
              <a:t>‹#›</a:t>
            </a:fld>
            <a:endParaRPr lang="en-AU"/>
          </a:p>
        </p:txBody>
      </p:sp>
    </p:spTree>
    <p:extLst>
      <p:ext uri="{BB962C8B-B14F-4D97-AF65-F5344CB8AC3E}">
        <p14:creationId xmlns:p14="http://schemas.microsoft.com/office/powerpoint/2010/main" val="249822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0" y="4343144"/>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Again, similar</a:t>
            </a:r>
            <a:r>
              <a:rPr lang="en-AU" baseline="0" dirty="0" smtClean="0"/>
              <a:t> l</a:t>
            </a:r>
            <a:r>
              <a:rPr lang="en-AU" dirty="0" smtClean="0"/>
              <a:t>egislative obligations apply to importers.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325501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Again, similar</a:t>
            </a:r>
            <a:r>
              <a:rPr lang="en-AU" baseline="0" dirty="0" smtClean="0"/>
              <a:t> l</a:t>
            </a:r>
            <a:r>
              <a:rPr lang="en-AU" dirty="0" smtClean="0"/>
              <a:t>egislative obligations apply to suppliers.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17210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Again, similar</a:t>
            </a:r>
            <a:r>
              <a:rPr lang="en-AU" baseline="0" dirty="0" smtClean="0"/>
              <a:t> l</a:t>
            </a:r>
            <a:r>
              <a:rPr lang="en-AU" dirty="0" smtClean="0"/>
              <a:t>egislative obligations apply to installers and erectors.</a:t>
            </a:r>
            <a:endParaRPr lang="en-AU" dirty="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2351863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33701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62394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15</a:t>
            </a:fld>
            <a:endParaRPr lang="en-AU">
              <a:solidFill>
                <a:prstClr val="black"/>
              </a:solidFill>
            </a:endParaRPr>
          </a:p>
        </p:txBody>
      </p:sp>
    </p:spTree>
    <p:extLst>
      <p:ext uri="{BB962C8B-B14F-4D97-AF65-F5344CB8AC3E}">
        <p14:creationId xmlns:p14="http://schemas.microsoft.com/office/powerpoint/2010/main" val="173701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a:t>
            </a:r>
            <a:r>
              <a:rPr lang="en-AU" baseline="0" dirty="0" smtClean="0"/>
              <a:t> </a:t>
            </a:r>
            <a:r>
              <a:rPr lang="en-AU" dirty="0" smtClean="0"/>
              <a:t>employees working at a mining operation (including</a:t>
            </a:r>
            <a:r>
              <a:rPr lang="en-AU" baseline="0" dirty="0" smtClean="0"/>
              <a:t> contractors and visitors) </a:t>
            </a:r>
            <a:r>
              <a:rPr lang="en-AU" dirty="0" smtClean="0"/>
              <a:t>have a legal duty, under s. 10 of the </a:t>
            </a:r>
            <a:r>
              <a:rPr lang="en-AU" i="1" dirty="0" smtClean="0"/>
              <a:t>Mines Safety and Inspection Act 1994</a:t>
            </a:r>
            <a:r>
              <a:rPr lang="en-AU" dirty="0" smtClean="0"/>
              <a:t> (MSIA), to take reasonable care</a:t>
            </a:r>
            <a:r>
              <a:rPr lang="en-AU" baseline="0" dirty="0" smtClean="0"/>
              <a:t> </a:t>
            </a:r>
            <a:r>
              <a:rPr lang="en-AU" dirty="0" smtClean="0"/>
              <a:t>to ensure they do not expose themselves or others to harm through any act or omission at work.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All employees working at a mining operation (including contractors and visitors) have a legal duty, under s. 11 of the MSIA, to report any observed or potential hazards and any potentially serious incidents to their immediate supervisor/manager (as a minimum).</a:t>
            </a: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416131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duties and obli</a:t>
            </a:r>
            <a:r>
              <a:rPr lang="en-AU" baseline="0" dirty="0" smtClean="0"/>
              <a:t>g</a:t>
            </a:r>
            <a:r>
              <a:rPr lang="en-AU" dirty="0" smtClean="0"/>
              <a:t>ations on self-employed persons working at a mining operation are very similar to</a:t>
            </a:r>
            <a:r>
              <a:rPr lang="en-AU" baseline="0" dirty="0" smtClean="0"/>
              <a:t> the duties and obligations on employees – </a:t>
            </a:r>
            <a:r>
              <a:rPr lang="en-AU" dirty="0" smtClean="0"/>
              <a:t>to take reasonable care</a:t>
            </a:r>
            <a:r>
              <a:rPr lang="en-AU" baseline="0" dirty="0" smtClean="0"/>
              <a:t> </a:t>
            </a:r>
            <a:r>
              <a:rPr lang="en-AU" dirty="0" smtClean="0"/>
              <a:t>to ensure they do not expose themselves or others to harm through any act or omission at work.  </a:t>
            </a:r>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2818499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 risk assessment tools</a:t>
            </a:r>
            <a:r>
              <a:rPr lang="en-AU" baseline="0" dirty="0" smtClean="0"/>
              <a:t> used at mining operations are based on the AS/NZS  ISO 31000 approach to risk management – identify, quantify and treat the risk.</a:t>
            </a:r>
          </a:p>
          <a:p>
            <a:endParaRPr lang="en-AU" baseline="0" dirty="0" smtClean="0"/>
          </a:p>
          <a:p>
            <a:r>
              <a:rPr lang="en-AU" baseline="0" dirty="0" smtClean="0"/>
              <a:t>Hazard identification and risk</a:t>
            </a:r>
            <a:r>
              <a:rPr lang="en-AU" dirty="0" smtClean="0"/>
              <a:t> assessment tools </a:t>
            </a:r>
            <a:r>
              <a:rPr lang="en-AU" baseline="0" dirty="0" smtClean="0"/>
              <a:t>such as JSAs, JHAs, Take 5s, WRACs, CRAWs and HAZOP</a:t>
            </a:r>
            <a:r>
              <a:rPr lang="en-AU" baseline="0" dirty="0"/>
              <a:t>s</a:t>
            </a:r>
            <a:r>
              <a:rPr lang="en-AU" baseline="0" dirty="0" smtClean="0"/>
              <a:t> are all based on this high level methodology.</a:t>
            </a:r>
          </a:p>
          <a:p>
            <a:endParaRPr lang="en-AU" baseline="0" dirty="0" smtClean="0"/>
          </a:p>
          <a:p>
            <a:r>
              <a:rPr lang="en-AU" baseline="0" dirty="0" smtClean="0"/>
              <a:t>In conjunction with the various risk assessment tools, many mining operations use a variation of the 5 x 5 matrix (likelihood x severity) to evaluate risks.  The 5 x 5 matrix used is usually defined in the corporate risk management policy or procedure, which also defines what the operation’s acceptable risk level is (i.e. green squares of the 5 x 5 matrix).</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3358376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Diagrammatic representation of risk management process taken from AS/NZS ISO 31000.</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328646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685494" y="4342939"/>
            <a:ext cx="5487013" cy="4114587"/>
          </a:xfrm>
          <a:prstGeom prst="rect">
            <a:avLst/>
          </a:prstGeom>
          <a:noFill/>
        </p:spPr>
        <p:txBody>
          <a:bodyPr wrap="square" numCol="1" anchor="t" anchorCtr="0" compatLnSpc="1">
            <a:prstTxWarp prst="textNoShape">
              <a:avLst/>
            </a:prstTxWarp>
            <a:normAutofit/>
          </a:bodyPr>
          <a:lstStyle/>
          <a:p>
            <a:endParaRPr lang="en-AU"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54470-AFD1-4AD7-86D5-DA5B20184AE0}"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5104 </a:t>
            </a:r>
            <a:r>
              <a:rPr lang="en-AU" i="1" dirty="0" smtClean="0"/>
              <a:t>General Principles on Reliability of Structures </a:t>
            </a:r>
            <a:r>
              <a:rPr lang="en-AU" dirty="0" smtClean="0"/>
              <a:t>(</a:t>
            </a:r>
            <a:r>
              <a:rPr lang="en-AU" dirty="0"/>
              <a:t>identical to ISO 2394</a:t>
            </a:r>
            <a:r>
              <a:rPr lang="en-AU" dirty="0" smtClean="0"/>
              <a:t>) introduces the concept of a target ‘reliability index’ (</a:t>
            </a:r>
            <a:r>
              <a:rPr lang="el-GR" dirty="0" smtClean="0"/>
              <a:t>β</a:t>
            </a:r>
            <a:r>
              <a:rPr lang="en-AU" dirty="0" smtClean="0"/>
              <a:t>), or failure probability for structures. These apply to the ultimate and serviceability limit states of a structure for a defined period of time (i.e. design life).</a:t>
            </a:r>
          </a:p>
          <a:p>
            <a:pPr marL="0" indent="0">
              <a:buNone/>
            </a:pPr>
            <a:endParaRPr lang="en-AU" sz="800" dirty="0" smtClean="0"/>
          </a:p>
          <a:p>
            <a:r>
              <a:rPr lang="en-AU" dirty="0"/>
              <a:t>The </a:t>
            </a:r>
            <a:r>
              <a:rPr lang="en-AU" dirty="0" smtClean="0"/>
              <a:t>reliability index where </a:t>
            </a:r>
            <a:r>
              <a:rPr lang="el-GR" dirty="0" smtClean="0"/>
              <a:t>β</a:t>
            </a:r>
            <a:r>
              <a:rPr lang="en-AU" dirty="0" smtClean="0"/>
              <a:t> = 4.7, corresponds to probability of a person present in building at time of collapse getting killed</a:t>
            </a:r>
            <a:r>
              <a:rPr lang="en-AU" dirty="0"/>
              <a:t>;</a:t>
            </a:r>
            <a:r>
              <a:rPr lang="en-AU" dirty="0" smtClean="0"/>
              <a:t> and  P = 10</a:t>
            </a:r>
            <a:r>
              <a:rPr lang="en-AU" baseline="30000" dirty="0" smtClean="0"/>
              <a:t>-6</a:t>
            </a:r>
            <a:r>
              <a:rPr lang="en-AU" dirty="0" smtClean="0"/>
              <a:t> per year</a:t>
            </a:r>
            <a:r>
              <a:rPr lang="en-AU" baseline="0" dirty="0" smtClean="0"/>
              <a:t> (i.e. 1 in a million chance per year).</a:t>
            </a:r>
            <a:r>
              <a:rPr lang="en-AU" dirty="0" smtClean="0"/>
              <a:t>  All of the AS</a:t>
            </a:r>
            <a:r>
              <a:rPr lang="en-AU" dirty="0" smtClean="0">
                <a:solidFill>
                  <a:srgbClr val="FF0000"/>
                </a:solidFill>
              </a:rPr>
              <a:t>/NZS</a:t>
            </a:r>
            <a:r>
              <a:rPr lang="en-AU" dirty="0" smtClean="0"/>
              <a:t> 1170 suite of loading codes are based on this criteria.  </a:t>
            </a:r>
          </a:p>
          <a:p>
            <a:endParaRPr lang="en-AU" dirty="0"/>
          </a:p>
          <a:p>
            <a:r>
              <a:rPr lang="en-AU" dirty="0" smtClean="0"/>
              <a:t>AS 5104 is a precursor standard to the AS</a:t>
            </a:r>
            <a:r>
              <a:rPr lang="en-AU" dirty="0" smtClean="0">
                <a:solidFill>
                  <a:srgbClr val="FF0000"/>
                </a:solidFill>
              </a:rPr>
              <a:t>/NZS</a:t>
            </a:r>
            <a:r>
              <a:rPr lang="en-AU" dirty="0" smtClean="0"/>
              <a:t> 1170 codes. It is not about a ‘safety factor’ – it is about the probability</a:t>
            </a:r>
            <a:r>
              <a:rPr lang="en-AU" baseline="0" dirty="0" smtClean="0"/>
              <a:t> of someone being fatally injured,</a:t>
            </a:r>
            <a:r>
              <a:rPr lang="en-AU" dirty="0" smtClean="0"/>
              <a:t> or ‘residual risk.’  One in a million per year is generally regarded</a:t>
            </a:r>
            <a:r>
              <a:rPr lang="en-AU" baseline="0" dirty="0" smtClean="0"/>
              <a:t> as an acceptable risk level in many international standards that relate to safety of people.</a:t>
            </a:r>
            <a:endParaRPr lang="en-AU" dirty="0" smtClean="0"/>
          </a:p>
          <a:p>
            <a:pPr marL="0" indent="0">
              <a:buNone/>
            </a:pPr>
            <a:endParaRPr lang="en-AU" sz="800" dirty="0" smtClean="0"/>
          </a:p>
          <a:p>
            <a:pPr marL="0" indent="0" algn="l">
              <a:buNone/>
            </a:pPr>
            <a:r>
              <a:rPr lang="en-AU" dirty="0" smtClean="0">
                <a:solidFill>
                  <a:srgbClr val="CF5E31"/>
                </a:solidFill>
              </a:rPr>
              <a:t>However, despite the inherent </a:t>
            </a:r>
            <a:r>
              <a:rPr lang="el-GR" dirty="0" smtClean="0">
                <a:solidFill>
                  <a:srgbClr val="CF5E31"/>
                </a:solidFill>
              </a:rPr>
              <a:t>β</a:t>
            </a:r>
            <a:r>
              <a:rPr lang="en-AU" dirty="0" smtClean="0">
                <a:solidFill>
                  <a:srgbClr val="CF5E31"/>
                </a:solidFill>
              </a:rPr>
              <a:t> value built into the structure loading codes used by designers, most failures are actually the result of gross errors.</a:t>
            </a:r>
          </a:p>
          <a:p>
            <a:pPr marL="0" indent="0" algn="l">
              <a:buNone/>
            </a:pPr>
            <a:endParaRPr lang="en-AU" dirty="0" smtClean="0">
              <a:solidFill>
                <a:srgbClr val="CF5E31"/>
              </a:solidFill>
            </a:endParaRPr>
          </a:p>
          <a:p>
            <a:pPr marL="0" indent="0" algn="l">
              <a:buNone/>
            </a:pPr>
            <a:r>
              <a:rPr lang="en-AU" dirty="0" smtClean="0"/>
              <a:t>Any gross</a:t>
            </a:r>
            <a:r>
              <a:rPr lang="en-AU" baseline="0" dirty="0" smtClean="0"/>
              <a:t> errors or defects – from design, fabrication, construction, maintenance –present in plant structures may mean that the </a:t>
            </a:r>
            <a:r>
              <a:rPr lang="el-GR" dirty="0" smtClean="0"/>
              <a:t>β</a:t>
            </a:r>
            <a:r>
              <a:rPr lang="en-AU" dirty="0" smtClean="0"/>
              <a:t> value is not 4.7. Therefore </a:t>
            </a:r>
            <a:r>
              <a:rPr lang="en-AU" baseline="0" dirty="0" smtClean="0"/>
              <a:t>the new (unknown) residual risk level may be higher than is acceptable (reasonable practice).</a:t>
            </a:r>
            <a:endParaRPr lang="en-AU" dirty="0" smtClean="0">
              <a:solidFill>
                <a:srgbClr val="CF5E31"/>
              </a:solidFill>
            </a:endParaRPr>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14708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Although there is no acceptable risk level mandated by legislation,</a:t>
            </a:r>
            <a:r>
              <a:rPr lang="en-AU" baseline="0" dirty="0" smtClean="0"/>
              <a:t> there is a risk value built into the structural loading codes.  There is an expectation that the AS 5104  (</a:t>
            </a:r>
            <a:r>
              <a:rPr lang="el-GR" dirty="0" smtClean="0"/>
              <a:t>β</a:t>
            </a:r>
            <a:r>
              <a:rPr lang="en-AU" dirty="0" smtClean="0"/>
              <a:t> = 4.7 ) residual risk level is achieved because it is established in</a:t>
            </a:r>
            <a:r>
              <a:rPr lang="en-AU" baseline="0" dirty="0" smtClean="0"/>
              <a:t> industry (internationally) and built into the Australian structural loading codes (AS</a:t>
            </a:r>
            <a:r>
              <a:rPr lang="en-AU" baseline="0" dirty="0" smtClean="0">
                <a:solidFill>
                  <a:srgbClr val="FF0000"/>
                </a:solidFill>
              </a:rPr>
              <a:t>/NZS </a:t>
            </a:r>
            <a:r>
              <a:rPr lang="en-AU" baseline="0" dirty="0" smtClean="0"/>
              <a:t>1170) as reasonable practice.</a:t>
            </a:r>
            <a:endParaRPr lang="en-AU" dirty="0" smtClean="0"/>
          </a:p>
          <a:p>
            <a:endParaRPr lang="en-AU" dirty="0" smtClean="0"/>
          </a:p>
          <a:p>
            <a:r>
              <a:rPr lang="en-AU" dirty="0" smtClean="0"/>
              <a:t>SFAIRP (so far as is reasonably practicable) is a </a:t>
            </a:r>
            <a:r>
              <a:rPr lang="en-AU" dirty="0"/>
              <a:t>tidy </a:t>
            </a:r>
            <a:r>
              <a:rPr lang="en-AU" dirty="0" smtClean="0"/>
              <a:t>acronym that is effectively the ‘duty</a:t>
            </a:r>
            <a:r>
              <a:rPr lang="en-AU" baseline="0" dirty="0" smtClean="0"/>
              <a:t> of care’ obligation in s.</a:t>
            </a:r>
            <a:r>
              <a:rPr lang="en-AU" dirty="0" smtClean="0"/>
              <a:t> </a:t>
            </a:r>
            <a:r>
              <a:rPr lang="en-AU" baseline="0" dirty="0" smtClean="0"/>
              <a:t>9 of the </a:t>
            </a:r>
            <a:r>
              <a:rPr lang="en-AU" i="1" baseline="0" dirty="0" smtClean="0"/>
              <a:t>Mines Safety and Inspection Act 1994</a:t>
            </a:r>
            <a:r>
              <a:rPr lang="en-AU" baseline="0" dirty="0" smtClean="0"/>
              <a:t> (MSIA).  It does not require any specific residual risk level to be achieved,  but implies the highest level of protection (lowest level of risk) that is reasonably practicable.  However, because the AS 5104 and AS</a:t>
            </a:r>
            <a:r>
              <a:rPr lang="en-AU" baseline="0" dirty="0" smtClean="0">
                <a:solidFill>
                  <a:srgbClr val="FF0000"/>
                </a:solidFill>
              </a:rPr>
              <a:t>/NZS</a:t>
            </a:r>
            <a:r>
              <a:rPr lang="en-AU" baseline="0" dirty="0" smtClean="0"/>
              <a:t> 1170 codes are accepted as reasonable industry practice (reasonably practicable) then the </a:t>
            </a:r>
            <a:r>
              <a:rPr lang="el-GR" dirty="0" smtClean="0"/>
              <a:t>β</a:t>
            </a:r>
            <a:r>
              <a:rPr lang="en-AU" dirty="0" smtClean="0"/>
              <a:t> = 4.7  (or 1 in a million per year) residual</a:t>
            </a:r>
            <a:r>
              <a:rPr lang="en-AU" baseline="0" dirty="0" smtClean="0"/>
              <a:t> risk levels are indirectly relevant (but not directly enforceable).</a:t>
            </a:r>
          </a:p>
          <a:p>
            <a:endParaRPr lang="en-AU" baseline="0" dirty="0" smtClean="0"/>
          </a:p>
          <a:p>
            <a:r>
              <a:rPr lang="en-AU" baseline="0" dirty="0" smtClean="0"/>
              <a:t>It is important to study the definition of practicable in </a:t>
            </a:r>
            <a:r>
              <a:rPr lang="en-AU" dirty="0" smtClean="0"/>
              <a:t>s.</a:t>
            </a:r>
            <a:r>
              <a:rPr lang="en-AU" baseline="0" dirty="0" smtClean="0"/>
              <a:t> 4(1) of the MSIA since this is key to understanding the duty of care and negligence concepts.  It is important to understand that ‘practicable’ does not mean the same as ‘practical.’  The difference is not always commonly understood.  Practical can mean quick, easy and cheap.  Practicable or reasonably practicable means achieving a reasonable standard that can be expected from a reasonable (competent) person (i.e. good industry practice or best practice).</a:t>
            </a:r>
          </a:p>
          <a:p>
            <a:endParaRPr lang="en-AU" baseline="0" dirty="0" smtClean="0"/>
          </a:p>
          <a:p>
            <a:r>
              <a:rPr lang="en-AU" baseline="0" dirty="0" smtClean="0"/>
              <a:t>Reasonably practicable does not always mean reasonably </a:t>
            </a:r>
            <a:r>
              <a:rPr lang="en-AU" dirty="0"/>
              <a:t>a</a:t>
            </a:r>
            <a:r>
              <a:rPr lang="en-AU" baseline="0" dirty="0" smtClean="0"/>
              <a:t>ffordable.  The cost of a risk control measure should be considered in proportion to the risk it is controlling.  However, the financial circumstances (e.g. budgets, affordability, cash flow) of a business are not relevant when deciding what is reasonably practicable.</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591936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precautionary approach (or due diligence approach) is all about complying with</a:t>
            </a:r>
            <a:r>
              <a:rPr lang="en-AU" baseline="0" dirty="0" smtClean="0"/>
              <a:t> duty of care obligations by managing risk to the SFAIRP standard.  </a:t>
            </a:r>
          </a:p>
          <a:p>
            <a:endParaRPr lang="en-AU" baseline="0" dirty="0" smtClean="0"/>
          </a:p>
          <a:p>
            <a:r>
              <a:rPr lang="en-AU" baseline="0" dirty="0" smtClean="0"/>
              <a:t>There is no calculation of residual risk or risk evaluation using a 5 x 5 matrix to inform risk treatment.  There is no ranking and re-ranking of risks to decide whether action is required.  Instead all reasonably practicable precautions must be adopted.  </a:t>
            </a:r>
          </a:p>
          <a:p>
            <a:endParaRPr lang="en-AU" dirty="0"/>
          </a:p>
          <a:p>
            <a:r>
              <a:rPr lang="en-AU" baseline="0" dirty="0" smtClean="0"/>
              <a:t>The hierarchy of controls concept is relevant when considering what is reasonably practicable.  Risk ranking should only be used to prioritise actions, not avoid or defer actions that are reasonably practicable.</a:t>
            </a: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44850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Safety </a:t>
            </a:r>
            <a:r>
              <a:rPr lang="en-AU" baseline="0" dirty="0" smtClean="0"/>
              <a:t>case legislation does not apply to mining operations in Western Australia.  </a:t>
            </a:r>
          </a:p>
          <a:p>
            <a:endParaRPr lang="en-AU" baseline="0" dirty="0" smtClean="0"/>
          </a:p>
          <a:p>
            <a:r>
              <a:rPr lang="en-AU" baseline="0" dirty="0" smtClean="0"/>
              <a:t>The </a:t>
            </a:r>
            <a:r>
              <a:rPr lang="en-AU" i="1" baseline="0" dirty="0" smtClean="0"/>
              <a:t>Mines Safety and Inspection Act 1994</a:t>
            </a:r>
            <a:r>
              <a:rPr lang="en-AU" baseline="0" dirty="0" smtClean="0"/>
              <a:t> and the Mines Safety and Inspection Regulations</a:t>
            </a:r>
            <a:r>
              <a:rPr lang="en-AU" dirty="0" smtClean="0"/>
              <a:t> 1995 </a:t>
            </a:r>
            <a:r>
              <a:rPr lang="en-AU" baseline="0" dirty="0" smtClean="0"/>
              <a:t>have a mixture of risk-based and prescriptive requirements.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206452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smtClean="0"/>
              <a:t>DISCUSSION OF FAILURE</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The column</a:t>
            </a:r>
            <a:r>
              <a:rPr lang="en-AU" baseline="0" dirty="0" smtClean="0"/>
              <a:t> has failed as it can no longer be expected to support the loads it was designed for.  It is most likely still standing as a worst case load combination </a:t>
            </a:r>
            <a:r>
              <a:rPr lang="en-AU" dirty="0" smtClean="0"/>
              <a:t>(</a:t>
            </a:r>
            <a:r>
              <a:rPr lang="en-AU" dirty="0"/>
              <a:t>e.g. wind </a:t>
            </a:r>
            <a:r>
              <a:rPr lang="en-AU" dirty="0" smtClean="0"/>
              <a:t>and fully </a:t>
            </a:r>
            <a:r>
              <a:rPr lang="en-AU" dirty="0"/>
              <a:t>loaded</a:t>
            </a:r>
            <a:r>
              <a:rPr lang="en-AU" dirty="0" smtClean="0"/>
              <a:t>) has not </a:t>
            </a:r>
            <a:r>
              <a:rPr lang="en-AU" baseline="0" dirty="0" smtClean="0"/>
              <a:t>been imposed.</a:t>
            </a:r>
          </a:p>
          <a:p>
            <a:endParaRPr lang="en-AU" baseline="0" dirty="0" smtClean="0"/>
          </a:p>
          <a:p>
            <a:pPr marL="171450" indent="-171450">
              <a:buFont typeface="Arial" panose="020B0604020202020204" pitchFamily="34" charset="0"/>
              <a:buChar char="•"/>
            </a:pPr>
            <a:r>
              <a:rPr lang="en-AU" baseline="0" dirty="0" smtClean="0"/>
              <a:t>The correct response is to get the structure immediately assessed by a competent person (usually a competent structural engineer) who can:</a:t>
            </a:r>
          </a:p>
          <a:p>
            <a:pPr marL="628650" lvl="1" indent="-171450">
              <a:buFont typeface="Arial" panose="020B0604020202020204" pitchFamily="34" charset="0"/>
              <a:buChar char="•"/>
            </a:pPr>
            <a:r>
              <a:rPr lang="en-AU" dirty="0" smtClean="0"/>
              <a:t>recommend immediate </a:t>
            </a:r>
            <a:r>
              <a:rPr lang="en-AU" baseline="0" dirty="0" smtClean="0"/>
              <a:t>temporary actions to make it safe</a:t>
            </a:r>
          </a:p>
          <a:p>
            <a:pPr marL="628650" lvl="1" indent="-171450">
              <a:buFont typeface="Arial" panose="020B0604020202020204" pitchFamily="34" charset="0"/>
              <a:buChar char="•"/>
            </a:pPr>
            <a:r>
              <a:rPr lang="en-AU" dirty="0" smtClean="0"/>
              <a:t>recommend permanent </a:t>
            </a:r>
            <a:r>
              <a:rPr lang="en-AU" baseline="0" dirty="0" smtClean="0"/>
              <a:t>repair actions</a:t>
            </a:r>
          </a:p>
          <a:p>
            <a:pPr marL="628650" lvl="1" indent="-171450">
              <a:buFont typeface="Arial" panose="020B0604020202020204" pitchFamily="34" charset="0"/>
              <a:buChar char="•"/>
            </a:pPr>
            <a:r>
              <a:rPr lang="en-AU" baseline="0" dirty="0" smtClean="0"/>
              <a:t>assess the risk of collapse </a:t>
            </a:r>
          </a:p>
          <a:p>
            <a:pPr marL="628650" lvl="1" indent="-171450">
              <a:buFont typeface="Arial" panose="020B0604020202020204" pitchFamily="34" charset="0"/>
              <a:buChar char="•"/>
            </a:pPr>
            <a:r>
              <a:rPr lang="en-AU" baseline="0" dirty="0" smtClean="0"/>
              <a:t>recommend the priority (e.g. repair immediately or within a timeframe).</a:t>
            </a:r>
          </a:p>
          <a:p>
            <a:pPr lvl="1"/>
            <a:r>
              <a:rPr lang="en-AU" baseline="0" dirty="0" smtClean="0"/>
              <a:t>This is a legal obligation of the employer under r. 6.22 Mines Safety and Inspection Regulations 1995 (MSIR).</a:t>
            </a:r>
          </a:p>
          <a:p>
            <a:pPr lvl="1"/>
            <a:endParaRPr lang="en-AU" baseline="0" dirty="0" smtClean="0"/>
          </a:p>
          <a:p>
            <a:pPr marL="171450" indent="-171450">
              <a:buFont typeface="Arial" panose="020B0604020202020204" pitchFamily="34" charset="0"/>
              <a:buChar char="•"/>
            </a:pPr>
            <a:r>
              <a:rPr lang="en-AU" baseline="0" dirty="0" smtClean="0"/>
              <a:t>Under r. 6.22 MSIR the employer is responsible for ensuring a competent person makes an assessment and the necessary recommended actions are completed. The employer’s duty of care under s. 9 of the </a:t>
            </a:r>
            <a:r>
              <a:rPr lang="en-AU" i="1" dirty="0"/>
              <a:t>Mines Safety and Inspection Act 1994 </a:t>
            </a:r>
            <a:r>
              <a:rPr lang="en-AU" i="0" dirty="0" smtClean="0"/>
              <a:t>(</a:t>
            </a:r>
            <a:r>
              <a:rPr lang="en-AU" baseline="0" dirty="0" smtClean="0"/>
              <a:t>MSIA) is also applicable.  </a:t>
            </a:r>
          </a:p>
          <a:p>
            <a:pPr marL="628650" lvl="1" indent="-171450">
              <a:buFont typeface="Arial" panose="020B0604020202020204" pitchFamily="34" charset="0"/>
              <a:buChar char="•"/>
            </a:pPr>
            <a:r>
              <a:rPr lang="en-AU" baseline="0" dirty="0" smtClean="0"/>
              <a:t>Employees have a duty to report such hazards under s. 11 MSIA.  </a:t>
            </a:r>
          </a:p>
          <a:p>
            <a:pPr marL="628650" lvl="1" indent="-171450">
              <a:buFont typeface="Arial" panose="020B0604020202020204" pitchFamily="34" charset="0"/>
              <a:buChar char="•"/>
            </a:pPr>
            <a:r>
              <a:rPr lang="en-AU" baseline="0" dirty="0" smtClean="0"/>
              <a:t>Safety and health representatives should be taking up the issue and consulting with management when there is inadequate response – it is everyone’s problem.</a:t>
            </a:r>
          </a:p>
          <a:p>
            <a:pPr lvl="1"/>
            <a:endParaRPr lang="en-AU" baseline="0" dirty="0" smtClean="0"/>
          </a:p>
          <a:p>
            <a:pPr marL="171450" indent="-171450">
              <a:buFont typeface="Arial" panose="020B0604020202020204" pitchFamily="34" charset="0"/>
              <a:buChar char="•"/>
            </a:pPr>
            <a:r>
              <a:rPr lang="en-AU" baseline="0" dirty="0" smtClean="0"/>
              <a:t>Recommended management systems to control hazards:</a:t>
            </a:r>
          </a:p>
          <a:p>
            <a:pPr marL="628650" lvl="1" indent="-171450">
              <a:buFont typeface="Arial" panose="020B0604020202020204" pitchFamily="34" charset="0"/>
              <a:buChar char="•"/>
            </a:pPr>
            <a:r>
              <a:rPr lang="en-AU" baseline="0" dirty="0" smtClean="0"/>
              <a:t>Operators and maintainers should be trained to identify and report corrosion damage to structures. </a:t>
            </a:r>
          </a:p>
          <a:p>
            <a:pPr marL="628650" lvl="1" indent="-171450">
              <a:buFont typeface="Arial" panose="020B0604020202020204" pitchFamily="34" charset="0"/>
              <a:buChar char="•"/>
            </a:pPr>
            <a:r>
              <a:rPr lang="en-AU" baseline="0" dirty="0" smtClean="0"/>
              <a:t>Safety management systems should include procedures for regular periodic inspection or auditing of structures by competent persons, particularly in highly corrosive environments.  </a:t>
            </a:r>
          </a:p>
          <a:p>
            <a:pPr marL="628650" lvl="1" indent="-171450">
              <a:buFont typeface="Arial" panose="020B0604020202020204" pitchFamily="34" charset="0"/>
              <a:buChar char="•"/>
            </a:pPr>
            <a:r>
              <a:rPr lang="en-AU" baseline="0" dirty="0" smtClean="0"/>
              <a:t>Repair actions should be prioritised based on risk assessment rather than budget or production priorities.</a:t>
            </a:r>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122165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Structures include foundations and founding ground conditions.</a:t>
            </a:r>
          </a:p>
          <a:p>
            <a:endParaRPr lang="en-AU" baseline="0" dirty="0" smtClean="0"/>
          </a:p>
          <a:p>
            <a:r>
              <a:rPr lang="en-AU" baseline="0" dirty="0" smtClean="0"/>
              <a:t>When reinforced concrete starts to crack, water ingress causes the steel reinforcement to corrode and expand, leading to spalling of the concrete cover over the reinforcement.  Once the concrete cover starts to spall, this </a:t>
            </a:r>
            <a:r>
              <a:rPr lang="en-AU" dirty="0" smtClean="0"/>
              <a:t>process accelerates, </a:t>
            </a:r>
            <a:r>
              <a:rPr lang="en-AU" baseline="0" dirty="0" smtClean="0"/>
              <a:t>leading to rapid failure.  </a:t>
            </a:r>
          </a:p>
          <a:p>
            <a:endParaRPr lang="en-AU" dirty="0"/>
          </a:p>
          <a:p>
            <a:r>
              <a:rPr lang="en-AU" baseline="0" dirty="0" smtClean="0"/>
              <a:t>When reinforcing steel is lost to corrosion, the load-carrying capacity of the concrete is compromised.</a:t>
            </a:r>
            <a:r>
              <a:rPr lang="en-AU" dirty="0"/>
              <a:t> </a:t>
            </a:r>
            <a:endParaRPr lang="en-AU" dirty="0" smtClean="0"/>
          </a:p>
          <a:p>
            <a:endParaRPr lang="en-AU" dirty="0"/>
          </a:p>
          <a:p>
            <a:r>
              <a:rPr lang="en-AU" i="1" dirty="0" smtClean="0"/>
              <a:t>Note: The </a:t>
            </a:r>
            <a:r>
              <a:rPr lang="en-AU" i="1" dirty="0"/>
              <a:t>questions raised in this slide are answered in the </a:t>
            </a:r>
            <a:r>
              <a:rPr lang="en-AU" i="1" dirty="0" smtClean="0"/>
              <a:t>notes to the previous slide. </a:t>
            </a:r>
            <a:endParaRPr lang="en-AU" i="1" dirty="0"/>
          </a:p>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226389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2173464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139493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27935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48979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Mines Safety Bulletin No. 43 </a:t>
            </a:r>
            <a:r>
              <a:rPr lang="en-AU" i="1" dirty="0" smtClean="0"/>
              <a:t>Structural safety of buildings and plant</a:t>
            </a:r>
            <a:r>
              <a:rPr lang="en-AU" dirty="0" smtClean="0"/>
              <a:t> can be downloaded from Department</a:t>
            </a:r>
            <a:r>
              <a:rPr lang="en-AU" baseline="0" dirty="0" smtClean="0"/>
              <a:t> of Mines and Petroleum’s website</a:t>
            </a:r>
            <a:r>
              <a:rPr lang="en-AU" dirty="0" smtClean="0"/>
              <a:t> </a:t>
            </a:r>
          </a:p>
          <a:p>
            <a:r>
              <a:rPr lang="en-AU" dirty="0" smtClean="0"/>
              <a:t>www.dmp.wa.gov.au/Safety/Mines-safety-alerts-13194.aspx</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80028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Compliance</a:t>
            </a:r>
            <a:r>
              <a:rPr lang="en-AU" baseline="0" dirty="0" smtClean="0"/>
              <a:t> alone (the first two questions) is usually not enough to fully protect people from harm.  If you only think in terms of compliance then you may have a vulnerable safety culture.</a:t>
            </a:r>
          </a:p>
          <a:p>
            <a:endParaRPr lang="en-AU" baseline="0" dirty="0" smtClean="0"/>
          </a:p>
          <a:p>
            <a:r>
              <a:rPr lang="en-AU" baseline="0" dirty="0" smtClean="0"/>
              <a:t>The risk management methodology (3rd and 4th questions)</a:t>
            </a:r>
            <a:r>
              <a:rPr lang="en-AU" dirty="0" smtClean="0"/>
              <a:t> – </a:t>
            </a:r>
            <a:r>
              <a:rPr lang="en-AU" baseline="0" dirty="0" smtClean="0"/>
              <a:t>when properly applied by competent persons, together with any mandatory requirements </a:t>
            </a:r>
            <a:r>
              <a:rPr lang="en-AU" dirty="0" smtClean="0"/>
              <a:t>– </a:t>
            </a:r>
            <a:r>
              <a:rPr lang="en-AU" baseline="0" dirty="0" smtClean="0"/>
              <a:t>should provide better risk control than compliance alone.  However, an excessive preoccupation with achieving corporate risk criteria, predefined acceptable risk levels, risk ranking and re-ranking may distract people or provide an excuse for not doing everything reasonably practicable to control risks.</a:t>
            </a:r>
          </a:p>
          <a:p>
            <a:endParaRPr lang="en-AU" baseline="0" dirty="0" smtClean="0"/>
          </a:p>
          <a:p>
            <a:r>
              <a:rPr lang="en-AU" baseline="0" dirty="0" smtClean="0"/>
              <a:t>The due diligence or the precautionary approach (5th and 6th questions), together with any mandatory requirements, should provide the best safety outcomes.</a:t>
            </a:r>
          </a:p>
          <a:p>
            <a:endParaRPr lang="en-AU" baseline="0" dirty="0" smtClean="0"/>
          </a:p>
          <a:p>
            <a:r>
              <a:rPr lang="en-AU" baseline="0" dirty="0" smtClean="0"/>
              <a:t>The SFAIRP (so far as is reasonably practicable) concept aligns with duty of care obligations enshrined in current mines safety legislation in Western Australia.</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248318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46099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baseline="0" dirty="0" smtClean="0"/>
              <a:t>As a minimum, designers are required to comply with the law – that is, any sections of an Act or Regulations that have relevant jurisdiction (legal authority over what a designer does), and are specifically directed at the designer.</a:t>
            </a:r>
          </a:p>
          <a:p>
            <a:endParaRPr lang="en-AU" u="none" baseline="0" dirty="0" smtClean="0"/>
          </a:p>
          <a:p>
            <a:pPr>
              <a:defRPr/>
            </a:pPr>
            <a:r>
              <a:rPr lang="en-AU" dirty="0"/>
              <a:t>Section 14 </a:t>
            </a:r>
            <a:r>
              <a:rPr lang="en-AU" dirty="0" smtClean="0"/>
              <a:t>of the </a:t>
            </a:r>
            <a:r>
              <a:rPr lang="en-AU" i="1" u="none" baseline="0" dirty="0" smtClean="0"/>
              <a:t>Mines Safety and Inspection Act 1994</a:t>
            </a:r>
            <a:r>
              <a:rPr lang="en-AU" u="none" baseline="0" dirty="0" smtClean="0"/>
              <a:t>  (MSIA) contains the duty of care obligations of the designer (whether company or individual).  This is a legal obligation, regardless of any commercial or contractual arrangements with the client or purchaser. No form of indemnity insurance (or disclaimer) can protect a designer if charged with a breach of the legislation.</a:t>
            </a:r>
          </a:p>
          <a:p>
            <a:pPr>
              <a:defRPr/>
            </a:pPr>
            <a:endParaRPr lang="en-AU" u="none" baseline="0" dirty="0" smtClean="0"/>
          </a:p>
          <a:p>
            <a:r>
              <a:rPr lang="en-AU" u="none" baseline="0" dirty="0" smtClean="0"/>
              <a:t>The Mines Safety and Inspection Regulations</a:t>
            </a:r>
            <a:r>
              <a:rPr lang="en-AU" u="none" dirty="0" smtClean="0"/>
              <a:t> 1</a:t>
            </a:r>
            <a:r>
              <a:rPr lang="en-AU" u="none" baseline="0" dirty="0" smtClean="0"/>
              <a:t>995 (MSIR) contain numerous regulations specifically directed at designers. These are also legal obligations, regardless of any commercial or contractual arrangements with the client or purchaser.</a:t>
            </a:r>
          </a:p>
          <a:p>
            <a:endParaRPr lang="en-AU" u="none" baseline="0" dirty="0" smtClean="0"/>
          </a:p>
          <a:p>
            <a:r>
              <a:rPr lang="en-AU" u="none" baseline="0" dirty="0" smtClean="0"/>
              <a:t>To be found guilty of a breach of the MSIA or MSIR, the regulator must separately prove each of the charges to a magistrate who will judge the matter to the criminal standard of proof “beyond reasonable doubt.”</a:t>
            </a:r>
          </a:p>
          <a:p>
            <a:endParaRPr lang="en-AU" u="none" baseline="0" dirty="0" smtClean="0"/>
          </a:p>
          <a:p>
            <a:r>
              <a:rPr lang="en-AU" baseline="0" dirty="0" smtClean="0"/>
              <a:t>A designer may also be found guilty of gross negligence if it is proven that they knowingly or deliberately exposed people to harm.</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a:defRPr/>
            </a:pPr>
            <a:r>
              <a:rPr lang="en-AU" dirty="0" smtClean="0"/>
              <a:t>Regardless </a:t>
            </a:r>
            <a:r>
              <a:rPr lang="en-AU" dirty="0"/>
              <a:t>of </a:t>
            </a:r>
            <a:r>
              <a:rPr lang="en-AU" dirty="0" smtClean="0"/>
              <a:t>the </a:t>
            </a:r>
            <a:r>
              <a:rPr lang="en-AU" dirty="0"/>
              <a:t>obligations under the MSIA and </a:t>
            </a:r>
            <a:r>
              <a:rPr lang="en-AU" dirty="0" smtClean="0"/>
              <a:t>MSIR</a:t>
            </a:r>
            <a:r>
              <a:rPr lang="en-AU" baseline="0" dirty="0" smtClean="0"/>
              <a:t> for designers, there is always the possibility that any party who has suffered damages (e.g. injury, financial loss) could initiate legal proceedings seeking compensation for negligence.  </a:t>
            </a:r>
          </a:p>
          <a:p>
            <a:pPr>
              <a:defRPr/>
            </a:pPr>
            <a:endParaRPr lang="en-AU" dirty="0"/>
          </a:p>
          <a:p>
            <a:pPr>
              <a:defRPr/>
            </a:pPr>
            <a:r>
              <a:rPr lang="en-AU" baseline="0" dirty="0" smtClean="0"/>
              <a:t>Civil negligence or common law negligence is a ‘tort’ rather than a crime.  Civil negligence requires a lower standard of proof “on the balance of probabilities” rather than the criminal standard of proof of “beyond reasonable doubt.”</a:t>
            </a:r>
            <a:endParaRPr lang="en-AU" u="none" baseline="0" dirty="0" smtClean="0"/>
          </a:p>
          <a:p>
            <a:endParaRPr lang="en-AU" baseline="0" dirty="0" smtClean="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236842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Similar</a:t>
            </a:r>
            <a:r>
              <a:rPr lang="en-AU" baseline="0" dirty="0" smtClean="0"/>
              <a:t> l</a:t>
            </a:r>
            <a:r>
              <a:rPr lang="en-AU" dirty="0" smtClean="0"/>
              <a:t>egislative obligations apply to manufacturers as for designers.</a:t>
            </a:r>
            <a:endParaRPr lang="en-AU" dirty="0"/>
          </a:p>
        </p:txBody>
      </p:sp>
      <p:sp>
        <p:nvSpPr>
          <p:cNvPr id="4" name="Slide Number Placeholder 3"/>
          <p:cNvSpPr>
            <a:spLocks noGrp="1"/>
          </p:cNvSpPr>
          <p:nvPr>
            <p:ph type="sldNum" sz="quarter" idx="10"/>
          </p:nvPr>
        </p:nvSpPr>
        <p:spPr/>
        <p:txBody>
          <a:bodyPr/>
          <a:lstStyle/>
          <a:p>
            <a:fld id="{BE9778F9-8685-4FE3-833E-CC148F16A41E}"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385192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07268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681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85439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21896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319684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60680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FCEB48F7-F26E-4901-8D04-BE175A1C4DA8}" type="slidenum">
              <a:rPr lang="en-US"/>
              <a:pPr>
                <a:defRPr/>
              </a:pPr>
              <a:t>‹#›</a:t>
            </a:fld>
            <a:endParaRPr lang="en-US" dirty="0"/>
          </a:p>
        </p:txBody>
      </p:sp>
    </p:spTree>
    <p:extLst>
      <p:ext uri="{BB962C8B-B14F-4D97-AF65-F5344CB8AC3E}">
        <p14:creationId xmlns:p14="http://schemas.microsoft.com/office/powerpoint/2010/main" val="179995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FCA3A2E5-348A-44D8-8934-73F7E2C0EF3C}" type="slidenum">
              <a:rPr lang="en-US"/>
              <a:pPr>
                <a:defRPr/>
              </a:pPr>
              <a:t>‹#›</a:t>
            </a:fld>
            <a:endParaRPr lang="en-US" dirty="0"/>
          </a:p>
        </p:txBody>
      </p:sp>
    </p:spTree>
    <p:extLst>
      <p:ext uri="{BB962C8B-B14F-4D97-AF65-F5344CB8AC3E}">
        <p14:creationId xmlns:p14="http://schemas.microsoft.com/office/powerpoint/2010/main" val="181394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B060408-B7A2-42C9-BB7B-8EB6356256EC}" type="slidenum">
              <a:rPr lang="en-US"/>
              <a:pPr>
                <a:defRPr/>
              </a:pPr>
              <a:t>‹#›</a:t>
            </a:fld>
            <a:endParaRPr lang="en-US" dirty="0"/>
          </a:p>
        </p:txBody>
      </p:sp>
    </p:spTree>
    <p:extLst>
      <p:ext uri="{BB962C8B-B14F-4D97-AF65-F5344CB8AC3E}">
        <p14:creationId xmlns:p14="http://schemas.microsoft.com/office/powerpoint/2010/main" val="997157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764E6572-18DF-43C5-86E3-C5F1067B37C9}" type="slidenum">
              <a:rPr lang="en-US"/>
              <a:pPr>
                <a:defRPr/>
              </a:pPr>
              <a:t>‹#›</a:t>
            </a:fld>
            <a:endParaRPr lang="en-US" dirty="0"/>
          </a:p>
        </p:txBody>
      </p:sp>
    </p:spTree>
    <p:extLst>
      <p:ext uri="{BB962C8B-B14F-4D97-AF65-F5344CB8AC3E}">
        <p14:creationId xmlns:p14="http://schemas.microsoft.com/office/powerpoint/2010/main" val="329865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45011FEF-51CB-4211-9052-FD241BEACBD4}" type="slidenum">
              <a:rPr lang="en-US"/>
              <a:pPr>
                <a:defRPr/>
              </a:pPr>
              <a:t>‹#›</a:t>
            </a:fld>
            <a:endParaRPr lang="en-US" dirty="0"/>
          </a:p>
        </p:txBody>
      </p:sp>
    </p:spTree>
    <p:extLst>
      <p:ext uri="{BB962C8B-B14F-4D97-AF65-F5344CB8AC3E}">
        <p14:creationId xmlns:p14="http://schemas.microsoft.com/office/powerpoint/2010/main" val="214548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1632036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3688F1E0-EF9E-4A83-8CB0-97F7FE820872}" type="slidenum">
              <a:rPr lang="en-US"/>
              <a:pPr>
                <a:defRPr/>
              </a:pPr>
              <a:t>‹#›</a:t>
            </a:fld>
            <a:endParaRPr lang="en-US" dirty="0"/>
          </a:p>
        </p:txBody>
      </p:sp>
    </p:spTree>
    <p:extLst>
      <p:ext uri="{BB962C8B-B14F-4D97-AF65-F5344CB8AC3E}">
        <p14:creationId xmlns:p14="http://schemas.microsoft.com/office/powerpoint/2010/main" val="330721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986FCF0-3A97-4CB8-A7FF-30D49CA032BC}" type="slidenum">
              <a:rPr lang="en-US"/>
              <a:pPr>
                <a:defRPr/>
              </a:pPr>
              <a:t>‹#›</a:t>
            </a:fld>
            <a:endParaRPr lang="en-US" dirty="0"/>
          </a:p>
        </p:txBody>
      </p:sp>
    </p:spTree>
    <p:extLst>
      <p:ext uri="{BB962C8B-B14F-4D97-AF65-F5344CB8AC3E}">
        <p14:creationId xmlns:p14="http://schemas.microsoft.com/office/powerpoint/2010/main" val="2220217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BF82A44C-DF87-4476-9A55-6378AE81D2B2}" type="slidenum">
              <a:rPr lang="en-US"/>
              <a:pPr>
                <a:defRPr/>
              </a:pPr>
              <a:t>‹#›</a:t>
            </a:fld>
            <a:endParaRPr lang="en-US"/>
          </a:p>
        </p:txBody>
      </p:sp>
    </p:spTree>
    <p:extLst>
      <p:ext uri="{BB962C8B-B14F-4D97-AF65-F5344CB8AC3E}">
        <p14:creationId xmlns:p14="http://schemas.microsoft.com/office/powerpoint/2010/main" val="106995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343B9A7C-F9B4-4F78-AE12-546103D595C3}" type="slidenum">
              <a:rPr lang="en-US"/>
              <a:pPr>
                <a:defRPr/>
              </a:pPr>
              <a:t>‹#›</a:t>
            </a:fld>
            <a:endParaRPr lang="en-US"/>
          </a:p>
        </p:txBody>
      </p:sp>
    </p:spTree>
    <p:extLst>
      <p:ext uri="{BB962C8B-B14F-4D97-AF65-F5344CB8AC3E}">
        <p14:creationId xmlns:p14="http://schemas.microsoft.com/office/powerpoint/2010/main" val="206900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a:lvl1pPr>
          </a:lstStyle>
          <a:p>
            <a:pPr>
              <a:defRPr/>
            </a:pPr>
            <a:fld id="{4C0E9F8B-A175-470F-9B7F-BB3F42207629}" type="slidenum">
              <a:rPr lang="en-US"/>
              <a:pPr>
                <a:defRPr/>
              </a:pPr>
              <a:t>‹#›</a:t>
            </a:fld>
            <a:endParaRPr lang="en-US"/>
          </a:p>
        </p:txBody>
      </p:sp>
    </p:spTree>
    <p:extLst>
      <p:ext uri="{BB962C8B-B14F-4D97-AF65-F5344CB8AC3E}">
        <p14:creationId xmlns:p14="http://schemas.microsoft.com/office/powerpoint/2010/main" val="1092000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117537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fontAlgn="base">
              <a:spcBef>
                <a:spcPct val="0"/>
              </a:spcBef>
              <a:spcAft>
                <a:spcPct val="0"/>
              </a:spcAft>
            </a:pPr>
            <a:endParaRPr lang="en-US" altLang="en-US" sz="2400"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a:lvl1pPr>
          </a:lstStyle>
          <a:p>
            <a:pPr>
              <a:defRPr/>
            </a:pPr>
            <a:fld id="{7FCC6BBF-923B-48E4-8C81-6887550059A0}" type="slidenum">
              <a:rPr lang="en-US"/>
              <a:pPr>
                <a:defRPr/>
              </a:pPr>
              <a:t>‹#›</a:t>
            </a:fld>
            <a:endParaRPr lang="en-US"/>
          </a:p>
        </p:txBody>
      </p:sp>
    </p:spTree>
    <p:extLst>
      <p:ext uri="{BB962C8B-B14F-4D97-AF65-F5344CB8AC3E}">
        <p14:creationId xmlns:p14="http://schemas.microsoft.com/office/powerpoint/2010/main" val="3357408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kumimoji="0" lang="en-US" altLang="en-US" smtClean="0">
              <a:solidFill>
                <a:srgbClr val="000000"/>
              </a:solidFill>
              <a:cs typeface="Arial" charset="0"/>
            </a:endParaRPr>
          </a:p>
        </p:txBody>
      </p:sp>
      <p:sp>
        <p:nvSpPr>
          <p:cNvPr id="3" name="Rectangle 6"/>
          <p:cNvSpPr>
            <a:spLocks noGrp="1" noChangeArrowheads="1"/>
          </p:cNvSpPr>
          <p:nvPr>
            <p:ph type="sldNum" sz="quarter" idx="10"/>
          </p:nvPr>
        </p:nvSpPr>
        <p:spPr/>
        <p:txBody>
          <a:bodyPr/>
          <a:lstStyle>
            <a:lvl1pPr>
              <a:defRPr kumimoji="1"/>
            </a:lvl1pPr>
          </a:lstStyle>
          <a:p>
            <a:pPr>
              <a:defRPr/>
            </a:pPr>
            <a:fld id="{748EC4EB-C7E3-4946-A0A5-62F17D96857B}" type="slidenum">
              <a:rPr lang="en-US"/>
              <a:pPr>
                <a:defRPr/>
              </a:pPr>
              <a:t>‹#›</a:t>
            </a:fld>
            <a:endParaRPr lang="en-US"/>
          </a:p>
        </p:txBody>
      </p:sp>
    </p:spTree>
    <p:extLst>
      <p:ext uri="{BB962C8B-B14F-4D97-AF65-F5344CB8AC3E}">
        <p14:creationId xmlns:p14="http://schemas.microsoft.com/office/powerpoint/2010/main" val="144194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3637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130015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259243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307054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13705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307725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341528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12553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129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Powerpoint design"/>
          <p:cNvPicPr>
            <a:picLocks noChangeAspect="1" noChangeArrowheads="1"/>
          </p:cNvPicPr>
          <p:nvPr/>
        </p:nvPicPr>
        <p:blipFill>
          <a:blip r:embed="rId16">
            <a:extLst>
              <a:ext uri="{28A0092B-C50C-407E-A947-70E740481C1C}">
                <a14:useLocalDpi xmlns:a14="http://schemas.microsoft.com/office/drawing/2010/main" val="0"/>
              </a:ext>
            </a:extLst>
          </a:blip>
          <a:srcRect l="841" t="73334" r="3508"/>
          <a:stretch>
            <a:fillRect/>
          </a:stretch>
        </p:blipFill>
        <p:spPr bwMode="auto">
          <a:xfrm>
            <a:off x="0" y="5029200"/>
            <a:ext cx="882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8"/>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pPr algn="ctr" fontAlgn="base">
              <a:spcBef>
                <a:spcPct val="0"/>
              </a:spcBef>
              <a:spcAft>
                <a:spcPct val="0"/>
              </a:spcAft>
            </a:pPr>
            <a:r>
              <a:rPr lang="en-US" altLang="en-US" sz="1400" smtClean="0">
                <a:solidFill>
                  <a:srgbClr val="FFFFFF"/>
                </a:solidFill>
                <a:cs typeface="Arial" charset="0"/>
              </a:rPr>
              <a:t> www.dmp.wa.gov.au/ResourcesSafety</a:t>
            </a:r>
          </a:p>
        </p:txBody>
      </p:sp>
      <p:sp>
        <p:nvSpPr>
          <p:cNvPr id="2054" name="Line 10"/>
          <p:cNvSpPr>
            <a:spLocks noChangeShapeType="1"/>
          </p:cNvSpPr>
          <p:nvPr/>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AU" sz="3600" smtClean="0">
              <a:solidFill>
                <a:prstClr val="black"/>
              </a:solidFill>
              <a:cs typeface="Arial" charset="0"/>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BB1CDD69-4E99-4CA9-9FE5-9D45ED5811D1}"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34592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323850" y="2036763"/>
            <a:ext cx="8820150" cy="4495800"/>
          </a:xfrm>
        </p:spPr>
        <p:txBody>
          <a:bodyPr/>
          <a:lstStyle/>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349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Importers</a:t>
            </a:r>
            <a:endParaRPr lang="en-AU" dirty="0"/>
          </a:p>
        </p:txBody>
      </p:sp>
      <p:sp>
        <p:nvSpPr>
          <p:cNvPr id="3" name="Content Placeholder 2"/>
          <p:cNvSpPr>
            <a:spLocks noGrp="1"/>
          </p:cNvSpPr>
          <p:nvPr>
            <p:ph idx="1"/>
          </p:nvPr>
        </p:nvSpPr>
        <p:spPr/>
        <p:txBody>
          <a:bodyPr/>
          <a:lstStyle/>
          <a:p>
            <a:r>
              <a:rPr lang="en-AU" dirty="0" smtClean="0"/>
              <a:t>Specific </a:t>
            </a:r>
            <a:r>
              <a:rPr lang="en-AU" dirty="0"/>
              <a:t>duties for </a:t>
            </a:r>
            <a:r>
              <a:rPr lang="en-AU" dirty="0" smtClean="0">
                <a:solidFill>
                  <a:srgbClr val="CF5E31"/>
                </a:solidFill>
              </a:rPr>
              <a:t>importers</a:t>
            </a:r>
            <a:r>
              <a:rPr lang="en-AU" dirty="0" smtClean="0"/>
              <a:t> </a:t>
            </a:r>
            <a:r>
              <a:rPr lang="en-AU" dirty="0"/>
              <a:t>of plant are in s</a:t>
            </a:r>
            <a:r>
              <a:rPr lang="en-AU" dirty="0" smtClean="0"/>
              <a:t>ection 14 (MSIA) and regulations </a:t>
            </a:r>
            <a:r>
              <a:rPr lang="en-AU" dirty="0"/>
              <a:t>6.9, 6.10 and </a:t>
            </a:r>
            <a:r>
              <a:rPr lang="en-AU" dirty="0" smtClean="0"/>
              <a:t>6.11 (MSIR) </a:t>
            </a:r>
            <a:r>
              <a:rPr lang="en-AU" dirty="0" smtClean="0">
                <a:cs typeface="Arial"/>
              </a:rPr>
              <a:t>―</a:t>
            </a:r>
            <a:r>
              <a:rPr lang="en-AU" dirty="0" smtClean="0"/>
              <a:t> these </a:t>
            </a:r>
            <a:r>
              <a:rPr lang="en-AU" dirty="0"/>
              <a:t>relate to hazard identification, risk assessment, risk reduction and provision of adequate </a:t>
            </a:r>
            <a:r>
              <a:rPr lang="en-AU" dirty="0" smtClean="0"/>
              <a:t>information</a:t>
            </a:r>
            <a:endParaRPr lang="en-AU" dirty="0"/>
          </a:p>
          <a:p>
            <a:endParaRPr lang="en-AU" sz="1000" dirty="0"/>
          </a:p>
          <a:p>
            <a:r>
              <a:rPr lang="en-AU" dirty="0"/>
              <a:t>If </a:t>
            </a:r>
            <a:r>
              <a:rPr lang="en-AU" dirty="0" smtClean="0"/>
              <a:t>designer </a:t>
            </a:r>
            <a:r>
              <a:rPr lang="en-AU" dirty="0"/>
              <a:t>and </a:t>
            </a:r>
            <a:r>
              <a:rPr lang="en-AU" dirty="0" smtClean="0"/>
              <a:t>manufacturer </a:t>
            </a:r>
            <a:r>
              <a:rPr lang="en-AU" dirty="0"/>
              <a:t>are outside of the jurisdiction of the State, </a:t>
            </a:r>
            <a:r>
              <a:rPr lang="en-AU" dirty="0" smtClean="0"/>
              <a:t>importer </a:t>
            </a:r>
            <a:r>
              <a:rPr lang="en-AU" dirty="0"/>
              <a:t>is responsible for </a:t>
            </a:r>
            <a:r>
              <a:rPr lang="en-AU" dirty="0" smtClean="0"/>
              <a:t>duties </a:t>
            </a:r>
            <a:r>
              <a:rPr lang="en-AU" dirty="0"/>
              <a:t>of </a:t>
            </a:r>
            <a:r>
              <a:rPr lang="en-AU" dirty="0" smtClean="0"/>
              <a:t>designer </a:t>
            </a:r>
            <a:r>
              <a:rPr lang="en-AU" dirty="0"/>
              <a:t>and </a:t>
            </a:r>
            <a:r>
              <a:rPr lang="en-AU" dirty="0" smtClean="0"/>
              <a:t>manufacturer (MSIR regulation </a:t>
            </a:r>
            <a:r>
              <a:rPr lang="en-AU" dirty="0"/>
              <a:t>6.9</a:t>
            </a:r>
            <a:r>
              <a:rPr lang="en-AU" dirty="0" smtClean="0"/>
              <a:t>)</a:t>
            </a:r>
            <a:endParaRPr lang="en-AU" dirty="0"/>
          </a:p>
          <a:p>
            <a:endParaRPr lang="en-AU" sz="1000" dirty="0"/>
          </a:p>
          <a:p>
            <a:r>
              <a:rPr lang="en-AU" dirty="0" smtClean="0"/>
              <a:t>Also </a:t>
            </a:r>
            <a:r>
              <a:rPr lang="en-AU" dirty="0"/>
              <a:t>a general duty of care under common </a:t>
            </a:r>
            <a:r>
              <a:rPr lang="en-AU" dirty="0" smtClean="0"/>
              <a:t>law</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Tree>
    <p:extLst>
      <p:ext uri="{BB962C8B-B14F-4D97-AF65-F5344CB8AC3E}">
        <p14:creationId xmlns:p14="http://schemas.microsoft.com/office/powerpoint/2010/main" val="56562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Suppliers</a:t>
            </a:r>
            <a:endParaRPr lang="en-AU" dirty="0"/>
          </a:p>
        </p:txBody>
      </p:sp>
      <p:sp>
        <p:nvSpPr>
          <p:cNvPr id="3" name="Content Placeholder 2"/>
          <p:cNvSpPr>
            <a:spLocks noGrp="1"/>
          </p:cNvSpPr>
          <p:nvPr>
            <p:ph idx="1"/>
          </p:nvPr>
        </p:nvSpPr>
        <p:spPr/>
        <p:txBody>
          <a:bodyPr/>
          <a:lstStyle/>
          <a:p>
            <a:r>
              <a:rPr lang="en-AU" dirty="0" smtClean="0"/>
              <a:t>Specific </a:t>
            </a:r>
            <a:r>
              <a:rPr lang="en-AU" dirty="0"/>
              <a:t>duties </a:t>
            </a:r>
            <a:r>
              <a:rPr lang="en-AU" dirty="0" smtClean="0"/>
              <a:t>for </a:t>
            </a:r>
            <a:r>
              <a:rPr lang="en-AU" dirty="0" smtClean="0">
                <a:solidFill>
                  <a:schemeClr val="accent6">
                    <a:lumMod val="75000"/>
                  </a:schemeClr>
                </a:solidFill>
              </a:rPr>
              <a:t>suppliers</a:t>
            </a:r>
            <a:r>
              <a:rPr lang="en-AU" dirty="0" smtClean="0"/>
              <a:t> </a:t>
            </a:r>
            <a:r>
              <a:rPr lang="en-AU" dirty="0"/>
              <a:t>of plant are in s</a:t>
            </a:r>
            <a:r>
              <a:rPr lang="en-AU" dirty="0" smtClean="0"/>
              <a:t>ection 14 (MSIA) and regulations </a:t>
            </a:r>
            <a:r>
              <a:rPr lang="en-AU" dirty="0"/>
              <a:t>6.12 and 6.13 </a:t>
            </a:r>
            <a:r>
              <a:rPr lang="en-AU" dirty="0" smtClean="0"/>
              <a:t>(MSIR) </a:t>
            </a:r>
            <a:r>
              <a:rPr lang="en-AU" dirty="0">
                <a:cs typeface="Arial"/>
              </a:rPr>
              <a:t>― </a:t>
            </a:r>
            <a:r>
              <a:rPr lang="en-AU" dirty="0" smtClean="0">
                <a:cs typeface="Arial"/>
              </a:rPr>
              <a:t>t</a:t>
            </a:r>
            <a:r>
              <a:rPr lang="en-AU" dirty="0" smtClean="0"/>
              <a:t>hese </a:t>
            </a:r>
            <a:r>
              <a:rPr lang="en-AU" dirty="0"/>
              <a:t>relate to risk assessment and providing adequate </a:t>
            </a:r>
            <a:r>
              <a:rPr lang="en-AU" dirty="0" smtClean="0"/>
              <a:t>information</a:t>
            </a:r>
            <a:endParaRPr lang="en-AU" dirty="0"/>
          </a:p>
          <a:p>
            <a:endParaRPr lang="en-AU" sz="1000" dirty="0"/>
          </a:p>
          <a:p>
            <a:r>
              <a:rPr lang="en-AU" dirty="0"/>
              <a:t>Persons can become a </a:t>
            </a:r>
            <a:r>
              <a:rPr lang="en-AU" dirty="0" smtClean="0"/>
              <a:t>supplier </a:t>
            </a:r>
            <a:r>
              <a:rPr lang="en-AU" dirty="0"/>
              <a:t>through hiring or leasing of </a:t>
            </a:r>
            <a:r>
              <a:rPr lang="en-AU" dirty="0" smtClean="0"/>
              <a:t>plant</a:t>
            </a:r>
            <a:r>
              <a:rPr lang="en-AU" dirty="0"/>
              <a:t> </a:t>
            </a:r>
            <a:r>
              <a:rPr lang="en-AU" dirty="0">
                <a:cs typeface="Arial"/>
              </a:rPr>
              <a:t>―</a:t>
            </a:r>
            <a:r>
              <a:rPr lang="en-AU" dirty="0" smtClean="0"/>
              <a:t> </a:t>
            </a:r>
            <a:r>
              <a:rPr lang="en-AU" dirty="0"/>
              <a:t>duties of such persons are covered by </a:t>
            </a:r>
            <a:r>
              <a:rPr lang="en-AU" dirty="0" smtClean="0"/>
              <a:t>regulation </a:t>
            </a:r>
            <a:r>
              <a:rPr lang="en-AU" dirty="0"/>
              <a:t>6.14 (</a:t>
            </a:r>
            <a:r>
              <a:rPr lang="en-AU" dirty="0" smtClean="0"/>
              <a:t>MSIR)</a:t>
            </a:r>
          </a:p>
          <a:p>
            <a:endParaRPr lang="en-AU" sz="1000" dirty="0"/>
          </a:p>
          <a:p>
            <a:r>
              <a:rPr lang="en-AU" dirty="0"/>
              <a:t>A</a:t>
            </a:r>
            <a:r>
              <a:rPr lang="en-AU" dirty="0" smtClean="0"/>
              <a:t>lso </a:t>
            </a:r>
            <a:r>
              <a:rPr lang="en-AU" dirty="0"/>
              <a:t>a general duty of care under common </a:t>
            </a:r>
            <a:r>
              <a:rPr lang="en-AU" dirty="0" smtClean="0"/>
              <a:t>law</a:t>
            </a:r>
            <a:endParaRPr lang="en-AU" dirty="0"/>
          </a:p>
          <a:p>
            <a:pPr marL="0" indent="0">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383745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50696" cy="1143000"/>
          </a:xfrm>
        </p:spPr>
        <p:txBody>
          <a:bodyPr/>
          <a:lstStyle/>
          <a:p>
            <a:r>
              <a:rPr lang="en-AU" dirty="0" smtClean="0"/>
              <a:t>Installers and erectors</a:t>
            </a:r>
            <a:endParaRPr lang="en-AU" dirty="0"/>
          </a:p>
        </p:txBody>
      </p:sp>
      <p:sp>
        <p:nvSpPr>
          <p:cNvPr id="3" name="Content Placeholder 2"/>
          <p:cNvSpPr>
            <a:spLocks noGrp="1"/>
          </p:cNvSpPr>
          <p:nvPr>
            <p:ph idx="1"/>
          </p:nvPr>
        </p:nvSpPr>
        <p:spPr/>
        <p:txBody>
          <a:bodyPr/>
          <a:lstStyle/>
          <a:p>
            <a:r>
              <a:rPr lang="en-AU" dirty="0" smtClean="0"/>
              <a:t>Specific </a:t>
            </a:r>
            <a:r>
              <a:rPr lang="en-AU" dirty="0"/>
              <a:t>duties of </a:t>
            </a:r>
            <a:r>
              <a:rPr lang="en-AU" dirty="0" smtClean="0">
                <a:solidFill>
                  <a:srgbClr val="CF5E31"/>
                </a:solidFill>
              </a:rPr>
              <a:t>installers </a:t>
            </a:r>
            <a:r>
              <a:rPr lang="en-AU" dirty="0">
                <a:solidFill>
                  <a:srgbClr val="CF5E31"/>
                </a:solidFill>
              </a:rPr>
              <a:t>and </a:t>
            </a:r>
            <a:r>
              <a:rPr lang="en-AU" dirty="0" smtClean="0">
                <a:solidFill>
                  <a:srgbClr val="CF5E31"/>
                </a:solidFill>
              </a:rPr>
              <a:t>erectors </a:t>
            </a:r>
            <a:r>
              <a:rPr lang="en-AU" dirty="0"/>
              <a:t>are in s</a:t>
            </a:r>
            <a:r>
              <a:rPr lang="en-AU" dirty="0" smtClean="0"/>
              <a:t>ection 14 (MSIA) and regulations </a:t>
            </a:r>
            <a:r>
              <a:rPr lang="en-AU" dirty="0"/>
              <a:t>6.15 and 6.16 </a:t>
            </a:r>
            <a:r>
              <a:rPr lang="en-AU" dirty="0" smtClean="0"/>
              <a:t>(MSIR) </a:t>
            </a:r>
            <a:r>
              <a:rPr lang="en-AU" dirty="0" smtClean="0">
                <a:cs typeface="Arial"/>
              </a:rPr>
              <a:t>― t</a:t>
            </a:r>
            <a:r>
              <a:rPr lang="en-AU" dirty="0" smtClean="0"/>
              <a:t>hese </a:t>
            </a:r>
            <a:r>
              <a:rPr lang="en-AU" dirty="0"/>
              <a:t>relate to hazard identification, risk assessment and risk </a:t>
            </a:r>
            <a:r>
              <a:rPr lang="en-AU" dirty="0" smtClean="0"/>
              <a:t>reduction</a:t>
            </a:r>
            <a:endParaRPr lang="en-AU" dirty="0"/>
          </a:p>
          <a:p>
            <a:endParaRPr lang="en-AU" sz="1000" dirty="0"/>
          </a:p>
          <a:p>
            <a:r>
              <a:rPr lang="en-AU" dirty="0"/>
              <a:t>A</a:t>
            </a:r>
            <a:r>
              <a:rPr lang="en-AU" dirty="0" smtClean="0"/>
              <a:t>lso </a:t>
            </a:r>
            <a:r>
              <a:rPr lang="en-AU" dirty="0"/>
              <a:t>a general duty of care under common </a:t>
            </a:r>
            <a:r>
              <a:rPr lang="en-AU" dirty="0" smtClean="0"/>
              <a:t>law</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204960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r>
              <a:rPr lang="en-AU" dirty="0" smtClean="0"/>
              <a:t>Principal employers</a:t>
            </a:r>
            <a:endParaRPr lang="en-AU" dirty="0"/>
          </a:p>
        </p:txBody>
      </p:sp>
      <p:sp>
        <p:nvSpPr>
          <p:cNvPr id="3" name="Content Placeholder 2"/>
          <p:cNvSpPr>
            <a:spLocks noGrp="1"/>
          </p:cNvSpPr>
          <p:nvPr>
            <p:ph idx="1"/>
          </p:nvPr>
        </p:nvSpPr>
        <p:spPr>
          <a:xfrm>
            <a:off x="685800" y="1340768"/>
            <a:ext cx="8278688" cy="4755232"/>
          </a:xfrm>
        </p:spPr>
        <p:txBody>
          <a:bodyPr/>
          <a:lstStyle/>
          <a:p>
            <a:pPr marL="0" indent="0">
              <a:buNone/>
            </a:pPr>
            <a:r>
              <a:rPr lang="en-AU" dirty="0" smtClean="0"/>
              <a:t>In relation to plant safety, the main </a:t>
            </a:r>
            <a:r>
              <a:rPr lang="en-AU" dirty="0"/>
              <a:t>obligations placed on </a:t>
            </a:r>
            <a:r>
              <a:rPr lang="en-AU" dirty="0" smtClean="0">
                <a:solidFill>
                  <a:srgbClr val="CF5E31"/>
                </a:solidFill>
              </a:rPr>
              <a:t>principal employer</a:t>
            </a:r>
            <a:r>
              <a:rPr lang="en-AU" dirty="0" smtClean="0"/>
              <a:t> include:</a:t>
            </a:r>
          </a:p>
          <a:p>
            <a:pPr marL="0" indent="0">
              <a:buNone/>
            </a:pPr>
            <a:endParaRPr lang="en-AU" sz="1000" dirty="0"/>
          </a:p>
          <a:p>
            <a:pPr lvl="0"/>
            <a:r>
              <a:rPr lang="en-AU" dirty="0"/>
              <a:t>Section 9 </a:t>
            </a:r>
            <a:r>
              <a:rPr lang="en-AU" dirty="0" smtClean="0"/>
              <a:t>(MSIA) (Employer’s duty </a:t>
            </a:r>
            <a:r>
              <a:rPr lang="en-AU" dirty="0"/>
              <a:t>of </a:t>
            </a:r>
            <a:r>
              <a:rPr lang="en-AU" dirty="0" smtClean="0"/>
              <a:t>care)</a:t>
            </a:r>
            <a:endParaRPr lang="en-AU" dirty="0"/>
          </a:p>
          <a:p>
            <a:pPr lvl="0"/>
            <a:r>
              <a:rPr lang="en-AU" dirty="0" smtClean="0"/>
              <a:t>Reg. 6.2 (MSIR) </a:t>
            </a:r>
            <a:r>
              <a:rPr lang="en-AU" dirty="0"/>
              <a:t>(Plant to be </a:t>
            </a:r>
            <a:r>
              <a:rPr lang="en-AU" dirty="0" smtClean="0"/>
              <a:t>operated </a:t>
            </a:r>
            <a:r>
              <a:rPr lang="en-AU" dirty="0"/>
              <a:t>and </a:t>
            </a:r>
            <a:r>
              <a:rPr lang="en-AU" dirty="0" smtClean="0"/>
              <a:t>maintained </a:t>
            </a:r>
            <a:r>
              <a:rPr lang="en-AU" dirty="0"/>
              <a:t>in a </a:t>
            </a:r>
            <a:r>
              <a:rPr lang="en-AU" dirty="0" smtClean="0"/>
              <a:t>safe manner)</a:t>
            </a:r>
            <a:endParaRPr lang="en-AU" dirty="0"/>
          </a:p>
          <a:p>
            <a:pPr lvl="0"/>
            <a:r>
              <a:rPr lang="en-AU" dirty="0" err="1" smtClean="0"/>
              <a:t>Regs</a:t>
            </a:r>
            <a:r>
              <a:rPr lang="en-AU" dirty="0" smtClean="0"/>
              <a:t> 6.17</a:t>
            </a:r>
            <a:r>
              <a:rPr lang="en-AU" dirty="0"/>
              <a:t>, 6.18 (Risk </a:t>
            </a:r>
            <a:r>
              <a:rPr lang="en-AU" dirty="0" smtClean="0"/>
              <a:t>identification </a:t>
            </a:r>
            <a:r>
              <a:rPr lang="en-AU" dirty="0"/>
              <a:t>and </a:t>
            </a:r>
            <a:r>
              <a:rPr lang="en-AU" dirty="0" smtClean="0"/>
              <a:t>hazard reduction)</a:t>
            </a:r>
            <a:endParaRPr lang="en-AU" dirty="0"/>
          </a:p>
          <a:p>
            <a:pPr lvl="0"/>
            <a:r>
              <a:rPr lang="en-AU" dirty="0" smtClean="0"/>
              <a:t>Reg. 6.20 </a:t>
            </a:r>
            <a:r>
              <a:rPr lang="en-AU" dirty="0"/>
              <a:t>(Installation and </a:t>
            </a:r>
            <a:r>
              <a:rPr lang="en-AU" dirty="0" smtClean="0"/>
              <a:t>maintenance)</a:t>
            </a:r>
            <a:endParaRPr lang="en-AU" dirty="0"/>
          </a:p>
          <a:p>
            <a:pPr lvl="0"/>
            <a:r>
              <a:rPr lang="en-AU" dirty="0" smtClean="0"/>
              <a:t>Reg. 6.21 </a:t>
            </a:r>
            <a:r>
              <a:rPr lang="en-AU" dirty="0"/>
              <a:t>(Prevention of </a:t>
            </a:r>
            <a:r>
              <a:rPr lang="en-AU" dirty="0" smtClean="0"/>
              <a:t>unsafe use)</a:t>
            </a:r>
            <a:endParaRPr lang="en-AU" dirty="0"/>
          </a:p>
          <a:p>
            <a:pPr lvl="0"/>
            <a:r>
              <a:rPr lang="en-AU" dirty="0" smtClean="0"/>
              <a:t>Reg. 6.22 </a:t>
            </a:r>
            <a:r>
              <a:rPr lang="en-AU" dirty="0"/>
              <a:t>(Duties when </a:t>
            </a:r>
            <a:r>
              <a:rPr lang="en-AU" dirty="0" smtClean="0"/>
              <a:t>plant </a:t>
            </a:r>
            <a:r>
              <a:rPr lang="en-AU" dirty="0"/>
              <a:t>is </a:t>
            </a:r>
            <a:r>
              <a:rPr lang="en-AU" dirty="0" smtClean="0"/>
              <a:t>damaged </a:t>
            </a:r>
            <a:r>
              <a:rPr lang="en-AU" dirty="0"/>
              <a:t>or </a:t>
            </a:r>
            <a:r>
              <a:rPr lang="en-AU" dirty="0" smtClean="0"/>
              <a:t>repaired)</a:t>
            </a:r>
          </a:p>
          <a:p>
            <a:pPr lvl="0"/>
            <a:r>
              <a:rPr lang="en-AU" dirty="0" smtClean="0"/>
              <a:t>Reg. 6.24 (Dismantling and Storage)</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363033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r>
              <a:rPr lang="en-AU" dirty="0"/>
              <a:t>Principal employers </a:t>
            </a:r>
            <a:r>
              <a:rPr lang="en-AU" sz="1400" dirty="0" smtClean="0"/>
              <a:t>continued</a:t>
            </a:r>
            <a:endParaRPr lang="en-AU" dirty="0"/>
          </a:p>
        </p:txBody>
      </p:sp>
      <p:sp>
        <p:nvSpPr>
          <p:cNvPr id="3" name="Content Placeholder 2"/>
          <p:cNvSpPr>
            <a:spLocks noGrp="1"/>
          </p:cNvSpPr>
          <p:nvPr>
            <p:ph idx="1"/>
          </p:nvPr>
        </p:nvSpPr>
        <p:spPr>
          <a:xfrm>
            <a:off x="685800" y="1412776"/>
            <a:ext cx="7772400" cy="4683224"/>
          </a:xfrm>
        </p:spPr>
        <p:txBody>
          <a:bodyPr/>
          <a:lstStyle/>
          <a:p>
            <a:pPr lvl="0"/>
            <a:r>
              <a:rPr lang="en-AU" dirty="0" smtClean="0"/>
              <a:t>Reg. 6.25 (Keeping of records)</a:t>
            </a:r>
          </a:p>
          <a:p>
            <a:pPr lvl="0"/>
            <a:r>
              <a:rPr lang="en-AU" dirty="0" smtClean="0"/>
              <a:t>Reg. 6.26 </a:t>
            </a:r>
            <a:r>
              <a:rPr lang="en-AU" dirty="0"/>
              <a:t>(Plant under </a:t>
            </a:r>
            <a:r>
              <a:rPr lang="en-AU" dirty="0" smtClean="0"/>
              <a:t>pressure)</a:t>
            </a:r>
            <a:endParaRPr lang="en-AU" dirty="0"/>
          </a:p>
          <a:p>
            <a:pPr lvl="0"/>
            <a:r>
              <a:rPr lang="en-AU" dirty="0" smtClean="0"/>
              <a:t>Reg. 6.27 </a:t>
            </a:r>
            <a:r>
              <a:rPr lang="en-AU" dirty="0"/>
              <a:t>(Plant with </a:t>
            </a:r>
            <a:r>
              <a:rPr lang="en-AU" dirty="0" smtClean="0"/>
              <a:t>moving parts)</a:t>
            </a:r>
            <a:endParaRPr lang="en-AU" dirty="0"/>
          </a:p>
          <a:p>
            <a:pPr lvl="0"/>
            <a:r>
              <a:rPr lang="en-AU" dirty="0" smtClean="0"/>
              <a:t>Reg. 6.28 </a:t>
            </a:r>
            <a:r>
              <a:rPr lang="en-AU" dirty="0"/>
              <a:t>(Plant with </a:t>
            </a:r>
            <a:r>
              <a:rPr lang="en-AU" dirty="0" smtClean="0"/>
              <a:t>hot </a:t>
            </a:r>
            <a:r>
              <a:rPr lang="en-AU" dirty="0"/>
              <a:t>or </a:t>
            </a:r>
            <a:r>
              <a:rPr lang="en-AU" dirty="0" smtClean="0"/>
              <a:t>cold parts)</a:t>
            </a:r>
            <a:endParaRPr lang="en-AU" dirty="0"/>
          </a:p>
          <a:p>
            <a:pPr lvl="0"/>
            <a:r>
              <a:rPr lang="en-AU" dirty="0" smtClean="0"/>
              <a:t>Reg. 6.29 </a:t>
            </a:r>
            <a:r>
              <a:rPr lang="en-AU" dirty="0"/>
              <a:t>(Electrical </a:t>
            </a:r>
            <a:r>
              <a:rPr lang="en-AU" dirty="0" smtClean="0"/>
              <a:t>hazards)</a:t>
            </a:r>
            <a:endParaRPr lang="en-AU" dirty="0"/>
          </a:p>
          <a:p>
            <a:pPr lvl="0"/>
            <a:r>
              <a:rPr lang="en-AU" dirty="0" err="1" smtClean="0"/>
              <a:t>Regs</a:t>
            </a:r>
            <a:r>
              <a:rPr lang="en-AU" dirty="0" smtClean="0"/>
              <a:t> 6.30, </a:t>
            </a:r>
            <a:r>
              <a:rPr lang="en-AU" dirty="0"/>
              <a:t>6.31 (Industrial </a:t>
            </a:r>
            <a:r>
              <a:rPr lang="en-AU" dirty="0" smtClean="0"/>
              <a:t>robots </a:t>
            </a:r>
            <a:r>
              <a:rPr lang="en-AU" dirty="0"/>
              <a:t>and </a:t>
            </a:r>
            <a:r>
              <a:rPr lang="en-AU" dirty="0" smtClean="0"/>
              <a:t>lasers)</a:t>
            </a:r>
            <a:endParaRPr lang="en-AU" dirty="0"/>
          </a:p>
          <a:p>
            <a:pPr lvl="0"/>
            <a:r>
              <a:rPr lang="en-AU" dirty="0"/>
              <a:t>Part 6, Division 3 </a:t>
            </a:r>
            <a:r>
              <a:rPr lang="en-AU" dirty="0" smtClean="0"/>
              <a:t>(MSIR) </a:t>
            </a:r>
            <a:r>
              <a:rPr lang="en-AU" dirty="0"/>
              <a:t>– Suite of </a:t>
            </a:r>
            <a:r>
              <a:rPr lang="en-AU" dirty="0" smtClean="0"/>
              <a:t>regulations </a:t>
            </a:r>
            <a:r>
              <a:rPr lang="en-AU" dirty="0"/>
              <a:t>relating to classified plant and registered classified </a:t>
            </a:r>
            <a:r>
              <a:rPr lang="en-AU" dirty="0" smtClean="0"/>
              <a:t>plant</a:t>
            </a:r>
            <a:endParaRPr lang="en-AU" dirty="0"/>
          </a:p>
          <a:p>
            <a:pPr lvl="0"/>
            <a:r>
              <a:rPr lang="en-AU" dirty="0" smtClean="0"/>
              <a:t>Reg. 4.4 </a:t>
            </a:r>
            <a:r>
              <a:rPr lang="en-AU" dirty="0"/>
              <a:t>(Guards and </a:t>
            </a:r>
            <a:r>
              <a:rPr lang="en-AU" dirty="0" smtClean="0"/>
              <a:t>handrails)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140758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90656" cy="1143000"/>
          </a:xfrm>
        </p:spPr>
        <p:txBody>
          <a:bodyPr/>
          <a:lstStyle/>
          <a:p>
            <a:r>
              <a:rPr lang="en-AU" dirty="0" smtClean="0"/>
              <a:t>Principal employers </a:t>
            </a:r>
            <a:r>
              <a:rPr lang="en-AU" sz="1400" dirty="0" smtClean="0"/>
              <a:t>(continued)</a:t>
            </a:r>
            <a:endParaRPr lang="en-AU" sz="1400" dirty="0"/>
          </a:p>
        </p:txBody>
      </p:sp>
      <p:sp>
        <p:nvSpPr>
          <p:cNvPr id="3" name="Content Placeholder 2"/>
          <p:cNvSpPr>
            <a:spLocks noGrp="1"/>
          </p:cNvSpPr>
          <p:nvPr>
            <p:ph idx="1"/>
          </p:nvPr>
        </p:nvSpPr>
        <p:spPr>
          <a:xfrm>
            <a:off x="685800" y="1484784"/>
            <a:ext cx="7772400" cy="4611216"/>
          </a:xfrm>
        </p:spPr>
        <p:txBody>
          <a:bodyPr/>
          <a:lstStyle/>
          <a:p>
            <a:pPr lvl="0"/>
            <a:r>
              <a:rPr lang="en-AU" dirty="0" smtClean="0"/>
              <a:t>Reg. 4.10 </a:t>
            </a:r>
            <a:r>
              <a:rPr lang="en-AU" dirty="0"/>
              <a:t>(Safety </a:t>
            </a:r>
            <a:r>
              <a:rPr lang="en-AU" dirty="0" smtClean="0"/>
              <a:t>signs)</a:t>
            </a:r>
            <a:endParaRPr lang="en-AU" dirty="0"/>
          </a:p>
          <a:p>
            <a:pPr lvl="0"/>
            <a:r>
              <a:rPr lang="en-AU" dirty="0"/>
              <a:t>Numerous </a:t>
            </a:r>
            <a:r>
              <a:rPr lang="en-AU" dirty="0" smtClean="0"/>
              <a:t>regulations </a:t>
            </a:r>
            <a:r>
              <a:rPr lang="en-AU" dirty="0"/>
              <a:t>in Parts 11 and 12 </a:t>
            </a:r>
            <a:r>
              <a:rPr lang="en-AU" dirty="0" smtClean="0"/>
              <a:t>(MSIR) </a:t>
            </a:r>
            <a:r>
              <a:rPr lang="en-AU" dirty="0"/>
              <a:t>that relate to </a:t>
            </a:r>
            <a:r>
              <a:rPr lang="en-AU" dirty="0" smtClean="0"/>
              <a:t>winding engines</a:t>
            </a:r>
            <a:r>
              <a:rPr lang="en-AU" dirty="0"/>
              <a:t>, </a:t>
            </a:r>
            <a:r>
              <a:rPr lang="en-AU" dirty="0" smtClean="0"/>
              <a:t>hoists </a:t>
            </a:r>
            <a:r>
              <a:rPr lang="en-AU" dirty="0"/>
              <a:t>and </a:t>
            </a:r>
            <a:r>
              <a:rPr lang="en-AU" dirty="0" smtClean="0"/>
              <a:t>shaft sinking equipment</a:t>
            </a:r>
            <a:endParaRPr lang="en-AU" dirty="0"/>
          </a:p>
          <a:p>
            <a:pPr lvl="0"/>
            <a:r>
              <a:rPr lang="en-AU" dirty="0"/>
              <a:t>Numerous </a:t>
            </a:r>
            <a:r>
              <a:rPr lang="en-AU" dirty="0" smtClean="0"/>
              <a:t>regulations </a:t>
            </a:r>
            <a:r>
              <a:rPr lang="en-AU" dirty="0"/>
              <a:t>in Part 14 </a:t>
            </a:r>
            <a:r>
              <a:rPr lang="en-AU" dirty="0" smtClean="0"/>
              <a:t>(MSIR) </a:t>
            </a:r>
            <a:r>
              <a:rPr lang="en-AU" dirty="0"/>
              <a:t>that relate to </a:t>
            </a:r>
            <a:r>
              <a:rPr lang="en-AU" dirty="0" smtClean="0"/>
              <a:t>dredges</a:t>
            </a:r>
            <a:endParaRPr lang="en-AU" dirty="0"/>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Tree>
    <p:extLst>
      <p:ext uri="{BB962C8B-B14F-4D97-AF65-F5344CB8AC3E}">
        <p14:creationId xmlns:p14="http://schemas.microsoft.com/office/powerpoint/2010/main" val="227968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Employees</a:t>
            </a:r>
            <a:endParaRPr lang="en-AU" dirty="0"/>
          </a:p>
        </p:txBody>
      </p:sp>
      <p:sp>
        <p:nvSpPr>
          <p:cNvPr id="3" name="Content Placeholder 2"/>
          <p:cNvSpPr>
            <a:spLocks noGrp="1"/>
          </p:cNvSpPr>
          <p:nvPr>
            <p:ph idx="1"/>
          </p:nvPr>
        </p:nvSpPr>
        <p:spPr>
          <a:xfrm>
            <a:off x="685800" y="1600200"/>
            <a:ext cx="4102224" cy="4495800"/>
          </a:xfrm>
        </p:spPr>
        <p:txBody>
          <a:bodyPr/>
          <a:lstStyle/>
          <a:p>
            <a:pPr marL="0" indent="0">
              <a:buNone/>
            </a:pPr>
            <a:r>
              <a:rPr lang="en-AU" dirty="0" smtClean="0"/>
              <a:t>Main </a:t>
            </a:r>
            <a:r>
              <a:rPr lang="en-AU" dirty="0"/>
              <a:t>duties of employees are in </a:t>
            </a:r>
            <a:r>
              <a:rPr lang="en-AU" dirty="0" smtClean="0"/>
              <a:t>section </a:t>
            </a:r>
            <a:r>
              <a:rPr lang="en-AU" dirty="0"/>
              <a:t>10 </a:t>
            </a:r>
            <a:r>
              <a:rPr lang="en-AU" dirty="0" smtClean="0"/>
              <a:t>(Employee’s duty </a:t>
            </a:r>
            <a:r>
              <a:rPr lang="en-AU" dirty="0"/>
              <a:t>of </a:t>
            </a:r>
            <a:r>
              <a:rPr lang="en-AU" dirty="0" smtClean="0"/>
              <a:t>care</a:t>
            </a:r>
            <a:r>
              <a:rPr lang="en-AU" dirty="0"/>
              <a:t>) and </a:t>
            </a:r>
            <a:r>
              <a:rPr lang="en-AU" dirty="0" smtClean="0"/>
              <a:t>section </a:t>
            </a:r>
            <a:r>
              <a:rPr lang="en-AU" dirty="0"/>
              <a:t>11 (Reporting of </a:t>
            </a:r>
            <a:r>
              <a:rPr lang="en-AU" dirty="0" smtClean="0"/>
              <a:t>occurrences</a:t>
            </a:r>
            <a:r>
              <a:rPr lang="en-AU" dirty="0"/>
              <a:t>) </a:t>
            </a:r>
            <a:r>
              <a:rPr lang="en-AU" dirty="0" smtClean="0"/>
              <a:t>of the MSIA</a:t>
            </a:r>
            <a:endParaRPr lang="en-AU" dirty="0"/>
          </a:p>
          <a:p>
            <a:endParaRPr lang="en-AU" dirty="0"/>
          </a:p>
        </p:txBody>
      </p:sp>
      <p:pic>
        <p:nvPicPr>
          <p:cNvPr id="11266" name="Picture 2" descr="C:\Users\bec.moore@dmp.wa.gov.au\AppData\Local\Microsoft\Windows\Temporary Internet Files\Content.IE5\53MV26P4\clipart_of_16510_sm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2776"/>
            <a:ext cx="3479739" cy="3479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366628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employers and self-employed persons</a:t>
            </a:r>
            <a:endParaRPr lang="en-AU" dirty="0"/>
          </a:p>
        </p:txBody>
      </p:sp>
      <p:sp>
        <p:nvSpPr>
          <p:cNvPr id="3" name="Content Placeholder 2"/>
          <p:cNvSpPr>
            <a:spLocks noGrp="1"/>
          </p:cNvSpPr>
          <p:nvPr>
            <p:ph idx="1"/>
          </p:nvPr>
        </p:nvSpPr>
        <p:spPr/>
        <p:txBody>
          <a:bodyPr/>
          <a:lstStyle/>
          <a:p>
            <a:r>
              <a:rPr lang="en-AU" dirty="0" smtClean="0"/>
              <a:t>Duties </a:t>
            </a:r>
            <a:r>
              <a:rPr lang="en-AU" dirty="0"/>
              <a:t>are in </a:t>
            </a:r>
            <a:r>
              <a:rPr lang="en-AU" dirty="0" smtClean="0"/>
              <a:t>section </a:t>
            </a:r>
            <a:r>
              <a:rPr lang="en-AU" dirty="0"/>
              <a:t>12 </a:t>
            </a:r>
            <a:r>
              <a:rPr lang="en-AU" dirty="0" smtClean="0"/>
              <a:t>(MSIA)</a:t>
            </a:r>
          </a:p>
          <a:p>
            <a:r>
              <a:rPr lang="en-AU" dirty="0"/>
              <a:t>E</a:t>
            </a:r>
            <a:r>
              <a:rPr lang="en-AU" dirty="0" smtClean="0"/>
              <a:t>ssentially </a:t>
            </a:r>
            <a:r>
              <a:rPr lang="en-AU" dirty="0"/>
              <a:t>a duty of care </a:t>
            </a:r>
            <a:r>
              <a:rPr lang="en-AU" dirty="0" smtClean="0"/>
              <a:t>requirements</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164021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Complying with duty of care responsibilities –risk-based approach</a:t>
            </a:r>
            <a:endParaRPr lang="en-AU" dirty="0"/>
          </a:p>
        </p:txBody>
      </p:sp>
      <p:sp>
        <p:nvSpPr>
          <p:cNvPr id="3" name="Content Placeholder 2"/>
          <p:cNvSpPr>
            <a:spLocks noGrp="1"/>
          </p:cNvSpPr>
          <p:nvPr>
            <p:ph idx="1"/>
          </p:nvPr>
        </p:nvSpPr>
        <p:spPr>
          <a:xfrm>
            <a:off x="685800" y="1340768"/>
            <a:ext cx="7772400" cy="4755232"/>
          </a:xfrm>
        </p:spPr>
        <p:txBody>
          <a:bodyPr/>
          <a:lstStyle/>
          <a:p>
            <a:pPr marL="0" indent="0">
              <a:buNone/>
            </a:pPr>
            <a:r>
              <a:rPr lang="en-AU" dirty="0" smtClean="0"/>
              <a:t>Risk management methodology of AS/NZS ISO 31000 includes following steps:</a:t>
            </a:r>
          </a:p>
          <a:p>
            <a:pPr marL="457200" indent="-457200">
              <a:buFont typeface="+mj-lt"/>
              <a:buAutoNum type="arabicPeriod"/>
            </a:pPr>
            <a:r>
              <a:rPr lang="en-AU" dirty="0" smtClean="0">
                <a:solidFill>
                  <a:srgbClr val="CF5E31"/>
                </a:solidFill>
              </a:rPr>
              <a:t>Establish the context </a:t>
            </a:r>
            <a:r>
              <a:rPr lang="en-AU" dirty="0" smtClean="0"/>
              <a:t>– decide risk assessment criteria</a:t>
            </a:r>
          </a:p>
          <a:p>
            <a:pPr marL="457200" indent="-457200">
              <a:buFont typeface="+mj-lt"/>
              <a:buAutoNum type="arabicPeriod"/>
            </a:pPr>
            <a:r>
              <a:rPr lang="en-AU" dirty="0" smtClean="0">
                <a:solidFill>
                  <a:srgbClr val="CF5E31"/>
                </a:solidFill>
              </a:rPr>
              <a:t>Risk identification</a:t>
            </a:r>
            <a:r>
              <a:rPr lang="en-AU" b="1" dirty="0" smtClean="0"/>
              <a:t> </a:t>
            </a:r>
            <a:r>
              <a:rPr lang="en-AU" dirty="0" smtClean="0"/>
              <a:t>– Hazard ID</a:t>
            </a:r>
          </a:p>
          <a:p>
            <a:pPr marL="457200" indent="-457200">
              <a:buFont typeface="+mj-lt"/>
              <a:buAutoNum type="arabicPeriod"/>
            </a:pPr>
            <a:r>
              <a:rPr lang="en-AU" dirty="0" smtClean="0">
                <a:solidFill>
                  <a:srgbClr val="CF5E31"/>
                </a:solidFill>
              </a:rPr>
              <a:t>Risk analysis </a:t>
            </a:r>
            <a:r>
              <a:rPr lang="en-AU" dirty="0" smtClean="0"/>
              <a:t>– Determine existing controls, likelihood and severity</a:t>
            </a:r>
          </a:p>
          <a:p>
            <a:pPr marL="457200" indent="-457200">
              <a:buFont typeface="+mj-lt"/>
              <a:buAutoNum type="arabicPeriod"/>
            </a:pPr>
            <a:r>
              <a:rPr lang="en-AU" dirty="0" smtClean="0">
                <a:solidFill>
                  <a:srgbClr val="CF5E31"/>
                </a:solidFill>
              </a:rPr>
              <a:t>Risk evaluation</a:t>
            </a:r>
            <a:r>
              <a:rPr lang="en-AU" b="1" dirty="0" smtClean="0"/>
              <a:t> </a:t>
            </a:r>
            <a:r>
              <a:rPr lang="en-AU" dirty="0" smtClean="0"/>
              <a:t>– Compare calculated risk level against acceptable risk criteria</a:t>
            </a:r>
          </a:p>
          <a:p>
            <a:pPr marL="457200" indent="-457200">
              <a:buFont typeface="+mj-lt"/>
              <a:buAutoNum type="arabicPeriod"/>
            </a:pPr>
            <a:r>
              <a:rPr lang="en-AU" dirty="0" smtClean="0">
                <a:solidFill>
                  <a:srgbClr val="CF5E31"/>
                </a:solidFill>
              </a:rPr>
              <a:t>Risk treatment </a:t>
            </a:r>
            <a:r>
              <a:rPr lang="en-AU" dirty="0" smtClean="0"/>
              <a:t>– Develop and implement actions to reduce risk to acceptable levels</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403602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management process</a:t>
            </a:r>
            <a:endParaRPr lang="en-AU"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043" b="10198"/>
          <a:stretch/>
        </p:blipFill>
        <p:spPr bwMode="auto">
          <a:xfrm>
            <a:off x="1395043" y="1340768"/>
            <a:ext cx="6921373" cy="511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80037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685800" y="228600"/>
            <a:ext cx="8134672" cy="1143000"/>
          </a:xfrm>
        </p:spPr>
        <p:txBody>
          <a:bodyPr/>
          <a:lstStyle/>
          <a:p>
            <a:r>
              <a:rPr lang="en-AU" dirty="0">
                <a:solidFill>
                  <a:srgbClr val="CF5E31"/>
                </a:solidFill>
              </a:rPr>
              <a:t>Structural integrity</a:t>
            </a:r>
            <a:r>
              <a:rPr lang="en-AU" dirty="0" smtClean="0">
                <a:solidFill>
                  <a:srgbClr val="CF5E31"/>
                </a:solidFill>
              </a:rPr>
              <a:t>: What is your responsibility?</a:t>
            </a:r>
            <a:endParaRPr lang="en-AU" dirty="0">
              <a:solidFill>
                <a:srgbClr val="FF0000"/>
              </a:solidFill>
            </a:endParaRPr>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732382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 5104:2005 </a:t>
            </a:r>
            <a:r>
              <a:rPr lang="en-AU" dirty="0" smtClean="0"/>
              <a:t>General </a:t>
            </a:r>
            <a:r>
              <a:rPr lang="en-AU" dirty="0"/>
              <a:t>p</a:t>
            </a:r>
            <a:r>
              <a:rPr lang="en-AU" dirty="0" smtClean="0"/>
              <a:t>rinciples </a:t>
            </a:r>
            <a:r>
              <a:rPr lang="en-AU" dirty="0"/>
              <a:t>on </a:t>
            </a:r>
            <a:r>
              <a:rPr lang="en-AU" dirty="0" smtClean="0"/>
              <a:t>reliability </a:t>
            </a:r>
            <a:r>
              <a:rPr lang="en-AU" dirty="0"/>
              <a:t>of </a:t>
            </a:r>
            <a:r>
              <a:rPr lang="en-AU" dirty="0" smtClean="0"/>
              <a:t>structures</a:t>
            </a:r>
            <a:endParaRPr lang="en-AU" dirty="0"/>
          </a:p>
        </p:txBody>
      </p:sp>
      <p:sp>
        <p:nvSpPr>
          <p:cNvPr id="4" name="Content Placeholder 3"/>
          <p:cNvSpPr>
            <a:spLocks noGrp="1"/>
          </p:cNvSpPr>
          <p:nvPr>
            <p:ph idx="1"/>
          </p:nvPr>
        </p:nvSpPr>
        <p:spPr/>
        <p:txBody>
          <a:bodyPr/>
          <a:lstStyle/>
          <a:p>
            <a:pPr marL="0" indent="0">
              <a:spcAft>
                <a:spcPts val="600"/>
              </a:spcAft>
              <a:buNone/>
            </a:pPr>
            <a:r>
              <a:rPr lang="en-AU" dirty="0"/>
              <a:t>Introduces concept of a target ‘Reliability Index’ (</a:t>
            </a:r>
            <a:r>
              <a:rPr lang="el-GR" dirty="0"/>
              <a:t>β</a:t>
            </a:r>
            <a:r>
              <a:rPr lang="en-AU" dirty="0"/>
              <a:t>) or failure probability for structures</a:t>
            </a:r>
            <a:r>
              <a:rPr lang="en-AU" dirty="0" smtClean="0"/>
              <a:t>. These </a:t>
            </a:r>
            <a:r>
              <a:rPr lang="en-AU" dirty="0"/>
              <a:t>apply to the ultimate and serviceability limit states of structure for a defined period of time (design life</a:t>
            </a:r>
            <a:r>
              <a:rPr lang="en-AU" dirty="0" smtClean="0"/>
              <a:t>).</a:t>
            </a:r>
            <a:endParaRPr lang="en-AU" sz="1000" dirty="0"/>
          </a:p>
          <a:p>
            <a:pPr marL="0" indent="0">
              <a:spcAft>
                <a:spcPts val="600"/>
              </a:spcAft>
              <a:buNone/>
            </a:pPr>
            <a:r>
              <a:rPr lang="el-GR" dirty="0"/>
              <a:t>β</a:t>
            </a:r>
            <a:r>
              <a:rPr lang="en-AU" dirty="0"/>
              <a:t> = 4.7 corresponds to probability of a person present in building at time of collapse getting killed, P = 10</a:t>
            </a:r>
            <a:r>
              <a:rPr lang="en-AU" baseline="30000" dirty="0"/>
              <a:t>-6</a:t>
            </a:r>
            <a:r>
              <a:rPr lang="en-AU" dirty="0"/>
              <a:t> per year. AS 1170 codes are based on this criteria</a:t>
            </a:r>
            <a:r>
              <a:rPr lang="en-AU" dirty="0" smtClean="0"/>
              <a:t>.</a:t>
            </a:r>
            <a:endParaRPr lang="en-AU" sz="1000" dirty="0"/>
          </a:p>
          <a:p>
            <a:pPr marL="0" indent="0" algn="ctr">
              <a:spcAft>
                <a:spcPts val="600"/>
              </a:spcAft>
              <a:buNone/>
            </a:pPr>
            <a:r>
              <a:rPr lang="en-AU" dirty="0">
                <a:solidFill>
                  <a:srgbClr val="CF5E31"/>
                </a:solidFill>
              </a:rPr>
              <a:t>However, despite </a:t>
            </a:r>
            <a:r>
              <a:rPr lang="el-GR" dirty="0">
                <a:solidFill>
                  <a:srgbClr val="CF5E31"/>
                </a:solidFill>
              </a:rPr>
              <a:t>β</a:t>
            </a:r>
            <a:r>
              <a:rPr lang="en-AU" dirty="0">
                <a:solidFill>
                  <a:srgbClr val="CF5E31"/>
                </a:solidFill>
              </a:rPr>
              <a:t> value used by designers, most failures are actually result of ‘gross errors’</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80092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the legislation say?</a:t>
            </a:r>
            <a:endParaRPr lang="en-AU" dirty="0"/>
          </a:p>
        </p:txBody>
      </p:sp>
      <p:sp>
        <p:nvSpPr>
          <p:cNvPr id="3" name="Content Placeholder 2"/>
          <p:cNvSpPr>
            <a:spLocks noGrp="1"/>
          </p:cNvSpPr>
          <p:nvPr>
            <p:ph idx="1"/>
          </p:nvPr>
        </p:nvSpPr>
        <p:spPr/>
        <p:txBody>
          <a:bodyPr/>
          <a:lstStyle/>
          <a:p>
            <a:pPr>
              <a:spcAft>
                <a:spcPts val="600"/>
              </a:spcAft>
            </a:pPr>
            <a:r>
              <a:rPr lang="en-AU" dirty="0" smtClean="0"/>
              <a:t>Current mines safety legislation does not require risk of structural failure to be controlled to a pre-determined risk or reliability level</a:t>
            </a:r>
          </a:p>
          <a:p>
            <a:pPr>
              <a:spcAft>
                <a:spcPts val="600"/>
              </a:spcAft>
            </a:pPr>
            <a:r>
              <a:rPr lang="en-AU" dirty="0" smtClean="0"/>
              <a:t>Expectation of employer’s duty of care obligations (section 9 MSIA) is that all risks of employees exposure to hazards are controlled to SFAIRP levels (So Far As Is Reasonably Practicable)</a:t>
            </a:r>
            <a:endParaRPr lang="en-AU" dirty="0"/>
          </a:p>
          <a:p>
            <a:pPr>
              <a:spcAft>
                <a:spcPts val="600"/>
              </a:spcAft>
            </a:pPr>
            <a:r>
              <a:rPr lang="en-AU" dirty="0" smtClean="0">
                <a:solidFill>
                  <a:srgbClr val="CF5E31"/>
                </a:solidFill>
              </a:rPr>
              <a:t>Reasonably practicable </a:t>
            </a:r>
            <a:r>
              <a:rPr lang="en-AU" dirty="0" smtClean="0"/>
              <a:t>is defined in section 4(1) (MSIA)</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204879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Complying with duty of care </a:t>
            </a:r>
            <a:r>
              <a:rPr lang="en-AU" dirty="0"/>
              <a:t>responsibilities </a:t>
            </a:r>
            <a:r>
              <a:rPr lang="en-AU" dirty="0" smtClean="0"/>
              <a:t>– precautionary approach</a:t>
            </a:r>
            <a:endParaRPr lang="en-AU" dirty="0"/>
          </a:p>
        </p:txBody>
      </p:sp>
      <p:sp>
        <p:nvSpPr>
          <p:cNvPr id="4" name="Content Placeholder 3"/>
          <p:cNvSpPr>
            <a:spLocks noGrp="1"/>
          </p:cNvSpPr>
          <p:nvPr>
            <p:ph idx="1"/>
          </p:nvPr>
        </p:nvSpPr>
        <p:spPr/>
        <p:txBody>
          <a:bodyPr/>
          <a:lstStyle/>
          <a:p>
            <a:r>
              <a:rPr lang="en-AU" dirty="0"/>
              <a:t>Focused on controls rather than evaluating risk or residual </a:t>
            </a:r>
            <a:r>
              <a:rPr lang="en-AU" dirty="0" smtClean="0"/>
              <a:t>risk</a:t>
            </a:r>
            <a:endParaRPr lang="en-AU" dirty="0"/>
          </a:p>
          <a:p>
            <a:endParaRPr lang="en-AU" sz="1000" dirty="0"/>
          </a:p>
          <a:p>
            <a:r>
              <a:rPr lang="en-AU" dirty="0"/>
              <a:t>Ensuring all reasonably practicable precautions are in </a:t>
            </a:r>
            <a:r>
              <a:rPr lang="en-AU" dirty="0" smtClean="0"/>
              <a:t>place </a:t>
            </a:r>
            <a:r>
              <a:rPr lang="en-AU" dirty="0">
                <a:cs typeface="Arial"/>
              </a:rPr>
              <a:t>― </a:t>
            </a:r>
            <a:r>
              <a:rPr lang="en-AU" dirty="0" smtClean="0"/>
              <a:t>achieving </a:t>
            </a:r>
            <a:r>
              <a:rPr lang="en-AU" dirty="0"/>
              <a:t>the highest level of protection (</a:t>
            </a:r>
            <a:r>
              <a:rPr lang="en-AU" dirty="0" smtClean="0"/>
              <a:t>SFAIRP) requires </a:t>
            </a:r>
            <a:r>
              <a:rPr lang="en-AU" dirty="0"/>
              <a:t>you to demonstrate ‘due </a:t>
            </a:r>
            <a:r>
              <a:rPr lang="en-AU" dirty="0" smtClean="0"/>
              <a:t>diligence’</a:t>
            </a:r>
            <a:endParaRPr lang="en-AU" dirty="0"/>
          </a:p>
          <a:p>
            <a:endParaRPr lang="en-AU" sz="1000" dirty="0"/>
          </a:p>
          <a:p>
            <a:r>
              <a:rPr lang="en-AU" dirty="0"/>
              <a:t>Risk management approach is about adding enough controls or precautions until an acceptable or tolerable level of residual risk is </a:t>
            </a:r>
            <a:r>
              <a:rPr lang="en-AU" dirty="0" smtClean="0"/>
              <a:t>achieved </a:t>
            </a:r>
            <a:r>
              <a:rPr lang="en-AU" dirty="0">
                <a:cs typeface="Arial"/>
              </a:rPr>
              <a:t>―</a:t>
            </a:r>
            <a:r>
              <a:rPr lang="en-AU" dirty="0" smtClean="0"/>
              <a:t> </a:t>
            </a:r>
            <a:r>
              <a:rPr lang="en-AU" dirty="0"/>
              <a:t>requires you to demonstrate appropriate risk assessment.</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160582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Complying with duty of care responsibilities –  precautionary approach</a:t>
            </a:r>
          </a:p>
        </p:txBody>
      </p:sp>
      <p:sp>
        <p:nvSpPr>
          <p:cNvPr id="3" name="Content Placeholder 2"/>
          <p:cNvSpPr>
            <a:spLocks noGrp="1"/>
          </p:cNvSpPr>
          <p:nvPr>
            <p:ph idx="1"/>
          </p:nvPr>
        </p:nvSpPr>
        <p:spPr>
          <a:xfrm>
            <a:off x="685800" y="1340768"/>
            <a:ext cx="7990656" cy="4755232"/>
          </a:xfrm>
        </p:spPr>
        <p:txBody>
          <a:bodyPr/>
          <a:lstStyle/>
          <a:p>
            <a:pPr marL="0" indent="0">
              <a:buNone/>
            </a:pPr>
            <a:r>
              <a:rPr lang="en-AU" dirty="0" smtClean="0"/>
              <a:t>A ‘safety case’ is a documented due diligence argument as to why an operation is considered to be safe.</a:t>
            </a:r>
          </a:p>
          <a:p>
            <a:pPr marL="0" indent="0">
              <a:buNone/>
            </a:pPr>
            <a:endParaRPr lang="en-AU" sz="1000" dirty="0"/>
          </a:p>
          <a:p>
            <a:pPr marL="0" indent="0">
              <a:buNone/>
            </a:pPr>
            <a:r>
              <a:rPr lang="en-AU" i="1" dirty="0" smtClean="0"/>
              <a:t>“ …the safety case is a document – meant to be kept up to date – in which the operator sets out its approach to safety and the safety management system which it undertakes to apply….”                    </a:t>
            </a:r>
            <a:r>
              <a:rPr lang="en-AU" dirty="0" smtClean="0"/>
              <a:t>Lord Cullen, 2001</a:t>
            </a:r>
          </a:p>
          <a:p>
            <a:pPr marL="0" indent="0">
              <a:buNone/>
            </a:pPr>
            <a:endParaRPr lang="en-AU" sz="1000" dirty="0"/>
          </a:p>
          <a:p>
            <a:pPr marL="0" indent="0">
              <a:buNone/>
            </a:pPr>
            <a:r>
              <a:rPr lang="en-AU" dirty="0" smtClean="0"/>
              <a:t>Major Hazard Facilities (MHF) operate under a safety case environment – a contract between the organisation and the regulator that permits the organisation to operate within defined limits and in accordance with documented procedures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23</a:t>
            </a:fld>
            <a:endParaRPr lang="en-US" dirty="0"/>
          </a:p>
        </p:txBody>
      </p:sp>
    </p:spTree>
    <p:extLst>
      <p:ext uri="{BB962C8B-B14F-4D97-AF65-F5344CB8AC3E}">
        <p14:creationId xmlns:p14="http://schemas.microsoft.com/office/powerpoint/2010/main" val="173966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1486241"/>
            <a:ext cx="2448272" cy="4862870"/>
          </a:xfrm>
          <a:prstGeom prst="rect">
            <a:avLst/>
          </a:prstGeom>
          <a:noFill/>
        </p:spPr>
        <p:txBody>
          <a:bodyPr wrap="square" rtlCol="0">
            <a:spAutoFit/>
          </a:bodyPr>
          <a:lstStyle/>
          <a:p>
            <a:pPr marL="457200" indent="-457200">
              <a:buFont typeface="Arial" panose="020B0604020202020204" pitchFamily="34" charset="0"/>
              <a:buChar char="•"/>
            </a:pPr>
            <a:r>
              <a:rPr lang="en-AU" sz="2000" dirty="0">
                <a:solidFill>
                  <a:prstClr val="black"/>
                </a:solidFill>
              </a:rPr>
              <a:t>Has this column already failed?</a:t>
            </a:r>
          </a:p>
          <a:p>
            <a:pPr marL="457200" indent="-457200">
              <a:buFont typeface="Arial" panose="020B0604020202020204" pitchFamily="34" charset="0"/>
              <a:buChar char="•"/>
            </a:pPr>
            <a:r>
              <a:rPr lang="en-AU" sz="2000" dirty="0">
                <a:solidFill>
                  <a:prstClr val="black"/>
                </a:solidFill>
              </a:rPr>
              <a:t>What is correct response?</a:t>
            </a:r>
          </a:p>
          <a:p>
            <a:pPr marL="457200" indent="-457200">
              <a:buFont typeface="Arial" panose="020B0604020202020204" pitchFamily="34" charset="0"/>
              <a:buChar char="•"/>
            </a:pPr>
            <a:r>
              <a:rPr lang="en-AU" sz="2000" dirty="0">
                <a:solidFill>
                  <a:prstClr val="black"/>
                </a:solidFill>
              </a:rPr>
              <a:t>Who is responsible and accountable for managing such an issue on your site?</a:t>
            </a:r>
          </a:p>
          <a:p>
            <a:pPr marL="457200" indent="-457200">
              <a:buFont typeface="Arial" panose="020B0604020202020204" pitchFamily="34" charset="0"/>
              <a:buChar char="•"/>
            </a:pPr>
            <a:r>
              <a:rPr lang="en-AU" sz="2000" dirty="0">
                <a:solidFill>
                  <a:prstClr val="black"/>
                </a:solidFill>
              </a:rPr>
              <a:t>What management systems do you have to control such hazards?</a:t>
            </a:r>
          </a:p>
          <a:p>
            <a:pPr marL="457200" indent="-457200">
              <a:buFont typeface="Arial" panose="020B0604020202020204" pitchFamily="34" charset="0"/>
              <a:buChar char="•"/>
            </a:pPr>
            <a:endParaRPr lang="en-AU" sz="1000" b="1" dirty="0">
              <a:solidFill>
                <a:prstClr val="black"/>
              </a:solidFill>
            </a:endParaRPr>
          </a:p>
        </p:txBody>
      </p:sp>
      <p:pic>
        <p:nvPicPr>
          <p:cNvPr id="9" name="Picture 8" descr="DSC01817.JPG"/>
          <p:cNvPicPr>
            <a:picLocks/>
          </p:cNvPicPr>
          <p:nvPr/>
        </p:nvPicPr>
        <p:blipFill rotWithShape="1">
          <a:blip r:embed="rId3" cstate="print"/>
          <a:srcRect t="41731" b="30860"/>
          <a:stretch/>
        </p:blipFill>
        <p:spPr>
          <a:xfrm>
            <a:off x="0" y="0"/>
            <a:ext cx="9144000" cy="1288473"/>
          </a:xfrm>
          <a:prstGeom prst="rect">
            <a:avLst/>
          </a:prstGeom>
        </p:spPr>
      </p:pic>
      <p:sp>
        <p:nvSpPr>
          <p:cNvPr id="10" name="Title 1"/>
          <p:cNvSpPr>
            <a:spLocks noGrp="1"/>
          </p:cNvSpPr>
          <p:nvPr>
            <p:ph type="title"/>
          </p:nvPr>
        </p:nvSpPr>
        <p:spPr>
          <a:xfrm>
            <a:off x="685800" y="228600"/>
            <a:ext cx="7772400" cy="1143000"/>
          </a:xfrm>
        </p:spPr>
        <p:txBody>
          <a:bodyPr/>
          <a:lstStyle/>
          <a:p>
            <a:r>
              <a:rPr lang="en-AU" dirty="0" smtClean="0">
                <a:solidFill>
                  <a:schemeClr val="bg1"/>
                </a:solidFill>
              </a:rPr>
              <a:t>Discussion </a:t>
            </a:r>
            <a:endParaRPr lang="en-AU" dirty="0">
              <a:solidFill>
                <a:schemeClr val="bg1"/>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20649"/>
            <a:ext cx="5907087"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24</a:t>
            </a:fld>
            <a:endParaRPr lang="en-US" dirty="0"/>
          </a:p>
        </p:txBody>
      </p:sp>
    </p:spTree>
    <p:extLst>
      <p:ext uri="{BB962C8B-B14F-4D97-AF65-F5344CB8AC3E}">
        <p14:creationId xmlns:p14="http://schemas.microsoft.com/office/powerpoint/2010/main" val="233575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437393"/>
            <a:ext cx="3168352" cy="3785652"/>
          </a:xfrm>
          <a:prstGeom prst="rect">
            <a:avLst/>
          </a:prstGeom>
          <a:noFill/>
        </p:spPr>
        <p:txBody>
          <a:bodyPr wrap="square" rtlCol="0">
            <a:spAutoFit/>
          </a:bodyPr>
          <a:lstStyle/>
          <a:p>
            <a:pPr marL="457200" indent="-457200">
              <a:buFont typeface="Arial" panose="020B0604020202020204" pitchFamily="34" charset="0"/>
              <a:buChar char="•"/>
            </a:pPr>
            <a:r>
              <a:rPr lang="en-AU" sz="2000" dirty="0">
                <a:solidFill>
                  <a:prstClr val="black"/>
                </a:solidFill>
              </a:rPr>
              <a:t>Has this pedestal already failed?</a:t>
            </a:r>
          </a:p>
          <a:p>
            <a:pPr marL="457200" indent="-457200">
              <a:buFont typeface="Arial" panose="020B0604020202020204" pitchFamily="34" charset="0"/>
              <a:buChar char="•"/>
            </a:pPr>
            <a:r>
              <a:rPr lang="en-AU" sz="2000" dirty="0">
                <a:solidFill>
                  <a:prstClr val="black"/>
                </a:solidFill>
              </a:rPr>
              <a:t>What is the correct response?</a:t>
            </a:r>
          </a:p>
          <a:p>
            <a:pPr marL="457200" indent="-457200">
              <a:buFont typeface="Arial" panose="020B0604020202020204" pitchFamily="34" charset="0"/>
              <a:buChar char="•"/>
            </a:pPr>
            <a:r>
              <a:rPr lang="en-AU" sz="2000" dirty="0">
                <a:solidFill>
                  <a:prstClr val="black"/>
                </a:solidFill>
              </a:rPr>
              <a:t>Who is responsible and accountable for managing such an issue on your site?</a:t>
            </a:r>
          </a:p>
          <a:p>
            <a:pPr marL="457200" indent="-457200">
              <a:buFont typeface="Arial" panose="020B0604020202020204" pitchFamily="34" charset="0"/>
              <a:buChar char="•"/>
            </a:pPr>
            <a:r>
              <a:rPr lang="en-AU" sz="2000" dirty="0">
                <a:solidFill>
                  <a:prstClr val="black"/>
                </a:solidFill>
              </a:rPr>
              <a:t>What management systems do you have to control such hazards?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37392"/>
            <a:ext cx="5016224" cy="479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DSC01817.JPG"/>
          <p:cNvPicPr>
            <a:picLocks/>
          </p:cNvPicPr>
          <p:nvPr/>
        </p:nvPicPr>
        <p:blipFill rotWithShape="1">
          <a:blip r:embed="rId4" cstate="print"/>
          <a:srcRect t="41731" b="30860"/>
          <a:stretch/>
        </p:blipFill>
        <p:spPr>
          <a:xfrm>
            <a:off x="0" y="0"/>
            <a:ext cx="9144000" cy="1288473"/>
          </a:xfrm>
          <a:prstGeom prst="rect">
            <a:avLst/>
          </a:prstGeom>
        </p:spPr>
      </p:pic>
      <p:sp>
        <p:nvSpPr>
          <p:cNvPr id="9" name="Title 1"/>
          <p:cNvSpPr>
            <a:spLocks noGrp="1"/>
          </p:cNvSpPr>
          <p:nvPr>
            <p:ph type="title"/>
          </p:nvPr>
        </p:nvSpPr>
        <p:spPr>
          <a:xfrm>
            <a:off x="685800" y="228600"/>
            <a:ext cx="7772400" cy="1143000"/>
          </a:xfrm>
        </p:spPr>
        <p:txBody>
          <a:bodyPr/>
          <a:lstStyle/>
          <a:p>
            <a:r>
              <a:rPr lang="en-AU" dirty="0" smtClean="0">
                <a:solidFill>
                  <a:schemeClr val="bg1"/>
                </a:solidFill>
              </a:rPr>
              <a:t>Discussion </a:t>
            </a:r>
            <a:endParaRPr lang="en-AU" dirty="0">
              <a:solidFill>
                <a:schemeClr val="bg1"/>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25</a:t>
            </a:fld>
            <a:endParaRPr lang="en-US" dirty="0"/>
          </a:p>
        </p:txBody>
      </p:sp>
    </p:spTree>
    <p:extLst>
      <p:ext uri="{BB962C8B-B14F-4D97-AF65-F5344CB8AC3E}">
        <p14:creationId xmlns:p14="http://schemas.microsoft.com/office/powerpoint/2010/main" val="247973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key messages to take away</a:t>
            </a:r>
            <a:endParaRPr lang="en-AU" dirty="0"/>
          </a:p>
        </p:txBody>
      </p:sp>
      <p:sp>
        <p:nvSpPr>
          <p:cNvPr id="3" name="Content Placeholder 2"/>
          <p:cNvSpPr>
            <a:spLocks noGrp="1"/>
          </p:cNvSpPr>
          <p:nvPr>
            <p:ph idx="1"/>
          </p:nvPr>
        </p:nvSpPr>
        <p:spPr>
          <a:xfrm>
            <a:off x="685800" y="1340768"/>
            <a:ext cx="7774632" cy="4896544"/>
          </a:xfrm>
        </p:spPr>
        <p:txBody>
          <a:bodyPr/>
          <a:lstStyle/>
          <a:p>
            <a:pPr marL="457200" indent="-457200">
              <a:buFont typeface="+mj-lt"/>
              <a:buAutoNum type="arabicPeriod"/>
            </a:pPr>
            <a:r>
              <a:rPr lang="en-AU" sz="2000" dirty="0" smtClean="0"/>
              <a:t>The minimum </a:t>
            </a:r>
            <a:r>
              <a:rPr lang="en-AU" sz="2000" dirty="0" smtClean="0">
                <a:solidFill>
                  <a:srgbClr val="CF5E31"/>
                </a:solidFill>
              </a:rPr>
              <a:t>safety factors</a:t>
            </a:r>
            <a:r>
              <a:rPr lang="en-AU" sz="2000" dirty="0" smtClean="0"/>
              <a:t> required by the codes (AS 1170) that are built into properly designed and built structures </a:t>
            </a:r>
            <a:r>
              <a:rPr lang="en-AU" sz="2000" dirty="0" smtClean="0">
                <a:solidFill>
                  <a:srgbClr val="CF5E31"/>
                </a:solidFill>
              </a:rPr>
              <a:t>must not be allowed to degrade over time for any reason</a:t>
            </a:r>
            <a:r>
              <a:rPr lang="en-AU" sz="2000" dirty="0" smtClean="0"/>
              <a:t>. Otherwise this may expose personnel to hazards (i.e. breach of duty of care &amp; Reg. 6.22). Therefore, </a:t>
            </a:r>
            <a:r>
              <a:rPr lang="en-AU" sz="2000" dirty="0" smtClean="0">
                <a:solidFill>
                  <a:srgbClr val="CF5E31"/>
                </a:solidFill>
              </a:rPr>
              <a:t>additional robustness may be required</a:t>
            </a:r>
            <a:r>
              <a:rPr lang="en-AU" sz="2000" dirty="0" smtClean="0"/>
              <a:t> in the initial design of mining structures and adequate controls put into effect to manage the inevitable misuse and damage.</a:t>
            </a:r>
          </a:p>
          <a:p>
            <a:pPr marL="457200" indent="-457200">
              <a:buFont typeface="+mj-lt"/>
              <a:buAutoNum type="arabicPeriod"/>
            </a:pPr>
            <a:endParaRPr lang="en-AU" sz="2000" dirty="0" smtClean="0"/>
          </a:p>
          <a:p>
            <a:pPr marL="457200" indent="-457200">
              <a:buFont typeface="+mj-lt"/>
              <a:buAutoNum type="arabicPeriod"/>
            </a:pPr>
            <a:r>
              <a:rPr lang="en-AU" sz="2000" dirty="0" smtClean="0">
                <a:solidFill>
                  <a:srgbClr val="CF5E31"/>
                </a:solidFill>
              </a:rPr>
              <a:t>Minimise gross errors </a:t>
            </a:r>
            <a:r>
              <a:rPr lang="en-AU" sz="2000" dirty="0" smtClean="0"/>
              <a:t>by ensuring persons involved in designing, verifying, fabricating, installing, inspecting, repairing and maintaining plant structures are suitably </a:t>
            </a:r>
            <a:r>
              <a:rPr lang="en-AU" sz="2000" dirty="0" smtClean="0">
                <a:solidFill>
                  <a:srgbClr val="CF5E31"/>
                </a:solidFill>
              </a:rPr>
              <a:t>competent</a:t>
            </a:r>
            <a:r>
              <a:rPr lang="en-AU" sz="2000" dirty="0" smtClean="0"/>
              <a:t>. </a:t>
            </a:r>
            <a:endParaRPr lang="en-AU" sz="2000"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26</a:t>
            </a:fld>
            <a:endParaRPr lang="en-US" dirty="0"/>
          </a:p>
        </p:txBody>
      </p:sp>
    </p:spTree>
    <p:extLst>
      <p:ext uri="{BB962C8B-B14F-4D97-AF65-F5344CB8AC3E}">
        <p14:creationId xmlns:p14="http://schemas.microsoft.com/office/powerpoint/2010/main" val="399704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key messages</a:t>
            </a:r>
            <a:endParaRPr lang="en-AU" dirty="0"/>
          </a:p>
        </p:txBody>
      </p:sp>
      <p:sp>
        <p:nvSpPr>
          <p:cNvPr id="3" name="Content Placeholder 2"/>
          <p:cNvSpPr>
            <a:spLocks noGrp="1"/>
          </p:cNvSpPr>
          <p:nvPr>
            <p:ph idx="1"/>
          </p:nvPr>
        </p:nvSpPr>
        <p:spPr/>
        <p:txBody>
          <a:bodyPr/>
          <a:lstStyle/>
          <a:p>
            <a:pPr marL="457200" indent="-457200">
              <a:buFont typeface="+mj-lt"/>
              <a:buAutoNum type="arabicPeriod" startAt="3"/>
            </a:pPr>
            <a:r>
              <a:rPr lang="en-AU" sz="2000" dirty="0" smtClean="0"/>
              <a:t>Establish reliable systems of work, procedures and sufficient resources to manage plant structures at all stages of the plant design life such that their reliability is not compromised. </a:t>
            </a:r>
            <a:r>
              <a:rPr lang="en-AU" sz="2000" dirty="0" smtClean="0">
                <a:solidFill>
                  <a:srgbClr val="CF5E31"/>
                </a:solidFill>
              </a:rPr>
              <a:t>Plant structures will not manage themselves.</a:t>
            </a:r>
          </a:p>
          <a:p>
            <a:pPr marL="457200" indent="-457200">
              <a:buFont typeface="+mj-lt"/>
              <a:buAutoNum type="arabicPeriod" startAt="3"/>
            </a:pPr>
            <a:endParaRPr lang="en-AU" sz="2000" b="1" dirty="0" smtClean="0"/>
          </a:p>
          <a:p>
            <a:pPr marL="457200" indent="-457200">
              <a:buFont typeface="+mj-lt"/>
              <a:buAutoNum type="arabicPeriod" startAt="3"/>
            </a:pPr>
            <a:r>
              <a:rPr lang="en-AU" sz="2000" dirty="0" smtClean="0"/>
              <a:t>Don’t use risk assessments as an tool to justify doing nothing or deferring action. You cannot “kick the can down the road” forever. Adopt a precautionary approach </a:t>
            </a:r>
            <a:r>
              <a:rPr lang="en-AU" sz="2000" dirty="0">
                <a:cs typeface="Arial"/>
              </a:rPr>
              <a:t>―</a:t>
            </a:r>
            <a:r>
              <a:rPr lang="en-AU" sz="2000" dirty="0" smtClean="0"/>
              <a:t> be diligent and </a:t>
            </a:r>
            <a:r>
              <a:rPr lang="en-AU" sz="2000" dirty="0" smtClean="0">
                <a:solidFill>
                  <a:srgbClr val="CF5E31"/>
                </a:solidFill>
              </a:rPr>
              <a:t>focus on having adequate risk controls</a:t>
            </a:r>
            <a:r>
              <a:rPr lang="en-AU" sz="2000" dirty="0" smtClean="0"/>
              <a:t> </a:t>
            </a:r>
            <a:r>
              <a:rPr lang="en-AU" sz="2000" dirty="0">
                <a:cs typeface="Arial"/>
              </a:rPr>
              <a:t>―</a:t>
            </a:r>
            <a:r>
              <a:rPr lang="en-AU" sz="2000" dirty="0" smtClean="0"/>
              <a:t> use risk assessments to prioritise repair actions rather than defer them.</a:t>
            </a:r>
            <a:endParaRPr lang="en-AU" sz="2000" b="1"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27</a:t>
            </a:fld>
            <a:endParaRPr lang="en-US" dirty="0"/>
          </a:p>
        </p:txBody>
      </p:sp>
    </p:spTree>
    <p:extLst>
      <p:ext uri="{BB962C8B-B14F-4D97-AF65-F5344CB8AC3E}">
        <p14:creationId xmlns:p14="http://schemas.microsoft.com/office/powerpoint/2010/main" val="100205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62664" cy="1143000"/>
          </a:xfrm>
        </p:spPr>
        <p:txBody>
          <a:bodyPr/>
          <a:lstStyle/>
          <a:p>
            <a:r>
              <a:rPr lang="en-AU" dirty="0" smtClean="0"/>
              <a:t>What are we going to cover?</a:t>
            </a:r>
            <a:endParaRPr lang="en-AU" dirty="0"/>
          </a:p>
        </p:txBody>
      </p:sp>
      <p:sp>
        <p:nvSpPr>
          <p:cNvPr id="3" name="Content Placeholder 2"/>
          <p:cNvSpPr>
            <a:spLocks noGrp="1"/>
          </p:cNvSpPr>
          <p:nvPr>
            <p:ph idx="1"/>
          </p:nvPr>
        </p:nvSpPr>
        <p:spPr>
          <a:xfrm>
            <a:off x="685800" y="1340768"/>
            <a:ext cx="7772400" cy="4755232"/>
          </a:xfrm>
        </p:spPr>
        <p:txBody>
          <a:bodyPr/>
          <a:lstStyle/>
          <a:p>
            <a:r>
              <a:rPr lang="en-AU" dirty="0" smtClean="0"/>
              <a:t>Duties of:</a:t>
            </a:r>
          </a:p>
          <a:p>
            <a:pPr lvl="1"/>
            <a:r>
              <a:rPr lang="en-AU" dirty="0" smtClean="0"/>
              <a:t>Designers</a:t>
            </a:r>
            <a:endParaRPr lang="en-AU" dirty="0"/>
          </a:p>
          <a:p>
            <a:pPr lvl="1"/>
            <a:r>
              <a:rPr lang="en-AU" dirty="0" smtClean="0"/>
              <a:t>Manufacturers</a:t>
            </a:r>
            <a:endParaRPr lang="en-AU" dirty="0"/>
          </a:p>
          <a:p>
            <a:pPr lvl="1"/>
            <a:r>
              <a:rPr lang="en-AU" dirty="0" smtClean="0"/>
              <a:t>Importers</a:t>
            </a:r>
            <a:endParaRPr lang="en-AU" dirty="0"/>
          </a:p>
          <a:p>
            <a:pPr lvl="1"/>
            <a:r>
              <a:rPr lang="en-AU" dirty="0" smtClean="0"/>
              <a:t>Suppliers</a:t>
            </a:r>
            <a:endParaRPr lang="en-AU" dirty="0"/>
          </a:p>
          <a:p>
            <a:pPr lvl="1"/>
            <a:r>
              <a:rPr lang="en-AU" dirty="0" smtClean="0"/>
              <a:t>Installers </a:t>
            </a:r>
            <a:r>
              <a:rPr lang="en-AU" dirty="0"/>
              <a:t>and e</a:t>
            </a:r>
            <a:r>
              <a:rPr lang="en-AU" dirty="0" smtClean="0"/>
              <a:t>rectors</a:t>
            </a:r>
          </a:p>
          <a:p>
            <a:pPr lvl="1"/>
            <a:r>
              <a:rPr lang="en-AU" dirty="0" smtClean="0"/>
              <a:t>Principal employers</a:t>
            </a:r>
          </a:p>
          <a:p>
            <a:pPr lvl="1"/>
            <a:r>
              <a:rPr lang="en-AU" dirty="0" smtClean="0"/>
              <a:t>Employees</a:t>
            </a:r>
            <a:endParaRPr lang="en-AU" dirty="0"/>
          </a:p>
          <a:p>
            <a:pPr lvl="1"/>
            <a:r>
              <a:rPr lang="en-AU" dirty="0" smtClean="0"/>
              <a:t>Other employers </a:t>
            </a:r>
            <a:r>
              <a:rPr lang="en-AU" dirty="0"/>
              <a:t>and </a:t>
            </a:r>
            <a:r>
              <a:rPr lang="en-AU" dirty="0" smtClean="0"/>
              <a:t>self-employed </a:t>
            </a:r>
            <a:r>
              <a:rPr lang="en-AU" dirty="0"/>
              <a:t>p</a:t>
            </a:r>
            <a:r>
              <a:rPr lang="en-AU" dirty="0" smtClean="0"/>
              <a:t>ersons</a:t>
            </a:r>
            <a:endParaRPr lang="en-AU" dirty="0"/>
          </a:p>
          <a:p>
            <a:pPr>
              <a:buFont typeface="Arial" panose="020B0604020202020204" pitchFamily="34" charset="0"/>
              <a:buChar char="•"/>
            </a:pPr>
            <a:r>
              <a:rPr lang="en-AU" dirty="0" smtClean="0"/>
              <a:t>Risk-based and precautionary approaches to meeting duty of care obligations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97325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Words of wisdom</a:t>
            </a:r>
          </a:p>
        </p:txBody>
      </p:sp>
      <p:sp>
        <p:nvSpPr>
          <p:cNvPr id="3" name="Content Placeholder 2"/>
          <p:cNvSpPr>
            <a:spLocks noGrp="1"/>
          </p:cNvSpPr>
          <p:nvPr>
            <p:ph idx="1"/>
          </p:nvPr>
        </p:nvSpPr>
        <p:spPr>
          <a:xfrm>
            <a:off x="685800" y="1340768"/>
            <a:ext cx="7772400" cy="4755232"/>
          </a:xfrm>
        </p:spPr>
        <p:txBody>
          <a:bodyPr/>
          <a:lstStyle/>
          <a:p>
            <a:pPr marL="0" indent="0">
              <a:buNone/>
            </a:pPr>
            <a:r>
              <a:rPr lang="en-AU" dirty="0"/>
              <a:t>W</a:t>
            </a:r>
            <a:r>
              <a:rPr lang="en-AU" dirty="0" smtClean="0"/>
              <a:t>ords of wisdom from a management guru: William Edwards Deming.</a:t>
            </a:r>
          </a:p>
          <a:p>
            <a:pPr marL="0" indent="0">
              <a:buNone/>
            </a:pPr>
            <a:endParaRPr lang="en-AU" sz="1000" dirty="0"/>
          </a:p>
          <a:p>
            <a:pPr marL="457200" indent="-457200">
              <a:buFont typeface="+mj-lt"/>
              <a:buAutoNum type="arabicPeriod"/>
            </a:pPr>
            <a:r>
              <a:rPr lang="en-AU" i="1" dirty="0" smtClean="0"/>
              <a:t>“Learning is not compulsory….But neither is survival.”</a:t>
            </a:r>
          </a:p>
          <a:p>
            <a:pPr marL="457200" indent="-457200">
              <a:buFont typeface="+mj-lt"/>
              <a:buAutoNum type="arabicPeriod"/>
            </a:pPr>
            <a:r>
              <a:rPr lang="en-AU" i="1" dirty="0" smtClean="0"/>
              <a:t>“The worker is not the problem. The problem is at the top! Management!”</a:t>
            </a:r>
          </a:p>
          <a:p>
            <a:pPr marL="457200" indent="-457200">
              <a:buFont typeface="+mj-lt"/>
              <a:buAutoNum type="arabicPeriod"/>
            </a:pPr>
            <a:r>
              <a:rPr lang="en-AU" i="1" dirty="0" smtClean="0"/>
              <a:t>“A system must be managed. It will not manage itself.”</a:t>
            </a:r>
            <a:endParaRPr lang="en-AU" i="1" dirty="0"/>
          </a:p>
          <a:p>
            <a:pPr marL="0" indent="0">
              <a:buNone/>
            </a:pPr>
            <a:endParaRPr lang="en-AU"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843377"/>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733839"/>
            <a:ext cx="36099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302154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Setting the scene</a:t>
            </a:r>
            <a:endParaRPr lang="en-AU" dirty="0"/>
          </a:p>
        </p:txBody>
      </p:sp>
      <p:sp>
        <p:nvSpPr>
          <p:cNvPr id="4" name="Content Placeholder 3"/>
          <p:cNvSpPr>
            <a:spLocks noGrp="1"/>
          </p:cNvSpPr>
          <p:nvPr>
            <p:ph idx="1"/>
          </p:nvPr>
        </p:nvSpPr>
        <p:spPr>
          <a:xfrm>
            <a:off x="685800" y="1600200"/>
            <a:ext cx="8062664" cy="4495800"/>
          </a:xfrm>
        </p:spPr>
        <p:txBody>
          <a:bodyPr/>
          <a:lstStyle/>
          <a:p>
            <a:r>
              <a:rPr lang="en-AU" dirty="0"/>
              <a:t>Mines Safety </a:t>
            </a:r>
            <a:r>
              <a:rPr lang="en-AU" dirty="0" smtClean="0"/>
              <a:t>Bulletin </a:t>
            </a:r>
            <a:r>
              <a:rPr lang="en-AU" dirty="0"/>
              <a:t>no. 43 issued in August 1998 is still highly relevant today.</a:t>
            </a:r>
          </a:p>
          <a:p>
            <a:endParaRPr lang="en-AU" sz="800" dirty="0"/>
          </a:p>
          <a:p>
            <a:r>
              <a:rPr lang="en-AU" dirty="0"/>
              <a:t>Inspectors are continuing to observe </a:t>
            </a:r>
            <a:r>
              <a:rPr lang="en-AU" dirty="0" smtClean="0"/>
              <a:t>the same </a:t>
            </a:r>
            <a:r>
              <a:rPr lang="en-AU" dirty="0"/>
              <a:t>type of issues raised in MSB </a:t>
            </a:r>
            <a:r>
              <a:rPr lang="en-AU" dirty="0" smtClean="0"/>
              <a:t>43 </a:t>
            </a:r>
            <a:r>
              <a:rPr lang="en-AU" dirty="0"/>
              <a:t>with disturbing frequency:</a:t>
            </a:r>
          </a:p>
          <a:p>
            <a:endParaRPr lang="en-AU" sz="800" dirty="0"/>
          </a:p>
          <a:p>
            <a:pPr lvl="1"/>
            <a:r>
              <a:rPr lang="en-AU" sz="2200" dirty="0"/>
              <a:t>Excessive corrosion damage </a:t>
            </a:r>
          </a:p>
          <a:p>
            <a:pPr lvl="1"/>
            <a:r>
              <a:rPr lang="en-AU" sz="2200" dirty="0"/>
              <a:t>Dangerous modifications</a:t>
            </a:r>
          </a:p>
          <a:p>
            <a:pPr lvl="1"/>
            <a:r>
              <a:rPr lang="en-AU" sz="2200" dirty="0"/>
              <a:t>Inadequate design</a:t>
            </a:r>
          </a:p>
          <a:p>
            <a:pPr lvl="1"/>
            <a:r>
              <a:rPr lang="en-AU" sz="2200" dirty="0"/>
              <a:t>Drawings missing important design information</a:t>
            </a:r>
          </a:p>
          <a:p>
            <a:pPr lvl="1"/>
            <a:r>
              <a:rPr lang="en-AU" sz="2200" dirty="0"/>
              <a:t>As-built plant not checked or verified against design</a:t>
            </a:r>
          </a:p>
          <a:p>
            <a:pPr lvl="1"/>
            <a:r>
              <a:rPr lang="en-AU" sz="2200" dirty="0"/>
              <a:t>Structural integrity not proactively managed over life cycle</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196421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a:t>
            </a:r>
            <a:r>
              <a:rPr lang="en-AU" dirty="0" smtClean="0">
                <a:solidFill>
                  <a:srgbClr val="CF5E31"/>
                </a:solidFill>
              </a:rPr>
              <a:t>safe</a:t>
            </a:r>
            <a:r>
              <a:rPr lang="en-AU" dirty="0" smtClean="0"/>
              <a:t>? Managing </a:t>
            </a:r>
            <a:r>
              <a:rPr lang="en-AU" dirty="0"/>
              <a:t>plant structures</a:t>
            </a:r>
          </a:p>
        </p:txBody>
      </p:sp>
      <p:sp>
        <p:nvSpPr>
          <p:cNvPr id="5" name="Content Placeholder 4"/>
          <p:cNvSpPr>
            <a:spLocks noGrp="1"/>
          </p:cNvSpPr>
          <p:nvPr>
            <p:ph idx="1"/>
          </p:nvPr>
        </p:nvSpPr>
        <p:spPr>
          <a:xfrm>
            <a:off x="685800" y="1340768"/>
            <a:ext cx="8134672" cy="4608512"/>
          </a:xfrm>
        </p:spPr>
        <p:txBody>
          <a:bodyPr/>
          <a:lstStyle/>
          <a:p>
            <a:pPr marL="0" indent="0">
              <a:buNone/>
            </a:pPr>
            <a:r>
              <a:rPr lang="en-AU" sz="2000" dirty="0"/>
              <a:t>Does full compliance with legislation = Safe?</a:t>
            </a:r>
          </a:p>
          <a:p>
            <a:pPr marL="0" indent="0">
              <a:buNone/>
            </a:pPr>
            <a:r>
              <a:rPr lang="en-AU" sz="2000" dirty="0"/>
              <a:t>Does full compliance with Australian Standards = Safe?</a:t>
            </a:r>
          </a:p>
          <a:p>
            <a:pPr marL="0" indent="0">
              <a:buNone/>
            </a:pPr>
            <a:endParaRPr lang="en-AU" sz="2000" dirty="0"/>
          </a:p>
          <a:p>
            <a:pPr marL="0" indent="0">
              <a:buNone/>
            </a:pPr>
            <a:r>
              <a:rPr lang="en-AU" sz="2000" dirty="0"/>
              <a:t>Does controlling risks to pre-defined residual risk levels = Safe?</a:t>
            </a:r>
          </a:p>
          <a:p>
            <a:pPr marL="0" indent="0">
              <a:buNone/>
            </a:pPr>
            <a:r>
              <a:rPr lang="en-AU" sz="2000" dirty="0"/>
              <a:t>Does controlling risks to ALARP levels </a:t>
            </a:r>
            <a:r>
              <a:rPr lang="en-AU" sz="2000" dirty="0" smtClean="0"/>
              <a:t>(As Low As Reasonably Practicable) = </a:t>
            </a:r>
            <a:r>
              <a:rPr lang="en-AU" sz="2000" dirty="0"/>
              <a:t>Safe?</a:t>
            </a:r>
          </a:p>
          <a:p>
            <a:pPr marL="0" indent="0">
              <a:buNone/>
            </a:pPr>
            <a:endParaRPr lang="en-AU" sz="2000" dirty="0"/>
          </a:p>
          <a:p>
            <a:pPr marL="0" indent="0">
              <a:buNone/>
            </a:pPr>
            <a:r>
              <a:rPr lang="en-AU" sz="2000" dirty="0"/>
              <a:t>Does controlling risks to SFAIRP </a:t>
            </a:r>
            <a:r>
              <a:rPr lang="en-AU" sz="2000" dirty="0" smtClean="0"/>
              <a:t>levels (So Far As is Reasonably Practicable) </a:t>
            </a:r>
            <a:r>
              <a:rPr lang="en-AU" sz="2000" dirty="0"/>
              <a:t>= Safe?</a:t>
            </a:r>
          </a:p>
          <a:p>
            <a:pPr marL="0" indent="0">
              <a:buNone/>
            </a:pPr>
            <a:r>
              <a:rPr lang="en-AU" sz="2000" dirty="0"/>
              <a:t>Does controlling risks using a ‘safety case’ = Safe?</a:t>
            </a:r>
          </a:p>
          <a:p>
            <a:pPr marL="0" indent="0">
              <a:buNone/>
            </a:pPr>
            <a:endParaRPr lang="en-AU" sz="2000" dirty="0"/>
          </a:p>
          <a:p>
            <a:pPr marL="0" indent="0">
              <a:buNone/>
            </a:pPr>
            <a:r>
              <a:rPr lang="en-AU" sz="2000" dirty="0"/>
              <a:t>What criteria do the courts apply when deciding negligence or breach of duty of care</a:t>
            </a:r>
            <a:r>
              <a:rPr lang="en-AU" sz="2000" dirty="0" smtClean="0"/>
              <a:t>? </a:t>
            </a:r>
            <a:endParaRPr lang="en-AU" sz="2000" dirty="0"/>
          </a:p>
          <a:p>
            <a:pPr marL="0" indent="0" algn="ctr">
              <a:buNone/>
            </a:pPr>
            <a:r>
              <a:rPr lang="en-AU" dirty="0">
                <a:solidFill>
                  <a:srgbClr val="CF5E31"/>
                </a:solidFill>
              </a:rPr>
              <a:t>When is it safe enough?</a:t>
            </a:r>
          </a:p>
          <a:p>
            <a:endParaRPr lang="en-AU" sz="2000"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50553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Consider </a:t>
            </a:r>
            <a:r>
              <a:rPr lang="en-AU" dirty="0" smtClean="0"/>
              <a:t>these </a:t>
            </a:r>
            <a:r>
              <a:rPr lang="en-AU" dirty="0"/>
              <a:t>duties and obligations</a:t>
            </a:r>
          </a:p>
        </p:txBody>
      </p:sp>
      <p:sp>
        <p:nvSpPr>
          <p:cNvPr id="3" name="Content Placeholder 2"/>
          <p:cNvSpPr>
            <a:spLocks noGrp="1"/>
          </p:cNvSpPr>
          <p:nvPr>
            <p:ph idx="1"/>
          </p:nvPr>
        </p:nvSpPr>
        <p:spPr/>
        <p:txBody>
          <a:bodyPr/>
          <a:lstStyle/>
          <a:p>
            <a:r>
              <a:rPr lang="en-AU" dirty="0" smtClean="0"/>
              <a:t>Designers</a:t>
            </a:r>
          </a:p>
          <a:p>
            <a:r>
              <a:rPr lang="en-AU" dirty="0" smtClean="0"/>
              <a:t>Manufacturers</a:t>
            </a:r>
          </a:p>
          <a:p>
            <a:r>
              <a:rPr lang="en-AU" dirty="0" smtClean="0"/>
              <a:t>Importers</a:t>
            </a:r>
          </a:p>
          <a:p>
            <a:r>
              <a:rPr lang="en-AU" dirty="0" smtClean="0"/>
              <a:t>Suppliers</a:t>
            </a:r>
          </a:p>
          <a:p>
            <a:r>
              <a:rPr lang="en-AU" dirty="0" smtClean="0"/>
              <a:t>Installers and erectors</a:t>
            </a:r>
          </a:p>
          <a:p>
            <a:r>
              <a:rPr lang="en-AU" dirty="0" smtClean="0"/>
              <a:t>Principal employers</a:t>
            </a:r>
          </a:p>
          <a:p>
            <a:r>
              <a:rPr lang="en-AU" dirty="0" smtClean="0"/>
              <a:t>Employees</a:t>
            </a:r>
          </a:p>
          <a:p>
            <a:r>
              <a:rPr lang="en-AU" dirty="0" smtClean="0"/>
              <a:t>Other employers and self-employed persons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47430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Designers</a:t>
            </a:r>
            <a:endParaRPr lang="en-AU" dirty="0"/>
          </a:p>
        </p:txBody>
      </p:sp>
      <p:sp>
        <p:nvSpPr>
          <p:cNvPr id="3" name="Content Placeholder 2"/>
          <p:cNvSpPr>
            <a:spLocks noGrp="1"/>
          </p:cNvSpPr>
          <p:nvPr>
            <p:ph idx="1"/>
          </p:nvPr>
        </p:nvSpPr>
        <p:spPr>
          <a:xfrm>
            <a:off x="685800" y="1412776"/>
            <a:ext cx="7772400" cy="4683224"/>
          </a:xfrm>
        </p:spPr>
        <p:txBody>
          <a:bodyPr/>
          <a:lstStyle/>
          <a:p>
            <a:r>
              <a:rPr lang="en-AU" dirty="0" smtClean="0"/>
              <a:t>Specific </a:t>
            </a:r>
            <a:r>
              <a:rPr lang="en-AU" dirty="0"/>
              <a:t>duties of </a:t>
            </a:r>
            <a:r>
              <a:rPr lang="en-AU" dirty="0" smtClean="0">
                <a:solidFill>
                  <a:srgbClr val="CF5E31"/>
                </a:solidFill>
              </a:rPr>
              <a:t>designers</a:t>
            </a:r>
            <a:r>
              <a:rPr lang="en-AU" dirty="0" smtClean="0"/>
              <a:t> </a:t>
            </a:r>
            <a:r>
              <a:rPr lang="en-AU" dirty="0"/>
              <a:t>of plant </a:t>
            </a:r>
            <a:r>
              <a:rPr lang="en-AU" dirty="0" smtClean="0"/>
              <a:t>given in section </a:t>
            </a:r>
            <a:r>
              <a:rPr lang="en-AU" dirty="0"/>
              <a:t>14 </a:t>
            </a:r>
            <a:r>
              <a:rPr lang="en-AU" dirty="0" smtClean="0"/>
              <a:t>(MSIA) and regulations </a:t>
            </a:r>
            <a:r>
              <a:rPr lang="en-AU" dirty="0"/>
              <a:t>6.3, 6.4, 6.5 and 6.33 </a:t>
            </a:r>
            <a:r>
              <a:rPr lang="en-AU" dirty="0" smtClean="0"/>
              <a:t>(MSIR) </a:t>
            </a:r>
            <a:r>
              <a:rPr lang="en-AU" dirty="0" smtClean="0">
                <a:latin typeface="Arial"/>
                <a:cs typeface="Arial"/>
              </a:rPr>
              <a:t>― t</a:t>
            </a:r>
            <a:r>
              <a:rPr lang="en-AU" dirty="0" smtClean="0"/>
              <a:t>hese </a:t>
            </a:r>
            <a:r>
              <a:rPr lang="en-AU" dirty="0"/>
              <a:t>parts of </a:t>
            </a:r>
            <a:r>
              <a:rPr lang="en-AU" dirty="0" smtClean="0"/>
              <a:t>legislation </a:t>
            </a:r>
            <a:r>
              <a:rPr lang="en-AU" dirty="0"/>
              <a:t>are specifically directed at the </a:t>
            </a:r>
            <a:r>
              <a:rPr lang="en-AU" dirty="0" smtClean="0"/>
              <a:t>designer </a:t>
            </a:r>
            <a:r>
              <a:rPr lang="en-AU" dirty="0"/>
              <a:t>and may potentially be used in </a:t>
            </a:r>
            <a:r>
              <a:rPr lang="en-AU" dirty="0" smtClean="0"/>
              <a:t>a </a:t>
            </a:r>
            <a:r>
              <a:rPr lang="en-AU" dirty="0"/>
              <a:t>prosecution of a </a:t>
            </a:r>
            <a:r>
              <a:rPr lang="en-AU" dirty="0" smtClean="0"/>
              <a:t>designer</a:t>
            </a:r>
          </a:p>
          <a:p>
            <a:endParaRPr lang="en-AU" sz="1000" dirty="0"/>
          </a:p>
          <a:p>
            <a:r>
              <a:rPr lang="en-AU" dirty="0"/>
              <a:t>Many other parts of </a:t>
            </a:r>
            <a:r>
              <a:rPr lang="en-AU" dirty="0" smtClean="0"/>
              <a:t>MSIA </a:t>
            </a:r>
            <a:r>
              <a:rPr lang="en-AU" dirty="0"/>
              <a:t>and MSIR also affect how plant is designed but are not specifically directed at </a:t>
            </a:r>
            <a:r>
              <a:rPr lang="en-AU" dirty="0" smtClean="0"/>
              <a:t>designer </a:t>
            </a:r>
            <a:r>
              <a:rPr lang="en-AU" dirty="0" smtClean="0">
                <a:cs typeface="Arial"/>
              </a:rPr>
              <a:t>― t</a:t>
            </a:r>
            <a:r>
              <a:rPr lang="en-AU" dirty="0" smtClean="0"/>
              <a:t>hey </a:t>
            </a:r>
            <a:r>
              <a:rPr lang="en-AU" dirty="0"/>
              <a:t>are directed at </a:t>
            </a:r>
            <a:r>
              <a:rPr lang="en-AU" dirty="0" smtClean="0"/>
              <a:t>manager </a:t>
            </a:r>
            <a:r>
              <a:rPr lang="en-AU" dirty="0"/>
              <a:t>of the mine or </a:t>
            </a:r>
            <a:r>
              <a:rPr lang="en-AU" dirty="0" smtClean="0"/>
              <a:t>responsible </a:t>
            </a:r>
            <a:r>
              <a:rPr lang="en-AU" dirty="0"/>
              <a:t>person at the </a:t>
            </a:r>
            <a:r>
              <a:rPr lang="en-AU" dirty="0" smtClean="0"/>
              <a:t>mine</a:t>
            </a:r>
            <a:endParaRPr lang="en-AU" dirty="0"/>
          </a:p>
          <a:p>
            <a:endParaRPr lang="en-AU" sz="1000" dirty="0" smtClean="0"/>
          </a:p>
          <a:p>
            <a:r>
              <a:rPr lang="en-AU" dirty="0"/>
              <a:t>A</a:t>
            </a:r>
            <a:r>
              <a:rPr lang="en-AU" dirty="0" smtClean="0"/>
              <a:t>lso </a:t>
            </a:r>
            <a:r>
              <a:rPr lang="en-AU" dirty="0"/>
              <a:t>a general duty of care under common </a:t>
            </a:r>
            <a:r>
              <a:rPr lang="en-AU" dirty="0" smtClean="0"/>
              <a:t>law</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8325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Manufacturers</a:t>
            </a:r>
            <a:endParaRPr lang="en-AU" dirty="0"/>
          </a:p>
        </p:txBody>
      </p:sp>
      <p:sp>
        <p:nvSpPr>
          <p:cNvPr id="3" name="Content Placeholder 2"/>
          <p:cNvSpPr>
            <a:spLocks noGrp="1"/>
          </p:cNvSpPr>
          <p:nvPr>
            <p:ph idx="1"/>
          </p:nvPr>
        </p:nvSpPr>
        <p:spPr/>
        <p:txBody>
          <a:bodyPr/>
          <a:lstStyle/>
          <a:p>
            <a:r>
              <a:rPr lang="en-AU" dirty="0" smtClean="0"/>
              <a:t>Specific </a:t>
            </a:r>
            <a:r>
              <a:rPr lang="en-AU" dirty="0"/>
              <a:t>duties for </a:t>
            </a:r>
            <a:r>
              <a:rPr lang="en-AU" dirty="0" smtClean="0">
                <a:solidFill>
                  <a:srgbClr val="CF5E31"/>
                </a:solidFill>
              </a:rPr>
              <a:t>manufacturers</a:t>
            </a:r>
            <a:r>
              <a:rPr lang="en-AU" dirty="0" smtClean="0"/>
              <a:t> </a:t>
            </a:r>
            <a:r>
              <a:rPr lang="en-AU" dirty="0"/>
              <a:t>of plant are in s</a:t>
            </a:r>
            <a:r>
              <a:rPr lang="en-AU" dirty="0" smtClean="0"/>
              <a:t>ection 14 (MSIA) and regulations </a:t>
            </a:r>
            <a:r>
              <a:rPr lang="en-AU" dirty="0"/>
              <a:t>6.6, 6.7 and 6.8 </a:t>
            </a:r>
            <a:r>
              <a:rPr lang="en-AU" dirty="0" smtClean="0"/>
              <a:t>(MSIR) </a:t>
            </a:r>
            <a:r>
              <a:rPr lang="en-AU" dirty="0" smtClean="0">
                <a:cs typeface="Arial"/>
              </a:rPr>
              <a:t>― t</a:t>
            </a:r>
            <a:r>
              <a:rPr lang="en-AU" dirty="0" smtClean="0"/>
              <a:t>hese </a:t>
            </a:r>
            <a:r>
              <a:rPr lang="en-AU" dirty="0"/>
              <a:t>relate to hazard identification, risk assessment and risk </a:t>
            </a:r>
            <a:r>
              <a:rPr lang="en-AU" dirty="0" smtClean="0"/>
              <a:t>reduction</a:t>
            </a:r>
            <a:endParaRPr lang="en-AU" dirty="0"/>
          </a:p>
          <a:p>
            <a:endParaRPr lang="en-AU" sz="1000" dirty="0"/>
          </a:p>
          <a:p>
            <a:r>
              <a:rPr lang="en-AU" dirty="0"/>
              <a:t>If </a:t>
            </a:r>
            <a:r>
              <a:rPr lang="en-AU" dirty="0" smtClean="0"/>
              <a:t>the designer </a:t>
            </a:r>
            <a:r>
              <a:rPr lang="en-AU" dirty="0"/>
              <a:t>is outside of the jurisdiction of the State, the </a:t>
            </a:r>
            <a:r>
              <a:rPr lang="en-AU" dirty="0" smtClean="0"/>
              <a:t>manufacturer </a:t>
            </a:r>
            <a:r>
              <a:rPr lang="en-AU" dirty="0"/>
              <a:t>is responsible for the duties of </a:t>
            </a:r>
            <a:r>
              <a:rPr lang="en-AU" dirty="0" smtClean="0"/>
              <a:t>designer (MSIR reg. </a:t>
            </a:r>
            <a:r>
              <a:rPr lang="en-AU" dirty="0"/>
              <a:t>6.6</a:t>
            </a:r>
            <a:r>
              <a:rPr lang="en-AU" dirty="0" smtClean="0"/>
              <a:t>)</a:t>
            </a:r>
            <a:endParaRPr lang="en-AU" dirty="0"/>
          </a:p>
          <a:p>
            <a:endParaRPr lang="en-AU" sz="1000" dirty="0"/>
          </a:p>
          <a:p>
            <a:r>
              <a:rPr lang="en-AU" dirty="0"/>
              <a:t>A</a:t>
            </a:r>
            <a:r>
              <a:rPr lang="en-AU" dirty="0" smtClean="0"/>
              <a:t>lso </a:t>
            </a:r>
            <a:r>
              <a:rPr lang="en-AU" dirty="0"/>
              <a:t>a general duty of care under common </a:t>
            </a:r>
            <a:r>
              <a:rPr lang="en-AU" dirty="0" smtClean="0"/>
              <a:t>law</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1917959919"/>
      </p:ext>
    </p:extLst>
  </p:cSld>
  <p:clrMapOvr>
    <a:masterClrMapping/>
  </p:clrMapOvr>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2015-10-02T03:56:16+00:00</OurDocsVersionCreatedAt>
    <OurDocsDocId xmlns="dce3ed02-b0cd-470d-9119-e5f1a2533a21">001775.Safety.Coms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Structural integrity forum - What is your responsibility</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true</OurDocsIsRecordsDocument>
    <OurDocsDocumentDate xmlns="dce3ed02-b0cd-470d-9119-e5f1a2533a21">2015-10-01T16:00:00+00:00</OurDocsDocumentDate>
    <OurDocsLockedBy xmlns="dce3ed02-b0cd-470d-9119-e5f1a2533a21" xsi:nil="true"/>
    <OurDocsFileNumbers xmlns="dce3ed02-b0cd-470d-9119-e5f1a2533a21">A0699/201003</OurDocsFileNumbers>
    <OurDocsLockedOn xmlns="dce3ed02-b0cd-470d-9119-e5f1a2533a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E9CB0-CEED-41FD-AF1F-281248BA50B8}"/>
</file>

<file path=customXml/itemProps2.xml><?xml version="1.0" encoding="utf-8"?>
<ds:datastoreItem xmlns:ds="http://schemas.openxmlformats.org/officeDocument/2006/customXml" ds:itemID="{82EB6126-79F9-4C5E-9B16-63FFDC39157B}"/>
</file>

<file path=customXml/itemProps3.xml><?xml version="1.0" encoding="utf-8"?>
<ds:datastoreItem xmlns:ds="http://schemas.openxmlformats.org/officeDocument/2006/customXml" ds:itemID="{2217DE70-072A-45A6-B41A-7C1D320FA0D9}"/>
</file>

<file path=customXml/itemProps4.xml><?xml version="1.0" encoding="utf-8"?>
<ds:datastoreItem xmlns:ds="http://schemas.openxmlformats.org/officeDocument/2006/customXml" ds:itemID="{6B7F0E49-DCEB-42EA-8855-8BB3FF3998E6}"/>
</file>

<file path=docProps/app.xml><?xml version="1.0" encoding="utf-8"?>
<Properties xmlns="http://schemas.openxmlformats.org/officeDocument/2006/extended-properties" xmlns:vt="http://schemas.openxmlformats.org/officeDocument/2006/docPropsVTypes">
  <TotalTime>901</TotalTime>
  <Words>3674</Words>
  <Application>Microsoft Office PowerPoint</Application>
  <PresentationFormat>On-screen Show (4:3)</PresentationFormat>
  <Paragraphs>299</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4_Blank Presentation</vt:lpstr>
      <vt:lpstr>5_Blank Presentation</vt:lpstr>
      <vt:lpstr>Please read this before using presentation</vt:lpstr>
      <vt:lpstr>Structural integrity: What is your responsibility?</vt:lpstr>
      <vt:lpstr>What are we going to cover?</vt:lpstr>
      <vt:lpstr>Words of wisdom</vt:lpstr>
      <vt:lpstr>Setting the scene</vt:lpstr>
      <vt:lpstr>Is it safe? Managing plant structures</vt:lpstr>
      <vt:lpstr>Consider these duties and obligations</vt:lpstr>
      <vt:lpstr>Designers</vt:lpstr>
      <vt:lpstr>Manufacturers</vt:lpstr>
      <vt:lpstr>Importers</vt:lpstr>
      <vt:lpstr>Suppliers</vt:lpstr>
      <vt:lpstr>Installers and erectors</vt:lpstr>
      <vt:lpstr>Principal employers</vt:lpstr>
      <vt:lpstr>Principal employers continued</vt:lpstr>
      <vt:lpstr>Principal employers (continued)</vt:lpstr>
      <vt:lpstr>Employees</vt:lpstr>
      <vt:lpstr>Other employers and self-employed persons</vt:lpstr>
      <vt:lpstr>Complying with duty of care responsibilities –risk-based approach</vt:lpstr>
      <vt:lpstr>Risk management process</vt:lpstr>
      <vt:lpstr>AS 5104:2005 General principles on reliability of structures</vt:lpstr>
      <vt:lpstr>What does the legislation say?</vt:lpstr>
      <vt:lpstr>Complying with duty of care responsibilities – precautionary approach</vt:lpstr>
      <vt:lpstr>Complying with duty of care responsibilities –  precautionary approach</vt:lpstr>
      <vt:lpstr>Discussion </vt:lpstr>
      <vt:lpstr>Discussion </vt:lpstr>
      <vt:lpstr>Some key messages to take away</vt:lpstr>
      <vt:lpstr>More key messages</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Structural integrity forum - What is your responsibility</dc:title>
  <dc:subject/>
  <dc:creator>MOORE, Bec</dc:creator>
  <cp:lastModifiedBy>MOORE, Bec</cp:lastModifiedBy>
  <cp:revision>72</cp:revision>
  <dcterms:created xsi:type="dcterms:W3CDTF">2015-10-02T03:47:19Z</dcterms:created>
  <dcterms:modified xsi:type="dcterms:W3CDTF">2015-12-21T01:48:03Z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Site">
    <vt:lpwstr>Perth</vt:lpwstr>
  </property>
  <property fmtid="{D5CDD505-2E9C-101B-9397-08002B2CF9AE}" pid="4" name="SecType">
    <vt:lpwstr>Departmental Use Only</vt:lpwstr>
  </property>
  <property fmtid="{D5CDD505-2E9C-101B-9397-08002B2CF9AE}" pid="5" name="DataStore">
    <vt:lpwstr>Central</vt:lpwstr>
  </property>
  <property fmtid="{D5CDD505-2E9C-101B-9397-08002B2CF9AE}" pid="6" name="ReleaseClassification">
    <vt:lpwstr>Departmental Use Only</vt:lpwstr>
  </property>
</Properties>
</file>