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682" r:id="rId7"/>
  </p:sldMasterIdLst>
  <p:notesMasterIdLst>
    <p:notesMasterId r:id="rId37"/>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B7A65-0896-4FF6-86BD-94D8482B06F6}" type="datetimeFigureOut">
              <a:rPr lang="en-AU" smtClean="0"/>
              <a:t>06/11/2019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9AC04-75DD-407E-AF95-B18D306E8B5B}" type="slidenum">
              <a:rPr lang="en-AU" smtClean="0"/>
              <a:t>‹#›</a:t>
            </a:fld>
            <a:endParaRPr lang="en-AU"/>
          </a:p>
        </p:txBody>
      </p:sp>
    </p:spTree>
    <p:extLst>
      <p:ext uri="{BB962C8B-B14F-4D97-AF65-F5344CB8AC3E}">
        <p14:creationId xmlns:p14="http://schemas.microsoft.com/office/powerpoint/2010/main" val="135964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4B3B-7D4C-4849-956A-2FF62D4479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2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Delivering these Business intelligence reports to industry is in line with our Towards 2020 regulatory strategy.</a:t>
            </a:r>
            <a:r>
              <a:rPr lang="en-AU" baseline="0" dirty="0" smtClean="0"/>
              <a:t> </a:t>
            </a:r>
          </a:p>
          <a:p>
            <a:endParaRPr lang="en-AU" baseline="0" dirty="0" smtClean="0"/>
          </a:p>
          <a:p>
            <a:pPr marL="171450" indent="-171450">
              <a:buFont typeface="Arial" panose="020B0604020202020204" pitchFamily="34" charset="0"/>
              <a:buChar char="•"/>
            </a:pPr>
            <a:r>
              <a:rPr lang="en-AU" baseline="0" dirty="0" smtClean="0"/>
              <a:t>We are working to deliver innovative and smarter systems. You will have seen this with the development in SRS and the introduction of new functionality in the system. </a:t>
            </a:r>
          </a:p>
          <a:p>
            <a:pPr marL="171450" indent="-171450">
              <a:buFont typeface="Arial" panose="020B0604020202020204" pitchFamily="34" charset="0"/>
              <a:buChar char="•"/>
            </a:pPr>
            <a:r>
              <a:rPr lang="en-AU" baseline="0" dirty="0" smtClean="0"/>
              <a:t>We are committed to making data driven decisions, a</a:t>
            </a:r>
            <a:r>
              <a:rPr lang="en-AU" dirty="0" smtClean="0"/>
              <a:t>nd having a well-informed industry,</a:t>
            </a:r>
            <a:r>
              <a:rPr lang="en-AU" baseline="0" dirty="0" smtClean="0"/>
              <a:t> of which these Business Intelligence reports are a critical factor.</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0782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fld id="{209679B7-217F-461E-8C46-624B77FF316E}" type="slidenum">
              <a:rPr lang="en-AU" smtClean="0"/>
              <a:t>29</a:t>
            </a:fld>
            <a:endParaRPr lang="en-AU" dirty="0"/>
          </a:p>
        </p:txBody>
      </p:sp>
    </p:spTree>
    <p:extLst>
      <p:ext uri="{BB962C8B-B14F-4D97-AF65-F5344CB8AC3E}">
        <p14:creationId xmlns:p14="http://schemas.microsoft.com/office/powerpoint/2010/main" val="215154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47064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98522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46545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074577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7819423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30561159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34304810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30577692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139050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741932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267997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7290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220173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13985774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36470112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4236552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42430485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9439597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6012395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117636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337576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413638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16F79FA-B626-4CE5-BFD0-2EDE28780F8C}" type="datetimeFigureOut">
              <a:rPr lang="en-AU" smtClean="0"/>
              <a:t>06/11/2019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59133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16F79FA-B626-4CE5-BFD0-2EDE28780F8C}" type="datetimeFigureOut">
              <a:rPr lang="en-AU" smtClean="0"/>
              <a:t>06/11/2019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16515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F79FA-B626-4CE5-BFD0-2EDE28780F8C}" type="datetimeFigureOut">
              <a:rPr lang="en-AU" smtClean="0"/>
              <a:t>06/11/2019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62707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340082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192574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F79FA-B626-4CE5-BFD0-2EDE28780F8C}" type="datetimeFigureOut">
              <a:rPr lang="en-AU" smtClean="0"/>
              <a:t>06/11/2019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01B28-1A40-4CC0-AF04-D112D65CA0A0}" type="slidenum">
              <a:rPr lang="en-AU" smtClean="0"/>
              <a:t>‹#›</a:t>
            </a:fld>
            <a:endParaRPr lang="en-AU"/>
          </a:p>
        </p:txBody>
      </p:sp>
    </p:spTree>
    <p:extLst>
      <p:ext uri="{BB962C8B-B14F-4D97-AF65-F5344CB8AC3E}">
        <p14:creationId xmlns:p14="http://schemas.microsoft.com/office/powerpoint/2010/main" val="4121203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20997376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28462038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cid:image002.png@01D53B03.FC9C73B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Registered Managers Forum </a:t>
            </a:r>
            <a:r>
              <a:rPr lang="en-AU" sz="2000" dirty="0"/>
              <a:t>in </a:t>
            </a:r>
            <a:r>
              <a:rPr lang="en-AU" sz="2000" dirty="0" smtClean="0"/>
              <a:t>August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0" cap="none" spc="0" normalizeH="0" baseline="0" noProof="0" dirty="0">
                <a:ln>
                  <a:noFill/>
                </a:ln>
                <a:solidFill>
                  <a:srgbClr val="CF5E31"/>
                </a:solidFill>
                <a:effectLst/>
                <a:uLnTx/>
                <a:uFillTx/>
                <a:latin typeface="Calibri Light" panose="020F0302020204030204"/>
                <a:ea typeface="+mj-ea"/>
                <a:cs typeface="+mj-cs"/>
              </a:rPr>
              <a:t>Please read this before using presentation</a:t>
            </a:r>
            <a:endParaRPr kumimoji="0" lang="en-AU" altLang="en-US" sz="2800" b="0" i="0" u="none" strike="noStrike" kern="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75608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“Real time” information</a:t>
            </a:r>
            <a:endParaRPr lang="en-AU" dirty="0"/>
          </a:p>
        </p:txBody>
      </p:sp>
      <p:sp>
        <p:nvSpPr>
          <p:cNvPr id="3" name="Content Placeholder 2"/>
          <p:cNvSpPr>
            <a:spLocks noGrp="1"/>
          </p:cNvSpPr>
          <p:nvPr>
            <p:ph idx="1"/>
          </p:nvPr>
        </p:nvSpPr>
        <p:spPr>
          <a:xfrm>
            <a:off x="983432" y="2490192"/>
            <a:ext cx="9865096" cy="3675112"/>
          </a:xfrm>
        </p:spPr>
        <p:txBody>
          <a:bodyPr/>
          <a:lstStyle/>
          <a:p>
            <a:r>
              <a:rPr lang="en-AU" dirty="0" smtClean="0"/>
              <a:t>Information is updated daily (overnight)</a:t>
            </a:r>
          </a:p>
          <a:p>
            <a:pPr lvl="1"/>
            <a:r>
              <a:rPr lang="en-AU" dirty="0" smtClean="0"/>
              <a:t>Whatever was ‘issued / completed’ yesterday is visible today</a:t>
            </a:r>
          </a:p>
          <a:p>
            <a:pPr marL="457200" lvl="1" indent="0">
              <a:buNone/>
            </a:pPr>
            <a:endParaRPr lang="en-AU" dirty="0" smtClean="0"/>
          </a:p>
          <a:p>
            <a:r>
              <a:rPr lang="en-AU" dirty="0" smtClean="0"/>
              <a:t>For 3 reports, industry submit information after the end of the month, so the information is 1 to 2 months old. (Clarified in Report Help)</a:t>
            </a:r>
          </a:p>
          <a:p>
            <a:pPr lvl="1"/>
            <a:r>
              <a:rPr lang="en-AU" sz="2000" dirty="0"/>
              <a:t>Missing monthly status report</a:t>
            </a:r>
          </a:p>
          <a:p>
            <a:pPr lvl="1"/>
            <a:r>
              <a:rPr lang="en-AU" sz="2000" dirty="0"/>
              <a:t>Workforce summary</a:t>
            </a:r>
          </a:p>
          <a:p>
            <a:pPr lvl="1"/>
            <a:r>
              <a:rPr lang="en-AU" sz="2000" dirty="0"/>
              <a:t>Comparative information</a:t>
            </a:r>
          </a:p>
        </p:txBody>
      </p:sp>
      <p:pic>
        <p:nvPicPr>
          <p:cNvPr id="4" name="Picture 3"/>
          <p:cNvPicPr>
            <a:picLocks noChangeAspect="1"/>
          </p:cNvPicPr>
          <p:nvPr/>
        </p:nvPicPr>
        <p:blipFill>
          <a:blip r:embed="rId2"/>
          <a:stretch>
            <a:fillRect/>
          </a:stretch>
        </p:blipFill>
        <p:spPr>
          <a:xfrm>
            <a:off x="2381250" y="1556792"/>
            <a:ext cx="7429500" cy="66675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660507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smtClean="0"/>
              <a:t>chart</a:t>
            </a:r>
            <a:r>
              <a:rPr lang="en-AU" dirty="0"/>
              <a:t>: Workforce </a:t>
            </a:r>
            <a:r>
              <a:rPr lang="en-AU" dirty="0" smtClean="0"/>
              <a:t>summary</a:t>
            </a:r>
            <a:endParaRPr lang="en-AU" dirty="0"/>
          </a:p>
        </p:txBody>
      </p:sp>
      <p:sp>
        <p:nvSpPr>
          <p:cNvPr id="3" name="Content Placeholder 2"/>
          <p:cNvSpPr>
            <a:spLocks noGrp="1"/>
          </p:cNvSpPr>
          <p:nvPr>
            <p:ph idx="1"/>
          </p:nvPr>
        </p:nvSpPr>
        <p:spPr>
          <a:xfrm>
            <a:off x="2209800" y="1522370"/>
            <a:ext cx="7772400" cy="676672"/>
          </a:xfrm>
        </p:spPr>
        <p:txBody>
          <a:bodyPr/>
          <a:lstStyle/>
          <a:p>
            <a:r>
              <a:rPr lang="en-AU" dirty="0" smtClean="0"/>
              <a:t>Workforce and Safety and health representatives</a:t>
            </a:r>
            <a:endParaRPr lang="en-AU" dirty="0"/>
          </a:p>
        </p:txBody>
      </p:sp>
      <p:pic>
        <p:nvPicPr>
          <p:cNvPr id="4" name="Picture 3"/>
          <p:cNvPicPr>
            <a:picLocks noChangeAspect="1"/>
          </p:cNvPicPr>
          <p:nvPr/>
        </p:nvPicPr>
        <p:blipFill>
          <a:blip r:embed="rId2"/>
          <a:stretch>
            <a:fillRect/>
          </a:stretch>
        </p:blipFill>
        <p:spPr>
          <a:xfrm>
            <a:off x="1679909" y="2132856"/>
            <a:ext cx="8832182" cy="389695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546539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Sample detail report: Open defects</a:t>
            </a:r>
            <a:endParaRPr lang="en-AU" dirty="0"/>
          </a:p>
        </p:txBody>
      </p:sp>
      <p:grpSp>
        <p:nvGrpSpPr>
          <p:cNvPr id="3" name="Group 2"/>
          <p:cNvGrpSpPr/>
          <p:nvPr/>
        </p:nvGrpSpPr>
        <p:grpSpPr>
          <a:xfrm>
            <a:off x="1659483" y="1700809"/>
            <a:ext cx="8873035" cy="3782937"/>
            <a:chOff x="1659483" y="1700809"/>
            <a:chExt cx="8873035" cy="3782937"/>
          </a:xfrm>
        </p:grpSpPr>
        <p:grpSp>
          <p:nvGrpSpPr>
            <p:cNvPr id="9" name="Group 8"/>
            <p:cNvGrpSpPr/>
            <p:nvPr/>
          </p:nvGrpSpPr>
          <p:grpSpPr>
            <a:xfrm>
              <a:off x="1659483" y="1700809"/>
              <a:ext cx="8873035" cy="3782937"/>
              <a:chOff x="135482" y="1700808"/>
              <a:chExt cx="8873035" cy="3782937"/>
            </a:xfrm>
          </p:grpSpPr>
          <p:pic>
            <p:nvPicPr>
              <p:cNvPr id="4" name="Picture 3"/>
              <p:cNvPicPr>
                <a:picLocks noChangeAspect="1"/>
              </p:cNvPicPr>
              <p:nvPr/>
            </p:nvPicPr>
            <p:blipFill>
              <a:blip r:embed="rId2"/>
              <a:stretch>
                <a:fillRect/>
              </a:stretch>
            </p:blipFill>
            <p:spPr>
              <a:xfrm>
                <a:off x="135482" y="1700808"/>
                <a:ext cx="8873035" cy="3782937"/>
              </a:xfrm>
              <a:prstGeom prst="rect">
                <a:avLst/>
              </a:prstGeom>
              <a:effectLst>
                <a:glow rad="228600">
                  <a:schemeClr val="accent6">
                    <a:satMod val="175000"/>
                    <a:alpha val="40000"/>
                  </a:schemeClr>
                </a:glow>
              </a:effectLst>
            </p:spPr>
          </p:pic>
          <p:sp>
            <p:nvSpPr>
              <p:cNvPr id="6" name="Rectangle 5"/>
              <p:cNvSpPr/>
              <p:nvPr/>
            </p:nvSpPr>
            <p:spPr bwMode="auto">
              <a:xfrm>
                <a:off x="4283968" y="5194136"/>
                <a:ext cx="262204" cy="149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
            <p:nvSpPr>
              <p:cNvPr id="8" name="Rectangle 7"/>
              <p:cNvSpPr/>
              <p:nvPr/>
            </p:nvSpPr>
            <p:spPr bwMode="auto">
              <a:xfrm>
                <a:off x="1788711" y="5194136"/>
                <a:ext cx="262204" cy="149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grpSp>
        <p:pic>
          <p:nvPicPr>
            <p:cNvPr id="10" name="Picture 9"/>
            <p:cNvPicPr/>
            <p:nvPr/>
          </p:nvPicPr>
          <p:blipFill rotWithShape="1">
            <a:blip r:embed="rId3"/>
            <a:srcRect t="10480" r="4927" b="14179"/>
            <a:stretch/>
          </p:blipFill>
          <p:spPr>
            <a:xfrm>
              <a:off x="7104112" y="2420889"/>
              <a:ext cx="3168352" cy="2070715"/>
            </a:xfrm>
            <a:prstGeom prst="rect">
              <a:avLst/>
            </a:prstGeom>
            <a:effectLst>
              <a:glow rad="228600">
                <a:schemeClr val="accent6">
                  <a:satMod val="175000"/>
                  <a:alpha val="40000"/>
                </a:schemeClr>
              </a:glow>
            </a:effectLst>
          </p:spPr>
        </p:pic>
      </p:grpSp>
    </p:spTree>
    <p:extLst>
      <p:ext uri="{BB962C8B-B14F-4D97-AF65-F5344CB8AC3E}">
        <p14:creationId xmlns:p14="http://schemas.microsoft.com/office/powerpoint/2010/main" val="249790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Information </a:t>
            </a:r>
            <a:r>
              <a:rPr lang="en-AU" dirty="0" smtClean="0"/>
              <a:t>is easily exported</a:t>
            </a:r>
            <a:endParaRPr lang="en-AU" dirty="0"/>
          </a:p>
        </p:txBody>
      </p:sp>
      <p:sp>
        <p:nvSpPr>
          <p:cNvPr id="3" name="Content Placeholder 2"/>
          <p:cNvSpPr>
            <a:spLocks noGrp="1"/>
          </p:cNvSpPr>
          <p:nvPr>
            <p:ph idx="1"/>
          </p:nvPr>
        </p:nvSpPr>
        <p:spPr>
          <a:xfrm>
            <a:off x="2209800" y="1600200"/>
            <a:ext cx="5830416" cy="4495800"/>
          </a:xfrm>
        </p:spPr>
        <p:txBody>
          <a:bodyPr/>
          <a:lstStyle/>
          <a:p>
            <a:r>
              <a:rPr lang="en-AU" dirty="0" smtClean="0"/>
              <a:t>Charts</a:t>
            </a:r>
          </a:p>
          <a:p>
            <a:pPr lvl="1"/>
            <a:r>
              <a:rPr lang="en-AU" dirty="0" smtClean="0"/>
              <a:t>To Word, PowerPoint, PDF, etc.</a:t>
            </a:r>
          </a:p>
          <a:p>
            <a:pPr lvl="1"/>
            <a:endParaRPr lang="en-AU" dirty="0" smtClean="0"/>
          </a:p>
          <a:p>
            <a:r>
              <a:rPr lang="en-AU" dirty="0" smtClean="0"/>
              <a:t>Details</a:t>
            </a:r>
          </a:p>
          <a:p>
            <a:pPr lvl="1"/>
            <a:r>
              <a:rPr lang="en-AU" dirty="0" smtClean="0"/>
              <a:t>To Excel, etc.</a:t>
            </a:r>
          </a:p>
        </p:txBody>
      </p:sp>
      <p:pic>
        <p:nvPicPr>
          <p:cNvPr id="4" name="Picture 3"/>
          <p:cNvPicPr>
            <a:picLocks noChangeAspect="1"/>
          </p:cNvPicPr>
          <p:nvPr/>
        </p:nvPicPr>
        <p:blipFill>
          <a:blip r:embed="rId2"/>
          <a:stretch>
            <a:fillRect/>
          </a:stretch>
        </p:blipFill>
        <p:spPr>
          <a:xfrm>
            <a:off x="8040216" y="1196753"/>
            <a:ext cx="1728512" cy="4835053"/>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61213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Outcomes: Issued notices</a:t>
            </a:r>
            <a:endParaRPr lang="en-AU" dirty="0"/>
          </a:p>
        </p:txBody>
      </p:sp>
      <p:pic>
        <p:nvPicPr>
          <p:cNvPr id="4" name="Picture 3"/>
          <p:cNvPicPr>
            <a:picLocks noChangeAspect="1"/>
          </p:cNvPicPr>
          <p:nvPr/>
        </p:nvPicPr>
        <p:blipFill>
          <a:blip r:embed="rId2"/>
          <a:srcRect/>
          <a:stretch>
            <a:fillRect/>
          </a:stretch>
        </p:blipFill>
        <p:spPr>
          <a:xfrm>
            <a:off x="2209800" y="1600200"/>
            <a:ext cx="7772400" cy="42146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73205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Outcomes: Other matters for action</a:t>
            </a:r>
            <a:endParaRPr lang="en-AU" dirty="0"/>
          </a:p>
        </p:txBody>
      </p:sp>
      <p:pic>
        <p:nvPicPr>
          <p:cNvPr id="4" name="Picture 3"/>
          <p:cNvPicPr>
            <a:picLocks noChangeAspect="1"/>
          </p:cNvPicPr>
          <p:nvPr/>
        </p:nvPicPr>
        <p:blipFill>
          <a:blip r:embed="rId2"/>
          <a:srcRect/>
          <a:stretch>
            <a:fillRect/>
          </a:stretch>
        </p:blipFill>
        <p:spPr>
          <a:xfrm>
            <a:off x="2209800" y="1600201"/>
            <a:ext cx="7772400" cy="4214611"/>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58472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Timeliness: Other </a:t>
            </a:r>
            <a:r>
              <a:rPr lang="en-AU" dirty="0"/>
              <a:t>matters for action</a:t>
            </a:r>
          </a:p>
        </p:txBody>
      </p:sp>
      <p:pic>
        <p:nvPicPr>
          <p:cNvPr id="4" name="Picture 3"/>
          <p:cNvPicPr>
            <a:picLocks noChangeAspect="1"/>
          </p:cNvPicPr>
          <p:nvPr/>
        </p:nvPicPr>
        <p:blipFill>
          <a:blip r:embed="rId2"/>
          <a:srcRect/>
          <a:stretch>
            <a:fillRect/>
          </a:stretch>
        </p:blipFill>
        <p:spPr>
          <a:xfrm>
            <a:off x="2209800" y="1595512"/>
            <a:ext cx="7772400" cy="42146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71935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Timeliness: Defects </a:t>
            </a:r>
            <a:endParaRPr lang="en-AU" dirty="0"/>
          </a:p>
        </p:txBody>
      </p:sp>
      <p:pic>
        <p:nvPicPr>
          <p:cNvPr id="4" name="Picture 3"/>
          <p:cNvPicPr>
            <a:picLocks noChangeAspect="1"/>
          </p:cNvPicPr>
          <p:nvPr/>
        </p:nvPicPr>
        <p:blipFill>
          <a:blip r:embed="rId2"/>
          <a:srcRect/>
          <a:stretch>
            <a:fillRect/>
          </a:stretch>
        </p:blipFill>
        <p:spPr>
          <a:xfrm>
            <a:off x="2209800" y="1600200"/>
            <a:ext cx="7772400" cy="42146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923755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a:off x="2209800" y="1600200"/>
            <a:ext cx="7772400" cy="4214611"/>
          </a:xfrm>
          <a:prstGeom prst="rect">
            <a:avLst/>
          </a:prstGeom>
          <a:effectLst>
            <a:glow rad="228600">
              <a:schemeClr val="accent6">
                <a:satMod val="175000"/>
                <a:alpha val="40000"/>
              </a:schemeClr>
            </a:glow>
          </a:effectLst>
        </p:spPr>
      </p:pic>
      <p:sp>
        <p:nvSpPr>
          <p:cNvPr id="2" name="Title 1"/>
          <p:cNvSpPr>
            <a:spLocks noGrp="1"/>
          </p:cNvSpPr>
          <p:nvPr>
            <p:ph type="title"/>
          </p:nvPr>
        </p:nvSpPr>
        <p:spPr/>
        <p:txBody>
          <a:bodyPr/>
          <a:lstStyle/>
          <a:p>
            <a:r>
              <a:rPr lang="en-AU" dirty="0" smtClean="0"/>
              <a:t>Timeliness: Improvement notices </a:t>
            </a:r>
            <a:endParaRPr lang="en-AU" dirty="0"/>
          </a:p>
        </p:txBody>
      </p:sp>
    </p:spTree>
    <p:extLst>
      <p:ext uri="{BB962C8B-B14F-4D97-AF65-F5344CB8AC3E}">
        <p14:creationId xmlns:p14="http://schemas.microsoft.com/office/powerpoint/2010/main" val="394196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Open tasks</a:t>
            </a:r>
            <a:endParaRPr lang="en-AU" dirty="0"/>
          </a:p>
        </p:txBody>
      </p:sp>
      <p:pic>
        <p:nvPicPr>
          <p:cNvPr id="4" name="Picture 3"/>
          <p:cNvPicPr>
            <a:picLocks noChangeAspect="1"/>
          </p:cNvPicPr>
          <p:nvPr/>
        </p:nvPicPr>
        <p:blipFill>
          <a:blip r:embed="rId2"/>
          <a:srcRect/>
          <a:stretch>
            <a:fillRect/>
          </a:stretch>
        </p:blipFill>
        <p:spPr>
          <a:xfrm>
            <a:off x="2207281" y="1600201"/>
            <a:ext cx="7772400" cy="4074273"/>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8923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160" y="1783080"/>
            <a:ext cx="6583680" cy="3291840"/>
          </a:xfrm>
          <a:prstGeom prst="rect">
            <a:avLst/>
          </a:prstGeom>
        </p:spPr>
      </p:pic>
    </p:spTree>
    <p:extLst>
      <p:ext uri="{BB962C8B-B14F-4D97-AF65-F5344CB8AC3E}">
        <p14:creationId xmlns:p14="http://schemas.microsoft.com/office/powerpoint/2010/main" val="169374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Open exceedance actions</a:t>
            </a:r>
            <a:endParaRPr lang="en-AU" dirty="0"/>
          </a:p>
        </p:txBody>
      </p:sp>
      <p:pic>
        <p:nvPicPr>
          <p:cNvPr id="4" name="Picture 3"/>
          <p:cNvPicPr>
            <a:picLocks noChangeAspect="1"/>
          </p:cNvPicPr>
          <p:nvPr/>
        </p:nvPicPr>
        <p:blipFill>
          <a:blip r:embed="rId2"/>
          <a:srcRect/>
          <a:stretch>
            <a:fillRect/>
          </a:stretch>
        </p:blipFill>
        <p:spPr>
          <a:xfrm>
            <a:off x="2205221" y="1600200"/>
            <a:ext cx="7772399" cy="400757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255124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60648"/>
            <a:ext cx="8062664" cy="752128"/>
          </a:xfrm>
        </p:spPr>
        <p:txBody>
          <a:bodyPr/>
          <a:lstStyle/>
          <a:p>
            <a:r>
              <a:rPr lang="en-AU" dirty="0" smtClean="0"/>
              <a:t>Comparative performance: Context</a:t>
            </a:r>
            <a:endParaRPr lang="en-AU" dirty="0"/>
          </a:p>
        </p:txBody>
      </p:sp>
      <p:pic>
        <p:nvPicPr>
          <p:cNvPr id="4" name="Picture 3"/>
          <p:cNvPicPr>
            <a:picLocks noChangeAspect="1"/>
          </p:cNvPicPr>
          <p:nvPr/>
        </p:nvPicPr>
        <p:blipFill>
          <a:blip r:embed="rId2"/>
          <a:srcRect/>
          <a:stretch>
            <a:fillRect/>
          </a:stretch>
        </p:blipFill>
        <p:spPr>
          <a:xfrm>
            <a:off x="2231581" y="1600200"/>
            <a:ext cx="7772400" cy="42146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450748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Comparative performance: Incidence rate</a:t>
            </a:r>
            <a:endParaRPr lang="en-AU" dirty="0"/>
          </a:p>
        </p:txBody>
      </p:sp>
      <p:pic>
        <p:nvPicPr>
          <p:cNvPr id="5" name="Picture 4"/>
          <p:cNvPicPr>
            <a:picLocks noChangeAspect="1"/>
          </p:cNvPicPr>
          <p:nvPr/>
        </p:nvPicPr>
        <p:blipFill>
          <a:blip r:embed="rId2"/>
          <a:srcRect/>
          <a:stretch>
            <a:fillRect/>
          </a:stretch>
        </p:blipFill>
        <p:spPr>
          <a:xfrm>
            <a:off x="2209800" y="1600200"/>
            <a:ext cx="7772400" cy="42146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95482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Comparative performance: Duration rate</a:t>
            </a:r>
            <a:endParaRPr lang="en-AU" dirty="0"/>
          </a:p>
        </p:txBody>
      </p:sp>
      <p:pic>
        <p:nvPicPr>
          <p:cNvPr id="5" name="Picture 4"/>
          <p:cNvPicPr>
            <a:picLocks noChangeAspect="1"/>
          </p:cNvPicPr>
          <p:nvPr/>
        </p:nvPicPr>
        <p:blipFill>
          <a:blip r:embed="rId2"/>
          <a:srcRect/>
          <a:stretch>
            <a:fillRect/>
          </a:stretch>
        </p:blipFill>
        <p:spPr>
          <a:xfrm>
            <a:off x="2229342" y="1600200"/>
            <a:ext cx="7772400" cy="422136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37852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260648"/>
            <a:ext cx="8278688" cy="752128"/>
          </a:xfrm>
        </p:spPr>
        <p:txBody>
          <a:bodyPr/>
          <a:lstStyle/>
          <a:p>
            <a:r>
              <a:rPr lang="en-AU" dirty="0" smtClean="0"/>
              <a:t>Comparative performance: Frequency rate</a:t>
            </a:r>
            <a:endParaRPr lang="en-AU" dirty="0"/>
          </a:p>
        </p:txBody>
      </p:sp>
      <p:pic>
        <p:nvPicPr>
          <p:cNvPr id="7" name="Picture 6"/>
          <p:cNvPicPr>
            <a:picLocks noChangeAspect="1"/>
          </p:cNvPicPr>
          <p:nvPr/>
        </p:nvPicPr>
        <p:blipFill>
          <a:blip r:embed="rId2"/>
          <a:srcRect/>
          <a:stretch>
            <a:fillRect/>
          </a:stretch>
        </p:blipFill>
        <p:spPr>
          <a:xfrm>
            <a:off x="2209801" y="1600201"/>
            <a:ext cx="7772399" cy="422573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464454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8089" y="1484784"/>
            <a:ext cx="8608391" cy="4577294"/>
          </a:xfrm>
          <a:prstGeom prst="rect">
            <a:avLst/>
          </a:prstGeom>
          <a:effectLst>
            <a:glow rad="228600">
              <a:schemeClr val="accent6">
                <a:satMod val="175000"/>
                <a:alpha val="40000"/>
              </a:schemeClr>
            </a:glow>
          </a:effectLst>
        </p:spPr>
      </p:pic>
      <p:sp>
        <p:nvSpPr>
          <p:cNvPr id="2" name="Title 1"/>
          <p:cNvSpPr>
            <a:spLocks noGrp="1"/>
          </p:cNvSpPr>
          <p:nvPr>
            <p:ph type="title"/>
          </p:nvPr>
        </p:nvSpPr>
        <p:spPr/>
        <p:txBody>
          <a:bodyPr/>
          <a:lstStyle/>
          <a:p>
            <a:r>
              <a:rPr lang="en-AU" dirty="0" smtClean="0"/>
              <a:t>That’s just a sample</a:t>
            </a:r>
            <a:endParaRPr lang="en-AU" dirty="0"/>
          </a:p>
        </p:txBody>
      </p:sp>
    </p:spTree>
    <p:extLst>
      <p:ext uri="{BB962C8B-B14F-4D97-AF65-F5344CB8AC3E}">
        <p14:creationId xmlns:p14="http://schemas.microsoft.com/office/powerpoint/2010/main" val="1369378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Early feedback from industry users</a:t>
            </a:r>
            <a:endParaRPr lang="en-AU" dirty="0"/>
          </a:p>
        </p:txBody>
      </p:sp>
      <p:sp>
        <p:nvSpPr>
          <p:cNvPr id="3" name="Content Placeholder 2"/>
          <p:cNvSpPr>
            <a:spLocks noGrp="1"/>
          </p:cNvSpPr>
          <p:nvPr>
            <p:ph idx="1"/>
          </p:nvPr>
        </p:nvSpPr>
        <p:spPr>
          <a:xfrm>
            <a:off x="2209800" y="1600200"/>
            <a:ext cx="7630616" cy="4495800"/>
          </a:xfrm>
        </p:spPr>
        <p:txBody>
          <a:bodyPr/>
          <a:lstStyle/>
          <a:p>
            <a:pPr marL="0" indent="0">
              <a:buNone/>
            </a:pPr>
            <a:r>
              <a:rPr lang="en-AU" dirty="0" smtClean="0"/>
              <a:t>Some industry users reviewed this functionality in July.</a:t>
            </a:r>
          </a:p>
          <a:p>
            <a:pPr marL="0" indent="0" algn="ctr">
              <a:buNone/>
            </a:pPr>
            <a:endParaRPr lang="en-AU" dirty="0" smtClean="0"/>
          </a:p>
          <a:p>
            <a:pPr marL="0" indent="0" algn="ctr">
              <a:buNone/>
            </a:pPr>
            <a:r>
              <a:rPr lang="en-AU" dirty="0" smtClean="0"/>
              <a:t>Their feedback was </a:t>
            </a:r>
            <a:r>
              <a:rPr lang="en-AU" dirty="0" smtClean="0">
                <a:solidFill>
                  <a:srgbClr val="A02A1D"/>
                </a:solidFill>
              </a:rPr>
              <a:t>extremely positive</a:t>
            </a:r>
          </a:p>
          <a:p>
            <a:pPr marL="0" indent="0">
              <a:buNone/>
            </a:pPr>
            <a:endParaRPr lang="en-AU" i="1" u="sng" dirty="0" smtClean="0"/>
          </a:p>
          <a:p>
            <a:pPr marL="0" indent="0">
              <a:buNone/>
            </a:pPr>
            <a:r>
              <a:rPr lang="en-AU" i="1" dirty="0" smtClean="0"/>
              <a:t>“</a:t>
            </a:r>
            <a:r>
              <a:rPr lang="en-AU" i="1" dirty="0"/>
              <a:t>This is really good </a:t>
            </a:r>
            <a:r>
              <a:rPr lang="en-AU" i="1" dirty="0" smtClean="0"/>
              <a:t>stuff”</a:t>
            </a:r>
            <a:endParaRPr lang="en-AU" i="1" dirty="0"/>
          </a:p>
          <a:p>
            <a:pPr marL="0" indent="0" algn="r">
              <a:buNone/>
            </a:pPr>
            <a:r>
              <a:rPr lang="en-AU" i="1" dirty="0" smtClean="0"/>
              <a:t>“It is so user friendly”</a:t>
            </a:r>
          </a:p>
          <a:p>
            <a:pPr marL="0" indent="0">
              <a:buNone/>
            </a:pPr>
            <a:r>
              <a:rPr lang="en-AU" i="1" dirty="0" smtClean="0"/>
              <a:t>“</a:t>
            </a:r>
            <a:r>
              <a:rPr lang="en-AU" i="1" dirty="0"/>
              <a:t>This will save us hours of </a:t>
            </a:r>
            <a:r>
              <a:rPr lang="en-AU" i="1" dirty="0" smtClean="0"/>
              <a:t>work”</a:t>
            </a:r>
            <a:endParaRPr lang="en-AU" i="1" dirty="0"/>
          </a:p>
          <a:p>
            <a:pPr marL="0" indent="0" algn="r">
              <a:buNone/>
            </a:pPr>
            <a:r>
              <a:rPr lang="en-AU" i="1" dirty="0" smtClean="0"/>
              <a:t>“Really like it”</a:t>
            </a:r>
          </a:p>
          <a:p>
            <a:pPr marL="0" indent="0">
              <a:spcBef>
                <a:spcPts val="1800"/>
              </a:spcBef>
              <a:buNone/>
            </a:pPr>
            <a:r>
              <a:rPr lang="en-AU" i="1" dirty="0" smtClean="0"/>
              <a:t>“It’s easy to use, simple and gives us access to real time data”</a:t>
            </a:r>
          </a:p>
          <a:p>
            <a:endParaRPr lang="en-AU" dirty="0"/>
          </a:p>
        </p:txBody>
      </p:sp>
    </p:spTree>
    <p:extLst>
      <p:ext uri="{BB962C8B-B14F-4D97-AF65-F5344CB8AC3E}">
        <p14:creationId xmlns:p14="http://schemas.microsoft.com/office/powerpoint/2010/main" val="3040948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When is this available?</a:t>
            </a:r>
            <a:endParaRPr lang="en-AU" dirty="0"/>
          </a:p>
        </p:txBody>
      </p:sp>
      <p:sp>
        <p:nvSpPr>
          <p:cNvPr id="3" name="Content Placeholder 2"/>
          <p:cNvSpPr>
            <a:spLocks noGrp="1"/>
          </p:cNvSpPr>
          <p:nvPr>
            <p:ph idx="1"/>
          </p:nvPr>
        </p:nvSpPr>
        <p:spPr>
          <a:xfrm>
            <a:off x="944627" y="1488962"/>
            <a:ext cx="7023582" cy="4495800"/>
          </a:xfrm>
        </p:spPr>
        <p:txBody>
          <a:bodyPr/>
          <a:lstStyle/>
          <a:p>
            <a:pPr marL="0" indent="0">
              <a:buNone/>
            </a:pPr>
            <a:r>
              <a:rPr lang="en-AU" dirty="0" smtClean="0"/>
              <a:t>From </a:t>
            </a:r>
            <a:r>
              <a:rPr lang="en-AU" u="sng" dirty="0" smtClean="0"/>
              <a:t>today</a:t>
            </a:r>
            <a:r>
              <a:rPr lang="en-AU" dirty="0" smtClean="0"/>
              <a:t> (23 August 2019) access has been granted to:</a:t>
            </a:r>
          </a:p>
          <a:p>
            <a:pPr lvl="1"/>
            <a:r>
              <a:rPr lang="en-AU" dirty="0" smtClean="0"/>
              <a:t>Registered Managers </a:t>
            </a:r>
          </a:p>
          <a:p>
            <a:pPr lvl="1"/>
            <a:r>
              <a:rPr lang="en-AU" dirty="0" smtClean="0"/>
              <a:t>Alternative Registered Managers</a:t>
            </a:r>
          </a:p>
          <a:p>
            <a:pPr lvl="1"/>
            <a:r>
              <a:rPr lang="en-AU" dirty="0" smtClean="0"/>
              <a:t>Company Administrators (for Compliance)</a:t>
            </a:r>
          </a:p>
          <a:p>
            <a:endParaRPr lang="en-AU" dirty="0"/>
          </a:p>
          <a:p>
            <a:r>
              <a:rPr lang="en-AU" dirty="0" smtClean="0"/>
              <a:t>There is a short video (3.5 min) on Business Intelligence Reports</a:t>
            </a:r>
          </a:p>
          <a:p>
            <a:pPr lvl="1"/>
            <a:r>
              <a:rPr lang="en-AU" sz="2000" dirty="0"/>
              <a:t>Access videos via SRS ‘Help’</a:t>
            </a:r>
          </a:p>
          <a:p>
            <a:endParaRPr lang="en-AU" dirty="0"/>
          </a:p>
        </p:txBody>
      </p:sp>
      <p:pic>
        <p:nvPicPr>
          <p:cNvPr id="4" name="Picture 3"/>
          <p:cNvPicPr>
            <a:picLocks noChangeAspect="1"/>
          </p:cNvPicPr>
          <p:nvPr/>
        </p:nvPicPr>
        <p:blipFill>
          <a:blip r:embed="rId2"/>
          <a:stretch>
            <a:fillRect/>
          </a:stretch>
        </p:blipFill>
        <p:spPr>
          <a:xfrm>
            <a:off x="2927648" y="5373216"/>
            <a:ext cx="4141093" cy="765880"/>
          </a:xfrm>
          <a:prstGeom prst="rect">
            <a:avLst/>
          </a:prstGeom>
          <a:ln w="19050">
            <a:solidFill>
              <a:srgbClr val="FF0000"/>
            </a:solidFill>
          </a:ln>
        </p:spPr>
      </p:pic>
      <p:pic>
        <p:nvPicPr>
          <p:cNvPr id="6" name="Picture 5" descr="cid:image002.png@01D53B03.FC9C73B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170772" y="2924944"/>
            <a:ext cx="3106828" cy="2695600"/>
          </a:xfrm>
          <a:prstGeom prst="rect">
            <a:avLst/>
          </a:prstGeom>
          <a:ln>
            <a:solidFill>
              <a:schemeClr val="accent1"/>
            </a:solidFill>
          </a:ln>
        </p:spPr>
      </p:pic>
    </p:spTree>
    <p:extLst>
      <p:ext uri="{BB962C8B-B14F-4D97-AF65-F5344CB8AC3E}">
        <p14:creationId xmlns:p14="http://schemas.microsoft.com/office/powerpoint/2010/main" val="4268654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Moving forward</a:t>
            </a:r>
            <a:endParaRPr lang="en-AU" dirty="0"/>
          </a:p>
        </p:txBody>
      </p:sp>
      <p:sp>
        <p:nvSpPr>
          <p:cNvPr id="3" name="Content Placeholder 2"/>
          <p:cNvSpPr>
            <a:spLocks noGrp="1"/>
          </p:cNvSpPr>
          <p:nvPr>
            <p:ph idx="1"/>
          </p:nvPr>
        </p:nvSpPr>
        <p:spPr>
          <a:xfrm>
            <a:off x="2209800" y="1628800"/>
            <a:ext cx="7702624" cy="4320480"/>
          </a:xfrm>
        </p:spPr>
        <p:txBody>
          <a:bodyPr/>
          <a:lstStyle/>
          <a:p>
            <a:r>
              <a:rPr lang="en-AU" sz="2800" dirty="0"/>
              <a:t>We understand it may take some sites / organisations a little while to get on top of things </a:t>
            </a:r>
          </a:p>
          <a:p>
            <a:endParaRPr lang="en-AU" sz="2800" dirty="0"/>
          </a:p>
          <a:p>
            <a:r>
              <a:rPr lang="en-AU" sz="2800" dirty="0"/>
              <a:t>Inspectors will be able to assist you and will discuss </a:t>
            </a:r>
            <a:r>
              <a:rPr lang="en-AU" sz="2800" dirty="0">
                <a:solidFill>
                  <a:srgbClr val="A02A1D"/>
                </a:solidFill>
              </a:rPr>
              <a:t>your reports </a:t>
            </a:r>
            <a:r>
              <a:rPr lang="en-AU" sz="2800" dirty="0"/>
              <a:t>with you when they visit</a:t>
            </a:r>
          </a:p>
          <a:p>
            <a:endParaRPr lang="en-AU" sz="2800" dirty="0"/>
          </a:p>
          <a:p>
            <a:r>
              <a:rPr lang="en-AU" sz="2800" dirty="0"/>
              <a:t>Additional reports and functionality will be added over time</a:t>
            </a:r>
          </a:p>
        </p:txBody>
      </p:sp>
    </p:spTree>
    <p:extLst>
      <p:ext uri="{BB962C8B-B14F-4D97-AF65-F5344CB8AC3E}">
        <p14:creationId xmlns:p14="http://schemas.microsoft.com/office/powerpoint/2010/main" val="2873248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3140968"/>
            <a:ext cx="7848872" cy="278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t>@</a:t>
            </a:r>
            <a:r>
              <a:rPr lang="en-AU" sz="2000" b="1" dirty="0" err="1"/>
              <a:t>AndrewChaplyn</a:t>
            </a:r>
            <a:endParaRPr lang="en-AU" sz="2000" b="1" dirty="0"/>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a:t>
            </a:r>
            <a:r>
              <a:rPr lang="en-AU" dirty="0" smtClean="0"/>
              <a:t>media and sign up for news alerts! </a:t>
            </a:r>
            <a:endParaRPr lang="en-AU" dirty="0"/>
          </a:p>
        </p:txBody>
      </p:sp>
      <p:sp>
        <p:nvSpPr>
          <p:cNvPr id="8" name="Rectangle 6"/>
          <p:cNvSpPr txBox="1">
            <a:spLocks noChangeArrowheads="1"/>
          </p:cNvSpPr>
          <p:nvPr/>
        </p:nvSpPr>
        <p:spPr>
          <a:xfrm>
            <a:off x="10071100" y="6488123"/>
            <a:ext cx="596900" cy="3616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endParaRPr lang="en-US" sz="1400" dirty="0">
              <a:solidFill>
                <a:srgbClr val="FFFFFF"/>
              </a:solidFill>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29</a:t>
            </a:fld>
            <a:endParaRPr lang="en-US" dirty="0"/>
          </a:p>
        </p:txBody>
      </p:sp>
      <p:sp>
        <p:nvSpPr>
          <p:cNvPr id="9" name="TextBox 8"/>
          <p:cNvSpPr txBox="1"/>
          <p:nvPr/>
        </p:nvSpPr>
        <p:spPr>
          <a:xfrm>
            <a:off x="8616280" y="3861048"/>
            <a:ext cx="3240360" cy="1200329"/>
          </a:xfrm>
          <a:prstGeom prst="rect">
            <a:avLst/>
          </a:prstGeom>
          <a:noFill/>
        </p:spPr>
        <p:txBody>
          <a:bodyPr wrap="square" rtlCol="0">
            <a:spAutoFit/>
          </a:bodyPr>
          <a:lstStyle/>
          <a:p>
            <a:r>
              <a:rPr lang="en-AU" dirty="0" smtClean="0">
                <a:solidFill>
                  <a:srgbClr val="A02A1D"/>
                </a:solidFill>
              </a:rPr>
              <a:t>Sign up to receive weekly news alerts @ www.dmirs.wa.gov.au </a:t>
            </a:r>
            <a:endParaRPr lang="en-AU" dirty="0">
              <a:solidFill>
                <a:srgbClr val="A02A1D"/>
              </a:solidFill>
            </a:endParaRPr>
          </a:p>
        </p:txBody>
      </p:sp>
    </p:spTree>
    <p:extLst>
      <p:ext uri="{BB962C8B-B14F-4D97-AF65-F5344CB8AC3E}">
        <p14:creationId xmlns:p14="http://schemas.microsoft.com/office/powerpoint/2010/main" val="417195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Safety Regulation System (SRS) Business Intelligence update</a:t>
            </a:r>
            <a:endParaRPr lang="en-AU" sz="4800" dirty="0">
              <a:solidFill>
                <a:srgbClr val="117D7F"/>
              </a:solidFill>
            </a:endParaRPr>
          </a:p>
        </p:txBody>
      </p:sp>
    </p:spTree>
    <p:extLst>
      <p:ext uri="{BB962C8B-B14F-4D97-AF65-F5344CB8AC3E}">
        <p14:creationId xmlns:p14="http://schemas.microsoft.com/office/powerpoint/2010/main" val="410809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SRS </a:t>
            </a:r>
            <a:r>
              <a:rPr lang="en-AU" dirty="0"/>
              <a:t>functionality – </a:t>
            </a:r>
            <a:r>
              <a:rPr lang="en-AU" dirty="0" smtClean="0"/>
              <a:t>Exemptions</a:t>
            </a:r>
            <a:endParaRPr lang="en-AU" dirty="0"/>
          </a:p>
        </p:txBody>
      </p:sp>
      <p:sp>
        <p:nvSpPr>
          <p:cNvPr id="3" name="Content Placeholder 2"/>
          <p:cNvSpPr>
            <a:spLocks noGrp="1"/>
          </p:cNvSpPr>
          <p:nvPr>
            <p:ph idx="1"/>
          </p:nvPr>
        </p:nvSpPr>
        <p:spPr>
          <a:xfrm>
            <a:off x="946050" y="1556792"/>
            <a:ext cx="9902477" cy="4495800"/>
          </a:xfrm>
        </p:spPr>
        <p:txBody>
          <a:bodyPr/>
          <a:lstStyle/>
          <a:p>
            <a:r>
              <a:rPr lang="en-AU" dirty="0" smtClean="0"/>
              <a:t>A </a:t>
            </a:r>
            <a:r>
              <a:rPr lang="en-AU" dirty="0"/>
              <a:t>company may seek an </a:t>
            </a:r>
            <a:r>
              <a:rPr lang="en-AU" dirty="0">
                <a:solidFill>
                  <a:srgbClr val="C00000"/>
                </a:solidFill>
              </a:rPr>
              <a:t>exemption</a:t>
            </a:r>
            <a:r>
              <a:rPr lang="en-AU" dirty="0"/>
              <a:t> from a specific requirement of the Mines Safety and Inspection Regulations </a:t>
            </a:r>
            <a:r>
              <a:rPr lang="en-AU" dirty="0" smtClean="0"/>
              <a:t>1995, where:</a:t>
            </a:r>
            <a:endParaRPr lang="en-AU" dirty="0"/>
          </a:p>
          <a:p>
            <a:pPr lvl="1"/>
            <a:r>
              <a:rPr lang="en-AU" dirty="0"/>
              <a:t>there is </a:t>
            </a:r>
            <a:r>
              <a:rPr lang="en-AU" dirty="0">
                <a:solidFill>
                  <a:srgbClr val="C00000"/>
                </a:solidFill>
              </a:rPr>
              <a:t>substantial compliance </a:t>
            </a:r>
            <a:r>
              <a:rPr lang="en-AU" dirty="0"/>
              <a:t>with the requirement (r. 1.4</a:t>
            </a:r>
            <a:r>
              <a:rPr lang="en-AU" dirty="0" smtClean="0"/>
              <a:t>), or</a:t>
            </a:r>
            <a:endParaRPr lang="en-AU" dirty="0"/>
          </a:p>
          <a:p>
            <a:pPr lvl="1"/>
            <a:r>
              <a:rPr lang="en-AU" dirty="0"/>
              <a:t>compliance with the requirement would be </a:t>
            </a:r>
            <a:r>
              <a:rPr lang="en-AU" dirty="0">
                <a:solidFill>
                  <a:srgbClr val="C00000"/>
                </a:solidFill>
              </a:rPr>
              <a:t>unnecessary or impracticable </a:t>
            </a:r>
            <a:r>
              <a:rPr lang="en-AU" dirty="0"/>
              <a:t>(r. 1.5</a:t>
            </a:r>
            <a:r>
              <a:rPr lang="en-AU" dirty="0" smtClean="0"/>
              <a:t>).</a:t>
            </a:r>
          </a:p>
          <a:p>
            <a:pPr lvl="1"/>
            <a:endParaRPr lang="en-AU" dirty="0"/>
          </a:p>
          <a:p>
            <a:r>
              <a:rPr lang="en-AU" i="1" dirty="0" smtClean="0"/>
              <a:t>From </a:t>
            </a:r>
            <a:r>
              <a:rPr lang="en-AU" i="1" dirty="0"/>
              <a:t>October </a:t>
            </a:r>
            <a:r>
              <a:rPr lang="en-AU" i="1" dirty="0" smtClean="0"/>
              <a:t>2019 applications will be via SRS</a:t>
            </a:r>
            <a:endParaRPr lang="en-AU" i="1" dirty="0"/>
          </a:p>
        </p:txBody>
      </p:sp>
    </p:spTree>
    <p:extLst>
      <p:ext uri="{BB962C8B-B14F-4D97-AF65-F5344CB8AC3E}">
        <p14:creationId xmlns:p14="http://schemas.microsoft.com/office/powerpoint/2010/main" val="221489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New SRS f</a:t>
            </a:r>
            <a:r>
              <a:rPr lang="en-AU" dirty="0" smtClean="0"/>
              <a:t>unctionality </a:t>
            </a:r>
            <a:r>
              <a:rPr lang="en-AU" dirty="0"/>
              <a:t>– </a:t>
            </a:r>
            <a:r>
              <a:rPr lang="en-AU" dirty="0" smtClean="0"/>
              <a:t>Agreements</a:t>
            </a:r>
            <a:endParaRPr lang="en-AU" dirty="0"/>
          </a:p>
        </p:txBody>
      </p:sp>
      <p:sp>
        <p:nvSpPr>
          <p:cNvPr id="3" name="Content Placeholder 2"/>
          <p:cNvSpPr>
            <a:spLocks noGrp="1"/>
          </p:cNvSpPr>
          <p:nvPr>
            <p:ph idx="1"/>
          </p:nvPr>
        </p:nvSpPr>
        <p:spPr>
          <a:xfrm>
            <a:off x="901080" y="1484784"/>
            <a:ext cx="7990656" cy="4495800"/>
          </a:xfrm>
        </p:spPr>
        <p:txBody>
          <a:bodyPr/>
          <a:lstStyle/>
          <a:p>
            <a:r>
              <a:rPr lang="en-AU" dirty="0" smtClean="0">
                <a:solidFill>
                  <a:srgbClr val="C00000"/>
                </a:solidFill>
              </a:rPr>
              <a:t>Agreement to operate without a quarry manager</a:t>
            </a:r>
          </a:p>
          <a:p>
            <a:pPr lvl="1"/>
            <a:r>
              <a:rPr lang="en-AU" dirty="0" smtClean="0"/>
              <a:t>Under certain conditions the principal employer can apply for approval to operate a quarry without a quarry manager.</a:t>
            </a:r>
          </a:p>
          <a:p>
            <a:r>
              <a:rPr lang="en-AU" dirty="0" smtClean="0">
                <a:solidFill>
                  <a:srgbClr val="C00000"/>
                </a:solidFill>
              </a:rPr>
              <a:t>Agreement to operate without an underground manager</a:t>
            </a:r>
          </a:p>
          <a:p>
            <a:pPr lvl="1"/>
            <a:r>
              <a:rPr lang="en-AU" dirty="0" smtClean="0"/>
              <a:t>A small syndicate can apply for an agreement to operate an underground operation without appointing an underground manager.</a:t>
            </a:r>
          </a:p>
          <a:p>
            <a:pPr lvl="1"/>
            <a:endParaRPr lang="en-AU" dirty="0" smtClean="0"/>
          </a:p>
          <a:p>
            <a:r>
              <a:rPr lang="en-AU" i="1" dirty="0" smtClean="0"/>
              <a:t>From </a:t>
            </a:r>
            <a:r>
              <a:rPr lang="en-AU" i="1" dirty="0"/>
              <a:t>October 2019 applications will be via SRS</a:t>
            </a:r>
          </a:p>
        </p:txBody>
      </p:sp>
    </p:spTree>
    <p:extLst>
      <p:ext uri="{BB962C8B-B14F-4D97-AF65-F5344CB8AC3E}">
        <p14:creationId xmlns:p14="http://schemas.microsoft.com/office/powerpoint/2010/main" val="18789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lstStyle/>
          <a:p>
            <a:r>
              <a:rPr lang="en-AU" dirty="0" smtClean="0"/>
              <a:t>Towards 2020</a:t>
            </a:r>
          </a:p>
          <a:p>
            <a:pPr lvl="1"/>
            <a:r>
              <a:rPr lang="en-AU" dirty="0" smtClean="0"/>
              <a:t>Smarter systems</a:t>
            </a:r>
          </a:p>
          <a:p>
            <a:pPr lvl="1"/>
            <a:r>
              <a:rPr lang="en-AU" dirty="0" smtClean="0"/>
              <a:t>Data driven decisions</a:t>
            </a:r>
          </a:p>
          <a:p>
            <a:pPr lvl="1"/>
            <a:r>
              <a:rPr lang="en-AU" dirty="0" smtClean="0"/>
              <a:t>Well-informed industry</a:t>
            </a:r>
          </a:p>
        </p:txBody>
      </p:sp>
      <p:pic>
        <p:nvPicPr>
          <p:cNvPr id="7" name="Picture 6"/>
          <p:cNvPicPr>
            <a:picLocks noChangeAspect="1"/>
          </p:cNvPicPr>
          <p:nvPr/>
        </p:nvPicPr>
        <p:blipFill>
          <a:blip r:embed="rId3"/>
          <a:stretch>
            <a:fillRect/>
          </a:stretch>
        </p:blipFill>
        <p:spPr>
          <a:xfrm>
            <a:off x="6090778" y="1265276"/>
            <a:ext cx="4469718" cy="1299629"/>
          </a:xfrm>
          <a:prstGeom prst="rect">
            <a:avLst/>
          </a:prstGeom>
        </p:spPr>
      </p:pic>
      <p:pic>
        <p:nvPicPr>
          <p:cNvPr id="8" name="Picture 7"/>
          <p:cNvPicPr>
            <a:picLocks noChangeAspect="1"/>
          </p:cNvPicPr>
          <p:nvPr/>
        </p:nvPicPr>
        <p:blipFill>
          <a:blip r:embed="rId4"/>
          <a:stretch>
            <a:fillRect/>
          </a:stretch>
        </p:blipFill>
        <p:spPr>
          <a:xfrm>
            <a:off x="2567608" y="3481616"/>
            <a:ext cx="6984776" cy="2683688"/>
          </a:xfrm>
          <a:prstGeom prst="rect">
            <a:avLst/>
          </a:prstGeom>
        </p:spPr>
      </p:pic>
      <p:sp>
        <p:nvSpPr>
          <p:cNvPr id="4" name="Rounded Rectangle 3"/>
          <p:cNvSpPr/>
          <p:nvPr/>
        </p:nvSpPr>
        <p:spPr bwMode="auto">
          <a:xfrm>
            <a:off x="4916440" y="3481616"/>
            <a:ext cx="4608512" cy="2683688"/>
          </a:xfrm>
          <a:prstGeom prst="roundRect">
            <a:avLst>
              <a:gd name="adj" fmla="val 8830"/>
            </a:avLst>
          </a:prstGeom>
          <a:noFill/>
          <a:ln w="38100" cap="flat" cmpd="sng" algn="ctr">
            <a:solidFill>
              <a:srgbClr val="117D7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55830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Intent</a:t>
            </a:r>
            <a:endParaRPr lang="en-AU" dirty="0"/>
          </a:p>
        </p:txBody>
      </p:sp>
      <p:sp>
        <p:nvSpPr>
          <p:cNvPr id="3" name="Content Placeholder 2"/>
          <p:cNvSpPr>
            <a:spLocks noGrp="1"/>
          </p:cNvSpPr>
          <p:nvPr>
            <p:ph idx="1"/>
          </p:nvPr>
        </p:nvSpPr>
        <p:spPr>
          <a:xfrm>
            <a:off x="983432" y="1484784"/>
            <a:ext cx="10294168" cy="4495800"/>
          </a:xfrm>
        </p:spPr>
        <p:txBody>
          <a:bodyPr/>
          <a:lstStyle/>
          <a:p>
            <a:r>
              <a:rPr lang="en-AU" dirty="0" smtClean="0"/>
              <a:t>To help </a:t>
            </a:r>
            <a:r>
              <a:rPr lang="en-AU" dirty="0" smtClean="0">
                <a:solidFill>
                  <a:srgbClr val="A02A1D"/>
                </a:solidFill>
              </a:rPr>
              <a:t>you</a:t>
            </a:r>
            <a:r>
              <a:rPr lang="en-AU" dirty="0" smtClean="0"/>
              <a:t> see information related to </a:t>
            </a:r>
            <a:r>
              <a:rPr lang="en-AU" dirty="0" smtClean="0">
                <a:solidFill>
                  <a:srgbClr val="A02A1D"/>
                </a:solidFill>
              </a:rPr>
              <a:t>your mine(s) </a:t>
            </a:r>
            <a:r>
              <a:rPr lang="en-AU" dirty="0" smtClean="0"/>
              <a:t>and trends over time</a:t>
            </a:r>
          </a:p>
          <a:p>
            <a:pPr lvl="1"/>
            <a:r>
              <a:rPr lang="en-AU" dirty="0" smtClean="0"/>
              <a:t>It’s the same information that inspectors see</a:t>
            </a:r>
          </a:p>
          <a:p>
            <a:pPr lvl="1"/>
            <a:r>
              <a:rPr lang="en-AU" dirty="0" smtClean="0"/>
              <a:t>Can be across an organisation (if you have access)</a:t>
            </a:r>
          </a:p>
          <a:p>
            <a:pPr lvl="1"/>
            <a:endParaRPr lang="en-AU" dirty="0" smtClean="0"/>
          </a:p>
          <a:p>
            <a:r>
              <a:rPr lang="en-AU" dirty="0" smtClean="0"/>
              <a:t>To see </a:t>
            </a:r>
            <a:r>
              <a:rPr lang="en-AU" dirty="0" smtClean="0">
                <a:solidFill>
                  <a:srgbClr val="A02A1D"/>
                </a:solidFill>
              </a:rPr>
              <a:t>comparative safety information</a:t>
            </a:r>
          </a:p>
          <a:p>
            <a:pPr lvl="1"/>
            <a:r>
              <a:rPr lang="en-AU" dirty="0" smtClean="0"/>
              <a:t>Initially with operations mining </a:t>
            </a:r>
            <a:r>
              <a:rPr lang="en-AU" dirty="0"/>
              <a:t>t</a:t>
            </a:r>
            <a:r>
              <a:rPr lang="en-AU" dirty="0" smtClean="0"/>
              <a:t>he same commodity</a:t>
            </a:r>
          </a:p>
          <a:p>
            <a:pPr lvl="1"/>
            <a:r>
              <a:rPr lang="en-AU" dirty="0" smtClean="0"/>
              <a:t>Other comparisons planned (e.g. type of operation)</a:t>
            </a:r>
          </a:p>
          <a:p>
            <a:pPr lvl="1"/>
            <a:endParaRPr lang="en-AU" dirty="0" smtClean="0"/>
          </a:p>
          <a:p>
            <a:r>
              <a:rPr lang="en-AU" dirty="0" smtClean="0">
                <a:solidFill>
                  <a:srgbClr val="A02A1D"/>
                </a:solidFill>
              </a:rPr>
              <a:t>Help you stay </a:t>
            </a:r>
            <a:r>
              <a:rPr lang="en-AU" dirty="0">
                <a:solidFill>
                  <a:srgbClr val="A02A1D"/>
                </a:solidFill>
              </a:rPr>
              <a:t>on top of </a:t>
            </a:r>
            <a:r>
              <a:rPr lang="en-AU" dirty="0" smtClean="0">
                <a:solidFill>
                  <a:srgbClr val="A02A1D"/>
                </a:solidFill>
              </a:rPr>
              <a:t>things</a:t>
            </a:r>
            <a:endParaRPr lang="en-AU" dirty="0">
              <a:solidFill>
                <a:srgbClr val="A02A1D"/>
              </a:solidFill>
            </a:endParaRPr>
          </a:p>
          <a:p>
            <a:pPr lvl="1"/>
            <a:r>
              <a:rPr lang="en-AU" dirty="0" smtClean="0"/>
              <a:t>Complete actions </a:t>
            </a:r>
            <a:r>
              <a:rPr lang="en-AU" dirty="0"/>
              <a:t>in a timely </a:t>
            </a:r>
            <a:r>
              <a:rPr lang="en-AU" dirty="0" smtClean="0"/>
              <a:t>manner</a:t>
            </a:r>
            <a:endParaRPr lang="en-AU" dirty="0"/>
          </a:p>
        </p:txBody>
      </p:sp>
    </p:spTree>
    <p:extLst>
      <p:ext uri="{BB962C8B-B14F-4D97-AF65-F5344CB8AC3E}">
        <p14:creationId xmlns:p14="http://schemas.microsoft.com/office/powerpoint/2010/main" val="332301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Available reports</a:t>
            </a:r>
            <a:endParaRPr lang="en-AU" dirty="0"/>
          </a:p>
        </p:txBody>
      </p:sp>
      <p:pic>
        <p:nvPicPr>
          <p:cNvPr id="6" name="Picture 5"/>
          <p:cNvPicPr>
            <a:picLocks noChangeAspect="1"/>
          </p:cNvPicPr>
          <p:nvPr/>
        </p:nvPicPr>
        <p:blipFill>
          <a:blip r:embed="rId2"/>
          <a:stretch>
            <a:fillRect/>
          </a:stretch>
        </p:blipFill>
        <p:spPr>
          <a:xfrm>
            <a:off x="2124576" y="980729"/>
            <a:ext cx="7942849" cy="54491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ounded Rectangle 6"/>
          <p:cNvSpPr/>
          <p:nvPr/>
        </p:nvSpPr>
        <p:spPr bwMode="auto">
          <a:xfrm>
            <a:off x="6456040" y="1600200"/>
            <a:ext cx="2592288" cy="532656"/>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
        <p:nvSpPr>
          <p:cNvPr id="8" name="Rounded Rectangle 7"/>
          <p:cNvSpPr/>
          <p:nvPr/>
        </p:nvSpPr>
        <p:spPr bwMode="auto">
          <a:xfrm>
            <a:off x="2124576" y="2708920"/>
            <a:ext cx="7857625" cy="104807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
        <p:nvSpPr>
          <p:cNvPr id="9" name="TextBox 8"/>
          <p:cNvSpPr txBox="1"/>
          <p:nvPr/>
        </p:nvSpPr>
        <p:spPr>
          <a:xfrm rot="20313357">
            <a:off x="6023993" y="3071750"/>
            <a:ext cx="223224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000" b="0" i="0" u="none" strike="noStrike" kern="1200" cap="none" spc="0" normalizeH="0" baseline="0" noProof="0" dirty="0">
                <a:ln>
                  <a:noFill/>
                </a:ln>
                <a:solidFill>
                  <a:srgbClr val="FF0000"/>
                </a:solidFill>
                <a:effectLst/>
                <a:uLnTx/>
                <a:uFillTx/>
                <a:latin typeface="Arial" charset="0"/>
                <a:ea typeface="ＭＳ Ｐゴシック" pitchFamily="-124" charset="-128"/>
                <a:cs typeface="+mn-cs"/>
              </a:rPr>
              <a:t>Charts and trends</a:t>
            </a:r>
          </a:p>
        </p:txBody>
      </p:sp>
      <p:sp>
        <p:nvSpPr>
          <p:cNvPr id="10" name="Rounded Rectangle 9"/>
          <p:cNvSpPr/>
          <p:nvPr/>
        </p:nvSpPr>
        <p:spPr bwMode="auto">
          <a:xfrm>
            <a:off x="2124576" y="3773760"/>
            <a:ext cx="7857625" cy="2656131"/>
          </a:xfrm>
          <a:prstGeom prst="roundRect">
            <a:avLst>
              <a:gd name="adj" fmla="val 668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
        <p:nvSpPr>
          <p:cNvPr id="11" name="TextBox 10"/>
          <p:cNvSpPr txBox="1"/>
          <p:nvPr/>
        </p:nvSpPr>
        <p:spPr>
          <a:xfrm rot="20269355">
            <a:off x="6160952" y="4555590"/>
            <a:ext cx="223224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000" b="0" i="0" u="none" strike="noStrike" kern="1200" cap="none" spc="0" normalizeH="0" baseline="0" noProof="0" dirty="0">
                <a:ln>
                  <a:noFill/>
                </a:ln>
                <a:solidFill>
                  <a:srgbClr val="0070C0"/>
                </a:solidFill>
                <a:effectLst/>
                <a:uLnTx/>
                <a:uFillTx/>
                <a:latin typeface="Arial" charset="0"/>
                <a:ea typeface="ＭＳ Ｐゴシック" pitchFamily="-124" charset="-128"/>
                <a:cs typeface="+mn-cs"/>
              </a:rPr>
              <a:t>Details and lists</a:t>
            </a:r>
          </a:p>
        </p:txBody>
      </p:sp>
    </p:spTree>
    <p:extLst>
      <p:ext uri="{BB962C8B-B14F-4D97-AF65-F5344CB8AC3E}">
        <p14:creationId xmlns:p14="http://schemas.microsoft.com/office/powerpoint/2010/main" val="221477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Navigation and selection</a:t>
            </a:r>
            <a:endParaRPr lang="en-AU" dirty="0"/>
          </a:p>
        </p:txBody>
      </p:sp>
      <p:sp>
        <p:nvSpPr>
          <p:cNvPr id="3" name="Content Placeholder 2"/>
          <p:cNvSpPr>
            <a:spLocks noGrp="1"/>
          </p:cNvSpPr>
          <p:nvPr>
            <p:ph idx="1"/>
          </p:nvPr>
        </p:nvSpPr>
        <p:spPr>
          <a:xfrm>
            <a:off x="914400" y="1567484"/>
            <a:ext cx="8352928" cy="4395192"/>
          </a:xfrm>
        </p:spPr>
        <p:txBody>
          <a:bodyPr/>
          <a:lstStyle/>
          <a:p>
            <a:r>
              <a:rPr lang="en-AU" dirty="0" smtClean="0"/>
              <a:t>Report period</a:t>
            </a:r>
          </a:p>
          <a:p>
            <a:pPr lvl="1"/>
            <a:r>
              <a:rPr lang="en-AU" sz="2000" dirty="0"/>
              <a:t>12 or 24 months</a:t>
            </a:r>
          </a:p>
          <a:p>
            <a:pPr>
              <a:spcBef>
                <a:spcPts val="1200"/>
              </a:spcBef>
            </a:pPr>
            <a:r>
              <a:rPr lang="en-AU" dirty="0" smtClean="0"/>
              <a:t>Principal Employer</a:t>
            </a:r>
          </a:p>
          <a:p>
            <a:pPr lvl="1"/>
            <a:r>
              <a:rPr lang="en-AU" sz="2000" dirty="0" smtClean="0"/>
              <a:t>Based </a:t>
            </a:r>
            <a:r>
              <a:rPr lang="en-AU" sz="2000" dirty="0"/>
              <a:t>on SRS security access</a:t>
            </a:r>
          </a:p>
          <a:p>
            <a:pPr>
              <a:spcBef>
                <a:spcPts val="1200"/>
              </a:spcBef>
            </a:pPr>
            <a:r>
              <a:rPr lang="en-AU" dirty="0" smtClean="0"/>
              <a:t>Combined operations (mines)</a:t>
            </a:r>
          </a:p>
          <a:p>
            <a:pPr lvl="1"/>
            <a:r>
              <a:rPr lang="en-AU" sz="2000" dirty="0"/>
              <a:t>Can select one or multiple mines (based on SRS security access)</a:t>
            </a:r>
          </a:p>
          <a:p>
            <a:pPr>
              <a:spcBef>
                <a:spcPts val="1200"/>
              </a:spcBef>
            </a:pPr>
            <a:r>
              <a:rPr lang="en-AU" dirty="0" smtClean="0"/>
              <a:t>Site operations (areas of a mine)</a:t>
            </a:r>
          </a:p>
          <a:p>
            <a:pPr lvl="1"/>
            <a:r>
              <a:rPr lang="en-AU" sz="2000" dirty="0"/>
              <a:t>Can select one or multiple areas</a:t>
            </a:r>
          </a:p>
          <a:p>
            <a:pPr lvl="1"/>
            <a:r>
              <a:rPr lang="en-AU" sz="2000" dirty="0"/>
              <a:t>e.g. Open pit, Underground, Processing, Port </a:t>
            </a:r>
          </a:p>
        </p:txBody>
      </p:sp>
      <p:pic>
        <p:nvPicPr>
          <p:cNvPr id="5" name="Picture 4"/>
          <p:cNvPicPr>
            <a:picLocks noChangeAspect="1"/>
          </p:cNvPicPr>
          <p:nvPr/>
        </p:nvPicPr>
        <p:blipFill>
          <a:blip r:embed="rId2"/>
          <a:stretch>
            <a:fillRect/>
          </a:stretch>
        </p:blipFill>
        <p:spPr>
          <a:xfrm>
            <a:off x="6240016" y="1556793"/>
            <a:ext cx="4000500" cy="126682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66682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2019-08-29T06:47:52+00:00</OurDocsVersionCreatedAt>
    <OurDocsDocId xmlns="dce3ed02-b0cd-470d-9119-e5f1a2533a21">003046.safety.comms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Registered Managers Forum - 2019 - SRS Business Intelligence update</OurDocsTitle>
    <OurDocsLockedOnBehalfOf xmlns="dce3ed02-b0cd-470d-9119-e5f1a2533a21" xsi:nil="true"/>
    <OurDocsVersionNumber xmlns="dce3ed02-b0cd-470d-9119-e5f1a2533a21">1</OurDocsVersionNumber>
    <OurDocsAuthor xmlns="dce3ed02-b0cd-470d-9119-e5f1a2533a21">WYNANDS, Tracy</OurDocsAuthor>
    <OurDocsDescription xmlns="dce3ed02-b0cd-470d-9119-e5f1a2533a21">Toolbox presentation presenter Graham James</OurDocsDescription>
    <OurDocsVersionCreatedBy xmlns="dce3ed02-b0cd-470d-9119-e5f1a2533a21">MITWYNA</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2019-08-28T16:00:00+00:00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B067F-0494-4EEA-92F5-511442016E98}">
  <ds:schemaRefs>
    <ds:schemaRef ds:uri="http://schemas.microsoft.com/office/2006/metadata/properties"/>
    <ds:schemaRef ds:uri="http://purl.org/dc/terms/"/>
    <ds:schemaRef ds:uri="dce3ed02-b0cd-470d-9119-e5f1a2533a21"/>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990AAB-C404-4786-8965-5D5D40FBA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B9B55-E7DB-4D51-ACAF-3542AD042D1B}">
  <ds:schemaRefs>
    <ds:schemaRef ds:uri="Microsoft.SharePoint.Taxonomy.ContentTypeSync"/>
  </ds:schemaRefs>
</ds:datastoreItem>
</file>

<file path=customXml/itemProps4.xml><?xml version="1.0" encoding="utf-8"?>
<ds:datastoreItem xmlns:ds="http://schemas.openxmlformats.org/officeDocument/2006/customXml" ds:itemID="{5285D130-918D-4396-8D37-920CEABA0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835</Words>
  <Application>Microsoft Office PowerPoint</Application>
  <PresentationFormat>Widescreen</PresentationFormat>
  <Paragraphs>120</Paragraphs>
  <Slides>29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ＭＳ Ｐゴシック</vt:lpstr>
      <vt:lpstr>Arial</vt:lpstr>
      <vt:lpstr>Calibri</vt:lpstr>
      <vt:lpstr>Calibri Light</vt:lpstr>
      <vt:lpstr>Wingdings</vt:lpstr>
      <vt:lpstr>1_Office Theme</vt:lpstr>
      <vt:lpstr>4_Blank Presentation</vt:lpstr>
      <vt:lpstr>Blank Presentation</vt:lpstr>
      <vt:lpstr>PowerPoint Presentation</vt:lpstr>
      <vt:lpstr>PowerPoint Presentation</vt:lpstr>
      <vt:lpstr>PowerPoint Presentation</vt:lpstr>
      <vt:lpstr>New SRS functionality – Exemptions</vt:lpstr>
      <vt:lpstr>New SRS functionality – Agreements</vt:lpstr>
      <vt:lpstr>Context</vt:lpstr>
      <vt:lpstr>Intent</vt:lpstr>
      <vt:lpstr>Available reports</vt:lpstr>
      <vt:lpstr>Navigation and selection</vt:lpstr>
      <vt:lpstr>“Real time” information</vt:lpstr>
      <vt:lpstr>Sample chart: Workforce summary</vt:lpstr>
      <vt:lpstr>Sample detail report: Open defects</vt:lpstr>
      <vt:lpstr>Information is easily exported</vt:lpstr>
      <vt:lpstr>Outcomes: Issued notices</vt:lpstr>
      <vt:lpstr>Outcomes: Other matters for action</vt:lpstr>
      <vt:lpstr>Timeliness: Other matters for action</vt:lpstr>
      <vt:lpstr>Timeliness: Defects </vt:lpstr>
      <vt:lpstr>Timeliness: Improvement notices </vt:lpstr>
      <vt:lpstr>Open tasks</vt:lpstr>
      <vt:lpstr>Open exceedance actions</vt:lpstr>
      <vt:lpstr>Comparative performance: Context</vt:lpstr>
      <vt:lpstr>Comparative performance: Incidence rate</vt:lpstr>
      <vt:lpstr>Comparative performance: Duration rate</vt:lpstr>
      <vt:lpstr>Comparative performance: Frequency rate</vt:lpstr>
      <vt:lpstr>That’s just a sample</vt:lpstr>
      <vt:lpstr>Early feedback from industry users</vt:lpstr>
      <vt:lpstr>When is this available?</vt:lpstr>
      <vt:lpstr>Moving forward</vt:lpstr>
      <vt:lpstr>Follow us on social media and sign up for news alerts! </vt:lpstr>
    </vt:vector>
  </TitlesOfParts>
  <Company>Department of Mines and Petroleum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Registered Managers Forum - 2019 - SRS Business Intelligence update</dc:title>
  <dc:subject>Toolbox presentation presenter Graham James</dc:subject>
  <dc:creator>WYNANDS, Tracy</dc:creator>
  <cp:lastModifiedBy>WYNANDS, Tracy</cp:lastModifiedBy>
  <cp:revision>3</cp:revision>
  <dcterms:created xsi:type="dcterms:W3CDTF">2019-08-29T06:47:05Z</dcterms:created>
  <dcterms:modified xsi:type="dcterms:W3CDTF">2019-11-06T04:08:41Z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0x0101000AC6246A9CD2FC45B52DC6FEC0F0AAAA00BA93749351D2F843A36296955CF57A87</vt:lpwstr>
  </property>
  <property fmtid="{D5CDD505-2E9C-101B-9397-08002B2CF9AE}" pid="3" name="DataStore">
    <vt:lpwstr>Central</vt:lpwstr>
  </property>
</Properties>
</file>