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 id="2147483682" r:id="rId7"/>
  </p:sldMasterIdLst>
  <p:notesMasterIdLst>
    <p:notesMasterId r:id="rId40"/>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46732-E41D-41BF-B1C8-88ECBBBE6FD2}" type="datetimeFigureOut">
              <a:rPr lang="en-AU" smtClean="0"/>
              <a:t>06/11/2019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BAF68-A4F5-4834-9B4E-2853FA4F08D7}" type="slidenum">
              <a:rPr lang="en-AU" smtClean="0"/>
              <a:t>‹#›</a:t>
            </a:fld>
            <a:endParaRPr lang="en-AU"/>
          </a:p>
        </p:txBody>
      </p:sp>
    </p:spTree>
    <p:extLst>
      <p:ext uri="{BB962C8B-B14F-4D97-AF65-F5344CB8AC3E}">
        <p14:creationId xmlns:p14="http://schemas.microsoft.com/office/powerpoint/2010/main" val="398790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4B3B-7D4C-4849-956A-2FF62D4479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14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06847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94084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21001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768694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06068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48680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AU" sz="1600" dirty="0"/>
              <a:t>The first element is:</a:t>
            </a:r>
          </a:p>
          <a:p>
            <a:endParaRPr lang="en-AU" sz="1600" dirty="0"/>
          </a:p>
          <a:p>
            <a:pPr marL="456606" lvl="1" algn="just" defTabSz="913211">
              <a:defRPr/>
            </a:pPr>
            <a:r>
              <a:rPr lang="en-AU" sz="1600" dirty="0"/>
              <a:t>A number of processes are required to identify and facilitate the personal understanding of officers of the hazards and risks associated with their operations; processes that can include knowledge management systems…….that in effect can assist in educating the officer into meeting their duty. </a:t>
            </a:r>
          </a:p>
          <a:p>
            <a:pPr marL="456606" lvl="1" algn="just" defTabSz="913211">
              <a:defRPr/>
            </a:pPr>
            <a:r>
              <a:rPr lang="en-AU" sz="1600" dirty="0"/>
              <a:t>Before I move on let me provide you with an example of the importance of knowledge management or what some commentators refer to as organisational learning:  </a:t>
            </a:r>
          </a:p>
          <a:p>
            <a:pPr marL="456606" lvl="1" algn="just" defTabSz="913211">
              <a:defRPr/>
            </a:pPr>
            <a:endParaRPr lang="en-AU" sz="1600" dirty="0"/>
          </a:p>
          <a:p>
            <a:pPr marL="456606" lvl="1" algn="just" defTabSz="913211">
              <a:defRPr/>
            </a:pPr>
            <a:r>
              <a:rPr lang="en-AU" sz="1600" dirty="0"/>
              <a:t>The Space Shuttle Columbia</a:t>
            </a:r>
            <a:r>
              <a:rPr lang="en-AU" sz="1600" b="1" dirty="0"/>
              <a:t> </a:t>
            </a:r>
            <a:r>
              <a:rPr lang="en-AU" sz="1600" dirty="0"/>
              <a:t>disaster occurred on February 1, 2003, shortly before it was scheduled to conclude its 28th mission, the Shuttle Columbia disintegrated over Texas and Louisiana during re - entry into the Earth’s atmosphere, resulting in the death of all seven crew members.</a:t>
            </a:r>
          </a:p>
          <a:p>
            <a:pPr lvl="1" algn="just"/>
            <a:r>
              <a:rPr lang="en-AU" sz="1600" dirty="0"/>
              <a:t>The Colombia space shuttle explosion could have been avoided and seven lives saved if warnings from NASA engineers about previous foam block incidents (failures) on another shuttle booster had been addressed.</a:t>
            </a:r>
          </a:p>
          <a:p>
            <a:pPr lvl="1" algn="just"/>
            <a:endParaRPr lang="en-AU" sz="1600" dirty="0"/>
          </a:p>
          <a:p>
            <a:pPr lvl="1" algn="just"/>
            <a:r>
              <a:rPr lang="en-AU" sz="1600" dirty="0"/>
              <a:t>The moral to this tragic story is what is known is shared and, more importantly, acted upon. This requirement is linked to the Third Element.</a:t>
            </a:r>
          </a:p>
          <a:p>
            <a:pPr lvl="1" algn="just"/>
            <a:endParaRPr lang="en-AU" sz="1600" dirty="0"/>
          </a:p>
          <a:p>
            <a:pPr algn="just"/>
            <a:r>
              <a:rPr lang="en-AU" sz="1600" dirty="0"/>
              <a:t>The second element:</a:t>
            </a:r>
          </a:p>
          <a:p>
            <a:pPr lvl="1" algn="just"/>
            <a:r>
              <a:rPr lang="en-AU" sz="1600" dirty="0"/>
              <a:t>An assessment tool and financial analysis is required in order to permit the officer to discharge their duty in relation to the allocation of resources and processes.</a:t>
            </a:r>
          </a:p>
          <a:p>
            <a:pPr lvl="1" algn="just"/>
            <a:endParaRPr lang="en-AU" sz="1600" dirty="0"/>
          </a:p>
          <a:p>
            <a:pPr algn="just"/>
            <a:r>
              <a:rPr lang="en-AU" sz="1600" dirty="0"/>
              <a:t>The third element:</a:t>
            </a:r>
          </a:p>
          <a:p>
            <a:pPr lvl="1" algn="just"/>
            <a:r>
              <a:rPr lang="en-AU" sz="1600" dirty="0"/>
              <a:t>Positive safety key performance indicators must be established, data collected, analysed and disseminated to officers as part of a comprehensive reporting system, then read, understood, and acted upon by the officer in order to discharge their duty.</a:t>
            </a:r>
          </a:p>
          <a:p>
            <a:pPr lvl="1" algn="just"/>
            <a:endParaRPr lang="en-AU" sz="1600" dirty="0"/>
          </a:p>
          <a:p>
            <a:pPr algn="just"/>
            <a:r>
              <a:rPr lang="en-AU" sz="1600" dirty="0"/>
              <a:t>The fourth element:</a:t>
            </a:r>
          </a:p>
          <a:p>
            <a:pPr lvl="1" algn="just"/>
            <a:r>
              <a:rPr lang="en-AU" sz="1600" dirty="0"/>
              <a:t>A legal compliance inspection and audit system must be developed and maintained in order for officers to be satisfied all is running well.</a:t>
            </a:r>
          </a:p>
          <a:p>
            <a:pPr lvl="1" algn="just"/>
            <a:endParaRPr lang="en-AU" sz="1600" dirty="0"/>
          </a:p>
          <a:p>
            <a:pPr algn="just"/>
            <a:r>
              <a:rPr lang="en-AU" sz="1600" dirty="0"/>
              <a:t>The fifth element:</a:t>
            </a:r>
          </a:p>
          <a:p>
            <a:pPr lvl="1" algn="just"/>
            <a:r>
              <a:rPr lang="en-AU" sz="1600" dirty="0"/>
              <a:t>It is recommended that the audit system must be accompanied by a quality assurance system to ensure the quality and/or accuracy of safety audits. </a:t>
            </a:r>
          </a:p>
          <a:p>
            <a:pPr lvl="1" algn="just"/>
            <a:endParaRPr lang="en-AU" sz="1600" dirty="0"/>
          </a:p>
          <a:p>
            <a:pPr algn="just"/>
            <a:r>
              <a:rPr lang="en-AU" sz="1600" dirty="0"/>
              <a:t>The sixth element:</a:t>
            </a:r>
          </a:p>
          <a:p>
            <a:pPr lvl="1" algn="just"/>
            <a:r>
              <a:rPr lang="en-AU" sz="1600" dirty="0"/>
              <a:t>Any non-compliances that the safety audit uncovers must be taken seriously by the officer, and acted upon in a timely manner where necessary.</a:t>
            </a:r>
          </a:p>
          <a:p>
            <a:pPr lvl="1" algn="just"/>
            <a:endParaRPr lang="en-AU" sz="1600" dirty="0"/>
          </a:p>
          <a:p>
            <a:pPr lvl="1" algn="just"/>
            <a:endParaRPr lang="en-AU" sz="1600" dirty="0"/>
          </a:p>
          <a:p>
            <a:pPr lvl="1" algn="just"/>
            <a:r>
              <a:rPr lang="en-AU" sz="1600" b="1" dirty="0"/>
              <a:t>Barry Sherriff, who was a member of the panel that made recommendations culminating in the WHS Act said recently that “Due diligence is not unqualified. </a:t>
            </a:r>
          </a:p>
          <a:p>
            <a:pPr lvl="1" algn="just"/>
            <a:r>
              <a:rPr lang="en-AU" sz="1600" b="1" dirty="0"/>
              <a:t>It is not the case that Officers must absolutely ensure absolute safety”. He said </a:t>
            </a:r>
          </a:p>
          <a:p>
            <a:pPr lvl="1" algn="just"/>
            <a:endParaRPr lang="en-AU" sz="1600" b="1" dirty="0"/>
          </a:p>
          <a:p>
            <a:pPr lvl="1" algn="just"/>
            <a:r>
              <a:rPr lang="en-AU" sz="1600" b="1" dirty="0"/>
              <a:t>“an officer must take reasonable steps”. </a:t>
            </a:r>
          </a:p>
          <a:p>
            <a:pPr lvl="1" algn="just"/>
            <a:endParaRPr lang="en-AU" sz="1600" b="1" dirty="0"/>
          </a:p>
          <a:p>
            <a:pPr lvl="1" algn="just"/>
            <a:r>
              <a:rPr lang="en-AU" sz="1600" b="1" dirty="0"/>
              <a:t>“Reasonableness”, he said, “will be determined by who you are, your controlling influence and your involvement”.</a:t>
            </a:r>
          </a:p>
          <a:p>
            <a:pPr lvl="1" algn="just"/>
            <a:endParaRPr lang="en-AU" sz="1600" dirty="0"/>
          </a:p>
          <a:p>
            <a:pPr lvl="1" algn="just"/>
            <a:r>
              <a:rPr lang="en-AU" sz="1600" b="1" dirty="0"/>
              <a:t>He went on to say that “Officers will need to ensure the information they are getting is credible, that the sources are objective, and this it is verified by other processes such as auditing”</a:t>
            </a:r>
            <a:r>
              <a:rPr lang="en-AU" sz="1600" dirty="0"/>
              <a:t>.</a:t>
            </a:r>
          </a:p>
          <a:p>
            <a:pPr lvl="1" algn="just"/>
            <a:endParaRPr lang="en-AU" sz="1600" dirty="0"/>
          </a:p>
          <a:p>
            <a:pPr lvl="1" algn="just"/>
            <a:r>
              <a:rPr lang="en-AU" sz="1600" dirty="0"/>
              <a:t>Although from my own research relying on the audit has its limitations as we will see in the next slide.</a:t>
            </a:r>
          </a:p>
          <a:p>
            <a:pPr lvl="1" algn="just"/>
            <a:endParaRPr lang="en-AU" sz="1600" dirty="0"/>
          </a:p>
          <a:p>
            <a:pPr lvl="1" algn="just"/>
            <a:endParaRPr lang="en-AU" sz="1600" dirty="0"/>
          </a:p>
          <a:p>
            <a:pPr lvl="1" algn="just"/>
            <a:r>
              <a:rPr lang="en-AU" sz="1600" b="1" dirty="0"/>
              <a:t>Next Slide</a:t>
            </a:r>
            <a:r>
              <a:rPr lang="en-AU" sz="1600" dirty="0"/>
              <a:t>: But regardless you will have noted that several of the elements discussed point towards ‘Verification’ as a common denominator..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77674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37501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9654B0-AB9C-4AE3-9438-AEB6D4149D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74294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Early training of the risk-takers of tomorrow.</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48678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54993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knowledge is power</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98483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you</a:t>
            </a:r>
            <a:r>
              <a:rPr lang="en-AU" baseline="0" dirty="0" smtClean="0"/>
              <a:t> have to legal represent the families of the deceased worker you begin to realise the absolute tragedy of the loss of a loved one.</a:t>
            </a:r>
          </a:p>
          <a:p>
            <a:endParaRPr lang="en-AU" baseline="0" dirty="0" smtClean="0"/>
          </a:p>
          <a:p>
            <a:r>
              <a:rPr lang="en-AU" baseline="0" dirty="0" smtClean="0"/>
              <a:t>And what becomes increasingly obvious as you go through the evidence and listen to witness testimony is just how preventable the loss was.</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402345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 y="787400"/>
            <a:ext cx="7131050" cy="4011613"/>
          </a:xfrm>
        </p:spPr>
      </p:sp>
      <p:sp>
        <p:nvSpPr>
          <p:cNvPr id="3" name="Notes Placeholder 2"/>
          <p:cNvSpPr>
            <a:spLocks noGrp="1"/>
          </p:cNvSpPr>
          <p:nvPr>
            <p:ph type="body" idx="1"/>
          </p:nvPr>
        </p:nvSpPr>
        <p:spPr/>
        <p:txBody>
          <a:bodyPr>
            <a:normAutofit/>
          </a:bodyPr>
          <a:lstStyle/>
          <a:p>
            <a:pPr>
              <a:buNone/>
            </a:pPr>
            <a:r>
              <a:rPr lang="en-AU" dirty="0" smtClean="0"/>
              <a:t>Delegation = Dereliction.</a:t>
            </a:r>
          </a:p>
          <a:p>
            <a:pPr>
              <a:buNone/>
            </a:pPr>
            <a:endParaRPr lang="en-AU" dirty="0" smtClean="0"/>
          </a:p>
          <a:p>
            <a:r>
              <a:rPr lang="en-US" dirty="0" smtClean="0"/>
              <a:t>Abdication is the management term used to describe what happens when you delegate a task to a person and then wash your hands of responsibility for results.</a:t>
            </a:r>
            <a:endParaRPr lang="en-AU" dirty="0" smtClean="0"/>
          </a:p>
          <a:p>
            <a:pPr>
              <a:buNone/>
            </a:pPr>
            <a:endParaRPr lang="en-AU" dirty="0"/>
          </a:p>
        </p:txBody>
      </p:sp>
      <p:sp>
        <p:nvSpPr>
          <p:cNvPr id="8" name="Date Placeholder 7"/>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t>June 2015 : V4</a:t>
            </a:r>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
        <p:nvSpPr>
          <p:cNvPr id="9" name="Slide Number Placeholder 8"/>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F2059-1294-4BE7-AB23-8165527E81D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
        <p:nvSpPr>
          <p:cNvPr id="4" name="Header Placeholder 3"/>
          <p:cNvSpPr>
            <a:spLocks noGrp="1"/>
          </p:cNvSpPr>
          <p:nvPr>
            <p:ph type="hdr"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t>© IFAP</a:t>
            </a:r>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14711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Workers compensation premium</a:t>
            </a:r>
            <a:r>
              <a:rPr lang="en-AU" baseline="0" dirty="0" smtClean="0"/>
              <a:t> rate.</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09065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4B70A6-2679-445C-AD66-80922911C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75434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39346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15753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138630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4355246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1825544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26503128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938123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4522805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738134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8661906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2108880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198082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41623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865020-A71E-4D92-B30A-B33CE4C71B70}" type="datetime1">
              <a:rPr lang="en-AU" smtClean="0"/>
              <a:t>06/11/2019</a:t>
            </a:fld>
            <a:endParaRPr lang="en-AU"/>
          </a:p>
        </p:txBody>
      </p:sp>
      <p:sp>
        <p:nvSpPr>
          <p:cNvPr id="5" name="Footer Placeholder 4"/>
          <p:cNvSpPr>
            <a:spLocks noGrp="1"/>
          </p:cNvSpPr>
          <p:nvPr>
            <p:ph type="ftr" sz="quarter" idx="11"/>
          </p:nvPr>
        </p:nvSpPr>
        <p:spPr/>
        <p:txBody>
          <a:bodyPr/>
          <a:lstStyle/>
          <a:p>
            <a:r>
              <a:rPr lang="en-AU" smtClean="0"/>
              <a:t>Developed by Dr Garry Claxton - Fides Consulting Pty Ltd</a:t>
            </a:r>
            <a:endParaRPr lang="en-AU"/>
          </a:p>
        </p:txBody>
      </p:sp>
      <p:sp>
        <p:nvSpPr>
          <p:cNvPr id="6" name="Slide Number Placeholder 5"/>
          <p:cNvSpPr>
            <a:spLocks noGrp="1"/>
          </p:cNvSpPr>
          <p:nvPr>
            <p:ph type="sldNum" sz="quarter" idx="12"/>
          </p:nvPr>
        </p:nvSpPr>
        <p:spPr/>
        <p:txBody>
          <a:bodyPr/>
          <a:lstStyle/>
          <a:p>
            <a:fld id="{4532CC0E-821E-4E97-9877-8EACFB8506BF}"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39450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96DA4C-2408-49D6-BCE1-093BD8F56D3C}" type="datetime1">
              <a:rPr lang="en-AU" smtClean="0"/>
              <a:t>06/11/2019</a:t>
            </a:fld>
            <a:endParaRPr lang="en-AU"/>
          </a:p>
        </p:txBody>
      </p:sp>
      <p:sp>
        <p:nvSpPr>
          <p:cNvPr id="5" name="Footer Placeholder 4"/>
          <p:cNvSpPr>
            <a:spLocks noGrp="1"/>
          </p:cNvSpPr>
          <p:nvPr>
            <p:ph type="ftr" sz="quarter" idx="11"/>
          </p:nvPr>
        </p:nvSpPr>
        <p:spPr/>
        <p:txBody>
          <a:bodyPr/>
          <a:lstStyle/>
          <a:p>
            <a:r>
              <a:rPr lang="en-AU" smtClean="0"/>
              <a:t>Developed by Dr Garry Claxton - Fides Consulting Pty Ltd</a:t>
            </a:r>
            <a:endParaRPr lang="en-AU"/>
          </a:p>
        </p:txBody>
      </p:sp>
      <p:sp>
        <p:nvSpPr>
          <p:cNvPr id="6" name="Slide Number Placeholder 5"/>
          <p:cNvSpPr>
            <a:spLocks noGrp="1"/>
          </p:cNvSpPr>
          <p:nvPr>
            <p:ph type="sldNum" sz="quarter" idx="12"/>
          </p:nvPr>
        </p:nvSpPr>
        <p:spPr/>
        <p:txBody>
          <a:bodyPr/>
          <a:lstStyle/>
          <a:p>
            <a:fld id="{4532CC0E-821E-4E97-9877-8EACFB8506BF}" type="slidenum">
              <a:rPr lang="en-AU" smtClean="0"/>
              <a:t>‹#›</a:t>
            </a:fld>
            <a:endParaRPr lang="en-AU"/>
          </a:p>
        </p:txBody>
      </p:sp>
    </p:spTree>
    <p:extLst>
      <p:ext uri="{BB962C8B-B14F-4D97-AF65-F5344CB8AC3E}">
        <p14:creationId xmlns:p14="http://schemas.microsoft.com/office/powerpoint/2010/main" val="707288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A95EF-DFF7-4968-8C69-7224F5F5659E}" type="datetime1">
              <a:rPr lang="en-AU" smtClean="0"/>
              <a:t>06/11/2019</a:t>
            </a:fld>
            <a:endParaRPr lang="en-AU"/>
          </a:p>
        </p:txBody>
      </p:sp>
      <p:sp>
        <p:nvSpPr>
          <p:cNvPr id="5" name="Footer Placeholder 4"/>
          <p:cNvSpPr>
            <a:spLocks noGrp="1"/>
          </p:cNvSpPr>
          <p:nvPr>
            <p:ph type="ftr" sz="quarter" idx="11"/>
          </p:nvPr>
        </p:nvSpPr>
        <p:spPr/>
        <p:txBody>
          <a:bodyPr/>
          <a:lstStyle/>
          <a:p>
            <a:r>
              <a:rPr lang="en-AU" smtClean="0"/>
              <a:t>Developed by Dr Garry Claxton - Fides Consulting Pty Ltd</a:t>
            </a:r>
            <a:endParaRPr lang="en-AU"/>
          </a:p>
        </p:txBody>
      </p:sp>
      <p:sp>
        <p:nvSpPr>
          <p:cNvPr id="6" name="Slide Number Placeholder 5"/>
          <p:cNvSpPr>
            <a:spLocks noGrp="1"/>
          </p:cNvSpPr>
          <p:nvPr>
            <p:ph type="sldNum" sz="quarter" idx="12"/>
          </p:nvPr>
        </p:nvSpPr>
        <p:spPr/>
        <p:txBody>
          <a:bodyPr/>
          <a:lstStyle/>
          <a:p>
            <a:fld id="{4532CC0E-821E-4E97-9877-8EACFB8506BF}"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126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EE288-A021-4883-A757-F0BCBC863DB2}" type="datetime1">
              <a:rPr lang="en-AU" smtClean="0"/>
              <a:t>06/11/2019</a:t>
            </a:fld>
            <a:endParaRPr lang="en-AU"/>
          </a:p>
        </p:txBody>
      </p:sp>
      <p:sp>
        <p:nvSpPr>
          <p:cNvPr id="6" name="Footer Placeholder 5"/>
          <p:cNvSpPr>
            <a:spLocks noGrp="1"/>
          </p:cNvSpPr>
          <p:nvPr>
            <p:ph type="ftr" sz="quarter" idx="11"/>
          </p:nvPr>
        </p:nvSpPr>
        <p:spPr/>
        <p:txBody>
          <a:bodyPr/>
          <a:lstStyle/>
          <a:p>
            <a:r>
              <a:rPr lang="en-AU" smtClean="0"/>
              <a:t>Developed by Dr Garry Claxton - Fides Consulting Pty Ltd</a:t>
            </a:r>
            <a:endParaRPr lang="en-AU"/>
          </a:p>
        </p:txBody>
      </p:sp>
      <p:sp>
        <p:nvSpPr>
          <p:cNvPr id="7" name="Slide Number Placeholder 6"/>
          <p:cNvSpPr>
            <a:spLocks noGrp="1"/>
          </p:cNvSpPr>
          <p:nvPr>
            <p:ph type="sldNum" sz="quarter" idx="12"/>
          </p:nvPr>
        </p:nvSpPr>
        <p:spPr/>
        <p:txBody>
          <a:bodyPr/>
          <a:lstStyle/>
          <a:p>
            <a:fld id="{4532CC0E-821E-4E97-9877-8EACFB8506BF}" type="slidenum">
              <a:rPr lang="en-AU" smtClean="0"/>
              <a:t>‹#›</a:t>
            </a:fld>
            <a:endParaRPr lang="en-AU"/>
          </a:p>
        </p:txBody>
      </p:sp>
    </p:spTree>
    <p:extLst>
      <p:ext uri="{BB962C8B-B14F-4D97-AF65-F5344CB8AC3E}">
        <p14:creationId xmlns:p14="http://schemas.microsoft.com/office/powerpoint/2010/main" val="4065893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1A9E1C-58EC-462D-8E69-87F5238CF72A}" type="datetime1">
              <a:rPr lang="en-AU" smtClean="0"/>
              <a:t>06/11/2019</a:t>
            </a:fld>
            <a:endParaRPr lang="en-AU"/>
          </a:p>
        </p:txBody>
      </p:sp>
      <p:sp>
        <p:nvSpPr>
          <p:cNvPr id="8" name="Footer Placeholder 7"/>
          <p:cNvSpPr>
            <a:spLocks noGrp="1"/>
          </p:cNvSpPr>
          <p:nvPr>
            <p:ph type="ftr" sz="quarter" idx="11"/>
          </p:nvPr>
        </p:nvSpPr>
        <p:spPr/>
        <p:txBody>
          <a:bodyPr/>
          <a:lstStyle/>
          <a:p>
            <a:r>
              <a:rPr lang="en-AU" smtClean="0"/>
              <a:t>Developed by Dr Garry Claxton - Fides Consulting Pty Ltd</a:t>
            </a:r>
            <a:endParaRPr lang="en-AU"/>
          </a:p>
        </p:txBody>
      </p:sp>
      <p:sp>
        <p:nvSpPr>
          <p:cNvPr id="9" name="Slide Number Placeholder 8"/>
          <p:cNvSpPr>
            <a:spLocks noGrp="1"/>
          </p:cNvSpPr>
          <p:nvPr>
            <p:ph type="sldNum" sz="quarter" idx="12"/>
          </p:nvPr>
        </p:nvSpPr>
        <p:spPr/>
        <p:txBody>
          <a:bodyPr/>
          <a:lstStyle/>
          <a:p>
            <a:fld id="{4532CC0E-821E-4E97-9877-8EACFB8506BF}" type="slidenum">
              <a:rPr lang="en-AU" smtClean="0"/>
              <a:t>‹#›</a:t>
            </a:fld>
            <a:endParaRPr lang="en-AU"/>
          </a:p>
        </p:txBody>
      </p:sp>
    </p:spTree>
    <p:extLst>
      <p:ext uri="{BB962C8B-B14F-4D97-AF65-F5344CB8AC3E}">
        <p14:creationId xmlns:p14="http://schemas.microsoft.com/office/powerpoint/2010/main" val="1805566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8A1DC-72B8-4923-BEA3-9228A0642DAB}" type="datetime1">
              <a:rPr lang="en-AU" smtClean="0"/>
              <a:t>06/11/2019</a:t>
            </a:fld>
            <a:endParaRPr lang="en-AU"/>
          </a:p>
        </p:txBody>
      </p:sp>
      <p:sp>
        <p:nvSpPr>
          <p:cNvPr id="4" name="Footer Placeholder 3"/>
          <p:cNvSpPr>
            <a:spLocks noGrp="1"/>
          </p:cNvSpPr>
          <p:nvPr>
            <p:ph type="ftr" sz="quarter" idx="11"/>
          </p:nvPr>
        </p:nvSpPr>
        <p:spPr/>
        <p:txBody>
          <a:bodyPr/>
          <a:lstStyle/>
          <a:p>
            <a:r>
              <a:rPr lang="en-AU" smtClean="0"/>
              <a:t>Developed by Dr Garry Claxton - Fides Consulting Pty Ltd</a:t>
            </a:r>
            <a:endParaRPr lang="en-AU"/>
          </a:p>
        </p:txBody>
      </p:sp>
      <p:sp>
        <p:nvSpPr>
          <p:cNvPr id="5" name="Slide Number Placeholder 4"/>
          <p:cNvSpPr>
            <a:spLocks noGrp="1"/>
          </p:cNvSpPr>
          <p:nvPr>
            <p:ph type="sldNum" sz="quarter" idx="12"/>
          </p:nvPr>
        </p:nvSpPr>
        <p:spPr/>
        <p:txBody>
          <a:bodyPr/>
          <a:lstStyle/>
          <a:p>
            <a:fld id="{4532CC0E-821E-4E97-9877-8EACFB8506BF}" type="slidenum">
              <a:rPr lang="en-AU" smtClean="0"/>
              <a:t>‹#›</a:t>
            </a:fld>
            <a:endParaRPr lang="en-AU"/>
          </a:p>
        </p:txBody>
      </p:sp>
    </p:spTree>
    <p:extLst>
      <p:ext uri="{BB962C8B-B14F-4D97-AF65-F5344CB8AC3E}">
        <p14:creationId xmlns:p14="http://schemas.microsoft.com/office/powerpoint/2010/main" val="1790595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2D729A-3772-41E5-8369-21EE004DE1C5}" type="datetime1">
              <a:rPr lang="en-AU" smtClean="0"/>
              <a:t>06/11/2019</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AU" smtClean="0"/>
              <a:t>Developed by Dr Garry Claxton - Fides Consulting Pty Ltd</a:t>
            </a:r>
            <a:endParaRPr lang="en-AU"/>
          </a:p>
        </p:txBody>
      </p:sp>
      <p:sp>
        <p:nvSpPr>
          <p:cNvPr id="9" name="Slide Number Placeholder 8"/>
          <p:cNvSpPr>
            <a:spLocks noGrp="1"/>
          </p:cNvSpPr>
          <p:nvPr>
            <p:ph type="sldNum" sz="quarter" idx="12"/>
          </p:nvPr>
        </p:nvSpPr>
        <p:spPr/>
        <p:txBody>
          <a:bodyPr/>
          <a:lstStyle/>
          <a:p>
            <a:fld id="{4532CC0E-821E-4E97-9877-8EACFB8506BF}" type="slidenum">
              <a:rPr lang="en-AU" smtClean="0"/>
              <a:t>‹#›</a:t>
            </a:fld>
            <a:endParaRPr lang="en-AU"/>
          </a:p>
        </p:txBody>
      </p:sp>
    </p:spTree>
    <p:extLst>
      <p:ext uri="{BB962C8B-B14F-4D97-AF65-F5344CB8AC3E}">
        <p14:creationId xmlns:p14="http://schemas.microsoft.com/office/powerpoint/2010/main" val="407514568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5D7DA3-BF93-4324-8FB9-9156ADFFB2F8}" type="datetime1">
              <a:rPr lang="en-AU" smtClean="0"/>
              <a:t>06/11/2019</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AU" smtClean="0"/>
              <a:t>Developed by Dr Garry Claxton - Fides Consulting Pty Ltd</a:t>
            </a:r>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32CC0E-821E-4E97-9877-8EACFB8506BF}" type="slidenum">
              <a:rPr lang="en-AU" smtClean="0"/>
              <a:t>‹#›</a:t>
            </a:fld>
            <a:endParaRPr lang="en-AU"/>
          </a:p>
        </p:txBody>
      </p:sp>
    </p:spTree>
    <p:extLst>
      <p:ext uri="{BB962C8B-B14F-4D97-AF65-F5344CB8AC3E}">
        <p14:creationId xmlns:p14="http://schemas.microsoft.com/office/powerpoint/2010/main" val="60785257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31EED-2E84-4F1D-99C1-6E1B465FFAE0}" type="datetime1">
              <a:rPr lang="en-AU" smtClean="0"/>
              <a:t>06/11/2019</a:t>
            </a:fld>
            <a:endParaRPr lang="en-AU"/>
          </a:p>
        </p:txBody>
      </p:sp>
      <p:sp>
        <p:nvSpPr>
          <p:cNvPr id="6" name="Footer Placeholder 5"/>
          <p:cNvSpPr>
            <a:spLocks noGrp="1"/>
          </p:cNvSpPr>
          <p:nvPr>
            <p:ph type="ftr" sz="quarter" idx="11"/>
          </p:nvPr>
        </p:nvSpPr>
        <p:spPr/>
        <p:txBody>
          <a:bodyPr/>
          <a:lstStyle/>
          <a:p>
            <a:r>
              <a:rPr lang="en-AU" smtClean="0"/>
              <a:t>Developed by Dr Garry Claxton - Fides Consulting Pty Ltd</a:t>
            </a:r>
            <a:endParaRPr lang="en-AU"/>
          </a:p>
        </p:txBody>
      </p:sp>
      <p:sp>
        <p:nvSpPr>
          <p:cNvPr id="7" name="Slide Number Placeholder 6"/>
          <p:cNvSpPr>
            <a:spLocks noGrp="1"/>
          </p:cNvSpPr>
          <p:nvPr>
            <p:ph type="sldNum" sz="quarter" idx="12"/>
          </p:nvPr>
        </p:nvSpPr>
        <p:spPr/>
        <p:txBody>
          <a:bodyPr/>
          <a:lstStyle/>
          <a:p>
            <a:fld id="{4532CC0E-821E-4E97-9877-8EACFB8506BF}" type="slidenum">
              <a:rPr lang="en-AU" smtClean="0"/>
              <a:t>‹#›</a:t>
            </a:fld>
            <a:endParaRPr lang="en-AU"/>
          </a:p>
        </p:txBody>
      </p:sp>
    </p:spTree>
    <p:extLst>
      <p:ext uri="{BB962C8B-B14F-4D97-AF65-F5344CB8AC3E}">
        <p14:creationId xmlns:p14="http://schemas.microsoft.com/office/powerpoint/2010/main" val="163113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F79FA-B626-4CE5-BFD0-2EDE28780F8C}" type="datetimeFigureOut">
              <a:rPr lang="en-AU" smtClean="0"/>
              <a:t>06/11/2019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060697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4B0800-647A-4AC8-9A2B-93051DD9C47C}" type="datetime1">
              <a:rPr lang="en-AU" smtClean="0"/>
              <a:t>06/11/2019</a:t>
            </a:fld>
            <a:endParaRPr lang="en-AU"/>
          </a:p>
        </p:txBody>
      </p:sp>
      <p:sp>
        <p:nvSpPr>
          <p:cNvPr id="5" name="Footer Placeholder 4"/>
          <p:cNvSpPr>
            <a:spLocks noGrp="1"/>
          </p:cNvSpPr>
          <p:nvPr>
            <p:ph type="ftr" sz="quarter" idx="11"/>
          </p:nvPr>
        </p:nvSpPr>
        <p:spPr/>
        <p:txBody>
          <a:bodyPr/>
          <a:lstStyle/>
          <a:p>
            <a:r>
              <a:rPr lang="en-AU" smtClean="0"/>
              <a:t>Developed by Dr Garry Claxton - Fides Consulting Pty Ltd</a:t>
            </a:r>
            <a:endParaRPr lang="en-AU"/>
          </a:p>
        </p:txBody>
      </p:sp>
      <p:sp>
        <p:nvSpPr>
          <p:cNvPr id="6" name="Slide Number Placeholder 5"/>
          <p:cNvSpPr>
            <a:spLocks noGrp="1"/>
          </p:cNvSpPr>
          <p:nvPr>
            <p:ph type="sldNum" sz="quarter" idx="12"/>
          </p:nvPr>
        </p:nvSpPr>
        <p:spPr/>
        <p:txBody>
          <a:bodyPr/>
          <a:lstStyle/>
          <a:p>
            <a:fld id="{4532CC0E-821E-4E97-9877-8EACFB8506BF}" type="slidenum">
              <a:rPr lang="en-AU" smtClean="0"/>
              <a:t>‹#›</a:t>
            </a:fld>
            <a:endParaRPr lang="en-AU"/>
          </a:p>
        </p:txBody>
      </p:sp>
      <p:sp>
        <p:nvSpPr>
          <p:cNvPr id="7" name="Rectangle 6"/>
          <p:cNvSpPr/>
          <p:nvPr userDrawn="1"/>
        </p:nvSpPr>
        <p:spPr>
          <a:xfrm>
            <a:off x="3048000" y="2967335"/>
            <a:ext cx="6096000" cy="923330"/>
          </a:xfrm>
          <a:prstGeom prst="rect">
            <a:avLst/>
          </a:prstGeom>
        </p:spPr>
        <p:txBody>
          <a:bodyPr>
            <a:spAutoFit/>
          </a:bodyPr>
          <a:lstStyle/>
          <a:p>
            <a:r>
              <a:rPr lang="en-AU" dirty="0" smtClean="0"/>
              <a:t>You can take the gamble and leave the safety of your workers to chance or you can be proactive…your call..</a:t>
            </a:r>
            <a:br>
              <a:rPr lang="en-AU" dirty="0" smtClean="0"/>
            </a:br>
            <a:endParaRPr lang="en-AU" dirty="0"/>
          </a:p>
        </p:txBody>
      </p:sp>
    </p:spTree>
    <p:extLst>
      <p:ext uri="{BB962C8B-B14F-4D97-AF65-F5344CB8AC3E}">
        <p14:creationId xmlns:p14="http://schemas.microsoft.com/office/powerpoint/2010/main" val="3861830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319AB-AB23-48FA-BDBB-D39399761FC6}" type="datetime1">
              <a:rPr lang="en-AU" smtClean="0"/>
              <a:t>06/11/2019</a:t>
            </a:fld>
            <a:endParaRPr lang="en-AU"/>
          </a:p>
        </p:txBody>
      </p:sp>
      <p:sp>
        <p:nvSpPr>
          <p:cNvPr id="5" name="Footer Placeholder 4"/>
          <p:cNvSpPr>
            <a:spLocks noGrp="1"/>
          </p:cNvSpPr>
          <p:nvPr>
            <p:ph type="ftr" sz="quarter" idx="11"/>
          </p:nvPr>
        </p:nvSpPr>
        <p:spPr/>
        <p:txBody>
          <a:bodyPr/>
          <a:lstStyle/>
          <a:p>
            <a:r>
              <a:rPr lang="en-AU" smtClean="0"/>
              <a:t>Developed by Dr Garry Claxton - Fides Consulting Pty Ltd</a:t>
            </a:r>
            <a:endParaRPr lang="en-AU"/>
          </a:p>
        </p:txBody>
      </p:sp>
      <p:sp>
        <p:nvSpPr>
          <p:cNvPr id="6" name="Slide Number Placeholder 5"/>
          <p:cNvSpPr>
            <a:spLocks noGrp="1"/>
          </p:cNvSpPr>
          <p:nvPr>
            <p:ph type="sldNum" sz="quarter" idx="12"/>
          </p:nvPr>
        </p:nvSpPr>
        <p:spPr/>
        <p:txBody>
          <a:bodyPr/>
          <a:lstStyle/>
          <a:p>
            <a:fld id="{4532CC0E-821E-4E97-9877-8EACFB8506BF}" type="slidenum">
              <a:rPr lang="en-AU" smtClean="0"/>
              <a:t>‹#›</a:t>
            </a:fld>
            <a:endParaRPr lang="en-AU"/>
          </a:p>
        </p:txBody>
      </p:sp>
    </p:spTree>
    <p:extLst>
      <p:ext uri="{BB962C8B-B14F-4D97-AF65-F5344CB8AC3E}">
        <p14:creationId xmlns:p14="http://schemas.microsoft.com/office/powerpoint/2010/main" val="10402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16F79FA-B626-4CE5-BFD0-2EDE28780F8C}" type="datetimeFigureOut">
              <a:rPr lang="en-AU" smtClean="0"/>
              <a:t>06/11/2019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49710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16F79FA-B626-4CE5-BFD0-2EDE28780F8C}" type="datetimeFigureOut">
              <a:rPr lang="en-AU" smtClean="0"/>
              <a:t>06/11/2019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22521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16F79FA-B626-4CE5-BFD0-2EDE28780F8C}" type="datetimeFigureOut">
              <a:rPr lang="en-AU" smtClean="0"/>
              <a:t>06/11/2019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7259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F79FA-B626-4CE5-BFD0-2EDE28780F8C}" type="datetimeFigureOut">
              <a:rPr lang="en-AU" smtClean="0"/>
              <a:t>06/11/2019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2522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6F79FA-B626-4CE5-BFD0-2EDE28780F8C}" type="datetimeFigureOut">
              <a:rPr lang="en-AU" smtClean="0"/>
              <a:t>06/11/2019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425765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6F79FA-B626-4CE5-BFD0-2EDE28780F8C}" type="datetimeFigureOut">
              <a:rPr lang="en-AU" smtClean="0"/>
              <a:t>06/11/2019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101B28-1A40-4CC0-AF04-D112D65CA0A0}" type="slidenum">
              <a:rPr lang="en-AU" smtClean="0"/>
              <a:t>‹#›</a:t>
            </a:fld>
            <a:endParaRPr lang="en-AU"/>
          </a:p>
        </p:txBody>
      </p:sp>
    </p:spTree>
    <p:extLst>
      <p:ext uri="{BB962C8B-B14F-4D97-AF65-F5344CB8AC3E}">
        <p14:creationId xmlns:p14="http://schemas.microsoft.com/office/powerpoint/2010/main" val="158764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jp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F79FA-B626-4CE5-BFD0-2EDE28780F8C}" type="datetimeFigureOut">
              <a:rPr lang="en-AU" smtClean="0"/>
              <a:t>06/11/2019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01B28-1A40-4CC0-AF04-D112D65CA0A0}" type="slidenum">
              <a:rPr lang="en-AU" smtClean="0"/>
              <a:t>‹#›</a:t>
            </a:fld>
            <a:endParaRPr lang="en-AU"/>
          </a:p>
        </p:txBody>
      </p:sp>
    </p:spTree>
    <p:extLst>
      <p:ext uri="{BB962C8B-B14F-4D97-AF65-F5344CB8AC3E}">
        <p14:creationId xmlns:p14="http://schemas.microsoft.com/office/powerpoint/2010/main" val="1174195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38974815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D51EF0B-9C91-47A8-B5D9-F4FE7E039D79}" type="datetime1">
              <a:rPr lang="en-AU" smtClean="0"/>
              <a:t>06/11/2019</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AU" smtClean="0"/>
              <a:t>Developed by Dr Garry Claxton - Fides Consulting Pty Ltd</a:t>
            </a:r>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32CC0E-821E-4E97-9877-8EACFB8506BF}"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3046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8.xml"/><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8821" y="1124744"/>
            <a:ext cx="8516762" cy="4896544"/>
          </a:xfrm>
        </p:spPr>
        <p:txBody>
          <a:bodyPr/>
          <a:lstStyle/>
          <a:p>
            <a:pPr lvl="0">
              <a:defRPr/>
            </a:pPr>
            <a:r>
              <a:rPr lang="en-AU" sz="2000" dirty="0"/>
              <a:t>This presentation is based on the content presented at the 2019 </a:t>
            </a:r>
            <a:r>
              <a:rPr lang="en-AU" sz="2000" dirty="0" smtClean="0"/>
              <a:t>Registered Managers Forum </a:t>
            </a:r>
            <a:r>
              <a:rPr lang="en-AU" sz="2000" dirty="0"/>
              <a:t>in </a:t>
            </a:r>
            <a:r>
              <a:rPr lang="en-AU" sz="2000" dirty="0" smtClean="0"/>
              <a:t>August </a:t>
            </a:r>
            <a:r>
              <a:rPr lang="en-AU" sz="2000" dirty="0"/>
              <a:t>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2701" y="30527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1901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0" cap="none" spc="0" normalizeH="0" baseline="0" noProof="0" dirty="0">
                <a:ln>
                  <a:noFill/>
                </a:ln>
                <a:solidFill>
                  <a:srgbClr val="CF5E31"/>
                </a:solidFill>
                <a:effectLst/>
                <a:uLnTx/>
                <a:uFillTx/>
                <a:latin typeface="Calibri Light" panose="020F0302020204030204"/>
                <a:ea typeface="+mj-ea"/>
                <a:cs typeface="+mj-cs"/>
              </a:rPr>
              <a:t>Please read this before using presentation</a:t>
            </a:r>
            <a:endParaRPr kumimoji="0" lang="en-AU" altLang="en-US" sz="2800" b="0" i="0" u="none" strike="noStrike" kern="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46971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821661"/>
            <a:ext cx="10058400" cy="728174"/>
          </a:xfrm>
        </p:spPr>
        <p:txBody>
          <a:bodyPr/>
          <a:lstStyle/>
          <a:p>
            <a:pPr algn="ctr"/>
            <a:r>
              <a:rPr lang="en-AU" b="1" dirty="0" smtClean="0">
                <a:solidFill>
                  <a:schemeClr val="accent1">
                    <a:lumMod val="50000"/>
                  </a:schemeClr>
                </a:solidFill>
                <a:latin typeface="Century Gothic" panose="020B0502020202020204" pitchFamily="34" charset="0"/>
              </a:rPr>
              <a:t>The Dangers of Delegating</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097279" y="1790957"/>
            <a:ext cx="10115203" cy="4668828"/>
          </a:xfrm>
        </p:spPr>
        <p:txBody>
          <a:bodyPr>
            <a:normAutofit lnSpcReduction="10000"/>
          </a:bodyPr>
          <a:lstStyle/>
          <a:p>
            <a:pPr algn="just"/>
            <a:r>
              <a:rPr lang="en-AU" dirty="0" smtClean="0"/>
              <a:t>Too many managers and supervisors are under the misapprehension that by devoting sufficient resources to safety programs is enough to meet their duty of care obligation.</a:t>
            </a:r>
          </a:p>
          <a:p>
            <a:pPr algn="just"/>
            <a:r>
              <a:rPr lang="en-AU" dirty="0" smtClean="0"/>
              <a:t>Here are some of these systems, programs and people that determine life or death in work places:</a:t>
            </a:r>
          </a:p>
          <a:p>
            <a:pPr algn="just"/>
            <a:endParaRPr lang="en-AU" dirty="0" smtClean="0"/>
          </a:p>
          <a:p>
            <a:pPr lvl="1" algn="just"/>
            <a:r>
              <a:rPr lang="en-AU" sz="1900" dirty="0" smtClean="0"/>
              <a:t>Behavioural based safety</a:t>
            </a:r>
          </a:p>
          <a:p>
            <a:pPr lvl="1" algn="just"/>
            <a:r>
              <a:rPr lang="en-AU" sz="1900" dirty="0" smtClean="0"/>
              <a:t>The best OHS manager in Australia</a:t>
            </a:r>
          </a:p>
          <a:p>
            <a:pPr lvl="1" algn="just"/>
            <a:r>
              <a:rPr lang="en-AU" sz="1900" dirty="0" smtClean="0"/>
              <a:t>Occupational Health &amp; Safety Management Systems (OSHMS)</a:t>
            </a:r>
          </a:p>
          <a:p>
            <a:pPr lvl="1" algn="just"/>
            <a:r>
              <a:rPr lang="en-AU" sz="1900" dirty="0" smtClean="0"/>
              <a:t>Safety Gap Analysis </a:t>
            </a:r>
          </a:p>
          <a:p>
            <a:pPr lvl="1" algn="just"/>
            <a:r>
              <a:rPr lang="en-AU" sz="1900" dirty="0" smtClean="0"/>
              <a:t>Strategic Health and Safety Mentoring Workshops </a:t>
            </a:r>
          </a:p>
          <a:p>
            <a:pPr lvl="1" algn="just"/>
            <a:r>
              <a:rPr lang="en-AU" sz="1900" dirty="0" smtClean="0"/>
              <a:t>Strategic OSH Planning </a:t>
            </a:r>
          </a:p>
          <a:p>
            <a:pPr lvl="1" algn="just"/>
            <a:r>
              <a:rPr lang="en-AU" sz="1900" dirty="0" smtClean="0"/>
              <a:t>OSH Culture Climate Surveys </a:t>
            </a:r>
          </a:p>
          <a:p>
            <a:pPr lvl="1" algn="just"/>
            <a:r>
              <a:rPr lang="en-AU" sz="1900" dirty="0" smtClean="0"/>
              <a:t>OSH Compliance Audits</a:t>
            </a:r>
            <a:endParaRPr lang="en-AU" sz="1900" dirty="0"/>
          </a:p>
          <a:p>
            <a:pPr lvl="1" algn="just"/>
            <a:r>
              <a:rPr lang="en-AU" sz="1900" dirty="0" smtClean="0"/>
              <a:t>And many other 2 x ply defensive solutions..</a:t>
            </a:r>
          </a:p>
          <a:p>
            <a:pPr lvl="1" algn="just"/>
            <a:endParaRPr lang="en-AU" dirty="0" smtClean="0"/>
          </a:p>
          <a:p>
            <a:pPr lvl="1"/>
            <a:endParaRPr lang="en-AU"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C3B8BBC-35AC-4C04-B63B-FF21CB520B5B}"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9" name="Footer Placeholder 8"/>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008" y="4071774"/>
            <a:ext cx="3507475" cy="2069862"/>
          </a:xfrm>
          <a:prstGeom prst="rect">
            <a:avLst/>
          </a:prstGeom>
        </p:spPr>
      </p:pic>
    </p:spTree>
    <p:extLst>
      <p:ext uri="{BB962C8B-B14F-4D97-AF65-F5344CB8AC3E}">
        <p14:creationId xmlns:p14="http://schemas.microsoft.com/office/powerpoint/2010/main" val="31629955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smtClean="0">
                <a:solidFill>
                  <a:schemeClr val="accent1">
                    <a:lumMod val="50000"/>
                  </a:schemeClr>
                </a:solidFill>
                <a:latin typeface="Century Gothic" panose="020B0502020202020204" pitchFamily="34" charset="0"/>
              </a:rPr>
              <a:t>The Business Case for a Safe Workplace</a:t>
            </a:r>
            <a:endParaRPr lang="en-AU" b="1" dirty="0">
              <a:solidFill>
                <a:schemeClr val="accent1">
                  <a:lumMod val="50000"/>
                </a:schemeClr>
              </a:solidFill>
              <a:latin typeface="Century Gothic" panose="020B0502020202020204" pitchFamily="34" charset="0"/>
            </a:endParaRPr>
          </a:p>
        </p:txBody>
      </p:sp>
      <p:sp>
        <p:nvSpPr>
          <p:cNvPr id="6" name="Content Placeholder 5"/>
          <p:cNvSpPr>
            <a:spLocks noGrp="1"/>
          </p:cNvSpPr>
          <p:nvPr>
            <p:ph idx="1"/>
          </p:nvPr>
        </p:nvSpPr>
        <p:spPr>
          <a:xfrm>
            <a:off x="1097280" y="1822433"/>
            <a:ext cx="10058400" cy="4221360"/>
          </a:xfrm>
        </p:spPr>
        <p:txBody>
          <a:bodyPr>
            <a:normAutofit/>
          </a:bodyPr>
          <a:lstStyle/>
          <a:p>
            <a:pPr algn="just"/>
            <a:r>
              <a:rPr lang="en-AU" sz="2200" dirty="0" smtClean="0"/>
              <a:t>Repeatedly, evidence from organisations both small and large, demonstrates that </a:t>
            </a:r>
            <a:r>
              <a:rPr lang="en-AU" sz="2200" b="1" dirty="0" smtClean="0"/>
              <a:t>failure costs</a:t>
            </a:r>
            <a:r>
              <a:rPr lang="en-AU" sz="2200" dirty="0" smtClean="0"/>
              <a:t> associated with an injury or incident is </a:t>
            </a:r>
            <a:r>
              <a:rPr lang="en-AU" sz="2200" b="1" dirty="0" smtClean="0"/>
              <a:t>substantially greater </a:t>
            </a:r>
            <a:r>
              <a:rPr lang="en-AU" sz="2200" dirty="0" smtClean="0"/>
              <a:t>than the </a:t>
            </a:r>
            <a:r>
              <a:rPr lang="en-AU" sz="2200" b="1" dirty="0" smtClean="0"/>
              <a:t>foregone cost of prevention</a:t>
            </a:r>
            <a:r>
              <a:rPr lang="en-AU" sz="2200" dirty="0" smtClean="0"/>
              <a:t>.</a:t>
            </a:r>
          </a:p>
          <a:p>
            <a:pPr algn="just"/>
            <a:r>
              <a:rPr lang="en-AU" sz="2200" dirty="0" smtClean="0"/>
              <a:t>Some costs are hidden but more concerning is that other </a:t>
            </a:r>
            <a:r>
              <a:rPr lang="en-AU" sz="2200" b="1" dirty="0" smtClean="0"/>
              <a:t>potential costs are ignored </a:t>
            </a:r>
            <a:r>
              <a:rPr lang="en-AU" sz="2200" dirty="0" smtClean="0"/>
              <a:t>due to active but incorrect judgements about the likelihood of their reality.</a:t>
            </a:r>
          </a:p>
          <a:p>
            <a:pPr algn="just"/>
            <a:r>
              <a:rPr lang="en-AU" sz="2200" b="1" dirty="0" smtClean="0"/>
              <a:t>Workplace safety </a:t>
            </a:r>
            <a:r>
              <a:rPr lang="en-AU" sz="2200" dirty="0" smtClean="0"/>
              <a:t>done well has a </a:t>
            </a:r>
            <a:r>
              <a:rPr lang="en-AU" sz="2200" b="1" dirty="0" smtClean="0"/>
              <a:t>positive effect on the bottom line</a:t>
            </a:r>
            <a:r>
              <a:rPr lang="en-AU" sz="2200" dirty="0" smtClean="0"/>
              <a:t>… e.g. WC premium is just one such effect..</a:t>
            </a:r>
            <a:endParaRPr lang="en-AU" sz="2200" dirty="0"/>
          </a:p>
        </p:txBody>
      </p:sp>
      <p:sp>
        <p:nvSpPr>
          <p:cNvPr id="3" name="Date Placeholder 2"/>
          <p:cNvSpPr>
            <a:spLocks noGrp="1"/>
          </p:cNvSpPr>
          <p:nvPr>
            <p:ph type="dt" sz="half" idx="10"/>
          </p:nvPr>
        </p:nvSpPr>
        <p:spPr>
          <a:xfrm>
            <a:off x="1097280" y="6459784"/>
            <a:ext cx="89493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380597F-A3D1-4E99-8480-F568AD975D08}"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611" y="4130145"/>
            <a:ext cx="2181959" cy="2072862"/>
          </a:xfrm>
          <a:prstGeom prst="rect">
            <a:avLst/>
          </a:prstGeom>
        </p:spPr>
      </p:pic>
    </p:spTree>
    <p:extLst>
      <p:ext uri="{BB962C8B-B14F-4D97-AF65-F5344CB8AC3E}">
        <p14:creationId xmlns:p14="http://schemas.microsoft.com/office/powerpoint/2010/main" val="3545769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1933"/>
            <a:ext cx="10058400" cy="1113829"/>
          </a:xfrm>
        </p:spPr>
        <p:txBody>
          <a:bodyPr/>
          <a:lstStyle/>
          <a:p>
            <a:pPr algn="ctr"/>
            <a:r>
              <a:rPr lang="en-AU" b="1" dirty="0">
                <a:solidFill>
                  <a:schemeClr val="accent1">
                    <a:lumMod val="50000"/>
                  </a:schemeClr>
                </a:solidFill>
                <a:latin typeface="Century Gothic" panose="020B0502020202020204" pitchFamily="34" charset="0"/>
              </a:rPr>
              <a:t>Two Sources of OHS law</a:t>
            </a:r>
          </a:p>
        </p:txBody>
      </p:sp>
      <p:sp>
        <p:nvSpPr>
          <p:cNvPr id="3" name="Content Placeholder 2"/>
          <p:cNvSpPr>
            <a:spLocks noGrp="1"/>
          </p:cNvSpPr>
          <p:nvPr>
            <p:ph idx="1"/>
          </p:nvPr>
        </p:nvSpPr>
        <p:spPr>
          <a:xfrm>
            <a:off x="1097280" y="1853513"/>
            <a:ext cx="10058400" cy="4188513"/>
          </a:xfrm>
        </p:spPr>
        <p:txBody>
          <a:bodyPr>
            <a:normAutofit/>
          </a:bodyPr>
          <a:lstStyle/>
          <a:p>
            <a:pPr algn="just"/>
            <a:r>
              <a:rPr lang="en-AU" sz="2200" dirty="0" smtClean="0"/>
              <a:t>Common Law or Judge made law.</a:t>
            </a:r>
          </a:p>
          <a:p>
            <a:pPr algn="just"/>
            <a:endParaRPr lang="en-AU" sz="2200" dirty="0" smtClean="0"/>
          </a:p>
          <a:p>
            <a:pPr algn="just"/>
            <a:r>
              <a:rPr lang="en-AU" sz="2200" dirty="0" smtClean="0"/>
              <a:t>Statutory Law or Parliament made law.</a:t>
            </a:r>
          </a:p>
          <a:p>
            <a:pPr algn="just"/>
            <a:endParaRPr lang="en-AU" sz="2200" dirty="0"/>
          </a:p>
          <a:p>
            <a:pPr lvl="1" algn="just"/>
            <a:r>
              <a:rPr lang="en-AU" sz="2200" i="1" dirty="0"/>
              <a:t>Mine Safety Inspection Act </a:t>
            </a:r>
            <a:r>
              <a:rPr lang="en-AU" sz="2200" dirty="0"/>
              <a:t>1994 </a:t>
            </a:r>
            <a:r>
              <a:rPr lang="en-AU" sz="2200" dirty="0" smtClean="0"/>
              <a:t>(WA)</a:t>
            </a:r>
          </a:p>
          <a:p>
            <a:pPr marL="457200" lvl="1" indent="0" algn="just">
              <a:buNone/>
            </a:pPr>
            <a:endParaRPr lang="en-AU" sz="2200" dirty="0" smtClean="0"/>
          </a:p>
          <a:p>
            <a:pPr lvl="1" algn="just"/>
            <a:r>
              <a:rPr lang="en-AU" sz="2200" i="1" dirty="0" smtClean="0"/>
              <a:t>Work Health Safety Act </a:t>
            </a:r>
            <a:r>
              <a:rPr lang="en-AU" sz="2200" dirty="0" smtClean="0"/>
              <a:t>(4 x States and both Territories). Victoria and Western Australia yet to adopt..</a:t>
            </a:r>
            <a:endParaRPr lang="en-AU" sz="2200" dirty="0"/>
          </a:p>
        </p:txBody>
      </p:sp>
      <p:sp>
        <p:nvSpPr>
          <p:cNvPr id="4" name="Date Placeholder 3"/>
          <p:cNvSpPr>
            <a:spLocks noGrp="1"/>
          </p:cNvSpPr>
          <p:nvPr>
            <p:ph type="dt" sz="half" idx="10"/>
          </p:nvPr>
        </p:nvSpPr>
        <p:spPr>
          <a:xfrm>
            <a:off x="1097280" y="6459784"/>
            <a:ext cx="85681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734485-F1B9-4E55-89F2-229556366F31}"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830" y="1933521"/>
            <a:ext cx="2008632" cy="2218944"/>
          </a:xfrm>
          <a:prstGeom prst="rect">
            <a:avLst/>
          </a:prstGeom>
        </p:spPr>
      </p:pic>
    </p:spTree>
    <p:extLst>
      <p:ext uri="{BB962C8B-B14F-4D97-AF65-F5344CB8AC3E}">
        <p14:creationId xmlns:p14="http://schemas.microsoft.com/office/powerpoint/2010/main" val="2905998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396789" y="425866"/>
            <a:ext cx="9401595" cy="1123308"/>
          </a:xfrm>
        </p:spPr>
        <p:txBody>
          <a:bodyPr/>
          <a:lstStyle/>
          <a:p>
            <a:pPr algn="ctr"/>
            <a:r>
              <a:rPr lang="en-AU" b="1" dirty="0" smtClean="0">
                <a:solidFill>
                  <a:schemeClr val="accent1">
                    <a:lumMod val="50000"/>
                  </a:schemeClr>
                </a:solidFill>
                <a:latin typeface="Century Gothic" panose="020B0502020202020204" pitchFamily="34" charset="0"/>
              </a:rPr>
              <a:t>A Duty of Care</a:t>
            </a:r>
          </a:p>
        </p:txBody>
      </p:sp>
      <p:sp>
        <p:nvSpPr>
          <p:cNvPr id="3" name="Content Placeholder 2"/>
          <p:cNvSpPr>
            <a:spLocks noGrp="1"/>
          </p:cNvSpPr>
          <p:nvPr>
            <p:ph idx="1"/>
          </p:nvPr>
        </p:nvSpPr>
        <p:spPr>
          <a:xfrm>
            <a:off x="1161535" y="1779673"/>
            <a:ext cx="10050948" cy="3887959"/>
          </a:xfrm>
        </p:spPr>
        <p:txBody>
          <a:bodyPr>
            <a:noAutofit/>
          </a:bodyPr>
          <a:lstStyle/>
          <a:p>
            <a:pPr algn="just"/>
            <a:r>
              <a:rPr lang="en-AU" sz="2200" dirty="0" smtClean="0"/>
              <a:t>As employers are in control of the workplace and workplaces can have significant risks to health and safety, employers, and their nominated officers, are required to organise their workplace and their work systems to ensure people at work are not put in harm’s way.</a:t>
            </a:r>
          </a:p>
          <a:p>
            <a:pPr algn="just"/>
            <a:endParaRPr lang="en-AU" sz="2200" dirty="0" smtClean="0"/>
          </a:p>
          <a:p>
            <a:pPr algn="just"/>
            <a:r>
              <a:rPr lang="en-AU" sz="2200" dirty="0" smtClean="0"/>
              <a:t>Often referred to as a General Duty.</a:t>
            </a:r>
          </a:p>
          <a:p>
            <a:pPr algn="just"/>
            <a:endParaRPr lang="en-AU" sz="2200" dirty="0" smtClean="0"/>
          </a:p>
          <a:p>
            <a:pPr algn="just"/>
            <a:r>
              <a:rPr lang="en-AU" sz="2200" dirty="0" smtClean="0"/>
              <a:t>There exists a </a:t>
            </a:r>
            <a:r>
              <a:rPr lang="en-AU" sz="2200" u="sng" dirty="0" smtClean="0"/>
              <a:t>Statutory</a:t>
            </a:r>
            <a:r>
              <a:rPr lang="en-AU" sz="2200" dirty="0" smtClean="0"/>
              <a:t> and </a:t>
            </a:r>
            <a:r>
              <a:rPr lang="en-AU" sz="2200" u="sng" dirty="0" smtClean="0"/>
              <a:t>Common Law</a:t>
            </a:r>
            <a:r>
              <a:rPr lang="en-AU" sz="2200" dirty="0" smtClean="0"/>
              <a:t>  - Duty of Care..  </a:t>
            </a:r>
          </a:p>
          <a:p>
            <a:endParaRPr lang="en-AU" sz="2400" dirty="0"/>
          </a:p>
        </p:txBody>
      </p:sp>
      <p:sp>
        <p:nvSpPr>
          <p:cNvPr id="4" name="Date Placeholder 3"/>
          <p:cNvSpPr>
            <a:spLocks noGrp="1"/>
          </p:cNvSpPr>
          <p:nvPr>
            <p:ph type="dt" sz="half" idx="10"/>
          </p:nvPr>
        </p:nvSpPr>
        <p:spPr>
          <a:xfrm>
            <a:off x="1049752" y="6492875"/>
            <a:ext cx="94132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E8EE36-A8F3-4598-A969-BAE648055807}"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279338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202725" y="332658"/>
            <a:ext cx="10009758" cy="1240770"/>
          </a:xfrm>
        </p:spPr>
        <p:txBody>
          <a:bodyPr>
            <a:normAutofit/>
          </a:bodyPr>
          <a:lstStyle/>
          <a:p>
            <a:pPr algn="ctr"/>
            <a:r>
              <a:rPr lang="en-AU" b="1" dirty="0" smtClean="0">
                <a:solidFill>
                  <a:schemeClr val="accent1">
                    <a:lumMod val="50000"/>
                  </a:schemeClr>
                </a:solidFill>
                <a:latin typeface="Century Gothic" panose="020B0502020202020204" pitchFamily="34" charset="0"/>
              </a:rPr>
              <a:t>Where Reasonably Practicable!</a:t>
            </a:r>
          </a:p>
        </p:txBody>
      </p:sp>
      <p:sp>
        <p:nvSpPr>
          <p:cNvPr id="3" name="Content Placeholder 2"/>
          <p:cNvSpPr>
            <a:spLocks noGrp="1"/>
          </p:cNvSpPr>
          <p:nvPr>
            <p:ph idx="1"/>
          </p:nvPr>
        </p:nvSpPr>
        <p:spPr>
          <a:xfrm>
            <a:off x="1130415" y="1760436"/>
            <a:ext cx="10082068" cy="4299818"/>
          </a:xfrm>
        </p:spPr>
        <p:txBody>
          <a:bodyPr>
            <a:noAutofit/>
          </a:bodyPr>
          <a:lstStyle/>
          <a:p>
            <a:pPr algn="just"/>
            <a:r>
              <a:rPr lang="en-AU" sz="2200" dirty="0" smtClean="0"/>
              <a:t>The </a:t>
            </a:r>
            <a:r>
              <a:rPr lang="en-AU" sz="2200" b="1" dirty="0" smtClean="0"/>
              <a:t>‘so far as is practicable’ </a:t>
            </a:r>
            <a:r>
              <a:rPr lang="en-AU" sz="2200" dirty="0" smtClean="0"/>
              <a:t>qualification is a statutory codification of ‘the calculus of negligence’ which evolved from common law negligence actions.</a:t>
            </a:r>
          </a:p>
          <a:p>
            <a:pPr algn="just"/>
            <a:endParaRPr lang="en-AU" sz="2200" dirty="0" smtClean="0"/>
          </a:p>
          <a:p>
            <a:pPr algn="just"/>
            <a:r>
              <a:rPr lang="en-AU" sz="2200" dirty="0" smtClean="0"/>
              <a:t>Section 9 of the </a:t>
            </a:r>
            <a:r>
              <a:rPr lang="en-AU" sz="2200" i="1" dirty="0" smtClean="0"/>
              <a:t>Mine Safety Inspection Act </a:t>
            </a:r>
            <a:r>
              <a:rPr lang="en-AU" sz="2200" dirty="0" smtClean="0"/>
              <a:t>1994 WA requires:</a:t>
            </a:r>
          </a:p>
          <a:p>
            <a:pPr algn="just"/>
            <a:endParaRPr lang="en-AU" sz="2200" dirty="0" smtClean="0"/>
          </a:p>
          <a:p>
            <a:pPr lvl="1" algn="just"/>
            <a:r>
              <a:rPr lang="en-AU" sz="2200" dirty="0" smtClean="0"/>
              <a:t>An </a:t>
            </a:r>
            <a:r>
              <a:rPr lang="en-AU" sz="2200" dirty="0"/>
              <a:t>employer must, </a:t>
            </a:r>
            <a:r>
              <a:rPr lang="en-AU" sz="2200" b="1" u="sng" dirty="0"/>
              <a:t>so far as is practicable</a:t>
            </a:r>
            <a:r>
              <a:rPr lang="en-AU" sz="2200" dirty="0"/>
              <a:t>, provide and maintain at a mine a working environment in which that employer’s employees are not exposed to </a:t>
            </a:r>
            <a:r>
              <a:rPr lang="en-AU" sz="2200" dirty="0" smtClean="0"/>
              <a:t>hazards..</a:t>
            </a:r>
          </a:p>
        </p:txBody>
      </p:sp>
      <p:sp>
        <p:nvSpPr>
          <p:cNvPr id="4" name="Date Placeholder 3"/>
          <p:cNvSpPr>
            <a:spLocks noGrp="1"/>
          </p:cNvSpPr>
          <p:nvPr>
            <p:ph type="dt" sz="half" idx="10"/>
          </p:nvPr>
        </p:nvSpPr>
        <p:spPr>
          <a:xfrm>
            <a:off x="1130415" y="6459784"/>
            <a:ext cx="85681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8862F0-AA38-45CC-9DFB-C3674DA7AFB9}"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063775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178011" y="332657"/>
            <a:ext cx="9967784" cy="1198100"/>
          </a:xfrm>
        </p:spPr>
        <p:txBody>
          <a:bodyPr>
            <a:normAutofit/>
          </a:bodyPr>
          <a:lstStyle/>
          <a:p>
            <a:pPr algn="ctr"/>
            <a:r>
              <a:rPr lang="en-AU" b="1" dirty="0" smtClean="0">
                <a:solidFill>
                  <a:schemeClr val="accent1">
                    <a:lumMod val="50000"/>
                  </a:schemeClr>
                </a:solidFill>
                <a:latin typeface="Century Gothic" panose="020B0502020202020204" pitchFamily="34" charset="0"/>
              </a:rPr>
              <a:t>So What Does it all Mean?</a:t>
            </a:r>
          </a:p>
        </p:txBody>
      </p:sp>
      <p:sp>
        <p:nvSpPr>
          <p:cNvPr id="3" name="Content Placeholder 2"/>
          <p:cNvSpPr>
            <a:spLocks noGrp="1"/>
          </p:cNvSpPr>
          <p:nvPr>
            <p:ph idx="1"/>
          </p:nvPr>
        </p:nvSpPr>
        <p:spPr>
          <a:xfrm>
            <a:off x="1178011" y="1771135"/>
            <a:ext cx="9967784" cy="4813397"/>
          </a:xfrm>
        </p:spPr>
        <p:txBody>
          <a:bodyPr>
            <a:normAutofit fontScale="92500" lnSpcReduction="10000"/>
          </a:bodyPr>
          <a:lstStyle/>
          <a:p>
            <a:r>
              <a:rPr lang="en-AU" sz="2200" dirty="0" smtClean="0"/>
              <a:t>‘</a:t>
            </a:r>
            <a:r>
              <a:rPr lang="en-AU" sz="2200" b="1" dirty="0" smtClean="0"/>
              <a:t>So far as reasonably practicable</a:t>
            </a:r>
            <a:r>
              <a:rPr lang="en-AU" sz="2200" dirty="0" smtClean="0"/>
              <a:t>’ in a nut shell means that a reasonable person would have:</a:t>
            </a:r>
          </a:p>
          <a:p>
            <a:pPr marL="457200" indent="-457200">
              <a:buFont typeface="+mj-lt"/>
              <a:buAutoNum type="arabicPeriod"/>
            </a:pPr>
            <a:r>
              <a:rPr lang="en-AU" sz="2200" dirty="0" smtClean="0"/>
              <a:t>identified the hazard, </a:t>
            </a:r>
          </a:p>
          <a:p>
            <a:pPr marL="457200" indent="-457200">
              <a:buFont typeface="+mj-lt"/>
              <a:buAutoNum type="arabicPeriod"/>
            </a:pPr>
            <a:r>
              <a:rPr lang="en-AU" sz="2200" dirty="0" smtClean="0"/>
              <a:t>considered the risk, and </a:t>
            </a:r>
          </a:p>
          <a:p>
            <a:pPr marL="457200" indent="-457200">
              <a:buFont typeface="+mj-lt"/>
              <a:buAutoNum type="arabicPeriod"/>
            </a:pPr>
            <a:r>
              <a:rPr lang="en-AU" sz="2200" dirty="0" smtClean="0"/>
              <a:t>where necessary put a control or controls in place.</a:t>
            </a:r>
          </a:p>
          <a:p>
            <a:endParaRPr lang="en-AU" sz="2200" dirty="0" smtClean="0"/>
          </a:p>
          <a:p>
            <a:r>
              <a:rPr lang="en-AU" sz="2200" b="1" dirty="0" smtClean="0"/>
              <a:t>Risk</a:t>
            </a:r>
            <a:r>
              <a:rPr lang="en-AU" sz="2200" dirty="0" smtClean="0"/>
              <a:t> is measured by considering:</a:t>
            </a:r>
          </a:p>
          <a:p>
            <a:endParaRPr lang="en-AU" sz="2200" dirty="0" smtClean="0"/>
          </a:p>
          <a:p>
            <a:pPr lvl="1"/>
            <a:r>
              <a:rPr lang="en-AU" sz="2200" dirty="0" smtClean="0"/>
              <a:t>The magnitude of the risk, the probability of its occurrence and the means of removing or mitigating the potential injury or harm to health.</a:t>
            </a:r>
          </a:p>
          <a:p>
            <a:pPr lvl="1"/>
            <a:endParaRPr lang="en-AU" sz="2200" dirty="0"/>
          </a:p>
          <a:p>
            <a:pPr marL="342900" lvl="1" indent="0" algn="ctr">
              <a:buNone/>
            </a:pPr>
            <a:r>
              <a:rPr lang="en-AU" sz="2400" b="1" dirty="0"/>
              <a:t>Weighed against</a:t>
            </a:r>
          </a:p>
          <a:p>
            <a:pPr marL="342900" lvl="1" indent="0" algn="ctr">
              <a:buNone/>
            </a:pPr>
            <a:r>
              <a:rPr lang="en-AU" sz="2400" b="1" i="1" dirty="0" smtClean="0"/>
              <a:t>the </a:t>
            </a:r>
            <a:r>
              <a:rPr lang="en-AU" sz="2400" b="1" i="1" dirty="0"/>
              <a:t>expense, difficulty and inconvenience..</a:t>
            </a:r>
          </a:p>
          <a:p>
            <a:pPr lvl="4" algn="ctr">
              <a:buNone/>
            </a:pPr>
            <a:r>
              <a:rPr lang="en-AU" dirty="0" smtClean="0"/>
              <a:t>															</a:t>
            </a:r>
          </a:p>
        </p:txBody>
      </p:sp>
      <p:sp>
        <p:nvSpPr>
          <p:cNvPr id="4" name="Date Placeholder 3"/>
          <p:cNvSpPr>
            <a:spLocks noGrp="1"/>
          </p:cNvSpPr>
          <p:nvPr>
            <p:ph type="dt" sz="half" idx="10"/>
          </p:nvPr>
        </p:nvSpPr>
        <p:spPr>
          <a:xfrm>
            <a:off x="1178011" y="6401969"/>
            <a:ext cx="94132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A180830-0BA2-40AD-83C6-A284D03AD50E}"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426474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097280" y="286604"/>
            <a:ext cx="10058400" cy="1303300"/>
          </a:xfrm>
        </p:spPr>
        <p:txBody>
          <a:bodyPr/>
          <a:lstStyle/>
          <a:p>
            <a:pPr algn="ctr"/>
            <a:r>
              <a:rPr lang="en-AU" b="1" dirty="0" smtClean="0">
                <a:solidFill>
                  <a:schemeClr val="accent1">
                    <a:lumMod val="50000"/>
                  </a:schemeClr>
                </a:solidFill>
                <a:latin typeface="Century Gothic" panose="020B0502020202020204" pitchFamily="34" charset="0"/>
              </a:rPr>
              <a:t>Risk Perception</a:t>
            </a:r>
          </a:p>
        </p:txBody>
      </p:sp>
      <p:sp>
        <p:nvSpPr>
          <p:cNvPr id="18434" name="Content Placeholder 2"/>
          <p:cNvSpPr>
            <a:spLocks noGrp="1"/>
          </p:cNvSpPr>
          <p:nvPr>
            <p:ph idx="1"/>
          </p:nvPr>
        </p:nvSpPr>
        <p:spPr>
          <a:xfrm>
            <a:off x="1097280" y="1814086"/>
            <a:ext cx="8596668" cy="4645699"/>
          </a:xfrm>
        </p:spPr>
        <p:txBody>
          <a:bodyPr>
            <a:normAutofit/>
          </a:bodyPr>
          <a:lstStyle/>
          <a:p>
            <a:r>
              <a:rPr lang="en-AU" sz="2200" dirty="0" smtClean="0"/>
              <a:t>A tendency towards </a:t>
            </a:r>
            <a:r>
              <a:rPr lang="en-AU" sz="2200" b="1" dirty="0" smtClean="0"/>
              <a:t>bias</a:t>
            </a:r>
            <a:r>
              <a:rPr lang="en-AU" sz="2200" dirty="0" smtClean="0"/>
              <a:t>.</a:t>
            </a:r>
          </a:p>
          <a:p>
            <a:endParaRPr lang="en-AU" sz="2200" dirty="0" smtClean="0"/>
          </a:p>
          <a:p>
            <a:r>
              <a:rPr lang="en-AU" sz="2200" dirty="0" smtClean="0"/>
              <a:t>Anyone remember Captain E J Smith?</a:t>
            </a:r>
          </a:p>
          <a:p>
            <a:endParaRPr lang="en-AU" sz="2200" dirty="0" smtClean="0"/>
          </a:p>
          <a:p>
            <a:r>
              <a:rPr lang="en-AU" sz="2200" dirty="0" smtClean="0"/>
              <a:t>Capitan E J Smith provided a powerful diatribe to a meeting of investors on the risks of travel by ocean/sea..</a:t>
            </a:r>
          </a:p>
        </p:txBody>
      </p:sp>
      <p:sp>
        <p:nvSpPr>
          <p:cNvPr id="4" name="Date Placeholder 3"/>
          <p:cNvSpPr>
            <a:spLocks noGrp="1"/>
          </p:cNvSpPr>
          <p:nvPr>
            <p:ph type="dt" sz="half" idx="10"/>
          </p:nvPr>
        </p:nvSpPr>
        <p:spPr>
          <a:xfrm>
            <a:off x="1245458" y="6459784"/>
            <a:ext cx="85681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E7065E-E133-4477-8EF2-E9BD8143C4EE}"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2" name="Picture 1"/>
          <p:cNvPicPr>
            <a:picLocks noChangeAspect="1"/>
          </p:cNvPicPr>
          <p:nvPr/>
        </p:nvPicPr>
        <p:blipFill>
          <a:blip r:embed="rId2"/>
          <a:stretch>
            <a:fillRect/>
          </a:stretch>
        </p:blipFill>
        <p:spPr>
          <a:xfrm>
            <a:off x="9900458" y="3737238"/>
            <a:ext cx="1611727" cy="2423648"/>
          </a:xfrm>
          <a:prstGeom prst="rect">
            <a:avLst/>
          </a:prstGeom>
        </p:spPr>
      </p:pic>
    </p:spTree>
    <p:extLst>
      <p:ext uri="{BB962C8B-B14F-4D97-AF65-F5344CB8AC3E}">
        <p14:creationId xmlns:p14="http://schemas.microsoft.com/office/powerpoint/2010/main" val="201672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152650" y="332656"/>
            <a:ext cx="7886700" cy="1325563"/>
          </a:xfrm>
        </p:spPr>
        <p:txBody>
          <a:bodyPr/>
          <a:lstStyle/>
          <a:p>
            <a:pPr algn="ctr"/>
            <a:r>
              <a:rPr lang="en-AU" b="1" dirty="0" smtClean="0">
                <a:solidFill>
                  <a:schemeClr val="accent1">
                    <a:lumMod val="50000"/>
                  </a:schemeClr>
                </a:solidFill>
                <a:latin typeface="Century Gothic" panose="020B0502020202020204" pitchFamily="34" charset="0"/>
              </a:rPr>
              <a:t>The Risk Assessment</a:t>
            </a:r>
          </a:p>
        </p:txBody>
      </p:sp>
      <p:sp>
        <p:nvSpPr>
          <p:cNvPr id="19458" name="Content Placeholder 2"/>
          <p:cNvSpPr>
            <a:spLocks noGrp="1"/>
          </p:cNvSpPr>
          <p:nvPr>
            <p:ph idx="1"/>
          </p:nvPr>
        </p:nvSpPr>
        <p:spPr>
          <a:xfrm>
            <a:off x="1162334" y="1837531"/>
            <a:ext cx="10050149" cy="1437546"/>
          </a:xfrm>
        </p:spPr>
        <p:txBody>
          <a:bodyPr>
            <a:noAutofit/>
          </a:bodyPr>
          <a:lstStyle/>
          <a:p>
            <a:r>
              <a:rPr lang="en-AU" sz="2200" b="1" dirty="0" smtClean="0"/>
              <a:t>Probability </a:t>
            </a:r>
            <a:r>
              <a:rPr lang="en-AU" sz="2200" dirty="0" smtClean="0"/>
              <a:t>of adverse event happening.</a:t>
            </a:r>
          </a:p>
          <a:p>
            <a:endParaRPr lang="en-AU" sz="2200" dirty="0" smtClean="0"/>
          </a:p>
          <a:p>
            <a:r>
              <a:rPr lang="en-AU" sz="2200" dirty="0" smtClean="0"/>
              <a:t>In the beginning </a:t>
            </a:r>
            <a:r>
              <a:rPr lang="en-AU" sz="2200" i="1" dirty="0" smtClean="0">
                <a:solidFill>
                  <a:schemeClr val="accent1">
                    <a:lumMod val="50000"/>
                  </a:schemeClr>
                </a:solidFill>
              </a:rPr>
              <a:t>Bolton v Stone [1951] AC 850</a:t>
            </a:r>
            <a:r>
              <a:rPr lang="en-AU" sz="2200" i="1" dirty="0" smtClean="0"/>
              <a:t>..</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565F0CF-271D-4CF1-880C-AF068C9A6A1B}"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750" y="4066879"/>
            <a:ext cx="2364261" cy="1773196"/>
          </a:xfrm>
          <a:prstGeom prst="rect">
            <a:avLst/>
          </a:prstGeom>
        </p:spPr>
      </p:pic>
    </p:spTree>
    <p:extLst>
      <p:ext uri="{BB962C8B-B14F-4D97-AF65-F5344CB8AC3E}">
        <p14:creationId xmlns:p14="http://schemas.microsoft.com/office/powerpoint/2010/main" val="340841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152650" y="332656"/>
            <a:ext cx="7886700" cy="1325563"/>
          </a:xfrm>
        </p:spPr>
        <p:txBody>
          <a:bodyPr/>
          <a:lstStyle/>
          <a:p>
            <a:pPr algn="ctr"/>
            <a:r>
              <a:rPr lang="en-AU" b="1" dirty="0" smtClean="0">
                <a:solidFill>
                  <a:schemeClr val="accent1">
                    <a:lumMod val="50000"/>
                  </a:schemeClr>
                </a:solidFill>
                <a:latin typeface="Century Gothic" panose="020B0502020202020204" pitchFamily="34" charset="0"/>
              </a:rPr>
              <a:t>The Risk Assessment</a:t>
            </a:r>
          </a:p>
        </p:txBody>
      </p:sp>
      <p:sp>
        <p:nvSpPr>
          <p:cNvPr id="20482" name="Content Placeholder 2"/>
          <p:cNvSpPr>
            <a:spLocks noGrp="1"/>
          </p:cNvSpPr>
          <p:nvPr>
            <p:ph idx="1"/>
          </p:nvPr>
        </p:nvSpPr>
        <p:spPr>
          <a:xfrm>
            <a:off x="1179042" y="1817829"/>
            <a:ext cx="10033441" cy="1835288"/>
          </a:xfrm>
        </p:spPr>
        <p:txBody>
          <a:bodyPr>
            <a:noAutofit/>
          </a:bodyPr>
          <a:lstStyle/>
          <a:p>
            <a:r>
              <a:rPr lang="en-AU" sz="2200" dirty="0" smtClean="0"/>
              <a:t>The </a:t>
            </a:r>
            <a:r>
              <a:rPr lang="en-AU" sz="2200" b="1" dirty="0" smtClean="0"/>
              <a:t>severity</a:t>
            </a:r>
            <a:r>
              <a:rPr lang="en-AU" sz="2200" dirty="0" smtClean="0"/>
              <a:t> or </a:t>
            </a:r>
            <a:r>
              <a:rPr lang="en-AU" sz="2200" b="1" dirty="0" smtClean="0"/>
              <a:t>magnitude</a:t>
            </a:r>
            <a:r>
              <a:rPr lang="en-AU" sz="2200" dirty="0" smtClean="0"/>
              <a:t> of the risk.</a:t>
            </a:r>
          </a:p>
          <a:p>
            <a:endParaRPr lang="en-AU" sz="2200" dirty="0" smtClean="0"/>
          </a:p>
          <a:p>
            <a:r>
              <a:rPr lang="en-AU" sz="2200" dirty="0" smtClean="0"/>
              <a:t>In the beginning </a:t>
            </a:r>
            <a:r>
              <a:rPr lang="en-AU" sz="2200" i="1" dirty="0" smtClean="0">
                <a:solidFill>
                  <a:schemeClr val="accent1">
                    <a:lumMod val="50000"/>
                  </a:schemeClr>
                </a:solidFill>
              </a:rPr>
              <a:t>Paris v Stepney Borough Council [1951] AC 367</a:t>
            </a:r>
            <a:r>
              <a:rPr lang="en-AU" sz="2200" i="1" dirty="0" smtClean="0"/>
              <a:t>.. </a:t>
            </a:r>
          </a:p>
        </p:txBody>
      </p:sp>
      <p:sp>
        <p:nvSpPr>
          <p:cNvPr id="4" name="Date Placeholder 3"/>
          <p:cNvSpPr>
            <a:spLocks noGrp="1"/>
          </p:cNvSpPr>
          <p:nvPr>
            <p:ph type="dt" sz="half" idx="10"/>
          </p:nvPr>
        </p:nvSpPr>
        <p:spPr>
          <a:xfrm>
            <a:off x="1131243" y="6459784"/>
            <a:ext cx="94132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8F5A76-6665-4A4A-ABBE-C94986FF84D2}"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459" y="4069124"/>
            <a:ext cx="2856985" cy="1556233"/>
          </a:xfrm>
          <a:prstGeom prst="rect">
            <a:avLst/>
          </a:prstGeom>
        </p:spPr>
      </p:pic>
    </p:spTree>
    <p:extLst>
      <p:ext uri="{BB962C8B-B14F-4D97-AF65-F5344CB8AC3E}">
        <p14:creationId xmlns:p14="http://schemas.microsoft.com/office/powerpoint/2010/main" val="421008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097280" y="683741"/>
            <a:ext cx="10058400" cy="872690"/>
          </a:xfrm>
        </p:spPr>
        <p:txBody>
          <a:bodyPr/>
          <a:lstStyle/>
          <a:p>
            <a:pPr algn="ctr"/>
            <a:r>
              <a:rPr lang="en-AU" b="1" dirty="0" smtClean="0">
                <a:solidFill>
                  <a:schemeClr val="accent1">
                    <a:lumMod val="50000"/>
                  </a:schemeClr>
                </a:solidFill>
                <a:latin typeface="Century Gothic" panose="020B0502020202020204" pitchFamily="34" charset="0"/>
              </a:rPr>
              <a:t>Putting it Simply</a:t>
            </a:r>
          </a:p>
        </p:txBody>
      </p:sp>
      <p:sp>
        <p:nvSpPr>
          <p:cNvPr id="21506" name="Content Placeholder 2"/>
          <p:cNvSpPr>
            <a:spLocks noGrp="1"/>
          </p:cNvSpPr>
          <p:nvPr>
            <p:ph idx="1"/>
          </p:nvPr>
        </p:nvSpPr>
        <p:spPr>
          <a:xfrm>
            <a:off x="1202724" y="1847418"/>
            <a:ext cx="9952956" cy="4559071"/>
          </a:xfrm>
        </p:spPr>
        <p:txBody>
          <a:bodyPr>
            <a:normAutofit/>
          </a:bodyPr>
          <a:lstStyle/>
          <a:p>
            <a:r>
              <a:rPr lang="en-AU" sz="2200" dirty="0" smtClean="0"/>
              <a:t>The duty holder must have </a:t>
            </a:r>
            <a:r>
              <a:rPr lang="en-AU" sz="2200" b="1" dirty="0" smtClean="0"/>
              <a:t>identified </a:t>
            </a:r>
            <a:r>
              <a:rPr lang="en-AU" sz="2200" dirty="0" smtClean="0"/>
              <a:t>all the hazards associated with an undertaking.</a:t>
            </a:r>
          </a:p>
          <a:p>
            <a:endParaRPr lang="en-AU" sz="2200" dirty="0" smtClean="0"/>
          </a:p>
          <a:p>
            <a:r>
              <a:rPr lang="en-AU" sz="2200" dirty="0" smtClean="0"/>
              <a:t>The duty holder must have </a:t>
            </a:r>
            <a:r>
              <a:rPr lang="en-AU" sz="2200" b="1" dirty="0" smtClean="0"/>
              <a:t>risk assessed </a:t>
            </a:r>
            <a:r>
              <a:rPr lang="en-AU" sz="2200" dirty="0" smtClean="0"/>
              <a:t>all of these identified hazards.</a:t>
            </a:r>
          </a:p>
          <a:p>
            <a:endParaRPr lang="en-AU" sz="2200" dirty="0" smtClean="0"/>
          </a:p>
          <a:p>
            <a:r>
              <a:rPr lang="en-AU" sz="2200" dirty="0" smtClean="0"/>
              <a:t>Subject to level of risk, the duty holder must put an </a:t>
            </a:r>
            <a:r>
              <a:rPr lang="en-AU" sz="2200" b="1" dirty="0" smtClean="0"/>
              <a:t>effective control </a:t>
            </a:r>
            <a:r>
              <a:rPr lang="en-AU" sz="2200" dirty="0" smtClean="0"/>
              <a:t>in place to keep the risk of a hazard causing an adverse event ALARP..</a:t>
            </a:r>
          </a:p>
        </p:txBody>
      </p:sp>
      <p:sp>
        <p:nvSpPr>
          <p:cNvPr id="4" name="Date Placeholder 3"/>
          <p:cNvSpPr>
            <a:spLocks noGrp="1"/>
          </p:cNvSpPr>
          <p:nvPr>
            <p:ph type="dt" sz="half" idx="10"/>
          </p:nvPr>
        </p:nvSpPr>
        <p:spPr>
          <a:xfrm>
            <a:off x="1097280" y="6406489"/>
            <a:ext cx="101333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336425D-E29A-42EC-9C9B-117223DCAFC6}"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E4208-3161-4982-B62E-13BF52930CF3}"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5413" y="4126953"/>
            <a:ext cx="2980267" cy="2154195"/>
          </a:xfrm>
          <a:prstGeom prst="rect">
            <a:avLst/>
          </a:prstGeom>
        </p:spPr>
      </p:pic>
    </p:spTree>
    <p:extLst>
      <p:ext uri="{BB962C8B-B14F-4D97-AF65-F5344CB8AC3E}">
        <p14:creationId xmlns:p14="http://schemas.microsoft.com/office/powerpoint/2010/main" val="306661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99456" y="692696"/>
            <a:ext cx="1152128" cy="21602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160" y="1783080"/>
            <a:ext cx="6583680" cy="3291840"/>
          </a:xfrm>
          <a:prstGeom prst="rect">
            <a:avLst/>
          </a:prstGeom>
        </p:spPr>
      </p:pic>
    </p:spTree>
    <p:extLst>
      <p:ext uri="{BB962C8B-B14F-4D97-AF65-F5344CB8AC3E}">
        <p14:creationId xmlns:p14="http://schemas.microsoft.com/office/powerpoint/2010/main" val="1046188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78586"/>
          </a:xfrm>
        </p:spPr>
        <p:txBody>
          <a:bodyPr>
            <a:normAutofit/>
          </a:bodyPr>
          <a:lstStyle/>
          <a:p>
            <a:pPr algn="ctr"/>
            <a:r>
              <a:rPr lang="en-AU" b="1" dirty="0" smtClean="0">
                <a:solidFill>
                  <a:schemeClr val="accent1">
                    <a:lumMod val="50000"/>
                  </a:schemeClr>
                </a:solidFill>
                <a:latin typeface="Century Gothic" panose="020B0502020202020204" pitchFamily="34" charset="0"/>
              </a:rPr>
              <a:t>Passage of time is no defence</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097280" y="1823849"/>
            <a:ext cx="9990850" cy="4549446"/>
          </a:xfrm>
        </p:spPr>
        <p:txBody>
          <a:bodyPr>
            <a:normAutofit/>
          </a:bodyPr>
          <a:lstStyle/>
          <a:p>
            <a:pPr algn="just"/>
            <a:r>
              <a:rPr lang="en-AU" sz="2200" dirty="0" smtClean="0"/>
              <a:t>Perth Magistrate Martin Flynn recently pointed out that performing the same task for 10 years without prior incident didn’t reduce the seriousness of an offence.</a:t>
            </a:r>
          </a:p>
          <a:p>
            <a:pPr algn="just"/>
            <a:endParaRPr lang="en-AU" sz="2200" dirty="0" smtClean="0"/>
          </a:p>
          <a:p>
            <a:pPr algn="just"/>
            <a:r>
              <a:rPr lang="en-AU" sz="2200" dirty="0" smtClean="0"/>
              <a:t>An Exact Mining worker was crushed to death in December 2014 when a 60 metre long polyethylene pipe slipped while being moved.</a:t>
            </a:r>
          </a:p>
          <a:p>
            <a:pPr algn="just"/>
            <a:endParaRPr lang="en-AU" sz="2200" dirty="0" smtClean="0"/>
          </a:p>
          <a:p>
            <a:pPr algn="just"/>
            <a:r>
              <a:rPr lang="en-AU" sz="2200" dirty="0" smtClean="0"/>
              <a:t>Exact Mining was given a penalty of $130,000.</a:t>
            </a:r>
          </a:p>
          <a:p>
            <a:pPr algn="just"/>
            <a:endParaRPr lang="en-AU" sz="2200" dirty="0" smtClean="0"/>
          </a:p>
          <a:p>
            <a:pPr algn="just"/>
            <a:r>
              <a:rPr lang="en-AU" sz="2200" dirty="0" smtClean="0"/>
              <a:t>The worker was given a funeral and the workers’ family were given life sentences..</a:t>
            </a:r>
            <a:endParaRPr lang="en-AU" sz="2200" dirty="0"/>
          </a:p>
        </p:txBody>
      </p:sp>
      <p:sp>
        <p:nvSpPr>
          <p:cNvPr id="4" name="Date Placeholder 3"/>
          <p:cNvSpPr>
            <a:spLocks noGrp="1"/>
          </p:cNvSpPr>
          <p:nvPr>
            <p:ph type="dt" sz="half" idx="10"/>
          </p:nvPr>
        </p:nvSpPr>
        <p:spPr>
          <a:xfrm>
            <a:off x="1097280" y="6459784"/>
            <a:ext cx="85681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4B662C9-2202-4ED4-A4D5-39934820BF19}"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4031328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535" y="286603"/>
            <a:ext cx="9994145" cy="1450757"/>
          </a:xfrm>
        </p:spPr>
        <p:txBody>
          <a:bodyPr>
            <a:normAutofit/>
          </a:bodyPr>
          <a:lstStyle/>
          <a:p>
            <a:pPr algn="ctr"/>
            <a:r>
              <a:rPr lang="en-AU" b="1" dirty="0" smtClean="0">
                <a:solidFill>
                  <a:schemeClr val="accent1">
                    <a:lumMod val="50000"/>
                  </a:schemeClr>
                </a:solidFill>
                <a:latin typeface="Century Gothic" panose="020B0502020202020204" pitchFamily="34" charset="0"/>
              </a:rPr>
              <a:t>Australian Institute of       Company Directors</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AU" sz="2600" dirty="0" smtClean="0"/>
              <a:t>According to </a:t>
            </a:r>
            <a:r>
              <a:rPr lang="en-AU" sz="2600" dirty="0"/>
              <a:t>Christopher Niesche </a:t>
            </a:r>
            <a:r>
              <a:rPr lang="en-AU" sz="2600" dirty="0" smtClean="0"/>
              <a:t>of the </a:t>
            </a:r>
            <a:r>
              <a:rPr lang="en-AU" sz="2600" i="1" dirty="0" smtClean="0"/>
              <a:t>Australian </a:t>
            </a:r>
            <a:r>
              <a:rPr lang="en-AU" sz="2600" i="1" dirty="0"/>
              <a:t>Institute of Company Directors </a:t>
            </a:r>
            <a:r>
              <a:rPr lang="en-AU" sz="2600" i="1" dirty="0" smtClean="0"/>
              <a:t>- </a:t>
            </a:r>
            <a:r>
              <a:rPr lang="en-AU" sz="2600" dirty="0" smtClean="0"/>
              <a:t>Directors (and company Officers) need to understand what ‘</a:t>
            </a:r>
            <a:r>
              <a:rPr lang="en-AU" sz="2600" b="1" dirty="0" smtClean="0"/>
              <a:t>due diligence</a:t>
            </a:r>
            <a:r>
              <a:rPr lang="en-AU" sz="2600" dirty="0" smtClean="0"/>
              <a:t>’ is because it will be applied a lot more literally and to every level of the company, not just the big guys, which is where the regulators have been hunting..</a:t>
            </a:r>
            <a:r>
              <a:rPr lang="en-AU" sz="2600" dirty="0" smtClean="0">
                <a:solidFill>
                  <a:schemeClr val="accent1">
                    <a:lumMod val="75000"/>
                  </a:schemeClr>
                </a:solidFill>
              </a:rPr>
              <a:t>*</a:t>
            </a:r>
          </a:p>
          <a:p>
            <a:pPr algn="just"/>
            <a:endParaRPr lang="en-AU" dirty="0"/>
          </a:p>
          <a:p>
            <a:pPr algn="just"/>
            <a:endParaRPr lang="en-AU" dirty="0" smtClean="0"/>
          </a:p>
          <a:p>
            <a:pPr algn="just"/>
            <a:endParaRPr lang="en-AU" dirty="0"/>
          </a:p>
          <a:p>
            <a:pPr algn="just"/>
            <a:endParaRPr lang="en-AU" dirty="0" smtClean="0"/>
          </a:p>
          <a:p>
            <a:pPr algn="just"/>
            <a:endParaRPr lang="en-AU" dirty="0"/>
          </a:p>
          <a:p>
            <a:pPr marL="0" indent="0" algn="just">
              <a:buNone/>
            </a:pPr>
            <a:r>
              <a:rPr lang="en-AU" sz="1300" dirty="0" smtClean="0">
                <a:solidFill>
                  <a:schemeClr val="accent1">
                    <a:lumMod val="75000"/>
                  </a:schemeClr>
                </a:solidFill>
              </a:rPr>
              <a:t>*</a:t>
            </a:r>
            <a:r>
              <a:rPr lang="en-AU" sz="1300" dirty="0" smtClean="0"/>
              <a:t>Niesche., Christopher, 2019), Directors, is your board paying enough attention to WHS, </a:t>
            </a:r>
            <a:r>
              <a:rPr lang="en-AU" sz="1300" i="1" dirty="0" smtClean="0"/>
              <a:t>Australian </a:t>
            </a:r>
            <a:r>
              <a:rPr lang="en-AU" sz="1300" i="1" dirty="0"/>
              <a:t>Institute of </a:t>
            </a:r>
            <a:r>
              <a:rPr lang="en-AU" sz="1300" i="1" dirty="0" smtClean="0"/>
              <a:t>Company Directors Magazine, 01/07/2019</a:t>
            </a:r>
            <a:r>
              <a:rPr lang="en-AU" sz="1300" dirty="0" smtClean="0"/>
              <a:t>..  </a:t>
            </a:r>
            <a:endParaRPr lang="en-AU" sz="13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A3EE60-0758-436F-8ED2-E0BE37A5642D}"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512" y="3569978"/>
            <a:ext cx="2057088" cy="1729641"/>
          </a:xfrm>
          <a:prstGeom prst="rect">
            <a:avLst/>
          </a:prstGeom>
        </p:spPr>
      </p:pic>
    </p:spTree>
    <p:extLst>
      <p:ext uri="{BB962C8B-B14F-4D97-AF65-F5344CB8AC3E}">
        <p14:creationId xmlns:p14="http://schemas.microsoft.com/office/powerpoint/2010/main" val="3247088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smtClean="0">
                <a:solidFill>
                  <a:schemeClr val="accent1">
                    <a:lumMod val="50000"/>
                  </a:schemeClr>
                </a:solidFill>
                <a:latin typeface="Century Gothic" panose="020B0502020202020204" pitchFamily="34" charset="0"/>
              </a:rPr>
              <a:t>Meeting the Due </a:t>
            </a:r>
            <a:r>
              <a:rPr lang="en-AU" b="1" dirty="0">
                <a:solidFill>
                  <a:schemeClr val="accent1">
                    <a:lumMod val="50000"/>
                  </a:schemeClr>
                </a:solidFill>
                <a:latin typeface="Century Gothic" panose="020B0502020202020204" pitchFamily="34" charset="0"/>
              </a:rPr>
              <a:t>D</a:t>
            </a:r>
            <a:r>
              <a:rPr lang="en-AU" b="1" dirty="0" smtClean="0">
                <a:solidFill>
                  <a:schemeClr val="accent1">
                    <a:lumMod val="50000"/>
                  </a:schemeClr>
                </a:solidFill>
                <a:latin typeface="Century Gothic" panose="020B0502020202020204" pitchFamily="34" charset="0"/>
              </a:rPr>
              <a:t>iligence </a:t>
            </a:r>
            <a:r>
              <a:rPr lang="en-AU" b="1" dirty="0">
                <a:solidFill>
                  <a:schemeClr val="accent1">
                    <a:lumMod val="50000"/>
                  </a:schemeClr>
                </a:solidFill>
                <a:latin typeface="Century Gothic" panose="020B0502020202020204" pitchFamily="34" charset="0"/>
              </a:rPr>
              <a:t>R</a:t>
            </a:r>
            <a:r>
              <a:rPr lang="en-AU" b="1" dirty="0" smtClean="0">
                <a:solidFill>
                  <a:schemeClr val="accent1">
                    <a:lumMod val="50000"/>
                  </a:schemeClr>
                </a:solidFill>
                <a:latin typeface="Century Gothic" panose="020B0502020202020204" pitchFamily="34" charset="0"/>
              </a:rPr>
              <a:t>equirements through Processes.</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171604" y="2009210"/>
            <a:ext cx="9984076" cy="3551332"/>
          </a:xfrm>
        </p:spPr>
        <p:txBody>
          <a:bodyPr>
            <a:normAutofit/>
          </a:bodyPr>
          <a:lstStyle/>
          <a:p>
            <a:pPr marL="0" indent="0" algn="just">
              <a:buNone/>
            </a:pPr>
            <a:r>
              <a:rPr lang="en-AU" sz="2200" dirty="0" smtClean="0"/>
              <a:t>In demonstrating due diligence, section 27 of the </a:t>
            </a:r>
            <a:r>
              <a:rPr lang="en-AU" sz="2200" b="1" dirty="0" smtClean="0"/>
              <a:t>WHS Act </a:t>
            </a:r>
            <a:r>
              <a:rPr lang="en-AU" sz="2200" dirty="0" smtClean="0"/>
              <a:t>requires officers to show that they have ‘</a:t>
            </a:r>
            <a:r>
              <a:rPr lang="en-AU" sz="2200" b="1" u="sng" dirty="0" smtClean="0"/>
              <a:t>taken reasonable steps</a:t>
            </a:r>
            <a:r>
              <a:rPr lang="en-AU" sz="2200" b="1" dirty="0" smtClean="0"/>
              <a:t>’ </a:t>
            </a:r>
            <a:r>
              <a:rPr lang="en-AU" sz="2200" dirty="0" smtClean="0"/>
              <a:t>to </a:t>
            </a:r>
            <a:r>
              <a:rPr lang="en-AU" sz="2200" b="1" u="sng" dirty="0" smtClean="0"/>
              <a:t>acquire</a:t>
            </a:r>
            <a:r>
              <a:rPr lang="en-AU" sz="2200" dirty="0" smtClean="0"/>
              <a:t> and </a:t>
            </a:r>
            <a:r>
              <a:rPr lang="en-AU" sz="2200" b="1" u="sng" dirty="0" smtClean="0"/>
              <a:t>update</a:t>
            </a:r>
            <a:r>
              <a:rPr lang="en-AU" sz="2200" dirty="0" smtClean="0"/>
              <a:t> their knowledge of health and safety matters.</a:t>
            </a:r>
          </a:p>
          <a:p>
            <a:pPr algn="just"/>
            <a:endParaRPr lang="en-AU" sz="2200" dirty="0" smtClean="0"/>
          </a:p>
          <a:p>
            <a:pPr algn="just"/>
            <a:r>
              <a:rPr lang="en-AU" sz="2200" dirty="0" smtClean="0"/>
              <a:t>My research suggests that there are ‘</a:t>
            </a:r>
            <a:r>
              <a:rPr lang="en-AU" sz="2200" b="1" dirty="0" smtClean="0"/>
              <a:t>six essential elements’ </a:t>
            </a:r>
            <a:r>
              <a:rPr lang="en-AU" sz="2200" dirty="0" smtClean="0"/>
              <a:t>to achieving this end..</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164FC7-296A-4D72-AC16-BFDFC2DBA5E5}"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553087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63064"/>
          </a:xfrm>
        </p:spPr>
        <p:txBody>
          <a:bodyPr/>
          <a:lstStyle/>
          <a:p>
            <a:pPr algn="ctr"/>
            <a:r>
              <a:rPr lang="en-AU" b="1" dirty="0" smtClean="0">
                <a:solidFill>
                  <a:schemeClr val="accent1">
                    <a:lumMod val="50000"/>
                  </a:schemeClr>
                </a:solidFill>
                <a:latin typeface="Century Gothic" panose="020B0502020202020204" pitchFamily="34" charset="0"/>
              </a:rPr>
              <a:t>Proactivity and Due Diligence</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097280" y="1796802"/>
            <a:ext cx="10058400" cy="4491695"/>
          </a:xfrm>
        </p:spPr>
        <p:txBody>
          <a:bodyPr>
            <a:normAutofit/>
          </a:bodyPr>
          <a:lstStyle/>
          <a:p>
            <a:r>
              <a:rPr lang="en-AU" sz="2400" dirty="0" smtClean="0"/>
              <a:t>The six components of the due diligence duty.</a:t>
            </a:r>
          </a:p>
          <a:p>
            <a:endParaRPr lang="en-AU" sz="2400" dirty="0" smtClean="0"/>
          </a:p>
          <a:p>
            <a:pPr marL="658368" lvl="1" indent="-457200">
              <a:buFont typeface="+mj-lt"/>
              <a:buAutoNum type="arabicPeriod"/>
            </a:pPr>
            <a:r>
              <a:rPr lang="en-AU" sz="2400" dirty="0" smtClean="0">
                <a:solidFill>
                  <a:schemeClr val="accent2">
                    <a:lumMod val="75000"/>
                  </a:schemeClr>
                </a:solidFill>
              </a:rPr>
              <a:t>Knowledge of work health safety matters. </a:t>
            </a:r>
          </a:p>
          <a:p>
            <a:pPr marL="658368" lvl="1" indent="-457200">
              <a:buFont typeface="+mj-lt"/>
              <a:buAutoNum type="arabicPeriod"/>
            </a:pPr>
            <a:r>
              <a:rPr lang="en-AU" sz="2400" dirty="0" smtClean="0">
                <a:solidFill>
                  <a:schemeClr val="accent2">
                    <a:lumMod val="75000"/>
                  </a:schemeClr>
                </a:solidFill>
              </a:rPr>
              <a:t>Understanding of the nature of the operations of the business and the hazards and risks associated with those operations.</a:t>
            </a:r>
          </a:p>
          <a:p>
            <a:pPr marL="658368" lvl="1" indent="-457200">
              <a:buFont typeface="+mj-lt"/>
              <a:buAutoNum type="arabicPeriod"/>
            </a:pPr>
            <a:r>
              <a:rPr lang="en-AU" sz="2400" dirty="0" smtClean="0">
                <a:solidFill>
                  <a:schemeClr val="accent2">
                    <a:lumMod val="75000"/>
                  </a:schemeClr>
                </a:solidFill>
              </a:rPr>
              <a:t>Resources and processes.</a:t>
            </a:r>
          </a:p>
          <a:p>
            <a:pPr marL="658368" lvl="1" indent="-457200">
              <a:buFont typeface="+mj-lt"/>
              <a:buAutoNum type="arabicPeriod"/>
            </a:pPr>
            <a:r>
              <a:rPr lang="en-AU" sz="2400" dirty="0" smtClean="0">
                <a:solidFill>
                  <a:schemeClr val="accent2">
                    <a:lumMod val="75000"/>
                  </a:schemeClr>
                </a:solidFill>
              </a:rPr>
              <a:t>Information regarding incident, hazards and risks and responding in a timely way to that information.</a:t>
            </a:r>
          </a:p>
          <a:p>
            <a:pPr marL="658368" lvl="1" indent="-457200">
              <a:buFont typeface="+mj-lt"/>
              <a:buAutoNum type="arabicPeriod"/>
            </a:pPr>
            <a:r>
              <a:rPr lang="en-AU" sz="2400" dirty="0" smtClean="0">
                <a:solidFill>
                  <a:schemeClr val="accent2">
                    <a:lumMod val="75000"/>
                  </a:schemeClr>
                </a:solidFill>
              </a:rPr>
              <a:t>Legal compliance.</a:t>
            </a:r>
          </a:p>
          <a:p>
            <a:pPr marL="658368" lvl="1" indent="-457200">
              <a:buFont typeface="+mj-lt"/>
              <a:buAutoNum type="arabicPeriod"/>
            </a:pPr>
            <a:r>
              <a:rPr lang="en-AU" sz="2400" dirty="0" smtClean="0">
                <a:solidFill>
                  <a:schemeClr val="accent2">
                    <a:lumMod val="75000"/>
                  </a:schemeClr>
                </a:solidFill>
              </a:rPr>
              <a:t>Verification..</a:t>
            </a:r>
          </a:p>
          <a:p>
            <a:pPr lvl="1"/>
            <a:endParaRPr lang="en-AU" dirty="0" smtClean="0">
              <a:solidFill>
                <a:srgbClr val="0070C0"/>
              </a:solidFill>
            </a:endParaRPr>
          </a:p>
          <a:p>
            <a:pPr lvl="1"/>
            <a:endParaRPr lang="en-AU" dirty="0">
              <a:solidFill>
                <a:srgbClr val="0070C0"/>
              </a:solidFill>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6D93D56-3116-46B1-862C-B44E3CE508C9}"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152444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0623"/>
            <a:ext cx="10535149" cy="1320800"/>
          </a:xfrm>
        </p:spPr>
        <p:txBody>
          <a:bodyPr>
            <a:noAutofit/>
          </a:bodyPr>
          <a:lstStyle/>
          <a:p>
            <a:pPr algn="ctr"/>
            <a:r>
              <a:rPr lang="en-AU" b="1" dirty="0">
                <a:solidFill>
                  <a:schemeClr val="accent1">
                    <a:lumMod val="50000"/>
                  </a:schemeClr>
                </a:solidFill>
                <a:latin typeface="Century Gothic" panose="020B0502020202020204" pitchFamily="34" charset="0"/>
              </a:rPr>
              <a:t>Knowledge of </a:t>
            </a:r>
            <a:r>
              <a:rPr lang="en-AU" b="1" dirty="0" smtClean="0">
                <a:solidFill>
                  <a:schemeClr val="accent1">
                    <a:lumMod val="50000"/>
                  </a:schemeClr>
                </a:solidFill>
                <a:latin typeface="Century Gothic" panose="020B0502020202020204" pitchFamily="34" charset="0"/>
              </a:rPr>
              <a:t>and commitment to work </a:t>
            </a:r>
            <a:r>
              <a:rPr lang="en-AU" b="1" dirty="0">
                <a:solidFill>
                  <a:schemeClr val="accent1">
                    <a:lumMod val="50000"/>
                  </a:schemeClr>
                </a:solidFill>
                <a:latin typeface="Century Gothic" panose="020B0502020202020204" pitchFamily="34" charset="0"/>
              </a:rPr>
              <a:t>health safety matters</a:t>
            </a:r>
          </a:p>
        </p:txBody>
      </p:sp>
      <p:sp>
        <p:nvSpPr>
          <p:cNvPr id="3" name="Content Placeholder 2"/>
          <p:cNvSpPr>
            <a:spLocks noGrp="1"/>
          </p:cNvSpPr>
          <p:nvPr>
            <p:ph idx="1"/>
          </p:nvPr>
        </p:nvSpPr>
        <p:spPr>
          <a:xfrm>
            <a:off x="1097280" y="1761423"/>
            <a:ext cx="10115202" cy="4379495"/>
          </a:xfrm>
        </p:spPr>
        <p:txBody>
          <a:bodyPr>
            <a:normAutofit lnSpcReduction="10000"/>
          </a:bodyPr>
          <a:lstStyle/>
          <a:p>
            <a:pPr algn="just"/>
            <a:r>
              <a:rPr lang="en-AU" sz="2400" dirty="0" smtClean="0"/>
              <a:t>The key role of a leader is to provide safety direction and oversight of the operation of the business.</a:t>
            </a:r>
          </a:p>
          <a:p>
            <a:pPr algn="just"/>
            <a:r>
              <a:rPr lang="en-AU" sz="2400" dirty="0"/>
              <a:t>To be a safety leader you </a:t>
            </a:r>
            <a:r>
              <a:rPr lang="en-AU" sz="2400" dirty="0" smtClean="0"/>
              <a:t>need to be a volunteer…it </a:t>
            </a:r>
            <a:r>
              <a:rPr lang="en-AU" sz="2400" dirty="0"/>
              <a:t>is not a job; it's a </a:t>
            </a:r>
            <a:r>
              <a:rPr lang="en-AU" sz="2400" dirty="0" smtClean="0"/>
              <a:t>calling.</a:t>
            </a:r>
          </a:p>
          <a:p>
            <a:pPr algn="just"/>
            <a:r>
              <a:rPr lang="en-AU" sz="2400" dirty="0" smtClean="0"/>
              <a:t>In a positive safety culture nothing takes precedence over safe work.</a:t>
            </a:r>
          </a:p>
          <a:p>
            <a:pPr algn="just"/>
            <a:r>
              <a:rPr lang="en-AU" sz="2400" dirty="0" smtClean="0"/>
              <a:t>You will need to know what questions to ask and when to ask them.</a:t>
            </a:r>
          </a:p>
          <a:p>
            <a:pPr algn="just"/>
            <a:r>
              <a:rPr lang="en-AU" sz="2400" dirty="0" smtClean="0"/>
              <a:t>Never forget…Ignorance of the law is not a defence.</a:t>
            </a:r>
          </a:p>
          <a:p>
            <a:pPr algn="just"/>
            <a:r>
              <a:rPr lang="en-AU" sz="2400" dirty="0" smtClean="0"/>
              <a:t>A leader must systematically inform themselves of relevant developments and trends.</a:t>
            </a:r>
          </a:p>
          <a:p>
            <a:pPr algn="just"/>
            <a:r>
              <a:rPr lang="en-AU" sz="2400" dirty="0" smtClean="0"/>
              <a:t>I would recommend that you appraise yourself of the fundamentals of risk management, incident investigation, auditing and horizon gazing, to name a few..</a:t>
            </a:r>
          </a:p>
          <a:p>
            <a:pPr algn="just"/>
            <a:endParaRPr lang="en-AU" dirty="0" smtClean="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AADDCE-275E-44EA-BF4F-B8E849170A37}"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918740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smtClean="0">
                <a:solidFill>
                  <a:schemeClr val="accent1">
                    <a:lumMod val="50000"/>
                  </a:schemeClr>
                </a:solidFill>
                <a:latin typeface="Century Gothic" panose="020B0502020202020204" pitchFamily="34" charset="0"/>
              </a:rPr>
              <a:t>Understanding the nature of operations</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171603" y="1864497"/>
            <a:ext cx="10040879" cy="4110962"/>
          </a:xfrm>
        </p:spPr>
        <p:txBody>
          <a:bodyPr>
            <a:normAutofit/>
          </a:bodyPr>
          <a:lstStyle/>
          <a:p>
            <a:r>
              <a:rPr lang="en-AU" sz="2400" dirty="0" smtClean="0"/>
              <a:t>A leader is not only required to acquire and maintain a base knowledge but also contextualise that knowledge in relation to the business or undertaking.</a:t>
            </a:r>
          </a:p>
          <a:p>
            <a:endParaRPr lang="en-AU" sz="2400" dirty="0" smtClean="0"/>
          </a:p>
          <a:p>
            <a:pPr lvl="1"/>
            <a:r>
              <a:rPr lang="en-AU" sz="2400" dirty="0" smtClean="0"/>
              <a:t>Put a required safety action in </a:t>
            </a:r>
            <a:r>
              <a:rPr lang="en-AU" sz="2400" dirty="0"/>
              <a:t>a </a:t>
            </a:r>
            <a:r>
              <a:rPr lang="en-AU" sz="2400" dirty="0" smtClean="0"/>
              <a:t>context that enables all workers to completely understand what is required of them to stay safe.</a:t>
            </a:r>
          </a:p>
          <a:p>
            <a:pPr marL="201168" lvl="1" indent="0">
              <a:buNone/>
            </a:pPr>
            <a:endParaRPr lang="en-AU" sz="2400" dirty="0" smtClean="0"/>
          </a:p>
          <a:p>
            <a:r>
              <a:rPr lang="en-AU" sz="2400" dirty="0" smtClean="0"/>
              <a:t>Identify the hazards, assess the risks and put the necessary controls in place..</a:t>
            </a:r>
          </a:p>
          <a:p>
            <a:pPr algn="just"/>
            <a:endParaRPr lang="en-AU" sz="2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4A894C-DA1A-4ADE-9DA9-74ACBFE4AD9B}"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963328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19775"/>
          </a:xfrm>
        </p:spPr>
        <p:txBody>
          <a:bodyPr/>
          <a:lstStyle/>
          <a:p>
            <a:pPr algn="ctr"/>
            <a:r>
              <a:rPr lang="en-AU" b="1" dirty="0" smtClean="0">
                <a:solidFill>
                  <a:schemeClr val="accent1">
                    <a:lumMod val="50000"/>
                  </a:schemeClr>
                </a:solidFill>
                <a:latin typeface="Century Gothic" panose="020B0502020202020204" pitchFamily="34" charset="0"/>
              </a:rPr>
              <a:t>Resources and Processes</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179842" y="1823711"/>
            <a:ext cx="9975838" cy="4636074"/>
          </a:xfrm>
        </p:spPr>
        <p:txBody>
          <a:bodyPr>
            <a:normAutofit/>
          </a:bodyPr>
          <a:lstStyle/>
          <a:p>
            <a:pPr algn="just"/>
            <a:r>
              <a:rPr lang="en-AU" sz="2400" dirty="0" smtClean="0"/>
              <a:t>Due diligence requires the safety impact of every resource decision to be assessed.</a:t>
            </a:r>
          </a:p>
          <a:p>
            <a:pPr algn="just"/>
            <a:r>
              <a:rPr lang="en-AU" sz="2400" dirty="0" smtClean="0"/>
              <a:t>Resources includes human resources and not just financial resources.</a:t>
            </a:r>
          </a:p>
          <a:p>
            <a:pPr algn="just"/>
            <a:r>
              <a:rPr lang="en-AU" sz="2400" dirty="0" smtClean="0"/>
              <a:t>Safety expenditure may be better characterised as a capital investment.</a:t>
            </a:r>
          </a:p>
          <a:p>
            <a:pPr algn="just"/>
            <a:r>
              <a:rPr lang="en-AU" sz="2400" dirty="0" smtClean="0"/>
              <a:t>Safety in design is implied in the duty to ensure adequate resources and processes are provided..</a:t>
            </a:r>
            <a:endParaRPr lang="en-AU" sz="2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1B9EF8-8753-433A-9972-2807E9E843EA}"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091536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chemeClr val="accent1">
                    <a:lumMod val="50000"/>
                  </a:schemeClr>
                </a:solidFill>
                <a:latin typeface="Century Gothic" panose="020B0502020202020204" pitchFamily="34" charset="0"/>
              </a:rPr>
              <a:t>Monitoring Performance</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115403" y="1843100"/>
            <a:ext cx="10097080" cy="4510945"/>
          </a:xfrm>
        </p:spPr>
        <p:txBody>
          <a:bodyPr>
            <a:normAutofit/>
          </a:bodyPr>
          <a:lstStyle/>
          <a:p>
            <a:pPr algn="just"/>
            <a:r>
              <a:rPr lang="en-AU" sz="2400" dirty="0" smtClean="0"/>
              <a:t>Analyse and learn from incidents, hazards and risks.</a:t>
            </a:r>
          </a:p>
          <a:p>
            <a:pPr algn="just"/>
            <a:r>
              <a:rPr lang="en-AU" sz="2400" dirty="0" smtClean="0"/>
              <a:t>Rely on a ‘Just’ safety culture.</a:t>
            </a:r>
          </a:p>
          <a:p>
            <a:pPr lvl="1" algn="just"/>
            <a:r>
              <a:rPr lang="en-AU" sz="2400" dirty="0" smtClean="0"/>
              <a:t>A blame culture does not support the desired outcome that is the continual improvement of OHS.</a:t>
            </a:r>
          </a:p>
          <a:p>
            <a:pPr algn="just"/>
            <a:r>
              <a:rPr lang="en-AU" sz="2400" dirty="0" smtClean="0"/>
              <a:t>Analyse and learn from incidents and near miss data to avoid further incidents.</a:t>
            </a:r>
          </a:p>
          <a:p>
            <a:pPr algn="just"/>
            <a:r>
              <a:rPr lang="en-AU" sz="2400" dirty="0" smtClean="0"/>
              <a:t>There is a role for a properly constructed incentive scheme as part of the mix of tools to drive better safety performance..</a:t>
            </a:r>
            <a:endParaRPr lang="en-AU" sz="2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21EF6F2-2AEF-4621-A305-5D6FA98BCAFA}"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531691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chemeClr val="accent1">
                    <a:lumMod val="50000"/>
                  </a:schemeClr>
                </a:solidFill>
                <a:latin typeface="Century Gothic" panose="020B0502020202020204" pitchFamily="34" charset="0"/>
              </a:rPr>
              <a:t>Legal Compliance</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097280" y="1814319"/>
            <a:ext cx="10058400" cy="4713076"/>
          </a:xfrm>
        </p:spPr>
        <p:txBody>
          <a:bodyPr>
            <a:normAutofit/>
          </a:bodyPr>
          <a:lstStyle/>
          <a:p>
            <a:pPr algn="just"/>
            <a:r>
              <a:rPr lang="en-AU" sz="2400" dirty="0" smtClean="0"/>
              <a:t>Leaders must ensure that they implement a process for legal compliance audits.</a:t>
            </a:r>
          </a:p>
          <a:p>
            <a:pPr algn="just"/>
            <a:r>
              <a:rPr lang="en-AU" sz="2400" dirty="0" smtClean="0"/>
              <a:t>This is where the standard against which the system is measured is the law itself..</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3D369F-3981-4922-AF34-59B0490BBD0A}"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697055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chemeClr val="accent1">
                    <a:lumMod val="50000"/>
                  </a:schemeClr>
                </a:solidFill>
                <a:latin typeface="Century Gothic" panose="020B0502020202020204" pitchFamily="34" charset="0"/>
              </a:rPr>
              <a:t>Verify</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097280" y="1845624"/>
            <a:ext cx="10058400" cy="5261080"/>
          </a:xfrm>
        </p:spPr>
        <p:txBody>
          <a:bodyPr>
            <a:noAutofit/>
          </a:bodyPr>
          <a:lstStyle/>
          <a:p>
            <a:pPr algn="just"/>
            <a:r>
              <a:rPr lang="en-AU" sz="2400" dirty="0" smtClean="0"/>
              <a:t>The final element requires ‘verification’ of the implementation of the due diligence framework.</a:t>
            </a:r>
          </a:p>
          <a:p>
            <a:pPr algn="just"/>
            <a:r>
              <a:rPr lang="en-AU" sz="2400" dirty="0" smtClean="0"/>
              <a:t>Verification can be typically achieved through</a:t>
            </a:r>
            <a:r>
              <a:rPr lang="en-AU" sz="2400" dirty="0"/>
              <a:t> </a:t>
            </a:r>
            <a:r>
              <a:rPr lang="en-AU" sz="2400" dirty="0" smtClean="0"/>
              <a:t>system performance audits and should be treated as opportunities for learning, refocusing the organisation back to its roots in a cycle of continuous improvement.</a:t>
            </a:r>
          </a:p>
          <a:p>
            <a:pPr algn="just"/>
            <a:r>
              <a:rPr lang="en-AU" sz="2400" dirty="0" smtClean="0"/>
              <a:t>A more holistic journey towards verification is using the combination of …safety observations, peer reviews and safety surveys which become all the more effective when incorporated with safety audits.</a:t>
            </a:r>
          </a:p>
          <a:p>
            <a:r>
              <a:rPr lang="en-AU" sz="2400" dirty="0"/>
              <a:t>Audits must be conducted by competent persons…without fear or favour.</a:t>
            </a:r>
          </a:p>
          <a:p>
            <a:r>
              <a:rPr lang="en-AU" sz="2400" dirty="0"/>
              <a:t>Audits are required at reasonable intervals</a:t>
            </a:r>
            <a:r>
              <a:rPr lang="en-AU" sz="2400" dirty="0" smtClean="0"/>
              <a:t>..</a:t>
            </a:r>
            <a:endParaRPr lang="en-AU" sz="24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96A8D9-63E3-4005-9703-9C6F6DC54AB4}"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423169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sz="4800" dirty="0" smtClean="0">
              <a:solidFill>
                <a:srgbClr val="117D7F"/>
              </a:solidFill>
            </a:endParaRPr>
          </a:p>
          <a:p>
            <a:pPr marL="0" indent="0" algn="ctr">
              <a:buNone/>
            </a:pPr>
            <a:r>
              <a:rPr lang="en-AU" sz="4800" dirty="0" smtClean="0">
                <a:solidFill>
                  <a:srgbClr val="117D7F"/>
                </a:solidFill>
              </a:rPr>
              <a:t>Where are we going?</a:t>
            </a:r>
          </a:p>
          <a:p>
            <a:pPr marL="0" indent="0" algn="ctr">
              <a:buNone/>
            </a:pPr>
            <a:r>
              <a:rPr lang="en-AU" sz="4800" dirty="0" smtClean="0">
                <a:solidFill>
                  <a:srgbClr val="117D7F"/>
                </a:solidFill>
              </a:rPr>
              <a:t>Regulating the mining industry </a:t>
            </a:r>
            <a:br>
              <a:rPr lang="en-AU" sz="4800" dirty="0" smtClean="0">
                <a:solidFill>
                  <a:srgbClr val="117D7F"/>
                </a:solidFill>
              </a:rPr>
            </a:br>
            <a:r>
              <a:rPr lang="en-AU" sz="4800" dirty="0" smtClean="0">
                <a:solidFill>
                  <a:srgbClr val="117D7F"/>
                </a:solidFill>
              </a:rPr>
              <a:t>in the future</a:t>
            </a:r>
            <a:endParaRPr lang="en-AU" sz="4800" dirty="0">
              <a:solidFill>
                <a:srgbClr val="117D7F"/>
              </a:solidFill>
            </a:endParaRPr>
          </a:p>
        </p:txBody>
      </p:sp>
    </p:spTree>
    <p:extLst>
      <p:ext uri="{BB962C8B-B14F-4D97-AF65-F5344CB8AC3E}">
        <p14:creationId xmlns:p14="http://schemas.microsoft.com/office/powerpoint/2010/main" val="111664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467" y="376981"/>
            <a:ext cx="9233065" cy="1325563"/>
          </a:xfrm>
        </p:spPr>
        <p:txBody>
          <a:bodyPr>
            <a:normAutofit/>
          </a:bodyPr>
          <a:lstStyle/>
          <a:p>
            <a:pPr algn="ctr"/>
            <a:r>
              <a:rPr lang="en-AU" b="1" dirty="0" smtClean="0">
                <a:solidFill>
                  <a:schemeClr val="accent1">
                    <a:lumMod val="50000"/>
                  </a:schemeClr>
                </a:solidFill>
                <a:latin typeface="Century Gothic" panose="020B0502020202020204" pitchFamily="34" charset="0"/>
              </a:rPr>
              <a:t>Are these Liabilities Insurable?</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a:xfrm>
            <a:off x="1158968" y="1822471"/>
            <a:ext cx="10053515" cy="4397460"/>
          </a:xfrm>
        </p:spPr>
        <p:txBody>
          <a:bodyPr>
            <a:normAutofit/>
          </a:bodyPr>
          <a:lstStyle/>
          <a:p>
            <a:pPr algn="just"/>
            <a:r>
              <a:rPr lang="en-AU" sz="2200" dirty="0" smtClean="0"/>
              <a:t>While directors and managers will often have ‘directors and officers </a:t>
            </a:r>
            <a:r>
              <a:rPr lang="en-AU" sz="2200" dirty="0"/>
              <a:t>(</a:t>
            </a:r>
            <a:r>
              <a:rPr lang="en-AU" sz="2200" dirty="0" smtClean="0"/>
              <a:t>D&amp;O) </a:t>
            </a:r>
            <a:r>
              <a:rPr lang="en-AU" sz="2200" dirty="0"/>
              <a:t>liability </a:t>
            </a:r>
            <a:r>
              <a:rPr lang="en-AU" sz="2200" dirty="0" smtClean="0"/>
              <a:t>insurance’, these insurances are problematic in relation to work health and safety offences.</a:t>
            </a:r>
          </a:p>
          <a:p>
            <a:pPr algn="just"/>
            <a:r>
              <a:rPr lang="en-AU" sz="2200" dirty="0" smtClean="0"/>
              <a:t>As a result of </a:t>
            </a:r>
            <a:r>
              <a:rPr lang="en-AU" sz="2200" i="1" dirty="0" smtClean="0"/>
              <a:t>Hillman v Ferro Con (SA) Pty Ltd </a:t>
            </a:r>
            <a:r>
              <a:rPr lang="en-AU" sz="2200" dirty="0" smtClean="0"/>
              <a:t>[2013] SAIRC 22…Judges seeking to mete out meaningful penalties are more likely to consider custodial sentences where D&amp;O policies are in place.</a:t>
            </a:r>
          </a:p>
          <a:p>
            <a:pPr algn="just"/>
            <a:r>
              <a:rPr lang="en-AU" sz="2200" dirty="0" smtClean="0"/>
              <a:t>The recent Senate inquiry into industrial deaths called for urgent reform of the WHS laws to make it unlawful to insure against a fine or defence costs when related to personal liability for WHS breaches..</a:t>
            </a:r>
          </a:p>
        </p:txBody>
      </p:sp>
      <p:sp>
        <p:nvSpPr>
          <p:cNvPr id="6" name="Date Placeholder 5"/>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608116-1694-4153-8585-43D463B42F62}"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smtClean="0">
                <a:ln>
                  <a:noFill/>
                </a:ln>
                <a:solidFill>
                  <a:prstClr val="white"/>
                </a:solidFill>
                <a:effectLst/>
                <a:uLnTx/>
                <a:uFillTx/>
                <a:latin typeface="Calibri" panose="020F0502020204030204"/>
                <a:ea typeface="ＭＳ Ｐゴシック" pitchFamily="-124" charset="-128"/>
                <a:cs typeface="+mn-cs"/>
              </a:rPr>
              <a:t> </a:t>
            </a:r>
            <a:fld id="{5C570E20-B461-4C6F-A548-307B00D4944F}"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182197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a:solidFill>
                  <a:schemeClr val="bg1"/>
                </a:solidFill>
                <a:latin typeface="Century Gothic" panose="020B0502020202020204" pitchFamily="34" charset="0"/>
              </a:rPr>
              <a:t>Thirteen Black</a:t>
            </a:r>
            <a:r>
              <a:rPr lang="en-AU" b="1" dirty="0">
                <a:solidFill>
                  <a:schemeClr val="accent1">
                    <a:lumMod val="50000"/>
                  </a:schemeClr>
                </a:solidFill>
                <a:latin typeface="Trebuchet MS" panose="020B0603020202020204" pitchFamily="34" charset="0"/>
              </a:rPr>
              <a:t/>
            </a:r>
            <a:br>
              <a:rPr lang="en-AU" b="1" dirty="0">
                <a:solidFill>
                  <a:schemeClr val="accent1">
                    <a:lumMod val="50000"/>
                  </a:schemeClr>
                </a:solidFill>
                <a:latin typeface="Trebuchet MS" panose="020B0603020202020204" pitchFamily="34" charset="0"/>
              </a:rPr>
            </a:br>
            <a:endParaRPr lang="en-AU" b="1" dirty="0">
              <a:solidFill>
                <a:schemeClr val="accent1">
                  <a:lumMod val="50000"/>
                </a:schemeClr>
              </a:solidFill>
              <a:latin typeface="Trebuchet MS" panose="020B0603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1635" y="4147122"/>
            <a:ext cx="3540848" cy="1817073"/>
          </a:xfrm>
          <a:blipFill>
            <a:blip r:embed="rId3"/>
            <a:tile tx="0" ty="0" sx="100000" sy="100000" flip="none" algn="tl"/>
          </a:blipFill>
        </p:spPr>
      </p:pic>
      <p:sp>
        <p:nvSpPr>
          <p:cNvPr id="9" name="Text Placeholder 8"/>
          <p:cNvSpPr>
            <a:spLocks noGrp="1"/>
          </p:cNvSpPr>
          <p:nvPr>
            <p:ph type="body" sz="half" idx="2"/>
          </p:nvPr>
        </p:nvSpPr>
        <p:spPr/>
        <p:txBody>
          <a:bodyPr/>
          <a:lstStyle/>
          <a:p>
            <a:endParaRPr lang="en-AU"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6FCCDD4-19D3-4D86-927A-212463782F73}"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srgbClr val="637052"/>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srgbClr val="637052"/>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637052"/>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AU" sz="1050" b="0" i="0" u="none" strike="noStrike" kern="1200" cap="none" spc="0" normalizeH="0" baseline="0" noProof="0">
              <a:ln>
                <a:noFill/>
              </a:ln>
              <a:solidFill>
                <a:srgbClr val="637052"/>
              </a:solidFill>
              <a:effectLst/>
              <a:uLnTx/>
              <a:uFillTx/>
              <a:latin typeface="Calibri" panose="020F0502020204030204"/>
              <a:ea typeface="ＭＳ Ｐゴシック" pitchFamily="-124" charset="-128"/>
              <a:cs typeface="+mn-cs"/>
            </a:endParaRPr>
          </a:p>
        </p:txBody>
      </p:sp>
      <p:sp>
        <p:nvSpPr>
          <p:cNvPr id="7" name="Rectangle 6"/>
          <p:cNvSpPr/>
          <p:nvPr/>
        </p:nvSpPr>
        <p:spPr>
          <a:xfrm>
            <a:off x="373351" y="3802032"/>
            <a:ext cx="3284249" cy="301621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You can take the </a:t>
            </a:r>
            <a:r>
              <a:rPr kumimoji="0" lang="en-AU" sz="22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a:t>
            </a:r>
            <a:r>
              <a:rPr kumimoji="0" lang="en-AU" sz="2200" b="1"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gamble</a:t>
            </a:r>
            <a:r>
              <a:rPr kumimoji="0" lang="en-AU" sz="22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 </a:t>
            </a: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and leave the safety of your </a:t>
            </a:r>
            <a:r>
              <a:rPr kumimoji="0" lang="en-AU" sz="22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workers or work colleagues to </a:t>
            </a: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chance or you can be </a:t>
            </a:r>
            <a:r>
              <a:rPr kumimoji="0" lang="en-AU" sz="2200" b="1"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PROACTIVE</a:t>
            </a:r>
            <a:r>
              <a:rPr kumimoji="0" lang="en-AU" sz="22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 and make your legacy the winner..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
            </a:r>
            <a:br>
              <a:rPr kumimoji="0" lang="en-AU" sz="18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br>
            <a:endParaRPr kumimoji="0" lang="en-AU" sz="18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332" y="499902"/>
            <a:ext cx="3156146" cy="2622239"/>
          </a:xfrm>
          <a:prstGeom prst="rect">
            <a:avLst/>
          </a:prstGeom>
        </p:spPr>
      </p:pic>
    </p:spTree>
    <p:extLst>
      <p:ext uri="{BB962C8B-B14F-4D97-AF65-F5344CB8AC3E}">
        <p14:creationId xmlns:p14="http://schemas.microsoft.com/office/powerpoint/2010/main" val="1344011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7666" y="510746"/>
            <a:ext cx="8596668" cy="1169774"/>
          </a:xfrm>
        </p:spPr>
        <p:txBody>
          <a:bodyPr>
            <a:normAutofit fontScale="90000"/>
          </a:bodyPr>
          <a:lstStyle/>
          <a:p>
            <a:pPr algn="ctr"/>
            <a:r>
              <a:rPr lang="en-AU" dirty="0" smtClean="0"/>
              <a:t/>
            </a:r>
            <a:br>
              <a:rPr lang="en-AU" dirty="0" smtClean="0"/>
            </a:br>
            <a:r>
              <a:rPr lang="en-AU" sz="5300" b="1" dirty="0">
                <a:solidFill>
                  <a:schemeClr val="accent1">
                    <a:lumMod val="50000"/>
                  </a:schemeClr>
                </a:solidFill>
                <a:latin typeface="Century Gothic" panose="020B0502020202020204" pitchFamily="34" charset="0"/>
              </a:rPr>
              <a:t>Any Questions?</a:t>
            </a:r>
          </a:p>
        </p:txBody>
      </p:sp>
      <p:sp>
        <p:nvSpPr>
          <p:cNvPr id="2" name="Content Placeholder 1"/>
          <p:cNvSpPr>
            <a:spLocks noGrp="1"/>
          </p:cNvSpPr>
          <p:nvPr>
            <p:ph idx="1"/>
          </p:nvPr>
        </p:nvSpPr>
        <p:spPr>
          <a:xfrm>
            <a:off x="1097280" y="1845733"/>
            <a:ext cx="10058400" cy="4324407"/>
          </a:xfrm>
        </p:spPr>
        <p:txBody>
          <a:bodyPr>
            <a:normAutofit/>
          </a:bodyPr>
          <a:lstStyle/>
          <a:p>
            <a:endParaRPr lang="en-AU" dirty="0" smtClean="0"/>
          </a:p>
          <a:p>
            <a:pPr marL="0" indent="0" algn="ctr">
              <a:buNone/>
            </a:pPr>
            <a:r>
              <a:rPr lang="en-AU" sz="4400" dirty="0" smtClean="0">
                <a:solidFill>
                  <a:schemeClr val="accent2">
                    <a:lumMod val="50000"/>
                  </a:schemeClr>
                </a:solidFill>
              </a:rPr>
              <a:t>Prepare and prevent instead of repair and repent..</a:t>
            </a:r>
          </a:p>
          <a:p>
            <a:pPr algn="ctr"/>
            <a:endParaRPr lang="en-AU" sz="3200" dirty="0">
              <a:solidFill>
                <a:schemeClr val="accent5">
                  <a:lumMod val="75000"/>
                </a:schemeClr>
              </a:solidFill>
            </a:endParaRPr>
          </a:p>
          <a:p>
            <a:pPr algn="ctr"/>
            <a:r>
              <a:rPr lang="en-AU" sz="2400" dirty="0" smtClean="0"/>
              <a:t>For further information</a:t>
            </a:r>
          </a:p>
          <a:p>
            <a:pPr algn="ctr"/>
            <a:endParaRPr lang="en-AU" dirty="0"/>
          </a:p>
          <a:p>
            <a:pPr algn="ctr"/>
            <a:endParaRPr lang="en-AU" dirty="0" smtClean="0"/>
          </a:p>
          <a:p>
            <a:pPr algn="ctr"/>
            <a:r>
              <a:rPr lang="en-AU" sz="2400" dirty="0" smtClean="0"/>
              <a:t>www.fidesconsulting.com.au</a:t>
            </a:r>
            <a:endParaRPr lang="en-AU" sz="2400" dirty="0"/>
          </a:p>
          <a:p>
            <a:pPr algn="ctr"/>
            <a:endParaRPr lang="en-AU" dirty="0" smtClean="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7F1E43-5D26-42D9-9761-9D689332CE76}"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1889" y="4613399"/>
            <a:ext cx="1689182" cy="1194277"/>
          </a:xfrm>
          <a:prstGeom prst="rect">
            <a:avLst/>
          </a:prstGeom>
        </p:spPr>
      </p:pic>
    </p:spTree>
    <p:extLst>
      <p:ext uri="{BB962C8B-B14F-4D97-AF65-F5344CB8AC3E}">
        <p14:creationId xmlns:p14="http://schemas.microsoft.com/office/powerpoint/2010/main" val="3627793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8270" y="430361"/>
            <a:ext cx="7776519" cy="1771049"/>
          </a:xfrm>
        </p:spPr>
        <p:txBody>
          <a:bodyPr>
            <a:noAutofit/>
          </a:bodyPr>
          <a:lstStyle/>
          <a:p>
            <a:pPr algn="ctr"/>
            <a:r>
              <a:rPr lang="en-AU" sz="3200" b="1" dirty="0" smtClean="0">
                <a:solidFill>
                  <a:schemeClr val="accent1">
                    <a:lumMod val="50000"/>
                  </a:schemeClr>
                </a:solidFill>
              </a:rPr>
              <a:t>Registered Managers Forum for Managers of     Western Australian Mines</a:t>
            </a:r>
            <a:endParaRPr lang="en-AU" sz="3200" b="1" dirty="0">
              <a:solidFill>
                <a:schemeClr val="accent1">
                  <a:lumMod val="50000"/>
                </a:schemeClr>
              </a:solidFill>
            </a:endParaRPr>
          </a:p>
        </p:txBody>
      </p:sp>
      <p:sp>
        <p:nvSpPr>
          <p:cNvPr id="3" name="Subtitle 2"/>
          <p:cNvSpPr>
            <a:spLocks noGrp="1"/>
          </p:cNvSpPr>
          <p:nvPr>
            <p:ph type="subTitle" idx="1"/>
          </p:nvPr>
        </p:nvSpPr>
        <p:spPr>
          <a:xfrm>
            <a:off x="2125579" y="2792627"/>
            <a:ext cx="7940842" cy="1707669"/>
          </a:xfrm>
        </p:spPr>
        <p:txBody>
          <a:bodyPr>
            <a:normAutofit fontScale="92500"/>
          </a:bodyPr>
          <a:lstStyle/>
          <a:p>
            <a:pPr algn="ctr"/>
            <a:r>
              <a:rPr lang="en-AU" sz="5400" b="1" dirty="0" smtClean="0">
                <a:solidFill>
                  <a:schemeClr val="accent1">
                    <a:lumMod val="75000"/>
                  </a:schemeClr>
                </a:solidFill>
                <a:latin typeface="+mn-lt"/>
              </a:rPr>
              <a:t>Regulating the mining industry in the future</a:t>
            </a:r>
            <a:endParaRPr lang="en-AU" sz="5400" dirty="0" smtClean="0">
              <a:solidFill>
                <a:schemeClr val="accent1">
                  <a:lumMod val="75000"/>
                </a:schemeClr>
              </a:solidFill>
              <a:latin typeface="+mn-lt"/>
            </a:endParaRPr>
          </a:p>
          <a:p>
            <a:endParaRPr lang="en-AU" sz="5400" dirty="0"/>
          </a:p>
        </p:txBody>
      </p:sp>
      <p:pic>
        <p:nvPicPr>
          <p:cNvPr id="7" name="Picture 6"/>
          <p:cNvPicPr>
            <a:picLocks noChangeAspect="1"/>
          </p:cNvPicPr>
          <p:nvPr/>
        </p:nvPicPr>
        <p:blipFill>
          <a:blip r:embed="rId3"/>
          <a:stretch>
            <a:fillRect/>
          </a:stretch>
        </p:blipFill>
        <p:spPr>
          <a:xfrm>
            <a:off x="4392020" y="4730349"/>
            <a:ext cx="3407959" cy="49991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265" y="5126964"/>
            <a:ext cx="1573427" cy="1112436"/>
          </a:xfrm>
          <a:prstGeom prst="rect">
            <a:avLst/>
          </a:prstGeom>
        </p:spPr>
      </p:pic>
    </p:spTree>
    <p:extLst>
      <p:ext uri="{BB962C8B-B14F-4D97-AF65-F5344CB8AC3E}">
        <p14:creationId xmlns:p14="http://schemas.microsoft.com/office/powerpoint/2010/main" val="114686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hidden="1"/>
          <p:cNvSpPr>
            <a:spLocks noGrp="1"/>
          </p:cNvSpPr>
          <p:nvPr>
            <p:ph type="title"/>
          </p:nvPr>
        </p:nvSpPr>
        <p:spPr/>
        <p:txBody>
          <a:bodyPr/>
          <a:lstStyle/>
          <a:p>
            <a:endParaRPr lang="en-AU" altLang="en-US" smtClean="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103281-483D-4A22-8511-F2AA13A2EA7C}"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723" y="371862"/>
            <a:ext cx="10009759" cy="56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7301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637F1A-DCFA-4140-90E2-CEC30136C3AE}"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4" name="Footer Placeholder 3"/>
          <p:cNvSpPr>
            <a:spLocks noGrp="1"/>
          </p:cNvSpPr>
          <p:nvPr>
            <p:ph type="ftr" sz="quarter" idx="11"/>
          </p:nvPr>
        </p:nvSpPr>
        <p:spPr>
          <a:xfrm>
            <a:off x="4219972" y="6459784"/>
            <a:ext cx="375205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pic>
        <p:nvPicPr>
          <p:cNvPr id="3074" name="img469619" descr="b1b82b81-dd7e-4769-9390-8ad966ae79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486" y="223648"/>
            <a:ext cx="10017997" cy="57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10940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smtClean="0">
                <a:solidFill>
                  <a:schemeClr val="accent1">
                    <a:lumMod val="50000"/>
                  </a:schemeClr>
                </a:solidFill>
                <a:latin typeface="Century Gothic" panose="020B0502020202020204" pitchFamily="34" charset="0"/>
              </a:rPr>
              <a:t>The Safety </a:t>
            </a:r>
            <a:r>
              <a:rPr lang="en-AU" b="1" dirty="0">
                <a:solidFill>
                  <a:schemeClr val="accent1">
                    <a:lumMod val="50000"/>
                  </a:schemeClr>
                </a:solidFill>
                <a:latin typeface="Century Gothic" panose="020B0502020202020204" pitchFamily="34" charset="0"/>
              </a:rPr>
              <a:t>E</a:t>
            </a:r>
            <a:r>
              <a:rPr lang="en-AU" b="1" dirty="0" smtClean="0">
                <a:solidFill>
                  <a:schemeClr val="accent1">
                    <a:lumMod val="50000"/>
                  </a:schemeClr>
                </a:solidFill>
                <a:latin typeface="Century Gothic" panose="020B0502020202020204" pitchFamily="34" charset="0"/>
              </a:rPr>
              <a:t>thos of the Workplace </a:t>
            </a:r>
            <a:r>
              <a:rPr lang="en-AU" b="1" dirty="0">
                <a:solidFill>
                  <a:schemeClr val="accent1">
                    <a:lumMod val="50000"/>
                  </a:schemeClr>
                </a:solidFill>
                <a:latin typeface="Century Gothic" panose="020B0502020202020204" pitchFamily="34" charset="0"/>
              </a:rPr>
              <a:t>L</a:t>
            </a:r>
            <a:r>
              <a:rPr lang="en-AU" b="1" dirty="0" smtClean="0">
                <a:solidFill>
                  <a:schemeClr val="accent1">
                    <a:lumMod val="50000"/>
                  </a:schemeClr>
                </a:solidFill>
                <a:latin typeface="Century Gothic" panose="020B0502020202020204" pitchFamily="34" charset="0"/>
              </a:rPr>
              <a:t>eader</a:t>
            </a:r>
            <a:endParaRPr lang="en-AU" b="1" dirty="0">
              <a:solidFill>
                <a:schemeClr val="accent1">
                  <a:lumMod val="50000"/>
                </a:schemeClr>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endParaRPr lang="en-AU" dirty="0" smtClean="0"/>
          </a:p>
          <a:p>
            <a:pPr marL="0" indent="0" algn="ctr">
              <a:buNone/>
            </a:pPr>
            <a:r>
              <a:rPr lang="en-AU" sz="5200" b="1" dirty="0"/>
              <a:t>Scientia Est Potentia</a:t>
            </a:r>
          </a:p>
          <a:p>
            <a:pPr marL="0" indent="0" algn="ctr">
              <a:buNone/>
            </a:pPr>
            <a:endParaRPr lang="en-AU" sz="5200" b="1" dirty="0"/>
          </a:p>
          <a:p>
            <a:pPr marL="0" indent="0" algn="ctr">
              <a:buNone/>
            </a:pPr>
            <a:r>
              <a:rPr lang="en-AU" b="1" dirty="0" smtClean="0"/>
              <a:t>“Deep and persistent safety problems are never solved by accident; they are solved only by the living..”</a:t>
            </a:r>
          </a:p>
          <a:p>
            <a:pPr marL="0" indent="0">
              <a:buNone/>
            </a:pPr>
            <a:r>
              <a:rPr lang="en-AU" sz="1200" b="1" dirty="0"/>
              <a:t>Dr Garry Claxton</a:t>
            </a:r>
            <a:r>
              <a:rPr lang="en-AU" sz="2000" b="1" dirty="0"/>
              <a:t> </a:t>
            </a:r>
          </a:p>
        </p:txBody>
      </p:sp>
      <p:sp>
        <p:nvSpPr>
          <p:cNvPr id="4" name="Date Placeholder 3"/>
          <p:cNvSpPr>
            <a:spLocks noGrp="1"/>
          </p:cNvSpPr>
          <p:nvPr>
            <p:ph type="dt" sz="half" idx="10"/>
          </p:nvPr>
        </p:nvSpPr>
        <p:spPr>
          <a:xfrm>
            <a:off x="1471790" y="6459784"/>
            <a:ext cx="82292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8725209-D9F6-4135-A4F5-46AD3B1770AA}"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699941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b="1" dirty="0" smtClean="0">
                <a:solidFill>
                  <a:schemeClr val="accent1">
                    <a:lumMod val="50000"/>
                  </a:schemeClr>
                </a:solidFill>
                <a:latin typeface="Century Gothic" panose="020B0502020202020204" pitchFamily="34" charset="0"/>
              </a:rPr>
              <a:t>The Sad </a:t>
            </a:r>
            <a:r>
              <a:rPr lang="en-AU" b="1" dirty="0">
                <a:solidFill>
                  <a:schemeClr val="accent1">
                    <a:lumMod val="50000"/>
                  </a:schemeClr>
                </a:solidFill>
                <a:latin typeface="Century Gothic" panose="020B0502020202020204" pitchFamily="34" charset="0"/>
              </a:rPr>
              <a:t>R</a:t>
            </a:r>
            <a:r>
              <a:rPr lang="en-AU" b="1" dirty="0" smtClean="0">
                <a:solidFill>
                  <a:schemeClr val="accent1">
                    <a:lumMod val="50000"/>
                  </a:schemeClr>
                </a:solidFill>
                <a:latin typeface="Century Gothic" panose="020B0502020202020204" pitchFamily="34" charset="0"/>
              </a:rPr>
              <a:t>eality of Workplace </a:t>
            </a:r>
            <a:r>
              <a:rPr lang="en-AU" b="1" dirty="0">
                <a:solidFill>
                  <a:schemeClr val="accent1">
                    <a:lumMod val="50000"/>
                  </a:schemeClr>
                </a:solidFill>
                <a:latin typeface="Century Gothic" panose="020B0502020202020204" pitchFamily="34" charset="0"/>
              </a:rPr>
              <a:t>S</a:t>
            </a:r>
            <a:r>
              <a:rPr lang="en-AU" b="1" dirty="0" smtClean="0">
                <a:solidFill>
                  <a:schemeClr val="accent1">
                    <a:lumMod val="50000"/>
                  </a:schemeClr>
                </a:solidFill>
                <a:latin typeface="Century Gothic" panose="020B0502020202020204" pitchFamily="34" charset="0"/>
              </a:rPr>
              <a:t>afety</a:t>
            </a:r>
            <a:endParaRPr lang="en-AU" b="1" dirty="0">
              <a:solidFill>
                <a:schemeClr val="accent1">
                  <a:lumMod val="50000"/>
                </a:schemeClr>
              </a:solidFill>
              <a:latin typeface="Century Gothic" panose="020B0502020202020204" pitchFamily="34" charset="0"/>
            </a:endParaRPr>
          </a:p>
        </p:txBody>
      </p:sp>
      <p:sp>
        <p:nvSpPr>
          <p:cNvPr id="4" name="Content Placeholder 3"/>
          <p:cNvSpPr>
            <a:spLocks noGrp="1"/>
          </p:cNvSpPr>
          <p:nvPr>
            <p:ph idx="1"/>
          </p:nvPr>
        </p:nvSpPr>
        <p:spPr>
          <a:xfrm>
            <a:off x="1237506" y="1925968"/>
            <a:ext cx="9918173" cy="4716379"/>
          </a:xfrm>
        </p:spPr>
        <p:txBody>
          <a:bodyPr>
            <a:noAutofit/>
          </a:bodyPr>
          <a:lstStyle/>
          <a:p>
            <a:pPr marL="0" indent="0" algn="just">
              <a:buNone/>
            </a:pPr>
            <a:r>
              <a:rPr lang="en-AU" dirty="0" smtClean="0"/>
              <a:t>According to Norris et al 2019*: </a:t>
            </a:r>
          </a:p>
          <a:p>
            <a:pPr marL="0" indent="0" algn="just">
              <a:buNone/>
            </a:pPr>
            <a:r>
              <a:rPr lang="en-AU" dirty="0" smtClean="0"/>
              <a:t>Most workers of the world share a common goal:</a:t>
            </a:r>
          </a:p>
          <a:p>
            <a:pPr marL="0" indent="0" algn="ctr">
              <a:buNone/>
            </a:pPr>
            <a:r>
              <a:rPr lang="en-AU" sz="2000" b="1" i="1" dirty="0" smtClean="0"/>
              <a:t>“To return home to their families after a shift or rotation”.</a:t>
            </a:r>
          </a:p>
          <a:p>
            <a:pPr marL="1714500" lvl="5" indent="-342900" algn="just"/>
            <a:endParaRPr lang="en-AU" sz="1000" dirty="0" smtClean="0"/>
          </a:p>
          <a:p>
            <a:pPr marL="0" lvl="5" indent="0" algn="just">
              <a:buNone/>
            </a:pPr>
            <a:r>
              <a:rPr lang="en-AU" sz="2000" dirty="0" smtClean="0"/>
              <a:t>Yet recent ILO statistics inform us that </a:t>
            </a:r>
            <a:r>
              <a:rPr lang="en-AU" sz="2000" b="1" dirty="0" smtClean="0"/>
              <a:t>every 12 x seconds </a:t>
            </a:r>
            <a:r>
              <a:rPr lang="en-AU" sz="2000" dirty="0" smtClean="0"/>
              <a:t>a worker dies while at work.</a:t>
            </a:r>
          </a:p>
          <a:p>
            <a:pPr marL="0" lvl="5" indent="0" algn="just">
              <a:buNone/>
            </a:pPr>
            <a:endParaRPr lang="en-AU" sz="1000" dirty="0" smtClean="0"/>
          </a:p>
          <a:p>
            <a:pPr marL="0" lvl="5" indent="0" algn="just">
              <a:buNone/>
            </a:pPr>
            <a:r>
              <a:rPr lang="en-AU" sz="2000" b="1" dirty="0" smtClean="0"/>
              <a:t>In the words of Dr Lana Cormie who lost her husband Charlie to a workplace accident last year:</a:t>
            </a:r>
          </a:p>
          <a:p>
            <a:pPr marL="0" lvl="5" indent="0" algn="just">
              <a:buNone/>
            </a:pPr>
            <a:r>
              <a:rPr lang="en-AU" sz="2000" dirty="0" smtClean="0"/>
              <a:t>“</a:t>
            </a:r>
            <a:r>
              <a:rPr lang="en-AU" sz="2000" i="1" dirty="0" smtClean="0"/>
              <a:t>Our daughter Sophie is four, our son, George, is one year old. My husband never came home he just became another dead body who is carried out of an Australian workplace every (</a:t>
            </a:r>
            <a:r>
              <a:rPr lang="en-AU" sz="2000" b="1" i="1" dirty="0" smtClean="0"/>
              <a:t>1.54</a:t>
            </a:r>
            <a:r>
              <a:rPr lang="en-AU" sz="2000" i="1" dirty="0" smtClean="0"/>
              <a:t>) days</a:t>
            </a:r>
            <a:r>
              <a:rPr lang="en-AU" sz="2000" dirty="0" smtClean="0"/>
              <a:t>. </a:t>
            </a:r>
            <a:r>
              <a:rPr lang="en-AU" sz="2000" i="1" dirty="0" smtClean="0"/>
              <a:t>His death was a result of a failure in the culture, values, systems and laws of our country. What is left is our broken family”..</a:t>
            </a:r>
            <a:endParaRPr lang="en-AU" sz="2000" dirty="0" smtClean="0"/>
          </a:p>
          <a:p>
            <a:pPr marL="0" lvl="5" indent="0" algn="just">
              <a:buNone/>
            </a:pPr>
            <a:r>
              <a:rPr lang="en-AU" i="1" dirty="0" smtClean="0"/>
              <a:t>*Professional Safety, Journal of the American Society of Safety Professionals, June 2019</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382E8FB-E345-4D92-A80D-88A81D00694F}" type="datetime1">
              <a:rPr kumimoji="0" lang="en-AU" sz="90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smtClean="0">
                <a:ln>
                  <a:noFill/>
                </a:ln>
                <a:solidFill>
                  <a:srgbClr val="FFFFFF"/>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a:ln>
                <a:noFill/>
              </a:ln>
              <a:solidFill>
                <a:srgbClr val="FFFFFF"/>
              </a:solidFill>
              <a:effectLst/>
              <a:uLnTx/>
              <a:uFillTx/>
              <a:latin typeface="Calibri" panose="020F0502020204030204"/>
              <a:ea typeface="ＭＳ Ｐゴシック" pitchFamily="-12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2CC0E-821E-4E97-9877-8EACFB8506BF}" type="slidenum">
              <a:rPr kumimoji="0" lang="en-AU" sz="1050" b="0" i="0" u="none" strike="noStrike" kern="1200" cap="none" spc="0" normalizeH="0" baseline="0" noProof="0" smtClean="0">
                <a:ln>
                  <a:noFill/>
                </a:ln>
                <a:solidFill>
                  <a:srgbClr val="FFFFFF"/>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050" b="0" i="0" u="none" strike="noStrike" kern="1200" cap="none" spc="0" normalizeH="0" baseline="0" noProof="0">
              <a:ln>
                <a:noFill/>
              </a:ln>
              <a:solidFill>
                <a:srgbClr val="FFFFFF"/>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737127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3" y="681794"/>
            <a:ext cx="9926594" cy="850106"/>
          </a:xfrm>
        </p:spPr>
        <p:txBody>
          <a:bodyPr>
            <a:normAutofit/>
          </a:bodyPr>
          <a:lstStyle/>
          <a:p>
            <a:pPr algn="ctr"/>
            <a:r>
              <a:rPr lang="en-AU" b="1" dirty="0" smtClean="0">
                <a:solidFill>
                  <a:schemeClr val="accent1">
                    <a:lumMod val="50000"/>
                  </a:schemeClr>
                </a:solidFill>
                <a:latin typeface="Century Gothic" panose="020B0502020202020204" pitchFamily="34" charset="0"/>
              </a:rPr>
              <a:t>The Heart Breaking Truth</a:t>
            </a:r>
            <a:endParaRPr lang="en-AU" b="1" dirty="0">
              <a:solidFill>
                <a:schemeClr val="accent1">
                  <a:lumMod val="50000"/>
                </a:schemeClr>
              </a:solidFill>
              <a:latin typeface="Century Gothic" panose="020B0502020202020204" pitchFamily="34" charset="0"/>
            </a:endParaRPr>
          </a:p>
        </p:txBody>
      </p:sp>
      <p:sp>
        <p:nvSpPr>
          <p:cNvPr id="3" name="Date Placeholder 2"/>
          <p:cNvSpPr>
            <a:spLocks noGrp="1"/>
          </p:cNvSpPr>
          <p:nvPr>
            <p:ph type="dt" sz="half" idx="10"/>
          </p:nvPr>
        </p:nvSpPr>
        <p:spPr>
          <a:xfrm>
            <a:off x="1078029" y="6379683"/>
            <a:ext cx="1221718" cy="44522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C97688-C658-4A17-A749-078E632DA704}" type="datetime1">
              <a:rPr kumimoji="0" lang="en-AU" sz="90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06/11/2019</a:t>
            </a:fld>
            <a:endParaRPr kumimoji="0" lang="en-AU" sz="90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4" name="Footer Placeholder 3"/>
          <p:cNvSpPr>
            <a:spLocks noGrp="1"/>
          </p:cNvSpPr>
          <p:nvPr>
            <p:ph type="ftr" sz="quarter" idx="11"/>
          </p:nvPr>
        </p:nvSpPr>
        <p:spPr>
          <a:xfrm>
            <a:off x="4224074" y="6461105"/>
            <a:ext cx="375205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all" spc="0" normalizeH="0" baseline="0" noProof="0" dirty="0" smtClean="0">
                <a:ln>
                  <a:noFill/>
                </a:ln>
                <a:solidFill>
                  <a:prstClr val="white"/>
                </a:solidFill>
                <a:effectLst/>
                <a:uLnTx/>
                <a:uFillTx/>
                <a:latin typeface="Calibri" panose="020F0502020204030204"/>
                <a:ea typeface="ＭＳ Ｐゴシック" pitchFamily="-124" charset="-128"/>
                <a:cs typeface="+mn-cs"/>
              </a:rPr>
              <a:t>Developed by Dr Garry Claxton - Fides Consulting Pty Ltd</a:t>
            </a:r>
            <a:endParaRPr kumimoji="0" lang="en-AU" sz="900" b="0" i="0" u="none" strike="noStrike" kern="1200" cap="all"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245260-50D2-4401-90F1-A64987D2390B}" type="slidenum">
              <a:rPr kumimoji="0" lang="en-AU" sz="1050" b="0" i="0" u="none" strike="noStrike" kern="1200" cap="none" spc="0" normalizeH="0" baseline="0" noProof="0" smtClean="0">
                <a:ln>
                  <a:noFill/>
                </a:ln>
                <a:solidFill>
                  <a:prstClr val="white"/>
                </a:solidFill>
                <a:effectLst/>
                <a:uLnTx/>
                <a:uFillTx/>
                <a:latin typeface="Calibri" panose="020F0502020204030204"/>
                <a:ea typeface="ＭＳ Ｐゴシック" pitchFamily="-12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050" b="0" i="0" u="none" strike="noStrike" kern="1200" cap="none" spc="0" normalizeH="0" baseline="0" noProof="0" dirty="0">
              <a:ln>
                <a:noFill/>
              </a:ln>
              <a:solidFill>
                <a:prstClr val="white"/>
              </a:solidFill>
              <a:effectLst/>
              <a:uLnTx/>
              <a:uFillTx/>
              <a:latin typeface="Calibri" panose="020F0502020204030204"/>
              <a:ea typeface="ＭＳ Ｐゴシック" pitchFamily="-124" charset="-128"/>
              <a:cs typeface="+mn-cs"/>
            </a:endParaRPr>
          </a:p>
        </p:txBody>
      </p:sp>
      <p:sp>
        <p:nvSpPr>
          <p:cNvPr id="6" name="Rectangle 5"/>
          <p:cNvSpPr/>
          <p:nvPr/>
        </p:nvSpPr>
        <p:spPr>
          <a:xfrm>
            <a:off x="1078029" y="1876355"/>
            <a:ext cx="10134454" cy="2939266"/>
          </a:xfrm>
          <a:prstGeom prst="rect">
            <a:avLst/>
          </a:prstGeom>
        </p:spPr>
        <p:txBody>
          <a:bodyPr wrap="square">
            <a:spAutoFit/>
          </a:bodyPr>
          <a:lstStyle/>
          <a:p>
            <a:pPr marL="342900" marR="0" lvl="0" indent="-342900" algn="just" defTabSz="457200" rtl="0" eaLnBrk="1" fontAlgn="auto" latinLnBrk="0" hangingPunct="1">
              <a:lnSpc>
                <a:spcPct val="100000"/>
              </a:lnSpc>
              <a:spcBef>
                <a:spcPts val="0"/>
              </a:spcBef>
              <a:spcAft>
                <a:spcPts val="0"/>
              </a:spcAft>
              <a:buClr>
                <a:srgbClr val="E48312"/>
              </a:buClr>
              <a:buSzTx/>
              <a:buFont typeface="Courier New" panose="02070309020205020404" pitchFamily="49" charset="0"/>
              <a:buChar char="o"/>
              <a:tabLst/>
              <a:defRPr/>
            </a:pP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According to ‘Safe Work Australia’ from </a:t>
            </a:r>
            <a:r>
              <a:rPr kumimoji="0" lang="en-AU" sz="2200" b="1"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1 January – 31 December 2017 </a:t>
            </a: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there was a total of </a:t>
            </a:r>
            <a:r>
              <a:rPr kumimoji="0" lang="en-AU" sz="2200" b="1"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230</a:t>
            </a: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 notifiable </a:t>
            </a:r>
            <a:r>
              <a:rPr kumimoji="0" lang="en-AU" sz="2200" b="1"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workplace fatalities </a:t>
            </a: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in Australia, up from 203 the previous year.</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endParaRPr>
          </a:p>
          <a:p>
            <a:pPr marL="342900" marR="0" lvl="0" indent="-342900" algn="just" defTabSz="457200" rtl="0" eaLnBrk="1" fontAlgn="auto" latinLnBrk="0" hangingPunct="1">
              <a:lnSpc>
                <a:spcPct val="100000"/>
              </a:lnSpc>
              <a:spcBef>
                <a:spcPts val="0"/>
              </a:spcBef>
              <a:spcAft>
                <a:spcPts val="0"/>
              </a:spcAft>
              <a:buClr>
                <a:srgbClr val="E48312"/>
              </a:buClr>
              <a:buSzTx/>
              <a:buFont typeface="Courier New" panose="02070309020205020404" pitchFamily="49" charset="0"/>
              <a:buChar char="o"/>
              <a:tabLst/>
              <a:defRPr/>
            </a:pP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In </a:t>
            </a:r>
            <a:r>
              <a:rPr kumimoji="0" lang="en-AU" sz="2200" b="1"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2018</a:t>
            </a:r>
            <a:r>
              <a:rPr kumimoji="0" lang="en-AU" sz="22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 </a:t>
            </a: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there was over </a:t>
            </a:r>
            <a:r>
              <a:rPr kumimoji="0" lang="en-AU" sz="2200" b="1"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40,000 </a:t>
            </a:r>
            <a:r>
              <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rPr>
              <a:t>workers’ WA Compensation </a:t>
            </a:r>
            <a:r>
              <a:rPr kumimoji="0" lang="en-AU" sz="2200" b="0" i="0" u="none" strike="noStrike" kern="1200" cap="none" spc="0" normalizeH="0" baseline="0" noProof="0" dirty="0" smtClean="0">
                <a:ln>
                  <a:noFill/>
                </a:ln>
                <a:solidFill>
                  <a:srgbClr val="000000"/>
                </a:solidFill>
                <a:effectLst/>
                <a:uLnTx/>
                <a:uFillTx/>
                <a:latin typeface="Calibri" panose="020F0502020204030204"/>
                <a:ea typeface="ＭＳ Ｐゴシック" pitchFamily="-124" charset="-128"/>
                <a:cs typeface="+mn-cs"/>
              </a:rPr>
              <a:t>claims..</a:t>
            </a:r>
            <a:endParaRPr kumimoji="0" lang="en-AU" sz="22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1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alibri" panose="020F0502020204030204"/>
              <a:ea typeface="ＭＳ Ｐゴシック" pitchFamily="-124"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2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24" charset="-128"/>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963" y="4100252"/>
            <a:ext cx="2846174" cy="16009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6271" y="3955122"/>
            <a:ext cx="2261286" cy="1891231"/>
          </a:xfrm>
          <a:prstGeom prst="rect">
            <a:avLst/>
          </a:prstGeom>
        </p:spPr>
      </p:pic>
    </p:spTree>
    <p:extLst>
      <p:ext uri="{BB962C8B-B14F-4D97-AF65-F5344CB8AC3E}">
        <p14:creationId xmlns:p14="http://schemas.microsoft.com/office/powerpoint/2010/main" val="2288667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2019-08-29T06:45:06+00:00</OurDocsVersionCreatedAt>
    <OurDocsDocId xmlns="dce3ed02-b0cd-470d-9119-e5f1a2533a21">003045.safety.comms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Registered Managers forum - 2019 - Regulating the mining industry in the future</OurDocsTitle>
    <OurDocsLockedOnBehalfOf xmlns="dce3ed02-b0cd-470d-9119-e5f1a2533a21" xsi:nil="true"/>
    <OurDocsVersionNumber xmlns="dce3ed02-b0cd-470d-9119-e5f1a2533a21">1</OurDocsVersionNumber>
    <OurDocsAuthor xmlns="dce3ed02-b0cd-470d-9119-e5f1a2533a21">WYNANDS, Tracy</OurDocsAuthor>
    <OurDocsDescription xmlns="dce3ed02-b0cd-470d-9119-e5f1a2533a21">Toolbox presentation presenter Garry Claxton</OurDocsDescription>
    <OurDocsVersionCreatedBy xmlns="dce3ed02-b0cd-470d-9119-e5f1a2533a21">MITWYNA</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2019-08-28T16:00:00+00:00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A56EC290-10A0-4F28-BB8D-7059D62A9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CFBDA0-83ED-420D-8265-AE23D0B19790}">
  <ds:schemaRefs>
    <ds:schemaRef ds:uri="http://purl.org/dc/elements/1.1/"/>
    <ds:schemaRef ds:uri="http://schemas.microsoft.com/office/2006/metadata/properties"/>
    <ds:schemaRef ds:uri="http://purl.org/dc/term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9CBA2E6-392A-4456-9CA7-8194C986D0C3}">
  <ds:schemaRefs>
    <ds:schemaRef ds:uri="http://schemas.microsoft.com/sharepoint/v3/contenttype/forms"/>
  </ds:schemaRefs>
</ds:datastoreItem>
</file>

<file path=customXml/itemProps4.xml><?xml version="1.0" encoding="utf-8"?>
<ds:datastoreItem xmlns:ds="http://schemas.openxmlformats.org/officeDocument/2006/customXml" ds:itemID="{327C7A4B-8E86-4859-A9B1-7ACC4A69DD2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2881</Words>
  <Application>Microsoft Office PowerPoint</Application>
  <PresentationFormat>Widescreen</PresentationFormat>
  <Paragraphs>332</Paragraphs>
  <Slides>32</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ＭＳ Ｐゴシック</vt:lpstr>
      <vt:lpstr>Arial</vt:lpstr>
      <vt:lpstr>Calibri</vt:lpstr>
      <vt:lpstr>Calibri Light</vt:lpstr>
      <vt:lpstr>Century Gothic</vt:lpstr>
      <vt:lpstr>Courier New</vt:lpstr>
      <vt:lpstr>Trebuchet MS</vt:lpstr>
      <vt:lpstr>1_Office Theme</vt:lpstr>
      <vt:lpstr>4_Blank Presentation</vt:lpstr>
      <vt:lpstr>Retrospect</vt:lpstr>
      <vt:lpstr>PowerPoint Presentation</vt:lpstr>
      <vt:lpstr>PowerPoint Presentation</vt:lpstr>
      <vt:lpstr>PowerPoint Presentation</vt:lpstr>
      <vt:lpstr>Registered Managers Forum for Managers of     Western Australian Mines</vt:lpstr>
      <vt:lpstr>PowerPoint Presentation</vt:lpstr>
      <vt:lpstr>PowerPoint Presentation</vt:lpstr>
      <vt:lpstr>The Safety Ethos of the Workplace Leader</vt:lpstr>
      <vt:lpstr>The Sad Reality of Workplace Safety</vt:lpstr>
      <vt:lpstr>The Heart Breaking Truth</vt:lpstr>
      <vt:lpstr>The Dangers of Delegating</vt:lpstr>
      <vt:lpstr>The Business Case for a Safe Workplace</vt:lpstr>
      <vt:lpstr>Two Sources of OHS law</vt:lpstr>
      <vt:lpstr>A Duty of Care</vt:lpstr>
      <vt:lpstr>Where Reasonably Practicable!</vt:lpstr>
      <vt:lpstr>So What Does it all Mean?</vt:lpstr>
      <vt:lpstr>Risk Perception</vt:lpstr>
      <vt:lpstr>The Risk Assessment</vt:lpstr>
      <vt:lpstr>The Risk Assessment</vt:lpstr>
      <vt:lpstr>Putting it Simply</vt:lpstr>
      <vt:lpstr>Passage of time is no defence</vt:lpstr>
      <vt:lpstr>Australian Institute of       Company Directors</vt:lpstr>
      <vt:lpstr>Meeting the Due Diligence Requirements through Processes.</vt:lpstr>
      <vt:lpstr>Proactivity and Due Diligence</vt:lpstr>
      <vt:lpstr>Knowledge of and commitment to work health safety matters</vt:lpstr>
      <vt:lpstr>Understanding the nature of operations</vt:lpstr>
      <vt:lpstr>Resources and Processes</vt:lpstr>
      <vt:lpstr>Monitoring Performance</vt:lpstr>
      <vt:lpstr>Legal Compliance</vt:lpstr>
      <vt:lpstr>Verify</vt:lpstr>
      <vt:lpstr>Are these Liabilities Insurable?</vt:lpstr>
      <vt:lpstr>Thirteen Black </vt:lpstr>
      <vt:lpstr> Any Questions?</vt:lpstr>
    </vt:vector>
  </TitlesOfParts>
  <Company>Department of Mines and Petroleum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Registered Managers forum - 2019 - Regulating the mining industry in the future</dc:title>
  <dc:subject>Toolbox presentation presenter Garry Claxton</dc:subject>
  <dc:creator>WYNANDS, Tracy</dc:creator>
  <cp:lastModifiedBy>WYNANDS, Tracy</cp:lastModifiedBy>
  <cp:revision>2</cp:revision>
  <dcterms:created xsi:type="dcterms:W3CDTF">2019-08-29T06:44:13Z</dcterms:created>
  <dcterms:modified xsi:type="dcterms:W3CDTF">2019-11-06T04:12:42Z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0x0101000AC6246A9CD2FC45B52DC6FEC0F0AAAA00BA93749351D2F843A36296955CF57A87</vt:lpwstr>
  </property>
  <property fmtid="{D5CDD505-2E9C-101B-9397-08002B2CF9AE}" pid="3" name="DataStore">
    <vt:lpwstr>Central</vt:lpwstr>
  </property>
</Properties>
</file>