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1" r:id="rId6"/>
    <p:sldMasterId id="2147483680" r:id="rId7"/>
  </p:sldMasterIdLst>
  <p:notesMasterIdLst>
    <p:notesMasterId r:id="rId23"/>
  </p:notesMasterIdLst>
  <p:sldIdLst>
    <p:sldId id="272" r:id="rId8"/>
    <p:sldId id="257" r:id="rId9"/>
    <p:sldId id="258" r:id="rId10"/>
    <p:sldId id="259" r:id="rId11"/>
    <p:sldId id="260" r:id="rId12"/>
    <p:sldId id="261" r:id="rId13"/>
    <p:sldId id="262" r:id="rId14"/>
    <p:sldId id="263" r:id="rId15"/>
    <p:sldId id="264" r:id="rId16"/>
    <p:sldId id="266" r:id="rId17"/>
    <p:sldId id="267" r:id="rId18"/>
    <p:sldId id="268" r:id="rId19"/>
    <p:sldId id="269" r:id="rId20"/>
    <p:sldId id="270"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9" d="100"/>
          <a:sy n="119" d="100"/>
        </p:scale>
        <p:origin x="-132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8B2D58-1CD8-4B75-931A-7A5C868D3B16}" type="datetimeFigureOut">
              <a:rPr lang="en-AU" smtClean="0"/>
              <a:t>26/07/2016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031BD9-C8AF-4B0E-98B4-EB5BEDDE8835}" type="slidenum">
              <a:rPr lang="en-AU" smtClean="0"/>
              <a:t>‹#›</a:t>
            </a:fld>
            <a:endParaRPr lang="en-AU"/>
          </a:p>
        </p:txBody>
      </p:sp>
    </p:spTree>
    <p:extLst>
      <p:ext uri="{BB962C8B-B14F-4D97-AF65-F5344CB8AC3E}">
        <p14:creationId xmlns:p14="http://schemas.microsoft.com/office/powerpoint/2010/main" val="180402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xfrm>
            <a:off x="685482" y="4343146"/>
            <a:ext cx="5487041" cy="411501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412432F4-0804-41B1-9EE6-DA2CD0A536BA}" type="slidenum">
              <a:rPr lang="en-AU">
                <a:solidFill>
                  <a:prstClr val="black"/>
                </a:solidFill>
              </a:rPr>
              <a:pPr>
                <a:defRPr/>
              </a:pPr>
              <a:t>1</a:t>
            </a:fld>
            <a:endParaRPr lang="en-AU">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400" dirty="0" smtClean="0"/>
          </a:p>
        </p:txBody>
      </p:sp>
      <p:sp>
        <p:nvSpPr>
          <p:cNvPr id="4" name="Slide Number Placeholder 3"/>
          <p:cNvSpPr>
            <a:spLocks noGrp="1"/>
          </p:cNvSpPr>
          <p:nvPr>
            <p:ph type="sldNum" sz="quarter" idx="10"/>
          </p:nvPr>
        </p:nvSpPr>
        <p:spPr/>
        <p:txBody>
          <a:bodyPr/>
          <a:lstStyle/>
          <a:p>
            <a:fld id="{6E35165D-9103-40DF-9EB9-90AEDC3417A5}" type="slidenum">
              <a:rPr lang="en-AU" smtClean="0">
                <a:solidFill>
                  <a:prstClr val="black"/>
                </a:solidFill>
              </a:rPr>
              <a:pPr/>
              <a:t>10</a:t>
            </a:fld>
            <a:endParaRPr lang="en-AU">
              <a:solidFill>
                <a:prstClr val="black"/>
              </a:solidFill>
            </a:endParaRPr>
          </a:p>
        </p:txBody>
      </p:sp>
    </p:spTree>
    <p:extLst>
      <p:ext uri="{BB962C8B-B14F-4D97-AF65-F5344CB8AC3E}">
        <p14:creationId xmlns:p14="http://schemas.microsoft.com/office/powerpoint/2010/main" val="3402061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3863" y="687388"/>
            <a:ext cx="3487737" cy="2614612"/>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6E35165D-9103-40DF-9EB9-90AEDC3417A5}" type="slidenum">
              <a:rPr lang="en-AU" smtClean="0">
                <a:solidFill>
                  <a:prstClr val="black"/>
                </a:solidFill>
              </a:rPr>
              <a:pPr/>
              <a:t>11</a:t>
            </a:fld>
            <a:endParaRPr lang="en-AU">
              <a:solidFill>
                <a:prstClr val="black"/>
              </a:solidFill>
            </a:endParaRPr>
          </a:p>
        </p:txBody>
      </p:sp>
    </p:spTree>
    <p:extLst>
      <p:ext uri="{BB962C8B-B14F-4D97-AF65-F5344CB8AC3E}">
        <p14:creationId xmlns:p14="http://schemas.microsoft.com/office/powerpoint/2010/main" val="2455237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b="0" dirty="0"/>
          </a:p>
        </p:txBody>
      </p:sp>
      <p:sp>
        <p:nvSpPr>
          <p:cNvPr id="4" name="Slide Number Placeholder 3"/>
          <p:cNvSpPr>
            <a:spLocks noGrp="1"/>
          </p:cNvSpPr>
          <p:nvPr>
            <p:ph type="sldNum" sz="quarter" idx="10"/>
          </p:nvPr>
        </p:nvSpPr>
        <p:spPr/>
        <p:txBody>
          <a:bodyPr/>
          <a:lstStyle/>
          <a:p>
            <a:pPr>
              <a:defRPr/>
            </a:pPr>
            <a:fld id="{538B33C8-E7D8-4312-8E34-56CFA9F55699}" type="slidenum">
              <a:rPr lang="en-AU" smtClean="0">
                <a:solidFill>
                  <a:prstClr val="black"/>
                </a:solidFill>
              </a:rPr>
              <a:pPr>
                <a:defRPr/>
              </a:pPr>
              <a:t>12</a:t>
            </a:fld>
            <a:endParaRPr lang="en-AU">
              <a:solidFill>
                <a:prstClr val="black"/>
              </a:solidFill>
            </a:endParaRPr>
          </a:p>
        </p:txBody>
      </p:sp>
    </p:spTree>
    <p:extLst>
      <p:ext uri="{BB962C8B-B14F-4D97-AF65-F5344CB8AC3E}">
        <p14:creationId xmlns:p14="http://schemas.microsoft.com/office/powerpoint/2010/main" val="347705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3863" y="687388"/>
            <a:ext cx="3487737" cy="2614612"/>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AU" baseline="0" dirty="0" smtClean="0"/>
          </a:p>
        </p:txBody>
      </p:sp>
      <p:sp>
        <p:nvSpPr>
          <p:cNvPr id="4" name="Slide Number Placeholder 3"/>
          <p:cNvSpPr>
            <a:spLocks noGrp="1"/>
          </p:cNvSpPr>
          <p:nvPr>
            <p:ph type="sldNum" sz="quarter" idx="10"/>
          </p:nvPr>
        </p:nvSpPr>
        <p:spPr/>
        <p:txBody>
          <a:bodyPr/>
          <a:lstStyle/>
          <a:p>
            <a:pPr>
              <a:defRPr/>
            </a:pPr>
            <a:fld id="{538B33C8-E7D8-4312-8E34-56CFA9F55699}" type="slidenum">
              <a:rPr lang="en-AU" smtClean="0">
                <a:solidFill>
                  <a:prstClr val="black"/>
                </a:solidFill>
              </a:rPr>
              <a:pPr>
                <a:defRPr/>
              </a:pPr>
              <a:t>13</a:t>
            </a:fld>
            <a:endParaRPr lang="en-AU">
              <a:solidFill>
                <a:prstClr val="black"/>
              </a:solidFill>
            </a:endParaRPr>
          </a:p>
        </p:txBody>
      </p:sp>
    </p:spTree>
    <p:extLst>
      <p:ext uri="{BB962C8B-B14F-4D97-AF65-F5344CB8AC3E}">
        <p14:creationId xmlns:p14="http://schemas.microsoft.com/office/powerpoint/2010/main" val="232190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3250" y="274638"/>
            <a:ext cx="3094038" cy="2319337"/>
          </a:xfrm>
          <a:prstGeom prst="rect">
            <a:avLst/>
          </a:prstGeom>
        </p:spPr>
      </p:sp>
      <p:sp>
        <p:nvSpPr>
          <p:cNvPr id="3" name="Notes Placeholder 2"/>
          <p:cNvSpPr>
            <a:spLocks noGrp="1"/>
          </p:cNvSpPr>
          <p:nvPr>
            <p:ph type="body" idx="1"/>
          </p:nvPr>
        </p:nvSpPr>
        <p:spPr>
          <a:xfrm>
            <a:off x="415967" y="3630023"/>
            <a:ext cx="5912804" cy="4511937"/>
          </a:xfrm>
          <a:prstGeom prst="rect">
            <a:avLst/>
          </a:prstGeom>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smtClean="0"/>
          </a:p>
        </p:txBody>
      </p:sp>
      <p:sp>
        <p:nvSpPr>
          <p:cNvPr id="4" name="Slide Number Placeholder 3"/>
          <p:cNvSpPr>
            <a:spLocks noGrp="1"/>
          </p:cNvSpPr>
          <p:nvPr>
            <p:ph type="sldNum" sz="quarter" idx="10"/>
          </p:nvPr>
        </p:nvSpPr>
        <p:spPr/>
        <p:txBody>
          <a:bodyPr/>
          <a:lstStyle/>
          <a:p>
            <a:pPr>
              <a:defRPr/>
            </a:pPr>
            <a:fld id="{538B33C8-E7D8-4312-8E34-56CFA9F55699}" type="slidenum">
              <a:rPr lang="en-AU" smtClean="0">
                <a:solidFill>
                  <a:prstClr val="black"/>
                </a:solidFill>
              </a:rPr>
              <a:pPr>
                <a:defRPr/>
              </a:pPr>
              <a:t>14</a:t>
            </a:fld>
            <a:endParaRPr lang="en-AU">
              <a:solidFill>
                <a:prstClr val="black"/>
              </a:solidFill>
            </a:endParaRPr>
          </a:p>
        </p:txBody>
      </p:sp>
    </p:spTree>
    <p:extLst>
      <p:ext uri="{BB962C8B-B14F-4D97-AF65-F5344CB8AC3E}">
        <p14:creationId xmlns:p14="http://schemas.microsoft.com/office/powerpoint/2010/main" val="259461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2127250" y="735013"/>
            <a:ext cx="3006725" cy="2254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433220" y="3161431"/>
            <a:ext cx="5738981" cy="5687140"/>
          </a:xfrm>
        </p:spPr>
        <p:txBody>
          <a:bodyPr>
            <a:no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AU" sz="1000"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7B607F40-0C45-4CEA-981B-053D516AE904}" type="slidenum">
              <a:rPr lang="en-AU" altLang="en-US">
                <a:solidFill>
                  <a:srgbClr val="000000"/>
                </a:solidFill>
              </a:rPr>
              <a:pPr/>
              <a:t>15</a:t>
            </a:fld>
            <a:endParaRPr lang="en-AU" altLang="en-US">
              <a:solidFill>
                <a:srgbClr val="000000"/>
              </a:solidFill>
            </a:endParaRPr>
          </a:p>
        </p:txBody>
      </p:sp>
    </p:spTree>
    <p:extLst>
      <p:ext uri="{BB962C8B-B14F-4D97-AF65-F5344CB8AC3E}">
        <p14:creationId xmlns:p14="http://schemas.microsoft.com/office/powerpoint/2010/main" val="170947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xfrm>
            <a:off x="1143000" y="685800"/>
            <a:ext cx="4572000" cy="3429000"/>
          </a:xfrm>
          <a:ln/>
        </p:spPr>
      </p:sp>
      <p:sp>
        <p:nvSpPr>
          <p:cNvPr id="233475" name="Notes Placeholder 2"/>
          <p:cNvSpPr>
            <a:spLocks noGrp="1"/>
          </p:cNvSpPr>
          <p:nvPr>
            <p:ph type="body" idx="1"/>
          </p:nvPr>
        </p:nvSpPr>
        <p:spPr>
          <a:xfrm>
            <a:off x="685494" y="4342940"/>
            <a:ext cx="5487013" cy="4113169"/>
          </a:xfrm>
          <a:noFill/>
        </p:spPr>
        <p:txBody>
          <a:bodyPr/>
          <a:lstStyle/>
          <a:p>
            <a:endParaRPr lang="en-US" altLang="en-US" dirty="0" smtClean="0"/>
          </a:p>
        </p:txBody>
      </p:sp>
      <p:sp>
        <p:nvSpPr>
          <p:cNvPr id="135172" name="Slide Number Placeholder 3"/>
          <p:cNvSpPr>
            <a:spLocks noGrp="1"/>
          </p:cNvSpPr>
          <p:nvPr>
            <p:ph type="sldNum" sz="quarter" idx="5"/>
          </p:nvPr>
        </p:nvSpPr>
        <p:spPr>
          <a:ln>
            <a:miter lim="800000"/>
            <a:headEnd/>
            <a:tailEnd/>
          </a:ln>
        </p:spPr>
        <p:txBody>
          <a:bodyPr/>
          <a:lstStyle/>
          <a:p>
            <a:pPr>
              <a:defRPr/>
            </a:pPr>
            <a:fld id="{C8801DC5-DE20-4973-A22D-05D571350137}" type="slidenum">
              <a:rPr lang="en-AU">
                <a:solidFill>
                  <a:prstClr val="black"/>
                </a:solidFill>
              </a:rPr>
              <a:pPr>
                <a:defRPr/>
              </a:pPr>
              <a:t>2</a:t>
            </a:fld>
            <a:endParaRPr lang="en-AU" dirty="0">
              <a:solidFill>
                <a:prstClr val="black"/>
              </a:solidFill>
            </a:endParaRPr>
          </a:p>
        </p:txBody>
      </p:sp>
      <p:sp>
        <p:nvSpPr>
          <p:cNvPr id="2" name="Header Placeholder 1"/>
          <p:cNvSpPr>
            <a:spLocks noGrp="1"/>
          </p:cNvSpPr>
          <p:nvPr>
            <p:ph type="hdr" sz="quarter" idx="10"/>
          </p:nvPr>
        </p:nvSpPr>
        <p:spPr/>
        <p:txBody>
          <a:bodyPr/>
          <a:lstStyle/>
          <a:p>
            <a:pPr>
              <a:defRPr/>
            </a:pPr>
            <a:endParaRPr lang="en-AU"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1144588" y="687388"/>
            <a:ext cx="4568825"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AU" altLang="en-US" dirty="0" smtClean="0"/>
          </a:p>
          <a:p>
            <a:pPr eaLnBrk="1" hangingPunct="1"/>
            <a:endParaRPr lang="en-AU"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3050" indent="-219075">
              <a:defRPr>
                <a:solidFill>
                  <a:schemeClr val="tx1"/>
                </a:solidFill>
                <a:latin typeface="Arial" panose="020B0604020202020204" pitchFamily="34" charset="0"/>
                <a:ea typeface="ＭＳ Ｐゴシック" panose="020B0600070205080204" pitchFamily="34" charset="-128"/>
              </a:defRPr>
            </a:lvl4pPr>
            <a:lvl5pPr marL="1984375" indent="-219075">
              <a:defRPr>
                <a:solidFill>
                  <a:schemeClr val="tx1"/>
                </a:solidFill>
                <a:latin typeface="Arial" panose="020B0604020202020204" pitchFamily="34" charset="0"/>
                <a:ea typeface="ＭＳ Ｐゴシック" panose="020B0600070205080204" pitchFamily="34" charset="-128"/>
              </a:defRPr>
            </a:lvl5pPr>
            <a:lvl6pPr marL="24415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87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59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31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5F8DCD0-77D7-400E-B75A-C1564F806F32}" type="slidenum">
              <a:rPr lang="en-AU" altLang="en-US" smtClean="0">
                <a:solidFill>
                  <a:prstClr val="black"/>
                </a:solidFill>
              </a:rPr>
              <a:pPr/>
              <a:t>3</a:t>
            </a:fld>
            <a:endParaRPr lang="en-AU" altLang="en-US" smtClean="0">
              <a:solidFill>
                <a:prstClr val="black"/>
              </a:solidFill>
            </a:endParaRPr>
          </a:p>
        </p:txBody>
      </p:sp>
    </p:spTree>
    <p:extLst>
      <p:ext uri="{BB962C8B-B14F-4D97-AF65-F5344CB8AC3E}">
        <p14:creationId xmlns:p14="http://schemas.microsoft.com/office/powerpoint/2010/main" val="3620979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44588" y="687388"/>
            <a:ext cx="4568825"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3050" indent="-219075">
              <a:defRPr>
                <a:solidFill>
                  <a:schemeClr val="tx1"/>
                </a:solidFill>
                <a:latin typeface="Arial" panose="020B0604020202020204" pitchFamily="34" charset="0"/>
                <a:ea typeface="ＭＳ Ｐゴシック" panose="020B0600070205080204" pitchFamily="34" charset="-128"/>
              </a:defRPr>
            </a:lvl4pPr>
            <a:lvl5pPr marL="1984375" indent="-219075">
              <a:defRPr>
                <a:solidFill>
                  <a:schemeClr val="tx1"/>
                </a:solidFill>
                <a:latin typeface="Arial" panose="020B0604020202020204" pitchFamily="34" charset="0"/>
                <a:ea typeface="ＭＳ Ｐゴシック" panose="020B0600070205080204" pitchFamily="34" charset="-128"/>
              </a:defRPr>
            </a:lvl5pPr>
            <a:lvl6pPr marL="24415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87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59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31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5B863FC-C1CE-4550-8811-1A406E6A31F8}" type="slidenum">
              <a:rPr lang="en-AU" altLang="en-US" smtClean="0">
                <a:solidFill>
                  <a:prstClr val="black"/>
                </a:solidFill>
              </a:rPr>
              <a:pPr/>
              <a:t>4</a:t>
            </a:fld>
            <a:endParaRPr lang="en-AU" altLang="en-US" smtClean="0">
              <a:solidFill>
                <a:prstClr val="black"/>
              </a:solidFill>
            </a:endParaRPr>
          </a:p>
        </p:txBody>
      </p:sp>
    </p:spTree>
    <p:extLst>
      <p:ext uri="{BB962C8B-B14F-4D97-AF65-F5344CB8AC3E}">
        <p14:creationId xmlns:p14="http://schemas.microsoft.com/office/powerpoint/2010/main" val="25660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pPr>
              <a:defRPr/>
            </a:pPr>
            <a:fld id="{538B33C8-E7D8-4312-8E34-56CFA9F55699}" type="slidenum">
              <a:rPr lang="en-AU" smtClean="0">
                <a:solidFill>
                  <a:prstClr val="black"/>
                </a:solidFill>
              </a:rPr>
              <a:pPr>
                <a:defRPr/>
              </a:pPr>
              <a:t>5</a:t>
            </a:fld>
            <a:endParaRPr lang="en-AU">
              <a:solidFill>
                <a:prstClr val="black"/>
              </a:solidFill>
            </a:endParaRPr>
          </a:p>
        </p:txBody>
      </p:sp>
    </p:spTree>
    <p:extLst>
      <p:ext uri="{BB962C8B-B14F-4D97-AF65-F5344CB8AC3E}">
        <p14:creationId xmlns:p14="http://schemas.microsoft.com/office/powerpoint/2010/main" val="3283739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4513" y="687388"/>
            <a:ext cx="2965450" cy="2224087"/>
          </a:xfrm>
        </p:spPr>
      </p:sp>
      <p:sp>
        <p:nvSpPr>
          <p:cNvPr id="3" name="Notes Placeholder 2"/>
          <p:cNvSpPr>
            <a:spLocks noGrp="1"/>
          </p:cNvSpPr>
          <p:nvPr>
            <p:ph type="body" idx="1"/>
          </p:nvPr>
        </p:nvSpPr>
        <p:spPr/>
        <p:txBody>
          <a:bodyPr>
            <a:normAutofit/>
          </a:bodyPr>
          <a:lstStyle/>
          <a:p>
            <a:endParaRPr lang="en-AU"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35165D-9103-40DF-9EB9-90AEDC3417A5}" type="slidenum">
              <a:rPr lang="en-AU" smtClean="0">
                <a:solidFill>
                  <a:prstClr val="black"/>
                </a:solidFill>
              </a:rPr>
              <a:pPr/>
              <a:t>6</a:t>
            </a:fld>
            <a:endParaRPr lang="en-AU" dirty="0">
              <a:solidFill>
                <a:prstClr val="black"/>
              </a:solidFill>
            </a:endParaRPr>
          </a:p>
        </p:txBody>
      </p:sp>
    </p:spTree>
    <p:extLst>
      <p:ext uri="{BB962C8B-B14F-4D97-AF65-F5344CB8AC3E}">
        <p14:creationId xmlns:p14="http://schemas.microsoft.com/office/powerpoint/2010/main" val="3055997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3863" y="687388"/>
            <a:ext cx="3487737" cy="2614612"/>
          </a:xfrm>
        </p:spPr>
      </p:sp>
      <p:sp>
        <p:nvSpPr>
          <p:cNvPr id="3" name="Notes Placeholder 2"/>
          <p:cNvSpPr>
            <a:spLocks noGrp="1"/>
          </p:cNvSpPr>
          <p:nvPr>
            <p:ph type="body" idx="1"/>
          </p:nvPr>
        </p:nvSpPr>
        <p:spPr/>
        <p:txBody>
          <a:bodyPr>
            <a:normAutofit/>
          </a:bodyPr>
          <a:lstStyle/>
          <a:p>
            <a:endParaRPr lang="en-AU" b="0" dirty="0"/>
          </a:p>
        </p:txBody>
      </p:sp>
      <p:sp>
        <p:nvSpPr>
          <p:cNvPr id="4" name="Slide Number Placeholder 3"/>
          <p:cNvSpPr>
            <a:spLocks noGrp="1"/>
          </p:cNvSpPr>
          <p:nvPr>
            <p:ph type="sldNum" sz="quarter" idx="10"/>
          </p:nvPr>
        </p:nvSpPr>
        <p:spPr/>
        <p:txBody>
          <a:bodyPr/>
          <a:lstStyle/>
          <a:p>
            <a:pPr>
              <a:defRPr/>
            </a:pPr>
            <a:fld id="{538B33C8-E7D8-4312-8E34-56CFA9F55699}" type="slidenum">
              <a:rPr lang="en-AU" smtClean="0">
                <a:solidFill>
                  <a:prstClr val="black"/>
                </a:solidFill>
              </a:rPr>
              <a:pPr>
                <a:defRPr/>
              </a:pPr>
              <a:t>7</a:t>
            </a:fld>
            <a:endParaRPr lang="en-AU">
              <a:solidFill>
                <a:prstClr val="black"/>
              </a:solidFill>
            </a:endParaRPr>
          </a:p>
        </p:txBody>
      </p:sp>
    </p:spTree>
    <p:extLst>
      <p:ext uri="{BB962C8B-B14F-4D97-AF65-F5344CB8AC3E}">
        <p14:creationId xmlns:p14="http://schemas.microsoft.com/office/powerpoint/2010/main" val="2237532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3863" y="687388"/>
            <a:ext cx="3487737" cy="2614612"/>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pPr>
              <a:defRPr/>
            </a:pPr>
            <a:fld id="{538B33C8-E7D8-4312-8E34-56CFA9F55699}" type="slidenum">
              <a:rPr lang="en-AU" smtClean="0">
                <a:solidFill>
                  <a:prstClr val="black"/>
                </a:solidFill>
              </a:rPr>
              <a:pPr>
                <a:defRPr/>
              </a:pPr>
              <a:t>8</a:t>
            </a:fld>
            <a:endParaRPr lang="en-AU">
              <a:solidFill>
                <a:prstClr val="black"/>
              </a:solidFill>
            </a:endParaRPr>
          </a:p>
        </p:txBody>
      </p:sp>
    </p:spTree>
    <p:extLst>
      <p:ext uri="{BB962C8B-B14F-4D97-AF65-F5344CB8AC3E}">
        <p14:creationId xmlns:p14="http://schemas.microsoft.com/office/powerpoint/2010/main" val="193231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smtClean="0"/>
          </a:p>
        </p:txBody>
      </p:sp>
      <p:sp>
        <p:nvSpPr>
          <p:cNvPr id="4" name="Slide Number Placeholder 3"/>
          <p:cNvSpPr>
            <a:spLocks noGrp="1"/>
          </p:cNvSpPr>
          <p:nvPr>
            <p:ph type="sldNum" sz="quarter" idx="10"/>
          </p:nvPr>
        </p:nvSpPr>
        <p:spPr/>
        <p:txBody>
          <a:bodyPr/>
          <a:lstStyle/>
          <a:p>
            <a:pPr>
              <a:defRPr/>
            </a:pPr>
            <a:fld id="{538B33C8-E7D8-4312-8E34-56CFA9F55699}" type="slidenum">
              <a:rPr lang="en-AU" smtClean="0">
                <a:solidFill>
                  <a:prstClr val="black"/>
                </a:solidFill>
              </a:rPr>
              <a:pPr>
                <a:defRPr/>
              </a:pPr>
              <a:t>9</a:t>
            </a:fld>
            <a:endParaRPr lang="en-AU">
              <a:solidFill>
                <a:prstClr val="black"/>
              </a:solidFill>
            </a:endParaRPr>
          </a:p>
        </p:txBody>
      </p:sp>
    </p:spTree>
    <p:extLst>
      <p:ext uri="{BB962C8B-B14F-4D97-AF65-F5344CB8AC3E}">
        <p14:creationId xmlns:p14="http://schemas.microsoft.com/office/powerpoint/2010/main" val="1303747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70996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395288" y="1052513"/>
            <a:ext cx="8424862"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sz="2400">
                <a:solidFill>
                  <a:schemeClr val="tx1"/>
                </a:solidFill>
                <a:latin typeface="Arial" charset="0"/>
                <a:ea typeface="ＭＳ Ｐゴシック" pitchFamily="34" charset="-128"/>
              </a:defRPr>
            </a:lvl1pPr>
            <a:lvl2pPr marL="742950" indent="-285750" eaLnBrk="0" hangingPunct="0">
              <a:defRPr kumimoji="1" sz="2400">
                <a:solidFill>
                  <a:schemeClr val="tx1"/>
                </a:solidFill>
                <a:latin typeface="Arial" charset="0"/>
                <a:ea typeface="ＭＳ Ｐゴシック" pitchFamily="34" charset="-128"/>
              </a:defRPr>
            </a:lvl2pPr>
            <a:lvl3pPr marL="1143000" indent="-228600" eaLnBrk="0" hangingPunct="0">
              <a:defRPr kumimoji="1" sz="2400">
                <a:solidFill>
                  <a:schemeClr val="tx1"/>
                </a:solidFill>
                <a:latin typeface="Arial" charset="0"/>
                <a:ea typeface="ＭＳ Ｐゴシック" pitchFamily="34" charset="-128"/>
              </a:defRPr>
            </a:lvl3pPr>
            <a:lvl4pPr marL="1600200" indent="-228600" eaLnBrk="0" hangingPunct="0">
              <a:defRPr kumimoji="1" sz="2400">
                <a:solidFill>
                  <a:schemeClr val="tx1"/>
                </a:solidFill>
                <a:latin typeface="Arial" charset="0"/>
                <a:ea typeface="ＭＳ Ｐゴシック" pitchFamily="34" charset="-128"/>
              </a:defRPr>
            </a:lvl4pPr>
            <a:lvl5pPr marL="2057400" indent="-228600" eaLnBrk="0" hangingPunct="0">
              <a:defRPr kumimoji="1"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34" charset="-128"/>
              </a:defRPr>
            </a:lvl9pPr>
          </a:lstStyle>
          <a:p>
            <a:pPr fontAlgn="base">
              <a:spcBef>
                <a:spcPct val="0"/>
              </a:spcBef>
              <a:spcAft>
                <a:spcPct val="0"/>
              </a:spcAft>
              <a:defRPr/>
            </a:pPr>
            <a:endParaRPr lang="en-US" altLang="en-US" smtClean="0">
              <a:solidFill>
                <a:srgbClr val="000000"/>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2E91157-CEEE-4DE4-9F5F-78FC3BDB06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65416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4_Title Slide">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0" y="731669"/>
            <a:ext cx="9144000" cy="245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17812" y="5328335"/>
            <a:ext cx="6530746" cy="456503"/>
          </a:xfrm>
        </p:spPr>
        <p:txBody>
          <a:bodyPr/>
          <a:lstStyle>
            <a:lvl1pPr marL="0" indent="0" algn="l">
              <a:lnSpc>
                <a:spcPct val="80000"/>
              </a:lnSpc>
              <a:buNone/>
              <a:defRPr sz="1350" b="1" spc="-27" baseline="0">
                <a:solidFill>
                  <a:schemeClr val="tx1"/>
                </a:solidFill>
              </a:defRPr>
            </a:lvl1pPr>
            <a:lvl2pPr marL="411464" indent="0" algn="ctr">
              <a:buNone/>
              <a:defRPr>
                <a:solidFill>
                  <a:schemeClr val="tx1">
                    <a:tint val="75000"/>
                  </a:schemeClr>
                </a:solidFill>
              </a:defRPr>
            </a:lvl2pPr>
            <a:lvl3pPr marL="822927" indent="0" algn="ctr">
              <a:buNone/>
              <a:defRPr>
                <a:solidFill>
                  <a:schemeClr val="tx1">
                    <a:tint val="75000"/>
                  </a:schemeClr>
                </a:solidFill>
              </a:defRPr>
            </a:lvl3pPr>
            <a:lvl4pPr marL="1234391" indent="0" algn="ctr">
              <a:buNone/>
              <a:defRPr>
                <a:solidFill>
                  <a:schemeClr val="tx1">
                    <a:tint val="75000"/>
                  </a:schemeClr>
                </a:solidFill>
              </a:defRPr>
            </a:lvl4pPr>
            <a:lvl5pPr marL="1645854" indent="0" algn="ctr">
              <a:buNone/>
              <a:defRPr>
                <a:solidFill>
                  <a:schemeClr val="tx1">
                    <a:tint val="75000"/>
                  </a:schemeClr>
                </a:solidFill>
              </a:defRPr>
            </a:lvl5pPr>
            <a:lvl6pPr marL="2057318" indent="0" algn="ctr">
              <a:buNone/>
              <a:defRPr>
                <a:solidFill>
                  <a:schemeClr val="tx1">
                    <a:tint val="75000"/>
                  </a:schemeClr>
                </a:solidFill>
              </a:defRPr>
            </a:lvl6pPr>
            <a:lvl7pPr marL="2468781" indent="0" algn="ctr">
              <a:buNone/>
              <a:defRPr>
                <a:solidFill>
                  <a:schemeClr val="tx1">
                    <a:tint val="75000"/>
                  </a:schemeClr>
                </a:solidFill>
              </a:defRPr>
            </a:lvl7pPr>
            <a:lvl8pPr marL="2880245" indent="0" algn="ctr">
              <a:buNone/>
              <a:defRPr>
                <a:solidFill>
                  <a:schemeClr val="tx1">
                    <a:tint val="75000"/>
                  </a:schemeClr>
                </a:solidFill>
              </a:defRPr>
            </a:lvl8pPr>
            <a:lvl9pPr marL="3291709"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517813" y="4624737"/>
            <a:ext cx="6530747" cy="578747"/>
          </a:xfrm>
        </p:spPr>
        <p:txBody>
          <a:bodyPr anchor="t"/>
          <a:lstStyle>
            <a:lvl1pPr algn="l">
              <a:lnSpc>
                <a:spcPct val="80000"/>
              </a:lnSpc>
              <a:defRPr sz="2850" b="0" spc="-45" baseline="0">
                <a:solidFill>
                  <a:srgbClr val="C41230"/>
                </a:solidFill>
              </a:defRPr>
            </a:lvl1pPr>
          </a:lstStyle>
          <a:p>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37356" y="4625341"/>
            <a:ext cx="1049986" cy="1049986"/>
          </a:xfrm>
          <a:prstGeom prst="rect">
            <a:avLst/>
          </a:prstGeom>
        </p:spPr>
      </p:pic>
    </p:spTree>
    <p:extLst>
      <p:ext uri="{BB962C8B-B14F-4D97-AF65-F5344CB8AC3E}">
        <p14:creationId xmlns:p14="http://schemas.microsoft.com/office/powerpoint/2010/main" val="9131768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5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l="-154" r="-200"/>
          <a:stretch/>
        </p:blipFill>
        <p:spPr bwMode="auto">
          <a:xfrm>
            <a:off x="-12032" y="731669"/>
            <a:ext cx="9168063" cy="245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17812" y="5328335"/>
            <a:ext cx="6530746" cy="456503"/>
          </a:xfrm>
        </p:spPr>
        <p:txBody>
          <a:bodyPr/>
          <a:lstStyle>
            <a:lvl1pPr marL="0" indent="0" algn="l">
              <a:lnSpc>
                <a:spcPct val="80000"/>
              </a:lnSpc>
              <a:buNone/>
              <a:defRPr sz="1350" b="1" spc="-27" baseline="0">
                <a:solidFill>
                  <a:schemeClr val="tx1"/>
                </a:solidFill>
              </a:defRPr>
            </a:lvl1pPr>
            <a:lvl2pPr marL="411464" indent="0" algn="ctr">
              <a:buNone/>
              <a:defRPr>
                <a:solidFill>
                  <a:schemeClr val="tx1">
                    <a:tint val="75000"/>
                  </a:schemeClr>
                </a:solidFill>
              </a:defRPr>
            </a:lvl2pPr>
            <a:lvl3pPr marL="822927" indent="0" algn="ctr">
              <a:buNone/>
              <a:defRPr>
                <a:solidFill>
                  <a:schemeClr val="tx1">
                    <a:tint val="75000"/>
                  </a:schemeClr>
                </a:solidFill>
              </a:defRPr>
            </a:lvl3pPr>
            <a:lvl4pPr marL="1234391" indent="0" algn="ctr">
              <a:buNone/>
              <a:defRPr>
                <a:solidFill>
                  <a:schemeClr val="tx1">
                    <a:tint val="75000"/>
                  </a:schemeClr>
                </a:solidFill>
              </a:defRPr>
            </a:lvl4pPr>
            <a:lvl5pPr marL="1645854" indent="0" algn="ctr">
              <a:buNone/>
              <a:defRPr>
                <a:solidFill>
                  <a:schemeClr val="tx1">
                    <a:tint val="75000"/>
                  </a:schemeClr>
                </a:solidFill>
              </a:defRPr>
            </a:lvl5pPr>
            <a:lvl6pPr marL="2057318" indent="0" algn="ctr">
              <a:buNone/>
              <a:defRPr>
                <a:solidFill>
                  <a:schemeClr val="tx1">
                    <a:tint val="75000"/>
                  </a:schemeClr>
                </a:solidFill>
              </a:defRPr>
            </a:lvl6pPr>
            <a:lvl7pPr marL="2468781" indent="0" algn="ctr">
              <a:buNone/>
              <a:defRPr>
                <a:solidFill>
                  <a:schemeClr val="tx1">
                    <a:tint val="75000"/>
                  </a:schemeClr>
                </a:solidFill>
              </a:defRPr>
            </a:lvl7pPr>
            <a:lvl8pPr marL="2880245" indent="0" algn="ctr">
              <a:buNone/>
              <a:defRPr>
                <a:solidFill>
                  <a:schemeClr val="tx1">
                    <a:tint val="75000"/>
                  </a:schemeClr>
                </a:solidFill>
              </a:defRPr>
            </a:lvl8pPr>
            <a:lvl9pPr marL="3291709"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517813" y="4624737"/>
            <a:ext cx="6530747" cy="578747"/>
          </a:xfrm>
        </p:spPr>
        <p:txBody>
          <a:bodyPr anchor="t"/>
          <a:lstStyle>
            <a:lvl1pPr algn="l">
              <a:lnSpc>
                <a:spcPct val="80000"/>
              </a:lnSpc>
              <a:defRPr sz="2850" b="0" spc="-45" baseline="0">
                <a:solidFill>
                  <a:srgbClr val="C41230"/>
                </a:solidFill>
              </a:defRPr>
            </a:lvl1pPr>
          </a:lstStyle>
          <a:p>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37356" y="4625341"/>
            <a:ext cx="1049986" cy="1049986"/>
          </a:xfrm>
          <a:prstGeom prst="rect">
            <a:avLst/>
          </a:prstGeom>
        </p:spPr>
      </p:pic>
    </p:spTree>
    <p:extLst>
      <p:ext uri="{BB962C8B-B14F-4D97-AF65-F5344CB8AC3E}">
        <p14:creationId xmlns:p14="http://schemas.microsoft.com/office/powerpoint/2010/main" val="18907499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6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2031" y="731669"/>
            <a:ext cx="9137984" cy="245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17812" y="5328335"/>
            <a:ext cx="6530746" cy="456503"/>
          </a:xfrm>
        </p:spPr>
        <p:txBody>
          <a:bodyPr/>
          <a:lstStyle>
            <a:lvl1pPr marL="0" indent="0" algn="l">
              <a:lnSpc>
                <a:spcPct val="80000"/>
              </a:lnSpc>
              <a:buNone/>
              <a:defRPr sz="1350" b="1" spc="-27" baseline="0">
                <a:solidFill>
                  <a:schemeClr val="tx1"/>
                </a:solidFill>
              </a:defRPr>
            </a:lvl1pPr>
            <a:lvl2pPr marL="411464" indent="0" algn="ctr">
              <a:buNone/>
              <a:defRPr>
                <a:solidFill>
                  <a:schemeClr val="tx1">
                    <a:tint val="75000"/>
                  </a:schemeClr>
                </a:solidFill>
              </a:defRPr>
            </a:lvl2pPr>
            <a:lvl3pPr marL="822927" indent="0" algn="ctr">
              <a:buNone/>
              <a:defRPr>
                <a:solidFill>
                  <a:schemeClr val="tx1">
                    <a:tint val="75000"/>
                  </a:schemeClr>
                </a:solidFill>
              </a:defRPr>
            </a:lvl3pPr>
            <a:lvl4pPr marL="1234391" indent="0" algn="ctr">
              <a:buNone/>
              <a:defRPr>
                <a:solidFill>
                  <a:schemeClr val="tx1">
                    <a:tint val="75000"/>
                  </a:schemeClr>
                </a:solidFill>
              </a:defRPr>
            </a:lvl4pPr>
            <a:lvl5pPr marL="1645854" indent="0" algn="ctr">
              <a:buNone/>
              <a:defRPr>
                <a:solidFill>
                  <a:schemeClr val="tx1">
                    <a:tint val="75000"/>
                  </a:schemeClr>
                </a:solidFill>
              </a:defRPr>
            </a:lvl5pPr>
            <a:lvl6pPr marL="2057318" indent="0" algn="ctr">
              <a:buNone/>
              <a:defRPr>
                <a:solidFill>
                  <a:schemeClr val="tx1">
                    <a:tint val="75000"/>
                  </a:schemeClr>
                </a:solidFill>
              </a:defRPr>
            </a:lvl6pPr>
            <a:lvl7pPr marL="2468781" indent="0" algn="ctr">
              <a:buNone/>
              <a:defRPr>
                <a:solidFill>
                  <a:schemeClr val="tx1">
                    <a:tint val="75000"/>
                  </a:schemeClr>
                </a:solidFill>
              </a:defRPr>
            </a:lvl7pPr>
            <a:lvl8pPr marL="2880245" indent="0" algn="ctr">
              <a:buNone/>
              <a:defRPr>
                <a:solidFill>
                  <a:schemeClr val="tx1">
                    <a:tint val="75000"/>
                  </a:schemeClr>
                </a:solidFill>
              </a:defRPr>
            </a:lvl8pPr>
            <a:lvl9pPr marL="3291709"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517813" y="4624737"/>
            <a:ext cx="6530747" cy="578747"/>
          </a:xfrm>
        </p:spPr>
        <p:txBody>
          <a:bodyPr anchor="t"/>
          <a:lstStyle>
            <a:lvl1pPr algn="l">
              <a:lnSpc>
                <a:spcPct val="80000"/>
              </a:lnSpc>
              <a:defRPr sz="2850" b="0" spc="-45" baseline="0">
                <a:solidFill>
                  <a:srgbClr val="C41230"/>
                </a:solidFill>
              </a:defRPr>
            </a:lvl1pPr>
          </a:lstStyle>
          <a:p>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37356" y="4625341"/>
            <a:ext cx="1049986" cy="1049986"/>
          </a:xfrm>
          <a:prstGeom prst="rect">
            <a:avLst/>
          </a:prstGeom>
        </p:spPr>
      </p:pic>
    </p:spTree>
    <p:extLst>
      <p:ext uri="{BB962C8B-B14F-4D97-AF65-F5344CB8AC3E}">
        <p14:creationId xmlns:p14="http://schemas.microsoft.com/office/powerpoint/2010/main" val="18940332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0_Title Slide">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0" y="731670"/>
            <a:ext cx="9144000" cy="2457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17812" y="5328335"/>
            <a:ext cx="6530746" cy="456503"/>
          </a:xfrm>
        </p:spPr>
        <p:txBody>
          <a:bodyPr/>
          <a:lstStyle>
            <a:lvl1pPr marL="0" indent="0" algn="l">
              <a:lnSpc>
                <a:spcPct val="80000"/>
              </a:lnSpc>
              <a:buNone/>
              <a:defRPr sz="1350" b="1" spc="-27" baseline="0">
                <a:solidFill>
                  <a:schemeClr val="tx1"/>
                </a:solidFill>
              </a:defRPr>
            </a:lvl1pPr>
            <a:lvl2pPr marL="411464" indent="0" algn="ctr">
              <a:buNone/>
              <a:defRPr>
                <a:solidFill>
                  <a:schemeClr val="tx1">
                    <a:tint val="75000"/>
                  </a:schemeClr>
                </a:solidFill>
              </a:defRPr>
            </a:lvl2pPr>
            <a:lvl3pPr marL="822927" indent="0" algn="ctr">
              <a:buNone/>
              <a:defRPr>
                <a:solidFill>
                  <a:schemeClr val="tx1">
                    <a:tint val="75000"/>
                  </a:schemeClr>
                </a:solidFill>
              </a:defRPr>
            </a:lvl3pPr>
            <a:lvl4pPr marL="1234391" indent="0" algn="ctr">
              <a:buNone/>
              <a:defRPr>
                <a:solidFill>
                  <a:schemeClr val="tx1">
                    <a:tint val="75000"/>
                  </a:schemeClr>
                </a:solidFill>
              </a:defRPr>
            </a:lvl4pPr>
            <a:lvl5pPr marL="1645854" indent="0" algn="ctr">
              <a:buNone/>
              <a:defRPr>
                <a:solidFill>
                  <a:schemeClr val="tx1">
                    <a:tint val="75000"/>
                  </a:schemeClr>
                </a:solidFill>
              </a:defRPr>
            </a:lvl5pPr>
            <a:lvl6pPr marL="2057318" indent="0" algn="ctr">
              <a:buNone/>
              <a:defRPr>
                <a:solidFill>
                  <a:schemeClr val="tx1">
                    <a:tint val="75000"/>
                  </a:schemeClr>
                </a:solidFill>
              </a:defRPr>
            </a:lvl6pPr>
            <a:lvl7pPr marL="2468781" indent="0" algn="ctr">
              <a:buNone/>
              <a:defRPr>
                <a:solidFill>
                  <a:schemeClr val="tx1">
                    <a:tint val="75000"/>
                  </a:schemeClr>
                </a:solidFill>
              </a:defRPr>
            </a:lvl7pPr>
            <a:lvl8pPr marL="2880245" indent="0" algn="ctr">
              <a:buNone/>
              <a:defRPr>
                <a:solidFill>
                  <a:schemeClr val="tx1">
                    <a:tint val="75000"/>
                  </a:schemeClr>
                </a:solidFill>
              </a:defRPr>
            </a:lvl8pPr>
            <a:lvl9pPr marL="3291709"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517813" y="4624737"/>
            <a:ext cx="6530747" cy="578747"/>
          </a:xfrm>
        </p:spPr>
        <p:txBody>
          <a:bodyPr anchor="t"/>
          <a:lstStyle>
            <a:lvl1pPr algn="l">
              <a:lnSpc>
                <a:spcPct val="80000"/>
              </a:lnSpc>
              <a:defRPr sz="2850" b="0" spc="-45" baseline="0">
                <a:solidFill>
                  <a:srgbClr val="C41230"/>
                </a:solidFill>
              </a:defRPr>
            </a:lvl1pPr>
          </a:lstStyle>
          <a:p>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37356" y="4625341"/>
            <a:ext cx="1049986" cy="1049986"/>
          </a:xfrm>
          <a:prstGeom prst="rect">
            <a:avLst/>
          </a:prstGeom>
        </p:spPr>
      </p:pic>
    </p:spTree>
    <p:extLst>
      <p:ext uri="{BB962C8B-B14F-4D97-AF65-F5344CB8AC3E}">
        <p14:creationId xmlns:p14="http://schemas.microsoft.com/office/powerpoint/2010/main" val="41168657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0" y="731668"/>
            <a:ext cx="9144000" cy="245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17812" y="5328335"/>
            <a:ext cx="6530746" cy="456503"/>
          </a:xfrm>
        </p:spPr>
        <p:txBody>
          <a:bodyPr/>
          <a:lstStyle>
            <a:lvl1pPr marL="0" indent="0" algn="l">
              <a:lnSpc>
                <a:spcPct val="80000"/>
              </a:lnSpc>
              <a:buNone/>
              <a:defRPr sz="1350" b="1" spc="-27" baseline="0">
                <a:solidFill>
                  <a:schemeClr val="tx1"/>
                </a:solidFill>
              </a:defRPr>
            </a:lvl1pPr>
            <a:lvl2pPr marL="411464" indent="0" algn="ctr">
              <a:buNone/>
              <a:defRPr>
                <a:solidFill>
                  <a:schemeClr val="tx1">
                    <a:tint val="75000"/>
                  </a:schemeClr>
                </a:solidFill>
              </a:defRPr>
            </a:lvl2pPr>
            <a:lvl3pPr marL="822927" indent="0" algn="ctr">
              <a:buNone/>
              <a:defRPr>
                <a:solidFill>
                  <a:schemeClr val="tx1">
                    <a:tint val="75000"/>
                  </a:schemeClr>
                </a:solidFill>
              </a:defRPr>
            </a:lvl3pPr>
            <a:lvl4pPr marL="1234391" indent="0" algn="ctr">
              <a:buNone/>
              <a:defRPr>
                <a:solidFill>
                  <a:schemeClr val="tx1">
                    <a:tint val="75000"/>
                  </a:schemeClr>
                </a:solidFill>
              </a:defRPr>
            </a:lvl4pPr>
            <a:lvl5pPr marL="1645854" indent="0" algn="ctr">
              <a:buNone/>
              <a:defRPr>
                <a:solidFill>
                  <a:schemeClr val="tx1">
                    <a:tint val="75000"/>
                  </a:schemeClr>
                </a:solidFill>
              </a:defRPr>
            </a:lvl5pPr>
            <a:lvl6pPr marL="2057318" indent="0" algn="ctr">
              <a:buNone/>
              <a:defRPr>
                <a:solidFill>
                  <a:schemeClr val="tx1">
                    <a:tint val="75000"/>
                  </a:schemeClr>
                </a:solidFill>
              </a:defRPr>
            </a:lvl6pPr>
            <a:lvl7pPr marL="2468781" indent="0" algn="ctr">
              <a:buNone/>
              <a:defRPr>
                <a:solidFill>
                  <a:schemeClr val="tx1">
                    <a:tint val="75000"/>
                  </a:schemeClr>
                </a:solidFill>
              </a:defRPr>
            </a:lvl7pPr>
            <a:lvl8pPr marL="2880245" indent="0" algn="ctr">
              <a:buNone/>
              <a:defRPr>
                <a:solidFill>
                  <a:schemeClr val="tx1">
                    <a:tint val="75000"/>
                  </a:schemeClr>
                </a:solidFill>
              </a:defRPr>
            </a:lvl8pPr>
            <a:lvl9pPr marL="3291709"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517813" y="4624737"/>
            <a:ext cx="6530747" cy="578747"/>
          </a:xfrm>
        </p:spPr>
        <p:txBody>
          <a:bodyPr anchor="t"/>
          <a:lstStyle>
            <a:lvl1pPr algn="l">
              <a:lnSpc>
                <a:spcPct val="80000"/>
              </a:lnSpc>
              <a:defRPr sz="2850" b="0" spc="-45" baseline="0">
                <a:solidFill>
                  <a:srgbClr val="C41230"/>
                </a:solidFill>
              </a:defRPr>
            </a:lvl1pPr>
          </a:lstStyle>
          <a:p>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37356" y="4625341"/>
            <a:ext cx="1049986" cy="1049986"/>
          </a:xfrm>
          <a:prstGeom prst="rect">
            <a:avLst/>
          </a:prstGeom>
        </p:spPr>
      </p:pic>
    </p:spTree>
    <p:extLst>
      <p:ext uri="{BB962C8B-B14F-4D97-AF65-F5344CB8AC3E}">
        <p14:creationId xmlns:p14="http://schemas.microsoft.com/office/powerpoint/2010/main" val="6528272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2_Title Slide">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0" y="731668"/>
            <a:ext cx="9144000" cy="245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17812" y="5328335"/>
            <a:ext cx="6530746" cy="456503"/>
          </a:xfrm>
        </p:spPr>
        <p:txBody>
          <a:bodyPr/>
          <a:lstStyle>
            <a:lvl1pPr marL="0" indent="0" algn="l">
              <a:lnSpc>
                <a:spcPct val="80000"/>
              </a:lnSpc>
              <a:buNone/>
              <a:defRPr sz="1350" b="1" spc="-27" baseline="0">
                <a:solidFill>
                  <a:schemeClr val="tx1"/>
                </a:solidFill>
              </a:defRPr>
            </a:lvl1pPr>
            <a:lvl2pPr marL="411464" indent="0" algn="ctr">
              <a:buNone/>
              <a:defRPr>
                <a:solidFill>
                  <a:schemeClr val="tx1">
                    <a:tint val="75000"/>
                  </a:schemeClr>
                </a:solidFill>
              </a:defRPr>
            </a:lvl2pPr>
            <a:lvl3pPr marL="822927" indent="0" algn="ctr">
              <a:buNone/>
              <a:defRPr>
                <a:solidFill>
                  <a:schemeClr val="tx1">
                    <a:tint val="75000"/>
                  </a:schemeClr>
                </a:solidFill>
              </a:defRPr>
            </a:lvl3pPr>
            <a:lvl4pPr marL="1234391" indent="0" algn="ctr">
              <a:buNone/>
              <a:defRPr>
                <a:solidFill>
                  <a:schemeClr val="tx1">
                    <a:tint val="75000"/>
                  </a:schemeClr>
                </a:solidFill>
              </a:defRPr>
            </a:lvl4pPr>
            <a:lvl5pPr marL="1645854" indent="0" algn="ctr">
              <a:buNone/>
              <a:defRPr>
                <a:solidFill>
                  <a:schemeClr val="tx1">
                    <a:tint val="75000"/>
                  </a:schemeClr>
                </a:solidFill>
              </a:defRPr>
            </a:lvl5pPr>
            <a:lvl6pPr marL="2057318" indent="0" algn="ctr">
              <a:buNone/>
              <a:defRPr>
                <a:solidFill>
                  <a:schemeClr val="tx1">
                    <a:tint val="75000"/>
                  </a:schemeClr>
                </a:solidFill>
              </a:defRPr>
            </a:lvl6pPr>
            <a:lvl7pPr marL="2468781" indent="0" algn="ctr">
              <a:buNone/>
              <a:defRPr>
                <a:solidFill>
                  <a:schemeClr val="tx1">
                    <a:tint val="75000"/>
                  </a:schemeClr>
                </a:solidFill>
              </a:defRPr>
            </a:lvl7pPr>
            <a:lvl8pPr marL="2880245" indent="0" algn="ctr">
              <a:buNone/>
              <a:defRPr>
                <a:solidFill>
                  <a:schemeClr val="tx1">
                    <a:tint val="75000"/>
                  </a:schemeClr>
                </a:solidFill>
              </a:defRPr>
            </a:lvl8pPr>
            <a:lvl9pPr marL="3291709"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517813" y="4624737"/>
            <a:ext cx="6530747" cy="578747"/>
          </a:xfrm>
        </p:spPr>
        <p:txBody>
          <a:bodyPr anchor="t"/>
          <a:lstStyle>
            <a:lvl1pPr algn="l">
              <a:lnSpc>
                <a:spcPct val="80000"/>
              </a:lnSpc>
              <a:defRPr sz="2850" b="0" spc="-45" baseline="0">
                <a:solidFill>
                  <a:srgbClr val="C41230"/>
                </a:solidFill>
              </a:defRPr>
            </a:lvl1pPr>
          </a:lstStyle>
          <a:p>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37356" y="4625341"/>
            <a:ext cx="1049986" cy="1049986"/>
          </a:xfrm>
          <a:prstGeom prst="rect">
            <a:avLst/>
          </a:prstGeom>
        </p:spPr>
      </p:pic>
      <p:sp>
        <p:nvSpPr>
          <p:cNvPr id="4" name="Rectangle 3"/>
          <p:cNvSpPr/>
          <p:nvPr userDrawn="1"/>
        </p:nvSpPr>
        <p:spPr>
          <a:xfrm>
            <a:off x="0" y="731668"/>
            <a:ext cx="9144000" cy="2276028"/>
          </a:xfrm>
          <a:prstGeom prst="rect">
            <a:avLst/>
          </a:prstGeom>
          <a:solidFill>
            <a:schemeClr val="tx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2" eaLnBrk="0" fontAlgn="base" hangingPunct="0">
              <a:spcBef>
                <a:spcPct val="0"/>
              </a:spcBef>
              <a:spcAft>
                <a:spcPct val="0"/>
              </a:spcAft>
            </a:pPr>
            <a:endParaRPr lang="en-AU">
              <a:solidFill>
                <a:srgbClr val="FFFFFF"/>
              </a:solidFill>
            </a:endParaRPr>
          </a:p>
        </p:txBody>
      </p:sp>
      <p:sp>
        <p:nvSpPr>
          <p:cNvPr id="7" name="TextBox 6"/>
          <p:cNvSpPr txBox="1"/>
          <p:nvPr userDrawn="1"/>
        </p:nvSpPr>
        <p:spPr>
          <a:xfrm>
            <a:off x="0" y="1355946"/>
            <a:ext cx="9013371" cy="830997"/>
          </a:xfrm>
          <a:prstGeom prst="rect">
            <a:avLst/>
          </a:prstGeom>
          <a:noFill/>
          <a:effectLst/>
        </p:spPr>
        <p:txBody>
          <a:bodyPr wrap="square" rtlCol="0" anchor="t">
            <a:spAutoFit/>
          </a:bodyPr>
          <a:lstStyle/>
          <a:p>
            <a:pPr algn="ctr" defTabSz="457182" eaLnBrk="0" hangingPunct="0">
              <a:lnSpc>
                <a:spcPct val="80000"/>
              </a:lnSpc>
            </a:pPr>
            <a:r>
              <a:rPr lang="en-AU" sz="2000" spc="-30" dirty="0">
                <a:solidFill>
                  <a:srgbClr val="FFFFFF"/>
                </a:solidFill>
                <a:ea typeface="ＭＳ Ｐゴシック" panose="020B0600070205080204" pitchFamily="34" charset="-128"/>
              </a:rPr>
              <a:t>Section breaker</a:t>
            </a:r>
          </a:p>
          <a:p>
            <a:pPr algn="ctr" defTabSz="457182" eaLnBrk="0" hangingPunct="0">
              <a:lnSpc>
                <a:spcPct val="80000"/>
              </a:lnSpc>
            </a:pPr>
            <a:endParaRPr lang="en-AU" sz="2000" spc="-30" dirty="0">
              <a:solidFill>
                <a:srgbClr val="FFFFFF"/>
              </a:solidFill>
              <a:ea typeface="ＭＳ Ｐゴシック" panose="020B0600070205080204" pitchFamily="34" charset="-128"/>
            </a:endParaRPr>
          </a:p>
          <a:p>
            <a:pPr algn="ctr" defTabSz="457182" eaLnBrk="0" hangingPunct="0">
              <a:lnSpc>
                <a:spcPct val="80000"/>
              </a:lnSpc>
            </a:pPr>
            <a:r>
              <a:rPr lang="en-AU" sz="2000" spc="-30" dirty="0">
                <a:solidFill>
                  <a:srgbClr val="FFFFFF"/>
                </a:solidFill>
                <a:ea typeface="ＭＳ Ｐゴシック" panose="020B0600070205080204" pitchFamily="34" charset="-128"/>
              </a:rPr>
              <a:t>Insert banner image here</a:t>
            </a:r>
          </a:p>
        </p:txBody>
      </p:sp>
    </p:spTree>
    <p:extLst>
      <p:ext uri="{BB962C8B-B14F-4D97-AF65-F5344CB8AC3E}">
        <p14:creationId xmlns:p14="http://schemas.microsoft.com/office/powerpoint/2010/main" val="27104825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04983" y="0"/>
            <a:ext cx="850900" cy="850900"/>
          </a:xfrm>
          <a:prstGeom prst="rect">
            <a:avLst/>
          </a:prstGeom>
        </p:spPr>
      </p:pic>
      <p:cxnSp>
        <p:nvCxnSpPr>
          <p:cNvPr id="5" name="Straight Connector 4"/>
          <p:cNvCxnSpPr/>
          <p:nvPr/>
        </p:nvCxnSpPr>
        <p:spPr>
          <a:xfrm flipH="1">
            <a:off x="173833" y="6489700"/>
            <a:ext cx="8785622" cy="0"/>
          </a:xfrm>
          <a:prstGeom prst="line">
            <a:avLst/>
          </a:prstGeom>
          <a:ln w="6350" cap="flat">
            <a:solidFill>
              <a:schemeClr val="bg1">
                <a:lumMod val="50000"/>
              </a:schemeClr>
            </a:solidFill>
            <a:headEnd w="lg" len="lg"/>
            <a:tailEnd type="none" w="lg" len="lg"/>
          </a:ln>
          <a:effectLst/>
        </p:spPr>
        <p:style>
          <a:lnRef idx="2">
            <a:schemeClr val="accent1"/>
          </a:lnRef>
          <a:fillRef idx="0">
            <a:schemeClr val="accent1"/>
          </a:fillRef>
          <a:effectRef idx="1">
            <a:schemeClr val="accent1"/>
          </a:effectRef>
          <a:fontRef idx="minor">
            <a:schemeClr val="tx1"/>
          </a:fontRef>
        </p:style>
      </p:cxnSp>
      <p:pic>
        <p:nvPicPr>
          <p:cNvPr id="7" name="Picture 9"/>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 y="733129"/>
            <a:ext cx="8039099" cy="11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flipH="1">
            <a:off x="173833" y="6489700"/>
            <a:ext cx="8785622" cy="0"/>
          </a:xfrm>
          <a:prstGeom prst="line">
            <a:avLst/>
          </a:prstGeom>
          <a:ln w="6350" cap="flat">
            <a:solidFill>
              <a:schemeClr val="bg1">
                <a:lumMod val="50000"/>
              </a:schemeClr>
            </a:solidFill>
            <a:headEnd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160800" y="985963"/>
            <a:ext cx="5114861" cy="5503255"/>
          </a:xfrm>
        </p:spPr>
        <p:txBody>
          <a:bodyPr/>
          <a:lstStyle>
            <a:lvl1pPr marL="0" indent="0">
              <a:buClr>
                <a:schemeClr val="tx2"/>
              </a:buClr>
              <a:buFont typeface="Wingdings" pitchFamily="2" charset="2"/>
              <a:buNone/>
              <a:defRPr sz="2000" spc="-27" baseline="0">
                <a:solidFill>
                  <a:srgbClr val="000000"/>
                </a:solidFill>
              </a:defRPr>
            </a:lvl1pPr>
            <a:lvl2pPr marL="447675" indent="-177800">
              <a:buClr>
                <a:srgbClr val="C11521"/>
              </a:buClr>
              <a:buFont typeface="Wingdings" pitchFamily="2" charset="2"/>
              <a:buChar char="§"/>
              <a:defRPr sz="2000" spc="-27" baseline="0">
                <a:solidFill>
                  <a:srgbClr val="000000"/>
                </a:solidFill>
              </a:defRPr>
            </a:lvl2pPr>
            <a:lvl3pPr marL="607219" indent="-203597">
              <a:buClr>
                <a:srgbClr val="C11521"/>
              </a:buClr>
              <a:buFont typeface="Courier New" pitchFamily="49" charset="0"/>
              <a:buChar char="o"/>
              <a:defRPr sz="2000" spc="-27" baseline="0">
                <a:solidFill>
                  <a:srgbClr val="000000"/>
                </a:solidFill>
              </a:defRPr>
            </a:lvl3pPr>
            <a:lvl4pPr marL="806054" indent="-198835">
              <a:buClr>
                <a:srgbClr val="C11521"/>
              </a:buClr>
              <a:defRPr sz="2000" spc="-27" baseline="0">
                <a:solidFill>
                  <a:srgbClr val="000000"/>
                </a:solidFill>
              </a:defRPr>
            </a:lvl4pPr>
            <a:lvl5pPr marL="944166" indent="-204788">
              <a:buClr>
                <a:srgbClr val="C11521"/>
              </a:buClr>
              <a:defRPr sz="2000" spc="-27" baseline="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itle 1"/>
          <p:cNvSpPr>
            <a:spLocks noGrp="1"/>
          </p:cNvSpPr>
          <p:nvPr>
            <p:ph type="title"/>
          </p:nvPr>
        </p:nvSpPr>
        <p:spPr>
          <a:xfrm>
            <a:off x="160735" y="188085"/>
            <a:ext cx="8075216" cy="548362"/>
          </a:xfrm>
        </p:spPr>
        <p:txBody>
          <a:bodyPr/>
          <a:lstStyle>
            <a:lvl1pPr algn="l">
              <a:defRPr sz="2800" b="0" kern="1200" spc="-45" baseline="0">
                <a:solidFill>
                  <a:srgbClr val="C11521"/>
                </a:solidFill>
              </a:defRPr>
            </a:lvl1pPr>
          </a:lstStyle>
          <a:p>
            <a:r>
              <a:rPr lang="en-US" dirty="0" smtClean="0"/>
              <a:t>Click to edit Master title style</a:t>
            </a:r>
            <a:endParaRPr lang="en-US" dirty="0"/>
          </a:p>
        </p:txBody>
      </p:sp>
      <p:sp>
        <p:nvSpPr>
          <p:cNvPr id="10" name="Footer Placeholder 4"/>
          <p:cNvSpPr>
            <a:spLocks noGrp="1"/>
          </p:cNvSpPr>
          <p:nvPr>
            <p:ph type="ftr" sz="quarter" idx="10"/>
          </p:nvPr>
        </p:nvSpPr>
        <p:spPr>
          <a:xfrm>
            <a:off x="5275661" y="6497638"/>
            <a:ext cx="3232547" cy="254000"/>
          </a:xfrm>
        </p:spPr>
        <p:txBody>
          <a:bodyPr anchor="b"/>
          <a:lstStyle>
            <a:lvl1pPr algn="r">
              <a:defRPr sz="630" baseline="0">
                <a:solidFill>
                  <a:schemeClr val="bg1">
                    <a:lumMod val="50000"/>
                  </a:schemeClr>
                </a:solidFill>
              </a:defRPr>
            </a:lvl1pPr>
          </a:lstStyle>
          <a:p>
            <a:pPr>
              <a:defRPr/>
            </a:pPr>
            <a:r>
              <a:rPr lang="en-AU" smtClean="0">
                <a:solidFill>
                  <a:srgbClr val="FFFFFF">
                    <a:lumMod val="50000"/>
                  </a:srgbClr>
                </a:solidFill>
              </a:rPr>
              <a:t>Insert Title Here | DRIMS#</a:t>
            </a:r>
            <a:endParaRPr lang="en-US">
              <a:solidFill>
                <a:srgbClr val="FFFFFF">
                  <a:lumMod val="50000"/>
                </a:srgbClr>
              </a:solidFill>
            </a:endParaRPr>
          </a:p>
        </p:txBody>
      </p:sp>
      <p:sp>
        <p:nvSpPr>
          <p:cNvPr id="11" name="Slide Number Placeholder 5"/>
          <p:cNvSpPr>
            <a:spLocks noGrp="1"/>
          </p:cNvSpPr>
          <p:nvPr>
            <p:ph type="sldNum" sz="quarter" idx="11"/>
          </p:nvPr>
        </p:nvSpPr>
        <p:spPr>
          <a:xfrm>
            <a:off x="8635605" y="6502400"/>
            <a:ext cx="320278" cy="249238"/>
          </a:xfrm>
        </p:spPr>
        <p:txBody>
          <a:bodyPr/>
          <a:lstStyle>
            <a:lvl1pPr>
              <a:defRPr sz="720" b="1">
                <a:solidFill>
                  <a:schemeClr val="bg1">
                    <a:lumMod val="50000"/>
                  </a:schemeClr>
                </a:solidFill>
              </a:defRPr>
            </a:lvl1pPr>
          </a:lstStyle>
          <a:p>
            <a:pPr>
              <a:defRPr/>
            </a:pPr>
            <a:fld id="{98954E90-9E6C-481C-B848-682633689F0F}" type="slidenum">
              <a:rPr lang="en-US">
                <a:solidFill>
                  <a:srgbClr val="FFFFFF">
                    <a:lumMod val="50000"/>
                  </a:srgbClr>
                </a:solidFill>
              </a:rPr>
              <a:pPr>
                <a:defRPr/>
              </a:pPr>
              <a:t>‹#›</a:t>
            </a:fld>
            <a:endParaRPr lang="en-US" dirty="0">
              <a:solidFill>
                <a:srgbClr val="FFFFFF">
                  <a:lumMod val="50000"/>
                </a:srgbClr>
              </a:solidFill>
            </a:endParaRPr>
          </a:p>
        </p:txBody>
      </p:sp>
      <p:sp>
        <p:nvSpPr>
          <p:cNvPr id="12" name="Date Placeholder 3"/>
          <p:cNvSpPr>
            <a:spLocks noGrp="1"/>
          </p:cNvSpPr>
          <p:nvPr>
            <p:ph type="dt" sz="half" idx="12"/>
          </p:nvPr>
        </p:nvSpPr>
        <p:spPr>
          <a:xfrm>
            <a:off x="160736" y="6494464"/>
            <a:ext cx="1335881" cy="257176"/>
          </a:xfrm>
        </p:spPr>
        <p:txBody>
          <a:bodyPr/>
          <a:lstStyle>
            <a:lvl1pPr>
              <a:defRPr sz="675" spc="0">
                <a:solidFill>
                  <a:schemeClr val="tx1">
                    <a:lumMod val="60000"/>
                    <a:lumOff val="40000"/>
                  </a:schemeClr>
                </a:solidFill>
              </a:defRPr>
            </a:lvl1pPr>
          </a:lstStyle>
          <a:p>
            <a:pPr>
              <a:defRPr/>
            </a:pPr>
            <a:fld id="{FA1B3117-9A47-4041-9D75-728F1756E113}" type="datetime3">
              <a:rPr lang="en-US" smtClean="0">
                <a:solidFill>
                  <a:srgbClr val="262627">
                    <a:lumMod val="60000"/>
                    <a:lumOff val="40000"/>
                  </a:srgbClr>
                </a:solidFill>
              </a:rPr>
              <a:pPr>
                <a:defRPr/>
              </a:pPr>
              <a:t>26 July 2016</a:t>
            </a:fld>
            <a:endParaRPr lang="en-US" dirty="0">
              <a:solidFill>
                <a:srgbClr val="262627">
                  <a:lumMod val="60000"/>
                  <a:lumOff val="40000"/>
                </a:srgbClr>
              </a:solidFill>
            </a:endParaRPr>
          </a:p>
        </p:txBody>
      </p:sp>
    </p:spTree>
    <p:extLst>
      <p:ext uri="{BB962C8B-B14F-4D97-AF65-F5344CB8AC3E}">
        <p14:creationId xmlns:p14="http://schemas.microsoft.com/office/powerpoint/2010/main" val="41221326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3"/>
          <p:cNvSpPr/>
          <p:nvPr userDrawn="1"/>
        </p:nvSpPr>
        <p:spPr>
          <a:xfrm>
            <a:off x="173492" y="32536"/>
            <a:ext cx="8777195" cy="6680196"/>
          </a:xfrm>
          <a:prstGeom prst="rect">
            <a:avLst/>
          </a:prstGeom>
          <a:gradFill flip="none" rotWithShape="1">
            <a:gsLst>
              <a:gs pos="45000">
                <a:srgbClr val="E8E8E8"/>
              </a:gs>
              <a:gs pos="100000">
                <a:schemeClr val="bg1"/>
              </a:gs>
            </a:gsLst>
            <a:path path="circle">
              <a:fillToRect t="100000" r="100000"/>
            </a:path>
            <a:tileRect l="-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a:defRPr/>
            </a:pPr>
            <a:endParaRPr lang="en-US">
              <a:solidFill>
                <a:srgbClr val="FFFFFF"/>
              </a:solidFill>
            </a:endParaRPr>
          </a:p>
        </p:txBody>
      </p:sp>
      <p:cxnSp>
        <p:nvCxnSpPr>
          <p:cNvPr id="5" name="Straight Connector 4"/>
          <p:cNvCxnSpPr/>
          <p:nvPr userDrawn="1"/>
        </p:nvCxnSpPr>
        <p:spPr>
          <a:xfrm>
            <a:off x="333375" y="985838"/>
            <a:ext cx="84629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333375" y="1001713"/>
            <a:ext cx="8462963"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173492" y="6613588"/>
            <a:ext cx="8777195" cy="99144"/>
          </a:xfrm>
          <a:prstGeom prst="rect">
            <a:avLst/>
          </a:prstGeom>
          <a:gradFill flip="none" rotWithShape="1">
            <a:gsLst>
              <a:gs pos="0">
                <a:srgbClr val="C41230"/>
              </a:gs>
              <a:gs pos="100000">
                <a:srgbClr val="E73333"/>
              </a:gs>
            </a:gsLst>
            <a:path path="circle">
              <a:fillToRect t="100000" r="100000"/>
            </a:path>
            <a:tileRect l="-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a:defRPr/>
            </a:pPr>
            <a:endParaRPr lang="en-US">
              <a:solidFill>
                <a:srgbClr val="FFFFFF"/>
              </a:solidFill>
            </a:endParaRPr>
          </a:p>
        </p:txBody>
      </p:sp>
      <p:pic>
        <p:nvPicPr>
          <p:cNvPr id="8" name="Picture 13" descr="Untitled-1.png"/>
          <p:cNvPicPr>
            <a:picLocks noChangeAspect="1"/>
          </p:cNvPicPr>
          <p:nvPr userDrawn="1"/>
        </p:nvPicPr>
        <p:blipFill>
          <a:blip r:embed="rId2">
            <a:extLst>
              <a:ext uri="{28A0092B-C50C-407E-A947-70E740481C1C}">
                <a14:useLocalDpi xmlns:a14="http://schemas.microsoft.com/office/drawing/2010/main" val="0"/>
              </a:ext>
            </a:extLst>
          </a:blip>
          <a:srcRect l="37398" t="27281" r="16283" b="72008"/>
          <a:stretch>
            <a:fillRect/>
          </a:stretch>
        </p:blipFill>
        <p:spPr bwMode="auto">
          <a:xfrm>
            <a:off x="173038" y="6613525"/>
            <a:ext cx="7613650"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Wde.woodside.com.au\shares\Corpdata\Ea\CorporateCommunications\Branding\Logos\Health and Safety WKEOS\We keep each other safe_GREY.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86688" y="6137275"/>
            <a:ext cx="11636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33375" y="995367"/>
            <a:ext cx="8462708" cy="5136859"/>
          </a:xfrm>
        </p:spPr>
        <p:txBody>
          <a:bodyPr/>
          <a:lstStyle>
            <a:lvl1pPr marL="0" indent="0">
              <a:buClr>
                <a:schemeClr val="tx2"/>
              </a:buClr>
              <a:buFont typeface="Wingdings" pitchFamily="2" charset="2"/>
              <a:buNone/>
              <a:defRPr sz="2000" spc="-30" baseline="0"/>
            </a:lvl1pPr>
            <a:lvl2pPr marL="630238" indent="-173038">
              <a:buClr>
                <a:schemeClr val="tx2"/>
              </a:buClr>
              <a:buFont typeface="Wingdings" pitchFamily="2" charset="2"/>
              <a:buChar char="§"/>
              <a:defRPr sz="1600" spc="-30" baseline="0"/>
            </a:lvl2pPr>
            <a:lvl3pPr marL="1071563" indent="-157163">
              <a:buClr>
                <a:schemeClr val="tx2"/>
              </a:buClr>
              <a:buFont typeface="Courier New" pitchFamily="49" charset="0"/>
              <a:buChar char="o"/>
              <a:defRPr sz="1600" spc="-30" baseline="0"/>
            </a:lvl3pPr>
            <a:lvl4pPr marL="1524000" indent="-152400">
              <a:buClr>
                <a:schemeClr val="tx2"/>
              </a:buClr>
              <a:defRPr sz="1600" spc="-30" baseline="0"/>
            </a:lvl4pPr>
            <a:lvl5pPr marL="1976438" indent="-147638">
              <a:buClr>
                <a:schemeClr val="tx2"/>
              </a:buClr>
              <a:defRPr sz="1600" spc="-3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itle 1"/>
          <p:cNvSpPr>
            <a:spLocks noGrp="1"/>
          </p:cNvSpPr>
          <p:nvPr>
            <p:ph type="title"/>
          </p:nvPr>
        </p:nvSpPr>
        <p:spPr>
          <a:xfrm>
            <a:off x="333376" y="208196"/>
            <a:ext cx="8462707" cy="778372"/>
          </a:xfrm>
        </p:spPr>
        <p:txBody>
          <a:bodyPr/>
          <a:lstStyle>
            <a:lvl1pPr algn="l">
              <a:defRPr sz="2800" b="1" kern="1200" spc="-50" baseline="0"/>
            </a:lvl1pPr>
          </a:lstStyle>
          <a:p>
            <a:r>
              <a:rPr lang="en-US" dirty="0" smtClean="0"/>
              <a:t>Click to edit Master title style</a:t>
            </a:r>
            <a:endParaRPr lang="en-US" dirty="0"/>
          </a:p>
        </p:txBody>
      </p:sp>
      <p:sp>
        <p:nvSpPr>
          <p:cNvPr id="10" name="Date Placeholder 3"/>
          <p:cNvSpPr>
            <a:spLocks noGrp="1"/>
          </p:cNvSpPr>
          <p:nvPr>
            <p:ph type="dt" sz="half" idx="10"/>
          </p:nvPr>
        </p:nvSpPr>
        <p:spPr>
          <a:xfrm>
            <a:off x="333375" y="6383338"/>
            <a:ext cx="1336675" cy="258762"/>
          </a:xfrm>
        </p:spPr>
        <p:txBody>
          <a:bodyPr/>
          <a:lstStyle>
            <a:lvl1pPr>
              <a:defRPr sz="900" spc="0">
                <a:solidFill>
                  <a:schemeClr val="tx1">
                    <a:lumMod val="60000"/>
                    <a:lumOff val="40000"/>
                  </a:schemeClr>
                </a:solidFill>
              </a:defRPr>
            </a:lvl1pPr>
          </a:lstStyle>
          <a:p>
            <a:pPr>
              <a:defRPr/>
            </a:pPr>
            <a:r>
              <a:rPr lang="en-US">
                <a:solidFill>
                  <a:srgbClr val="262627">
                    <a:lumMod val="60000"/>
                    <a:lumOff val="40000"/>
                  </a:srgbClr>
                </a:solidFill>
              </a:rPr>
              <a:t>20 April 2015</a:t>
            </a:r>
          </a:p>
        </p:txBody>
      </p:sp>
      <p:sp>
        <p:nvSpPr>
          <p:cNvPr id="11" name="Footer Placeholder 4"/>
          <p:cNvSpPr>
            <a:spLocks noGrp="1"/>
          </p:cNvSpPr>
          <p:nvPr>
            <p:ph type="ftr" sz="quarter" idx="11"/>
          </p:nvPr>
        </p:nvSpPr>
        <p:spPr>
          <a:xfrm>
            <a:off x="2695575" y="6383338"/>
            <a:ext cx="4197350" cy="258762"/>
          </a:xfrm>
        </p:spPr>
        <p:txBody>
          <a:bodyPr/>
          <a:lstStyle>
            <a:lvl1pPr>
              <a:defRPr sz="900">
                <a:solidFill>
                  <a:schemeClr val="tx1">
                    <a:lumMod val="60000"/>
                    <a:lumOff val="40000"/>
                  </a:schemeClr>
                </a:solidFill>
              </a:defRPr>
            </a:lvl1pPr>
          </a:lstStyle>
          <a:p>
            <a:pPr>
              <a:defRPr/>
            </a:pPr>
            <a:r>
              <a:rPr lang="en-AU">
                <a:solidFill>
                  <a:srgbClr val="262627">
                    <a:lumMod val="60000"/>
                    <a:lumOff val="40000"/>
                  </a:srgbClr>
                </a:solidFill>
              </a:rPr>
              <a:t>Health, Safety , Environment &amp; Quality Community Update – DRIMS #9965057</a:t>
            </a:r>
            <a:endParaRPr lang="en-US" dirty="0">
              <a:solidFill>
                <a:srgbClr val="262627">
                  <a:lumMod val="60000"/>
                  <a:lumOff val="40000"/>
                </a:srgbClr>
              </a:solidFill>
            </a:endParaRPr>
          </a:p>
        </p:txBody>
      </p:sp>
      <p:sp>
        <p:nvSpPr>
          <p:cNvPr id="12" name="Slide Number Placeholder 5"/>
          <p:cNvSpPr>
            <a:spLocks noGrp="1"/>
          </p:cNvSpPr>
          <p:nvPr>
            <p:ph type="sldNum" sz="quarter" idx="12"/>
          </p:nvPr>
        </p:nvSpPr>
        <p:spPr>
          <a:xfrm>
            <a:off x="6892925" y="6383338"/>
            <a:ext cx="893763" cy="258762"/>
          </a:xfrm>
        </p:spPr>
        <p:txBody>
          <a:bodyPr/>
          <a:lstStyle>
            <a:lvl1pPr>
              <a:defRPr sz="900">
                <a:solidFill>
                  <a:schemeClr val="tx1">
                    <a:lumMod val="60000"/>
                    <a:lumOff val="40000"/>
                  </a:schemeClr>
                </a:solidFill>
              </a:defRPr>
            </a:lvl1pPr>
          </a:lstStyle>
          <a:p>
            <a:pPr>
              <a:defRPr/>
            </a:pPr>
            <a:fld id="{BBC35D1F-582A-4EBD-A7C5-60DD4D33577A}" type="slidenum">
              <a:rPr lang="en-US">
                <a:solidFill>
                  <a:srgbClr val="262627">
                    <a:lumMod val="60000"/>
                    <a:lumOff val="40000"/>
                  </a:srgbClr>
                </a:solidFill>
              </a:rPr>
              <a:pPr>
                <a:defRPr/>
              </a:pPr>
              <a:t>‹#›</a:t>
            </a:fld>
            <a:endParaRPr lang="en-US">
              <a:solidFill>
                <a:srgbClr val="262627">
                  <a:lumMod val="60000"/>
                  <a:lumOff val="40000"/>
                </a:srgbClr>
              </a:solidFill>
            </a:endParaRPr>
          </a:p>
        </p:txBody>
      </p:sp>
    </p:spTree>
    <p:extLst>
      <p:ext uri="{BB962C8B-B14F-4D97-AF65-F5344CB8AC3E}">
        <p14:creationId xmlns:p14="http://schemas.microsoft.com/office/powerpoint/2010/main" val="3314666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8485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72031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50740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all"/>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3438923-40B7-499F-A1CA-C59ADA7A40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71855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89609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931224" cy="1143000"/>
          </a:xfrm>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10200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50163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755650" y="1196975"/>
            <a:ext cx="7777163" cy="71438"/>
          </a:xfrm>
          <a:prstGeom prst="rect">
            <a:avLst/>
          </a:prstGeom>
          <a:solidFill>
            <a:schemeClr val="bg1"/>
          </a:solidFill>
          <a:ln w="9525" algn="ctr">
            <a:solidFill>
              <a:schemeClr val="bg1"/>
            </a:solidFill>
            <a:round/>
            <a:headEnd/>
            <a:tailEnd/>
          </a:ln>
        </p:spPr>
        <p:txBody>
          <a:bodyPr/>
          <a:lstStyle/>
          <a:p>
            <a:pPr eaLnBrk="0" fontAlgn="base" hangingPunct="0">
              <a:spcBef>
                <a:spcPct val="0"/>
              </a:spcBef>
              <a:spcAft>
                <a:spcPct val="0"/>
              </a:spcAft>
            </a:pPr>
            <a:endParaRPr lang="en-AU" sz="2400">
              <a:solidFill>
                <a:srgbClr val="000000"/>
              </a:solidFill>
            </a:endParaRPr>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56825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09191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827088" y="981075"/>
            <a:ext cx="7705725" cy="576263"/>
          </a:xfrm>
          <a:prstGeom prst="rect">
            <a:avLst/>
          </a:prstGeom>
          <a:solidFill>
            <a:schemeClr val="bg1"/>
          </a:solidFill>
          <a:ln w="9525" algn="ctr">
            <a:solidFill>
              <a:schemeClr val="bg1"/>
            </a:solidFill>
            <a:round/>
            <a:headEnd/>
            <a:tailEnd/>
          </a:ln>
        </p:spPr>
        <p:txBody>
          <a:bodyPr/>
          <a:lstStyle>
            <a:lvl1pPr eaLnBrk="0" hangingPunct="0">
              <a:defRPr kumimoji="1" sz="2400">
                <a:solidFill>
                  <a:schemeClr val="tx1"/>
                </a:solidFill>
                <a:latin typeface="Arial" charset="0"/>
                <a:ea typeface="ＭＳ Ｐゴシック" pitchFamily="34" charset="-128"/>
              </a:defRPr>
            </a:lvl1pPr>
            <a:lvl2pPr marL="742950" indent="-285750" eaLnBrk="0" hangingPunct="0">
              <a:defRPr kumimoji="1" sz="2400">
                <a:solidFill>
                  <a:schemeClr val="tx1"/>
                </a:solidFill>
                <a:latin typeface="Arial" charset="0"/>
                <a:ea typeface="ＭＳ Ｐゴシック" pitchFamily="34" charset="-128"/>
              </a:defRPr>
            </a:lvl2pPr>
            <a:lvl3pPr marL="1143000" indent="-228600" eaLnBrk="0" hangingPunct="0">
              <a:defRPr kumimoji="1" sz="2400">
                <a:solidFill>
                  <a:schemeClr val="tx1"/>
                </a:solidFill>
                <a:latin typeface="Arial" charset="0"/>
                <a:ea typeface="ＭＳ Ｐゴシック" pitchFamily="34" charset="-128"/>
              </a:defRPr>
            </a:lvl3pPr>
            <a:lvl4pPr marL="1600200" indent="-228600" eaLnBrk="0" hangingPunct="0">
              <a:defRPr kumimoji="1" sz="2400">
                <a:solidFill>
                  <a:schemeClr val="tx1"/>
                </a:solidFill>
                <a:latin typeface="Arial" charset="0"/>
                <a:ea typeface="ＭＳ Ｐゴシック" pitchFamily="34" charset="-128"/>
              </a:defRPr>
            </a:lvl4pPr>
            <a:lvl5pPr marL="2057400" indent="-228600" eaLnBrk="0" hangingPunct="0">
              <a:defRPr kumimoji="1"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34" charset="-128"/>
              </a:defRPr>
            </a:lvl9pPr>
          </a:lstStyle>
          <a:p>
            <a:pPr fontAlgn="base">
              <a:spcBef>
                <a:spcPct val="0"/>
              </a:spcBef>
              <a:spcAft>
                <a:spcPct val="0"/>
              </a:spcAft>
              <a:defRPr/>
            </a:pPr>
            <a:endParaRPr lang="en-US" altLang="en-US" smtClean="0">
              <a:solidFill>
                <a:srgbClr val="000000"/>
              </a:solidFill>
            </a:endParaRPr>
          </a:p>
        </p:txBody>
      </p:sp>
      <p:sp>
        <p:nvSpPr>
          <p:cNvPr id="3" name="Slide Number Placeholder 3"/>
          <p:cNvSpPr>
            <a:spLocks noGrp="1" noChangeArrowheads="1"/>
          </p:cNvSpPr>
          <p:nvPr>
            <p:ph type="sldNum" sz="quarter" idx="10"/>
          </p:nvPr>
        </p:nvSpPr>
        <p:spPr>
          <a:xfrm>
            <a:off x="8675688" y="6500813"/>
            <a:ext cx="468312" cy="457200"/>
          </a:xfrm>
        </p:spPr>
        <p:txBody>
          <a:bodyPr/>
          <a:lstStyle>
            <a:lvl1pPr>
              <a:defRPr sz="1600" b="1">
                <a:solidFill>
                  <a:prstClr val="white"/>
                </a:solidFill>
              </a:defRPr>
            </a:lvl1pPr>
          </a:lstStyle>
          <a:p>
            <a:pPr>
              <a:defRPr/>
            </a:pPr>
            <a:fld id="{04533DF7-4307-4234-96DD-A05F6218D4A0}" type="slidenum">
              <a:rPr lang="en-US"/>
              <a:pPr>
                <a:defRPr/>
              </a:pPr>
              <a:t>‹#›</a:t>
            </a:fld>
            <a:endParaRPr lang="en-US" dirty="0"/>
          </a:p>
        </p:txBody>
      </p:sp>
    </p:spTree>
    <p:extLst>
      <p:ext uri="{BB962C8B-B14F-4D97-AF65-F5344CB8AC3E}">
        <p14:creationId xmlns:p14="http://schemas.microsoft.com/office/powerpoint/2010/main" val="161650073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395288" y="1052513"/>
            <a:ext cx="8424862"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sz="2400">
                <a:solidFill>
                  <a:schemeClr val="tx1"/>
                </a:solidFill>
                <a:latin typeface="Arial" charset="0"/>
                <a:ea typeface="ＭＳ Ｐゴシック" pitchFamily="34" charset="-128"/>
              </a:defRPr>
            </a:lvl1pPr>
            <a:lvl2pPr marL="742950" indent="-285750" eaLnBrk="0" hangingPunct="0">
              <a:defRPr kumimoji="1" sz="2400">
                <a:solidFill>
                  <a:schemeClr val="tx1"/>
                </a:solidFill>
                <a:latin typeface="Arial" charset="0"/>
                <a:ea typeface="ＭＳ Ｐゴシック" pitchFamily="34" charset="-128"/>
              </a:defRPr>
            </a:lvl2pPr>
            <a:lvl3pPr marL="1143000" indent="-228600" eaLnBrk="0" hangingPunct="0">
              <a:defRPr kumimoji="1" sz="2400">
                <a:solidFill>
                  <a:schemeClr val="tx1"/>
                </a:solidFill>
                <a:latin typeface="Arial" charset="0"/>
                <a:ea typeface="ＭＳ Ｐゴシック" pitchFamily="34" charset="-128"/>
              </a:defRPr>
            </a:lvl3pPr>
            <a:lvl4pPr marL="1600200" indent="-228600" eaLnBrk="0" hangingPunct="0">
              <a:defRPr kumimoji="1" sz="2400">
                <a:solidFill>
                  <a:schemeClr val="tx1"/>
                </a:solidFill>
                <a:latin typeface="Arial" charset="0"/>
                <a:ea typeface="ＭＳ Ｐゴシック" pitchFamily="34" charset="-128"/>
              </a:defRPr>
            </a:lvl4pPr>
            <a:lvl5pPr marL="2057400" indent="-228600" eaLnBrk="0" hangingPunct="0">
              <a:defRPr kumimoji="1"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34" charset="-128"/>
              </a:defRPr>
            </a:lvl9pPr>
          </a:lstStyle>
          <a:p>
            <a:pPr fontAlgn="base">
              <a:spcBef>
                <a:spcPct val="0"/>
              </a:spcBef>
              <a:spcAft>
                <a:spcPct val="0"/>
              </a:spcAft>
              <a:defRPr/>
            </a:pPr>
            <a:endParaRPr lang="en-US" altLang="en-US" smtClean="0">
              <a:solidFill>
                <a:srgbClr val="000000"/>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2E91157-CEEE-4DE4-9F5F-78FC3BDB06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5211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all"/>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3438923-40B7-499F-A1CA-C59ADA7A40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9193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8134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931224" cy="1143000"/>
          </a:xfrm>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1061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95459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755650" y="1196975"/>
            <a:ext cx="7777163" cy="71438"/>
          </a:xfrm>
          <a:prstGeom prst="rect">
            <a:avLst/>
          </a:prstGeom>
          <a:solidFill>
            <a:schemeClr val="bg1"/>
          </a:solidFill>
          <a:ln w="9525" algn="ctr">
            <a:solidFill>
              <a:schemeClr val="bg1"/>
            </a:solidFill>
            <a:round/>
            <a:headEnd/>
            <a:tailEnd/>
          </a:ln>
        </p:spPr>
        <p:txBody>
          <a:bodyPr/>
          <a:lstStyle/>
          <a:p>
            <a:pPr eaLnBrk="0" fontAlgn="base" hangingPunct="0">
              <a:spcBef>
                <a:spcPct val="0"/>
              </a:spcBef>
              <a:spcAft>
                <a:spcPct val="0"/>
              </a:spcAft>
            </a:pPr>
            <a:endParaRPr lang="en-AU" sz="2400">
              <a:solidFill>
                <a:srgbClr val="000000"/>
              </a:solidFill>
            </a:endParaRPr>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547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9586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827088" y="981075"/>
            <a:ext cx="7705725" cy="576263"/>
          </a:xfrm>
          <a:prstGeom prst="rect">
            <a:avLst/>
          </a:prstGeom>
          <a:solidFill>
            <a:schemeClr val="bg1"/>
          </a:solidFill>
          <a:ln w="9525" algn="ctr">
            <a:solidFill>
              <a:schemeClr val="bg1"/>
            </a:solidFill>
            <a:round/>
            <a:headEnd/>
            <a:tailEnd/>
          </a:ln>
        </p:spPr>
        <p:txBody>
          <a:bodyPr/>
          <a:lstStyle>
            <a:lvl1pPr eaLnBrk="0" hangingPunct="0">
              <a:defRPr kumimoji="1" sz="2400">
                <a:solidFill>
                  <a:schemeClr val="tx1"/>
                </a:solidFill>
                <a:latin typeface="Arial" charset="0"/>
                <a:ea typeface="ＭＳ Ｐゴシック" pitchFamily="34" charset="-128"/>
              </a:defRPr>
            </a:lvl1pPr>
            <a:lvl2pPr marL="742950" indent="-285750" eaLnBrk="0" hangingPunct="0">
              <a:defRPr kumimoji="1" sz="2400">
                <a:solidFill>
                  <a:schemeClr val="tx1"/>
                </a:solidFill>
                <a:latin typeface="Arial" charset="0"/>
                <a:ea typeface="ＭＳ Ｐゴシック" pitchFamily="34" charset="-128"/>
              </a:defRPr>
            </a:lvl2pPr>
            <a:lvl3pPr marL="1143000" indent="-228600" eaLnBrk="0" hangingPunct="0">
              <a:defRPr kumimoji="1" sz="2400">
                <a:solidFill>
                  <a:schemeClr val="tx1"/>
                </a:solidFill>
                <a:latin typeface="Arial" charset="0"/>
                <a:ea typeface="ＭＳ Ｐゴシック" pitchFamily="34" charset="-128"/>
              </a:defRPr>
            </a:lvl3pPr>
            <a:lvl4pPr marL="1600200" indent="-228600" eaLnBrk="0" hangingPunct="0">
              <a:defRPr kumimoji="1" sz="2400">
                <a:solidFill>
                  <a:schemeClr val="tx1"/>
                </a:solidFill>
                <a:latin typeface="Arial" charset="0"/>
                <a:ea typeface="ＭＳ Ｐゴシック" pitchFamily="34" charset="-128"/>
              </a:defRPr>
            </a:lvl4pPr>
            <a:lvl5pPr marL="2057400" indent="-228600" eaLnBrk="0" hangingPunct="0">
              <a:defRPr kumimoji="1"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34" charset="-128"/>
              </a:defRPr>
            </a:lvl9pPr>
          </a:lstStyle>
          <a:p>
            <a:pPr fontAlgn="base">
              <a:spcBef>
                <a:spcPct val="0"/>
              </a:spcBef>
              <a:spcAft>
                <a:spcPct val="0"/>
              </a:spcAft>
              <a:defRPr/>
            </a:pPr>
            <a:endParaRPr lang="en-US" altLang="en-US" smtClean="0">
              <a:solidFill>
                <a:srgbClr val="000000"/>
              </a:solidFill>
            </a:endParaRPr>
          </a:p>
        </p:txBody>
      </p:sp>
      <p:sp>
        <p:nvSpPr>
          <p:cNvPr id="3" name="Slide Number Placeholder 3"/>
          <p:cNvSpPr>
            <a:spLocks noGrp="1" noChangeArrowheads="1"/>
          </p:cNvSpPr>
          <p:nvPr>
            <p:ph type="sldNum" sz="quarter" idx="10"/>
          </p:nvPr>
        </p:nvSpPr>
        <p:spPr>
          <a:xfrm>
            <a:off x="8675688" y="6500813"/>
            <a:ext cx="468312" cy="457200"/>
          </a:xfrm>
        </p:spPr>
        <p:txBody>
          <a:bodyPr/>
          <a:lstStyle>
            <a:lvl1pPr>
              <a:defRPr sz="1600" b="1">
                <a:solidFill>
                  <a:prstClr val="white"/>
                </a:solidFill>
              </a:defRPr>
            </a:lvl1pPr>
          </a:lstStyle>
          <a:p>
            <a:pPr>
              <a:defRPr/>
            </a:pPr>
            <a:fld id="{04533DF7-4307-4234-96DD-A05F6218D4A0}" type="slidenum">
              <a:rPr lang="en-US"/>
              <a:pPr>
                <a:defRPr/>
              </a:pPr>
              <a:t>‹#›</a:t>
            </a:fld>
            <a:endParaRPr lang="en-US" dirty="0"/>
          </a:p>
        </p:txBody>
      </p:sp>
    </p:spTree>
    <p:extLst>
      <p:ext uri="{BB962C8B-B14F-4D97-AF65-F5344CB8AC3E}">
        <p14:creationId xmlns:p14="http://schemas.microsoft.com/office/powerpoint/2010/main" val="162052730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Powerpoint design"/>
          <p:cNvPicPr>
            <a:picLocks noChangeAspect="1" noChangeArrowheads="1"/>
          </p:cNvPicPr>
          <p:nvPr/>
        </p:nvPicPr>
        <p:blipFill>
          <a:blip r:embed="rId12">
            <a:extLst>
              <a:ext uri="{28A0092B-C50C-407E-A947-70E740481C1C}">
                <a14:useLocalDpi xmlns:a14="http://schemas.microsoft.com/office/drawing/2010/main" val="0"/>
              </a:ext>
            </a:extLst>
          </a:blip>
          <a:srcRect l="841" t="73334"/>
          <a:stretch>
            <a:fillRect/>
          </a:stretch>
        </p:blipFill>
        <p:spPr bwMode="auto">
          <a:xfrm>
            <a:off x="0" y="5029200"/>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239000" y="650081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pPr eaLnBrk="0" fontAlgn="base" hangingPunct="0">
              <a:spcBef>
                <a:spcPct val="0"/>
              </a:spcBef>
              <a:spcAft>
                <a:spcPct val="0"/>
              </a:spcAft>
              <a:defRPr/>
            </a:pPr>
            <a:fld id="{1B86F9D1-B07B-4D00-B2E6-B8677B14ED20}" type="slidenum">
              <a:rPr lang="en-US">
                <a:solidFill>
                  <a:srgbClr val="FFFFFF"/>
                </a:solidFill>
              </a:rPr>
              <a:pPr eaLnBrk="0" fontAlgn="base" hangingPunct="0">
                <a:spcBef>
                  <a:spcPct val="0"/>
                </a:spcBef>
                <a:spcAft>
                  <a:spcPct val="0"/>
                </a:spcAft>
                <a:defRPr/>
              </a:pPr>
              <a:t>‹#›</a:t>
            </a:fld>
            <a:endParaRPr lang="en-US">
              <a:solidFill>
                <a:srgbClr val="FFFFFF"/>
              </a:solidFill>
            </a:endParaRPr>
          </a:p>
        </p:txBody>
      </p:sp>
      <p:sp>
        <p:nvSpPr>
          <p:cNvPr id="2" name="Text Box 8"/>
          <p:cNvSpPr txBox="1">
            <a:spLocks noChangeArrowheads="1"/>
          </p:cNvSpPr>
          <p:nvPr/>
        </p:nvSpPr>
        <p:spPr bwMode="auto">
          <a:xfrm>
            <a:off x="1600200" y="6537325"/>
            <a:ext cx="754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24" charset="-128"/>
              </a:defRPr>
            </a:lvl1pPr>
            <a:lvl2pPr marL="742950" indent="-285750">
              <a:defRPr sz="2400">
                <a:solidFill>
                  <a:schemeClr val="tx1"/>
                </a:solidFill>
                <a:latin typeface="Arial" charset="0"/>
                <a:ea typeface="ＭＳ Ｐゴシック" pitchFamily="-124" charset="-128"/>
              </a:defRPr>
            </a:lvl2pPr>
            <a:lvl3pPr marL="1143000" indent="-228600">
              <a:defRPr sz="2400">
                <a:solidFill>
                  <a:schemeClr val="tx1"/>
                </a:solidFill>
                <a:latin typeface="Arial" charset="0"/>
                <a:ea typeface="ＭＳ Ｐゴシック" pitchFamily="-124" charset="-128"/>
              </a:defRPr>
            </a:lvl3pPr>
            <a:lvl4pPr marL="1600200" indent="-228600">
              <a:defRPr sz="2400">
                <a:solidFill>
                  <a:schemeClr val="tx1"/>
                </a:solidFill>
                <a:latin typeface="Arial" charset="0"/>
                <a:ea typeface="ＭＳ Ｐゴシック" pitchFamily="-124" charset="-128"/>
              </a:defRPr>
            </a:lvl4pPr>
            <a:lvl5pPr marL="2057400" indent="-228600">
              <a:defRPr sz="2400">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4" charset="-128"/>
              </a:defRPr>
            </a:lvl9pPr>
          </a:lstStyle>
          <a:p>
            <a:pPr algn="ctr" eaLnBrk="0" fontAlgn="base" hangingPunct="0">
              <a:spcBef>
                <a:spcPct val="0"/>
              </a:spcBef>
              <a:spcAft>
                <a:spcPct val="0"/>
              </a:spcAft>
            </a:pPr>
            <a:r>
              <a:rPr lang="en-US" sz="1400">
                <a:solidFill>
                  <a:srgbClr val="FFFFFF"/>
                </a:solidFill>
              </a:rPr>
              <a:t> www.dmp.wa.gov.au/ResourcesSafety</a:t>
            </a:r>
          </a:p>
        </p:txBody>
      </p:sp>
      <p:sp>
        <p:nvSpPr>
          <p:cNvPr id="1031" name="Line 10"/>
          <p:cNvSpPr>
            <a:spLocks noChangeShapeType="1"/>
          </p:cNvSpPr>
          <p:nvPr/>
        </p:nvSpPr>
        <p:spPr bwMode="auto">
          <a:xfrm>
            <a:off x="838200" y="1219200"/>
            <a:ext cx="76200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AU" sz="2400">
              <a:solidFill>
                <a:srgbClr val="000000"/>
              </a:solidFill>
            </a:endParaRPr>
          </a:p>
        </p:txBody>
      </p:sp>
    </p:spTree>
    <p:extLst>
      <p:ext uri="{BB962C8B-B14F-4D97-AF65-F5344CB8AC3E}">
        <p14:creationId xmlns:p14="http://schemas.microsoft.com/office/powerpoint/2010/main" val="496840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ea typeface="ＭＳ Ｐゴシック" panose="020B0600070205080204" pitchFamily="34" charset="-128"/>
              </a:defRPr>
            </a:lvl1pPr>
          </a:lstStyle>
          <a:p>
            <a:pPr defTabSz="457182" fontAlgn="base">
              <a:spcBef>
                <a:spcPct val="0"/>
              </a:spcBef>
              <a:spcAft>
                <a:spcPct val="0"/>
              </a:spcAft>
              <a:defRPr/>
            </a:pPr>
            <a:fld id="{18EAB751-67DD-47F0-886B-A5CBDEBD2859}" type="datetime3">
              <a:rPr lang="en-US" smtClean="0"/>
              <a:pPr defTabSz="457182" fontAlgn="base">
                <a:spcBef>
                  <a:spcPct val="0"/>
                </a:spcBef>
                <a:spcAft>
                  <a:spcPct val="0"/>
                </a:spcAft>
                <a:defRPr/>
              </a:pPr>
              <a:t>26 July 2016</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defTabSz="457182">
              <a:defRPr/>
            </a:pPr>
            <a:r>
              <a:rPr lang="en-AU" smtClean="0">
                <a:solidFill>
                  <a:srgbClr val="262627">
                    <a:tint val="75000"/>
                  </a:srgbClr>
                </a:solidFill>
              </a:rPr>
              <a:t>Insert Title Here | DRIMS#</a:t>
            </a:r>
            <a:endParaRPr lang="en-US" dirty="0">
              <a:solidFill>
                <a:srgbClr val="262627">
                  <a:tint val="75000"/>
                </a:srgb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ea typeface="ＭＳ Ｐゴシック" panose="020B0600070205080204" pitchFamily="34" charset="-128"/>
              </a:defRPr>
            </a:lvl1pPr>
          </a:lstStyle>
          <a:p>
            <a:pPr defTabSz="457182" fontAlgn="base">
              <a:spcBef>
                <a:spcPct val="0"/>
              </a:spcBef>
              <a:spcAft>
                <a:spcPct val="0"/>
              </a:spcAft>
              <a:defRPr/>
            </a:pPr>
            <a:fld id="{80662E87-6053-40EC-9F26-A0223C2AD29C}" type="slidenum">
              <a:rPr lang="en-US"/>
              <a:pPr defTabSz="457182" fontAlgn="base">
                <a:spcBef>
                  <a:spcPct val="0"/>
                </a:spcBef>
                <a:spcAft>
                  <a:spcPct val="0"/>
                </a:spcAft>
                <a:defRPr/>
              </a:pPr>
              <a:t>‹#›</a:t>
            </a:fld>
            <a:endParaRPr lang="en-US"/>
          </a:p>
        </p:txBody>
      </p:sp>
    </p:spTree>
    <p:extLst>
      <p:ext uri="{BB962C8B-B14F-4D97-AF65-F5344CB8AC3E}">
        <p14:creationId xmlns:p14="http://schemas.microsoft.com/office/powerpoint/2010/main" val="71910071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timing>
    <p:tnLst>
      <p:par>
        <p:cTn id="1" dur="indefinite" restart="never" nodeType="tmRoot"/>
      </p:par>
    </p:tnLst>
  </p:timing>
  <p:hf hdr="0"/>
  <p:txStyles>
    <p:titleStyle>
      <a:lvl1pPr algn="ctr" defTabSz="342900" rtl="0" eaLnBrk="0" fontAlgn="base" hangingPunct="0">
        <a:spcBef>
          <a:spcPct val="0"/>
        </a:spcBef>
        <a:spcAft>
          <a:spcPct val="0"/>
        </a:spcAft>
        <a:defRPr sz="3300" kern="1200">
          <a:solidFill>
            <a:schemeClr val="tx1"/>
          </a:solidFill>
          <a:latin typeface="+mj-lt"/>
          <a:ea typeface="ＭＳ Ｐゴシック" panose="020B0600070205080204" pitchFamily="34" charset="-128"/>
          <a:cs typeface="+mj-cs"/>
        </a:defRPr>
      </a:lvl1pPr>
      <a:lvl2pPr algn="ctr" defTabSz="342900" rtl="0" eaLnBrk="0" fontAlgn="base" hangingPunct="0">
        <a:spcBef>
          <a:spcPct val="0"/>
        </a:spcBef>
        <a:spcAft>
          <a:spcPct val="0"/>
        </a:spcAft>
        <a:defRPr sz="3300">
          <a:solidFill>
            <a:schemeClr val="tx1"/>
          </a:solidFill>
          <a:latin typeface="Arial" pitchFamily="34" charset="0"/>
          <a:ea typeface="ＭＳ Ｐゴシック" panose="020B0600070205080204" pitchFamily="34" charset="-128"/>
        </a:defRPr>
      </a:lvl2pPr>
      <a:lvl3pPr algn="ctr" defTabSz="342900" rtl="0" eaLnBrk="0" fontAlgn="base" hangingPunct="0">
        <a:spcBef>
          <a:spcPct val="0"/>
        </a:spcBef>
        <a:spcAft>
          <a:spcPct val="0"/>
        </a:spcAft>
        <a:defRPr sz="3300">
          <a:solidFill>
            <a:schemeClr val="tx1"/>
          </a:solidFill>
          <a:latin typeface="Arial" pitchFamily="34" charset="0"/>
          <a:ea typeface="ＭＳ Ｐゴシック" panose="020B0600070205080204" pitchFamily="34" charset="-128"/>
        </a:defRPr>
      </a:lvl3pPr>
      <a:lvl4pPr algn="ctr" defTabSz="342900" rtl="0" eaLnBrk="0" fontAlgn="base" hangingPunct="0">
        <a:spcBef>
          <a:spcPct val="0"/>
        </a:spcBef>
        <a:spcAft>
          <a:spcPct val="0"/>
        </a:spcAft>
        <a:defRPr sz="3300">
          <a:solidFill>
            <a:schemeClr val="tx1"/>
          </a:solidFill>
          <a:latin typeface="Arial" pitchFamily="34" charset="0"/>
          <a:ea typeface="ＭＳ Ｐゴシック" panose="020B0600070205080204" pitchFamily="34" charset="-128"/>
        </a:defRPr>
      </a:lvl4pPr>
      <a:lvl5pPr algn="ctr" defTabSz="342900" rtl="0" eaLnBrk="0" fontAlgn="base" hangingPunct="0">
        <a:spcBef>
          <a:spcPct val="0"/>
        </a:spcBef>
        <a:spcAft>
          <a:spcPct val="0"/>
        </a:spcAft>
        <a:defRPr sz="3300">
          <a:solidFill>
            <a:schemeClr val="tx1"/>
          </a:solidFill>
          <a:latin typeface="Arial" pitchFamily="34" charset="0"/>
          <a:ea typeface="ＭＳ Ｐゴシック" panose="020B0600070205080204" pitchFamily="34" charset="-128"/>
        </a:defRPr>
      </a:lvl5pPr>
      <a:lvl6pPr marL="342900" algn="ctr" defTabSz="342900" rtl="0" eaLnBrk="1" fontAlgn="base" hangingPunct="1">
        <a:spcBef>
          <a:spcPct val="0"/>
        </a:spcBef>
        <a:spcAft>
          <a:spcPct val="0"/>
        </a:spcAft>
        <a:defRPr sz="3300">
          <a:solidFill>
            <a:schemeClr val="tx1"/>
          </a:solidFill>
          <a:latin typeface="Arial" pitchFamily="34" charset="0"/>
          <a:ea typeface="ＭＳ Ｐゴシック" pitchFamily="34" charset="-128"/>
        </a:defRPr>
      </a:lvl6pPr>
      <a:lvl7pPr marL="685800" algn="ctr" defTabSz="342900" rtl="0" eaLnBrk="1" fontAlgn="base" hangingPunct="1">
        <a:spcBef>
          <a:spcPct val="0"/>
        </a:spcBef>
        <a:spcAft>
          <a:spcPct val="0"/>
        </a:spcAft>
        <a:defRPr sz="3300">
          <a:solidFill>
            <a:schemeClr val="tx1"/>
          </a:solidFill>
          <a:latin typeface="Arial" pitchFamily="34" charset="0"/>
          <a:ea typeface="ＭＳ Ｐゴシック" pitchFamily="34" charset="-128"/>
        </a:defRPr>
      </a:lvl7pPr>
      <a:lvl8pPr marL="1028700" algn="ctr" defTabSz="342900" rtl="0" eaLnBrk="1" fontAlgn="base" hangingPunct="1">
        <a:spcBef>
          <a:spcPct val="0"/>
        </a:spcBef>
        <a:spcAft>
          <a:spcPct val="0"/>
        </a:spcAft>
        <a:defRPr sz="3300">
          <a:solidFill>
            <a:schemeClr val="tx1"/>
          </a:solidFill>
          <a:latin typeface="Arial" pitchFamily="34" charset="0"/>
          <a:ea typeface="ＭＳ Ｐゴシック" pitchFamily="34" charset="-128"/>
        </a:defRPr>
      </a:lvl8pPr>
      <a:lvl9pPr marL="1371600" algn="ctr" defTabSz="342900" rtl="0" eaLnBrk="1" fontAlgn="base" hangingPunct="1">
        <a:spcBef>
          <a:spcPct val="0"/>
        </a:spcBef>
        <a:spcAft>
          <a:spcPct val="0"/>
        </a:spcAft>
        <a:defRPr sz="3300">
          <a:solidFill>
            <a:schemeClr val="tx1"/>
          </a:solidFill>
          <a:latin typeface="Arial" pitchFamily="34" charset="0"/>
          <a:ea typeface="ＭＳ Ｐゴシック" pitchFamily="34" charset="-128"/>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panose="020B0600070205080204" pitchFamily="34" charset="-128"/>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panose="020B0600070205080204" pitchFamily="34" charset="-128"/>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panose="020B0600070205080204" pitchFamily="34" charset="-128"/>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panose="020B0600070205080204"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Powerpoint design"/>
          <p:cNvPicPr>
            <a:picLocks noChangeAspect="1" noChangeArrowheads="1"/>
          </p:cNvPicPr>
          <p:nvPr/>
        </p:nvPicPr>
        <p:blipFill>
          <a:blip r:embed="rId12">
            <a:extLst>
              <a:ext uri="{28A0092B-C50C-407E-A947-70E740481C1C}">
                <a14:useLocalDpi xmlns:a14="http://schemas.microsoft.com/office/drawing/2010/main" val="0"/>
              </a:ext>
            </a:extLst>
          </a:blip>
          <a:srcRect l="841" t="73334"/>
          <a:stretch>
            <a:fillRect/>
          </a:stretch>
        </p:blipFill>
        <p:spPr bwMode="auto">
          <a:xfrm>
            <a:off x="0" y="5029200"/>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239000" y="650081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pPr eaLnBrk="0" fontAlgn="base" hangingPunct="0">
              <a:spcBef>
                <a:spcPct val="0"/>
              </a:spcBef>
              <a:spcAft>
                <a:spcPct val="0"/>
              </a:spcAft>
              <a:defRPr/>
            </a:pPr>
            <a:fld id="{1B86F9D1-B07B-4D00-B2E6-B8677B14ED20}" type="slidenum">
              <a:rPr lang="en-US">
                <a:solidFill>
                  <a:srgbClr val="FFFFFF"/>
                </a:solidFill>
              </a:rPr>
              <a:pPr eaLnBrk="0" fontAlgn="base" hangingPunct="0">
                <a:spcBef>
                  <a:spcPct val="0"/>
                </a:spcBef>
                <a:spcAft>
                  <a:spcPct val="0"/>
                </a:spcAft>
                <a:defRPr/>
              </a:pPr>
              <a:t>‹#›</a:t>
            </a:fld>
            <a:endParaRPr lang="en-US">
              <a:solidFill>
                <a:srgbClr val="FFFFFF"/>
              </a:solidFill>
            </a:endParaRPr>
          </a:p>
        </p:txBody>
      </p:sp>
      <p:sp>
        <p:nvSpPr>
          <p:cNvPr id="2" name="Text Box 8"/>
          <p:cNvSpPr txBox="1">
            <a:spLocks noChangeArrowheads="1"/>
          </p:cNvSpPr>
          <p:nvPr/>
        </p:nvSpPr>
        <p:spPr bwMode="auto">
          <a:xfrm>
            <a:off x="1600200" y="6537325"/>
            <a:ext cx="754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24" charset="-128"/>
              </a:defRPr>
            </a:lvl1pPr>
            <a:lvl2pPr marL="742950" indent="-285750">
              <a:defRPr sz="2400">
                <a:solidFill>
                  <a:schemeClr val="tx1"/>
                </a:solidFill>
                <a:latin typeface="Arial" charset="0"/>
                <a:ea typeface="ＭＳ Ｐゴシック" pitchFamily="-124" charset="-128"/>
              </a:defRPr>
            </a:lvl2pPr>
            <a:lvl3pPr marL="1143000" indent="-228600">
              <a:defRPr sz="2400">
                <a:solidFill>
                  <a:schemeClr val="tx1"/>
                </a:solidFill>
                <a:latin typeface="Arial" charset="0"/>
                <a:ea typeface="ＭＳ Ｐゴシック" pitchFamily="-124" charset="-128"/>
              </a:defRPr>
            </a:lvl3pPr>
            <a:lvl4pPr marL="1600200" indent="-228600">
              <a:defRPr sz="2400">
                <a:solidFill>
                  <a:schemeClr val="tx1"/>
                </a:solidFill>
                <a:latin typeface="Arial" charset="0"/>
                <a:ea typeface="ＭＳ Ｐゴシック" pitchFamily="-124" charset="-128"/>
              </a:defRPr>
            </a:lvl4pPr>
            <a:lvl5pPr marL="2057400" indent="-228600">
              <a:defRPr sz="2400">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4" charset="-128"/>
              </a:defRPr>
            </a:lvl9pPr>
          </a:lstStyle>
          <a:p>
            <a:pPr algn="ctr" eaLnBrk="0" fontAlgn="base" hangingPunct="0">
              <a:spcBef>
                <a:spcPct val="0"/>
              </a:spcBef>
              <a:spcAft>
                <a:spcPct val="0"/>
              </a:spcAft>
            </a:pPr>
            <a:r>
              <a:rPr lang="en-US" sz="1400">
                <a:solidFill>
                  <a:srgbClr val="FFFFFF"/>
                </a:solidFill>
              </a:rPr>
              <a:t> www.dmp.wa.gov.au/ResourcesSafety</a:t>
            </a:r>
          </a:p>
        </p:txBody>
      </p:sp>
      <p:sp>
        <p:nvSpPr>
          <p:cNvPr id="1031" name="Line 10"/>
          <p:cNvSpPr>
            <a:spLocks noChangeShapeType="1"/>
          </p:cNvSpPr>
          <p:nvPr/>
        </p:nvSpPr>
        <p:spPr bwMode="auto">
          <a:xfrm>
            <a:off x="838200" y="1219200"/>
            <a:ext cx="76200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AU" sz="2400">
              <a:solidFill>
                <a:srgbClr val="000000"/>
              </a:solidFill>
            </a:endParaRPr>
          </a:p>
        </p:txBody>
      </p:sp>
    </p:spTree>
    <p:extLst>
      <p:ext uri="{BB962C8B-B14F-4D97-AF65-F5344CB8AC3E}">
        <p14:creationId xmlns:p14="http://schemas.microsoft.com/office/powerpoint/2010/main" val="52280523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tin.anderson@woodside.com.au" TargetMode="Externa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hyperlink" Target="http://www.dmp.wa.gov.au/ResourcesSafety" TargetMode="External"/><Relationship Id="rId4" Type="http://schemas.openxmlformats.org/officeDocument/2006/relationships/hyperlink" Target="mailto:RSDComms@dmp.wa.gov.a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connect/Organisation/HealthAndSafety_New/Pages/Human%20Factors/Set-people-up-to-succeed-through-good-design.aspx"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hyperlink" Target="http://connect/Organisation/HealthAndSafety_New/Pages/Human%20Factors/Continue-to-maintain-&#8220;Our-Safety-Culture&#8221;.aspx" TargetMode="External"/><Relationship Id="rId5" Type="http://schemas.openxmlformats.org/officeDocument/2006/relationships/hyperlink" Target="http://connect/Organisation/HealthAndSafety_New/Pages/Understand-and-learn-from-events-(good-and-bad).aspx" TargetMode="External"/><Relationship Id="rId4" Type="http://schemas.openxmlformats.org/officeDocument/2006/relationships/hyperlink" Target="http://connect/Organisation/HealthAndSafety_New/Pages/Ensure-human-reliability-on-key-tasks.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title"/>
          </p:nvPr>
        </p:nvSpPr>
        <p:spPr/>
        <p:txBody>
          <a:bodyPr/>
          <a:lstStyle/>
          <a:p>
            <a:r>
              <a:rPr lang="en-AU" altLang="en-US" smtClean="0">
                <a:solidFill>
                  <a:srgbClr val="CF5E31"/>
                </a:solidFill>
              </a:rPr>
              <a:t>Please read this before using presentation</a:t>
            </a:r>
            <a:endParaRPr lang="en-AU" altLang="en-US" smtClean="0"/>
          </a:p>
        </p:txBody>
      </p:sp>
      <p:sp>
        <p:nvSpPr>
          <p:cNvPr id="7" name="Content Placeholder 6"/>
          <p:cNvSpPr>
            <a:spLocks noGrp="1"/>
          </p:cNvSpPr>
          <p:nvPr>
            <p:ph idx="1"/>
          </p:nvPr>
        </p:nvSpPr>
        <p:spPr>
          <a:xfrm>
            <a:off x="179512" y="1844824"/>
            <a:ext cx="8964488" cy="4680520"/>
          </a:xfrm>
        </p:spPr>
        <p:txBody>
          <a:bodyPr/>
          <a:lstStyle/>
          <a:p>
            <a:pPr lvl="0">
              <a:defRPr/>
            </a:pPr>
            <a:r>
              <a:rPr lang="en-AU" sz="2000" dirty="0"/>
              <a:t>This presentation is based on content presented at the 2016 </a:t>
            </a:r>
            <a:r>
              <a:rPr lang="en-AU" sz="2000" dirty="0" smtClean="0"/>
              <a:t>Human factors forum </a:t>
            </a:r>
            <a:endParaRPr lang="en-AU" sz="2000" dirty="0"/>
          </a:p>
          <a:p>
            <a:pPr>
              <a:defRPr/>
            </a:pPr>
            <a:r>
              <a:rPr lang="en-AU" sz="2000" dirty="0" smtClean="0"/>
              <a:t>The Department </a:t>
            </a:r>
            <a:r>
              <a:rPr lang="en-AU" sz="2000" dirty="0"/>
              <a:t>of Mines and </a:t>
            </a:r>
            <a:r>
              <a:rPr lang="en-AU" sz="2000" dirty="0" smtClean="0"/>
              <a:t>Petroleum (DMP) supports </a:t>
            </a:r>
            <a:r>
              <a:rPr lang="en-AU" sz="2000" dirty="0"/>
              <a:t>and encourages </a:t>
            </a:r>
            <a:r>
              <a:rPr lang="en-AU" sz="2000" dirty="0" smtClean="0"/>
              <a:t>reuse </a:t>
            </a:r>
            <a:r>
              <a:rPr lang="en-AU" sz="2000" dirty="0"/>
              <a:t>of </a:t>
            </a:r>
            <a:r>
              <a:rPr lang="en-AU" sz="2000" dirty="0" smtClean="0"/>
              <a:t>its information </a:t>
            </a:r>
            <a:r>
              <a:rPr lang="en-AU" sz="2000" dirty="0"/>
              <a:t>(including data), and endorses </a:t>
            </a:r>
            <a:r>
              <a:rPr lang="en-AU" sz="2000" dirty="0" smtClean="0"/>
              <a:t>use </a:t>
            </a:r>
            <a:r>
              <a:rPr lang="en-AU" sz="2000" dirty="0"/>
              <a:t>of the </a:t>
            </a:r>
            <a:r>
              <a:rPr lang="en-AU" sz="2000" dirty="0" smtClean="0"/>
              <a:t>Australian </a:t>
            </a:r>
            <a:r>
              <a:rPr lang="en-AU" sz="2000" dirty="0"/>
              <a:t>Governments Open </a:t>
            </a:r>
            <a:r>
              <a:rPr lang="en-AU" sz="2000" dirty="0" smtClean="0"/>
              <a:t>Access and </a:t>
            </a:r>
            <a:r>
              <a:rPr lang="en-AU" sz="2000" dirty="0"/>
              <a:t>Licensing Framework (</a:t>
            </a:r>
            <a:r>
              <a:rPr lang="en-AU" sz="2000" dirty="0" err="1"/>
              <a:t>AusGOAL</a:t>
            </a:r>
            <a:r>
              <a:rPr lang="en-AU" sz="2000" dirty="0" smtClean="0"/>
              <a:t>)</a:t>
            </a:r>
            <a:endParaRPr lang="en-AU" sz="2000" dirty="0"/>
          </a:p>
          <a:p>
            <a:pPr>
              <a:defRPr/>
            </a:pPr>
            <a:r>
              <a:rPr lang="en-AU" sz="2000" dirty="0" smtClean="0"/>
              <a:t>This material is </a:t>
            </a:r>
            <a:r>
              <a:rPr lang="en-AU" sz="2000" dirty="0"/>
              <a:t>licensed under </a:t>
            </a:r>
            <a:r>
              <a:rPr lang="en-AU" sz="2000" dirty="0" smtClean="0"/>
              <a:t>Creative </a:t>
            </a:r>
            <a:r>
              <a:rPr lang="en-AU" sz="2000" dirty="0"/>
              <a:t>Commons </a:t>
            </a:r>
            <a:r>
              <a:rPr lang="en-AU" sz="2000" dirty="0" smtClean="0"/>
              <a:t>Attribution 4.0 licence. We request </a:t>
            </a:r>
            <a:r>
              <a:rPr lang="en-AU" sz="2000" dirty="0"/>
              <a:t>that you observe and retain any copyright or related notices that may </a:t>
            </a:r>
            <a:r>
              <a:rPr lang="en-AU" sz="2000" dirty="0" smtClean="0"/>
              <a:t>accompany this </a:t>
            </a:r>
            <a:r>
              <a:rPr lang="en-AU" sz="2000" dirty="0"/>
              <a:t>material as part of </a:t>
            </a:r>
            <a:r>
              <a:rPr lang="en-AU" sz="2000" dirty="0" smtClean="0"/>
              <a:t>attribution</a:t>
            </a:r>
            <a:r>
              <a:rPr lang="en-AU" sz="2000" dirty="0"/>
              <a:t>. This is </a:t>
            </a:r>
            <a:r>
              <a:rPr lang="en-AU" sz="2000" dirty="0" smtClean="0"/>
              <a:t>a </a:t>
            </a:r>
            <a:r>
              <a:rPr lang="en-AU" sz="2000" dirty="0"/>
              <a:t>requirement of </a:t>
            </a:r>
            <a:r>
              <a:rPr lang="en-AU" sz="2000" dirty="0" smtClean="0"/>
              <a:t>Creative Commons Licences.</a:t>
            </a:r>
            <a:r>
              <a:rPr lang="en-AU" sz="2000" b="1" dirty="0"/>
              <a:t> </a:t>
            </a:r>
            <a:endParaRPr lang="en-AU" sz="2000" b="1" dirty="0" smtClean="0"/>
          </a:p>
          <a:p>
            <a:pPr>
              <a:defRPr/>
            </a:pPr>
            <a:r>
              <a:rPr lang="en-AU" altLang="en-US" sz="2000" dirty="0" smtClean="0"/>
              <a:t>For any questions regarding the presentation please contact the author, </a:t>
            </a:r>
            <a:r>
              <a:rPr lang="en-AU" sz="2000" dirty="0"/>
              <a:t>Martin </a:t>
            </a:r>
            <a:r>
              <a:rPr lang="en-AU" sz="2000" dirty="0" smtClean="0"/>
              <a:t>Anderson </a:t>
            </a:r>
            <a:r>
              <a:rPr lang="en-AU" altLang="en-US" sz="2000" dirty="0" smtClean="0"/>
              <a:t>at </a:t>
            </a:r>
            <a:r>
              <a:rPr lang="en-AU" sz="2000" u="sng" dirty="0">
                <a:hlinkClick r:id="rId3"/>
              </a:rPr>
              <a:t>martin.anderson@woodside.com.au</a:t>
            </a:r>
            <a:r>
              <a:rPr lang="en-AU" sz="2000" dirty="0"/>
              <a:t> </a:t>
            </a:r>
            <a:endParaRPr lang="en-AU" altLang="en-US" sz="2000" dirty="0" smtClean="0"/>
          </a:p>
          <a:p>
            <a:pPr>
              <a:defRPr/>
            </a:pPr>
            <a:r>
              <a:rPr lang="en-AU" altLang="en-US" sz="2000" dirty="0" smtClean="0"/>
              <a:t>For </a:t>
            </a:r>
            <a:r>
              <a:rPr lang="en-AU" altLang="en-US" sz="2000" dirty="0"/>
              <a:t>resources, information or clarification, please contact:</a:t>
            </a:r>
          </a:p>
          <a:p>
            <a:pPr marL="1793875" lvl="1" indent="0">
              <a:buFontTx/>
              <a:buNone/>
              <a:defRPr/>
            </a:pPr>
            <a:r>
              <a:rPr lang="en-AU" altLang="en-US" sz="2000" dirty="0" smtClean="0">
                <a:solidFill>
                  <a:srgbClr val="C00000"/>
                </a:solidFill>
                <a:hlinkClick r:id="rId4"/>
              </a:rPr>
              <a:t>RSDComms@dmp.wa.gov.au</a:t>
            </a:r>
            <a:r>
              <a:rPr lang="en-AU" altLang="en-US" sz="2000" b="1" dirty="0" smtClean="0">
                <a:solidFill>
                  <a:srgbClr val="C00000"/>
                </a:solidFill>
              </a:rPr>
              <a:t> </a:t>
            </a:r>
            <a:r>
              <a:rPr lang="en-AU" altLang="en-US" sz="2000" dirty="0" smtClean="0"/>
              <a:t>or visit </a:t>
            </a:r>
            <a:r>
              <a:rPr lang="en-AU" altLang="en-US" sz="2000" dirty="0" smtClean="0">
                <a:solidFill>
                  <a:srgbClr val="C00000"/>
                </a:solidFill>
                <a:hlinkClick r:id="rId5"/>
              </a:rPr>
              <a:t>www.dmp.wa.gov.au/ResourcesSafety</a:t>
            </a:r>
            <a:endParaRPr lang="en-AU" altLang="en-US" sz="2000" dirty="0">
              <a:solidFill>
                <a:srgbClr val="C00000"/>
              </a:solidFill>
            </a:endParaRPr>
          </a:p>
          <a:p>
            <a:pPr>
              <a:defRPr/>
            </a:pPr>
            <a:endParaRPr lang="en-AU" sz="2000" dirty="0"/>
          </a:p>
          <a:p>
            <a:pPr marL="0" indent="0">
              <a:buFontTx/>
              <a:buNone/>
              <a:defRPr/>
            </a:pPr>
            <a:endParaRPr lang="en-AU" sz="2000" dirty="0"/>
          </a:p>
        </p:txBody>
      </p:sp>
      <p:sp>
        <p:nvSpPr>
          <p:cNvPr id="23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ea typeface="ＭＳ Ｐゴシック" pitchFamily="34" charset="-128"/>
              </a:defRPr>
            </a:lvl1pPr>
            <a:lvl2pPr marL="742950" indent="-285750" eaLnBrk="0" hangingPunct="0">
              <a:defRPr sz="3600">
                <a:solidFill>
                  <a:schemeClr val="tx1"/>
                </a:solidFill>
                <a:latin typeface="Arial" charset="0"/>
                <a:ea typeface="ＭＳ Ｐゴシック" pitchFamily="34" charset="-128"/>
              </a:defRPr>
            </a:lvl2pPr>
            <a:lvl3pPr marL="1143000" indent="-228600" eaLnBrk="0" hangingPunct="0">
              <a:defRPr sz="3600">
                <a:solidFill>
                  <a:schemeClr val="tx1"/>
                </a:solidFill>
                <a:latin typeface="Arial" charset="0"/>
                <a:ea typeface="ＭＳ Ｐゴシック" pitchFamily="34" charset="-128"/>
              </a:defRPr>
            </a:lvl3pPr>
            <a:lvl4pPr marL="1600200" indent="-228600" eaLnBrk="0" hangingPunct="0">
              <a:defRPr sz="3600">
                <a:solidFill>
                  <a:schemeClr val="tx1"/>
                </a:solidFill>
                <a:latin typeface="Arial" charset="0"/>
                <a:ea typeface="ＭＳ Ｐゴシック" pitchFamily="34" charset="-128"/>
              </a:defRPr>
            </a:lvl4pPr>
            <a:lvl5pPr marL="2057400" indent="-228600" eaLnBrk="0" hangingPunct="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fld id="{ED21A707-80FC-4A1B-BCE3-E00B8FBF7EF2}" type="slidenum">
              <a:rPr lang="en-US" altLang="en-US" sz="1200" smtClean="0">
                <a:solidFill>
                  <a:srgbClr val="CF5E31"/>
                </a:solidFill>
              </a:rPr>
              <a:pPr/>
              <a:t>1</a:t>
            </a:fld>
            <a:endParaRPr lang="en-US" altLang="en-US" sz="1200" smtClean="0">
              <a:solidFill>
                <a:srgbClr val="CF5E31"/>
              </a:solidFill>
            </a:endParaRPr>
          </a:p>
        </p:txBody>
      </p:sp>
      <p:pic>
        <p:nvPicPr>
          <p:cNvPr id="23557" name="Picture 2" descr="image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1221507"/>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3058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800" y="3094885"/>
            <a:ext cx="8795083" cy="450165"/>
          </a:xfrm>
        </p:spPr>
        <p:txBody>
          <a:bodyPr/>
          <a:lstStyle/>
          <a:p>
            <a:r>
              <a:rPr lang="en-AU" dirty="0" smtClean="0"/>
              <a:t>Front line staff often have little control over a range of influences: </a:t>
            </a:r>
          </a:p>
        </p:txBody>
      </p:sp>
      <p:sp>
        <p:nvSpPr>
          <p:cNvPr id="9" name="Title 8"/>
          <p:cNvSpPr>
            <a:spLocks noGrp="1"/>
          </p:cNvSpPr>
          <p:nvPr>
            <p:ph type="title"/>
          </p:nvPr>
        </p:nvSpPr>
        <p:spPr/>
        <p:txBody>
          <a:bodyPr/>
          <a:lstStyle/>
          <a:p>
            <a:r>
              <a:rPr lang="en-AU" dirty="0"/>
              <a:t>Key concept </a:t>
            </a:r>
            <a:r>
              <a:rPr lang="en-AU" dirty="0" smtClean="0"/>
              <a:t>4: </a:t>
            </a:r>
            <a:r>
              <a:rPr lang="en-AU" dirty="0"/>
              <a:t>Whose behaviours </a:t>
            </a:r>
            <a:r>
              <a:rPr lang="en-AU" dirty="0" smtClean="0"/>
              <a:t>and </a:t>
            </a:r>
            <a:r>
              <a:rPr lang="en-AU" dirty="0"/>
              <a:t>decisions</a:t>
            </a:r>
            <a:r>
              <a:rPr lang="en-AU" dirty="0" smtClean="0"/>
              <a:t>?</a:t>
            </a:r>
            <a:endParaRPr lang="en-AU" dirty="0"/>
          </a:p>
        </p:txBody>
      </p:sp>
      <p:sp>
        <p:nvSpPr>
          <p:cNvPr id="5" name="Slide Number Placeholder 4"/>
          <p:cNvSpPr>
            <a:spLocks noGrp="1"/>
          </p:cNvSpPr>
          <p:nvPr>
            <p:ph type="sldNum" sz="quarter" idx="11"/>
          </p:nvPr>
        </p:nvSpPr>
        <p:spPr/>
        <p:txBody>
          <a:bodyPr/>
          <a:lstStyle/>
          <a:p>
            <a:fld id="{CA0AB262-2794-49AC-A99D-FEEADC27623C}" type="slidenum">
              <a:rPr lang="en-US" smtClean="0">
                <a:solidFill>
                  <a:srgbClr val="FFFFFF">
                    <a:lumMod val="50000"/>
                  </a:srgbClr>
                </a:solidFill>
              </a:rPr>
              <a:pPr/>
              <a:t>10</a:t>
            </a:fld>
            <a:endParaRPr lang="en-US">
              <a:solidFill>
                <a:srgbClr val="FFFFFF">
                  <a:lumMod val="50000"/>
                </a:srgbClr>
              </a:solidFill>
            </a:endParaRPr>
          </a:p>
        </p:txBody>
      </p:sp>
      <p:grpSp>
        <p:nvGrpSpPr>
          <p:cNvPr id="10" name="Group 9"/>
          <p:cNvGrpSpPr/>
          <p:nvPr/>
        </p:nvGrpSpPr>
        <p:grpSpPr>
          <a:xfrm>
            <a:off x="753095" y="3509590"/>
            <a:ext cx="8042988" cy="2598912"/>
            <a:chOff x="753095" y="3509590"/>
            <a:chExt cx="8042988" cy="2598912"/>
          </a:xfrm>
        </p:grpSpPr>
        <p:sp>
          <p:nvSpPr>
            <p:cNvPr id="7" name="Rectangle 3"/>
            <p:cNvSpPr txBox="1">
              <a:spLocks noChangeArrowheads="1"/>
            </p:cNvSpPr>
            <p:nvPr/>
          </p:nvSpPr>
          <p:spPr bwMode="auto">
            <a:xfrm>
              <a:off x="753095" y="3509590"/>
              <a:ext cx="3394563" cy="2594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457200" fontAlgn="base">
                <a:spcBef>
                  <a:spcPct val="20000"/>
                </a:spcBef>
                <a:spcAft>
                  <a:spcPct val="0"/>
                </a:spcAft>
                <a:buClr>
                  <a:srgbClr val="C11521"/>
                </a:buClr>
                <a:buFont typeface="Wingdings" pitchFamily="2" charset="2"/>
                <a:buChar char="§"/>
                <a:defRPr/>
              </a:pPr>
              <a:r>
                <a:rPr lang="en-GB" sz="2000" spc="-30" dirty="0">
                  <a:solidFill>
                    <a:srgbClr val="262627"/>
                  </a:solidFill>
                  <a:ea typeface="ＭＳ Ｐゴシック" pitchFamily="34" charset="-128"/>
                </a:rPr>
                <a:t>  Shift patterns</a:t>
              </a:r>
            </a:p>
            <a:p>
              <a:pPr defTabSz="457200" fontAlgn="base">
                <a:spcBef>
                  <a:spcPct val="20000"/>
                </a:spcBef>
                <a:spcAft>
                  <a:spcPct val="0"/>
                </a:spcAft>
                <a:buClr>
                  <a:srgbClr val="C11521"/>
                </a:buClr>
                <a:buFont typeface="Wingdings" pitchFamily="2" charset="2"/>
                <a:buChar char="§"/>
                <a:defRPr/>
              </a:pPr>
              <a:r>
                <a:rPr lang="en-GB" sz="2000" spc="-30" dirty="0">
                  <a:solidFill>
                    <a:srgbClr val="262627"/>
                  </a:solidFill>
                  <a:ea typeface="ＭＳ Ｐゴシック" pitchFamily="34" charset="-128"/>
                </a:rPr>
                <a:t>  Competing demands</a:t>
              </a:r>
            </a:p>
            <a:p>
              <a:pPr defTabSz="457200" fontAlgn="base">
                <a:spcBef>
                  <a:spcPct val="20000"/>
                </a:spcBef>
                <a:spcAft>
                  <a:spcPct val="0"/>
                </a:spcAft>
                <a:buClr>
                  <a:srgbClr val="C11521"/>
                </a:buClr>
                <a:buFont typeface="Wingdings" pitchFamily="2" charset="2"/>
                <a:buChar char="§"/>
                <a:defRPr/>
              </a:pPr>
              <a:r>
                <a:rPr lang="en-GB" sz="2000" spc="-30" dirty="0">
                  <a:solidFill>
                    <a:srgbClr val="262627"/>
                  </a:solidFill>
                  <a:ea typeface="ＭＳ Ｐゴシック" pitchFamily="34" charset="-128"/>
                </a:rPr>
                <a:t>  Staffing levels</a:t>
              </a:r>
            </a:p>
            <a:p>
              <a:pPr defTabSz="457200" fontAlgn="base">
                <a:spcBef>
                  <a:spcPct val="20000"/>
                </a:spcBef>
                <a:spcAft>
                  <a:spcPct val="0"/>
                </a:spcAft>
                <a:buClr>
                  <a:srgbClr val="C11521"/>
                </a:buClr>
                <a:buFont typeface="Wingdings" pitchFamily="2" charset="2"/>
                <a:buChar char="§"/>
                <a:defRPr/>
              </a:pPr>
              <a:r>
                <a:rPr lang="en-GB" sz="2000" spc="-30" dirty="0">
                  <a:solidFill>
                    <a:srgbClr val="262627"/>
                  </a:solidFill>
                  <a:ea typeface="ＭＳ Ｐゴシック" pitchFamily="34" charset="-128"/>
                </a:rPr>
                <a:t>  Quality of contractors</a:t>
              </a:r>
            </a:p>
            <a:p>
              <a:pPr defTabSz="457200" fontAlgn="base">
                <a:spcBef>
                  <a:spcPct val="20000"/>
                </a:spcBef>
                <a:spcAft>
                  <a:spcPct val="0"/>
                </a:spcAft>
                <a:buClr>
                  <a:srgbClr val="C11521"/>
                </a:buClr>
                <a:buFont typeface="Wingdings" pitchFamily="2" charset="2"/>
                <a:buChar char="§"/>
                <a:defRPr/>
              </a:pPr>
              <a:r>
                <a:rPr lang="en-GB" sz="2000" spc="-30" dirty="0">
                  <a:solidFill>
                    <a:srgbClr val="262627"/>
                  </a:solidFill>
                  <a:ea typeface="ＭＳ Ｐゴシック" pitchFamily="34" charset="-128"/>
                </a:rPr>
                <a:t>  Competence programme</a:t>
              </a:r>
            </a:p>
            <a:p>
              <a:pPr defTabSz="457200" fontAlgn="base">
                <a:spcBef>
                  <a:spcPct val="20000"/>
                </a:spcBef>
                <a:spcAft>
                  <a:spcPct val="0"/>
                </a:spcAft>
                <a:buClr>
                  <a:srgbClr val="C11521"/>
                </a:buClr>
                <a:buFont typeface="Wingdings" pitchFamily="2" charset="2"/>
                <a:buChar char="§"/>
                <a:defRPr/>
              </a:pPr>
              <a:r>
                <a:rPr lang="en-GB" sz="2000" spc="-30" dirty="0">
                  <a:solidFill>
                    <a:srgbClr val="262627"/>
                  </a:solidFill>
                  <a:ea typeface="ＭＳ Ｐゴシック" pitchFamily="34" charset="-128"/>
                </a:rPr>
                <a:t>  Permit system</a:t>
              </a:r>
            </a:p>
            <a:p>
              <a:pPr defTabSz="457200" fontAlgn="base">
                <a:spcBef>
                  <a:spcPct val="20000"/>
                </a:spcBef>
                <a:spcAft>
                  <a:spcPct val="0"/>
                </a:spcAft>
                <a:buClr>
                  <a:srgbClr val="C11521"/>
                </a:buClr>
                <a:buFont typeface="Wingdings" pitchFamily="2" charset="2"/>
                <a:buChar char="§"/>
                <a:defRPr/>
              </a:pPr>
              <a:r>
                <a:rPr lang="en-GB" sz="2000" spc="-30" dirty="0">
                  <a:solidFill>
                    <a:srgbClr val="262627"/>
                  </a:solidFill>
                  <a:ea typeface="ＭＳ Ｐゴシック" pitchFamily="34" charset="-128"/>
                </a:rPr>
                <a:t>  Layout of plant</a:t>
              </a:r>
              <a:endParaRPr lang="en-GB" sz="1400" spc="-30" dirty="0">
                <a:solidFill>
                  <a:srgbClr val="262627"/>
                </a:solidFill>
                <a:ea typeface="ＭＳ Ｐゴシック" pitchFamily="34" charset="-128"/>
              </a:endParaRPr>
            </a:p>
          </p:txBody>
        </p:sp>
        <p:sp>
          <p:nvSpPr>
            <p:cNvPr id="8" name="Rectangle 4"/>
            <p:cNvSpPr txBox="1">
              <a:spLocks noChangeArrowheads="1"/>
            </p:cNvSpPr>
            <p:nvPr/>
          </p:nvSpPr>
          <p:spPr bwMode="auto">
            <a:xfrm>
              <a:off x="4318000" y="3516920"/>
              <a:ext cx="4478083" cy="25915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457200" fontAlgn="base">
                <a:spcBef>
                  <a:spcPct val="20000"/>
                </a:spcBef>
                <a:spcAft>
                  <a:spcPct val="0"/>
                </a:spcAft>
                <a:buClr>
                  <a:srgbClr val="C11521"/>
                </a:buClr>
                <a:buFont typeface="Wingdings" pitchFamily="2" charset="2"/>
                <a:buChar char="§"/>
                <a:defRPr/>
              </a:pPr>
              <a:r>
                <a:rPr lang="en-GB" sz="2000" spc="-30" dirty="0">
                  <a:solidFill>
                    <a:srgbClr val="262627"/>
                  </a:solidFill>
                  <a:ea typeface="ＭＳ Ｐゴシック" pitchFamily="34" charset="-128"/>
                </a:rPr>
                <a:t>  Procedures</a:t>
              </a:r>
            </a:p>
            <a:p>
              <a:pPr defTabSz="457200" fontAlgn="base">
                <a:spcBef>
                  <a:spcPct val="20000"/>
                </a:spcBef>
                <a:spcAft>
                  <a:spcPct val="0"/>
                </a:spcAft>
                <a:buClr>
                  <a:srgbClr val="C11521"/>
                </a:buClr>
                <a:buFont typeface="Wingdings" pitchFamily="2" charset="2"/>
                <a:buChar char="§"/>
                <a:defRPr/>
              </a:pPr>
              <a:r>
                <a:rPr lang="en-GB" sz="2000" spc="-30" dirty="0">
                  <a:solidFill>
                    <a:srgbClr val="262627"/>
                  </a:solidFill>
                  <a:ea typeface="ＭＳ Ｐゴシック" pitchFamily="34" charset="-128"/>
                </a:rPr>
                <a:t>  Distractions</a:t>
              </a:r>
            </a:p>
            <a:p>
              <a:pPr defTabSz="457200" fontAlgn="base">
                <a:spcBef>
                  <a:spcPct val="20000"/>
                </a:spcBef>
                <a:spcAft>
                  <a:spcPct val="0"/>
                </a:spcAft>
                <a:buClr>
                  <a:srgbClr val="C11521"/>
                </a:buClr>
                <a:buFont typeface="Wingdings" pitchFamily="2" charset="2"/>
                <a:buChar char="§"/>
                <a:defRPr/>
              </a:pPr>
              <a:r>
                <a:rPr lang="en-GB" sz="2000" spc="-30" dirty="0">
                  <a:solidFill>
                    <a:srgbClr val="262627"/>
                  </a:solidFill>
                  <a:ea typeface="ＭＳ Ｐゴシック" pitchFamily="34" charset="-128"/>
                </a:rPr>
                <a:t>  Design of controls and displays</a:t>
              </a:r>
            </a:p>
            <a:p>
              <a:pPr defTabSz="457200" fontAlgn="base">
                <a:spcBef>
                  <a:spcPct val="20000"/>
                </a:spcBef>
                <a:spcAft>
                  <a:spcPct val="0"/>
                </a:spcAft>
                <a:buClr>
                  <a:srgbClr val="C11521"/>
                </a:buClr>
                <a:buFont typeface="Wingdings" pitchFamily="2" charset="2"/>
                <a:buChar char="§"/>
                <a:defRPr/>
              </a:pPr>
              <a:r>
                <a:rPr lang="en-GB" sz="2000" spc="-30" dirty="0">
                  <a:solidFill>
                    <a:srgbClr val="262627"/>
                  </a:solidFill>
                  <a:ea typeface="ＭＳ Ｐゴシック" pitchFamily="34" charset="-128"/>
                </a:rPr>
                <a:t>  Handover arrangements</a:t>
              </a:r>
            </a:p>
            <a:p>
              <a:pPr defTabSz="457200" fontAlgn="base">
                <a:spcBef>
                  <a:spcPct val="20000"/>
                </a:spcBef>
                <a:spcAft>
                  <a:spcPct val="0"/>
                </a:spcAft>
                <a:buClr>
                  <a:srgbClr val="C11521"/>
                </a:buClr>
                <a:buFont typeface="Wingdings" pitchFamily="2" charset="2"/>
                <a:buChar char="§"/>
                <a:defRPr/>
              </a:pPr>
              <a:r>
                <a:rPr lang="en-GB" sz="2000" spc="-30" dirty="0">
                  <a:solidFill>
                    <a:srgbClr val="262627"/>
                  </a:solidFill>
                  <a:ea typeface="ＭＳ Ｐゴシック" pitchFamily="34" charset="-128"/>
                </a:rPr>
                <a:t>  Clarity of roles and responsibilities</a:t>
              </a:r>
            </a:p>
            <a:p>
              <a:pPr defTabSz="457200" fontAlgn="base">
                <a:spcBef>
                  <a:spcPct val="20000"/>
                </a:spcBef>
                <a:spcAft>
                  <a:spcPct val="0"/>
                </a:spcAft>
                <a:buClr>
                  <a:srgbClr val="C11521"/>
                </a:buClr>
                <a:buFont typeface="Wingdings" pitchFamily="2" charset="2"/>
                <a:buChar char="§"/>
                <a:defRPr/>
              </a:pPr>
              <a:r>
                <a:rPr lang="en-GB" sz="2000" spc="-30" dirty="0">
                  <a:solidFill>
                    <a:srgbClr val="262627"/>
                  </a:solidFill>
                  <a:ea typeface="ＭＳ Ｐゴシック" pitchFamily="34" charset="-128"/>
                </a:rPr>
                <a:t>  Quality of supervision</a:t>
              </a:r>
            </a:p>
          </p:txBody>
        </p:sp>
      </p:grpSp>
      <p:sp>
        <p:nvSpPr>
          <p:cNvPr id="13" name="Footer Placeholder 3"/>
          <p:cNvSpPr>
            <a:spLocks noGrp="1"/>
          </p:cNvSpPr>
          <p:nvPr>
            <p:ph type="ftr" sz="quarter" idx="10"/>
          </p:nvPr>
        </p:nvSpPr>
        <p:spPr>
          <a:xfrm>
            <a:off x="5275661" y="6497638"/>
            <a:ext cx="3232547" cy="254000"/>
          </a:xfrm>
        </p:spPr>
        <p:txBody>
          <a:bodyPr/>
          <a:lstStyle/>
          <a:p>
            <a:r>
              <a:rPr lang="en-AU" dirty="0" smtClean="0">
                <a:solidFill>
                  <a:srgbClr val="FFFFFF">
                    <a:lumMod val="50000"/>
                  </a:srgbClr>
                </a:solidFill>
              </a:rPr>
              <a:t>DMP Human Factors Forum (Martin Anderson)</a:t>
            </a:r>
            <a:endParaRPr lang="en-US" dirty="0">
              <a:solidFill>
                <a:srgbClr val="FFFFFF">
                  <a:lumMod val="50000"/>
                </a:srgbClr>
              </a:solidFill>
            </a:endParaRPr>
          </a:p>
        </p:txBody>
      </p:sp>
      <p:sp>
        <p:nvSpPr>
          <p:cNvPr id="15" name="Date Placeholder 5"/>
          <p:cNvSpPr>
            <a:spLocks noGrp="1"/>
          </p:cNvSpPr>
          <p:nvPr>
            <p:ph type="dt" sz="half" idx="12"/>
          </p:nvPr>
        </p:nvSpPr>
        <p:spPr>
          <a:xfrm>
            <a:off x="160736" y="6494464"/>
            <a:ext cx="1335881" cy="257176"/>
          </a:xfrm>
        </p:spPr>
        <p:txBody>
          <a:bodyPr/>
          <a:lstStyle/>
          <a:p>
            <a:r>
              <a:rPr lang="en-US" dirty="0" smtClean="0">
                <a:solidFill>
                  <a:srgbClr val="262627">
                    <a:lumMod val="60000"/>
                    <a:lumOff val="40000"/>
                  </a:srgbClr>
                </a:solidFill>
              </a:rPr>
              <a:t>28 April  2016</a:t>
            </a:r>
            <a:endParaRPr lang="en-US" dirty="0">
              <a:solidFill>
                <a:srgbClr val="262627">
                  <a:lumMod val="60000"/>
                  <a:lumOff val="40000"/>
                </a:srgbClr>
              </a:solidFill>
            </a:endParaRPr>
          </a:p>
        </p:txBody>
      </p:sp>
      <p:grpSp>
        <p:nvGrpSpPr>
          <p:cNvPr id="16" name="Group 15"/>
          <p:cNvGrpSpPr/>
          <p:nvPr/>
        </p:nvGrpSpPr>
        <p:grpSpPr>
          <a:xfrm>
            <a:off x="160735" y="1328222"/>
            <a:ext cx="8795148" cy="1258598"/>
            <a:chOff x="160735" y="4620063"/>
            <a:chExt cx="8795148" cy="1258598"/>
          </a:xfrm>
        </p:grpSpPr>
        <p:sp>
          <p:nvSpPr>
            <p:cNvPr id="17" name="Text Box 20"/>
            <p:cNvSpPr txBox="1">
              <a:spLocks noChangeArrowheads="1"/>
            </p:cNvSpPr>
            <p:nvPr/>
          </p:nvSpPr>
          <p:spPr bwMode="auto">
            <a:xfrm>
              <a:off x="160800" y="5109028"/>
              <a:ext cx="8795083" cy="369332"/>
            </a:xfrm>
            <a:prstGeom prst="rect">
              <a:avLst/>
            </a:prstGeom>
            <a:solidFill>
              <a:schemeClr val="tx1"/>
            </a:solidFill>
            <a:ln w="9525">
              <a:noFill/>
              <a:miter lim="800000"/>
              <a:headEnd/>
              <a:tailEnd/>
            </a:ln>
            <a:effectLst/>
          </p:spPr>
          <p:txBody>
            <a:bodyPr wrap="square">
              <a:spAutoFit/>
            </a:bodyPr>
            <a:lstStyle/>
            <a:p>
              <a:pPr algn="ctr" defTabSz="457182" eaLnBrk="0" fontAlgn="base" hangingPunct="0">
                <a:spcBef>
                  <a:spcPct val="0"/>
                </a:spcBef>
                <a:spcAft>
                  <a:spcPct val="0"/>
                </a:spcAft>
              </a:pPr>
              <a:r>
                <a:rPr lang="en-GB" dirty="0">
                  <a:solidFill>
                    <a:srgbClr val="FFFFFF"/>
                  </a:solidFill>
                  <a:ea typeface="ＭＳ Ｐゴシック" panose="020B0600070205080204" pitchFamily="34" charset="-128"/>
                </a:rPr>
                <a:t>Is it more effective to change people, or the conditions in which people work?</a:t>
              </a:r>
            </a:p>
          </p:txBody>
        </p:sp>
        <p:sp>
          <p:nvSpPr>
            <p:cNvPr id="18" name="Rectangle 17"/>
            <p:cNvSpPr/>
            <p:nvPr/>
          </p:nvSpPr>
          <p:spPr>
            <a:xfrm>
              <a:off x="160735" y="4620063"/>
              <a:ext cx="8795148" cy="369332"/>
            </a:xfrm>
            <a:prstGeom prst="rect">
              <a:avLst/>
            </a:prstGeom>
          </p:spPr>
          <p:txBody>
            <a:bodyPr wrap="square">
              <a:spAutoFit/>
            </a:bodyPr>
            <a:lstStyle/>
            <a:p>
              <a:pPr algn="ctr" defTabSz="457182" eaLnBrk="0" fontAlgn="base" hangingPunct="0">
                <a:lnSpc>
                  <a:spcPct val="90000"/>
                </a:lnSpc>
                <a:spcBef>
                  <a:spcPct val="0"/>
                </a:spcBef>
                <a:spcAft>
                  <a:spcPct val="0"/>
                </a:spcAft>
              </a:pPr>
              <a:r>
                <a:rPr lang="en-GB" sz="2000" b="1" dirty="0">
                  <a:solidFill>
                    <a:srgbClr val="C11521"/>
                  </a:solidFill>
                  <a:ea typeface="ＭＳ Ｐゴシック" panose="020B0600070205080204" pitchFamily="34" charset="-128"/>
                </a:rPr>
                <a:t>“Behavioural safety” does not equal “human factors”</a:t>
              </a:r>
              <a:endParaRPr lang="en-US" sz="2000" b="1" dirty="0">
                <a:solidFill>
                  <a:srgbClr val="C11521"/>
                </a:solidFill>
                <a:ea typeface="ＭＳ Ｐゴシック" panose="020B0600070205080204" pitchFamily="34" charset="-128"/>
              </a:endParaRPr>
            </a:p>
          </p:txBody>
        </p:sp>
        <p:sp>
          <p:nvSpPr>
            <p:cNvPr id="19" name="TextBox 18"/>
            <p:cNvSpPr txBox="1"/>
            <p:nvPr/>
          </p:nvSpPr>
          <p:spPr>
            <a:xfrm>
              <a:off x="160800" y="5613973"/>
              <a:ext cx="8795083" cy="264688"/>
            </a:xfrm>
            <a:prstGeom prst="rect">
              <a:avLst/>
            </a:prstGeom>
            <a:noFill/>
            <a:effectLst/>
          </p:spPr>
          <p:txBody>
            <a:bodyPr wrap="square" rtlCol="0" anchor="b">
              <a:spAutoFit/>
            </a:bodyPr>
            <a:lstStyle/>
            <a:p>
              <a:pPr algn="ctr" defTabSz="457182" eaLnBrk="0" hangingPunct="0">
                <a:lnSpc>
                  <a:spcPct val="80000"/>
                </a:lnSpc>
              </a:pPr>
              <a:r>
                <a:rPr lang="en-AU" sz="1400" spc="-30" dirty="0">
                  <a:solidFill>
                    <a:srgbClr val="262627"/>
                  </a:solidFill>
                  <a:ea typeface="ＭＳ Ｐゴシック" panose="020B0600070205080204" pitchFamily="34" charset="-128"/>
                </a:rPr>
                <a:t>“Behavioural safety and major accident hazards: Magic bullet or shot in the dark?”,   (Anderson, 2004)</a:t>
              </a:r>
            </a:p>
          </p:txBody>
        </p:sp>
      </p:grpSp>
    </p:spTree>
    <p:extLst>
      <p:ext uri="{BB962C8B-B14F-4D97-AF65-F5344CB8AC3E}">
        <p14:creationId xmlns:p14="http://schemas.microsoft.com/office/powerpoint/2010/main" val="280354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AU" dirty="0"/>
              <a:t>Key concept 5: </a:t>
            </a:r>
            <a:r>
              <a:rPr lang="en-AU" dirty="0" smtClean="0"/>
              <a:t>UK HSE Top </a:t>
            </a:r>
            <a:r>
              <a:rPr lang="en-AU" dirty="0"/>
              <a:t>10 </a:t>
            </a:r>
            <a:r>
              <a:rPr lang="en-AU" dirty="0" smtClean="0"/>
              <a:t>HF topics</a:t>
            </a:r>
            <a:endParaRPr lang="en-AU" dirty="0"/>
          </a:p>
        </p:txBody>
      </p:sp>
      <p:sp>
        <p:nvSpPr>
          <p:cNvPr id="6" name="Slide Number Placeholder 5"/>
          <p:cNvSpPr>
            <a:spLocks noGrp="1"/>
          </p:cNvSpPr>
          <p:nvPr>
            <p:ph type="sldNum" sz="quarter" idx="11"/>
          </p:nvPr>
        </p:nvSpPr>
        <p:spPr/>
        <p:txBody>
          <a:bodyPr/>
          <a:lstStyle/>
          <a:p>
            <a:pPr>
              <a:defRPr/>
            </a:pPr>
            <a:fld id="{621BF8C0-42B5-4D0C-8AB7-487B776C156D}" type="slidenum">
              <a:rPr lang="en-US" smtClean="0">
                <a:solidFill>
                  <a:srgbClr val="FFFFFF">
                    <a:lumMod val="50000"/>
                  </a:srgbClr>
                </a:solidFill>
              </a:rPr>
              <a:pPr>
                <a:defRPr/>
              </a:pPr>
              <a:t>11</a:t>
            </a:fld>
            <a:endParaRPr lang="en-US">
              <a:solidFill>
                <a:srgbClr val="FFFFFF">
                  <a:lumMod val="50000"/>
                </a:srgbClr>
              </a:solidFill>
            </a:endParaRPr>
          </a:p>
        </p:txBody>
      </p:sp>
      <p:grpSp>
        <p:nvGrpSpPr>
          <p:cNvPr id="2" name="Group 1"/>
          <p:cNvGrpSpPr/>
          <p:nvPr/>
        </p:nvGrpSpPr>
        <p:grpSpPr>
          <a:xfrm>
            <a:off x="276444" y="1190398"/>
            <a:ext cx="8679440" cy="5196622"/>
            <a:chOff x="276444" y="1190398"/>
            <a:chExt cx="8679440" cy="5196622"/>
          </a:xfrm>
        </p:grpSpPr>
        <p:pic>
          <p:nvPicPr>
            <p:cNvPr id="26631" name="Picture 9" descr="CSB_BP_destruction_jpg2.jpg"/>
            <p:cNvPicPr>
              <a:picLocks noChangeAspect="1"/>
            </p:cNvPicPr>
            <p:nvPr/>
          </p:nvPicPr>
          <p:blipFill>
            <a:blip r:embed="rId3"/>
            <a:srcRect/>
            <a:stretch>
              <a:fillRect/>
            </a:stretch>
          </p:blipFill>
          <p:spPr bwMode="auto">
            <a:xfrm>
              <a:off x="5811267" y="1190398"/>
              <a:ext cx="3144616" cy="2053483"/>
            </a:xfrm>
            <a:prstGeom prst="rect">
              <a:avLst/>
            </a:prstGeom>
            <a:noFill/>
            <a:ln w="9525">
              <a:noFill/>
              <a:miter lim="800000"/>
              <a:headEnd/>
              <a:tailEnd/>
            </a:ln>
          </p:spPr>
        </p:pic>
        <p:pic>
          <p:nvPicPr>
            <p:cNvPr id="26632" name="Picture 10" descr="Oil-refinery-blast-in-Tex-001.jpg"/>
            <p:cNvPicPr>
              <a:picLocks noChangeAspect="1"/>
            </p:cNvPicPr>
            <p:nvPr/>
          </p:nvPicPr>
          <p:blipFill>
            <a:blip r:embed="rId4"/>
            <a:srcRect/>
            <a:stretch>
              <a:fillRect/>
            </a:stretch>
          </p:blipFill>
          <p:spPr bwMode="auto">
            <a:xfrm>
              <a:off x="5811267" y="3353774"/>
              <a:ext cx="3144616" cy="1885924"/>
            </a:xfrm>
            <a:prstGeom prst="rect">
              <a:avLst/>
            </a:prstGeom>
            <a:noFill/>
            <a:ln w="9525">
              <a:noFill/>
              <a:miter lim="800000"/>
              <a:headEnd/>
              <a:tailEnd/>
            </a:ln>
          </p:spPr>
        </p:pic>
        <p:sp>
          <p:nvSpPr>
            <p:cNvPr id="12" name="Rectangle 11"/>
            <p:cNvSpPr/>
            <p:nvPr/>
          </p:nvSpPr>
          <p:spPr>
            <a:xfrm>
              <a:off x="5811268" y="5251169"/>
              <a:ext cx="3144616" cy="369332"/>
            </a:xfrm>
            <a:prstGeom prst="rect">
              <a:avLst/>
            </a:prstGeom>
          </p:spPr>
          <p:txBody>
            <a:bodyPr wrap="square">
              <a:spAutoFit/>
            </a:bodyPr>
            <a:lstStyle/>
            <a:p>
              <a:pPr algn="ctr" defTabSz="457182" eaLnBrk="0" fontAlgn="base" hangingPunct="0">
                <a:spcBef>
                  <a:spcPct val="0"/>
                </a:spcBef>
                <a:spcAft>
                  <a:spcPct val="0"/>
                </a:spcAft>
              </a:pPr>
              <a:r>
                <a:rPr lang="en-AU" sz="900" dirty="0">
                  <a:solidFill>
                    <a:srgbClr val="262627">
                      <a:lumMod val="50000"/>
                    </a:srgbClr>
                  </a:solidFill>
                  <a:ea typeface="ＭＳ Ｐゴシック" panose="020B0600070205080204" pitchFamily="34" charset="-128"/>
                </a:rPr>
                <a:t>BP Texas City refinery (2005). Images from U.S. Chemical Safety and Hazard Investigation Board (www.CSB.gov) </a:t>
              </a:r>
            </a:p>
          </p:txBody>
        </p:sp>
        <p:sp>
          <p:nvSpPr>
            <p:cNvPr id="11" name="Rectangle 10"/>
            <p:cNvSpPr/>
            <p:nvPr/>
          </p:nvSpPr>
          <p:spPr>
            <a:xfrm>
              <a:off x="276444" y="6063855"/>
              <a:ext cx="8532594" cy="323165"/>
            </a:xfrm>
            <a:prstGeom prst="rect">
              <a:avLst/>
            </a:prstGeom>
            <a:solidFill>
              <a:schemeClr val="tx2"/>
            </a:solidFill>
          </p:spPr>
          <p:txBody>
            <a:bodyPr wrap="square">
              <a:spAutoFit/>
            </a:bodyPr>
            <a:lstStyle/>
            <a:p>
              <a:pPr algn="ctr" defTabSz="457182" eaLnBrk="0" fontAlgn="base" hangingPunct="0">
                <a:spcAft>
                  <a:spcPct val="0"/>
                </a:spcAft>
                <a:defRPr/>
              </a:pPr>
              <a:r>
                <a:rPr lang="en-GB" sz="1500" b="1" dirty="0">
                  <a:solidFill>
                    <a:srgbClr val="FFFFFF"/>
                  </a:solidFill>
                  <a:ea typeface="ＭＳ Ｐゴシック" panose="020B0600070205080204" pitchFamily="34" charset="-128"/>
                </a:rPr>
                <a:t>Operating philosophy relied on the correct and timely action by operators</a:t>
              </a:r>
            </a:p>
          </p:txBody>
        </p:sp>
      </p:grpSp>
      <p:graphicFrame>
        <p:nvGraphicFramePr>
          <p:cNvPr id="16" name="Table 15"/>
          <p:cNvGraphicFramePr>
            <a:graphicFrameLocks noGrp="1"/>
          </p:cNvGraphicFramePr>
          <p:nvPr>
            <p:extLst/>
          </p:nvPr>
        </p:nvGraphicFramePr>
        <p:xfrm>
          <a:off x="276443" y="1365096"/>
          <a:ext cx="2410226" cy="4445276"/>
        </p:xfrm>
        <a:graphic>
          <a:graphicData uri="http://schemas.openxmlformats.org/drawingml/2006/table">
            <a:tbl>
              <a:tblPr firstRow="1" firstCol="1" bandRow="1"/>
              <a:tblGrid>
                <a:gridCol w="2410226"/>
              </a:tblGrid>
              <a:tr h="407720">
                <a:tc>
                  <a:txBody>
                    <a:bodyPr/>
                    <a:lstStyle/>
                    <a:p>
                      <a:pPr eaLnBrk="0" fontAlgn="base" hangingPunct="0"/>
                      <a:r>
                        <a:rPr lang="en-AU" sz="1400" b="1" kern="1200" spc="-25" dirty="0" smtClean="0">
                          <a:solidFill>
                            <a:srgbClr val="C00000"/>
                          </a:solidFill>
                          <a:effectLst/>
                          <a:latin typeface="Arial" panose="020B0604020202020204" pitchFamily="34" charset="0"/>
                          <a:ea typeface="MS PGothic" panose="020B0600070205080204" pitchFamily="34" charset="-128"/>
                        </a:rPr>
                        <a:t>Top </a:t>
                      </a:r>
                      <a:r>
                        <a:rPr lang="en-AU" sz="1400" b="1" kern="1200" spc="-25" dirty="0">
                          <a:solidFill>
                            <a:srgbClr val="C00000"/>
                          </a:solidFill>
                          <a:effectLst/>
                          <a:latin typeface="Arial" panose="020B0604020202020204" pitchFamily="34" charset="0"/>
                          <a:ea typeface="MS PGothic" panose="020B0600070205080204" pitchFamily="34" charset="-128"/>
                        </a:rPr>
                        <a:t>10 </a:t>
                      </a:r>
                      <a:r>
                        <a:rPr lang="en-AU" sz="1400" b="1" kern="1200" spc="-25" dirty="0" smtClean="0">
                          <a:solidFill>
                            <a:srgbClr val="C00000"/>
                          </a:solidFill>
                          <a:effectLst/>
                          <a:latin typeface="Arial" panose="020B0604020202020204" pitchFamily="34" charset="0"/>
                          <a:ea typeface="MS PGothic" panose="020B0600070205080204" pitchFamily="34" charset="-128"/>
                        </a:rPr>
                        <a:t>topics </a:t>
                      </a:r>
                      <a:r>
                        <a:rPr lang="en-AU" sz="1200" b="1" kern="1200" spc="-25" dirty="0" smtClean="0">
                          <a:solidFill>
                            <a:srgbClr val="C00000"/>
                          </a:solidFill>
                          <a:effectLst/>
                          <a:latin typeface="Arial" panose="020B0604020202020204" pitchFamily="34" charset="0"/>
                          <a:ea typeface="MS PGothic" panose="020B0600070205080204" pitchFamily="34" charset="-128"/>
                        </a:rPr>
                        <a:t>(adapted from</a:t>
                      </a:r>
                      <a:r>
                        <a:rPr lang="en-AU" sz="1200" b="1" kern="1200" spc="-25" baseline="0" dirty="0" smtClean="0">
                          <a:solidFill>
                            <a:srgbClr val="C00000"/>
                          </a:solidFill>
                          <a:effectLst/>
                          <a:latin typeface="Arial" panose="020B0604020202020204" pitchFamily="34" charset="0"/>
                          <a:ea typeface="MS PGothic" panose="020B0600070205080204" pitchFamily="34" charset="-128"/>
                        </a:rPr>
                        <a:t> www.</a:t>
                      </a:r>
                      <a:r>
                        <a:rPr lang="en-AU" sz="1200" b="1" kern="1200" spc="-25" dirty="0" smtClean="0">
                          <a:solidFill>
                            <a:srgbClr val="C00000"/>
                          </a:solidFill>
                          <a:effectLst/>
                          <a:latin typeface="Arial" panose="020B0604020202020204" pitchFamily="34" charset="0"/>
                          <a:ea typeface="MS PGothic" panose="020B0600070205080204" pitchFamily="34" charset="-128"/>
                        </a:rPr>
                        <a:t>hse.gov.uk/humanfactors)</a:t>
                      </a:r>
                      <a:endParaRPr lang="en-AU" sz="12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650">
                <a:tc>
                  <a:txBody>
                    <a:bodyPr/>
                    <a:lstStyle/>
                    <a:p>
                      <a:pPr eaLnBrk="0" fontAlgn="base" hangingPunct="0"/>
                      <a:r>
                        <a:rPr lang="en-AU" sz="1100" b="1" kern="1200" spc="-25" dirty="0">
                          <a:solidFill>
                            <a:srgbClr val="000000"/>
                          </a:solidFill>
                          <a:effectLst/>
                          <a:latin typeface="Arial" panose="020B0604020202020204" pitchFamily="34" charset="0"/>
                          <a:ea typeface="MS PGothic" panose="020B0600070205080204" pitchFamily="34" charset="-128"/>
                        </a:rPr>
                        <a:t>Optimising human performance</a:t>
                      </a:r>
                      <a:endParaRPr lang="en-AU" sz="11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9204">
                <a:tc>
                  <a:txBody>
                    <a:bodyPr/>
                    <a:lstStyle/>
                    <a:p>
                      <a:pPr eaLnBrk="0" fontAlgn="base" hangingPunct="0"/>
                      <a:r>
                        <a:rPr lang="en-GB" sz="1100" b="1" kern="1200" spc="-25" dirty="0">
                          <a:solidFill>
                            <a:srgbClr val="000000"/>
                          </a:solidFill>
                          <a:effectLst/>
                          <a:latin typeface="Arial" panose="020B0604020202020204" pitchFamily="34" charset="0"/>
                          <a:ea typeface="MS PGothic" panose="020B0600070205080204" pitchFamily="34" charset="-128"/>
                        </a:rPr>
                        <a:t>Design of equipment, </a:t>
                      </a:r>
                      <a:br>
                        <a:rPr lang="en-GB" sz="1100" b="1" kern="1200" spc="-25" dirty="0">
                          <a:solidFill>
                            <a:srgbClr val="000000"/>
                          </a:solidFill>
                          <a:effectLst/>
                          <a:latin typeface="Arial" panose="020B0604020202020204" pitchFamily="34" charset="0"/>
                          <a:ea typeface="MS PGothic" panose="020B0600070205080204" pitchFamily="34" charset="-128"/>
                        </a:rPr>
                      </a:br>
                      <a:r>
                        <a:rPr lang="en-GB" sz="1100" b="1" kern="1200" spc="-25" dirty="0">
                          <a:solidFill>
                            <a:srgbClr val="000000"/>
                          </a:solidFill>
                          <a:effectLst/>
                          <a:latin typeface="Arial" panose="020B0604020202020204" pitchFamily="34" charset="0"/>
                          <a:ea typeface="MS PGothic" panose="020B0600070205080204" pitchFamily="34" charset="-128"/>
                        </a:rPr>
                        <a:t>processes, tasks </a:t>
                      </a:r>
                      <a:r>
                        <a:rPr lang="en-GB" sz="1100" b="1" kern="1200" spc="-25" dirty="0" smtClean="0">
                          <a:solidFill>
                            <a:srgbClr val="000000"/>
                          </a:solidFill>
                          <a:effectLst/>
                          <a:latin typeface="Arial" panose="020B0604020202020204" pitchFamily="34" charset="0"/>
                          <a:ea typeface="MS PGothic" panose="020B0600070205080204" pitchFamily="34" charset="-128"/>
                        </a:rPr>
                        <a:t>and </a:t>
                      </a:r>
                      <a:r>
                        <a:rPr lang="en-GB" sz="1100" b="1" kern="1200" spc="-25" dirty="0">
                          <a:solidFill>
                            <a:srgbClr val="000000"/>
                          </a:solidFill>
                          <a:effectLst/>
                          <a:latin typeface="Arial" panose="020B0604020202020204" pitchFamily="34" charset="0"/>
                          <a:ea typeface="MS PGothic" panose="020B0600070205080204" pitchFamily="34" charset="-128"/>
                        </a:rPr>
                        <a:t>environment</a:t>
                      </a:r>
                      <a:endParaRPr lang="en-AU" sz="11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621">
                <a:tc>
                  <a:txBody>
                    <a:bodyPr/>
                    <a:lstStyle/>
                    <a:p>
                      <a:pPr eaLnBrk="0" fontAlgn="base" hangingPunct="0">
                        <a:spcAft>
                          <a:spcPts val="0"/>
                        </a:spcAft>
                      </a:pPr>
                      <a:r>
                        <a:rPr lang="en-AU" sz="1100" b="1" kern="1200" spc="-25">
                          <a:solidFill>
                            <a:srgbClr val="000000"/>
                          </a:solidFill>
                          <a:effectLst/>
                          <a:latin typeface="Arial" panose="020B0604020202020204" pitchFamily="34" charset="0"/>
                          <a:ea typeface="MS PGothic" panose="020B0600070205080204" pitchFamily="34" charset="-128"/>
                        </a:rPr>
                        <a:t>Organisational change</a:t>
                      </a:r>
                      <a:endParaRPr lang="en-AU" sz="110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420">
                <a:tc>
                  <a:txBody>
                    <a:bodyPr/>
                    <a:lstStyle/>
                    <a:p>
                      <a:pPr eaLnBrk="0" fontAlgn="base" hangingPunct="0"/>
                      <a:r>
                        <a:rPr lang="en-GB" sz="1100" b="1" kern="1200" spc="-25" dirty="0">
                          <a:solidFill>
                            <a:srgbClr val="000000"/>
                          </a:solidFill>
                          <a:effectLst/>
                          <a:latin typeface="Arial" panose="020B0604020202020204" pitchFamily="34" charset="0"/>
                          <a:ea typeface="MS PGothic" panose="020B0600070205080204" pitchFamily="34" charset="-128"/>
                        </a:rPr>
                        <a:t>Supervision</a:t>
                      </a:r>
                      <a:endParaRPr lang="en-AU" sz="11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130">
                <a:tc>
                  <a:txBody>
                    <a:bodyPr/>
                    <a:lstStyle/>
                    <a:p>
                      <a:pPr eaLnBrk="0" fontAlgn="base" hangingPunct="0">
                        <a:spcAft>
                          <a:spcPts val="0"/>
                        </a:spcAft>
                      </a:pPr>
                      <a:r>
                        <a:rPr lang="en-GB" sz="1100" b="1" kern="1200" spc="-25">
                          <a:solidFill>
                            <a:srgbClr val="000000"/>
                          </a:solidFill>
                          <a:effectLst/>
                          <a:latin typeface="Arial" panose="020B0604020202020204" pitchFamily="34" charset="0"/>
                          <a:ea typeface="MS PGothic" panose="020B0600070205080204" pitchFamily="34" charset="-128"/>
                        </a:rPr>
                        <a:t>Staffing levels and workload</a:t>
                      </a:r>
                      <a:endParaRPr lang="en-AU" sz="110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420">
                <a:tc>
                  <a:txBody>
                    <a:bodyPr/>
                    <a:lstStyle/>
                    <a:p>
                      <a:pPr eaLnBrk="0" fontAlgn="base" hangingPunct="0">
                        <a:spcAft>
                          <a:spcPts val="0"/>
                        </a:spcAft>
                      </a:pPr>
                      <a:r>
                        <a:rPr lang="en-GB" sz="1100" b="1" kern="1200" spc="-25" dirty="0">
                          <a:solidFill>
                            <a:srgbClr val="000000"/>
                          </a:solidFill>
                          <a:effectLst/>
                          <a:latin typeface="Arial" panose="020B0604020202020204" pitchFamily="34" charset="0"/>
                          <a:ea typeface="MS PGothic" panose="020B0600070205080204" pitchFamily="34" charset="-128"/>
                        </a:rPr>
                        <a:t>Training and competence</a:t>
                      </a:r>
                      <a:endParaRPr lang="en-AU" sz="11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268">
                <a:tc>
                  <a:txBody>
                    <a:bodyPr/>
                    <a:lstStyle/>
                    <a:p>
                      <a:pPr eaLnBrk="0" fontAlgn="base" hangingPunct="0">
                        <a:spcAft>
                          <a:spcPts val="0"/>
                        </a:spcAft>
                      </a:pPr>
                      <a:r>
                        <a:rPr lang="en-GB" sz="1100" b="1" kern="1200" spc="-25">
                          <a:solidFill>
                            <a:srgbClr val="000000"/>
                          </a:solidFill>
                          <a:effectLst/>
                          <a:latin typeface="Arial" panose="020B0604020202020204" pitchFamily="34" charset="0"/>
                          <a:ea typeface="MS PGothic" panose="020B0600070205080204" pitchFamily="34" charset="-128"/>
                        </a:rPr>
                        <a:t>Procedures</a:t>
                      </a:r>
                      <a:endParaRPr lang="en-AU" sz="110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293">
                <a:tc>
                  <a:txBody>
                    <a:bodyPr/>
                    <a:lstStyle/>
                    <a:p>
                      <a:pPr eaLnBrk="0" fontAlgn="base" hangingPunct="0">
                        <a:spcAft>
                          <a:spcPts val="0"/>
                        </a:spcAft>
                      </a:pPr>
                      <a:r>
                        <a:rPr lang="en-GB" sz="1100" b="1" kern="1200" spc="-25" dirty="0">
                          <a:solidFill>
                            <a:srgbClr val="000000"/>
                          </a:solidFill>
                          <a:effectLst/>
                          <a:latin typeface="Arial" panose="020B0604020202020204" pitchFamily="34" charset="0"/>
                          <a:ea typeface="MS PGothic" panose="020B0600070205080204" pitchFamily="34" charset="-128"/>
                        </a:rPr>
                        <a:t>Safety critical communications</a:t>
                      </a:r>
                      <a:endParaRPr lang="en-AU" sz="11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420">
                <a:tc>
                  <a:txBody>
                    <a:bodyPr/>
                    <a:lstStyle/>
                    <a:p>
                      <a:pPr eaLnBrk="0" fontAlgn="base" hangingPunct="0">
                        <a:spcAft>
                          <a:spcPts val="0"/>
                        </a:spcAft>
                      </a:pPr>
                      <a:r>
                        <a:rPr lang="en-GB" sz="1100" b="1" kern="1200" spc="-25">
                          <a:solidFill>
                            <a:srgbClr val="000000"/>
                          </a:solidFill>
                          <a:effectLst/>
                          <a:latin typeface="Arial" panose="020B0604020202020204" pitchFamily="34" charset="0"/>
                          <a:ea typeface="MS PGothic" panose="020B0600070205080204" pitchFamily="34" charset="-128"/>
                        </a:rPr>
                        <a:t>Fatigue and shiftwork</a:t>
                      </a:r>
                      <a:endParaRPr lang="en-AU" sz="110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130">
                <a:tc>
                  <a:txBody>
                    <a:bodyPr/>
                    <a:lstStyle/>
                    <a:p>
                      <a:pPr eaLnBrk="0" fontAlgn="base" hangingPunct="0"/>
                      <a:r>
                        <a:rPr lang="en-GB" sz="1100" b="1" kern="1200" spc="-25" dirty="0">
                          <a:solidFill>
                            <a:srgbClr val="000000"/>
                          </a:solidFill>
                          <a:effectLst/>
                          <a:latin typeface="Arial" panose="020B0604020202020204" pitchFamily="34" charset="0"/>
                          <a:ea typeface="MS PGothic" panose="020B0600070205080204" pitchFamily="34" charset="-128"/>
                        </a:rPr>
                        <a:t>Organisational </a:t>
                      </a:r>
                      <a:r>
                        <a:rPr lang="en-GB" sz="1100" b="1" kern="1200" spc="-25" dirty="0" smtClean="0">
                          <a:solidFill>
                            <a:srgbClr val="000000"/>
                          </a:solidFill>
                          <a:effectLst/>
                          <a:latin typeface="Arial" panose="020B0604020202020204" pitchFamily="34" charset="0"/>
                          <a:ea typeface="MS PGothic" panose="020B0600070205080204" pitchFamily="34" charset="-128"/>
                        </a:rPr>
                        <a:t>and </a:t>
                      </a:r>
                      <a:r>
                        <a:rPr lang="en-GB" sz="1100" b="1" kern="1200" spc="-25" dirty="0">
                          <a:solidFill>
                            <a:srgbClr val="000000"/>
                          </a:solidFill>
                          <a:effectLst/>
                          <a:latin typeface="Arial" panose="020B0604020202020204" pitchFamily="34" charset="0"/>
                          <a:ea typeface="MS PGothic" panose="020B0600070205080204" pitchFamily="34" charset="-128"/>
                        </a:rPr>
                        <a:t>safety culture</a:t>
                      </a:r>
                      <a:endParaRPr lang="en-AU" sz="11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9" name="Table 18"/>
          <p:cNvGraphicFramePr>
            <a:graphicFrameLocks noGrp="1"/>
          </p:cNvGraphicFramePr>
          <p:nvPr>
            <p:extLst/>
          </p:nvPr>
        </p:nvGraphicFramePr>
        <p:xfrm>
          <a:off x="2686669" y="1365097"/>
          <a:ext cx="2622885" cy="4450684"/>
        </p:xfrm>
        <a:graphic>
          <a:graphicData uri="http://schemas.openxmlformats.org/drawingml/2006/table">
            <a:tbl>
              <a:tblPr firstRow="1" firstCol="1" bandRow="1"/>
              <a:tblGrid>
                <a:gridCol w="2622885"/>
              </a:tblGrid>
              <a:tr h="401499">
                <a:tc>
                  <a:txBody>
                    <a:bodyPr/>
                    <a:lstStyle/>
                    <a:p>
                      <a:pPr eaLnBrk="0" fontAlgn="base" hangingPunct="0">
                        <a:spcAft>
                          <a:spcPts val="0"/>
                        </a:spcAft>
                      </a:pPr>
                      <a:r>
                        <a:rPr lang="en-GB" sz="1400" b="1" kern="1200" spc="-25" dirty="0">
                          <a:solidFill>
                            <a:srgbClr val="C00000"/>
                          </a:solidFill>
                          <a:effectLst/>
                          <a:latin typeface="Arial" panose="020B0604020202020204" pitchFamily="34" charset="0"/>
                          <a:ea typeface="MS PGothic" panose="020B0600070205080204" pitchFamily="34" charset="-128"/>
                        </a:rPr>
                        <a:t>Examples: </a:t>
                      </a:r>
                      <a:r>
                        <a:rPr lang="en-GB" sz="1400" b="1" kern="1200" spc="-25" dirty="0" smtClean="0">
                          <a:solidFill>
                            <a:srgbClr val="C00000"/>
                          </a:solidFill>
                          <a:effectLst/>
                          <a:latin typeface="Arial" panose="020B0604020202020204" pitchFamily="34" charset="0"/>
                          <a:ea typeface="MS PGothic" panose="020B0600070205080204" pitchFamily="34" charset="-128"/>
                        </a:rPr>
                        <a:t>BP Texas City 2005</a:t>
                      </a:r>
                    </a:p>
                    <a:p>
                      <a:pPr eaLnBrk="0" fontAlgn="base" hangingPunct="0">
                        <a:spcAft>
                          <a:spcPts val="0"/>
                        </a:spcAft>
                      </a:pPr>
                      <a:endParaRPr lang="en-AU" sz="11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192">
                <a:tc>
                  <a:txBody>
                    <a:bodyPr/>
                    <a:lstStyle/>
                    <a:p>
                      <a:pPr eaLnBrk="0" fontAlgn="base" hangingPunct="0">
                        <a:spcAft>
                          <a:spcPts val="0"/>
                        </a:spcAft>
                      </a:pPr>
                      <a:r>
                        <a:rPr lang="en-GB" sz="1100" kern="1200" spc="-25" dirty="0" smtClean="0">
                          <a:solidFill>
                            <a:srgbClr val="000000"/>
                          </a:solidFill>
                          <a:effectLst/>
                          <a:latin typeface="Arial" panose="020B0604020202020204" pitchFamily="34" charset="0"/>
                          <a:ea typeface="MS PGothic" panose="020B0600070205080204" pitchFamily="34" charset="-128"/>
                        </a:rPr>
                        <a:t>No proactive analysis of DCS issues. </a:t>
                      </a:r>
                    </a:p>
                    <a:p>
                      <a:pPr eaLnBrk="0" fontAlgn="base" hangingPunct="0">
                        <a:spcAft>
                          <a:spcPts val="0"/>
                        </a:spcAft>
                      </a:pPr>
                      <a:r>
                        <a:rPr lang="en-GB" sz="1100" kern="1200" spc="-25" dirty="0" smtClean="0">
                          <a:solidFill>
                            <a:srgbClr val="000000"/>
                          </a:solidFill>
                          <a:effectLst/>
                          <a:latin typeface="Arial" panose="020B0604020202020204" pitchFamily="34" charset="0"/>
                          <a:ea typeface="MS PGothic" panose="020B0600070205080204" pitchFamily="34" charset="-128"/>
                        </a:rPr>
                        <a:t>Issues </a:t>
                      </a:r>
                      <a:r>
                        <a:rPr lang="en-GB" sz="1100" kern="1200" spc="-25" dirty="0">
                          <a:solidFill>
                            <a:srgbClr val="000000"/>
                          </a:solidFill>
                          <a:effectLst/>
                          <a:latin typeface="Arial" panose="020B0604020202020204" pitchFamily="34" charset="0"/>
                          <a:ea typeface="MS PGothic" panose="020B0600070205080204" pitchFamily="34" charset="-128"/>
                        </a:rPr>
                        <a:t>in previous start-ups not investigated.  </a:t>
                      </a:r>
                      <a:endParaRPr lang="en-AU" sz="11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566">
                <a:tc>
                  <a:txBody>
                    <a:bodyPr/>
                    <a:lstStyle/>
                    <a:p>
                      <a:pPr eaLnBrk="0" fontAlgn="base" hangingPunct="0">
                        <a:spcAft>
                          <a:spcPts val="0"/>
                        </a:spcAft>
                      </a:pPr>
                      <a:r>
                        <a:rPr lang="en-GB" sz="1100">
                          <a:effectLst/>
                          <a:latin typeface="Arial" panose="020B0604020202020204" pitchFamily="34" charset="0"/>
                          <a:ea typeface="Times New Roman" panose="02020603050405020304" pitchFamily="18" charset="0"/>
                        </a:rPr>
                        <a:t>Control </a:t>
                      </a:r>
                      <a:r>
                        <a:rPr lang="en-AU" sz="1100">
                          <a:effectLst/>
                          <a:latin typeface="Arial" panose="020B0604020202020204" pitchFamily="34" charset="0"/>
                          <a:ea typeface="Times New Roman" panose="02020603050405020304" pitchFamily="18" charset="0"/>
                        </a:rPr>
                        <a:t>system did not support operations personnel  </a:t>
                      </a:r>
                      <a:endParaRPr lang="en-AU" sz="110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eaLnBrk="0" fontAlgn="base" hangingPunct="0">
                        <a:spcAft>
                          <a:spcPts val="0"/>
                        </a:spcAft>
                      </a:pPr>
                      <a:r>
                        <a:rPr lang="en-AU" sz="1100" kern="1200" spc="-25">
                          <a:solidFill>
                            <a:srgbClr val="000000"/>
                          </a:solidFill>
                          <a:effectLst/>
                          <a:latin typeface="Arial" panose="020B0604020202020204" pitchFamily="34" charset="0"/>
                          <a:ea typeface="MS PGothic" panose="020B0600070205080204" pitchFamily="34" charset="-128"/>
                        </a:rPr>
                        <a:t>Various changes not evaluated for their impact on the control of major hazards</a:t>
                      </a:r>
                      <a:endParaRPr lang="en-AU" sz="110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eaLnBrk="0" fontAlgn="base" hangingPunct="0">
                        <a:spcAft>
                          <a:spcPts val="0"/>
                        </a:spcAft>
                      </a:pPr>
                      <a:r>
                        <a:rPr lang="en-AU" sz="1100" kern="1200" spc="-25">
                          <a:solidFill>
                            <a:srgbClr val="000000"/>
                          </a:solidFill>
                          <a:effectLst/>
                          <a:latin typeface="Arial" panose="020B0604020202020204" pitchFamily="34" charset="0"/>
                          <a:ea typeface="MS PGothic" panose="020B0600070205080204" pitchFamily="34" charset="-128"/>
                        </a:rPr>
                        <a:t>Ineffective supervisory oversight and technical assistance during unit start-up</a:t>
                      </a:r>
                      <a:endParaRPr lang="en-AU" sz="110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eaLnBrk="0" fontAlgn="base" hangingPunct="0">
                        <a:spcAft>
                          <a:spcPts val="0"/>
                        </a:spcAft>
                      </a:pPr>
                      <a:r>
                        <a:rPr lang="en-AU" sz="1100" kern="1200" spc="-25">
                          <a:solidFill>
                            <a:srgbClr val="000000"/>
                          </a:solidFill>
                          <a:effectLst/>
                          <a:latin typeface="Arial" panose="020B0604020202020204" pitchFamily="34" charset="0"/>
                          <a:ea typeface="MS PGothic" panose="020B0600070205080204" pitchFamily="34" charset="-128"/>
                        </a:rPr>
                        <a:t>Insufficient staffing to handle board operator workload during the high-risk time of unit start-up</a:t>
                      </a:r>
                      <a:endParaRPr lang="en-AU" sz="110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eaLnBrk="0" fontAlgn="base" hangingPunct="0">
                        <a:spcAft>
                          <a:spcPts val="0"/>
                        </a:spcAft>
                      </a:pPr>
                      <a:r>
                        <a:rPr lang="en-AU" sz="1100" kern="1200" spc="-25">
                          <a:solidFill>
                            <a:srgbClr val="000000"/>
                          </a:solidFill>
                          <a:effectLst/>
                          <a:latin typeface="Arial" panose="020B0604020202020204" pitchFamily="34" charset="0"/>
                          <a:ea typeface="MS PGothic" panose="020B0600070205080204" pitchFamily="34" charset="-128"/>
                        </a:rPr>
                        <a:t>Inadequate operator training for abnormal and start-up conditions</a:t>
                      </a:r>
                      <a:endParaRPr lang="en-AU" sz="110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eaLnBrk="0" fontAlgn="base" hangingPunct="0">
                        <a:spcAft>
                          <a:spcPts val="0"/>
                        </a:spcAft>
                      </a:pPr>
                      <a:r>
                        <a:rPr lang="en-GB" sz="1100" kern="1200" spc="-25">
                          <a:solidFill>
                            <a:srgbClr val="000000"/>
                          </a:solidFill>
                          <a:effectLst/>
                          <a:latin typeface="Arial" panose="020B0604020202020204" pitchFamily="34" charset="0"/>
                          <a:ea typeface="MS PGothic" panose="020B0600070205080204" pitchFamily="34" charset="-128"/>
                        </a:rPr>
                        <a:t>Not </a:t>
                      </a:r>
                      <a:r>
                        <a:rPr lang="en-AU" sz="1100" kern="1200" spc="-25">
                          <a:solidFill>
                            <a:srgbClr val="000000"/>
                          </a:solidFill>
                          <a:effectLst/>
                          <a:latin typeface="Arial" panose="020B0604020202020204" pitchFamily="34" charset="0"/>
                          <a:ea typeface="MS PGothic" panose="020B0600070205080204" pitchFamily="34" charset="-128"/>
                        </a:rPr>
                        <a:t>up-to-date or accurate. Start-up procedure lacked sufficient instructions   </a:t>
                      </a:r>
                      <a:endParaRPr lang="en-AU" sz="110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459">
                <a:tc>
                  <a:txBody>
                    <a:bodyPr/>
                    <a:lstStyle/>
                    <a:p>
                      <a:pPr eaLnBrk="0" fontAlgn="base" hangingPunct="0">
                        <a:spcAft>
                          <a:spcPts val="0"/>
                        </a:spcAft>
                      </a:pPr>
                      <a:r>
                        <a:rPr lang="en-AU" sz="1100" kern="1200" spc="-25">
                          <a:solidFill>
                            <a:srgbClr val="000000"/>
                          </a:solidFill>
                          <a:effectLst/>
                          <a:latin typeface="Arial" panose="020B0604020202020204" pitchFamily="34" charset="0"/>
                          <a:ea typeface="MS PGothic" panose="020B0600070205080204" pitchFamily="34" charset="-128"/>
                        </a:rPr>
                        <a:t>No policy for effective shift communication</a:t>
                      </a:r>
                      <a:endParaRPr lang="en-AU" sz="110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eaLnBrk="0" fontAlgn="base" hangingPunct="0">
                        <a:spcAft>
                          <a:spcPts val="0"/>
                        </a:spcAft>
                      </a:pPr>
                      <a:r>
                        <a:rPr lang="en-AU" sz="1100" kern="1200" spc="-25" dirty="0">
                          <a:solidFill>
                            <a:srgbClr val="000000"/>
                          </a:solidFill>
                          <a:effectLst/>
                          <a:latin typeface="Arial" panose="020B0604020202020204" pitchFamily="34" charset="0"/>
                          <a:ea typeface="MS PGothic" panose="020B0600070205080204" pitchFamily="34" charset="-128"/>
                        </a:rPr>
                        <a:t>Unit operators were likely fatigued </a:t>
                      </a:r>
                      <a:r>
                        <a:rPr lang="en-AU" sz="1100" kern="1200" spc="-25" dirty="0" smtClean="0">
                          <a:solidFill>
                            <a:srgbClr val="000000"/>
                          </a:solidFill>
                          <a:effectLst/>
                          <a:latin typeface="Arial" panose="020B0604020202020204" pitchFamily="34" charset="0"/>
                          <a:ea typeface="MS PGothic" panose="020B0600070205080204" pitchFamily="34" charset="-128"/>
                        </a:rPr>
                        <a:t/>
                      </a:r>
                      <a:br>
                        <a:rPr lang="en-AU" sz="1100" kern="1200" spc="-25" dirty="0" smtClean="0">
                          <a:solidFill>
                            <a:srgbClr val="000000"/>
                          </a:solidFill>
                          <a:effectLst/>
                          <a:latin typeface="Arial" panose="020B0604020202020204" pitchFamily="34" charset="0"/>
                          <a:ea typeface="MS PGothic" panose="020B0600070205080204" pitchFamily="34" charset="-128"/>
                        </a:rPr>
                      </a:br>
                      <a:r>
                        <a:rPr lang="en-AU" sz="1100" kern="1200" spc="-25" dirty="0" smtClean="0">
                          <a:solidFill>
                            <a:srgbClr val="000000"/>
                          </a:solidFill>
                          <a:effectLst/>
                          <a:latin typeface="Arial" panose="020B0604020202020204" pitchFamily="34" charset="0"/>
                          <a:ea typeface="MS PGothic" panose="020B0600070205080204" pitchFamily="34" charset="-128"/>
                        </a:rPr>
                        <a:t>(</a:t>
                      </a:r>
                      <a:r>
                        <a:rPr lang="en-AU" sz="1100" kern="1200" spc="-25" dirty="0">
                          <a:solidFill>
                            <a:srgbClr val="000000"/>
                          </a:solidFill>
                          <a:effectLst/>
                          <a:latin typeface="Arial" panose="020B0604020202020204" pitchFamily="34" charset="0"/>
                          <a:ea typeface="MS PGothic" panose="020B0600070205080204" pitchFamily="34" charset="-128"/>
                        </a:rPr>
                        <a:t>e.g. 12-hour </a:t>
                      </a:r>
                      <a:r>
                        <a:rPr lang="en-AU" sz="1100" kern="1200" spc="-25" dirty="0" smtClean="0">
                          <a:solidFill>
                            <a:srgbClr val="000000"/>
                          </a:solidFill>
                          <a:effectLst/>
                          <a:latin typeface="Arial" panose="020B0604020202020204" pitchFamily="34" charset="0"/>
                          <a:ea typeface="MS PGothic" panose="020B0600070205080204" pitchFamily="34" charset="-128"/>
                        </a:rPr>
                        <a:t>shifts,</a:t>
                      </a:r>
                      <a:r>
                        <a:rPr lang="en-AU" sz="1100" kern="1200" spc="-25" baseline="0" dirty="0" smtClean="0">
                          <a:solidFill>
                            <a:srgbClr val="000000"/>
                          </a:solidFill>
                          <a:effectLst/>
                          <a:latin typeface="Arial" panose="020B0604020202020204" pitchFamily="34" charset="0"/>
                          <a:ea typeface="MS PGothic" panose="020B0600070205080204" pitchFamily="34" charset="-128"/>
                        </a:rPr>
                        <a:t> </a:t>
                      </a:r>
                      <a:r>
                        <a:rPr lang="en-AU" sz="1100" kern="1200" spc="-25" dirty="0" smtClean="0">
                          <a:solidFill>
                            <a:srgbClr val="000000"/>
                          </a:solidFill>
                          <a:effectLst/>
                          <a:latin typeface="Arial" panose="020B0604020202020204" pitchFamily="34" charset="0"/>
                          <a:ea typeface="MS PGothic" panose="020B0600070205080204" pitchFamily="34" charset="-128"/>
                        </a:rPr>
                        <a:t>29 </a:t>
                      </a:r>
                      <a:r>
                        <a:rPr lang="en-AU" sz="1100" kern="1200" spc="-25" dirty="0">
                          <a:solidFill>
                            <a:srgbClr val="000000"/>
                          </a:solidFill>
                          <a:effectLst/>
                          <a:latin typeface="Arial" panose="020B0604020202020204" pitchFamily="34" charset="0"/>
                          <a:ea typeface="MS PGothic" panose="020B0600070205080204" pitchFamily="34" charset="-128"/>
                        </a:rPr>
                        <a:t>days in a row)</a:t>
                      </a:r>
                      <a:endParaRPr lang="en-AU" sz="11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eaLnBrk="0" fontAlgn="base" hangingPunct="0">
                        <a:spcAft>
                          <a:spcPts val="0"/>
                        </a:spcAft>
                      </a:pPr>
                      <a:r>
                        <a:rPr lang="en-AU" sz="1100" kern="1200" spc="-25" dirty="0">
                          <a:solidFill>
                            <a:srgbClr val="000000"/>
                          </a:solidFill>
                          <a:effectLst/>
                          <a:latin typeface="Arial" panose="020B0604020202020204" pitchFamily="34" charset="0"/>
                          <a:ea typeface="MS PGothic" panose="020B0600070205080204" pitchFamily="34" charset="-128"/>
                        </a:rPr>
                        <a:t>A work environment that encouraged operations personnel to deviate from procedure </a:t>
                      </a:r>
                      <a:endParaRPr lang="en-AU" sz="11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 name="Footer Placeholder 3"/>
          <p:cNvSpPr>
            <a:spLocks noGrp="1"/>
          </p:cNvSpPr>
          <p:nvPr>
            <p:ph type="ftr" sz="quarter" idx="10"/>
          </p:nvPr>
        </p:nvSpPr>
        <p:spPr>
          <a:xfrm>
            <a:off x="5275661" y="6497638"/>
            <a:ext cx="3232547" cy="254000"/>
          </a:xfrm>
        </p:spPr>
        <p:txBody>
          <a:bodyPr/>
          <a:lstStyle/>
          <a:p>
            <a:r>
              <a:rPr lang="en-AU" dirty="0" smtClean="0">
                <a:solidFill>
                  <a:srgbClr val="FFFFFF">
                    <a:lumMod val="50000"/>
                  </a:srgbClr>
                </a:solidFill>
              </a:rPr>
              <a:t>DMP Human Factors Forum (Martin Anderson)</a:t>
            </a:r>
            <a:endParaRPr lang="en-US" dirty="0">
              <a:solidFill>
                <a:srgbClr val="FFFFFF">
                  <a:lumMod val="50000"/>
                </a:srgbClr>
              </a:solidFill>
            </a:endParaRPr>
          </a:p>
        </p:txBody>
      </p:sp>
      <p:sp>
        <p:nvSpPr>
          <p:cNvPr id="18" name="Date Placeholder 5"/>
          <p:cNvSpPr>
            <a:spLocks noGrp="1"/>
          </p:cNvSpPr>
          <p:nvPr>
            <p:ph type="dt" sz="half" idx="12"/>
          </p:nvPr>
        </p:nvSpPr>
        <p:spPr>
          <a:xfrm>
            <a:off x="160736" y="6494464"/>
            <a:ext cx="1335881" cy="257176"/>
          </a:xfrm>
        </p:spPr>
        <p:txBody>
          <a:bodyPr/>
          <a:lstStyle/>
          <a:p>
            <a:r>
              <a:rPr lang="en-US" dirty="0" smtClean="0">
                <a:solidFill>
                  <a:srgbClr val="262627">
                    <a:lumMod val="60000"/>
                    <a:lumOff val="40000"/>
                  </a:srgbClr>
                </a:solidFill>
              </a:rPr>
              <a:t>28 April  2016</a:t>
            </a:r>
            <a:endParaRPr lang="en-US" dirty="0">
              <a:solidFill>
                <a:srgbClr val="262627">
                  <a:lumMod val="60000"/>
                  <a:lumOff val="40000"/>
                </a:srgbClr>
              </a:solidFill>
            </a:endParaRPr>
          </a:p>
        </p:txBody>
      </p:sp>
    </p:spTree>
    <p:extLst>
      <p:ext uri="{BB962C8B-B14F-4D97-AF65-F5344CB8AC3E}">
        <p14:creationId xmlns:p14="http://schemas.microsoft.com/office/powerpoint/2010/main" val="351850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800" y="4572000"/>
            <a:ext cx="5114861" cy="1917218"/>
          </a:xfrm>
        </p:spPr>
        <p:txBody>
          <a:bodyPr/>
          <a:lstStyle/>
          <a:p>
            <a:r>
              <a:rPr lang="en-AU" dirty="0"/>
              <a:t>Applying human factors to investigations is part of the picture. . . </a:t>
            </a:r>
          </a:p>
          <a:p>
            <a:endParaRPr lang="en-AU" dirty="0"/>
          </a:p>
          <a:p>
            <a:r>
              <a:rPr lang="en-AU" dirty="0" smtClean="0"/>
              <a:t>. </a:t>
            </a:r>
            <a:r>
              <a:rPr lang="en-AU" dirty="0"/>
              <a:t>. . but what about applying human factors to incidents that haven’t occurred yet ?</a:t>
            </a:r>
          </a:p>
          <a:p>
            <a:endParaRPr lang="en-AU" dirty="0"/>
          </a:p>
        </p:txBody>
      </p:sp>
      <p:sp>
        <p:nvSpPr>
          <p:cNvPr id="3" name="Title 2"/>
          <p:cNvSpPr>
            <a:spLocks noGrp="1"/>
          </p:cNvSpPr>
          <p:nvPr>
            <p:ph type="title"/>
          </p:nvPr>
        </p:nvSpPr>
        <p:spPr/>
        <p:txBody>
          <a:bodyPr/>
          <a:lstStyle/>
          <a:p>
            <a:r>
              <a:rPr lang="en-AU" dirty="0"/>
              <a:t>Key concept </a:t>
            </a:r>
            <a:r>
              <a:rPr lang="en-AU" dirty="0" smtClean="0"/>
              <a:t>6: Human factors applied proactively</a:t>
            </a:r>
            <a:endParaRPr lang="en-AU" dirty="0"/>
          </a:p>
        </p:txBody>
      </p:sp>
      <p:sp>
        <p:nvSpPr>
          <p:cNvPr id="5" name="Slide Number Placeholder 4"/>
          <p:cNvSpPr>
            <a:spLocks noGrp="1"/>
          </p:cNvSpPr>
          <p:nvPr>
            <p:ph type="sldNum" sz="quarter" idx="11"/>
          </p:nvPr>
        </p:nvSpPr>
        <p:spPr/>
        <p:txBody>
          <a:bodyPr/>
          <a:lstStyle/>
          <a:p>
            <a:pPr>
              <a:defRPr/>
            </a:pPr>
            <a:fld id="{98954E90-9E6C-481C-B848-682633689F0F}" type="slidenum">
              <a:rPr lang="en-US" smtClean="0">
                <a:solidFill>
                  <a:srgbClr val="FFFFFF">
                    <a:lumMod val="50000"/>
                  </a:srgbClr>
                </a:solidFill>
              </a:rPr>
              <a:pPr>
                <a:defRPr/>
              </a:pPr>
              <a:t>12</a:t>
            </a:fld>
            <a:endParaRPr lang="en-US" dirty="0">
              <a:solidFill>
                <a:srgbClr val="FFFFFF">
                  <a:lumMod val="50000"/>
                </a:srgbClr>
              </a:solidFill>
            </a:endParaRPr>
          </a:p>
        </p:txBody>
      </p:sp>
      <p:sp>
        <p:nvSpPr>
          <p:cNvPr id="7" name="TextBox 6"/>
          <p:cNvSpPr txBox="1"/>
          <p:nvPr/>
        </p:nvSpPr>
        <p:spPr>
          <a:xfrm>
            <a:off x="469412" y="1259892"/>
            <a:ext cx="2131674" cy="1077218"/>
          </a:xfrm>
          <a:prstGeom prst="rect">
            <a:avLst/>
          </a:prstGeom>
          <a:solidFill>
            <a:schemeClr val="tx2"/>
          </a:solidFill>
          <a:effectLst/>
        </p:spPr>
        <p:txBody>
          <a:bodyPr wrap="square" rtlCol="0" anchor="t">
            <a:spAutoFit/>
          </a:bodyPr>
          <a:lstStyle/>
          <a:p>
            <a:pPr algn="ctr" defTabSz="457182" eaLnBrk="0" hangingPunct="0">
              <a:lnSpc>
                <a:spcPct val="80000"/>
              </a:lnSpc>
            </a:pPr>
            <a:endParaRPr lang="en-AU" sz="2000" spc="-30" dirty="0">
              <a:solidFill>
                <a:srgbClr val="FFFFFF"/>
              </a:solidFill>
              <a:ea typeface="ＭＳ Ｐゴシック" panose="020B0600070205080204" pitchFamily="34" charset="-128"/>
            </a:endParaRPr>
          </a:p>
          <a:p>
            <a:pPr algn="ctr" defTabSz="457182" eaLnBrk="0" hangingPunct="0">
              <a:lnSpc>
                <a:spcPct val="80000"/>
              </a:lnSpc>
            </a:pPr>
            <a:r>
              <a:rPr lang="en-AU" sz="2000" spc="-30" dirty="0">
                <a:solidFill>
                  <a:srgbClr val="FFFFFF"/>
                </a:solidFill>
                <a:ea typeface="ＭＳ Ｐゴシック" panose="020B0600070205080204" pitchFamily="34" charset="-128"/>
              </a:rPr>
              <a:t>When something</a:t>
            </a:r>
            <a:br>
              <a:rPr lang="en-AU" sz="2000" spc="-30" dirty="0">
                <a:solidFill>
                  <a:srgbClr val="FFFFFF"/>
                </a:solidFill>
                <a:ea typeface="ＭＳ Ｐゴシック" panose="020B0600070205080204" pitchFamily="34" charset="-128"/>
              </a:rPr>
            </a:br>
            <a:r>
              <a:rPr lang="en-AU" sz="2000" spc="-30" dirty="0">
                <a:solidFill>
                  <a:srgbClr val="FFFFFF"/>
                </a:solidFill>
                <a:ea typeface="ＭＳ Ｐゴシック" panose="020B0600070205080204" pitchFamily="34" charset="-128"/>
              </a:rPr>
              <a:t>goes wrong</a:t>
            </a:r>
          </a:p>
          <a:p>
            <a:pPr algn="ctr" defTabSz="457182" eaLnBrk="0" hangingPunct="0">
              <a:lnSpc>
                <a:spcPct val="80000"/>
              </a:lnSpc>
            </a:pPr>
            <a:endParaRPr lang="en-AU" sz="2000" spc="-30" dirty="0">
              <a:solidFill>
                <a:srgbClr val="FFFFFF"/>
              </a:solidFill>
              <a:ea typeface="ＭＳ Ｐゴシック" panose="020B0600070205080204" pitchFamily="34" charset="-128"/>
            </a:endParaRPr>
          </a:p>
        </p:txBody>
      </p:sp>
      <p:sp>
        <p:nvSpPr>
          <p:cNvPr id="20" name="Footer Placeholder 3"/>
          <p:cNvSpPr>
            <a:spLocks noGrp="1"/>
          </p:cNvSpPr>
          <p:nvPr>
            <p:ph type="ftr" sz="quarter" idx="10"/>
          </p:nvPr>
        </p:nvSpPr>
        <p:spPr>
          <a:xfrm>
            <a:off x="5275661" y="6497638"/>
            <a:ext cx="3232547" cy="254000"/>
          </a:xfrm>
        </p:spPr>
        <p:txBody>
          <a:bodyPr/>
          <a:lstStyle/>
          <a:p>
            <a:r>
              <a:rPr lang="en-AU" dirty="0" smtClean="0">
                <a:solidFill>
                  <a:srgbClr val="FFFFFF">
                    <a:lumMod val="50000"/>
                  </a:srgbClr>
                </a:solidFill>
              </a:rPr>
              <a:t>DMP Human Factors Forum (Martin Anderson)</a:t>
            </a:r>
            <a:endParaRPr lang="en-US" dirty="0">
              <a:solidFill>
                <a:srgbClr val="FFFFFF">
                  <a:lumMod val="50000"/>
                </a:srgbClr>
              </a:solidFill>
            </a:endParaRPr>
          </a:p>
        </p:txBody>
      </p:sp>
      <p:sp>
        <p:nvSpPr>
          <p:cNvPr id="21" name="Date Placeholder 5"/>
          <p:cNvSpPr>
            <a:spLocks noGrp="1"/>
          </p:cNvSpPr>
          <p:nvPr>
            <p:ph type="dt" sz="half" idx="12"/>
          </p:nvPr>
        </p:nvSpPr>
        <p:spPr>
          <a:xfrm>
            <a:off x="160736" y="6494464"/>
            <a:ext cx="1335881" cy="257176"/>
          </a:xfrm>
        </p:spPr>
        <p:txBody>
          <a:bodyPr/>
          <a:lstStyle/>
          <a:p>
            <a:r>
              <a:rPr lang="en-US" dirty="0" smtClean="0">
                <a:solidFill>
                  <a:srgbClr val="262627">
                    <a:lumMod val="60000"/>
                    <a:lumOff val="40000"/>
                  </a:srgbClr>
                </a:solidFill>
              </a:rPr>
              <a:t>28 April  2016</a:t>
            </a:r>
            <a:endParaRPr lang="en-US" dirty="0">
              <a:solidFill>
                <a:srgbClr val="262627">
                  <a:lumMod val="60000"/>
                  <a:lumOff val="40000"/>
                </a:srgbClr>
              </a:solidFill>
            </a:endParaRPr>
          </a:p>
        </p:txBody>
      </p:sp>
      <p:grpSp>
        <p:nvGrpSpPr>
          <p:cNvPr id="23" name="Group 22"/>
          <p:cNvGrpSpPr/>
          <p:nvPr/>
        </p:nvGrpSpPr>
        <p:grpSpPr>
          <a:xfrm>
            <a:off x="2601086" y="1259892"/>
            <a:ext cx="2699927" cy="2650041"/>
            <a:chOff x="2601086" y="1259892"/>
            <a:chExt cx="2699927" cy="2650041"/>
          </a:xfrm>
        </p:grpSpPr>
        <p:grpSp>
          <p:nvGrpSpPr>
            <p:cNvPr id="8" name="Group 7"/>
            <p:cNvGrpSpPr/>
            <p:nvPr/>
          </p:nvGrpSpPr>
          <p:grpSpPr>
            <a:xfrm>
              <a:off x="2601086" y="1259892"/>
              <a:ext cx="2699927" cy="2650041"/>
              <a:chOff x="2601086" y="1259892"/>
              <a:chExt cx="2699927" cy="2650041"/>
            </a:xfrm>
          </p:grpSpPr>
          <p:grpSp>
            <p:nvGrpSpPr>
              <p:cNvPr id="9" name="Group 8"/>
              <p:cNvGrpSpPr/>
              <p:nvPr/>
            </p:nvGrpSpPr>
            <p:grpSpPr>
              <a:xfrm>
                <a:off x="3692549" y="1259892"/>
                <a:ext cx="1608464" cy="2650041"/>
                <a:chOff x="5789272" y="2302525"/>
                <a:chExt cx="1608464" cy="2650041"/>
              </a:xfrm>
            </p:grpSpPr>
            <p:sp>
              <p:nvSpPr>
                <p:cNvPr id="11" name="Rectangle 10"/>
                <p:cNvSpPr/>
                <p:nvPr/>
              </p:nvSpPr>
              <p:spPr>
                <a:xfrm>
                  <a:off x="5789273" y="2302525"/>
                  <a:ext cx="1608463" cy="2650041"/>
                </a:xfrm>
                <a:prstGeom prst="rect">
                  <a:avLst/>
                </a:prstGeom>
                <a:solidFill>
                  <a:schemeClr val="tx2"/>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2" eaLnBrk="0" fontAlgn="base" hangingPunct="0">
                    <a:spcBef>
                      <a:spcPct val="0"/>
                    </a:spcBef>
                    <a:spcAft>
                      <a:spcPct val="0"/>
                    </a:spcAft>
                  </a:pPr>
                  <a:endParaRPr lang="en-AU">
                    <a:solidFill>
                      <a:srgbClr val="FFFFFF"/>
                    </a:solidFill>
                  </a:endParaRPr>
                </a:p>
              </p:txBody>
            </p:sp>
            <p:sp>
              <p:nvSpPr>
                <p:cNvPr id="12" name="TextBox 11"/>
                <p:cNvSpPr txBox="1"/>
                <p:nvPr/>
              </p:nvSpPr>
              <p:spPr>
                <a:xfrm>
                  <a:off x="5789272" y="2337110"/>
                  <a:ext cx="1608463" cy="2062103"/>
                </a:xfrm>
                <a:prstGeom prst="rect">
                  <a:avLst/>
                </a:prstGeom>
                <a:solidFill>
                  <a:schemeClr val="tx2"/>
                </a:solidFill>
                <a:effectLst/>
              </p:spPr>
              <p:txBody>
                <a:bodyPr wrap="square" rtlCol="0" anchor="t">
                  <a:spAutoFit/>
                </a:bodyPr>
                <a:lstStyle/>
                <a:p>
                  <a:pPr defTabSz="457182" eaLnBrk="0" hangingPunct="0">
                    <a:lnSpc>
                      <a:spcPct val="80000"/>
                    </a:lnSpc>
                  </a:pPr>
                  <a:endParaRPr lang="en-AU" sz="2000" spc="-30" dirty="0">
                    <a:solidFill>
                      <a:srgbClr val="FFFFFF"/>
                    </a:solidFill>
                    <a:ea typeface="ＭＳ Ｐゴシック" panose="020B0600070205080204" pitchFamily="34" charset="-128"/>
                  </a:endParaRPr>
                </a:p>
                <a:p>
                  <a:pPr defTabSz="457182" eaLnBrk="0" hangingPunct="0">
                    <a:lnSpc>
                      <a:spcPct val="80000"/>
                    </a:lnSpc>
                  </a:pPr>
                  <a:endParaRPr lang="en-AU" sz="2000" spc="-30" dirty="0">
                    <a:solidFill>
                      <a:srgbClr val="FFFFFF"/>
                    </a:solidFill>
                    <a:ea typeface="ＭＳ Ｐゴシック" panose="020B0600070205080204" pitchFamily="34" charset="-128"/>
                  </a:endParaRPr>
                </a:p>
                <a:p>
                  <a:pPr algn="ctr" defTabSz="457182" eaLnBrk="0" hangingPunct="0">
                    <a:lnSpc>
                      <a:spcPct val="80000"/>
                    </a:lnSpc>
                  </a:pPr>
                  <a:r>
                    <a:rPr lang="en-AU" sz="2000" spc="-30" dirty="0">
                      <a:solidFill>
                        <a:srgbClr val="FFFFFF"/>
                      </a:solidFill>
                      <a:ea typeface="ＭＳ Ｐゴシック" panose="020B0600070205080204" pitchFamily="34" charset="-128"/>
                    </a:rPr>
                    <a:t>Understand </a:t>
                  </a:r>
                  <a:br>
                    <a:rPr lang="en-AU" sz="2000" spc="-30" dirty="0">
                      <a:solidFill>
                        <a:srgbClr val="FFFFFF"/>
                      </a:solidFill>
                      <a:ea typeface="ＭＳ Ｐゴシック" panose="020B0600070205080204" pitchFamily="34" charset="-128"/>
                    </a:rPr>
                  </a:br>
                  <a:r>
                    <a:rPr lang="en-AU" sz="2000" spc="-30" dirty="0">
                      <a:solidFill>
                        <a:srgbClr val="FFFFFF"/>
                      </a:solidFill>
                      <a:ea typeface="ＭＳ Ｐゴシック" panose="020B0600070205080204" pitchFamily="34" charset="-128"/>
                    </a:rPr>
                    <a:t>the human </a:t>
                  </a:r>
                  <a:br>
                    <a:rPr lang="en-AU" sz="2000" spc="-30" dirty="0">
                      <a:solidFill>
                        <a:srgbClr val="FFFFFF"/>
                      </a:solidFill>
                      <a:ea typeface="ＭＳ Ｐゴシック" panose="020B0600070205080204" pitchFamily="34" charset="-128"/>
                    </a:rPr>
                  </a:br>
                  <a:r>
                    <a:rPr lang="en-AU" sz="2000" spc="-30" dirty="0">
                      <a:solidFill>
                        <a:srgbClr val="FFFFFF"/>
                      </a:solidFill>
                      <a:ea typeface="ＭＳ Ｐゴシック" panose="020B0600070205080204" pitchFamily="34" charset="-128"/>
                    </a:rPr>
                    <a:t>component</a:t>
                  </a:r>
                </a:p>
                <a:p>
                  <a:pPr defTabSz="457182" eaLnBrk="0" hangingPunct="0">
                    <a:lnSpc>
                      <a:spcPct val="80000"/>
                    </a:lnSpc>
                  </a:pPr>
                  <a:endParaRPr lang="en-AU" sz="2000" spc="-30" dirty="0">
                    <a:solidFill>
                      <a:srgbClr val="FFFFFF"/>
                    </a:solidFill>
                    <a:ea typeface="ＭＳ Ｐゴシック" panose="020B0600070205080204" pitchFamily="34" charset="-128"/>
                  </a:endParaRPr>
                </a:p>
                <a:p>
                  <a:pPr defTabSz="457182" eaLnBrk="0" hangingPunct="0">
                    <a:lnSpc>
                      <a:spcPct val="80000"/>
                    </a:lnSpc>
                  </a:pPr>
                  <a:endParaRPr lang="en-AU" sz="2000" spc="-30" dirty="0">
                    <a:solidFill>
                      <a:srgbClr val="FFFFFF"/>
                    </a:solidFill>
                    <a:ea typeface="ＭＳ Ｐゴシック" panose="020B0600070205080204" pitchFamily="34" charset="-128"/>
                  </a:endParaRPr>
                </a:p>
                <a:p>
                  <a:pPr defTabSz="457182" eaLnBrk="0" hangingPunct="0">
                    <a:lnSpc>
                      <a:spcPct val="80000"/>
                    </a:lnSpc>
                  </a:pPr>
                  <a:endParaRPr lang="en-AU" sz="2000" spc="-30" dirty="0">
                    <a:solidFill>
                      <a:srgbClr val="FFFFFF"/>
                    </a:solidFill>
                    <a:ea typeface="ＭＳ Ｐゴシック" panose="020B0600070205080204" pitchFamily="34" charset="-128"/>
                  </a:endParaRPr>
                </a:p>
              </p:txBody>
            </p:sp>
          </p:grpSp>
          <p:cxnSp>
            <p:nvCxnSpPr>
              <p:cNvPr id="10" name="Straight Arrow Connector 9"/>
              <p:cNvCxnSpPr/>
              <p:nvPr/>
            </p:nvCxnSpPr>
            <p:spPr>
              <a:xfrm>
                <a:off x="2601086" y="1787483"/>
                <a:ext cx="1123866" cy="1218"/>
              </a:xfrm>
              <a:prstGeom prst="straightConnector1">
                <a:avLst/>
              </a:prstGeom>
              <a:ln w="63500" cap="flat">
                <a:solidFill>
                  <a:schemeClr val="tx1"/>
                </a:solidFill>
                <a:headEnd w="lg" len="lg"/>
                <a:tailEnd type="triangle"/>
              </a:ln>
              <a:effectLst/>
            </p:spPr>
            <p:style>
              <a:lnRef idx="2">
                <a:schemeClr val="accent1"/>
              </a:lnRef>
              <a:fillRef idx="0">
                <a:schemeClr val="accent1"/>
              </a:fillRef>
              <a:effectRef idx="1">
                <a:schemeClr val="accent1"/>
              </a:effectRef>
              <a:fontRef idx="minor">
                <a:schemeClr val="tx1"/>
              </a:fontRef>
            </p:style>
          </p:cxnSp>
        </p:grpSp>
        <p:pic>
          <p:nvPicPr>
            <p:cNvPr id="2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437" y="2639778"/>
              <a:ext cx="1038687" cy="104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p:cNvGrpSpPr/>
          <p:nvPr/>
        </p:nvGrpSpPr>
        <p:grpSpPr>
          <a:xfrm>
            <a:off x="469413" y="2248465"/>
            <a:ext cx="3255539" cy="1661468"/>
            <a:chOff x="469413" y="2248465"/>
            <a:chExt cx="3255539" cy="1661468"/>
          </a:xfrm>
        </p:grpSpPr>
        <p:grpSp>
          <p:nvGrpSpPr>
            <p:cNvPr id="18" name="Group 17"/>
            <p:cNvGrpSpPr/>
            <p:nvPr/>
          </p:nvGrpSpPr>
          <p:grpSpPr>
            <a:xfrm>
              <a:off x="469413" y="2832715"/>
              <a:ext cx="3255539" cy="1077218"/>
              <a:chOff x="469413" y="2832715"/>
              <a:chExt cx="3255539" cy="1077218"/>
            </a:xfrm>
          </p:grpSpPr>
          <p:sp>
            <p:nvSpPr>
              <p:cNvPr id="14" name="TextBox 13"/>
              <p:cNvSpPr txBox="1"/>
              <p:nvPr/>
            </p:nvSpPr>
            <p:spPr>
              <a:xfrm>
                <a:off x="469413" y="2832715"/>
                <a:ext cx="2131673" cy="1077218"/>
              </a:xfrm>
              <a:prstGeom prst="rect">
                <a:avLst/>
              </a:prstGeom>
              <a:solidFill>
                <a:schemeClr val="tx2"/>
              </a:solidFill>
              <a:effectLst/>
            </p:spPr>
            <p:txBody>
              <a:bodyPr wrap="none" rtlCol="0" anchor="t">
                <a:spAutoFit/>
              </a:bodyPr>
              <a:lstStyle/>
              <a:p>
                <a:pPr algn="ctr" defTabSz="457182" eaLnBrk="0" hangingPunct="0">
                  <a:lnSpc>
                    <a:spcPct val="80000"/>
                  </a:lnSpc>
                </a:pPr>
                <a:r>
                  <a:rPr lang="en-AU" sz="2000" spc="-30" dirty="0">
                    <a:solidFill>
                      <a:srgbClr val="FFFFFF"/>
                    </a:solidFill>
                    <a:ea typeface="ＭＳ Ｐゴシック" panose="020B0600070205080204" pitchFamily="34" charset="-128"/>
                  </a:rPr>
                  <a:t> </a:t>
                </a:r>
                <a:br>
                  <a:rPr lang="en-AU" sz="2000" spc="-30" dirty="0">
                    <a:solidFill>
                      <a:srgbClr val="FFFFFF"/>
                    </a:solidFill>
                    <a:ea typeface="ＭＳ Ｐゴシック" panose="020B0600070205080204" pitchFamily="34" charset="-128"/>
                  </a:rPr>
                </a:br>
                <a:r>
                  <a:rPr lang="en-AU" sz="2000" u="sng" spc="-30" dirty="0">
                    <a:solidFill>
                      <a:srgbClr val="FFFFFF"/>
                    </a:solidFill>
                    <a:ea typeface="ＭＳ Ｐゴシック" panose="020B0600070205080204" pitchFamily="34" charset="-128"/>
                  </a:rPr>
                  <a:t>Before</a:t>
                </a:r>
                <a:r>
                  <a:rPr lang="en-AU" sz="2000" spc="-30" dirty="0">
                    <a:solidFill>
                      <a:srgbClr val="FFFFFF"/>
                    </a:solidFill>
                    <a:ea typeface="ＭＳ Ｐゴシック" panose="020B0600070205080204" pitchFamily="34" charset="-128"/>
                  </a:rPr>
                  <a:t> something</a:t>
                </a:r>
                <a:br>
                  <a:rPr lang="en-AU" sz="2000" spc="-30" dirty="0">
                    <a:solidFill>
                      <a:srgbClr val="FFFFFF"/>
                    </a:solidFill>
                    <a:ea typeface="ＭＳ Ｐゴシック" panose="020B0600070205080204" pitchFamily="34" charset="-128"/>
                  </a:rPr>
                </a:br>
                <a:r>
                  <a:rPr lang="en-AU" sz="2000" spc="-30" dirty="0">
                    <a:solidFill>
                      <a:srgbClr val="FFFFFF"/>
                    </a:solidFill>
                    <a:ea typeface="ＭＳ Ｐゴシック" panose="020B0600070205080204" pitchFamily="34" charset="-128"/>
                  </a:rPr>
                  <a:t>goes wrong</a:t>
                </a:r>
              </a:p>
              <a:p>
                <a:pPr algn="ctr" defTabSz="457182" eaLnBrk="0" hangingPunct="0">
                  <a:lnSpc>
                    <a:spcPct val="80000"/>
                  </a:lnSpc>
                </a:pPr>
                <a:endParaRPr lang="en-AU" sz="2000" spc="-30" dirty="0">
                  <a:solidFill>
                    <a:srgbClr val="FFFFFF"/>
                  </a:solidFill>
                  <a:ea typeface="ＭＳ Ｐゴシック" panose="020B0600070205080204" pitchFamily="34" charset="-128"/>
                </a:endParaRPr>
              </a:p>
            </p:txBody>
          </p:sp>
          <p:cxnSp>
            <p:nvCxnSpPr>
              <p:cNvPr id="15" name="Straight Arrow Connector 14"/>
              <p:cNvCxnSpPr/>
              <p:nvPr/>
            </p:nvCxnSpPr>
            <p:spPr>
              <a:xfrm>
                <a:off x="2601086" y="3364579"/>
                <a:ext cx="1123866" cy="1218"/>
              </a:xfrm>
              <a:prstGeom prst="straightConnector1">
                <a:avLst/>
              </a:prstGeom>
              <a:ln w="63500" cap="flat">
                <a:solidFill>
                  <a:schemeClr val="tx1"/>
                </a:solidFill>
                <a:headEnd w="lg" len="lg"/>
                <a:tailEnd type="triangle"/>
              </a:ln>
              <a:effectLst/>
            </p:spPr>
            <p:style>
              <a:lnRef idx="2">
                <a:schemeClr val="accent1"/>
              </a:lnRef>
              <a:fillRef idx="0">
                <a:schemeClr val="accent1"/>
              </a:fillRef>
              <a:effectRef idx="1">
                <a:schemeClr val="accent1"/>
              </a:effectRef>
              <a:fontRef idx="minor">
                <a:schemeClr val="tx1"/>
              </a:fontRef>
            </p:style>
          </p:cxnSp>
        </p:grpSp>
        <p:sp>
          <p:nvSpPr>
            <p:cNvPr id="4" name="TextBox 3"/>
            <p:cNvSpPr txBox="1"/>
            <p:nvPr/>
          </p:nvSpPr>
          <p:spPr>
            <a:xfrm>
              <a:off x="1220419" y="2248465"/>
              <a:ext cx="629660" cy="830997"/>
            </a:xfrm>
            <a:prstGeom prst="rect">
              <a:avLst/>
            </a:prstGeom>
            <a:noFill/>
            <a:effectLst/>
          </p:spPr>
          <p:txBody>
            <a:bodyPr wrap="none" rtlCol="0" anchor="t">
              <a:spAutoFit/>
            </a:bodyPr>
            <a:lstStyle/>
            <a:p>
              <a:pPr defTabSz="457182" eaLnBrk="0" hangingPunct="0">
                <a:lnSpc>
                  <a:spcPct val="80000"/>
                </a:lnSpc>
              </a:pPr>
              <a:r>
                <a:rPr lang="en-AU" sz="6000" spc="-30" dirty="0">
                  <a:solidFill>
                    <a:srgbClr val="262627"/>
                  </a:solidFill>
                  <a:ea typeface="ＭＳ Ｐゴシック" panose="020B0600070205080204" pitchFamily="34" charset="-128"/>
                </a:rPr>
                <a:t>+</a:t>
              </a:r>
            </a:p>
          </p:txBody>
        </p:sp>
      </p:grpSp>
      <p:grpSp>
        <p:nvGrpSpPr>
          <p:cNvPr id="25" name="Group 24"/>
          <p:cNvGrpSpPr/>
          <p:nvPr/>
        </p:nvGrpSpPr>
        <p:grpSpPr>
          <a:xfrm>
            <a:off x="5946589" y="1788701"/>
            <a:ext cx="3009294" cy="4034108"/>
            <a:chOff x="5946589" y="1788701"/>
            <a:chExt cx="3009294" cy="4034108"/>
          </a:xfrm>
        </p:grpSpPr>
        <p:grpSp>
          <p:nvGrpSpPr>
            <p:cNvPr id="19" name="Group 18"/>
            <p:cNvGrpSpPr/>
            <p:nvPr/>
          </p:nvGrpSpPr>
          <p:grpSpPr>
            <a:xfrm>
              <a:off x="5946589" y="1788701"/>
              <a:ext cx="3009294" cy="3869148"/>
              <a:chOff x="5946589" y="1788701"/>
              <a:chExt cx="3009294" cy="3869148"/>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6589" y="3365796"/>
                <a:ext cx="3009294" cy="2292053"/>
              </a:xfrm>
              <a:prstGeom prst="rect">
                <a:avLst/>
              </a:prstGeom>
            </p:spPr>
          </p:pic>
          <p:sp>
            <p:nvSpPr>
              <p:cNvPr id="13" name="Cloud Callout 12"/>
              <p:cNvSpPr/>
              <p:nvPr/>
            </p:nvSpPr>
            <p:spPr>
              <a:xfrm>
                <a:off x="5946590" y="1788701"/>
                <a:ext cx="2896328" cy="1255582"/>
              </a:xfrm>
              <a:prstGeom prst="cloudCallout">
                <a:avLst>
                  <a:gd name="adj1" fmla="val -38159"/>
                  <a:gd name="adj2" fmla="val 77598"/>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2" eaLnBrk="0" fontAlgn="base" hangingPunct="0">
                  <a:spcBef>
                    <a:spcPct val="0"/>
                  </a:spcBef>
                  <a:spcAft>
                    <a:spcPct val="0"/>
                  </a:spcAft>
                </a:pPr>
                <a:endParaRPr lang="en-AU">
                  <a:solidFill>
                    <a:srgbClr val="FFFFFF"/>
                  </a:solidFill>
                </a:endParaRPr>
              </a:p>
            </p:txBody>
          </p:sp>
          <p:sp>
            <p:nvSpPr>
              <p:cNvPr id="17" name="TextBox 16"/>
              <p:cNvSpPr txBox="1"/>
              <p:nvPr/>
            </p:nvSpPr>
            <p:spPr>
              <a:xfrm>
                <a:off x="6389649" y="2068739"/>
                <a:ext cx="1824538" cy="584775"/>
              </a:xfrm>
              <a:prstGeom prst="rect">
                <a:avLst/>
              </a:prstGeom>
              <a:noFill/>
              <a:effectLst/>
            </p:spPr>
            <p:txBody>
              <a:bodyPr wrap="none" rtlCol="0" anchor="t">
                <a:spAutoFit/>
              </a:bodyPr>
              <a:lstStyle/>
              <a:p>
                <a:pPr algn="ctr" defTabSz="457182" eaLnBrk="0" hangingPunct="0">
                  <a:lnSpc>
                    <a:spcPct val="80000"/>
                  </a:lnSpc>
                </a:pPr>
                <a:r>
                  <a:rPr lang="en-AU" sz="2000" spc="-30" dirty="0">
                    <a:solidFill>
                      <a:srgbClr val="262627"/>
                    </a:solidFill>
                    <a:effectLst>
                      <a:outerShdw blurRad="38100" dist="38100" dir="2700000" algn="tl">
                        <a:srgbClr val="000000">
                          <a:alpha val="43137"/>
                        </a:srgbClr>
                      </a:outerShdw>
                    </a:effectLst>
                    <a:ea typeface="ＭＳ Ｐゴシック" panose="020B0600070205080204" pitchFamily="34" charset="-128"/>
                  </a:rPr>
                  <a:t>“Pre-incident”</a:t>
                </a:r>
                <a:br>
                  <a:rPr lang="en-AU" sz="2000" spc="-30" dirty="0">
                    <a:solidFill>
                      <a:srgbClr val="262627"/>
                    </a:solidFill>
                    <a:effectLst>
                      <a:outerShdw blurRad="38100" dist="38100" dir="2700000" algn="tl">
                        <a:srgbClr val="000000">
                          <a:alpha val="43137"/>
                        </a:srgbClr>
                      </a:outerShdw>
                    </a:effectLst>
                    <a:ea typeface="ＭＳ Ｐゴシック" panose="020B0600070205080204" pitchFamily="34" charset="-128"/>
                  </a:rPr>
                </a:br>
                <a:r>
                  <a:rPr lang="en-AU" sz="2000" spc="-30" dirty="0">
                    <a:solidFill>
                      <a:srgbClr val="262627"/>
                    </a:solidFill>
                    <a:effectLst>
                      <a:outerShdw blurRad="38100" dist="38100" dir="2700000" algn="tl">
                        <a:srgbClr val="000000">
                          <a:alpha val="43137"/>
                        </a:srgbClr>
                      </a:outerShdw>
                    </a:effectLst>
                    <a:ea typeface="ＭＳ Ｐゴシック" panose="020B0600070205080204" pitchFamily="34" charset="-128"/>
                  </a:rPr>
                  <a:t>investigations?</a:t>
                </a:r>
              </a:p>
            </p:txBody>
          </p:sp>
        </p:grpSp>
        <p:sp>
          <p:nvSpPr>
            <p:cNvPr id="24" name="TextBox 23"/>
            <p:cNvSpPr txBox="1"/>
            <p:nvPr/>
          </p:nvSpPr>
          <p:spPr>
            <a:xfrm>
              <a:off x="6389649" y="5631988"/>
              <a:ext cx="2531783" cy="190821"/>
            </a:xfrm>
            <a:prstGeom prst="rect">
              <a:avLst/>
            </a:prstGeom>
            <a:noFill/>
            <a:effectLst/>
          </p:spPr>
          <p:txBody>
            <a:bodyPr wrap="none" rtlCol="0" anchor="t">
              <a:spAutoFit/>
            </a:bodyPr>
            <a:lstStyle/>
            <a:p>
              <a:pPr defTabSz="457182" eaLnBrk="0" hangingPunct="0">
                <a:lnSpc>
                  <a:spcPct val="80000"/>
                </a:lnSpc>
              </a:pPr>
              <a:r>
                <a:rPr lang="en-AU" sz="800" b="1" dirty="0">
                  <a:solidFill>
                    <a:srgbClr val="262627"/>
                  </a:solidFill>
                  <a:ea typeface="ＭＳ Ｐゴシック" panose="020B0600070205080204" pitchFamily="34" charset="-128"/>
                </a:rPr>
                <a:t>CC0 1.0</a:t>
              </a:r>
              <a:r>
                <a:rPr lang="en-AU" sz="800" b="1" spc="-30" dirty="0">
                  <a:solidFill>
                    <a:srgbClr val="262627"/>
                  </a:solidFill>
                  <a:ea typeface="ＭＳ Ｐゴシック" panose="020B0600070205080204" pitchFamily="34" charset="-128"/>
                </a:rPr>
                <a:t> </a:t>
              </a:r>
              <a:r>
                <a:rPr lang="en-AU" sz="800" spc="-30" dirty="0">
                  <a:solidFill>
                    <a:srgbClr val="262627"/>
                  </a:solidFill>
                  <a:ea typeface="ＭＳ Ｐゴシック" panose="020B0600070205080204" pitchFamily="34" charset="-128"/>
                </a:rPr>
                <a:t>f</a:t>
              </a:r>
              <a:r>
                <a:rPr lang="en-AU" sz="800" dirty="0">
                  <a:solidFill>
                    <a:srgbClr val="262627"/>
                  </a:solidFill>
                  <a:ea typeface="ＭＳ Ｐゴシック" panose="020B0600070205080204" pitchFamily="34" charset="-128"/>
                </a:rPr>
                <a:t>lickr.com/photos/pasukaru76/3998273279</a:t>
              </a:r>
            </a:p>
          </p:txBody>
        </p:sp>
      </p:grpSp>
    </p:spTree>
    <p:extLst>
      <p:ext uri="{BB962C8B-B14F-4D97-AF65-F5344CB8AC3E}">
        <p14:creationId xmlns:p14="http://schemas.microsoft.com/office/powerpoint/2010/main" val="338484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Wingdings" panose="05000000000000000000" pitchFamily="2" charset="2"/>
              <a:buChar char="ü"/>
            </a:pPr>
            <a:r>
              <a:rPr lang="en-AU" dirty="0"/>
              <a:t>Have a human factors </a:t>
            </a:r>
            <a:r>
              <a:rPr lang="en-AU" dirty="0" smtClean="0"/>
              <a:t>strategy</a:t>
            </a:r>
            <a:r>
              <a:rPr lang="en-AU" dirty="0"/>
              <a:t>?</a:t>
            </a:r>
          </a:p>
          <a:p>
            <a:pPr marL="342900" indent="-342900">
              <a:buFont typeface="Wingdings" panose="05000000000000000000" pitchFamily="2" charset="2"/>
              <a:buChar char="ü"/>
            </a:pPr>
            <a:r>
              <a:rPr lang="en-AU" dirty="0"/>
              <a:t>Employ </a:t>
            </a:r>
            <a:r>
              <a:rPr lang="en-AU" dirty="0" smtClean="0"/>
              <a:t>suitably </a:t>
            </a:r>
            <a:r>
              <a:rPr lang="en-AU" dirty="0"/>
              <a:t>qualified and experienced human factors professionals </a:t>
            </a:r>
            <a:r>
              <a:rPr lang="en-AU" dirty="0" smtClean="0"/>
              <a:t>(or engage external support)?</a:t>
            </a:r>
            <a:endParaRPr lang="en-AU" dirty="0"/>
          </a:p>
          <a:p>
            <a:pPr marL="342900" indent="-342900">
              <a:buFont typeface="Wingdings" panose="05000000000000000000" pitchFamily="2" charset="2"/>
              <a:buChar char="ü"/>
            </a:pPr>
            <a:r>
              <a:rPr lang="en-AU" dirty="0" smtClean="0"/>
              <a:t>Include </a:t>
            </a:r>
            <a:r>
              <a:rPr lang="en-AU" dirty="0"/>
              <a:t>human factors issues </a:t>
            </a:r>
            <a:r>
              <a:rPr lang="en-AU" dirty="0" smtClean="0"/>
              <a:t>in </a:t>
            </a:r>
            <a:r>
              <a:rPr lang="en-AU" dirty="0"/>
              <a:t>risk assessments?</a:t>
            </a:r>
          </a:p>
          <a:p>
            <a:pPr marL="342900" indent="-342900">
              <a:buFont typeface="Wingdings" panose="05000000000000000000" pitchFamily="2" charset="2"/>
              <a:buChar char="ü"/>
            </a:pPr>
            <a:r>
              <a:rPr lang="en-AU" dirty="0"/>
              <a:t>Understand </a:t>
            </a:r>
            <a:r>
              <a:rPr lang="en-AU" u="sng" dirty="0"/>
              <a:t>why</a:t>
            </a:r>
            <a:r>
              <a:rPr lang="en-AU" dirty="0"/>
              <a:t> human failures occur? </a:t>
            </a:r>
          </a:p>
          <a:p>
            <a:pPr marL="342900" indent="-342900">
              <a:buFont typeface="Wingdings" panose="05000000000000000000" pitchFamily="2" charset="2"/>
              <a:buChar char="ü"/>
            </a:pPr>
            <a:r>
              <a:rPr lang="en-AU" dirty="0" smtClean="0"/>
              <a:t>Address </a:t>
            </a:r>
            <a:r>
              <a:rPr lang="en-AU" dirty="0"/>
              <a:t>the range of </a:t>
            </a:r>
            <a:r>
              <a:rPr lang="en-AU" dirty="0" smtClean="0"/>
              <a:t>Top </a:t>
            </a:r>
            <a:r>
              <a:rPr lang="en-AU" dirty="0"/>
              <a:t>10 topics?</a:t>
            </a:r>
          </a:p>
          <a:p>
            <a:pPr marL="342900" indent="-342900">
              <a:buFont typeface="Wingdings" panose="05000000000000000000" pitchFamily="2" charset="2"/>
              <a:buChar char="ü"/>
            </a:pPr>
            <a:r>
              <a:rPr lang="en-AU" dirty="0" smtClean="0"/>
              <a:t>Human </a:t>
            </a:r>
            <a:r>
              <a:rPr lang="en-AU" dirty="0"/>
              <a:t>factors input does not need to be justified?</a:t>
            </a:r>
          </a:p>
          <a:p>
            <a:pPr marL="342900" indent="-342900">
              <a:buFont typeface="Wingdings" panose="05000000000000000000" pitchFamily="2" charset="2"/>
              <a:buChar char="ü"/>
            </a:pPr>
            <a:r>
              <a:rPr lang="en-AU" dirty="0" smtClean="0"/>
              <a:t>Human </a:t>
            </a:r>
            <a:r>
              <a:rPr lang="en-AU" dirty="0"/>
              <a:t>factors seen as a technical </a:t>
            </a:r>
            <a:r>
              <a:rPr lang="en-AU" dirty="0" smtClean="0"/>
              <a:t>discipline?</a:t>
            </a:r>
            <a:endParaRPr lang="en-AU" dirty="0"/>
          </a:p>
        </p:txBody>
      </p:sp>
      <p:sp>
        <p:nvSpPr>
          <p:cNvPr id="3" name="Title 2"/>
          <p:cNvSpPr>
            <a:spLocks noGrp="1"/>
          </p:cNvSpPr>
          <p:nvPr>
            <p:ph type="title"/>
          </p:nvPr>
        </p:nvSpPr>
        <p:spPr/>
        <p:txBody>
          <a:bodyPr/>
          <a:lstStyle/>
          <a:p>
            <a:r>
              <a:rPr lang="en-AU" dirty="0" smtClean="0"/>
              <a:t>Are you managing human factors?</a:t>
            </a:r>
            <a:endParaRPr lang="en-AU" dirty="0"/>
          </a:p>
        </p:txBody>
      </p:sp>
      <p:sp>
        <p:nvSpPr>
          <p:cNvPr id="5" name="Slide Number Placeholder 4"/>
          <p:cNvSpPr>
            <a:spLocks noGrp="1"/>
          </p:cNvSpPr>
          <p:nvPr>
            <p:ph type="sldNum" sz="quarter" idx="11"/>
          </p:nvPr>
        </p:nvSpPr>
        <p:spPr/>
        <p:txBody>
          <a:bodyPr/>
          <a:lstStyle/>
          <a:p>
            <a:pPr>
              <a:defRPr/>
            </a:pPr>
            <a:fld id="{98954E90-9E6C-481C-B848-682633689F0F}" type="slidenum">
              <a:rPr lang="en-US" smtClean="0">
                <a:solidFill>
                  <a:srgbClr val="FFFFFF">
                    <a:lumMod val="50000"/>
                  </a:srgbClr>
                </a:solidFill>
              </a:rPr>
              <a:pPr>
                <a:defRPr/>
              </a:pPr>
              <a:t>13</a:t>
            </a:fld>
            <a:endParaRPr lang="en-US" dirty="0">
              <a:solidFill>
                <a:srgbClr val="FFFFFF">
                  <a:lumMod val="50000"/>
                </a:srgb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078" y="2073484"/>
            <a:ext cx="2755805" cy="4415734"/>
          </a:xfrm>
          <a:prstGeom prst="rect">
            <a:avLst/>
          </a:prstGeom>
        </p:spPr>
      </p:pic>
      <p:sp>
        <p:nvSpPr>
          <p:cNvPr id="8" name="Footer Placeholder 3"/>
          <p:cNvSpPr>
            <a:spLocks noGrp="1"/>
          </p:cNvSpPr>
          <p:nvPr>
            <p:ph type="ftr" sz="quarter" idx="10"/>
          </p:nvPr>
        </p:nvSpPr>
        <p:spPr>
          <a:xfrm>
            <a:off x="5275661" y="6497638"/>
            <a:ext cx="3232547" cy="254000"/>
          </a:xfrm>
        </p:spPr>
        <p:txBody>
          <a:bodyPr/>
          <a:lstStyle/>
          <a:p>
            <a:r>
              <a:rPr lang="en-AU" dirty="0" smtClean="0">
                <a:solidFill>
                  <a:srgbClr val="FFFFFF">
                    <a:lumMod val="50000"/>
                  </a:srgbClr>
                </a:solidFill>
              </a:rPr>
              <a:t>DMP Human Factors Forum (Martin Anderson)</a:t>
            </a:r>
            <a:endParaRPr lang="en-US" dirty="0">
              <a:solidFill>
                <a:srgbClr val="FFFFFF">
                  <a:lumMod val="50000"/>
                </a:srgbClr>
              </a:solidFill>
            </a:endParaRPr>
          </a:p>
        </p:txBody>
      </p:sp>
      <p:sp>
        <p:nvSpPr>
          <p:cNvPr id="9" name="Date Placeholder 5"/>
          <p:cNvSpPr>
            <a:spLocks noGrp="1"/>
          </p:cNvSpPr>
          <p:nvPr>
            <p:ph type="dt" sz="half" idx="12"/>
          </p:nvPr>
        </p:nvSpPr>
        <p:spPr>
          <a:xfrm>
            <a:off x="160736" y="6494464"/>
            <a:ext cx="1335881" cy="257176"/>
          </a:xfrm>
        </p:spPr>
        <p:txBody>
          <a:bodyPr/>
          <a:lstStyle/>
          <a:p>
            <a:r>
              <a:rPr lang="en-US" dirty="0" smtClean="0">
                <a:solidFill>
                  <a:srgbClr val="262627">
                    <a:lumMod val="60000"/>
                    <a:lumOff val="40000"/>
                  </a:srgbClr>
                </a:solidFill>
              </a:rPr>
              <a:t>28 April  2016</a:t>
            </a:r>
            <a:endParaRPr lang="en-US" dirty="0">
              <a:solidFill>
                <a:srgbClr val="262627">
                  <a:lumMod val="60000"/>
                  <a:lumOff val="40000"/>
                </a:srgbClr>
              </a:solidFill>
            </a:endParaRPr>
          </a:p>
        </p:txBody>
      </p:sp>
    </p:spTree>
    <p:extLst>
      <p:ext uri="{BB962C8B-B14F-4D97-AF65-F5344CB8AC3E}">
        <p14:creationId xmlns:p14="http://schemas.microsoft.com/office/powerpoint/2010/main" val="184732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41909" y="1898888"/>
            <a:ext cx="4268326" cy="3867854"/>
          </a:xfrm>
        </p:spPr>
      </p:pic>
      <p:sp>
        <p:nvSpPr>
          <p:cNvPr id="3" name="Title 2"/>
          <p:cNvSpPr>
            <a:spLocks noGrp="1"/>
          </p:cNvSpPr>
          <p:nvPr>
            <p:ph type="title"/>
          </p:nvPr>
        </p:nvSpPr>
        <p:spPr/>
        <p:txBody>
          <a:bodyPr/>
          <a:lstStyle/>
          <a:p>
            <a:r>
              <a:rPr lang="en-AU" dirty="0" smtClean="0"/>
              <a:t>Where to start?  Take action</a:t>
            </a:r>
            <a:endParaRPr lang="en-AU" dirty="0"/>
          </a:p>
        </p:txBody>
      </p:sp>
      <p:sp>
        <p:nvSpPr>
          <p:cNvPr id="5" name="Slide Number Placeholder 4"/>
          <p:cNvSpPr>
            <a:spLocks noGrp="1"/>
          </p:cNvSpPr>
          <p:nvPr>
            <p:ph type="sldNum" sz="quarter" idx="11"/>
          </p:nvPr>
        </p:nvSpPr>
        <p:spPr/>
        <p:txBody>
          <a:bodyPr/>
          <a:lstStyle/>
          <a:p>
            <a:pPr>
              <a:defRPr/>
            </a:pPr>
            <a:fld id="{98954E90-9E6C-481C-B848-682633689F0F}" type="slidenum">
              <a:rPr lang="en-US" smtClean="0">
                <a:solidFill>
                  <a:srgbClr val="FFFFFF">
                    <a:lumMod val="50000"/>
                  </a:srgbClr>
                </a:solidFill>
              </a:rPr>
              <a:pPr>
                <a:defRPr/>
              </a:pPr>
              <a:t>14</a:t>
            </a:fld>
            <a:endParaRPr lang="en-US" dirty="0">
              <a:solidFill>
                <a:srgbClr val="FFFFFF">
                  <a:lumMod val="50000"/>
                </a:srgbClr>
              </a:solidFill>
            </a:endParaRPr>
          </a:p>
        </p:txBody>
      </p:sp>
      <p:sp>
        <p:nvSpPr>
          <p:cNvPr id="15" name="Content Placeholder 1"/>
          <p:cNvSpPr txBox="1">
            <a:spLocks/>
          </p:cNvSpPr>
          <p:nvPr/>
        </p:nvSpPr>
        <p:spPr bwMode="auto">
          <a:xfrm>
            <a:off x="160735" y="1009370"/>
            <a:ext cx="4401326" cy="5485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defTabSz="457200" rtl="0" eaLnBrk="0" fontAlgn="base" hangingPunct="0">
              <a:spcBef>
                <a:spcPct val="20000"/>
              </a:spcBef>
              <a:spcAft>
                <a:spcPct val="0"/>
              </a:spcAft>
              <a:buClr>
                <a:schemeClr val="tx2"/>
              </a:buClr>
              <a:buFont typeface="Wingdings" pitchFamily="2" charset="2"/>
              <a:buNone/>
              <a:defRPr sz="2000" kern="1200" spc="-36" baseline="0">
                <a:solidFill>
                  <a:srgbClr val="000000"/>
                </a:solidFill>
                <a:latin typeface="+mn-lt"/>
                <a:ea typeface="ＭＳ Ｐゴシック" panose="020B0600070205080204" pitchFamily="34" charset="-128"/>
                <a:cs typeface="+mn-cs"/>
              </a:defRPr>
            </a:lvl1pPr>
            <a:lvl2pPr marL="538163" indent="-177800" algn="l" defTabSz="457200" rtl="0" eaLnBrk="0" fontAlgn="base" hangingPunct="0">
              <a:spcBef>
                <a:spcPct val="20000"/>
              </a:spcBef>
              <a:spcAft>
                <a:spcPct val="0"/>
              </a:spcAft>
              <a:buClr>
                <a:srgbClr val="C11521"/>
              </a:buClr>
              <a:buFont typeface="Wingdings" pitchFamily="2" charset="2"/>
              <a:buChar char="§"/>
              <a:defRPr sz="2000" kern="1200" spc="-36" baseline="0">
                <a:solidFill>
                  <a:srgbClr val="000000"/>
                </a:solidFill>
                <a:latin typeface="+mn-lt"/>
                <a:ea typeface="ＭＳ Ｐゴシック" panose="020B0600070205080204" pitchFamily="34" charset="-128"/>
                <a:cs typeface="+mn-cs"/>
              </a:defRPr>
            </a:lvl2pPr>
            <a:lvl3pPr marL="809625" indent="-271463" algn="l" defTabSz="457200" rtl="0" eaLnBrk="0" fontAlgn="base" hangingPunct="0">
              <a:spcBef>
                <a:spcPct val="20000"/>
              </a:spcBef>
              <a:spcAft>
                <a:spcPct val="0"/>
              </a:spcAft>
              <a:buClr>
                <a:srgbClr val="C11521"/>
              </a:buClr>
              <a:buFont typeface="Courier New" pitchFamily="49" charset="0"/>
              <a:buChar char="o"/>
              <a:defRPr sz="2000" kern="1200" spc="-36" baseline="0">
                <a:solidFill>
                  <a:srgbClr val="000000"/>
                </a:solidFill>
                <a:latin typeface="+mn-lt"/>
                <a:ea typeface="ＭＳ Ｐゴシック" panose="020B0600070205080204" pitchFamily="34" charset="-128"/>
                <a:cs typeface="+mn-cs"/>
              </a:defRPr>
            </a:lvl3pPr>
            <a:lvl4pPr marL="1074738" indent="-265113" algn="l" defTabSz="457200" rtl="0" eaLnBrk="0" fontAlgn="base" hangingPunct="0">
              <a:spcBef>
                <a:spcPct val="20000"/>
              </a:spcBef>
              <a:spcAft>
                <a:spcPct val="0"/>
              </a:spcAft>
              <a:buClr>
                <a:srgbClr val="C11521"/>
              </a:buClr>
              <a:buFont typeface="Arial" panose="020B0604020202020204" pitchFamily="34" charset="0"/>
              <a:buChar char="–"/>
              <a:defRPr sz="2000" kern="1200" spc="-36" baseline="0">
                <a:solidFill>
                  <a:srgbClr val="000000"/>
                </a:solidFill>
                <a:latin typeface="+mn-lt"/>
                <a:ea typeface="ＭＳ Ｐゴシック" panose="020B0600070205080204" pitchFamily="34" charset="-128"/>
                <a:cs typeface="+mn-cs"/>
              </a:defRPr>
            </a:lvl4pPr>
            <a:lvl5pPr marL="1258888" indent="-273050" algn="l" defTabSz="457200" rtl="0" eaLnBrk="0" fontAlgn="base" hangingPunct="0">
              <a:spcBef>
                <a:spcPct val="20000"/>
              </a:spcBef>
              <a:spcAft>
                <a:spcPct val="0"/>
              </a:spcAft>
              <a:buClr>
                <a:srgbClr val="C11521"/>
              </a:buClr>
              <a:buFont typeface="Arial" panose="020B0604020202020204" pitchFamily="34" charset="0"/>
              <a:buChar char="»"/>
              <a:defRPr sz="2000" kern="1200" spc="-36" baseline="0">
                <a:solidFill>
                  <a:srgbClr val="000000"/>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defTabSz="342900"/>
            <a:r>
              <a:rPr lang="en-AU" spc="-27" dirty="0"/>
              <a:t>Assign human factors champion(s) and engage senior leadership</a:t>
            </a:r>
          </a:p>
          <a:p>
            <a:pPr marL="342900" indent="-342900" defTabSz="342900">
              <a:buClr>
                <a:srgbClr val="C11521"/>
              </a:buClr>
              <a:buFont typeface="Wingdings" pitchFamily="2" charset="2"/>
              <a:buChar char="§"/>
            </a:pPr>
            <a:r>
              <a:rPr lang="en-AU" spc="-27" dirty="0" smtClean="0"/>
              <a:t>Perform </a:t>
            </a:r>
            <a:r>
              <a:rPr lang="en-AU" spc="-27" dirty="0"/>
              <a:t>a gap analysis against the Top </a:t>
            </a:r>
            <a:r>
              <a:rPr lang="en-AU" spc="-27" dirty="0" smtClean="0"/>
              <a:t>10: </a:t>
            </a:r>
          </a:p>
          <a:p>
            <a:pPr marL="881063" lvl="1" indent="-342900" defTabSz="342900"/>
            <a:r>
              <a:rPr lang="en-AU" spc="-27" dirty="0" smtClean="0"/>
              <a:t>e.g</a:t>
            </a:r>
            <a:r>
              <a:rPr lang="en-AU" spc="-27" dirty="0"/>
              <a:t>. using </a:t>
            </a:r>
            <a:r>
              <a:rPr lang="en-AU" spc="-27" dirty="0" smtClean="0"/>
              <a:t>questions </a:t>
            </a:r>
            <a:r>
              <a:rPr lang="en-AU" spc="-27" dirty="0"/>
              <a:t>in the UK HSE Inspectors Toolkit and </a:t>
            </a:r>
            <a:r>
              <a:rPr lang="en-AU" spc="-27" dirty="0" smtClean="0"/>
              <a:t>the Energy </a:t>
            </a:r>
            <a:r>
              <a:rPr lang="en-AU" spc="-27" dirty="0"/>
              <a:t>Institute Briefing </a:t>
            </a:r>
            <a:r>
              <a:rPr lang="en-AU" spc="-27" dirty="0" smtClean="0"/>
              <a:t>Notes</a:t>
            </a:r>
          </a:p>
          <a:p>
            <a:pPr marL="881063" lvl="1" indent="-342900" defTabSz="342900"/>
            <a:r>
              <a:rPr lang="en-AU" spc="-27" dirty="0" smtClean="0"/>
              <a:t>involve </a:t>
            </a:r>
            <a:r>
              <a:rPr lang="en-AU" spc="-27" dirty="0"/>
              <a:t>the workforce</a:t>
            </a:r>
          </a:p>
          <a:p>
            <a:pPr marL="342900" indent="-342900" defTabSz="342900">
              <a:buClr>
                <a:srgbClr val="C11521"/>
              </a:buClr>
              <a:buFont typeface="Wingdings" pitchFamily="2" charset="2"/>
              <a:buChar char="§"/>
            </a:pPr>
            <a:r>
              <a:rPr lang="en-AU" spc="-27" dirty="0" smtClean="0"/>
              <a:t>Review </a:t>
            </a:r>
            <a:r>
              <a:rPr lang="en-AU" spc="-27" dirty="0"/>
              <a:t>incident </a:t>
            </a:r>
            <a:r>
              <a:rPr lang="en-AU" spc="-27" dirty="0" smtClean="0"/>
              <a:t>history</a:t>
            </a:r>
            <a:endParaRPr lang="en-AU" spc="-27" dirty="0"/>
          </a:p>
          <a:p>
            <a:pPr marL="342900" indent="-342900" defTabSz="342900">
              <a:buClr>
                <a:srgbClr val="C11521"/>
              </a:buClr>
              <a:buFont typeface="Wingdings" pitchFamily="2" charset="2"/>
              <a:buChar char="§"/>
            </a:pPr>
            <a:r>
              <a:rPr lang="en-AU" spc="-27" dirty="0" smtClean="0"/>
              <a:t>Highlight 1 </a:t>
            </a:r>
            <a:r>
              <a:rPr lang="en-AU" spc="-27" dirty="0"/>
              <a:t>or 2 topics to address in 2016, 2017, 2018 . . . and create some SMART actions</a:t>
            </a:r>
          </a:p>
          <a:p>
            <a:pPr marL="342900" indent="-342900" defTabSz="342900">
              <a:buClr>
                <a:srgbClr val="C11521"/>
              </a:buClr>
              <a:buFont typeface="Wingdings" pitchFamily="2" charset="2"/>
              <a:buChar char="§"/>
            </a:pPr>
            <a:r>
              <a:rPr lang="en-AU" spc="-27" dirty="0" smtClean="0"/>
              <a:t>Commit </a:t>
            </a:r>
            <a:r>
              <a:rPr lang="en-AU" spc="-27" dirty="0"/>
              <a:t>resources </a:t>
            </a:r>
            <a:r>
              <a:rPr lang="en-AU" spc="-27" dirty="0" smtClean="0"/>
              <a:t>and take </a:t>
            </a:r>
            <a:r>
              <a:rPr lang="en-AU" spc="-27" dirty="0"/>
              <a:t>action !</a:t>
            </a:r>
          </a:p>
          <a:p>
            <a:pPr marL="342900" indent="-342900" defTabSz="342900">
              <a:buClr>
                <a:srgbClr val="C11521"/>
              </a:buClr>
              <a:buFont typeface="Wingdings" pitchFamily="2" charset="2"/>
              <a:buChar char="§"/>
            </a:pPr>
            <a:r>
              <a:rPr lang="en-AU" spc="-27" dirty="0" smtClean="0"/>
              <a:t>Review</a:t>
            </a:r>
            <a:r>
              <a:rPr lang="en-AU" spc="-27" dirty="0"/>
              <a:t>, learn, improve and share</a:t>
            </a:r>
          </a:p>
          <a:p>
            <a:pPr>
              <a:buClr>
                <a:srgbClr val="C11521"/>
              </a:buClr>
            </a:pPr>
            <a:endParaRPr lang="en-AU" sz="1500" dirty="0"/>
          </a:p>
          <a:p>
            <a:pPr>
              <a:buClr>
                <a:srgbClr val="C11521"/>
              </a:buClr>
            </a:pPr>
            <a:endParaRPr lang="en-AU" sz="1500" dirty="0"/>
          </a:p>
          <a:p>
            <a:pPr>
              <a:buClr>
                <a:srgbClr val="C11521"/>
              </a:buClr>
            </a:pPr>
            <a:endParaRPr lang="en-AU" sz="1500" dirty="0"/>
          </a:p>
        </p:txBody>
      </p:sp>
      <p:sp>
        <p:nvSpPr>
          <p:cNvPr id="2" name="TextBox 1"/>
          <p:cNvSpPr txBox="1"/>
          <p:nvPr/>
        </p:nvSpPr>
        <p:spPr>
          <a:xfrm>
            <a:off x="6522463" y="5791475"/>
            <a:ext cx="2603983" cy="240066"/>
          </a:xfrm>
          <a:prstGeom prst="rect">
            <a:avLst/>
          </a:prstGeom>
          <a:solidFill>
            <a:schemeClr val="tx1"/>
          </a:solidFill>
          <a:effectLst/>
        </p:spPr>
        <p:txBody>
          <a:bodyPr wrap="none" rtlCol="0" anchor="t">
            <a:spAutoFit/>
          </a:bodyPr>
          <a:lstStyle/>
          <a:p>
            <a:pPr defTabSz="457182" eaLnBrk="0" hangingPunct="0">
              <a:lnSpc>
                <a:spcPct val="80000"/>
              </a:lnSpc>
            </a:pPr>
            <a:r>
              <a:rPr lang="en-AU" sz="1200" spc="-23" dirty="0">
                <a:solidFill>
                  <a:srgbClr val="FFFFFF"/>
                </a:solidFill>
                <a:ea typeface="ＭＳ Ｐゴシック" panose="020B0600070205080204" pitchFamily="34" charset="-128"/>
              </a:rPr>
              <a:t>Gap analysis findings: Fictitious data </a:t>
            </a:r>
          </a:p>
        </p:txBody>
      </p:sp>
      <p:sp>
        <p:nvSpPr>
          <p:cNvPr id="9" name="Footer Placeholder 3"/>
          <p:cNvSpPr>
            <a:spLocks noGrp="1"/>
          </p:cNvSpPr>
          <p:nvPr>
            <p:ph type="ftr" sz="quarter" idx="10"/>
          </p:nvPr>
        </p:nvSpPr>
        <p:spPr>
          <a:xfrm>
            <a:off x="5275661" y="6497638"/>
            <a:ext cx="3232547" cy="254000"/>
          </a:xfrm>
        </p:spPr>
        <p:txBody>
          <a:bodyPr/>
          <a:lstStyle/>
          <a:p>
            <a:r>
              <a:rPr lang="en-AU" dirty="0" smtClean="0">
                <a:solidFill>
                  <a:srgbClr val="FFFFFF">
                    <a:lumMod val="50000"/>
                  </a:srgbClr>
                </a:solidFill>
              </a:rPr>
              <a:t>DMP Human Factors Forum (Martin Anderson)</a:t>
            </a:r>
            <a:endParaRPr lang="en-US" dirty="0">
              <a:solidFill>
                <a:srgbClr val="FFFFFF">
                  <a:lumMod val="50000"/>
                </a:srgbClr>
              </a:solidFill>
            </a:endParaRPr>
          </a:p>
        </p:txBody>
      </p:sp>
      <p:sp>
        <p:nvSpPr>
          <p:cNvPr id="12" name="Date Placeholder 5"/>
          <p:cNvSpPr>
            <a:spLocks noGrp="1"/>
          </p:cNvSpPr>
          <p:nvPr>
            <p:ph type="dt" sz="half" idx="12"/>
          </p:nvPr>
        </p:nvSpPr>
        <p:spPr>
          <a:xfrm>
            <a:off x="160736" y="6494464"/>
            <a:ext cx="1335881" cy="257176"/>
          </a:xfrm>
        </p:spPr>
        <p:txBody>
          <a:bodyPr/>
          <a:lstStyle/>
          <a:p>
            <a:r>
              <a:rPr lang="en-US" dirty="0" smtClean="0">
                <a:solidFill>
                  <a:srgbClr val="262627">
                    <a:lumMod val="60000"/>
                    <a:lumOff val="40000"/>
                  </a:srgbClr>
                </a:solidFill>
              </a:rPr>
              <a:t>28 April  2016</a:t>
            </a:r>
            <a:endParaRPr lang="en-US" dirty="0">
              <a:solidFill>
                <a:srgbClr val="262627">
                  <a:lumMod val="60000"/>
                  <a:lumOff val="40000"/>
                </a:srgbClr>
              </a:solidFill>
            </a:endParaRPr>
          </a:p>
        </p:txBody>
      </p:sp>
    </p:spTree>
    <p:extLst>
      <p:ext uri="{BB962C8B-B14F-4D97-AF65-F5344CB8AC3E}">
        <p14:creationId xmlns:p14="http://schemas.microsoft.com/office/powerpoint/2010/main" val="346907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hangingPunct="1">
              <a:defRPr/>
            </a:pPr>
            <a:r>
              <a:rPr lang="en-US" altLang="en-US" dirty="0" smtClean="0"/>
              <a:t>Influencing behaviours &amp; decisions: Our approach</a:t>
            </a:r>
            <a:endParaRPr lang="en-AU" dirty="0"/>
          </a:p>
        </p:txBody>
      </p:sp>
      <p:sp>
        <p:nvSpPr>
          <p:cNvPr id="4915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a:spcBef>
                <a:spcPct val="0"/>
              </a:spcBef>
              <a:buFontTx/>
              <a:buNone/>
            </a:pPr>
            <a:fld id="{2E936BA6-C5C2-4759-BADA-1CB3C69C72EA}" type="slidenum">
              <a:rPr lang="en-US" altLang="en-US" sz="900" smtClean="0">
                <a:solidFill>
                  <a:srgbClr val="939396"/>
                </a:solidFill>
              </a:rPr>
              <a:pPr>
                <a:spcBef>
                  <a:spcPct val="0"/>
                </a:spcBef>
                <a:buFontTx/>
                <a:buNone/>
              </a:pPr>
              <a:t>15</a:t>
            </a:fld>
            <a:endParaRPr lang="en-US" altLang="en-US" sz="900">
              <a:solidFill>
                <a:srgbClr val="939396"/>
              </a:solidFill>
            </a:endParaRPr>
          </a:p>
        </p:txBody>
      </p:sp>
      <p:grpSp>
        <p:nvGrpSpPr>
          <p:cNvPr id="2" name="Group 1"/>
          <p:cNvGrpSpPr>
            <a:grpSpLocks/>
          </p:cNvGrpSpPr>
          <p:nvPr/>
        </p:nvGrpSpPr>
        <p:grpSpPr bwMode="auto">
          <a:xfrm>
            <a:off x="892175" y="1160752"/>
            <a:ext cx="7596188" cy="1101840"/>
            <a:chOff x="892175" y="1403095"/>
            <a:chExt cx="6894513" cy="1102716"/>
          </a:xfrm>
        </p:grpSpPr>
        <p:sp>
          <p:nvSpPr>
            <p:cNvPr id="13" name="TextBox 12"/>
            <p:cNvSpPr txBox="1"/>
            <p:nvPr/>
          </p:nvSpPr>
          <p:spPr>
            <a:xfrm>
              <a:off x="1621094" y="1403095"/>
              <a:ext cx="6165594" cy="1102716"/>
            </a:xfrm>
            <a:prstGeom prst="rect">
              <a:avLst/>
            </a:prstGeom>
            <a:solidFill>
              <a:schemeClr val="bg1">
                <a:lumMod val="95000"/>
              </a:schemeClr>
            </a:solidFill>
            <a:effectLst>
              <a:glow rad="101600">
                <a:schemeClr val="accent4">
                  <a:alpha val="40000"/>
                </a:schemeClr>
              </a:glow>
            </a:effectLst>
          </p:spPr>
          <p:txBody>
            <a:bodyPr anchor="b">
              <a:spAutoFit/>
            </a:bodyPr>
            <a:lstStyle/>
            <a:p>
              <a:pPr defTabSz="457182" eaLnBrk="0" hangingPunct="0">
                <a:lnSpc>
                  <a:spcPct val="80000"/>
                </a:lnSpc>
                <a:defRPr/>
              </a:pPr>
              <a:r>
                <a:rPr lang="en-AU" b="1" spc="-30" dirty="0">
                  <a:solidFill>
                    <a:srgbClr val="90993F">
                      <a:lumMod val="75000"/>
                    </a:srgbClr>
                  </a:solidFill>
                  <a:ea typeface="ＭＳ Ｐゴシック" panose="020B0600070205080204" pitchFamily="34" charset="-128"/>
                  <a:hlinkClick r:id="rId3"/>
                </a:rPr>
                <a:t>Set people up to succeed through good design</a:t>
              </a:r>
              <a:endParaRPr lang="en-AU" b="1" spc="-30" dirty="0">
                <a:solidFill>
                  <a:srgbClr val="90993F">
                    <a:lumMod val="75000"/>
                  </a:srgbClr>
                </a:solidFill>
                <a:ea typeface="ＭＳ Ｐゴシック" panose="020B0600070205080204" pitchFamily="34" charset="-128"/>
              </a:endParaRPr>
            </a:p>
            <a:p>
              <a:pPr marL="342900" indent="-342900" defTabSz="457182" eaLnBrk="0" hangingPunct="0">
                <a:lnSpc>
                  <a:spcPct val="80000"/>
                </a:lnSpc>
                <a:buFont typeface="Wingdings" panose="05000000000000000000" pitchFamily="2" charset="2"/>
                <a:buChar char="ü"/>
                <a:defRPr/>
              </a:pPr>
              <a:r>
                <a:rPr lang="en-AU" sz="1600" spc="-30" dirty="0">
                  <a:solidFill>
                    <a:srgbClr val="90993F">
                      <a:lumMod val="75000"/>
                    </a:srgbClr>
                  </a:solidFill>
                  <a:ea typeface="ＭＳ Ｐゴシック" panose="020B0600070205080204" pitchFamily="34" charset="-128"/>
                </a:rPr>
                <a:t>Design things so it’s easy to do the right thing and hard to do the wrong thing (and make ‘wrong’ things noticeable)</a:t>
              </a:r>
            </a:p>
            <a:p>
              <a:pPr marL="342900" indent="-342900" defTabSz="457182" eaLnBrk="0" hangingPunct="0">
                <a:lnSpc>
                  <a:spcPct val="80000"/>
                </a:lnSpc>
                <a:buFont typeface="Wingdings" panose="05000000000000000000" pitchFamily="2" charset="2"/>
                <a:buChar char="ü"/>
                <a:defRPr/>
              </a:pPr>
              <a:r>
                <a:rPr lang="en-AU" sz="1600" spc="-30" dirty="0">
                  <a:solidFill>
                    <a:srgbClr val="90993F">
                      <a:lumMod val="75000"/>
                    </a:srgbClr>
                  </a:solidFill>
                  <a:ea typeface="ＭＳ Ｐゴシック" panose="020B0600070205080204" pitchFamily="34" charset="-128"/>
                </a:rPr>
                <a:t>Ensure our ‘end-users’ are involved in design </a:t>
              </a:r>
            </a:p>
            <a:p>
              <a:pPr marL="342900" indent="-342900" defTabSz="457182" eaLnBrk="0" hangingPunct="0">
                <a:lnSpc>
                  <a:spcPct val="80000"/>
                </a:lnSpc>
                <a:buFont typeface="Wingdings" panose="05000000000000000000" pitchFamily="2" charset="2"/>
                <a:buChar char="ü"/>
                <a:defRPr/>
              </a:pPr>
              <a:r>
                <a:rPr lang="en-AU" sz="1600" spc="-30" dirty="0">
                  <a:solidFill>
                    <a:srgbClr val="90993F">
                      <a:lumMod val="75000"/>
                    </a:srgbClr>
                  </a:solidFill>
                  <a:ea typeface="ＭＳ Ｐゴシック" panose="020B0600070205080204" pitchFamily="34" charset="-128"/>
                </a:rPr>
                <a:t>Consider capabilities, limitations and needs of users</a:t>
              </a:r>
            </a:p>
          </p:txBody>
        </p:sp>
        <p:sp>
          <p:nvSpPr>
            <p:cNvPr id="14" name="TextBox 13"/>
            <p:cNvSpPr txBox="1"/>
            <p:nvPr/>
          </p:nvSpPr>
          <p:spPr>
            <a:xfrm>
              <a:off x="892175" y="1428631"/>
              <a:ext cx="608043" cy="830922"/>
            </a:xfrm>
            <a:prstGeom prst="rect">
              <a:avLst/>
            </a:prstGeom>
            <a:noFill/>
            <a:effectLst/>
          </p:spPr>
          <p:txBody>
            <a:bodyPr wrap="none" anchor="b">
              <a:spAutoFit/>
            </a:bodyPr>
            <a:lstStyle/>
            <a:p>
              <a:pPr defTabSz="457182" eaLnBrk="0" hangingPunct="0">
                <a:lnSpc>
                  <a:spcPct val="80000"/>
                </a:lnSpc>
                <a:defRPr/>
              </a:pPr>
              <a:r>
                <a:rPr lang="en-AU" sz="6000" spc="-30" dirty="0">
                  <a:solidFill>
                    <a:srgbClr val="90993F">
                      <a:lumMod val="75000"/>
                    </a:srgbClr>
                  </a:solidFill>
                  <a:ea typeface="ＭＳ Ｐゴシック" panose="020B0600070205080204" pitchFamily="34" charset="-128"/>
                </a:rPr>
                <a:t>1</a:t>
              </a:r>
            </a:p>
          </p:txBody>
        </p:sp>
      </p:grpSp>
      <p:grpSp>
        <p:nvGrpSpPr>
          <p:cNvPr id="4" name="Group 6"/>
          <p:cNvGrpSpPr>
            <a:grpSpLocks/>
          </p:cNvGrpSpPr>
          <p:nvPr/>
        </p:nvGrpSpPr>
        <p:grpSpPr bwMode="auto">
          <a:xfrm>
            <a:off x="889000" y="2384888"/>
            <a:ext cx="7600950" cy="1126462"/>
            <a:chOff x="889000" y="3066641"/>
            <a:chExt cx="6897689" cy="1126445"/>
          </a:xfrm>
        </p:grpSpPr>
        <p:sp>
          <p:nvSpPr>
            <p:cNvPr id="11" name="TextBox 10"/>
            <p:cNvSpPr txBox="1"/>
            <p:nvPr/>
          </p:nvSpPr>
          <p:spPr>
            <a:xfrm>
              <a:off x="1621095" y="3066641"/>
              <a:ext cx="6165594" cy="1126445"/>
            </a:xfrm>
            <a:prstGeom prst="rect">
              <a:avLst/>
            </a:prstGeom>
            <a:solidFill>
              <a:schemeClr val="bg1">
                <a:lumMod val="95000"/>
              </a:schemeClr>
            </a:solidFill>
            <a:effectLst>
              <a:glow rad="101600">
                <a:schemeClr val="accent3">
                  <a:satMod val="175000"/>
                  <a:alpha val="40000"/>
                </a:schemeClr>
              </a:glow>
            </a:effectLst>
          </p:spPr>
          <p:txBody>
            <a:bodyPr anchor="b">
              <a:spAutoFit/>
            </a:bodyPr>
            <a:lstStyle/>
            <a:p>
              <a:pPr defTabSz="457182" eaLnBrk="0" hangingPunct="0">
                <a:lnSpc>
                  <a:spcPct val="80000"/>
                </a:lnSpc>
                <a:defRPr/>
              </a:pPr>
              <a:r>
                <a:rPr lang="en-AU" b="1" spc="-30" dirty="0">
                  <a:solidFill>
                    <a:srgbClr val="7030A0"/>
                  </a:solidFill>
                  <a:ea typeface="ＭＳ Ｐゴシック" panose="020B0600070205080204" pitchFamily="34" charset="-128"/>
                  <a:hlinkClick r:id="rId4"/>
                </a:rPr>
                <a:t>Ensure human reliability on critical tasks</a:t>
              </a:r>
              <a:endParaRPr lang="en-AU" b="1" spc="-30" dirty="0">
                <a:solidFill>
                  <a:srgbClr val="7030A0"/>
                </a:solidFill>
                <a:ea typeface="ＭＳ Ｐゴシック" panose="020B0600070205080204" pitchFamily="34" charset="-128"/>
              </a:endParaRPr>
            </a:p>
            <a:p>
              <a:pPr marL="342900" indent="-342900" defTabSz="457182" eaLnBrk="0" hangingPunct="0">
                <a:lnSpc>
                  <a:spcPct val="80000"/>
                </a:lnSpc>
                <a:buFont typeface="Wingdings" panose="05000000000000000000" pitchFamily="2" charset="2"/>
                <a:buChar char="ü"/>
                <a:defRPr/>
              </a:pPr>
              <a:r>
                <a:rPr lang="en-AU" sz="1600" spc="-30" dirty="0">
                  <a:solidFill>
                    <a:srgbClr val="7030A0"/>
                  </a:solidFill>
                  <a:ea typeface="ＭＳ Ｐゴシック" panose="020B0600070205080204" pitchFamily="34" charset="-128"/>
                </a:rPr>
                <a:t>Identify critical tasks in your business area</a:t>
              </a:r>
            </a:p>
            <a:p>
              <a:pPr marL="342900" lvl="1" indent="-342900" defTabSz="457182" eaLnBrk="0" hangingPunct="0">
                <a:lnSpc>
                  <a:spcPct val="80000"/>
                </a:lnSpc>
                <a:buFont typeface="Wingdings" panose="05000000000000000000" pitchFamily="2" charset="2"/>
                <a:buChar char="ü"/>
                <a:defRPr/>
              </a:pPr>
              <a:r>
                <a:rPr lang="en-AU" sz="1600" spc="-30" dirty="0">
                  <a:solidFill>
                    <a:srgbClr val="7030A0"/>
                  </a:solidFill>
                  <a:ea typeface="ＭＳ Ｐゴシック" panose="020B0600070205080204" pitchFamily="34" charset="-128"/>
                </a:rPr>
                <a:t>Understand the potential for human failure in these tasks and the conditions or influences that make them more likely</a:t>
              </a:r>
            </a:p>
            <a:p>
              <a:pPr marL="342900" indent="-342900" defTabSz="457182" eaLnBrk="0" hangingPunct="0">
                <a:lnSpc>
                  <a:spcPct val="80000"/>
                </a:lnSpc>
                <a:buFont typeface="Wingdings" panose="05000000000000000000" pitchFamily="2" charset="2"/>
                <a:buChar char="ü"/>
                <a:defRPr/>
              </a:pPr>
              <a:r>
                <a:rPr lang="en-AU" sz="1600" spc="-30" dirty="0">
                  <a:solidFill>
                    <a:srgbClr val="7030A0"/>
                  </a:solidFill>
                  <a:ea typeface="ＭＳ Ｐゴシック" panose="020B0600070205080204" pitchFamily="34" charset="-128"/>
                </a:rPr>
                <a:t>Implement control measures (using the hierarchy of control)</a:t>
              </a:r>
            </a:p>
          </p:txBody>
        </p:sp>
        <p:sp>
          <p:nvSpPr>
            <p:cNvPr id="15" name="TextBox 14"/>
            <p:cNvSpPr txBox="1"/>
            <p:nvPr/>
          </p:nvSpPr>
          <p:spPr>
            <a:xfrm>
              <a:off x="889000" y="3115190"/>
              <a:ext cx="607942" cy="830249"/>
            </a:xfrm>
            <a:prstGeom prst="rect">
              <a:avLst/>
            </a:prstGeom>
            <a:noFill/>
            <a:effectLst/>
          </p:spPr>
          <p:txBody>
            <a:bodyPr wrap="none" anchor="b">
              <a:spAutoFit/>
            </a:bodyPr>
            <a:lstStyle/>
            <a:p>
              <a:pPr defTabSz="457182" eaLnBrk="0" hangingPunct="0">
                <a:lnSpc>
                  <a:spcPct val="80000"/>
                </a:lnSpc>
                <a:defRPr/>
              </a:pPr>
              <a:r>
                <a:rPr lang="en-AU" sz="6000" spc="-30" dirty="0">
                  <a:solidFill>
                    <a:srgbClr val="7030A0"/>
                  </a:solidFill>
                  <a:ea typeface="ＭＳ Ｐゴシック" panose="020B0600070205080204" pitchFamily="34" charset="-128"/>
                </a:rPr>
                <a:t>2</a:t>
              </a:r>
            </a:p>
          </p:txBody>
        </p:sp>
      </p:grpSp>
      <p:grpSp>
        <p:nvGrpSpPr>
          <p:cNvPr id="5" name="Group 7"/>
          <p:cNvGrpSpPr>
            <a:grpSpLocks/>
          </p:cNvGrpSpPr>
          <p:nvPr/>
        </p:nvGrpSpPr>
        <p:grpSpPr bwMode="auto">
          <a:xfrm>
            <a:off x="889000" y="3645028"/>
            <a:ext cx="7600950" cy="1126462"/>
            <a:chOff x="889000" y="4754371"/>
            <a:chExt cx="6897688" cy="1125990"/>
          </a:xfrm>
        </p:grpSpPr>
        <p:sp>
          <p:nvSpPr>
            <p:cNvPr id="12" name="TextBox 11"/>
            <p:cNvSpPr txBox="1"/>
            <p:nvPr/>
          </p:nvSpPr>
          <p:spPr>
            <a:xfrm>
              <a:off x="1621094" y="4754371"/>
              <a:ext cx="6165594" cy="1125990"/>
            </a:xfrm>
            <a:prstGeom prst="rect">
              <a:avLst/>
            </a:prstGeom>
            <a:solidFill>
              <a:schemeClr val="bg1">
                <a:lumMod val="95000"/>
              </a:schemeClr>
            </a:solidFill>
            <a:effectLst>
              <a:glow rad="101600">
                <a:schemeClr val="tx2">
                  <a:alpha val="40000"/>
                </a:schemeClr>
              </a:glow>
            </a:effectLst>
          </p:spPr>
          <p:txBody>
            <a:bodyPr anchor="b">
              <a:spAutoFit/>
            </a:bodyPr>
            <a:lstStyle/>
            <a:p>
              <a:pPr defTabSz="457182" eaLnBrk="0" hangingPunct="0">
                <a:lnSpc>
                  <a:spcPct val="80000"/>
                </a:lnSpc>
                <a:defRPr/>
              </a:pPr>
              <a:r>
                <a:rPr lang="en-AU" b="1" spc="-30" dirty="0">
                  <a:solidFill>
                    <a:srgbClr val="C41230"/>
                  </a:solidFill>
                  <a:ea typeface="ＭＳ Ｐゴシック" panose="020B0600070205080204" pitchFamily="34" charset="-128"/>
                  <a:hlinkClick r:id="rId5"/>
                </a:rPr>
                <a:t>Understand and learn from events (good and bad)</a:t>
              </a:r>
              <a:endParaRPr lang="en-AU" b="1" spc="-30" dirty="0">
                <a:solidFill>
                  <a:srgbClr val="C41230"/>
                </a:solidFill>
                <a:ea typeface="ＭＳ Ｐゴシック" panose="020B0600070205080204" pitchFamily="34" charset="-128"/>
              </a:endParaRPr>
            </a:p>
            <a:p>
              <a:pPr marL="342900" indent="-342900" defTabSz="457182" eaLnBrk="0" hangingPunct="0">
                <a:lnSpc>
                  <a:spcPct val="80000"/>
                </a:lnSpc>
                <a:buFont typeface="Wingdings" panose="05000000000000000000" pitchFamily="2" charset="2"/>
                <a:buChar char="ü"/>
                <a:defRPr/>
              </a:pPr>
              <a:r>
                <a:rPr lang="en-AU" sz="1600" spc="-30" dirty="0">
                  <a:solidFill>
                    <a:srgbClr val="C41230"/>
                  </a:solidFill>
                  <a:ea typeface="ＭＳ Ｐゴシック" panose="020B0600070205080204" pitchFamily="34" charset="-128"/>
                </a:rPr>
                <a:t>Seek to understand how and why something went wrong</a:t>
              </a:r>
            </a:p>
            <a:p>
              <a:pPr marL="342900" indent="-342900" defTabSz="457182" eaLnBrk="0" hangingPunct="0">
                <a:lnSpc>
                  <a:spcPct val="80000"/>
                </a:lnSpc>
                <a:buFont typeface="Wingdings" panose="05000000000000000000" pitchFamily="2" charset="2"/>
                <a:buChar char="ü"/>
                <a:defRPr/>
              </a:pPr>
              <a:r>
                <a:rPr lang="en-AU" sz="1600" spc="-30" dirty="0">
                  <a:solidFill>
                    <a:srgbClr val="C41230"/>
                  </a:solidFill>
                  <a:ea typeface="ＭＳ Ｐゴシック" panose="020B0600070205080204" pitchFamily="34" charset="-128"/>
                </a:rPr>
                <a:t>Report and discuss errors, and understand the conditions that make errors more likely</a:t>
              </a:r>
            </a:p>
            <a:p>
              <a:pPr marL="342900" indent="-342900" defTabSz="457182" eaLnBrk="0" hangingPunct="0">
                <a:lnSpc>
                  <a:spcPct val="80000"/>
                </a:lnSpc>
                <a:buFont typeface="Wingdings" panose="05000000000000000000" pitchFamily="2" charset="2"/>
                <a:buChar char="ü"/>
                <a:defRPr/>
              </a:pPr>
              <a:r>
                <a:rPr lang="en-AU" sz="1600" spc="-30" dirty="0">
                  <a:solidFill>
                    <a:srgbClr val="C41230"/>
                  </a:solidFill>
                  <a:ea typeface="ＭＳ Ｐゴシック" panose="020B0600070205080204" pitchFamily="34" charset="-128"/>
                </a:rPr>
                <a:t>Understand why we were </a:t>
              </a:r>
              <a:r>
                <a:rPr lang="en-AU" sz="1600" u="sng" spc="-30" dirty="0">
                  <a:solidFill>
                    <a:srgbClr val="C41230"/>
                  </a:solidFill>
                  <a:ea typeface="ＭＳ Ｐゴシック" panose="020B0600070205080204" pitchFamily="34" charset="-128"/>
                </a:rPr>
                <a:t>successful,</a:t>
              </a:r>
              <a:r>
                <a:rPr lang="en-AU" sz="1600" spc="-30" dirty="0">
                  <a:solidFill>
                    <a:srgbClr val="C41230"/>
                  </a:solidFill>
                  <a:ea typeface="ＭＳ Ｐゴシック" panose="020B0600070205080204" pitchFamily="34" charset="-128"/>
                </a:rPr>
                <a:t> so we can replicate success</a:t>
              </a:r>
            </a:p>
          </p:txBody>
        </p:sp>
        <p:sp>
          <p:nvSpPr>
            <p:cNvPr id="16" name="TextBox 15"/>
            <p:cNvSpPr txBox="1"/>
            <p:nvPr/>
          </p:nvSpPr>
          <p:spPr>
            <a:xfrm>
              <a:off x="889000" y="4804487"/>
              <a:ext cx="607942" cy="829915"/>
            </a:xfrm>
            <a:prstGeom prst="rect">
              <a:avLst/>
            </a:prstGeom>
            <a:noFill/>
            <a:effectLst/>
          </p:spPr>
          <p:txBody>
            <a:bodyPr wrap="none" anchor="b">
              <a:spAutoFit/>
            </a:bodyPr>
            <a:lstStyle/>
            <a:p>
              <a:pPr defTabSz="457182" eaLnBrk="0" hangingPunct="0">
                <a:lnSpc>
                  <a:spcPct val="80000"/>
                </a:lnSpc>
                <a:defRPr/>
              </a:pPr>
              <a:r>
                <a:rPr lang="en-AU" sz="6000" spc="-30" dirty="0">
                  <a:solidFill>
                    <a:srgbClr val="C41230"/>
                  </a:solidFill>
                  <a:ea typeface="ＭＳ Ｐゴシック" panose="020B0600070205080204" pitchFamily="34" charset="-128"/>
                </a:rPr>
                <a:t>3</a:t>
              </a:r>
            </a:p>
          </p:txBody>
        </p:sp>
      </p:grpSp>
      <p:grpSp>
        <p:nvGrpSpPr>
          <p:cNvPr id="7" name="Group 6"/>
          <p:cNvGrpSpPr/>
          <p:nvPr/>
        </p:nvGrpSpPr>
        <p:grpSpPr>
          <a:xfrm>
            <a:off x="895486" y="4919448"/>
            <a:ext cx="7600950" cy="1101840"/>
            <a:chOff x="895486" y="4847436"/>
            <a:chExt cx="7600950" cy="1101840"/>
          </a:xfrm>
        </p:grpSpPr>
        <p:sp>
          <p:nvSpPr>
            <p:cNvPr id="22" name="TextBox 21"/>
            <p:cNvSpPr txBox="1"/>
            <p:nvPr/>
          </p:nvSpPr>
          <p:spPr bwMode="auto">
            <a:xfrm>
              <a:off x="1702222" y="4847436"/>
              <a:ext cx="6794214" cy="1101840"/>
            </a:xfrm>
            <a:prstGeom prst="rect">
              <a:avLst/>
            </a:prstGeom>
            <a:solidFill>
              <a:schemeClr val="bg1">
                <a:lumMod val="95000"/>
              </a:schemeClr>
            </a:solidFill>
            <a:effectLst>
              <a:glow rad="101600">
                <a:schemeClr val="tx1">
                  <a:alpha val="40000"/>
                </a:schemeClr>
              </a:glow>
            </a:effectLst>
          </p:spPr>
          <p:txBody>
            <a:bodyPr anchor="b">
              <a:spAutoFit/>
            </a:bodyPr>
            <a:lstStyle/>
            <a:p>
              <a:pPr defTabSz="457182" eaLnBrk="0" hangingPunct="0">
                <a:lnSpc>
                  <a:spcPct val="80000"/>
                </a:lnSpc>
                <a:defRPr/>
              </a:pPr>
              <a:r>
                <a:rPr lang="en-AU" b="1" spc="-30" dirty="0">
                  <a:solidFill>
                    <a:srgbClr val="4D4D4F"/>
                  </a:solidFill>
                  <a:ea typeface="ＭＳ Ｐゴシック" panose="020B0600070205080204" pitchFamily="34" charset="-128"/>
                  <a:hlinkClick r:id="rId6"/>
                </a:rPr>
                <a:t>Continue to maintain “Our Safety Culture” </a:t>
              </a:r>
              <a:endParaRPr lang="en-AU" b="1" spc="-30" dirty="0">
                <a:solidFill>
                  <a:srgbClr val="4D4D4F"/>
                </a:solidFill>
                <a:ea typeface="ＭＳ Ｐゴシック" panose="020B0600070205080204" pitchFamily="34" charset="-128"/>
              </a:endParaRPr>
            </a:p>
            <a:p>
              <a:pPr marL="342900" indent="-342900" defTabSz="457182" eaLnBrk="0" hangingPunct="0">
                <a:lnSpc>
                  <a:spcPct val="80000"/>
                </a:lnSpc>
                <a:buFont typeface="Wingdings" panose="05000000000000000000" pitchFamily="2" charset="2"/>
                <a:buChar char="ü"/>
                <a:defRPr/>
              </a:pPr>
              <a:r>
                <a:rPr lang="en-AU" sz="1600" spc="-30" dirty="0">
                  <a:solidFill>
                    <a:srgbClr val="262627"/>
                  </a:solidFill>
                  <a:ea typeface="ＭＳ Ｐゴシック" panose="020B0600070205080204" pitchFamily="34" charset="-128"/>
                </a:rPr>
                <a:t>Engage people using the Discussion Cards </a:t>
              </a:r>
            </a:p>
            <a:p>
              <a:pPr marL="342900" indent="-342900" defTabSz="457182" eaLnBrk="0" hangingPunct="0">
                <a:lnSpc>
                  <a:spcPct val="80000"/>
                </a:lnSpc>
                <a:buFont typeface="Wingdings" panose="05000000000000000000" pitchFamily="2" charset="2"/>
                <a:buChar char="ü"/>
                <a:defRPr/>
              </a:pPr>
              <a:r>
                <a:rPr lang="en-AU" sz="1600" spc="-30" dirty="0">
                  <a:solidFill>
                    <a:srgbClr val="262627"/>
                  </a:solidFill>
                  <a:ea typeface="ＭＳ Ｐゴシック" panose="020B0600070205080204" pitchFamily="34" charset="-128"/>
                </a:rPr>
                <a:t>Understand key behaviours in investigations</a:t>
              </a:r>
            </a:p>
            <a:p>
              <a:pPr marL="342900" indent="-342900" defTabSz="457182" eaLnBrk="0" hangingPunct="0">
                <a:lnSpc>
                  <a:spcPct val="80000"/>
                </a:lnSpc>
                <a:buFont typeface="Wingdings" panose="05000000000000000000" pitchFamily="2" charset="2"/>
                <a:buChar char="ü"/>
                <a:defRPr/>
              </a:pPr>
              <a:r>
                <a:rPr lang="en-AU" sz="1600" dirty="0">
                  <a:solidFill>
                    <a:srgbClr val="262627"/>
                  </a:solidFill>
                  <a:ea typeface="ＭＳ Ｐゴシック" panose="020B0600070205080204" pitchFamily="34" charset="-128"/>
                </a:rPr>
                <a:t>Incorporate the framework into everything we do</a:t>
              </a:r>
              <a:endParaRPr lang="en-AU" sz="1600" spc="-30" dirty="0">
                <a:solidFill>
                  <a:srgbClr val="262627"/>
                </a:solidFill>
                <a:ea typeface="ＭＳ Ｐゴシック" panose="020B0600070205080204" pitchFamily="34" charset="-128"/>
              </a:endParaRPr>
            </a:p>
            <a:p>
              <a:pPr marL="342900" indent="-342900" defTabSz="457182" eaLnBrk="0" hangingPunct="0">
                <a:lnSpc>
                  <a:spcPct val="80000"/>
                </a:lnSpc>
                <a:buFont typeface="Wingdings" panose="05000000000000000000" pitchFamily="2" charset="2"/>
                <a:buChar char="ü"/>
                <a:defRPr/>
              </a:pPr>
              <a:r>
                <a:rPr lang="en-AU" sz="1600" dirty="0">
                  <a:solidFill>
                    <a:srgbClr val="262627"/>
                  </a:solidFill>
                  <a:ea typeface="ＭＳ Ｐゴシック" panose="020B0600070205080204" pitchFamily="34" charset="-128"/>
                </a:rPr>
                <a:t>Create the environment that underpins the above key areas</a:t>
              </a:r>
              <a:endParaRPr lang="en-AU" sz="1600" spc="-30" dirty="0">
                <a:solidFill>
                  <a:srgbClr val="262627"/>
                </a:solidFill>
                <a:ea typeface="ＭＳ Ｐゴシック" panose="020B0600070205080204" pitchFamily="34" charset="-128"/>
              </a:endParaRPr>
            </a:p>
          </p:txBody>
        </p:sp>
        <p:sp>
          <p:nvSpPr>
            <p:cNvPr id="23" name="TextBox 22"/>
            <p:cNvSpPr txBox="1"/>
            <p:nvPr/>
          </p:nvSpPr>
          <p:spPr bwMode="auto">
            <a:xfrm>
              <a:off x="895486" y="4872217"/>
              <a:ext cx="608821" cy="830997"/>
            </a:xfrm>
            <a:prstGeom prst="rect">
              <a:avLst/>
            </a:prstGeom>
            <a:noFill/>
            <a:effectLst/>
          </p:spPr>
          <p:txBody>
            <a:bodyPr wrap="none" anchor="b">
              <a:spAutoFit/>
            </a:bodyPr>
            <a:lstStyle/>
            <a:p>
              <a:pPr defTabSz="457182" eaLnBrk="0" hangingPunct="0">
                <a:lnSpc>
                  <a:spcPct val="80000"/>
                </a:lnSpc>
                <a:defRPr/>
              </a:pPr>
              <a:r>
                <a:rPr lang="en-AU" sz="6000" spc="-30" dirty="0">
                  <a:solidFill>
                    <a:srgbClr val="262627"/>
                  </a:solidFill>
                  <a:ea typeface="ＭＳ Ｐゴシック" panose="020B0600070205080204" pitchFamily="34" charset="-128"/>
                </a:rPr>
                <a:t>4</a:t>
              </a:r>
            </a:p>
          </p:txBody>
        </p:sp>
      </p:grpSp>
      <p:sp>
        <p:nvSpPr>
          <p:cNvPr id="18" name="Footer Placeholder 3"/>
          <p:cNvSpPr>
            <a:spLocks noGrp="1"/>
          </p:cNvSpPr>
          <p:nvPr>
            <p:ph type="ftr" sz="quarter" idx="10"/>
          </p:nvPr>
        </p:nvSpPr>
        <p:spPr>
          <a:xfrm>
            <a:off x="5275661" y="6497638"/>
            <a:ext cx="3232547" cy="254000"/>
          </a:xfrm>
        </p:spPr>
        <p:txBody>
          <a:bodyPr/>
          <a:lstStyle/>
          <a:p>
            <a:r>
              <a:rPr lang="en-AU" dirty="0" smtClean="0">
                <a:solidFill>
                  <a:srgbClr val="FFFFFF">
                    <a:lumMod val="50000"/>
                  </a:srgbClr>
                </a:solidFill>
              </a:rPr>
              <a:t>DMP Human Factors Forum (Martin Anderson)</a:t>
            </a:r>
            <a:endParaRPr lang="en-US" dirty="0">
              <a:solidFill>
                <a:srgbClr val="FFFFFF">
                  <a:lumMod val="50000"/>
                </a:srgbClr>
              </a:solidFill>
            </a:endParaRPr>
          </a:p>
        </p:txBody>
      </p:sp>
      <p:sp>
        <p:nvSpPr>
          <p:cNvPr id="19" name="Date Placeholder 5"/>
          <p:cNvSpPr>
            <a:spLocks noGrp="1"/>
          </p:cNvSpPr>
          <p:nvPr>
            <p:ph type="dt" sz="half" idx="12"/>
          </p:nvPr>
        </p:nvSpPr>
        <p:spPr>
          <a:xfrm>
            <a:off x="160736" y="6494464"/>
            <a:ext cx="1335881" cy="257176"/>
          </a:xfrm>
        </p:spPr>
        <p:txBody>
          <a:bodyPr/>
          <a:lstStyle/>
          <a:p>
            <a:r>
              <a:rPr lang="en-US" dirty="0" smtClean="0">
                <a:solidFill>
                  <a:srgbClr val="262627">
                    <a:lumMod val="60000"/>
                    <a:lumOff val="40000"/>
                  </a:srgbClr>
                </a:solidFill>
              </a:rPr>
              <a:t>28 April  2016</a:t>
            </a:r>
            <a:endParaRPr lang="en-US" dirty="0">
              <a:solidFill>
                <a:srgbClr val="262627">
                  <a:lumMod val="60000"/>
                  <a:lumOff val="40000"/>
                </a:srgbClr>
              </a:solidFill>
            </a:endParaRPr>
          </a:p>
        </p:txBody>
      </p:sp>
    </p:spTree>
    <p:extLst>
      <p:ext uri="{BB962C8B-B14F-4D97-AF65-F5344CB8AC3E}">
        <p14:creationId xmlns:p14="http://schemas.microsoft.com/office/powerpoint/2010/main" val="772463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p:txBody>
          <a:bodyPr/>
          <a:lstStyle/>
          <a:p>
            <a:r>
              <a:rPr lang="en-AU" altLang="en-US" dirty="0" smtClean="0">
                <a:solidFill>
                  <a:srgbClr val="CF5E31"/>
                </a:solidFill>
              </a:rPr>
              <a:t>Influencing the behaviours and decisions that people make – optimising human factors</a:t>
            </a:r>
          </a:p>
        </p:txBody>
      </p:sp>
      <p:sp>
        <p:nvSpPr>
          <p:cNvPr id="60419" name="Subtitle 4"/>
          <p:cNvSpPr>
            <a:spLocks noGrp="1"/>
          </p:cNvSpPr>
          <p:nvPr>
            <p:ph idx="1"/>
          </p:nvPr>
        </p:nvSpPr>
        <p:spPr>
          <a:xfrm>
            <a:off x="685800" y="1600200"/>
            <a:ext cx="8134350" cy="4495800"/>
          </a:xfrm>
        </p:spPr>
        <p:txBody>
          <a:bodyPr/>
          <a:lstStyle/>
          <a:p>
            <a:pPr>
              <a:buFontTx/>
              <a:buNone/>
              <a:defRPr/>
            </a:pPr>
            <a:endParaRPr lang="en-AU" dirty="0" smtClean="0">
              <a:cs typeface="+mn-cs"/>
            </a:endParaRPr>
          </a:p>
          <a:p>
            <a:pPr>
              <a:buFontTx/>
              <a:buNone/>
              <a:defRPr/>
            </a:pPr>
            <a:endParaRPr lang="en-AU" dirty="0" smtClean="0">
              <a:cs typeface="+mn-cs"/>
            </a:endParaRPr>
          </a:p>
          <a:p>
            <a:pPr>
              <a:buFontTx/>
              <a:buNone/>
              <a:defRPr/>
            </a:pPr>
            <a:endParaRPr lang="en-AU" dirty="0" smtClean="0">
              <a:cs typeface="+mn-cs"/>
            </a:endParaRPr>
          </a:p>
          <a:p>
            <a:pPr>
              <a:buFontTx/>
              <a:buNone/>
              <a:defRPr/>
            </a:pPr>
            <a:endParaRPr lang="en-AU" dirty="0" smtClean="0">
              <a:cs typeface="+mn-cs"/>
            </a:endParaRPr>
          </a:p>
          <a:p>
            <a:pPr>
              <a:spcBef>
                <a:spcPts val="0"/>
              </a:spcBef>
              <a:buFontTx/>
              <a:buNone/>
              <a:defRPr/>
            </a:pPr>
            <a:endParaRPr lang="en-AU" sz="2000" dirty="0" smtClean="0"/>
          </a:p>
          <a:p>
            <a:pPr>
              <a:spcBef>
                <a:spcPts val="0"/>
              </a:spcBef>
              <a:buFontTx/>
              <a:buNone/>
              <a:defRPr/>
            </a:pPr>
            <a:endParaRPr lang="en-AU" sz="2000" dirty="0" smtClean="0"/>
          </a:p>
          <a:p>
            <a:pPr algn="r">
              <a:buFontTx/>
              <a:buNone/>
              <a:defRPr/>
            </a:pPr>
            <a:endParaRPr lang="en-AU" sz="2000" dirty="0" smtClean="0"/>
          </a:p>
          <a:p>
            <a:pPr algn="r">
              <a:buFontTx/>
              <a:buNone/>
              <a:defRPr/>
            </a:pPr>
            <a:endParaRPr lang="en-AU" sz="2000" dirty="0" smtClean="0"/>
          </a:p>
          <a:p>
            <a:pPr algn="r">
              <a:buFontTx/>
              <a:buNone/>
              <a:defRPr/>
            </a:pPr>
            <a:r>
              <a:rPr lang="en-AU" dirty="0" smtClean="0"/>
              <a:t> </a:t>
            </a:r>
          </a:p>
        </p:txBody>
      </p:sp>
      <p:sp>
        <p:nvSpPr>
          <p:cNvPr id="378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4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834B3EE7-5C2D-4E86-9C86-C9EDC720BEBA}" type="slidenum">
              <a:rPr lang="en-US" altLang="en-US" sz="1200" smtClean="0">
                <a:solidFill>
                  <a:srgbClr val="CF5E31"/>
                </a:solidFill>
              </a:rPr>
              <a:pPr>
                <a:spcBef>
                  <a:spcPct val="0"/>
                </a:spcBef>
                <a:buFontTx/>
                <a:buNone/>
              </a:pPr>
              <a:t>2</a:t>
            </a:fld>
            <a:endParaRPr lang="en-US" altLang="en-US" sz="1200" dirty="0" smtClean="0">
              <a:solidFill>
                <a:srgbClr val="CF5E31"/>
              </a:solidFill>
            </a:endParaRPr>
          </a:p>
        </p:txBody>
      </p:sp>
    </p:spTree>
    <p:extLst>
      <p:ext uri="{BB962C8B-B14F-4D97-AF65-F5344CB8AC3E}">
        <p14:creationId xmlns:p14="http://schemas.microsoft.com/office/powerpoint/2010/main" val="633857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7812" y="5471556"/>
            <a:ext cx="6530746" cy="456503"/>
          </a:xfrm>
        </p:spPr>
        <p:txBody>
          <a:bodyPr/>
          <a:lstStyle/>
          <a:p>
            <a:r>
              <a:rPr lang="en-AU" dirty="0" smtClean="0"/>
              <a:t>Martin Anderson – Manager Human Factors</a:t>
            </a:r>
          </a:p>
          <a:p>
            <a:r>
              <a:rPr lang="en-AU" dirty="0"/>
              <a:t>Department of Mines </a:t>
            </a:r>
            <a:r>
              <a:rPr lang="en-AU"/>
              <a:t>and </a:t>
            </a:r>
            <a:r>
              <a:rPr lang="en-AU" smtClean="0"/>
              <a:t>Petroleum: </a:t>
            </a:r>
            <a:r>
              <a:rPr lang="en-AU" dirty="0" smtClean="0"/>
              <a:t>Human Factors Forum, 28 April 2016</a:t>
            </a:r>
          </a:p>
        </p:txBody>
      </p:sp>
      <p:sp>
        <p:nvSpPr>
          <p:cNvPr id="2" name="Title 1"/>
          <p:cNvSpPr>
            <a:spLocks noGrp="1"/>
          </p:cNvSpPr>
          <p:nvPr>
            <p:ph type="ctrTitle"/>
          </p:nvPr>
        </p:nvSpPr>
        <p:spPr/>
        <p:txBody>
          <a:bodyPr/>
          <a:lstStyle/>
          <a:p>
            <a:r>
              <a:rPr lang="en-AU" dirty="0" smtClean="0">
                <a:solidFill>
                  <a:schemeClr val="tx2"/>
                </a:solidFill>
              </a:rPr>
              <a:t>Optimising human factors: </a:t>
            </a:r>
            <a:br>
              <a:rPr lang="en-AU" dirty="0" smtClean="0">
                <a:solidFill>
                  <a:schemeClr val="tx2"/>
                </a:solidFill>
              </a:rPr>
            </a:br>
            <a:r>
              <a:rPr lang="en-AU" dirty="0" smtClean="0">
                <a:solidFill>
                  <a:schemeClr val="tx2"/>
                </a:solidFill>
              </a:rPr>
              <a:t>Influencing behaviours and decisions</a:t>
            </a:r>
            <a:endParaRPr lang="en-AU" dirty="0">
              <a:solidFill>
                <a:schemeClr val="tx2"/>
              </a:solidFill>
            </a:endParaRPr>
          </a:p>
        </p:txBody>
      </p:sp>
    </p:spTree>
    <p:extLst>
      <p:ext uri="{BB962C8B-B14F-4D97-AF65-F5344CB8AC3E}">
        <p14:creationId xmlns:p14="http://schemas.microsoft.com/office/powerpoint/2010/main" val="4138124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800" y="985963"/>
            <a:ext cx="8795083" cy="5503255"/>
          </a:xfrm>
        </p:spPr>
        <p:txBody>
          <a:bodyPr/>
          <a:lstStyle/>
          <a:p>
            <a:pPr eaLnBrk="1" hangingPunct="1">
              <a:defRPr/>
            </a:pPr>
            <a:r>
              <a:rPr lang="en-AU" sz="1800" dirty="0"/>
              <a:t>This presentation contains forward looking statements that are subject to risk factors associated with oil and gas businesses. It is believed that the expectations reflected in these statements are reasonable but they may be affected by a variety of variables and changes in underlying assumptions which could cause actual results or trends to differ materially, including but not limited to: price fluctuations, actual demand, currency fluctuations, drilling and production results, reserve estimates, loss of market, industry competition, environmental risks, physical risks, legislative, fiscal and regulatory developments, economic and financial market conditions in various countries and regions, political risks, project delay or advancement, approvals and cost estimates.</a:t>
            </a:r>
          </a:p>
          <a:p>
            <a:pPr eaLnBrk="1" hangingPunct="1">
              <a:defRPr/>
            </a:pPr>
            <a:endParaRPr lang="en-AU" sz="1800" dirty="0"/>
          </a:p>
          <a:p>
            <a:pPr eaLnBrk="1" hangingPunct="1">
              <a:defRPr/>
            </a:pPr>
            <a:r>
              <a:rPr lang="en-AU" sz="1800" dirty="0"/>
              <a:t>All references to dollars, cents or $ in this presentation are to US currency, unless otherwise stated.</a:t>
            </a:r>
          </a:p>
          <a:p>
            <a:pPr eaLnBrk="1" hangingPunct="1">
              <a:defRPr/>
            </a:pPr>
            <a:endParaRPr lang="en-AU" sz="1800" dirty="0"/>
          </a:p>
          <a:p>
            <a:pPr eaLnBrk="1" hangingPunct="1">
              <a:defRPr/>
            </a:pPr>
            <a:r>
              <a:rPr lang="en-AU" sz="1800" dirty="0"/>
              <a:t>References to “Woodside” may be references to Woodside Petroleum Ltd. or its applicable subsidiaries.</a:t>
            </a:r>
          </a:p>
        </p:txBody>
      </p:sp>
      <p:sp>
        <p:nvSpPr>
          <p:cNvPr id="6" name="Title 5"/>
          <p:cNvSpPr>
            <a:spLocks noGrp="1"/>
          </p:cNvSpPr>
          <p:nvPr>
            <p:ph type="title"/>
          </p:nvPr>
        </p:nvSpPr>
        <p:spPr/>
        <p:txBody>
          <a:bodyPr/>
          <a:lstStyle/>
          <a:p>
            <a:pPr eaLnBrk="1" hangingPunct="1">
              <a:defRPr/>
            </a:pPr>
            <a:r>
              <a:rPr lang="en-AU" sz="2800" dirty="0" smtClean="0"/>
              <a:t>Disclaimer and important notice</a:t>
            </a:r>
            <a:endParaRPr lang="en-AU" sz="2800" dirty="0"/>
          </a:p>
        </p:txBody>
      </p:sp>
      <p:sp>
        <p:nvSpPr>
          <p:cNvPr id="4" name="Slide Number Placeholder 3"/>
          <p:cNvSpPr>
            <a:spLocks noGrp="1"/>
          </p:cNvSpPr>
          <p:nvPr>
            <p:ph type="sldNum" sz="quarter" idx="11"/>
          </p:nvPr>
        </p:nvSpPr>
        <p:spPr/>
        <p:txBody>
          <a:bodyPr/>
          <a:lstStyle/>
          <a:p>
            <a:pPr>
              <a:defRPr/>
            </a:pPr>
            <a:fld id="{976CC41E-FF5C-4C77-9A5B-0334C7808565}" type="slidenum">
              <a:rPr lang="en-US">
                <a:solidFill>
                  <a:srgbClr val="FFFFFF">
                    <a:lumMod val="50000"/>
                  </a:srgbClr>
                </a:solidFill>
              </a:rPr>
              <a:pPr>
                <a:defRPr/>
              </a:pPr>
              <a:t>4</a:t>
            </a:fld>
            <a:endParaRPr lang="en-US" dirty="0">
              <a:solidFill>
                <a:srgbClr val="FFFFFF">
                  <a:lumMod val="50000"/>
                </a:srgbClr>
              </a:solidFill>
            </a:endParaRPr>
          </a:p>
        </p:txBody>
      </p:sp>
      <p:sp>
        <p:nvSpPr>
          <p:cNvPr id="7" name="Footer Placeholder 3"/>
          <p:cNvSpPr>
            <a:spLocks noGrp="1"/>
          </p:cNvSpPr>
          <p:nvPr>
            <p:ph type="ftr" sz="quarter" idx="10"/>
          </p:nvPr>
        </p:nvSpPr>
        <p:spPr>
          <a:xfrm>
            <a:off x="5275661" y="6497638"/>
            <a:ext cx="3232547" cy="254000"/>
          </a:xfrm>
        </p:spPr>
        <p:txBody>
          <a:bodyPr/>
          <a:lstStyle/>
          <a:p>
            <a:r>
              <a:rPr lang="en-AU" dirty="0" smtClean="0">
                <a:solidFill>
                  <a:srgbClr val="FFFFFF">
                    <a:lumMod val="50000"/>
                  </a:srgbClr>
                </a:solidFill>
              </a:rPr>
              <a:t>DMP Human Factors Forum (Martin Anderson)</a:t>
            </a:r>
            <a:endParaRPr lang="en-US" dirty="0">
              <a:solidFill>
                <a:srgbClr val="FFFFFF">
                  <a:lumMod val="50000"/>
                </a:srgbClr>
              </a:solidFill>
            </a:endParaRPr>
          </a:p>
        </p:txBody>
      </p:sp>
      <p:sp>
        <p:nvSpPr>
          <p:cNvPr id="8" name="Date Placeholder 5"/>
          <p:cNvSpPr>
            <a:spLocks noGrp="1"/>
          </p:cNvSpPr>
          <p:nvPr>
            <p:ph type="dt" sz="half" idx="12"/>
          </p:nvPr>
        </p:nvSpPr>
        <p:spPr>
          <a:xfrm>
            <a:off x="160736" y="6494464"/>
            <a:ext cx="1335881" cy="257176"/>
          </a:xfrm>
        </p:spPr>
        <p:txBody>
          <a:bodyPr/>
          <a:lstStyle/>
          <a:p>
            <a:r>
              <a:rPr lang="en-US" dirty="0" smtClean="0">
                <a:solidFill>
                  <a:srgbClr val="262627">
                    <a:lumMod val="60000"/>
                    <a:lumOff val="40000"/>
                  </a:srgbClr>
                </a:solidFill>
              </a:rPr>
              <a:t>28 April  2016</a:t>
            </a:r>
            <a:endParaRPr lang="en-US" dirty="0">
              <a:solidFill>
                <a:srgbClr val="262627">
                  <a:lumMod val="60000"/>
                  <a:lumOff val="40000"/>
                </a:srgbClr>
              </a:solidFill>
            </a:endParaRPr>
          </a:p>
        </p:txBody>
      </p:sp>
    </p:spTree>
    <p:extLst>
      <p:ext uri="{BB962C8B-B14F-4D97-AF65-F5344CB8AC3E}">
        <p14:creationId xmlns:p14="http://schemas.microsoft.com/office/powerpoint/2010/main" val="2238205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799" y="985963"/>
            <a:ext cx="7087493" cy="5503255"/>
          </a:xfrm>
        </p:spPr>
        <p:txBody>
          <a:bodyPr/>
          <a:lstStyle/>
          <a:p>
            <a:pPr marL="342900" indent="-342900">
              <a:buFont typeface="Wingdings" panose="05000000000000000000" pitchFamily="2" charset="2"/>
              <a:buChar char="§"/>
            </a:pPr>
            <a:r>
              <a:rPr lang="en-AU" dirty="0" smtClean="0"/>
              <a:t>Where it all started (for me)</a:t>
            </a:r>
          </a:p>
          <a:p>
            <a:pPr marL="342900" indent="-342900">
              <a:buFont typeface="Wingdings" panose="05000000000000000000" pitchFamily="2" charset="2"/>
              <a:buChar char="§"/>
            </a:pPr>
            <a:r>
              <a:rPr lang="en-AU" dirty="0" smtClean="0"/>
              <a:t>Key concepts</a:t>
            </a:r>
          </a:p>
          <a:p>
            <a:pPr marL="342900" indent="-342900">
              <a:buFont typeface="Wingdings" panose="05000000000000000000" pitchFamily="2" charset="2"/>
              <a:buChar char="§"/>
            </a:pPr>
            <a:r>
              <a:rPr lang="en-AU" dirty="0"/>
              <a:t>Are you managing human factors</a:t>
            </a:r>
            <a:r>
              <a:rPr lang="en-AU" dirty="0" smtClean="0"/>
              <a:t>?</a:t>
            </a:r>
          </a:p>
          <a:p>
            <a:pPr marL="342900" indent="-342900">
              <a:buFont typeface="Wingdings" panose="05000000000000000000" pitchFamily="2" charset="2"/>
              <a:buChar char="§"/>
            </a:pPr>
            <a:r>
              <a:rPr lang="en-AU" dirty="0" smtClean="0"/>
              <a:t>Where to start? </a:t>
            </a:r>
          </a:p>
          <a:p>
            <a:pPr marL="342900" indent="-342900">
              <a:buFont typeface="Wingdings" panose="05000000000000000000" pitchFamily="2" charset="2"/>
              <a:buChar char="§"/>
            </a:pPr>
            <a:r>
              <a:rPr lang="en-US" altLang="en-US" dirty="0" smtClean="0"/>
              <a:t>Influencing </a:t>
            </a:r>
            <a:r>
              <a:rPr lang="en-US" altLang="en-US" dirty="0"/>
              <a:t>behaviours </a:t>
            </a:r>
            <a:r>
              <a:rPr lang="en-US" altLang="en-US" dirty="0" smtClean="0"/>
              <a:t>and decisions: Our approach</a:t>
            </a:r>
            <a:br>
              <a:rPr lang="en-US" altLang="en-US" dirty="0" smtClean="0"/>
            </a:br>
            <a:endParaRPr lang="en-AU" dirty="0" smtClean="0"/>
          </a:p>
          <a:p>
            <a:pPr marL="342900" indent="-342900">
              <a:buFont typeface="Wingdings" panose="05000000000000000000" pitchFamily="2" charset="2"/>
              <a:buChar char="§"/>
            </a:pPr>
            <a:endParaRPr lang="en-AU" dirty="0" smtClean="0"/>
          </a:p>
          <a:p>
            <a:pPr marL="342900" indent="-342900">
              <a:buFont typeface="Wingdings" panose="05000000000000000000" pitchFamily="2" charset="2"/>
              <a:buChar char="§"/>
            </a:pPr>
            <a:endParaRPr lang="en-AU" dirty="0" smtClean="0"/>
          </a:p>
          <a:p>
            <a:endParaRPr lang="en-AU" dirty="0"/>
          </a:p>
        </p:txBody>
      </p:sp>
      <p:sp>
        <p:nvSpPr>
          <p:cNvPr id="3" name="Title 2"/>
          <p:cNvSpPr>
            <a:spLocks noGrp="1"/>
          </p:cNvSpPr>
          <p:nvPr>
            <p:ph type="title"/>
          </p:nvPr>
        </p:nvSpPr>
        <p:spPr/>
        <p:txBody>
          <a:bodyPr/>
          <a:lstStyle/>
          <a:p>
            <a:r>
              <a:rPr lang="en-AU" dirty="0" smtClean="0"/>
              <a:t>Overview</a:t>
            </a:r>
            <a:endParaRPr lang="en-AU" dirty="0"/>
          </a:p>
        </p:txBody>
      </p:sp>
      <p:sp>
        <p:nvSpPr>
          <p:cNvPr id="5" name="Slide Number Placeholder 4"/>
          <p:cNvSpPr>
            <a:spLocks noGrp="1"/>
          </p:cNvSpPr>
          <p:nvPr>
            <p:ph type="sldNum" sz="quarter" idx="11"/>
          </p:nvPr>
        </p:nvSpPr>
        <p:spPr/>
        <p:txBody>
          <a:bodyPr/>
          <a:lstStyle/>
          <a:p>
            <a:pPr>
              <a:defRPr/>
            </a:pPr>
            <a:fld id="{98954E90-9E6C-481C-B848-682633689F0F}" type="slidenum">
              <a:rPr lang="en-US" smtClean="0">
                <a:solidFill>
                  <a:srgbClr val="FFFFFF">
                    <a:lumMod val="50000"/>
                  </a:srgbClr>
                </a:solidFill>
              </a:rPr>
              <a:pPr>
                <a:defRPr/>
              </a:pPr>
              <a:t>5</a:t>
            </a:fld>
            <a:endParaRPr lang="en-US" dirty="0">
              <a:solidFill>
                <a:srgbClr val="FFFFFF">
                  <a:lumMod val="50000"/>
                </a:srgbClr>
              </a:solidFill>
            </a:endParaRPr>
          </a:p>
        </p:txBody>
      </p:sp>
      <p:sp>
        <p:nvSpPr>
          <p:cNvPr id="9" name="Footer Placeholder 3"/>
          <p:cNvSpPr>
            <a:spLocks noGrp="1"/>
          </p:cNvSpPr>
          <p:nvPr>
            <p:ph type="ftr" sz="quarter" idx="10"/>
          </p:nvPr>
        </p:nvSpPr>
        <p:spPr>
          <a:xfrm>
            <a:off x="5275661" y="6497638"/>
            <a:ext cx="3232547" cy="254000"/>
          </a:xfrm>
        </p:spPr>
        <p:txBody>
          <a:bodyPr/>
          <a:lstStyle/>
          <a:p>
            <a:r>
              <a:rPr lang="en-AU" dirty="0" smtClean="0">
                <a:solidFill>
                  <a:srgbClr val="FFFFFF">
                    <a:lumMod val="50000"/>
                  </a:srgbClr>
                </a:solidFill>
              </a:rPr>
              <a:t>DMP Human Factors Forum (Martin Anderson)</a:t>
            </a:r>
            <a:endParaRPr lang="en-US" dirty="0">
              <a:solidFill>
                <a:srgbClr val="FFFFFF">
                  <a:lumMod val="50000"/>
                </a:srgbClr>
              </a:solidFill>
            </a:endParaRPr>
          </a:p>
        </p:txBody>
      </p:sp>
      <p:sp>
        <p:nvSpPr>
          <p:cNvPr id="10" name="Date Placeholder 5"/>
          <p:cNvSpPr>
            <a:spLocks noGrp="1"/>
          </p:cNvSpPr>
          <p:nvPr>
            <p:ph type="dt" sz="half" idx="12"/>
          </p:nvPr>
        </p:nvSpPr>
        <p:spPr>
          <a:xfrm>
            <a:off x="160736" y="6494464"/>
            <a:ext cx="1335881" cy="257176"/>
          </a:xfrm>
        </p:spPr>
        <p:txBody>
          <a:bodyPr/>
          <a:lstStyle/>
          <a:p>
            <a:r>
              <a:rPr lang="en-US" dirty="0" smtClean="0">
                <a:solidFill>
                  <a:srgbClr val="262627">
                    <a:lumMod val="60000"/>
                    <a:lumOff val="40000"/>
                  </a:srgbClr>
                </a:solidFill>
              </a:rPr>
              <a:t>28 April  2016</a:t>
            </a:r>
            <a:endParaRPr lang="en-US" dirty="0">
              <a:solidFill>
                <a:srgbClr val="262627">
                  <a:lumMod val="60000"/>
                  <a:lumOff val="40000"/>
                </a:srgbClr>
              </a:solidFill>
            </a:endParaRPr>
          </a:p>
        </p:txBody>
      </p:sp>
    </p:spTree>
    <p:extLst>
      <p:ext uri="{BB962C8B-B14F-4D97-AF65-F5344CB8AC3E}">
        <p14:creationId xmlns:p14="http://schemas.microsoft.com/office/powerpoint/2010/main" val="3707067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1658264" y="1352833"/>
            <a:ext cx="7297619" cy="1814781"/>
          </a:xfrm>
        </p:spPr>
        <p:txBody>
          <a:bodyPr/>
          <a:lstStyle/>
          <a:p>
            <a:r>
              <a:rPr lang="en-GB" sz="2400" i="1" dirty="0" smtClean="0">
                <a:solidFill>
                  <a:schemeClr val="tx2"/>
                </a:solidFill>
              </a:rPr>
              <a:t>“different organisations doing similar work are known to have different safety records and certain specific factors in the organisation are related to safety”</a:t>
            </a:r>
          </a:p>
          <a:p>
            <a:pPr algn="r"/>
            <a:r>
              <a:rPr lang="en-AU" sz="1800" dirty="0" smtClean="0"/>
              <a:t>“Third Report: Organising </a:t>
            </a:r>
            <a:r>
              <a:rPr lang="en-AU" sz="1800" dirty="0"/>
              <a:t>for </a:t>
            </a:r>
            <a:r>
              <a:rPr lang="en-AU" sz="1800" dirty="0" smtClean="0"/>
              <a:t>Safety”</a:t>
            </a:r>
            <a:endParaRPr lang="en-GB" sz="1800" dirty="0" smtClean="0"/>
          </a:p>
          <a:p>
            <a:pPr algn="r"/>
            <a:r>
              <a:rPr lang="en-GB" sz="1800" dirty="0" smtClean="0"/>
              <a:t>ACSNI* Human Factors Study Group, 1993</a:t>
            </a:r>
            <a:endParaRPr lang="en-GB" sz="1800" dirty="0"/>
          </a:p>
        </p:txBody>
      </p:sp>
      <p:sp>
        <p:nvSpPr>
          <p:cNvPr id="6" name="Title 5"/>
          <p:cNvSpPr>
            <a:spLocks noGrp="1"/>
          </p:cNvSpPr>
          <p:nvPr>
            <p:ph type="title"/>
          </p:nvPr>
        </p:nvSpPr>
        <p:spPr/>
        <p:txBody>
          <a:bodyPr/>
          <a:lstStyle/>
          <a:p>
            <a:r>
              <a:rPr lang="en-AU" smtClean="0"/>
              <a:t>Where it all started (for me)</a:t>
            </a:r>
            <a:endParaRPr lang="en-AU" dirty="0"/>
          </a:p>
        </p:txBody>
      </p:sp>
      <p:sp>
        <p:nvSpPr>
          <p:cNvPr id="5" name="Slide Number Placeholder 4"/>
          <p:cNvSpPr>
            <a:spLocks noGrp="1"/>
          </p:cNvSpPr>
          <p:nvPr>
            <p:ph type="sldNum" sz="quarter" idx="11"/>
          </p:nvPr>
        </p:nvSpPr>
        <p:spPr/>
        <p:txBody>
          <a:bodyPr/>
          <a:lstStyle/>
          <a:p>
            <a:fld id="{CA0AB262-2794-49AC-A99D-FEEADC27623C}" type="slidenum">
              <a:rPr lang="en-US" smtClean="0">
                <a:solidFill>
                  <a:srgbClr val="FFFFFF">
                    <a:lumMod val="50000"/>
                  </a:srgbClr>
                </a:solidFill>
              </a:rPr>
              <a:pPr/>
              <a:t>6</a:t>
            </a:fld>
            <a:endParaRPr lang="en-US" dirty="0">
              <a:solidFill>
                <a:srgbClr val="FFFFFF">
                  <a:lumMod val="50000"/>
                </a:srgbClr>
              </a:solidFill>
            </a:endParaRPr>
          </a:p>
        </p:txBody>
      </p:sp>
      <p:sp>
        <p:nvSpPr>
          <p:cNvPr id="8" name="TextBox 7"/>
          <p:cNvSpPr txBox="1"/>
          <p:nvPr/>
        </p:nvSpPr>
        <p:spPr>
          <a:xfrm>
            <a:off x="4615353" y="3167615"/>
            <a:ext cx="4315541" cy="227755"/>
          </a:xfrm>
          <a:prstGeom prst="rect">
            <a:avLst/>
          </a:prstGeom>
          <a:noFill/>
          <a:effectLst/>
        </p:spPr>
        <p:txBody>
          <a:bodyPr wrap="square" rtlCol="0" anchor="b">
            <a:spAutoFit/>
          </a:bodyPr>
          <a:lstStyle/>
          <a:p>
            <a:pPr algn="r" defTabSz="457182" eaLnBrk="0" hangingPunct="0">
              <a:lnSpc>
                <a:spcPct val="80000"/>
              </a:lnSpc>
            </a:pPr>
            <a:r>
              <a:rPr lang="en-AU" sz="1100" spc="-30" dirty="0">
                <a:solidFill>
                  <a:srgbClr val="262627"/>
                </a:solidFill>
                <a:ea typeface="ＭＳ Ｐゴシック" panose="020B0600070205080204" pitchFamily="34" charset="-128"/>
              </a:rPr>
              <a:t>*  Advisory Committee on the Safety of Nuclear Installations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45" y="3974414"/>
            <a:ext cx="5639289" cy="2292295"/>
          </a:xfrm>
          <a:prstGeom prst="rect">
            <a:avLst/>
          </a:prstGeom>
        </p:spPr>
      </p:pic>
      <p:sp>
        <p:nvSpPr>
          <p:cNvPr id="10" name="Footer Placeholder 3"/>
          <p:cNvSpPr>
            <a:spLocks noGrp="1"/>
          </p:cNvSpPr>
          <p:nvPr>
            <p:ph type="ftr" sz="quarter" idx="10"/>
          </p:nvPr>
        </p:nvSpPr>
        <p:spPr>
          <a:xfrm>
            <a:off x="5275661" y="6497638"/>
            <a:ext cx="3232547" cy="254000"/>
          </a:xfrm>
        </p:spPr>
        <p:txBody>
          <a:bodyPr/>
          <a:lstStyle/>
          <a:p>
            <a:r>
              <a:rPr lang="en-AU" dirty="0" smtClean="0">
                <a:solidFill>
                  <a:srgbClr val="FFFFFF">
                    <a:lumMod val="50000"/>
                  </a:srgbClr>
                </a:solidFill>
              </a:rPr>
              <a:t>DMP Human Factors Forum (Martin Anderson)</a:t>
            </a:r>
            <a:endParaRPr lang="en-US" dirty="0">
              <a:solidFill>
                <a:srgbClr val="FFFFFF">
                  <a:lumMod val="50000"/>
                </a:srgbClr>
              </a:solidFill>
            </a:endParaRPr>
          </a:p>
        </p:txBody>
      </p:sp>
      <p:sp>
        <p:nvSpPr>
          <p:cNvPr id="11" name="Date Placeholder 5"/>
          <p:cNvSpPr>
            <a:spLocks noGrp="1"/>
          </p:cNvSpPr>
          <p:nvPr>
            <p:ph type="dt" sz="half" idx="12"/>
          </p:nvPr>
        </p:nvSpPr>
        <p:spPr>
          <a:xfrm>
            <a:off x="160736" y="6494464"/>
            <a:ext cx="1335881" cy="257176"/>
          </a:xfrm>
        </p:spPr>
        <p:txBody>
          <a:bodyPr/>
          <a:lstStyle/>
          <a:p>
            <a:r>
              <a:rPr lang="en-US" dirty="0" smtClean="0">
                <a:solidFill>
                  <a:srgbClr val="262627">
                    <a:lumMod val="60000"/>
                    <a:lumOff val="40000"/>
                  </a:srgbClr>
                </a:solidFill>
              </a:rPr>
              <a:t>28 April  2016</a:t>
            </a:r>
            <a:endParaRPr lang="en-US" dirty="0">
              <a:solidFill>
                <a:srgbClr val="262627">
                  <a:lumMod val="60000"/>
                  <a:lumOff val="40000"/>
                </a:srgbClr>
              </a:solidFill>
            </a:endParaRPr>
          </a:p>
        </p:txBody>
      </p:sp>
      <p:sp>
        <p:nvSpPr>
          <p:cNvPr id="12" name="TextBox 11"/>
          <p:cNvSpPr txBox="1"/>
          <p:nvPr/>
        </p:nvSpPr>
        <p:spPr>
          <a:xfrm>
            <a:off x="588523" y="3974414"/>
            <a:ext cx="5349011" cy="307777"/>
          </a:xfrm>
          <a:prstGeom prst="rect">
            <a:avLst/>
          </a:prstGeom>
          <a:solidFill>
            <a:schemeClr val="tx1"/>
          </a:solidFill>
          <a:effectLst/>
        </p:spPr>
        <p:txBody>
          <a:bodyPr wrap="square" rtlCol="0" anchor="t">
            <a:spAutoFit/>
          </a:bodyPr>
          <a:lstStyle/>
          <a:p>
            <a:pPr algn="ctr" defTabSz="457182" eaLnBrk="0" hangingPunct="0"/>
            <a:r>
              <a:rPr lang="en-AU" sz="1400" spc="-30" dirty="0">
                <a:solidFill>
                  <a:srgbClr val="FFFFFF"/>
                </a:solidFill>
                <a:ea typeface="ＭＳ Ｐゴシック" panose="020B0600070205080204" pitchFamily="34" charset="-128"/>
              </a:rPr>
              <a:t>Total Recordable Injury Rate (TRIR)</a:t>
            </a:r>
          </a:p>
        </p:txBody>
      </p:sp>
      <p:sp>
        <p:nvSpPr>
          <p:cNvPr id="3" name="TextBox 2"/>
          <p:cNvSpPr txBox="1"/>
          <p:nvPr/>
        </p:nvSpPr>
        <p:spPr>
          <a:xfrm>
            <a:off x="6566188" y="5475017"/>
            <a:ext cx="2389695" cy="954107"/>
          </a:xfrm>
          <a:prstGeom prst="rect">
            <a:avLst/>
          </a:prstGeom>
          <a:noFill/>
          <a:effectLst/>
        </p:spPr>
        <p:txBody>
          <a:bodyPr wrap="square" rtlCol="0" anchor="t">
            <a:spAutoFit/>
          </a:bodyPr>
          <a:lstStyle/>
          <a:p>
            <a:pPr defTabSz="457182" eaLnBrk="0" hangingPunct="0">
              <a:lnSpc>
                <a:spcPct val="80000"/>
              </a:lnSpc>
            </a:pPr>
            <a:r>
              <a:rPr lang="en-AU" sz="1400" spc="-30" dirty="0">
                <a:solidFill>
                  <a:srgbClr val="262627"/>
                </a:solidFill>
                <a:ea typeface="ＭＳ Ｐゴシック" panose="020B0600070205080204" pitchFamily="34" charset="-128"/>
              </a:rPr>
              <a:t>Real data showing variation in safety performance across different facilities in an international organisation (not Woodside) </a:t>
            </a:r>
          </a:p>
        </p:txBody>
      </p:sp>
      <p:cxnSp>
        <p:nvCxnSpPr>
          <p:cNvPr id="13" name="Straight Arrow Connector 12"/>
          <p:cNvCxnSpPr/>
          <p:nvPr/>
        </p:nvCxnSpPr>
        <p:spPr>
          <a:xfrm flipH="1">
            <a:off x="5937534" y="5655365"/>
            <a:ext cx="668410" cy="0"/>
          </a:xfrm>
          <a:prstGeom prst="straightConnector1">
            <a:avLst/>
          </a:prstGeom>
          <a:ln w="63500" cap="flat">
            <a:solidFill>
              <a:schemeClr val="tx1"/>
            </a:solidFill>
            <a:headEnd w="lg" len="lg"/>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158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0522" y="5002679"/>
            <a:ext cx="5425961" cy="753627"/>
          </a:xfrm>
        </p:spPr>
        <p:txBody>
          <a:bodyPr/>
          <a:lstStyle/>
          <a:p>
            <a:pPr marL="342900" indent="-342900">
              <a:buFont typeface="Wingdings" panose="05000000000000000000" pitchFamily="2" charset="2"/>
              <a:buChar char="§"/>
            </a:pPr>
            <a:r>
              <a:rPr lang="en-AU" dirty="0" smtClean="0"/>
              <a:t>The challenge is to create human </a:t>
            </a:r>
            <a:r>
              <a:rPr lang="en-AU" dirty="0"/>
              <a:t>r</a:t>
            </a:r>
            <a:r>
              <a:rPr lang="en-AU" dirty="0" smtClean="0"/>
              <a:t>eliability</a:t>
            </a:r>
            <a:endParaRPr lang="en-AU" dirty="0"/>
          </a:p>
          <a:p>
            <a:pPr marL="342900" indent="-342900">
              <a:buFont typeface="Wingdings" panose="05000000000000000000" pitchFamily="2" charset="2"/>
              <a:buChar char="§"/>
            </a:pPr>
            <a:endParaRPr lang="en-AU" dirty="0" smtClean="0"/>
          </a:p>
          <a:p>
            <a:endParaRPr lang="en-AU" dirty="0"/>
          </a:p>
        </p:txBody>
      </p:sp>
      <p:sp>
        <p:nvSpPr>
          <p:cNvPr id="3" name="Title 2"/>
          <p:cNvSpPr>
            <a:spLocks noGrp="1"/>
          </p:cNvSpPr>
          <p:nvPr>
            <p:ph type="title"/>
          </p:nvPr>
        </p:nvSpPr>
        <p:spPr/>
        <p:txBody>
          <a:bodyPr/>
          <a:lstStyle/>
          <a:p>
            <a:r>
              <a:rPr lang="en-AU" dirty="0" smtClean="0"/>
              <a:t>Key concept 1: “Human error” is inevitable. . . </a:t>
            </a:r>
            <a:endParaRPr lang="en-AU" dirty="0"/>
          </a:p>
        </p:txBody>
      </p:sp>
      <p:sp>
        <p:nvSpPr>
          <p:cNvPr id="5" name="Slide Number Placeholder 4"/>
          <p:cNvSpPr>
            <a:spLocks noGrp="1"/>
          </p:cNvSpPr>
          <p:nvPr>
            <p:ph type="sldNum" sz="quarter" idx="11"/>
          </p:nvPr>
        </p:nvSpPr>
        <p:spPr/>
        <p:txBody>
          <a:bodyPr/>
          <a:lstStyle/>
          <a:p>
            <a:pPr>
              <a:defRPr/>
            </a:pPr>
            <a:fld id="{98954E90-9E6C-481C-B848-682633689F0F}" type="slidenum">
              <a:rPr lang="en-US" smtClean="0">
                <a:solidFill>
                  <a:srgbClr val="FFFFFF">
                    <a:lumMod val="50000"/>
                  </a:srgbClr>
                </a:solidFill>
              </a:rPr>
              <a:pPr>
                <a:defRPr/>
              </a:pPr>
              <a:t>7</a:t>
            </a:fld>
            <a:endParaRPr lang="en-US" dirty="0">
              <a:solidFill>
                <a:srgbClr val="FFFFFF">
                  <a:lumMod val="50000"/>
                </a:srgbClr>
              </a:solidFill>
            </a:endParaRPr>
          </a:p>
        </p:txBody>
      </p:sp>
      <p:sp>
        <p:nvSpPr>
          <p:cNvPr id="13" name="Content Placeholder 6"/>
          <p:cNvSpPr txBox="1">
            <a:spLocks/>
          </p:cNvSpPr>
          <p:nvPr/>
        </p:nvSpPr>
        <p:spPr bwMode="auto">
          <a:xfrm>
            <a:off x="4434684" y="1764893"/>
            <a:ext cx="4521199" cy="1446550"/>
          </a:xfrm>
          <a:prstGeom prst="rect">
            <a:avLst/>
          </a:prstGeom>
          <a:solidFill>
            <a:schemeClr val="tx2"/>
          </a:solidFill>
          <a:ln w="9525">
            <a:noFill/>
            <a:miter lim="800000"/>
            <a:headEnd/>
            <a:tailEnd/>
          </a:ln>
        </p:spPr>
        <p:txBody>
          <a:bodyPr vert="horz" wrap="square" lIns="91440" tIns="45720" rIns="91440" bIns="45720" numCol="1" anchor="t" anchorCtr="0" compatLnSpc="1">
            <a:prstTxWarp prst="textNoShape">
              <a:avLst/>
            </a:prstTxWarp>
            <a:spAutoFit/>
          </a:bodyPr>
          <a:lstStyle/>
          <a:p>
            <a:pPr defTabSz="457200" fontAlgn="base">
              <a:spcBef>
                <a:spcPct val="20000"/>
              </a:spcBef>
              <a:spcAft>
                <a:spcPct val="0"/>
              </a:spcAft>
              <a:buClr>
                <a:srgbClr val="C41230"/>
              </a:buClr>
              <a:buFont typeface="Wingdings" pitchFamily="2" charset="2"/>
              <a:buNone/>
              <a:defRPr/>
            </a:pPr>
            <a:r>
              <a:rPr lang="en-AU" sz="1600" i="1" spc="-30" dirty="0">
                <a:solidFill>
                  <a:srgbClr val="FFFFFF"/>
                </a:solidFill>
                <a:ea typeface="ＭＳ Ｐゴシック" panose="020B0600070205080204" pitchFamily="34" charset="-128"/>
              </a:rPr>
              <a:t>“It is generally understood that virtually all major accidents include Human Factors among the root causes and that prevention of major accidents depends upon human reliability”                            </a:t>
            </a:r>
            <a:r>
              <a:rPr lang="en-AU" sz="1200" spc="-30" dirty="0">
                <a:solidFill>
                  <a:srgbClr val="FFFFFF"/>
                </a:solidFill>
                <a:ea typeface="ＭＳ Ｐゴシック" panose="020B0600070205080204" pitchFamily="34" charset="-128"/>
              </a:rPr>
              <a:t>													                 IOGP, Report 460, 2010</a:t>
            </a:r>
          </a:p>
        </p:txBody>
      </p:sp>
      <p:grpSp>
        <p:nvGrpSpPr>
          <p:cNvPr id="15" name="Group 14"/>
          <p:cNvGrpSpPr/>
          <p:nvPr/>
        </p:nvGrpSpPr>
        <p:grpSpPr>
          <a:xfrm>
            <a:off x="350522" y="1764893"/>
            <a:ext cx="3152842" cy="2542700"/>
            <a:chOff x="2703403" y="1082723"/>
            <a:chExt cx="2809716" cy="2131794"/>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403" y="1082723"/>
              <a:ext cx="2809716" cy="2107287"/>
            </a:xfrm>
            <a:prstGeom prst="rect">
              <a:avLst/>
            </a:prstGeom>
          </p:spPr>
        </p:pic>
        <p:sp>
          <p:nvSpPr>
            <p:cNvPr id="17" name="Rectangle 16"/>
            <p:cNvSpPr/>
            <p:nvPr/>
          </p:nvSpPr>
          <p:spPr>
            <a:xfrm>
              <a:off x="2703403" y="2983685"/>
              <a:ext cx="2800767" cy="230832"/>
            </a:xfrm>
            <a:prstGeom prst="rect">
              <a:avLst/>
            </a:prstGeom>
          </p:spPr>
          <p:txBody>
            <a:bodyPr wrap="none">
              <a:spAutoFit/>
            </a:bodyPr>
            <a:lstStyle/>
            <a:p>
              <a:pPr defTabSz="457182" eaLnBrk="0" fontAlgn="base" hangingPunct="0">
                <a:spcBef>
                  <a:spcPct val="0"/>
                </a:spcBef>
                <a:spcAft>
                  <a:spcPct val="0"/>
                </a:spcAft>
              </a:pPr>
              <a:r>
                <a:rPr lang="en-AU" altLang="en-US" sz="900" dirty="0">
                  <a:solidFill>
                    <a:srgbClr val="FFFFFF"/>
                  </a:solidFill>
                  <a:ea typeface="ＭＳ Ｐゴシック" panose="020B0600070205080204" pitchFamily="34" charset="-128"/>
                </a:rPr>
                <a:t>Alan Levine: flickr.com/photos/</a:t>
              </a:r>
              <a:r>
                <a:rPr lang="en-AU" altLang="en-US" sz="900" dirty="0" err="1">
                  <a:solidFill>
                    <a:srgbClr val="FFFFFF"/>
                  </a:solidFill>
                  <a:ea typeface="ＭＳ Ｐゴシック" panose="020B0600070205080204" pitchFamily="34" charset="-128"/>
                </a:rPr>
                <a:t>cogdog</a:t>
              </a:r>
              <a:r>
                <a:rPr lang="en-AU" altLang="en-US" sz="900" dirty="0">
                  <a:solidFill>
                    <a:srgbClr val="FFFFFF"/>
                  </a:solidFill>
                  <a:ea typeface="ＭＳ Ｐゴシック" panose="020B0600070205080204" pitchFamily="34" charset="-128"/>
                </a:rPr>
                <a:t>/2715544998</a:t>
              </a:r>
              <a:endParaRPr lang="en-AU" sz="2000" dirty="0">
                <a:solidFill>
                  <a:srgbClr val="262627"/>
                </a:solidFill>
                <a:ea typeface="ＭＳ Ｐゴシック" panose="020B0600070205080204" pitchFamily="34" charset="-128"/>
              </a:endParaRPr>
            </a:p>
          </p:txBody>
        </p:sp>
      </p:grpSp>
      <p:sp>
        <p:nvSpPr>
          <p:cNvPr id="18" name="Footer Placeholder 3"/>
          <p:cNvSpPr>
            <a:spLocks noGrp="1"/>
          </p:cNvSpPr>
          <p:nvPr>
            <p:ph type="ftr" sz="quarter" idx="10"/>
          </p:nvPr>
        </p:nvSpPr>
        <p:spPr>
          <a:xfrm>
            <a:off x="5275661" y="6497638"/>
            <a:ext cx="3232547" cy="254000"/>
          </a:xfrm>
        </p:spPr>
        <p:txBody>
          <a:bodyPr/>
          <a:lstStyle/>
          <a:p>
            <a:r>
              <a:rPr lang="en-AU" dirty="0" smtClean="0">
                <a:solidFill>
                  <a:srgbClr val="FFFFFF">
                    <a:lumMod val="50000"/>
                  </a:srgbClr>
                </a:solidFill>
              </a:rPr>
              <a:t>DMP Human Factors Forum (Martin Anderson)</a:t>
            </a:r>
            <a:endParaRPr lang="en-US" dirty="0">
              <a:solidFill>
                <a:srgbClr val="FFFFFF">
                  <a:lumMod val="50000"/>
                </a:srgbClr>
              </a:solidFill>
            </a:endParaRPr>
          </a:p>
        </p:txBody>
      </p:sp>
      <p:sp>
        <p:nvSpPr>
          <p:cNvPr id="19" name="Date Placeholder 5"/>
          <p:cNvSpPr>
            <a:spLocks noGrp="1"/>
          </p:cNvSpPr>
          <p:nvPr>
            <p:ph type="dt" sz="half" idx="12"/>
          </p:nvPr>
        </p:nvSpPr>
        <p:spPr>
          <a:xfrm>
            <a:off x="160736" y="6494464"/>
            <a:ext cx="1335881" cy="257176"/>
          </a:xfrm>
        </p:spPr>
        <p:txBody>
          <a:bodyPr/>
          <a:lstStyle/>
          <a:p>
            <a:r>
              <a:rPr lang="en-US" dirty="0" smtClean="0">
                <a:solidFill>
                  <a:srgbClr val="262627">
                    <a:lumMod val="60000"/>
                    <a:lumOff val="40000"/>
                  </a:srgbClr>
                </a:solidFill>
              </a:rPr>
              <a:t>28 April  2016</a:t>
            </a:r>
            <a:endParaRPr lang="en-US" dirty="0">
              <a:solidFill>
                <a:srgbClr val="262627">
                  <a:lumMod val="60000"/>
                  <a:lumOff val="40000"/>
                </a:srgbClr>
              </a:solidFill>
            </a:endParaRPr>
          </a:p>
        </p:txBody>
      </p:sp>
    </p:spTree>
    <p:extLst>
      <p:ext uri="{BB962C8B-B14F-4D97-AF65-F5344CB8AC3E}">
        <p14:creationId xmlns:p14="http://schemas.microsoft.com/office/powerpoint/2010/main" val="421088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60735" y="1286877"/>
            <a:ext cx="6538195" cy="4943167"/>
            <a:chOff x="214314" y="624911"/>
            <a:chExt cx="7570788" cy="5479338"/>
          </a:xfrm>
        </p:grpSpPr>
        <p:pic>
          <p:nvPicPr>
            <p:cNvPr id="26" name="Content Placeholder 6" descr="Leadership in DW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4" y="918069"/>
              <a:ext cx="757078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3998744" y="624911"/>
              <a:ext cx="3786357" cy="347983"/>
            </a:xfrm>
            <a:prstGeom prst="rect">
              <a:avLst/>
            </a:prstGeom>
            <a:solidFill>
              <a:schemeClr val="tx1"/>
            </a:solidFill>
            <a:effectLst/>
          </p:spPr>
          <p:txBody>
            <a:bodyPr wrap="square" anchor="b">
              <a:spAutoFit/>
            </a:bodyPr>
            <a:lstStyle/>
            <a:p>
              <a:pPr defTabSz="457182" eaLnBrk="0" hangingPunct="0">
                <a:lnSpc>
                  <a:spcPct val="80000"/>
                </a:lnSpc>
                <a:defRPr/>
              </a:pPr>
              <a:r>
                <a:rPr lang="en-AU" spc="-23" dirty="0">
                  <a:solidFill>
                    <a:srgbClr val="FFFFFF"/>
                  </a:solidFill>
                  <a:ea typeface="ＭＳ Ｐゴシック" panose="020B0600070205080204" pitchFamily="34" charset="-128"/>
                </a:rPr>
                <a:t>Analysis of Deepwater Horizon</a:t>
              </a:r>
            </a:p>
          </p:txBody>
        </p:sp>
        <p:sp>
          <p:nvSpPr>
            <p:cNvPr id="28" name="TextBox 27"/>
            <p:cNvSpPr txBox="1"/>
            <p:nvPr/>
          </p:nvSpPr>
          <p:spPr>
            <a:xfrm>
              <a:off x="3839922" y="5858614"/>
              <a:ext cx="3945180" cy="245635"/>
            </a:xfrm>
            <a:prstGeom prst="rect">
              <a:avLst/>
            </a:prstGeom>
            <a:noFill/>
            <a:effectLst/>
          </p:spPr>
          <p:txBody>
            <a:bodyPr wrap="square" rtlCol="0" anchor="t">
              <a:spAutoFit/>
            </a:bodyPr>
            <a:lstStyle/>
            <a:p>
              <a:pPr defTabSz="457182" eaLnBrk="0" hangingPunct="0">
                <a:lnSpc>
                  <a:spcPct val="80000"/>
                </a:lnSpc>
              </a:pPr>
              <a:r>
                <a:rPr lang="en-AU" sz="1050" spc="-23" dirty="0">
                  <a:solidFill>
                    <a:srgbClr val="262627"/>
                  </a:solidFill>
                  <a:ea typeface="ＭＳ Ｐゴシック" panose="020B0600070205080204" pitchFamily="34" charset="-128"/>
                </a:rPr>
                <a:t>Source: Norwegian Oil Industry Association (OLF, 2012)</a:t>
              </a:r>
            </a:p>
          </p:txBody>
        </p:sp>
      </p:grpSp>
      <p:sp>
        <p:nvSpPr>
          <p:cNvPr id="26627"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054A7E0-7D13-45BC-B817-48EE7A6B419B}" type="slidenum">
              <a:rPr lang="en-US" altLang="en-US" sz="900" smtClean="0">
                <a:solidFill>
                  <a:srgbClr val="939396"/>
                </a:solidFill>
              </a:rPr>
              <a:pPr>
                <a:spcBef>
                  <a:spcPct val="0"/>
                </a:spcBef>
                <a:buFontTx/>
                <a:buNone/>
              </a:pPr>
              <a:t>8</a:t>
            </a:fld>
            <a:endParaRPr lang="en-US" altLang="en-US" sz="900" smtClean="0">
              <a:solidFill>
                <a:srgbClr val="939396"/>
              </a:solidFill>
            </a:endParaRPr>
          </a:p>
        </p:txBody>
      </p:sp>
      <p:grpSp>
        <p:nvGrpSpPr>
          <p:cNvPr id="22" name="Group 21"/>
          <p:cNvGrpSpPr/>
          <p:nvPr/>
        </p:nvGrpSpPr>
        <p:grpSpPr>
          <a:xfrm>
            <a:off x="6829922" y="4225287"/>
            <a:ext cx="2319090" cy="1810860"/>
            <a:chOff x="9177866" y="1608610"/>
            <a:chExt cx="3092119" cy="2414479"/>
          </a:xfrm>
        </p:grpSpPr>
        <p:sp>
          <p:nvSpPr>
            <p:cNvPr id="23" name="Rectangle 22"/>
            <p:cNvSpPr/>
            <p:nvPr/>
          </p:nvSpPr>
          <p:spPr>
            <a:xfrm>
              <a:off x="9177866" y="2053319"/>
              <a:ext cx="2763309" cy="1969770"/>
            </a:xfrm>
            <a:prstGeom prst="rect">
              <a:avLst/>
            </a:prstGeom>
          </p:spPr>
          <p:txBody>
            <a:bodyPr wrap="square">
              <a:spAutoFit/>
            </a:bodyPr>
            <a:lstStyle/>
            <a:p>
              <a:pPr defTabSz="457182" eaLnBrk="0" fontAlgn="base" hangingPunct="0">
                <a:spcBef>
                  <a:spcPct val="0"/>
                </a:spcBef>
                <a:spcAft>
                  <a:spcPct val="0"/>
                </a:spcAft>
              </a:pPr>
              <a:r>
                <a:rPr lang="en-AU" sz="1200" i="1" dirty="0">
                  <a:solidFill>
                    <a:srgbClr val="C00000"/>
                  </a:solidFill>
                  <a:ea typeface="ＭＳ Ｐゴシック" panose="020B0600070205080204" pitchFamily="34" charset="-128"/>
                </a:rPr>
                <a:t>“The disaster at Texas City had organizational causes, which extended beyond the ISOM unit, embedded in the BP refinery’s history and culture”</a:t>
              </a:r>
            </a:p>
            <a:p>
              <a:pPr defTabSz="457182" eaLnBrk="0" fontAlgn="base" hangingPunct="0">
                <a:spcBef>
                  <a:spcPct val="0"/>
                </a:spcBef>
                <a:spcAft>
                  <a:spcPct val="0"/>
                </a:spcAft>
              </a:pPr>
              <a:r>
                <a:rPr lang="en-AU" sz="900" i="1" dirty="0">
                  <a:solidFill>
                    <a:srgbClr val="262627"/>
                  </a:solidFill>
                  <a:ea typeface="ＭＳ Ｐゴシック" panose="020B0600070205080204" pitchFamily="34" charset="-128"/>
                </a:rPr>
                <a:t>CSB Report into BP Texas City, March 2007, p.139</a:t>
              </a:r>
            </a:p>
          </p:txBody>
        </p:sp>
        <p:sp>
          <p:nvSpPr>
            <p:cNvPr id="24" name="TextBox 23"/>
            <p:cNvSpPr txBox="1"/>
            <p:nvPr/>
          </p:nvSpPr>
          <p:spPr>
            <a:xfrm>
              <a:off x="9202735" y="1608610"/>
              <a:ext cx="3067250" cy="418576"/>
            </a:xfrm>
            <a:prstGeom prst="rect">
              <a:avLst/>
            </a:prstGeom>
            <a:solidFill>
              <a:schemeClr val="tx1"/>
            </a:solidFill>
            <a:effectLst/>
          </p:spPr>
          <p:txBody>
            <a:bodyPr wrap="none" anchor="b">
              <a:spAutoFit/>
            </a:bodyPr>
            <a:lstStyle/>
            <a:p>
              <a:pPr defTabSz="457182" eaLnBrk="0" hangingPunct="0">
                <a:lnSpc>
                  <a:spcPct val="80000"/>
                </a:lnSpc>
                <a:defRPr/>
              </a:pPr>
              <a:r>
                <a:rPr lang="en-AU" spc="-23" dirty="0">
                  <a:solidFill>
                    <a:srgbClr val="FFFFFF"/>
                  </a:solidFill>
                  <a:ea typeface="ＭＳ Ｐゴシック" panose="020B0600070205080204" pitchFamily="34" charset="-128"/>
                </a:rPr>
                <a:t>… and BP Texas City</a:t>
              </a:r>
            </a:p>
          </p:txBody>
        </p:sp>
      </p:grpSp>
      <p:sp>
        <p:nvSpPr>
          <p:cNvPr id="16" name="Footer Placeholder 3"/>
          <p:cNvSpPr>
            <a:spLocks noGrp="1"/>
          </p:cNvSpPr>
          <p:nvPr>
            <p:ph type="ftr" sz="quarter" idx="10"/>
          </p:nvPr>
        </p:nvSpPr>
        <p:spPr>
          <a:xfrm>
            <a:off x="5275661" y="6497638"/>
            <a:ext cx="3232547" cy="254000"/>
          </a:xfrm>
        </p:spPr>
        <p:txBody>
          <a:bodyPr/>
          <a:lstStyle/>
          <a:p>
            <a:r>
              <a:rPr lang="en-AU" dirty="0" smtClean="0">
                <a:solidFill>
                  <a:srgbClr val="FFFFFF">
                    <a:lumMod val="50000"/>
                  </a:srgbClr>
                </a:solidFill>
              </a:rPr>
              <a:t>DMP Human Factors Forum (Martin Anderson)</a:t>
            </a:r>
            <a:endParaRPr lang="en-US" dirty="0">
              <a:solidFill>
                <a:srgbClr val="FFFFFF">
                  <a:lumMod val="50000"/>
                </a:srgbClr>
              </a:solidFill>
            </a:endParaRPr>
          </a:p>
        </p:txBody>
      </p:sp>
      <p:sp>
        <p:nvSpPr>
          <p:cNvPr id="17" name="Date Placeholder 5"/>
          <p:cNvSpPr>
            <a:spLocks noGrp="1"/>
          </p:cNvSpPr>
          <p:nvPr>
            <p:ph type="dt" sz="half" idx="12"/>
          </p:nvPr>
        </p:nvSpPr>
        <p:spPr>
          <a:xfrm>
            <a:off x="160736" y="6494464"/>
            <a:ext cx="1335881" cy="257176"/>
          </a:xfrm>
        </p:spPr>
        <p:txBody>
          <a:bodyPr/>
          <a:lstStyle/>
          <a:p>
            <a:r>
              <a:rPr lang="en-US" dirty="0" smtClean="0">
                <a:solidFill>
                  <a:srgbClr val="262627">
                    <a:lumMod val="60000"/>
                    <a:lumOff val="40000"/>
                  </a:srgbClr>
                </a:solidFill>
              </a:rPr>
              <a:t>28 April  2016</a:t>
            </a:r>
            <a:endParaRPr lang="en-US" dirty="0">
              <a:solidFill>
                <a:srgbClr val="262627">
                  <a:lumMod val="60000"/>
                  <a:lumOff val="40000"/>
                </a:srgbClr>
              </a:solidFill>
            </a:endParaRPr>
          </a:p>
        </p:txBody>
      </p:sp>
      <p:sp>
        <p:nvSpPr>
          <p:cNvPr id="18" name="Title 2"/>
          <p:cNvSpPr>
            <a:spLocks noGrp="1"/>
          </p:cNvSpPr>
          <p:nvPr>
            <p:ph type="title"/>
          </p:nvPr>
        </p:nvSpPr>
        <p:spPr>
          <a:xfrm>
            <a:off x="160735" y="188085"/>
            <a:ext cx="8075216" cy="548362"/>
          </a:xfrm>
        </p:spPr>
        <p:txBody>
          <a:bodyPr/>
          <a:lstStyle/>
          <a:p>
            <a:pPr defTabSz="914400">
              <a:spcBef>
                <a:spcPct val="30000"/>
              </a:spcBef>
              <a:defRPr/>
            </a:pPr>
            <a:r>
              <a:rPr lang="en-AU" dirty="0"/>
              <a:t>Key concept 2: Last person to touch equipment?</a:t>
            </a:r>
          </a:p>
        </p:txBody>
      </p:sp>
    </p:spTree>
    <p:extLst>
      <p:ext uri="{BB962C8B-B14F-4D97-AF65-F5344CB8AC3E}">
        <p14:creationId xmlns:p14="http://schemas.microsoft.com/office/powerpoint/2010/main" val="335960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Key concept </a:t>
            </a:r>
            <a:r>
              <a:rPr lang="en-AU" dirty="0" smtClean="0"/>
              <a:t>3: Human reliability can be influenced</a:t>
            </a:r>
            <a:endParaRPr lang="en-AU" dirty="0"/>
          </a:p>
        </p:txBody>
      </p:sp>
      <p:sp>
        <p:nvSpPr>
          <p:cNvPr id="5" name="Slide Number Placeholder 4"/>
          <p:cNvSpPr>
            <a:spLocks noGrp="1"/>
          </p:cNvSpPr>
          <p:nvPr>
            <p:ph type="sldNum" sz="quarter" idx="11"/>
          </p:nvPr>
        </p:nvSpPr>
        <p:spPr/>
        <p:txBody>
          <a:bodyPr/>
          <a:lstStyle/>
          <a:p>
            <a:pPr>
              <a:defRPr/>
            </a:pPr>
            <a:fld id="{98954E90-9E6C-481C-B848-682633689F0F}" type="slidenum">
              <a:rPr lang="en-US" smtClean="0">
                <a:solidFill>
                  <a:srgbClr val="FFFFFF">
                    <a:lumMod val="50000"/>
                  </a:srgbClr>
                </a:solidFill>
              </a:rPr>
              <a:pPr>
                <a:defRPr/>
              </a:pPr>
              <a:t>9</a:t>
            </a:fld>
            <a:endParaRPr lang="en-US" dirty="0">
              <a:solidFill>
                <a:srgbClr val="FFFFFF">
                  <a:lumMod val="50000"/>
                </a:srgbClr>
              </a:solidFill>
            </a:endParaRPr>
          </a:p>
        </p:txBody>
      </p:sp>
      <p:grpSp>
        <p:nvGrpSpPr>
          <p:cNvPr id="16" name="Group 15"/>
          <p:cNvGrpSpPr/>
          <p:nvPr/>
        </p:nvGrpSpPr>
        <p:grpSpPr>
          <a:xfrm>
            <a:off x="4574902" y="1491749"/>
            <a:ext cx="4632159" cy="4742811"/>
            <a:chOff x="5167326" y="1926442"/>
            <a:chExt cx="3976675" cy="4325654"/>
          </a:xfrm>
        </p:grpSpPr>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7326" y="1926442"/>
              <a:ext cx="3788558" cy="392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605204" y="5898407"/>
              <a:ext cx="3538797" cy="353689"/>
            </a:xfrm>
            <a:prstGeom prst="rect">
              <a:avLst/>
            </a:prstGeom>
            <a:noFill/>
            <a:effectLst/>
          </p:spPr>
          <p:txBody>
            <a:bodyPr wrap="square" rtlCol="0" anchor="t">
              <a:spAutoFit/>
            </a:bodyPr>
            <a:lstStyle/>
            <a:p>
              <a:pPr defTabSz="457182" eaLnBrk="0" hangingPunct="0">
                <a:lnSpc>
                  <a:spcPct val="80000"/>
                </a:lnSpc>
              </a:pPr>
              <a:r>
                <a:rPr lang="en-AU" sz="1200" spc="-30" dirty="0">
                  <a:solidFill>
                    <a:srgbClr val="262627"/>
                  </a:solidFill>
                  <a:ea typeface="ＭＳ Ｐゴシック" panose="020B0600070205080204" pitchFamily="34" charset="-128"/>
                </a:rPr>
                <a:t>Woodside framework: Adapted from UK HSE guidance “Reducing Error and Influencing Behaviour”, HSG48, 1999</a:t>
              </a:r>
            </a:p>
          </p:txBody>
        </p:sp>
      </p:grpSp>
      <p:sp>
        <p:nvSpPr>
          <p:cNvPr id="9" name="Rectangle 235"/>
          <p:cNvSpPr>
            <a:spLocks noChangeArrowheads="1"/>
          </p:cNvSpPr>
          <p:nvPr/>
        </p:nvSpPr>
        <p:spPr bwMode="auto">
          <a:xfrm>
            <a:off x="346841" y="1954873"/>
            <a:ext cx="3912342" cy="1384995"/>
          </a:xfrm>
          <a:prstGeom prst="rect">
            <a:avLst/>
          </a:prstGeom>
          <a:solidFill>
            <a:schemeClr val="tx1"/>
          </a:solidFill>
          <a:ln w="9525" algn="ctr">
            <a:noFill/>
            <a:miter lim="800000"/>
            <a:headEnd/>
            <a:tailEnd/>
          </a:ln>
          <a:effectLst/>
        </p:spPr>
        <p:txBody>
          <a:bodyPr wrap="square" anchor="ctr">
            <a:spAutoFit/>
          </a:bodyPr>
          <a:lstStyle/>
          <a:p>
            <a:pPr defTabSz="457182" eaLnBrk="0" fontAlgn="base" hangingPunct="0">
              <a:spcBef>
                <a:spcPct val="0"/>
              </a:spcBef>
              <a:spcAft>
                <a:spcPct val="0"/>
              </a:spcAft>
            </a:pPr>
            <a:r>
              <a:rPr lang="en-GB" sz="2000" i="1" dirty="0">
                <a:solidFill>
                  <a:srgbClr val="FFFFFF"/>
                </a:solidFill>
                <a:ea typeface="ＭＳ Ｐゴシック" panose="020B0600070205080204" pitchFamily="34" charset="-128"/>
              </a:rPr>
              <a:t>“</a:t>
            </a:r>
            <a:r>
              <a:rPr lang="en-GB" sz="1600" i="1" dirty="0">
                <a:solidFill>
                  <a:srgbClr val="FFFFFF"/>
                </a:solidFill>
                <a:ea typeface="ＭＳ Ｐゴシック" panose="020B0600070205080204" pitchFamily="34" charset="-128"/>
              </a:rPr>
              <a:t>People's actions are influenced by the organizations in which they work, shaping their choices in directions that even they may not realize” </a:t>
            </a:r>
          </a:p>
          <a:p>
            <a:pPr algn="r" defTabSz="457182" eaLnBrk="0" fontAlgn="base" hangingPunct="0">
              <a:spcBef>
                <a:spcPct val="0"/>
              </a:spcBef>
              <a:spcAft>
                <a:spcPct val="0"/>
              </a:spcAft>
            </a:pPr>
            <a:r>
              <a:rPr lang="en-GB" sz="1200" dirty="0">
                <a:solidFill>
                  <a:srgbClr val="FFFFFF"/>
                </a:solidFill>
                <a:ea typeface="ＭＳ Ｐゴシック" panose="020B0600070205080204" pitchFamily="34" charset="-128"/>
              </a:rPr>
              <a:t>NASA – Shuttle Columbia Accident Investigation Board</a:t>
            </a:r>
            <a:r>
              <a:rPr lang="en-GB" sz="1600" dirty="0">
                <a:solidFill>
                  <a:srgbClr val="FFFFFF"/>
                </a:solidFill>
                <a:ea typeface="ＭＳ Ｐゴシック" panose="020B0600070205080204" pitchFamily="34" charset="-128"/>
              </a:rPr>
              <a:t> </a:t>
            </a:r>
          </a:p>
        </p:txBody>
      </p:sp>
      <p:sp>
        <p:nvSpPr>
          <p:cNvPr id="2" name="TextBox 1"/>
          <p:cNvSpPr txBox="1"/>
          <p:nvPr/>
        </p:nvSpPr>
        <p:spPr>
          <a:xfrm>
            <a:off x="160736" y="1153195"/>
            <a:ext cx="8795147" cy="338554"/>
          </a:xfrm>
          <a:prstGeom prst="rect">
            <a:avLst/>
          </a:prstGeom>
          <a:noFill/>
          <a:effectLst/>
        </p:spPr>
        <p:txBody>
          <a:bodyPr wrap="square" rtlCol="0" anchor="t">
            <a:spAutoFit/>
          </a:bodyPr>
          <a:lstStyle/>
          <a:p>
            <a:pPr defTabSz="457182" eaLnBrk="0" hangingPunct="0">
              <a:lnSpc>
                <a:spcPct val="80000"/>
              </a:lnSpc>
            </a:pPr>
            <a:r>
              <a:rPr lang="en-AU" sz="2000" spc="-30" dirty="0">
                <a:solidFill>
                  <a:srgbClr val="C11521"/>
                </a:solidFill>
                <a:ea typeface="ＭＳ Ｐゴシック" panose="020B0600070205080204" pitchFamily="34" charset="-128"/>
              </a:rPr>
              <a:t>. . . by </a:t>
            </a:r>
            <a:r>
              <a:rPr lang="en-AU" sz="2000" b="1" spc="-30" dirty="0">
                <a:solidFill>
                  <a:srgbClr val="C11521"/>
                </a:solidFill>
                <a:ea typeface="ＭＳ Ｐゴシック" panose="020B0600070205080204" pitchFamily="34" charset="-128"/>
              </a:rPr>
              <a:t>Performance Shaping Factors</a:t>
            </a:r>
            <a:r>
              <a:rPr lang="en-AU" sz="2000" spc="-30" dirty="0">
                <a:solidFill>
                  <a:srgbClr val="C11521"/>
                </a:solidFill>
                <a:ea typeface="ＭＳ Ｐゴシック" panose="020B0600070205080204" pitchFamily="34" charset="-128"/>
              </a:rPr>
              <a:t>, such as fatigue, workload, distractions</a:t>
            </a:r>
          </a:p>
        </p:txBody>
      </p:sp>
      <p:sp>
        <p:nvSpPr>
          <p:cNvPr id="17" name="Rectangle 235"/>
          <p:cNvSpPr>
            <a:spLocks noChangeArrowheads="1"/>
          </p:cNvSpPr>
          <p:nvPr/>
        </p:nvSpPr>
        <p:spPr bwMode="auto">
          <a:xfrm>
            <a:off x="346840" y="3985678"/>
            <a:ext cx="3912342" cy="1815882"/>
          </a:xfrm>
          <a:prstGeom prst="rect">
            <a:avLst/>
          </a:prstGeom>
          <a:solidFill>
            <a:schemeClr val="bg1"/>
          </a:solidFill>
          <a:ln w="9525" algn="ctr">
            <a:solidFill>
              <a:schemeClr val="tx1"/>
            </a:solidFill>
            <a:miter lim="800000"/>
            <a:headEnd/>
            <a:tailEnd/>
          </a:ln>
          <a:effectLst/>
        </p:spPr>
        <p:txBody>
          <a:bodyPr wrap="square" anchor="ctr">
            <a:spAutoFit/>
          </a:bodyPr>
          <a:lstStyle/>
          <a:p>
            <a:pPr defTabSz="457182" eaLnBrk="0" fontAlgn="base" hangingPunct="0">
              <a:spcBef>
                <a:spcPct val="0"/>
              </a:spcBef>
              <a:spcAft>
                <a:spcPct val="0"/>
              </a:spcAft>
            </a:pPr>
            <a:r>
              <a:rPr lang="en-GB" sz="2000" i="1" dirty="0">
                <a:solidFill>
                  <a:srgbClr val="262627"/>
                </a:solidFill>
                <a:ea typeface="ＭＳ Ｐゴシック" panose="020B0600070205080204" pitchFamily="34" charset="-128"/>
              </a:rPr>
              <a:t>“</a:t>
            </a:r>
            <a:r>
              <a:rPr lang="en-AU" sz="1600" i="1" dirty="0">
                <a:solidFill>
                  <a:srgbClr val="262627"/>
                </a:solidFill>
                <a:ea typeface="ＭＳ Ｐゴシック" panose="020B0600070205080204" pitchFamily="34" charset="-128"/>
              </a:rPr>
              <a:t>Although actions or errors by operations personnel at the BP Texas City site were immediate causes of the accident, numerous latent conditions and safety system deficiencies influenced their actions and contributed to the accident</a:t>
            </a:r>
            <a:r>
              <a:rPr lang="en-GB" sz="1600" i="1" dirty="0">
                <a:solidFill>
                  <a:srgbClr val="262627"/>
                </a:solidFill>
                <a:ea typeface="ＭＳ Ｐゴシック" panose="020B0600070205080204" pitchFamily="34" charset="-128"/>
              </a:rPr>
              <a:t>” </a:t>
            </a:r>
          </a:p>
          <a:p>
            <a:pPr algn="r" defTabSz="457182" eaLnBrk="0" fontAlgn="base" hangingPunct="0">
              <a:spcBef>
                <a:spcPct val="0"/>
              </a:spcBef>
              <a:spcAft>
                <a:spcPct val="0"/>
              </a:spcAft>
            </a:pPr>
            <a:r>
              <a:rPr lang="en-GB" sz="1200" dirty="0">
                <a:solidFill>
                  <a:srgbClr val="262627"/>
                </a:solidFill>
                <a:ea typeface="ＭＳ Ｐゴシック" panose="020B0600070205080204" pitchFamily="34" charset="-128"/>
              </a:rPr>
              <a:t>CSB, BP Texas City Investigation Report</a:t>
            </a:r>
            <a:endParaRPr lang="en-GB" sz="1600" dirty="0">
              <a:solidFill>
                <a:srgbClr val="262627"/>
              </a:solidFill>
              <a:ea typeface="ＭＳ Ｐゴシック" panose="020B0600070205080204" pitchFamily="34" charset="-128"/>
            </a:endParaRPr>
          </a:p>
        </p:txBody>
      </p:sp>
      <p:sp>
        <p:nvSpPr>
          <p:cNvPr id="18" name="Footer Placeholder 3"/>
          <p:cNvSpPr>
            <a:spLocks noGrp="1"/>
          </p:cNvSpPr>
          <p:nvPr>
            <p:ph type="ftr" sz="quarter" idx="10"/>
          </p:nvPr>
        </p:nvSpPr>
        <p:spPr>
          <a:xfrm>
            <a:off x="5275661" y="6497638"/>
            <a:ext cx="3232547" cy="254000"/>
          </a:xfrm>
        </p:spPr>
        <p:txBody>
          <a:bodyPr/>
          <a:lstStyle/>
          <a:p>
            <a:r>
              <a:rPr lang="en-AU" dirty="0" smtClean="0">
                <a:solidFill>
                  <a:srgbClr val="FFFFFF">
                    <a:lumMod val="50000"/>
                  </a:srgbClr>
                </a:solidFill>
              </a:rPr>
              <a:t>DMP Human Factors Forum (Martin Anderson)</a:t>
            </a:r>
            <a:endParaRPr lang="en-US" dirty="0">
              <a:solidFill>
                <a:srgbClr val="FFFFFF">
                  <a:lumMod val="50000"/>
                </a:srgbClr>
              </a:solidFill>
            </a:endParaRPr>
          </a:p>
        </p:txBody>
      </p:sp>
      <p:sp>
        <p:nvSpPr>
          <p:cNvPr id="19" name="Date Placeholder 5"/>
          <p:cNvSpPr>
            <a:spLocks noGrp="1"/>
          </p:cNvSpPr>
          <p:nvPr>
            <p:ph type="dt" sz="half" idx="12"/>
          </p:nvPr>
        </p:nvSpPr>
        <p:spPr>
          <a:xfrm>
            <a:off x="160736" y="6494464"/>
            <a:ext cx="1335881" cy="257176"/>
          </a:xfrm>
        </p:spPr>
        <p:txBody>
          <a:bodyPr/>
          <a:lstStyle/>
          <a:p>
            <a:r>
              <a:rPr lang="en-US" dirty="0" smtClean="0">
                <a:solidFill>
                  <a:srgbClr val="262627">
                    <a:lumMod val="60000"/>
                    <a:lumOff val="40000"/>
                  </a:srgbClr>
                </a:solidFill>
              </a:rPr>
              <a:t>28 April  2016</a:t>
            </a:r>
            <a:endParaRPr lang="en-US" dirty="0">
              <a:solidFill>
                <a:srgbClr val="262627">
                  <a:lumMod val="60000"/>
                  <a:lumOff val="40000"/>
                </a:srgbClr>
              </a:solidFill>
            </a:endParaRPr>
          </a:p>
        </p:txBody>
      </p:sp>
    </p:spTree>
    <p:extLst>
      <p:ext uri="{BB962C8B-B14F-4D97-AF65-F5344CB8AC3E}">
        <p14:creationId xmlns:p14="http://schemas.microsoft.com/office/powerpoint/2010/main" val="64345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17"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15 colours">
  <a:themeElements>
    <a:clrScheme name="Woodside 2015 Colours">
      <a:dk1>
        <a:srgbClr val="262627"/>
      </a:dk1>
      <a:lt1>
        <a:srgbClr val="FFFFFF"/>
      </a:lt1>
      <a:dk2>
        <a:srgbClr val="C11521"/>
      </a:dk2>
      <a:lt2>
        <a:srgbClr val="AFBCC1"/>
      </a:lt2>
      <a:accent1>
        <a:srgbClr val="693A77"/>
      </a:accent1>
      <a:accent2>
        <a:srgbClr val="0075B0"/>
      </a:accent2>
      <a:accent3>
        <a:srgbClr val="009B74"/>
      </a:accent3>
      <a:accent4>
        <a:srgbClr val="739600"/>
      </a:accent4>
      <a:accent5>
        <a:srgbClr val="C75B12"/>
      </a:accent5>
      <a:accent6>
        <a:srgbClr val="DBDBDC"/>
      </a:accent6>
      <a:hlink>
        <a:srgbClr val="39393B"/>
      </a:hlink>
      <a:folHlink>
        <a:srgbClr val="262627"/>
      </a:folHlink>
    </a:clrScheme>
    <a:fontScheme name="Woodside Powerpoint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cap="flat">
          <a:solidFill>
            <a:schemeClr val="tx2"/>
          </a:solidFill>
          <a:headEnd w="lg" len="lg"/>
          <a:tailEnd type="none" w="lg" len="lg"/>
        </a:ln>
        <a:effectLst/>
      </a:spPr>
      <a:bodyPr/>
      <a:lstStyle/>
      <a:style>
        <a:lnRef idx="2">
          <a:schemeClr val="accent1"/>
        </a:lnRef>
        <a:fillRef idx="0">
          <a:schemeClr val="accent1"/>
        </a:fillRef>
        <a:effectRef idx="1">
          <a:schemeClr val="accent1"/>
        </a:effectRef>
        <a:fontRef idx="minor">
          <a:schemeClr val="tx1"/>
        </a:fontRef>
      </a:style>
    </a:lnDef>
    <a:txDef>
      <a:spPr>
        <a:noFill/>
        <a:effectLst/>
      </a:spPr>
      <a:bodyPr wrap="square" rtlCol="0" anchor="t">
        <a:spAutoFit/>
      </a:bodyPr>
      <a:lstStyle>
        <a:defPPr fontAlgn="auto">
          <a:lnSpc>
            <a:spcPct val="80000"/>
          </a:lnSpc>
          <a:spcBef>
            <a:spcPts val="0"/>
          </a:spcBef>
          <a:spcAft>
            <a:spcPts val="0"/>
          </a:spcAft>
          <a:defRPr sz="2000" spc="-30" dirty="0" smtClean="0">
            <a:latin typeface="+mn-lt"/>
            <a:ea typeface="+mn-ea"/>
          </a:defRPr>
        </a:defPPr>
      </a:lstStyle>
    </a:txDef>
  </a:objectDefaults>
  <a:extraClrSchemeLst/>
  <a:extLst>
    <a:ext uri="{05A4C25C-085E-4340-85A3-A5531E510DB2}">
      <thm15:themeFamily xmlns="" xmlns:thm15="http://schemas.microsoft.com/office/thememl/2012/main" name="2015 colours" id="{3BEBC900-AB54-49FA-8B9E-2C3B63572B9A}" vid="{B1721649-1C80-4E8E-A1DC-C17525246375}"/>
    </a:ext>
  </a:extLst>
</a:theme>
</file>

<file path=ppt/theme/theme3.xml><?xml version="1.0" encoding="utf-8"?>
<a:theme xmlns:a="http://schemas.openxmlformats.org/drawingml/2006/main" name="1_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47aadd75-fb41-49d7-866d-414b51aa1b7e" ContentTypeId="0x0101000AC6246A9CD2FC45B52DC6FEC0F0AAAA" PreviousValue="false"/>
</file>

<file path=customXml/item3.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32" ma:contentTypeDescription="Create a new document." ma:contentTypeScope="" ma:versionID="ed85fc0e994bd587aacbec29dd8edd5c">
  <xsd:schema xmlns:xsd="http://www.w3.org/2001/XMLSchema" xmlns:xs="http://www.w3.org/2001/XMLSchema" xmlns:p="http://schemas.microsoft.com/office/2006/metadata/properties" xmlns:ns2="dce3ed02-b0cd-470d-9119-e5f1a2533a21" targetNamespace="http://schemas.microsoft.com/office/2006/metadata/properties" ma:root="true" ma:fieldsID="d6fc7f555b4b50738d5ce00429abb5da"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internalName="OurDocsDocumentTyp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OurDocsVersionReason xmlns="dce3ed02-b0cd-470d-9119-e5f1a2533a21" xsi:nil="true"/>
    <OurDocsVersionCreatedAt xmlns="dce3ed02-b0cd-470d-9119-e5f1a2533a21">2016-07-26T01:30:14+00:00</OurDocsVersionCreatedAt>
    <OurDocsDocId xmlns="dce3ed02-b0cd-470d-9119-e5f1a2533a21">003430.Safety.Coms</OurDocsDocId>
    <OurDocsDocumentSource xmlns="dce3ed02-b0cd-470d-9119-e5f1a2533a21">Internal</OurDocsDocumentSource>
    <OurDocsLocation xmlns="dce3ed02-b0cd-470d-9119-e5f1a2533a21">Perth</OurDocsLocation>
    <OurDocsDataStore xmlns="dce3ed02-b0cd-470d-9119-e5f1a2533a21">Central</OurDocsDataStore>
    <OurDocsReleaseClassification xmlns="dce3ed02-b0cd-470d-9119-e5f1a2533a21">Departmental Use Only</OurDocsReleaseClassification>
    <OurDocsTitle xmlns="dce3ed02-b0cd-470d-9119-e5f1a2533a21">CR - Toolbox Presentation - 2016 - Human factors forum - Influencing the behaviours and decisions that people make – optimising human factors</OurDocsTitle>
    <OurDocsLockedOnBehalfOf xmlns="dce3ed02-b0cd-470d-9119-e5f1a2533a21" xsi:nil="true"/>
    <OurDocsVersionNumber xmlns="dce3ed02-b0cd-470d-9119-e5f1a2533a21">1</OurDocsVersionNumber>
    <OurDocsAuthor xmlns="dce3ed02-b0cd-470d-9119-e5f1a2533a21">Martin Anderson</OurDocsAuthor>
    <OurDocsDescription xmlns="dce3ed02-b0cd-470d-9119-e5f1a2533a21" xsi:nil="true"/>
    <OurDocsVersionCreatedBy xmlns="dce3ed02-b0cd-470d-9119-e5f1a2533a21">MIRSDBN</OurDocsVersionCreatedBy>
    <OurDocsIsLocked xmlns="dce3ed02-b0cd-470d-9119-e5f1a2533a21">false</OurDocsIsLocked>
    <OurDocsDocumentType xmlns="dce3ed02-b0cd-470d-9119-e5f1a2533a21">Other</OurDocsDocumentType>
    <OurDocsIsRecordsDocument xmlns="dce3ed02-b0cd-470d-9119-e5f1a2533a21">false</OurDocsIsRecordsDocument>
    <OurDocsDocumentDate xmlns="dce3ed02-b0cd-470d-9119-e5f1a2533a21">2016-07-25T16:00:00+00:00</OurDocsDocumentDate>
    <OurDocsLockedBy xmlns="dce3ed02-b0cd-470d-9119-e5f1a2533a21" xsi:nil="true"/>
    <OurDocsFileNumbers xmlns="dce3ed02-b0cd-470d-9119-e5f1a2533a21" xsi:nil="true"/>
    <OurDocsLockedOn xmlns="dce3ed02-b0cd-470d-9119-e5f1a2533a21" xsi:nil="true"/>
  </documentManagement>
</p:properties>
</file>

<file path=customXml/itemProps1.xml><?xml version="1.0" encoding="utf-8"?>
<ds:datastoreItem xmlns:ds="http://schemas.openxmlformats.org/officeDocument/2006/customXml" ds:itemID="{3B8FDC9B-DBAD-4156-912D-439BF56392E2}">
  <ds:schemaRefs>
    <ds:schemaRef ds:uri="http://schemas.microsoft.com/sharepoint/v3/contenttype/forms"/>
  </ds:schemaRefs>
</ds:datastoreItem>
</file>

<file path=customXml/itemProps2.xml><?xml version="1.0" encoding="utf-8"?>
<ds:datastoreItem xmlns:ds="http://schemas.openxmlformats.org/officeDocument/2006/customXml" ds:itemID="{8C2768D8-9305-43D3-BCCA-594FA1F5E142}">
  <ds:schemaRefs>
    <ds:schemaRef ds:uri="Microsoft.SharePoint.Taxonomy.ContentTypeSync"/>
  </ds:schemaRefs>
</ds:datastoreItem>
</file>

<file path=customXml/itemProps3.xml><?xml version="1.0" encoding="utf-8"?>
<ds:datastoreItem xmlns:ds="http://schemas.openxmlformats.org/officeDocument/2006/customXml" ds:itemID="{14B451DE-66B9-4492-91B1-C7C64726DA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D00319E-4884-405D-8535-FC786CF18524}">
  <ds:schemaRefs>
    <ds:schemaRef ds:uri="http://purl.org/dc/elements/1.1/"/>
    <ds:schemaRef ds:uri="http://purl.org/dc/terms/"/>
    <ds:schemaRef ds:uri="http://schemas.microsoft.com/office/2006/documentManagement/types"/>
    <ds:schemaRef ds:uri="dce3ed02-b0cd-470d-9119-e5f1a2533a21"/>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139</TotalTime>
  <Words>1515</Words>
  <Application>Microsoft Office PowerPoint</Application>
  <PresentationFormat>On-screen Show (4:3)</PresentationFormat>
  <Paragraphs>209</Paragraphs>
  <Slides>15</Slides>
  <Notes>15</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Blank Presentation</vt:lpstr>
      <vt:lpstr>2015 colours</vt:lpstr>
      <vt:lpstr>1_Blank Presentation</vt:lpstr>
      <vt:lpstr>Please read this before using presentation</vt:lpstr>
      <vt:lpstr>Influencing the behaviours and decisions that people make – optimising human factors</vt:lpstr>
      <vt:lpstr>Optimising human factors:  Influencing behaviours and decisions</vt:lpstr>
      <vt:lpstr>Disclaimer and important notice</vt:lpstr>
      <vt:lpstr>Overview</vt:lpstr>
      <vt:lpstr>Where it all started (for me)</vt:lpstr>
      <vt:lpstr>Key concept 1: “Human error” is inevitable. . . </vt:lpstr>
      <vt:lpstr>Key concept 2: Last person to touch equipment?</vt:lpstr>
      <vt:lpstr>Key concept 3: Human reliability can be influenced</vt:lpstr>
      <vt:lpstr>Key concept 4: Whose behaviours and decisions?</vt:lpstr>
      <vt:lpstr>Key concept 5: UK HSE Top 10 HF topics</vt:lpstr>
      <vt:lpstr>Key concept 6: Human factors applied proactively</vt:lpstr>
      <vt:lpstr>Are you managing human factors?</vt:lpstr>
      <vt:lpstr>Where to start?  Take action</vt:lpstr>
      <vt:lpstr>Influencing behaviours &amp; decisions: Our approach</vt:lpstr>
    </vt:vector>
  </TitlesOfParts>
  <Company>Department of Mines and Petroleum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 - Toolbox Presentation - 2016 - Human factors forum - Influencing the behaviours and decisions that people make – optimising human factors</dc:title>
  <dc:creator>Martin Anderson</dc:creator>
  <cp:lastModifiedBy>MOORE, Bec</cp:lastModifiedBy>
  <cp:revision>6</cp:revision>
  <dcterms:created xsi:type="dcterms:W3CDTF">2016-07-26T01:13:03Z</dcterms:created>
  <dcterms:modified xsi:type="dcterms:W3CDTF">2016-07-26T05:39:49Z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0x0101000AC6246A9CD2FC45B52DC6FEC0F0AAAA00A5C1F1DA62DAB340B34B67F1BBB7A427</vt:lpwstr>
  </property>
  <property fmtid="{D5CDD505-2E9C-101B-9397-08002B2CF9AE}" pid="3" name="DataStore">
    <vt:lpwstr>Central</vt:lpwstr>
  </property>
</Properties>
</file>