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2"/>
  </p:notesMasterIdLst>
  <p:sldIdLst>
    <p:sldId id="399" r:id="rId6"/>
    <p:sldId id="386" r:id="rId7"/>
    <p:sldId id="373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278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5E3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49" autoAdjust="0"/>
  </p:normalViewPr>
  <p:slideViewPr>
    <p:cSldViewPr>
      <p:cViewPr varScale="1">
        <p:scale>
          <a:sx n="45" d="100"/>
          <a:sy n="45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144D8-BE0F-442D-B64D-627BC9E1BD30}" type="datetimeFigureOut">
              <a:rPr lang="en-AU" smtClean="0"/>
              <a:t>28/11/2014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E5703-F4AA-441F-8FD2-94E9572AB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89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80EECEC-6984-4644-B8D5-4F644DCACFD2}" type="slidenum">
              <a:rPr lang="en-AU" altLang="en-US">
                <a:solidFill>
                  <a:prstClr val="black"/>
                </a:solidFill>
                <a:latin typeface="Calibri" pitchFamily="34" charset="0"/>
              </a:rPr>
              <a:pPr/>
              <a:t>1</a:t>
            </a:fld>
            <a:endParaRPr lang="en-AU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9916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These</a:t>
            </a:r>
            <a:r>
              <a:rPr lang="en-AU" baseline="0" dirty="0" smtClean="0"/>
              <a:t> photos show a common problem with </a:t>
            </a:r>
            <a:r>
              <a:rPr lang="en-AU" baseline="0" smtClean="0"/>
              <a:t>rear placards – </a:t>
            </a:r>
            <a:r>
              <a:rPr lang="en-AU" baseline="0" dirty="0" smtClean="0"/>
              <a:t>the diamond is obscured and not readily visible. </a:t>
            </a:r>
          </a:p>
          <a:p>
            <a:endParaRPr lang="en-AU" baseline="0" dirty="0" smtClean="0"/>
          </a:p>
          <a:p>
            <a:r>
              <a:rPr lang="en-AU" baseline="0" dirty="0" smtClean="0"/>
              <a:t>Placards are there to be seen!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3481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FC30C-EBAA-4B5E-9831-C36BD4319285}" type="slidenum">
              <a:rPr lang="en-AU">
                <a:solidFill>
                  <a:prstClr val="black"/>
                </a:solidFill>
              </a:rPr>
              <a:pPr/>
              <a:t>15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further information on Dangerous Goods Transport, send an email to these addresses 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889" indent="-285726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2907" indent="-228581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070" indent="-228581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232" indent="-228581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395" indent="-2285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559" indent="-2285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8722" indent="-2285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5884" indent="-2285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fld id="{92A42829-D078-4E41-B5EE-223D1839FB15}" type="slidenum">
              <a:rPr lang="en-AU" sz="1200">
                <a:solidFill>
                  <a:prstClr val="black"/>
                </a:solidFill>
              </a:rPr>
              <a:pPr/>
              <a:t>16</a:t>
            </a:fld>
            <a:endParaRPr lang="en-AU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EC57F-D47E-41B0-A201-811C5AF9F861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A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focuses on placarding, one of the Six Pillars of Dangerous Goods Transport.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six visible elements of your transport system for dangerous goods?  [LISTED IN GRAPHIC]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Department of Mines and Petroleum views training as the platform that holds these elements or pillars together.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Packaged dangerous goods transport has often been afforded a low priority in organisations that cart general freight- the poor cousin of bulk tanker transport.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when you consider that dangerous goods freight movement currently constitutes 8% of road transport activity, the safe movement of multitudes of placard and sub-placard loads is important in terms of road networks and the exposure of the public.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risk to personnel in your transport activity is determined by the integrity of the packaging.  Pause and consider the effects of a single 32 kg chlorine cylinder releasing its contents while your driver is checking the pallet restraints and tyre pressures after a rest break.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information presented here is a snapshot of the common considerations applied to the transport of packaged dangerous goods.  Each business will have some unique challenges for carting mixed loads and a range of container types.  Nevertheless, applying the safe transport principles stipulated in the Australian Dangerous Goods Code will guide you toward minimising risk.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five other toolbox presentations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Six Pillars series available at www.dmp.wa.gov.au/14788.aspx. They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 directly to the self-audit template for prime contractors available on the Resources Safety website at www.dmp.wa.gov.au/17148.aspx. 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audit can be used to conduct a “health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check” of your dangerous goods transport system.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CC097A-8632-48C9-869A-8D87ACE952AC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See Safety Data Sheets</a:t>
            </a:r>
            <a:r>
              <a:rPr lang="en-AU" baseline="0" dirty="0" smtClean="0"/>
              <a:t> to find out what Packing Group and Class/Division you are dealing with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394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dirty="0" smtClean="0"/>
              <a:t>Here’s</a:t>
            </a:r>
            <a:r>
              <a:rPr lang="en-AU" b="0" baseline="0" dirty="0" smtClean="0"/>
              <a:t> an example of a package (cylinder).</a:t>
            </a:r>
          </a:p>
          <a:p>
            <a:r>
              <a:rPr lang="en-AU" b="0" baseline="0" dirty="0" smtClean="0"/>
              <a:t>The IBC is a </a:t>
            </a:r>
            <a:r>
              <a:rPr lang="en-AU" b="0" baseline="0" dirty="0" err="1" smtClean="0"/>
              <a:t>placardable</a:t>
            </a:r>
            <a:r>
              <a:rPr lang="en-AU" b="0" baseline="0" dirty="0" smtClean="0"/>
              <a:t> unit.</a:t>
            </a: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52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dirty="0" smtClean="0"/>
              <a:t>This is the diamond used for mixed classes of dangerous</a:t>
            </a:r>
            <a:r>
              <a:rPr lang="en-AU" b="0" baseline="0" dirty="0" smtClean="0"/>
              <a:t> goods in packages.</a:t>
            </a:r>
            <a:endParaRPr lang="en-AU" b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5338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dirty="0" smtClean="0"/>
              <a:t>This shows</a:t>
            </a:r>
            <a:r>
              <a:rPr lang="en-AU" b="0" baseline="0" dirty="0" smtClean="0"/>
              <a:t> the information included on an EIP.</a:t>
            </a:r>
            <a:endParaRPr lang="en-AU" b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19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350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ADG7.3 = The Australian</a:t>
            </a:r>
            <a:r>
              <a:rPr lang="en-AU" baseline="0" dirty="0" smtClean="0"/>
              <a:t> Dangerous Goods Code, Edition 7.3</a:t>
            </a:r>
          </a:p>
          <a:p>
            <a:endParaRPr lang="en-AU" baseline="0" dirty="0" smtClean="0"/>
          </a:p>
          <a:p>
            <a:r>
              <a:rPr lang="en-AU" dirty="0" smtClean="0"/>
              <a:t>General</a:t>
            </a:r>
            <a:r>
              <a:rPr lang="en-AU" baseline="0" dirty="0" smtClean="0"/>
              <a:t> i</a:t>
            </a:r>
            <a:r>
              <a:rPr lang="en-AU" dirty="0" smtClean="0"/>
              <a:t>nformation available at</a:t>
            </a:r>
            <a:r>
              <a:rPr lang="en-AU" baseline="0" dirty="0" smtClean="0"/>
              <a:t> </a:t>
            </a:r>
            <a:r>
              <a:rPr lang="en-AU" dirty="0" smtClean="0"/>
              <a:t>www.infrastructure.gov.au/transport/australia/dangerous/dg_code_7e.aspx</a:t>
            </a:r>
          </a:p>
          <a:p>
            <a:endParaRPr lang="en-AU" dirty="0" smtClean="0"/>
          </a:p>
          <a:p>
            <a:r>
              <a:rPr lang="en-AU" dirty="0" smtClean="0"/>
              <a:t>Code available at www.ntc.gov.au/heavy-vehicles/safety/australian-dangerous-goods-code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711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CF5E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C2ED-F8CC-422D-8C4F-5DA8CF0BF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2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95288" y="1052513"/>
            <a:ext cx="84248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0122D-1597-4234-B249-780DB57BB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6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191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49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2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85113" y="6524625"/>
            <a:ext cx="1258887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01BBC-B154-426B-B193-7FA9844B8C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i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CA8B-CA02-4A22-95AE-17E452614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9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68EE9-5F65-45D1-89B0-E3950B23D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9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rgbClr val="CF5E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rgbClr val="CF5E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E128A-5A70-41FC-AA36-C77879C610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4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3646-FB96-47C5-897D-3331B35CF1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7A57-AE52-4B8C-9CF6-0E673B4C17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0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395288" y="1052513"/>
            <a:ext cx="84248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 i="0" baseline="0">
                <a:solidFill>
                  <a:srgbClr val="CF5E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B18D9-038D-4C77-A189-4DDFB8F83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395288" y="1052513"/>
            <a:ext cx="84248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0" baseline="0">
                <a:solidFill>
                  <a:srgbClr val="CF5E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3B80-5048-46D4-8AFA-EE1B4B7F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2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Powerpoint design"/>
          <p:cNvPicPr>
            <a:picLocks noChangeAspect="1" noChangeArrowheads="1"/>
          </p:cNvPicPr>
          <p:nvPr/>
        </p:nvPicPr>
        <p:blipFill>
          <a:blip r:embed="rId14" cstate="print"/>
          <a:srcRect l="841" t="73334" r="3508"/>
          <a:stretch>
            <a:fillRect/>
          </a:stretch>
        </p:blipFill>
        <p:spPr bwMode="auto">
          <a:xfrm>
            <a:off x="0" y="5029200"/>
            <a:ext cx="8820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 www.dmp.wa.gov.au/ResourcesSafety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CF5E31"/>
                </a:solidFill>
                <a:latin typeface="Arial" charset="0"/>
                <a:ea typeface="ＭＳ Ｐゴシック" pitchFamily="-12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8D125E-C098-4188-ACAE-D16F295D60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9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SDComms@dmp.wa.gov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mp.wa.gov.au/ResourcesSafet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4.wmf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3.wmf"/><Relationship Id="rId14" Type="http://schemas.openxmlformats.org/officeDocument/2006/relationships/oleObject" Target="../embeddings/Microsoft_Word_97_-_2003_Document4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ackages@dmp.wa.gov.a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lacardableunit@dmp.wa.gov.a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2.bin"/><Relationship Id="rId3" Type="http://schemas.openxmlformats.org/officeDocument/2006/relationships/image" Target="../media/image5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4.wmf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oleObject" Target="../embeddings/Microsoft_Word_97_-_2003_Document1.doc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oleObject" Target="../embeddings/Microsoft_Word_97_-_2003_Document2.doc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3.wmf"/><Relationship Id="rId1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5.jpe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4.wmf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oleObject" Target="../embeddings/Microsoft_Word_97_-_2003_Document3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>
                <a:solidFill>
                  <a:srgbClr val="CF5E31"/>
                </a:solidFill>
              </a:rPr>
              <a:t>Please read this before using presentation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z="1800" dirty="0" smtClean="0"/>
              <a:t>This presentation is based on content presented at the Six Pillars of Dangerous Goods Transport </a:t>
            </a:r>
            <a:r>
              <a:rPr lang="en-AU" altLang="en-US" sz="1800" dirty="0"/>
              <a:t>i</a:t>
            </a:r>
            <a:r>
              <a:rPr lang="en-AU" altLang="en-US" sz="1800" dirty="0" smtClean="0"/>
              <a:t>nformation sessions held in October 2014</a:t>
            </a:r>
          </a:p>
          <a:p>
            <a:r>
              <a:rPr lang="en-AU" altLang="en-US" sz="1800" dirty="0" smtClean="0"/>
              <a:t>It is made available for non-commercial use (e.g. toolbox meetings, safety discussions) subject to the condition that the PowerPoint file is not altered without permission from Resources Safety</a:t>
            </a:r>
          </a:p>
          <a:p>
            <a:r>
              <a:rPr lang="en-AU" altLang="en-US" sz="1800" dirty="0" smtClean="0"/>
              <a:t>Supporting resources, such as brochures and posters, are available from Resources Safety</a:t>
            </a:r>
          </a:p>
          <a:p>
            <a:r>
              <a:rPr lang="en-AU" altLang="en-US" sz="1800" dirty="0" smtClean="0"/>
              <a:t>For resources, information or clarification, please contact:</a:t>
            </a:r>
          </a:p>
          <a:p>
            <a:pPr lvl="1">
              <a:buFontTx/>
              <a:buNone/>
            </a:pPr>
            <a:r>
              <a:rPr lang="en-AU" altLang="en-US" sz="1800" b="1" dirty="0" smtClean="0">
                <a:solidFill>
                  <a:srgbClr val="C00000"/>
                </a:solidFill>
                <a:hlinkClick r:id="rId3"/>
              </a:rPr>
              <a:t>RSDComms@dmp.wa.gov.au</a:t>
            </a:r>
            <a:endParaRPr lang="en-AU" altLang="en-US" sz="1800" b="1" dirty="0" smtClean="0">
              <a:solidFill>
                <a:srgbClr val="C00000"/>
              </a:solidFill>
            </a:endParaRPr>
          </a:p>
          <a:p>
            <a:pPr lvl="1">
              <a:buFontTx/>
              <a:buNone/>
            </a:pPr>
            <a:r>
              <a:rPr lang="en-AU" altLang="en-US" sz="1800" dirty="0" smtClean="0"/>
              <a:t>or visit</a:t>
            </a:r>
          </a:p>
          <a:p>
            <a:pPr lvl="1">
              <a:buFontTx/>
              <a:buNone/>
            </a:pPr>
            <a:r>
              <a:rPr lang="en-AU" altLang="en-US" sz="1800" b="1" dirty="0" smtClean="0">
                <a:solidFill>
                  <a:srgbClr val="C00000"/>
                </a:solidFill>
                <a:hlinkClick r:id="rId4"/>
              </a:rPr>
              <a:t>www.dmp.wa.gov.au/ResourcesSafety</a:t>
            </a:r>
            <a:endParaRPr lang="en-AU" altLang="en-US" sz="1800" b="1" dirty="0" smtClean="0">
              <a:solidFill>
                <a:srgbClr val="C00000"/>
              </a:solidFill>
            </a:endParaRPr>
          </a:p>
          <a:p>
            <a:endParaRPr lang="en-AU" altLang="en-US" dirty="0" smtClean="0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4A8FB3-4815-4236-AC52-BD65269A1869}" type="slidenum">
              <a:rPr lang="en-US" altLang="en-US" smtClean="0">
                <a:solidFill>
                  <a:srgbClr val="CF5E3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 smtClean="0">
              <a:solidFill>
                <a:srgbClr val="CF5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 of EIPs</a:t>
            </a:r>
            <a:endParaRPr lang="en-AU" dirty="0"/>
          </a:p>
        </p:txBody>
      </p:sp>
      <p:pic>
        <p:nvPicPr>
          <p:cNvPr id="4" name="Picture 2" descr="\\INTERNAL.dom\CORP\USERDATA\CANNINGTON\HOMEDRIVE\mirsdjd\Desktop\Transport pix\Pictures STARDEW BITUMEN TANKER 1TLO678 11 JAN 2011 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INTERNAL.dom\CORP\USERDATA\CANNINGTON\HOMEDRIVE\mirsdjd\Desktop\Transport pix\Pictures Toll Welshpool 13 August 2009 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66" y="4011468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mirsdjd\AppData\Local\Microsoft\Windows\Temporary Internet Files\Content.Outlook\7X9147VL\IMG_08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76" y="4011468"/>
            <a:ext cx="3149624" cy="236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mirsdjd\AppData\Local\Microsoft\Windows\Temporary Internet Files\Content.Outlook\7X9147VL\IMG_05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70" y="1611812"/>
            <a:ext cx="3118995" cy="23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Placarding method </a:t>
            </a:r>
            <a:r>
              <a:rPr lang="en-AU" sz="2400" dirty="0" smtClean="0"/>
              <a:t>(ADG7.3, Chapter 5.3)</a:t>
            </a:r>
            <a:endParaRPr lang="en-AU" sz="24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307" y="1676446"/>
            <a:ext cx="8581917" cy="4525962"/>
          </a:xfrm>
        </p:spPr>
        <p:txBody>
          <a:bodyPr/>
          <a:lstStyle/>
          <a:p>
            <a:r>
              <a:rPr lang="en-AU" dirty="0"/>
              <a:t>Placarding must be in a </a:t>
            </a:r>
            <a:r>
              <a:rPr lang="en-AU" dirty="0" smtClean="0"/>
              <a:t>substantially </a:t>
            </a:r>
            <a:r>
              <a:rPr lang="en-AU" dirty="0"/>
              <a:t>vertical plane and:</a:t>
            </a:r>
          </a:p>
          <a:p>
            <a:pPr lvl="1"/>
            <a:r>
              <a:rPr lang="en-AU" dirty="0"/>
              <a:t>Securely fixed, stencilled or in frame on unit.</a:t>
            </a:r>
          </a:p>
          <a:p>
            <a:pPr lvl="1"/>
            <a:r>
              <a:rPr lang="en-AU" dirty="0"/>
              <a:t>Durable, weather-resistant, legible.</a:t>
            </a:r>
          </a:p>
          <a:p>
            <a:pPr lvl="1"/>
            <a:r>
              <a:rPr lang="en-AU" dirty="0"/>
              <a:t>Placed on both sides of container.</a:t>
            </a:r>
          </a:p>
          <a:p>
            <a:pPr lvl="1"/>
            <a:r>
              <a:rPr lang="en-AU" dirty="0"/>
              <a:t>Have required </a:t>
            </a:r>
            <a:r>
              <a:rPr lang="en-AU" dirty="0" smtClean="0"/>
              <a:t>information as </a:t>
            </a:r>
            <a:r>
              <a:rPr lang="en-AU" dirty="0"/>
              <a:t>per </a:t>
            </a:r>
            <a:r>
              <a:rPr lang="en-AU" dirty="0" smtClean="0"/>
              <a:t>figure </a:t>
            </a:r>
            <a:r>
              <a:rPr lang="en-AU" dirty="0"/>
              <a:t>5.3.2 of ADG </a:t>
            </a:r>
            <a:r>
              <a:rPr lang="en-AU" dirty="0" smtClean="0"/>
              <a:t>7.3</a:t>
            </a:r>
            <a:endParaRPr lang="en-AU" dirty="0"/>
          </a:p>
          <a:p>
            <a:pPr lvl="1"/>
            <a:endParaRPr lang="en-AU" dirty="0"/>
          </a:p>
          <a:p>
            <a:pPr lvl="1">
              <a:buFont typeface="Wingdings" pitchFamily="2" charset="2"/>
              <a:buNone/>
            </a:pPr>
            <a:endParaRPr lang="en-AU" dirty="0"/>
          </a:p>
        </p:txBody>
      </p:sp>
      <p:pic>
        <p:nvPicPr>
          <p:cNvPr id="5" name="Picture 20" descr="Flammable Liquid Class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5" y="5356833"/>
            <a:ext cx="9890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67" y="5360193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29" y="5360193"/>
            <a:ext cx="9921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17" y="5368131"/>
            <a:ext cx="10080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38213"/>
              </p:ext>
            </p:extLst>
          </p:nvPr>
        </p:nvGraphicFramePr>
        <p:xfrm>
          <a:off x="4641850" y="5317331"/>
          <a:ext cx="1074738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Picture" r:id="rId8" imgW="1600200" imgH="1600200" progId="Word.Picture.8">
                  <p:embed/>
                </p:oleObj>
              </mc:Choice>
              <mc:Fallback>
                <p:oleObj name="Picture" r:id="rId8" imgW="1600200" imgH="16002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5317331"/>
                        <a:ext cx="1074738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5360193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68131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387181"/>
            <a:ext cx="10017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968722"/>
              </p:ext>
            </p:extLst>
          </p:nvPr>
        </p:nvGraphicFramePr>
        <p:xfrm>
          <a:off x="7029450" y="132556"/>
          <a:ext cx="10271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Document" r:id="rId14" imgW="1600200" imgH="1612392" progId="Word.Document.8">
                  <p:embed/>
                </p:oleObj>
              </mc:Choice>
              <mc:Fallback>
                <p:oleObj name="Document" r:id="rId14" imgW="1600200" imgH="16123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132556"/>
                        <a:ext cx="1027113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129381"/>
            <a:ext cx="104298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34672" cy="1143000"/>
          </a:xfrm>
        </p:spPr>
        <p:txBody>
          <a:bodyPr/>
          <a:lstStyle/>
          <a:p>
            <a:r>
              <a:rPr lang="en-AU" dirty="0" smtClean="0"/>
              <a:t>Road vehicle placarding </a:t>
            </a:r>
            <a:r>
              <a:rPr lang="en-AU" sz="2400" dirty="0" smtClean="0"/>
              <a:t>(ADG 7.3 Chapter 5.3.6)</a:t>
            </a:r>
            <a:endParaRPr lang="en-AU" sz="24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86" y="1295456"/>
            <a:ext cx="6550745" cy="5222629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7743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02" y="2133634"/>
            <a:ext cx="4890921" cy="36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Package placarding</a:t>
            </a:r>
            <a:endParaRPr lang="en-AU" dirty="0"/>
          </a:p>
        </p:txBody>
      </p:sp>
      <p:pic>
        <p:nvPicPr>
          <p:cNvPr id="4" name="Picture 2" descr="\\INTERNAL.dom\CORP\USERDATA\CANNINGTON\HOMEDRIVE\mirsdjd\Desktop\Transport pix\IMG_97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" y="2133634"/>
            <a:ext cx="4896001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228184" y="4149080"/>
            <a:ext cx="720080" cy="504056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3600" smtClean="0">
              <a:solidFill>
                <a:srgbClr val="92D050"/>
              </a:solidFill>
              <a:ea typeface="SimSun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9131" y="1700808"/>
            <a:ext cx="2360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CF5E31"/>
                </a:solidFill>
              </a:rPr>
              <a:t>Where’s the placard?</a:t>
            </a:r>
            <a:endParaRPr lang="en-AU" dirty="0">
              <a:solidFill>
                <a:srgbClr val="CF5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Vehicle combination placarding examples</a:t>
            </a:r>
            <a:endParaRPr lang="en-A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86" y="1250162"/>
            <a:ext cx="6400632" cy="5276056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427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Any questions</a:t>
            </a:r>
            <a:r>
              <a:rPr lang="en-AU" dirty="0"/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C100-B343-45CB-97BE-58A43C546B6B}" type="slidenum">
              <a:rPr lang="en-AU"/>
              <a:pPr/>
              <a:t>15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340768"/>
            <a:ext cx="79208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200" dirty="0"/>
          </a:p>
          <a:p>
            <a:r>
              <a:rPr lang="en-AU" sz="3200" dirty="0" smtClean="0"/>
              <a:t>Email </a:t>
            </a:r>
            <a:r>
              <a:rPr lang="en-AU" sz="3200" dirty="0" smtClean="0">
                <a:hlinkClick r:id="rId3"/>
              </a:rPr>
              <a:t>packages@dmp.wa.gov.au</a:t>
            </a:r>
            <a:endParaRPr lang="en-AU" sz="3200" dirty="0" smtClean="0"/>
          </a:p>
          <a:p>
            <a:endParaRPr lang="en-AU" sz="3200" dirty="0" smtClean="0"/>
          </a:p>
          <a:p>
            <a:endParaRPr lang="en-AU" sz="3200" dirty="0"/>
          </a:p>
          <a:p>
            <a:r>
              <a:rPr lang="en-AU" sz="3200" dirty="0"/>
              <a:t>Email </a:t>
            </a:r>
            <a:r>
              <a:rPr lang="en-AU" sz="3200" dirty="0" smtClean="0"/>
              <a:t> </a:t>
            </a:r>
            <a:r>
              <a:rPr lang="en-AU" sz="3200" dirty="0" smtClean="0">
                <a:hlinkClick r:id="rId4"/>
              </a:rPr>
              <a:t>punit@dmp.wa.gov.au</a:t>
            </a:r>
            <a:endParaRPr lang="en-AU" sz="3200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19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Don’t forget – Stay informed!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AU" sz="2400" dirty="0" smtClean="0"/>
              <a:t>Visit </a:t>
            </a:r>
            <a:r>
              <a:rPr lang="en-AU" sz="2400" dirty="0">
                <a:solidFill>
                  <a:srgbClr val="C00000"/>
                </a:solidFill>
              </a:rPr>
              <a:t>www.dmp.wa.gov.au/ResourcesSafety</a:t>
            </a:r>
          </a:p>
          <a:p>
            <a:pPr marL="0" indent="0">
              <a:buFontTx/>
              <a:buNone/>
              <a:defRPr/>
            </a:pPr>
            <a:r>
              <a:rPr lang="en-AU" sz="2400" dirty="0"/>
              <a:t>to sign </a:t>
            </a:r>
            <a:r>
              <a:rPr lang="en-AU" sz="2400" dirty="0" smtClean="0"/>
              <a:t>up for our weekly news alerts</a:t>
            </a:r>
          </a:p>
          <a:p>
            <a:pPr marL="0" indent="0">
              <a:buFontTx/>
              <a:buNone/>
              <a:defRPr/>
            </a:pPr>
            <a:endParaRPr lang="en-AU" sz="2400" dirty="0"/>
          </a:p>
          <a:p>
            <a:pPr>
              <a:defRPr/>
            </a:pPr>
            <a:endParaRPr lang="en-AU" sz="2400" dirty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511794"/>
            <a:ext cx="406518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3933056"/>
            <a:ext cx="1343025" cy="130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21625" y="6524625"/>
            <a:ext cx="1258887" cy="333375"/>
          </a:xfrm>
        </p:spPr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Learn </a:t>
            </a:r>
            <a:r>
              <a:rPr lang="en-AU" dirty="0"/>
              <a:t>all about how to placard and why it’s </a:t>
            </a:r>
            <a:r>
              <a:rPr lang="en-AU" dirty="0" smtClean="0"/>
              <a:t>so important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CF5E31"/>
                </a:solidFill>
              </a:rPr>
              <a:t>Placarding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21625" y="6524625"/>
            <a:ext cx="1258887" cy="333375"/>
          </a:xfrm>
        </p:spPr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CF5E31"/>
                </a:solidFill>
              </a:rPr>
              <a:t>Six </a:t>
            </a:r>
            <a:r>
              <a:rPr lang="en-AU" dirty="0">
                <a:solidFill>
                  <a:srgbClr val="CF5E31"/>
                </a:solidFill>
              </a:rPr>
              <a:t>p</a:t>
            </a:r>
            <a:r>
              <a:rPr lang="en-AU" dirty="0" smtClean="0">
                <a:solidFill>
                  <a:srgbClr val="CF5E31"/>
                </a:solidFill>
              </a:rPr>
              <a:t>illars of dangerous goods transport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85113" y="6524625"/>
            <a:ext cx="1258887" cy="333375"/>
          </a:xfrm>
        </p:spPr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95736" y="1340768"/>
            <a:ext cx="5112568" cy="4824536"/>
            <a:chOff x="0" y="0"/>
            <a:chExt cx="3352800" cy="2804160"/>
          </a:xfrm>
        </p:grpSpPr>
        <p:pic>
          <p:nvPicPr>
            <p:cNvPr id="8" name="Picture 7" descr="C:\Documents and Settings\MIEDGSL\Local Settings\Temporary Internet Files\Content.Outlook\URKKZR2H\training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3" r="15235"/>
            <a:stretch/>
          </p:blipFill>
          <p:spPr bwMode="auto">
            <a:xfrm>
              <a:off x="76200" y="0"/>
              <a:ext cx="3187700" cy="2804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0" y="289560"/>
              <a:ext cx="533400" cy="3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en-AU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19400" y="289560"/>
              <a:ext cx="533400" cy="3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en-AU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69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When is placarding required?</a:t>
            </a:r>
            <a:endParaRPr lang="en-AU" dirty="0"/>
          </a:p>
        </p:txBody>
      </p:sp>
      <p:pic>
        <p:nvPicPr>
          <p:cNvPr id="4" name="Picture 20" descr="Flammable Liquid Class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346700"/>
            <a:ext cx="9890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534670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5346700"/>
            <a:ext cx="9921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5354638"/>
            <a:ext cx="10080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4641850" y="5303838"/>
          <a:ext cx="1074738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Picture" r:id="rId7" imgW="1600200" imgH="1600200" progId="Word.Picture.8">
                  <p:embed/>
                </p:oleObj>
              </mc:Choice>
              <mc:Fallback>
                <p:oleObj name="Picture" r:id="rId7" imgW="1600200" imgH="16002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5303838"/>
                        <a:ext cx="1074738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534670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54638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373688"/>
            <a:ext cx="10017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http://4.bp.blogspot.com/_I2WMrtKalBg/SRo-lJ1ze_I/AAAAAAAAABg/yal_YF76aOk/s320/flammable-gas-diamond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33350"/>
            <a:ext cx="9794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7029450" y="119063"/>
          <a:ext cx="10271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Document" r:id="rId14" imgW="1600200" imgH="1612392" progId="Word.Document.8">
                  <p:embed/>
                </p:oleObj>
              </mc:Choice>
              <mc:Fallback>
                <p:oleObj name="Document" r:id="rId14" imgW="1600200" imgH="16123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119063"/>
                        <a:ext cx="1027113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115888"/>
            <a:ext cx="104298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Placarding is required when you are carrying a </a:t>
            </a:r>
            <a:r>
              <a:rPr lang="en-AU" dirty="0">
                <a:solidFill>
                  <a:srgbClr val="CF5E31"/>
                </a:solidFill>
              </a:rPr>
              <a:t>placard load </a:t>
            </a:r>
          </a:p>
          <a:p>
            <a:r>
              <a:rPr lang="en-AU" dirty="0"/>
              <a:t>A placard load may include</a:t>
            </a:r>
            <a:r>
              <a:rPr lang="en-AU" b="1" i="1" dirty="0"/>
              <a:t> </a:t>
            </a:r>
            <a:r>
              <a:rPr lang="en-AU" dirty="0"/>
              <a:t>a </a:t>
            </a:r>
            <a:r>
              <a:rPr lang="en-AU" dirty="0">
                <a:solidFill>
                  <a:srgbClr val="CF5E31"/>
                </a:solidFill>
              </a:rPr>
              <a:t>placardable unit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63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a </a:t>
            </a:r>
            <a:r>
              <a:rPr lang="en-AU" dirty="0" smtClean="0">
                <a:solidFill>
                  <a:srgbClr val="CF5E31"/>
                </a:solidFill>
              </a:rPr>
              <a:t>placard load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For a placard load consisting of packages or articles, such as drums, gas cylinders, fire extinguishers, car batteries</a:t>
            </a:r>
          </a:p>
          <a:p>
            <a:endParaRPr lang="en-AU" dirty="0" smtClean="0"/>
          </a:p>
          <a:p>
            <a:r>
              <a:rPr lang="en-AU" dirty="0" smtClean="0"/>
              <a:t>For a load containing 2.1, 2.3 or Packing Group I dangerous goods  </a:t>
            </a:r>
            <a:r>
              <a:rPr lang="en-AU" dirty="0" smtClean="0">
                <a:solidFill>
                  <a:srgbClr val="CF5E31"/>
                </a:solidFill>
              </a:rPr>
              <a:t>≥250 L/kg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For all other loads  </a:t>
            </a:r>
            <a:r>
              <a:rPr lang="en-AU" dirty="0">
                <a:solidFill>
                  <a:srgbClr val="CF5E31"/>
                </a:solidFill>
              </a:rPr>
              <a:t>≥ </a:t>
            </a:r>
            <a:r>
              <a:rPr lang="en-AU" dirty="0" smtClean="0">
                <a:solidFill>
                  <a:srgbClr val="CF5E31"/>
                </a:solidFill>
              </a:rPr>
              <a:t>1000 L/kg</a:t>
            </a:r>
            <a:endParaRPr lang="en-AU" dirty="0">
              <a:solidFill>
                <a:srgbClr val="CF5E31"/>
              </a:solidFill>
            </a:endParaRPr>
          </a:p>
        </p:txBody>
      </p:sp>
      <p:pic>
        <p:nvPicPr>
          <p:cNvPr id="4" name="Picture 20" descr="Flammable Liquid Class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346700"/>
            <a:ext cx="9890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534670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5346700"/>
            <a:ext cx="9921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5354638"/>
            <a:ext cx="10080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4641850" y="5303838"/>
          <a:ext cx="1074738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Picture" r:id="rId8" imgW="1600200" imgH="1600200" progId="Word.Picture.8">
                  <p:embed/>
                </p:oleObj>
              </mc:Choice>
              <mc:Fallback>
                <p:oleObj name="Picture" r:id="rId8" imgW="1600200" imgH="16002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5303838"/>
                        <a:ext cx="1074738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534670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54638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373688"/>
            <a:ext cx="10017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http://4.bp.blogspot.com/_I2WMrtKalBg/SRo-lJ1ze_I/AAAAAAAAABg/yal_YF76aOk/s320/flammable-gas-diamon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33350"/>
            <a:ext cx="9794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7029450" y="119063"/>
          <a:ext cx="10271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Document" r:id="rId15" imgW="1600200" imgH="1612392" progId="Word.Document.8">
                  <p:embed/>
                </p:oleObj>
              </mc:Choice>
              <mc:Fallback>
                <p:oleObj name="Document" r:id="rId15" imgW="1600200" imgH="16123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119063"/>
                        <a:ext cx="1027113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115888"/>
            <a:ext cx="104298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2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a </a:t>
            </a:r>
            <a:r>
              <a:rPr lang="en-AU" dirty="0" err="1" smtClean="0">
                <a:solidFill>
                  <a:srgbClr val="CF5E31"/>
                </a:solidFill>
              </a:rPr>
              <a:t>placardable</a:t>
            </a:r>
            <a:r>
              <a:rPr lang="en-AU" dirty="0" smtClean="0">
                <a:solidFill>
                  <a:srgbClr val="CF5E31"/>
                </a:solidFill>
              </a:rPr>
              <a:t> unit</a:t>
            </a:r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4" name="Picture 20" descr="Flammable Liquid Class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5" y="5356833"/>
            <a:ext cx="9890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67" y="5360193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29" y="5360193"/>
            <a:ext cx="9921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17" y="5368131"/>
            <a:ext cx="10080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768870"/>
              </p:ext>
            </p:extLst>
          </p:nvPr>
        </p:nvGraphicFramePr>
        <p:xfrm>
          <a:off x="4641850" y="5317331"/>
          <a:ext cx="1074738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Picture" r:id="rId7" imgW="1600200" imgH="1600200" progId="Word.Picture.8">
                  <p:embed/>
                </p:oleObj>
              </mc:Choice>
              <mc:Fallback>
                <p:oleObj name="Picture" r:id="rId7" imgW="1600200" imgH="16002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5317331"/>
                        <a:ext cx="1074738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5360193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68131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387181"/>
            <a:ext cx="10017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http://4.bp.blogspot.com/_I2WMrtKalBg/SRo-lJ1ze_I/AAAAAAAAABg/yal_YF76aOk/s320/flammable-gas-diamond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46843"/>
            <a:ext cx="9794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538014"/>
              </p:ext>
            </p:extLst>
          </p:nvPr>
        </p:nvGraphicFramePr>
        <p:xfrm>
          <a:off x="7029450" y="132556"/>
          <a:ext cx="10271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Document" r:id="rId14" imgW="1600200" imgH="1612392" progId="Word.Document.8">
                  <p:embed/>
                </p:oleObj>
              </mc:Choice>
              <mc:Fallback>
                <p:oleObj name="Document" r:id="rId14" imgW="1600200" imgH="16123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132556"/>
                        <a:ext cx="1027113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129381"/>
            <a:ext cx="104298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85800" y="1600200"/>
            <a:ext cx="7912100" cy="4495800"/>
          </a:xfrm>
        </p:spPr>
        <p:txBody>
          <a:bodyPr/>
          <a:lstStyle/>
          <a:p>
            <a:r>
              <a:rPr lang="en-AU" dirty="0" smtClean="0"/>
              <a:t>A dangerous </a:t>
            </a:r>
            <a:r>
              <a:rPr lang="en-AU" dirty="0"/>
              <a:t>goods receptacle with a capacity &gt; </a:t>
            </a:r>
            <a:r>
              <a:rPr lang="en-AU" dirty="0" smtClean="0"/>
              <a:t>500 L 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OR</a:t>
            </a:r>
            <a:endParaRPr lang="en-AU" dirty="0"/>
          </a:p>
          <a:p>
            <a:endParaRPr lang="en-AU" dirty="0"/>
          </a:p>
          <a:p>
            <a:r>
              <a:rPr lang="en-AU" dirty="0"/>
              <a:t>&gt; 500 kg of dangerous goods in a receptacle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61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Package versus placardable unit</a:t>
            </a:r>
            <a:endParaRPr lang="en-AU" dirty="0"/>
          </a:p>
        </p:txBody>
      </p:sp>
      <p:pic>
        <p:nvPicPr>
          <p:cNvPr id="8194" name="Picture 2" descr="C:\Users\mirsdjd\AppData\Local\Microsoft\Windows\Temporary Internet Files\Content.Outlook\7X9147VL\Picture 0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7" t="35043" r="14558" b="11071"/>
          <a:stretch/>
        </p:blipFill>
        <p:spPr bwMode="auto">
          <a:xfrm>
            <a:off x="381110" y="1676446"/>
            <a:ext cx="4608000" cy="26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irsdjd\AppData\Local\Microsoft\Windows\Temporary Internet Files\Content.Outlook\7X9147VL\IMG_06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6" r="-89"/>
          <a:stretch/>
        </p:blipFill>
        <p:spPr bwMode="auto">
          <a:xfrm>
            <a:off x="5576086" y="3164889"/>
            <a:ext cx="3240000" cy="3124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0607" y="4653136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CF5E31"/>
                </a:solidFill>
              </a:rPr>
              <a:t>Each cylinder is a package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5622579" y="2610371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CF5E31"/>
                </a:solidFill>
              </a:rPr>
              <a:t>The IBC is a </a:t>
            </a:r>
            <a:r>
              <a:rPr lang="en-AU" dirty="0" err="1" smtClean="0">
                <a:solidFill>
                  <a:srgbClr val="CF5E31"/>
                </a:solidFill>
              </a:rPr>
              <a:t>placardable</a:t>
            </a:r>
            <a:r>
              <a:rPr lang="en-AU" dirty="0" smtClean="0">
                <a:solidFill>
                  <a:srgbClr val="CF5E31"/>
                </a:solidFill>
              </a:rPr>
              <a:t>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79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Mixed classes</a:t>
            </a:r>
            <a:endParaRPr lang="en-AU" dirty="0"/>
          </a:p>
        </p:txBody>
      </p:sp>
      <p:pic>
        <p:nvPicPr>
          <p:cNvPr id="8196" name="Picture 4" descr="Dangerous Goods (Mixed Loa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64" y="137089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Emergency Information Panels (EIPs)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772816"/>
            <a:ext cx="5729183" cy="4525962"/>
          </a:xfrm>
          <a:noFill/>
          <a:ln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2304256" cy="166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5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urDocsIsRecordsDocument xmlns="dce3ed02-b0cd-470d-9119-e5f1a2533a21">true</OurDocsIsRecordsDocument>
    <OurDocsDataStore xmlns="dce3ed02-b0cd-470d-9119-e5f1a2533a21">Central</OurDocsDataStore>
    <OurDocsDocId xmlns="dce3ed02-b0cd-470d-9119-e5f1a2533a21">000071.Safety.Coms</OurDocsDocId>
    <OurDocsVersionCreatedBy xmlns="dce3ed02-b0cd-470d-9119-e5f1a2533a21">MIWWEMY</OurDocsVersionCreatedBy>
    <OurDocsIsLocked xmlns="dce3ed02-b0cd-470d-9119-e5f1a2533a21">false</OurDocsIsLocked>
    <OurDocsDocumentType xmlns="dce3ed02-b0cd-470d-9119-e5f1a2533a21">Other</OurDocsDocumentType>
    <OurDocsFileNumbers xmlns="dce3ed02-b0cd-470d-9119-e5f1a2533a21">A2099/201401</OurDocsFileNumbers>
    <OurDocsLockedOnBehalfOf xmlns="dce3ed02-b0cd-470d-9119-e5f1a2533a21" xsi:nil="true"/>
    <OurDocsDocumentDate xmlns="dce3ed02-b0cd-470d-9119-e5f1a2533a21">2014-11-06T16:00:00+00:00</OurDocsDocumentDate>
    <OurDocsVersionCreatedAt xmlns="dce3ed02-b0cd-470d-9119-e5f1a2533a21">2014-11-07T05:50:10+00:00</OurDocsVersionCreatedAt>
    <OurDocsReleaseClassification xmlns="dce3ed02-b0cd-470d-9119-e5f1a2533a21">Departmental Use Only</OurDocsReleaseClassification>
    <OurDocsTitle xmlns="dce3ed02-b0cd-470d-9119-e5f1a2533a21">DGS - Toolbox Presentation - 2014 - Placarding</OurDocsTitle>
    <OurDocsLocation xmlns="dce3ed02-b0cd-470d-9119-e5f1a2533a21">Perth</OurDocsLocation>
    <OurDocsDescription xmlns="dce3ed02-b0cd-470d-9119-e5f1a2533a21">Six Pillars of DG Transport Information Session 2014 Toolbox Presentation </OurDocsDescription>
    <OurDocsVersionReason xmlns="dce3ed02-b0cd-470d-9119-e5f1a2533a21" xsi:nil="true"/>
    <OurDocsAuthor xmlns="dce3ed02-b0cd-470d-9119-e5f1a2533a21">MOORE, Bec</OurDocsAuthor>
    <OurDocsLockedBy xmlns="dce3ed02-b0cd-470d-9119-e5f1a2533a21" xsi:nil="true"/>
    <OurDocsLockedOn xmlns="dce3ed02-b0cd-470d-9119-e5f1a2533a21" xsi:nil="true"/>
    <OurDocsVersionNumber xmlns="dce3ed02-b0cd-470d-9119-e5f1a2533a21">1</OurDocsVersionNumber>
    <OurDocsDocumentSource xmlns="dce3ed02-b0cd-470d-9119-e5f1a2533a21">Internal</OurDocsDocumentSour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urDocs Document" ma:contentTypeID="0x0101000AC6246A9CD2FC45B52DC6FEC0F0AAAA00A5C1F1DA62DAB340B34B67F1BBB7A427" ma:contentTypeVersion="32" ma:contentTypeDescription="Create a new document." ma:contentTypeScope="" ma:versionID="ed85fc0e994bd587aacbec29dd8edd5c">
  <xsd:schema xmlns:xsd="http://www.w3.org/2001/XMLSchema" xmlns:xs="http://www.w3.org/2001/XMLSchema" xmlns:p="http://schemas.microsoft.com/office/2006/metadata/properties" xmlns:ns2="dce3ed02-b0cd-470d-9119-e5f1a2533a21" targetNamespace="http://schemas.microsoft.com/office/2006/metadata/properties" ma:root="true" ma:fieldsID="d6fc7f555b4b50738d5ce00429abb5da" ns2:_="">
    <xsd:import namespace="dce3ed02-b0cd-470d-9119-e5f1a2533a21"/>
    <xsd:element name="properties">
      <xsd:complexType>
        <xsd:sequence>
          <xsd:element name="documentManagement">
            <xsd:complexType>
              <xsd:all>
                <xsd:element ref="ns2:OurDocsDataStore"/>
                <xsd:element ref="ns2:OurDocsDocId"/>
                <xsd:element ref="ns2:OurDocsVersionNumber"/>
                <xsd:element ref="ns2:OurDocsIsRecordsDocument" minOccurs="0"/>
                <xsd:element ref="ns2:OurDocsIsLocked" minOccurs="0"/>
                <xsd:element ref="ns2:OurDocsTitle" minOccurs="0"/>
                <xsd:element ref="ns2:OurDocsDescription" minOccurs="0"/>
                <xsd:element ref="ns2:OurDocsAuthor" minOccurs="0"/>
                <xsd:element ref="ns2:OurDocsLocation" minOccurs="0"/>
                <xsd:element ref="ns2:OurDocsReleaseClassification" minOccurs="0"/>
                <xsd:element ref="ns2:OurDocsDocumentType" minOccurs="0"/>
                <xsd:element ref="ns2:OurDocsDocumentDate" minOccurs="0"/>
                <xsd:element ref="ns2:OurDocsDocumentSource" minOccurs="0"/>
                <xsd:element ref="ns2:OurDocsFileNumbers" minOccurs="0"/>
                <xsd:element ref="ns2:OurDocsLockedBy" minOccurs="0"/>
                <xsd:element ref="ns2:OurDocsLockedOnBehalfOf" minOccurs="0"/>
                <xsd:element ref="ns2:OurDocsLockedOn" minOccurs="0"/>
                <xsd:element ref="ns2:OurDocsVersionCreatedBy" minOccurs="0"/>
                <xsd:element ref="ns2:OurDocsVersionCreatedAt" minOccurs="0"/>
                <xsd:element ref="ns2:OurDocsVersionRea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3ed02-b0cd-470d-9119-e5f1a2533a21" elementFormDefault="qualified">
    <xsd:import namespace="http://schemas.microsoft.com/office/2006/documentManagement/types"/>
    <xsd:import namespace="http://schemas.microsoft.com/office/infopath/2007/PartnerControls"/>
    <xsd:element name="OurDocsDataStore" ma:index="8" ma:displayName="DataStore" ma:internalName="OurDocsDataStore">
      <xsd:simpleType>
        <xsd:restriction base="dms:Text"/>
      </xsd:simpleType>
    </xsd:element>
    <xsd:element name="OurDocsDocId" ma:index="9" ma:displayName="DocId" ma:internalName="OurDocsDocId">
      <xsd:simpleType>
        <xsd:restriction base="dms:Text"/>
      </xsd:simpleType>
    </xsd:element>
    <xsd:element name="OurDocsVersionNumber" ma:index="10" ma:displayName="VersionNumber" ma:internalName="OurDocsVersionNumber">
      <xsd:simpleType>
        <xsd:restriction base="dms:Text"/>
      </xsd:simpleType>
    </xsd:element>
    <xsd:element name="OurDocsIsRecordsDocument" ma:index="11" nillable="true" ma:displayName="IsRecordsDocument" ma:internalName="OurDocsIsRecordsDocument">
      <xsd:simpleType>
        <xsd:restriction base="dms:Boolean"/>
      </xsd:simpleType>
    </xsd:element>
    <xsd:element name="OurDocsIsLocked" ma:index="12" nillable="true" ma:displayName="IsLocked" ma:internalName="OurDocsIsLocked">
      <xsd:simpleType>
        <xsd:restriction base="dms:Boolean"/>
      </xsd:simpleType>
    </xsd:element>
    <xsd:element name="OurDocsTitle" ma:index="13" nillable="true" ma:displayName="Title" ma:internalName="OurDocsTitle">
      <xsd:simpleType>
        <xsd:restriction base="dms:Text"/>
      </xsd:simpleType>
    </xsd:element>
    <xsd:element name="OurDocsDescription" ma:index="14" nillable="true" ma:displayName="Description" ma:internalName="OurDocsDescription">
      <xsd:simpleType>
        <xsd:restriction base="dms:Note">
          <xsd:maxLength value="255"/>
        </xsd:restriction>
      </xsd:simpleType>
    </xsd:element>
    <xsd:element name="OurDocsAuthor" ma:index="15" nillable="true" ma:displayName="Author" ma:internalName="OurDocsAuthor">
      <xsd:simpleType>
        <xsd:restriction base="dms:Text"/>
      </xsd:simpleType>
    </xsd:element>
    <xsd:element name="OurDocsLocation" ma:index="16" nillable="true" ma:displayName="Location" ma:internalName="OurDocsLocation">
      <xsd:simpleType>
        <xsd:restriction base="dms:Text"/>
      </xsd:simpleType>
    </xsd:element>
    <xsd:element name="OurDocsReleaseClassification" ma:index="17" nillable="true" ma:displayName="ReleaseClassification" ma:internalName="OurDocsReleaseClassification">
      <xsd:simpleType>
        <xsd:restriction base="dms:Choice">
          <xsd:enumeration value="Departmental Use Only"/>
          <xsd:enumeration value="Within Government Only"/>
          <xsd:enumeration value="Addressee Use Only"/>
          <xsd:enumeration value="Addressee and Within Government Only"/>
          <xsd:enumeration value="For Public Release"/>
          <xsd:enumeration value="UNKNOWN"/>
        </xsd:restriction>
      </xsd:simpleType>
    </xsd:element>
    <xsd:element name="OurDocsDocumentType" ma:index="18" nillable="true" ma:displayName="DocumentType" ma:internalName="OurDocsDocumentType">
      <xsd:simpleType>
        <xsd:restriction base="dms:Choice">
          <xsd:enumeration value="Administration"/>
          <xsd:enumeration value="Agenda"/>
          <xsd:enumeration value="Appointment"/>
          <xsd:enumeration value="Briefing Note"/>
          <xsd:enumeration value="Certificate of Competency"/>
          <xsd:enumeration value="Corporate Executive"/>
          <xsd:enumeration value="Corporate Form"/>
          <xsd:enumeration value="Corporate Policy"/>
          <xsd:enumeration value="Corporate Procedure"/>
          <xsd:enumeration value="Document"/>
          <xsd:enumeration value="Email"/>
          <xsd:enumeration value="External Presentations"/>
          <xsd:enumeration value="External Published Document"/>
          <xsd:enumeration value="Facsimile"/>
          <xsd:enumeration value="File"/>
          <xsd:enumeration value="File Note"/>
          <xsd:enumeration value="Form"/>
          <xsd:enumeration value="Incident Report"/>
          <xsd:enumeration value="Internal Memo"/>
          <xsd:enumeration value="Internal Presentations"/>
          <xsd:enumeration value="Investigation Document"/>
          <xsd:enumeration value="Letter"/>
          <xsd:enumeration value="Map"/>
          <xsd:enumeration value="Memorandum"/>
          <xsd:enumeration value="Ministerial"/>
          <xsd:enumeration value="Minutes"/>
          <xsd:enumeration value="Other"/>
          <xsd:enumeration value="Permit"/>
          <xsd:enumeration value="Photos"/>
          <xsd:enumeration value="Policy"/>
          <xsd:enumeration value="Press Clipping"/>
          <xsd:enumeration value="Press Release"/>
          <xsd:enumeration value="Procurement"/>
          <xsd:enumeration value="Production Report"/>
          <xsd:enumeration value="Report"/>
          <xsd:enumeration value="Risk Management"/>
          <xsd:enumeration value="Royalty Audit"/>
          <xsd:enumeration value="Royalty Payment/Revenue"/>
          <xsd:enumeration value="Royalty Return"/>
          <xsd:enumeration value="Safety Bulletin"/>
          <xsd:enumeration value="Speech"/>
          <xsd:enumeration value="Training"/>
          <xsd:enumeration value="Web Document"/>
        </xsd:restriction>
      </xsd:simpleType>
    </xsd:element>
    <xsd:element name="OurDocsDocumentDate" ma:index="19" nillable="true" ma:displayName="DocumentDate" ma:internalName="OurDocsDocumentDate">
      <xsd:simpleType>
        <xsd:restriction base="dms:DateTime"/>
      </xsd:simpleType>
    </xsd:element>
    <xsd:element name="OurDocsDocumentSource" ma:index="20" nillable="true" ma:displayName="DocumentSource" ma:internalName="OurDocsDocumentSource">
      <xsd:simpleType>
        <xsd:restriction base="dms:Choice">
          <xsd:enumeration value="Internal"/>
          <xsd:enumeration value="External"/>
          <xsd:enumeration value="UNKNOWN"/>
        </xsd:restriction>
      </xsd:simpleType>
    </xsd:element>
    <xsd:element name="OurDocsFileNumbers" ma:index="21" nillable="true" ma:displayName="FileNumbers" ma:internalName="OurDocsFileNumbers">
      <xsd:simpleType>
        <xsd:restriction base="dms:Note">
          <xsd:maxLength value="255"/>
        </xsd:restriction>
      </xsd:simpleType>
    </xsd:element>
    <xsd:element name="OurDocsLockedBy" ma:index="22" nillable="true" ma:displayName="LockedBy" ma:internalName="OurDocsLockedBy">
      <xsd:simpleType>
        <xsd:restriction base="dms:Text"/>
      </xsd:simpleType>
    </xsd:element>
    <xsd:element name="OurDocsLockedOnBehalfOf" ma:index="23" nillable="true" ma:displayName="LockedOnBehalfOf" ma:internalName="OurDocsLockedOnBehalfOf">
      <xsd:simpleType>
        <xsd:restriction base="dms:Text"/>
      </xsd:simpleType>
    </xsd:element>
    <xsd:element name="OurDocsLockedOn" ma:index="24" nillable="true" ma:displayName="LockedOn" ma:internalName="OurDocsLockedOn">
      <xsd:simpleType>
        <xsd:restriction base="dms:DateTime"/>
      </xsd:simpleType>
    </xsd:element>
    <xsd:element name="OurDocsVersionCreatedBy" ma:index="25" nillable="true" ma:displayName="VersionCreatedBy" ma:internalName="OurDocsVersionCreatedBy">
      <xsd:simpleType>
        <xsd:restriction base="dms:Text"/>
      </xsd:simpleType>
    </xsd:element>
    <xsd:element name="OurDocsVersionCreatedAt" ma:index="26" nillable="true" ma:displayName="VersionCreatedAt" ma:internalName="OurDocsVersionCreatedAt">
      <xsd:simpleType>
        <xsd:restriction base="dms:DateTime"/>
      </xsd:simpleType>
    </xsd:element>
    <xsd:element name="OurDocsVersionReason" ma:index="27" nillable="true" ma:displayName="VersionReason" ma:internalName="OurDocsVersionReas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47aadd75-fb41-49d7-866d-414b51aa1b7e" ContentTypeId="0x0101000AC6246A9CD2FC45B52DC6FEC0F0AAAA" PreviousValue="false"/>
</file>

<file path=customXml/itemProps1.xml><?xml version="1.0" encoding="utf-8"?>
<ds:datastoreItem xmlns:ds="http://schemas.openxmlformats.org/officeDocument/2006/customXml" ds:itemID="{83569F34-2B14-4578-A04C-327E91E74A05}">
  <ds:schemaRefs>
    <ds:schemaRef ds:uri="http://purl.org/dc/elements/1.1/"/>
    <ds:schemaRef ds:uri="dce3ed02-b0cd-470d-9119-e5f1a2533a21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7DFB892-D3A2-49BE-A179-192759F57D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0F494D-F687-49AE-9217-0D96B856D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3ed02-b0cd-470d-9119-e5f1a2533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56649D5-7E21-46C7-9F89-41DA59716413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739</Words>
  <Application>Microsoft Office PowerPoint</Application>
  <PresentationFormat>On-screen Show (4:3)</PresentationFormat>
  <Paragraphs>100</Paragraphs>
  <Slides>16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4_Blank Presentation</vt:lpstr>
      <vt:lpstr>Picture</vt:lpstr>
      <vt:lpstr>Document</vt:lpstr>
      <vt:lpstr>Please read this before using presentation</vt:lpstr>
      <vt:lpstr>Placarding </vt:lpstr>
      <vt:lpstr>Six pillars of dangerous goods transport</vt:lpstr>
      <vt:lpstr>When is placarding required?</vt:lpstr>
      <vt:lpstr>What is a placard load?</vt:lpstr>
      <vt:lpstr>What is a placardable unit?</vt:lpstr>
      <vt:lpstr>Package versus placardable unit</vt:lpstr>
      <vt:lpstr>Mixed classes</vt:lpstr>
      <vt:lpstr>Emergency Information Panels (EIPs)</vt:lpstr>
      <vt:lpstr>Examples of EIPs</vt:lpstr>
      <vt:lpstr>Placarding method (ADG7.3, Chapter 5.3)</vt:lpstr>
      <vt:lpstr>Road vehicle placarding (ADG 7.3 Chapter 5.3.6)</vt:lpstr>
      <vt:lpstr>Package placarding</vt:lpstr>
      <vt:lpstr>Vehicle combination placarding examples</vt:lpstr>
      <vt:lpstr>Any questions…</vt:lpstr>
      <vt:lpstr>Don’t forget – Stay informed!</vt:lpstr>
    </vt:vector>
  </TitlesOfParts>
  <Company>Department of Mines and Petroleum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DGS - Toolbox Presentation - 2014 - Placarding</dc:title>
  <dc:creator>MOORE, Bec</dc:creator>
  <cp:lastModifiedBy>CORNEJO, Leezelle</cp:lastModifiedBy>
  <cp:revision>87</cp:revision>
  <cp:lastPrinted>2014-10-14T04:16:15Z</cp:lastPrinted>
  <dcterms:created xsi:type="dcterms:W3CDTF">2014-09-11T01:05:05Z</dcterms:created>
  <dcterms:modified xsi:type="dcterms:W3CDTF">2014-11-27T22:36:49Z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0x0101000AC6246A9CD2FC45B52DC6FEC0F0AAAA00A5C1F1DA62DAB340B34B67F1BBB7A427</vt:lpwstr>
  </property>
</Properties>
</file>