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8"/>
  </p:notesMasterIdLst>
  <p:sldIdLst>
    <p:sldId id="420" r:id="rId6"/>
    <p:sldId id="409" r:id="rId7"/>
    <p:sldId id="421" r:id="rId8"/>
    <p:sldId id="410" r:id="rId9"/>
    <p:sldId id="411" r:id="rId10"/>
    <p:sldId id="412" r:id="rId11"/>
    <p:sldId id="413" r:id="rId12"/>
    <p:sldId id="414" r:id="rId13"/>
    <p:sldId id="415" r:id="rId14"/>
    <p:sldId id="416" r:id="rId15"/>
    <p:sldId id="417" r:id="rId16"/>
    <p:sldId id="278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5E3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86" autoAdjust="0"/>
  </p:normalViewPr>
  <p:slideViewPr>
    <p:cSldViewPr>
      <p:cViewPr varScale="1">
        <p:scale>
          <a:sx n="51" d="100"/>
          <a:sy n="51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7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144D8-BE0F-442D-B64D-627BC9E1BD30}" type="datetimeFigureOut">
              <a:rPr lang="en-AU" smtClean="0"/>
              <a:t>28/11/2014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E5703-F4AA-441F-8FD2-94E9572AB62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589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alt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80EECEC-6984-4644-B8D5-4F644DCACFD2}" type="slidenum">
              <a:rPr lang="en-AU" altLang="en-US">
                <a:solidFill>
                  <a:prstClr val="black"/>
                </a:solidFill>
                <a:latin typeface="Calibri" pitchFamily="34" charset="0"/>
              </a:rPr>
              <a:pPr/>
              <a:t>1</a:t>
            </a:fld>
            <a:endParaRPr lang="en-AU" altLang="en-US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F6CA2-6A4E-4946-B5CC-DD5AAEB232F1}" type="slidenum">
              <a:rPr lang="en-AU">
                <a:solidFill>
                  <a:prstClr val="black"/>
                </a:solidFill>
              </a:rPr>
              <a:pPr/>
              <a:t>10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FC30C-EBAA-4B5E-9831-C36BD4319285}" type="slidenum">
              <a:rPr lang="en-AU">
                <a:solidFill>
                  <a:prstClr val="black"/>
                </a:solidFill>
              </a:rPr>
              <a:pPr/>
              <a:t>11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aseline="0" dirty="0" smtClean="0"/>
              <a:t> further information on Dangerous Goods Transport, send an email to these addresses 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1pPr>
            <a:lvl2pPr marL="742889" indent="-285726"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2pPr>
            <a:lvl3pPr marL="1142907" indent="-228581"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3pPr>
            <a:lvl4pPr marL="1600070" indent="-228581"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4pPr>
            <a:lvl5pPr marL="2057232" indent="-228581"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5pPr>
            <a:lvl6pPr marL="2514395" indent="-2285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6pPr>
            <a:lvl7pPr marL="2971559" indent="-2285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7pPr>
            <a:lvl8pPr marL="3428722" indent="-2285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8pPr>
            <a:lvl9pPr marL="3885884" indent="-22858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24" charset="-128"/>
              </a:defRPr>
            </a:lvl9pPr>
          </a:lstStyle>
          <a:p>
            <a:fld id="{92A42829-D078-4E41-B5EE-223D1839FB15}" type="slidenum">
              <a:rPr lang="en-AU" sz="1200">
                <a:solidFill>
                  <a:prstClr val="black"/>
                </a:solidFill>
              </a:rPr>
              <a:pPr/>
              <a:t>12</a:t>
            </a:fld>
            <a:endParaRPr lang="en-AU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dirty="0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EBBBCB-1940-4845-9D22-8D60C11BCE97}" type="slidenum">
              <a:rPr lang="en-AU" smtClean="0">
                <a:solidFill>
                  <a:prstClr val="black"/>
                </a:solidFill>
              </a:rPr>
              <a:pPr/>
              <a:t>2</a:t>
            </a:fld>
            <a:endParaRPr lang="en-A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presentation focuses </a:t>
            </a:r>
            <a:r>
              <a:rPr lang="en-A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segregation,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of the Six Pillars of Dangerous Goods Transport.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the six visible elements of your transport system for dangerous goods?  [LISTED IN GRAPHIC]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Department of Mines and Petroleum views training as the platform that holds these elements or pillars together.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Packaged dangerous goods transport has often been afforded a low priority in organisations that cart general freight- the poor cousin of bulk tanker transport.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when you consider that dangerous goods freight movement currently constitutes 8% of road transport activity, the safe movement of multitudes of placard and sub-placard loads is important in terms of road networks and the exposure of the public.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risk to personnel in your transport activity is determined by the integrity of the packaging.  Pause and consider the effects of a single 32 kg chlorine cylinder releasing its contents while your driver is checking the pallet restraints and tyre pressures after a rest break.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information presented here is a snapshot of the common considerations applied to the transport of packaged dangerous goods.  Each business will have some unique challenges for carting mixed loads and a range of container types.  Nevertheless, applying the safe transport principles stipulated in the Australian Dangerous Goods Code will guide you toward minimising risk.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five other toolbox presentations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Six Pillars series available at www.dmp.wa.gov.au/14788.aspx. They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related directly to the self-audit template for prime contractors available on the Resources Safety website at www.dmp.wa.gov.au/17148.aspx.  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audit can be used to conduct a “health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check” of your dangerous goods transport system.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CC097A-8632-48C9-869A-8D87ACE952AC}" type="slidenum">
              <a:rPr lang="en-AU" smtClean="0">
                <a:solidFill>
                  <a:prstClr val="black"/>
                </a:solidFill>
              </a:rPr>
              <a:pPr/>
              <a:t>3</a:t>
            </a:fld>
            <a:endParaRPr lang="en-AU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66395-24E7-428C-99B5-7A4AD75FB7B0}" type="slidenum">
              <a:rPr lang="en-AU">
                <a:solidFill>
                  <a:prstClr val="black"/>
                </a:solidFill>
              </a:rPr>
              <a:pPr/>
              <a:t>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What happens if there is a vehicle crash or the load is poorly restrained?</a:t>
            </a:r>
            <a:r>
              <a:rPr lang="en-AU" baseline="0" dirty="0" smtClean="0"/>
              <a:t> Can chemicals mix?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dirty="0" smtClean="0"/>
          </a:p>
          <a:p>
            <a:r>
              <a:rPr lang="en-AU" dirty="0" smtClean="0"/>
              <a:t>Incompatible chemicals can cause a fire or react together to form another hazard.</a:t>
            </a:r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5703-F4AA-441F-8FD2-94E9572AB627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7847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5703-F4AA-441F-8FD2-94E9572AB627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0444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Table</a:t>
            </a:r>
            <a:r>
              <a:rPr lang="en-AU" baseline="0" dirty="0" smtClean="0"/>
              <a:t> 9.1 from ADG7.3 showing incompatible dangerous goods.</a:t>
            </a:r>
          </a:p>
          <a:p>
            <a:endParaRPr lang="en-AU" baseline="0" dirty="0" smtClean="0"/>
          </a:p>
          <a:p>
            <a:r>
              <a:rPr lang="en-AU" baseline="0" dirty="0" smtClean="0"/>
              <a:t>Acids and cyanide require separation as a mixture will generate hydrogen cyanide gas, a highly toxic gas.</a:t>
            </a:r>
          </a:p>
          <a:p>
            <a:endParaRPr lang="en-AU" baseline="0" dirty="0" smtClean="0"/>
          </a:p>
          <a:p>
            <a:r>
              <a:rPr lang="en-AU" smtClean="0"/>
              <a:t>ADG7.3 </a:t>
            </a:r>
            <a:r>
              <a:rPr lang="en-AU" dirty="0" smtClean="0"/>
              <a:t>= The Australian</a:t>
            </a:r>
            <a:r>
              <a:rPr lang="en-AU" baseline="0" dirty="0" smtClean="0"/>
              <a:t> Dangerous Goods Code, Edition 7.3</a:t>
            </a:r>
          </a:p>
          <a:p>
            <a:endParaRPr lang="en-AU" baseline="0" dirty="0" smtClean="0"/>
          </a:p>
          <a:p>
            <a:r>
              <a:rPr lang="en-AU" dirty="0" smtClean="0"/>
              <a:t>General</a:t>
            </a:r>
            <a:r>
              <a:rPr lang="en-AU" baseline="0" dirty="0" smtClean="0"/>
              <a:t> i</a:t>
            </a:r>
            <a:r>
              <a:rPr lang="en-AU" dirty="0" smtClean="0"/>
              <a:t>nformation available at</a:t>
            </a:r>
            <a:r>
              <a:rPr lang="en-AU" baseline="0" dirty="0" smtClean="0"/>
              <a:t> </a:t>
            </a:r>
            <a:r>
              <a:rPr lang="en-AU" dirty="0" smtClean="0"/>
              <a:t>www.infrastructure.gov.au/transport/australia/dangerous/dg_code_7e.aspx</a:t>
            </a:r>
          </a:p>
          <a:p>
            <a:endParaRPr lang="en-AU" dirty="0" smtClean="0"/>
          </a:p>
          <a:p>
            <a:r>
              <a:rPr lang="en-AU" dirty="0" smtClean="0"/>
              <a:t>Code available at www.ntc.gov.au/heavy-vehicles/safety/australian-dangerous-goods-code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5703-F4AA-441F-8FD2-94E9572AB627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0468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More examples of incompatible dangerous goods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5703-F4AA-441F-8FD2-94E9572AB627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561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These dangerous</a:t>
            </a:r>
            <a:r>
              <a:rPr lang="en-AU" baseline="0" dirty="0" smtClean="0"/>
              <a:t> goods are incompatible on the same road vehicle. </a:t>
            </a:r>
          </a:p>
          <a:p>
            <a:endParaRPr lang="en-AU" baseline="0" dirty="0" smtClean="0"/>
          </a:p>
          <a:p>
            <a:r>
              <a:rPr lang="en-AU" baseline="0" dirty="0" smtClean="0"/>
              <a:t>You cannot segregate the dangerous goods listed on this table by putting them on different trailers.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E5703-F4AA-441F-8FD2-94E9572AB627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7180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CF5E3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C2ED-F8CC-422D-8C4F-5DA8CF0BF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2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395288" y="1052513"/>
            <a:ext cx="8424862" cy="2889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sz="2400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0122D-1597-4234-B249-780DB57B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6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1917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9495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aseline="0"/>
            </a:lvl1pPr>
            <a:lvl2pPr>
              <a:defRPr sz="2400" baseline="0"/>
            </a:lvl2pPr>
            <a:lvl3pPr>
              <a:defRPr sz="22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85113" y="6524625"/>
            <a:ext cx="1258887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01BBC-B154-426B-B193-7FA9844B8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i="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CA8B-CA02-4A22-95AE-17E4526143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9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68EE9-5F65-45D1-89B0-E3950B23D0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9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CF5E3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CF5E3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E128A-5A70-41FC-AA36-C77879C610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3646-FB96-47C5-897D-3331B35CF1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A7A57-AE52-4B8C-9CF6-0E673B4C17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0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395288" y="1052513"/>
            <a:ext cx="8424862" cy="2889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sz="240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 i="0" baseline="0">
                <a:solidFill>
                  <a:srgbClr val="CF5E3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18D9-038D-4C77-A189-4DDFB8F83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395288" y="1052513"/>
            <a:ext cx="8424862" cy="2889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sz="240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 i="0" baseline="0">
                <a:solidFill>
                  <a:srgbClr val="CF5E3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33B80-5048-46D4-8AFA-EE1B4B7F4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2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Powerpoint design"/>
          <p:cNvPicPr>
            <a:picLocks noChangeAspect="1" noChangeArrowheads="1"/>
          </p:cNvPicPr>
          <p:nvPr/>
        </p:nvPicPr>
        <p:blipFill>
          <a:blip r:embed="rId14" cstate="print"/>
          <a:srcRect l="841" t="73334" r="3508"/>
          <a:stretch>
            <a:fillRect/>
          </a:stretch>
        </p:blipFill>
        <p:spPr bwMode="auto">
          <a:xfrm>
            <a:off x="0" y="5029200"/>
            <a:ext cx="88201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600200" y="6537325"/>
            <a:ext cx="754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prstClr val="white"/>
                </a:solidFill>
              </a:rPr>
              <a:t> www.dmp.wa.gov.au/ResourcesSafety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838200" y="1219200"/>
            <a:ext cx="7620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sz="2400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CF5E31"/>
                </a:solidFill>
                <a:latin typeface="Arial" charset="0"/>
                <a:ea typeface="ＭＳ Ｐゴシック" pitchFamily="-12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8D125E-C098-4188-ACAE-D16F295D60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90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24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24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24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-124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2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DComms@dmp.wa.gov.a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mp.wa.gov.au/ResourcesSafety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ackages@dmp.wa.gov.a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lacardableunit@dmp.wa.gov.a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>
                <a:solidFill>
                  <a:srgbClr val="CF5E31"/>
                </a:solidFill>
              </a:rPr>
              <a:t>Please read this before using presentation</a:t>
            </a:r>
          </a:p>
        </p:txBody>
      </p:sp>
      <p:sp>
        <p:nvSpPr>
          <p:cNvPr id="4710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z="1800" dirty="0" smtClean="0"/>
              <a:t>This presentation is based on content presented at the Six Pillars of Dangerous Goods Transport </a:t>
            </a:r>
            <a:r>
              <a:rPr lang="en-AU" altLang="en-US" sz="1800" dirty="0"/>
              <a:t>i</a:t>
            </a:r>
            <a:r>
              <a:rPr lang="en-AU" altLang="en-US" sz="1800" dirty="0" smtClean="0"/>
              <a:t>nformation sessions held in October 2014</a:t>
            </a:r>
          </a:p>
          <a:p>
            <a:r>
              <a:rPr lang="en-AU" altLang="en-US" sz="1800" dirty="0" smtClean="0"/>
              <a:t>It is made available for non-commercial use (e.g. toolbox meetings, safety discussions) subject to the condition that the PowerPoint file is not altered without permission from Resources Safety</a:t>
            </a:r>
          </a:p>
          <a:p>
            <a:r>
              <a:rPr lang="en-AU" altLang="en-US" sz="1800" dirty="0" smtClean="0"/>
              <a:t>Supporting resources, such as brochures and posters, are available from Resources Safety</a:t>
            </a:r>
          </a:p>
          <a:p>
            <a:r>
              <a:rPr lang="en-AU" altLang="en-US" sz="1800" dirty="0" smtClean="0"/>
              <a:t>For resources, information or clarification, please contact:</a:t>
            </a:r>
          </a:p>
          <a:p>
            <a:pPr lvl="1">
              <a:buFontTx/>
              <a:buNone/>
            </a:pPr>
            <a:r>
              <a:rPr lang="en-AU" altLang="en-US" sz="1800" b="1" dirty="0" smtClean="0">
                <a:solidFill>
                  <a:srgbClr val="C00000"/>
                </a:solidFill>
                <a:hlinkClick r:id="rId3"/>
              </a:rPr>
              <a:t>RSDComms@dmp.wa.gov.au</a:t>
            </a:r>
            <a:endParaRPr lang="en-AU" altLang="en-US" sz="1800" b="1" dirty="0" smtClean="0">
              <a:solidFill>
                <a:srgbClr val="C00000"/>
              </a:solidFill>
            </a:endParaRPr>
          </a:p>
          <a:p>
            <a:pPr lvl="1">
              <a:buFontTx/>
              <a:buNone/>
            </a:pPr>
            <a:r>
              <a:rPr lang="en-AU" altLang="en-US" sz="1800" dirty="0" smtClean="0"/>
              <a:t>or visit</a:t>
            </a:r>
          </a:p>
          <a:p>
            <a:pPr lvl="1">
              <a:buFontTx/>
              <a:buNone/>
            </a:pPr>
            <a:r>
              <a:rPr lang="en-AU" altLang="en-US" sz="1800" b="1" dirty="0" smtClean="0">
                <a:solidFill>
                  <a:srgbClr val="C00000"/>
                </a:solidFill>
                <a:hlinkClick r:id="rId4"/>
              </a:rPr>
              <a:t>www.dmp.wa.gov.au/ResourcesSafety</a:t>
            </a:r>
            <a:endParaRPr lang="en-AU" altLang="en-US" sz="1800" b="1" dirty="0" smtClean="0">
              <a:solidFill>
                <a:srgbClr val="C00000"/>
              </a:solidFill>
            </a:endParaRPr>
          </a:p>
          <a:p>
            <a:endParaRPr lang="en-AU" altLang="en-US" dirty="0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04A8FB3-4815-4236-AC52-BD65269A1869}" type="slidenum">
              <a:rPr lang="en-US" altLang="en-US" smtClean="0">
                <a:solidFill>
                  <a:srgbClr val="CF5E3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 smtClean="0">
              <a:solidFill>
                <a:srgbClr val="CF5E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5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segregate?</a:t>
            </a:r>
            <a:endParaRPr lang="en-AU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484784"/>
            <a:ext cx="7772400" cy="456510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dirty="0"/>
              <a:t>Use </a:t>
            </a:r>
            <a:r>
              <a:rPr lang="en-AU" dirty="0" smtClean="0"/>
              <a:t>incompatibility table (table 9.1) </a:t>
            </a:r>
            <a:r>
              <a:rPr lang="en-AU" dirty="0"/>
              <a:t>to assess whether </a:t>
            </a:r>
            <a:r>
              <a:rPr lang="en-AU" dirty="0" smtClean="0"/>
              <a:t>dangerous goods </a:t>
            </a:r>
            <a:r>
              <a:rPr lang="en-AU" dirty="0"/>
              <a:t>are </a:t>
            </a:r>
            <a:r>
              <a:rPr lang="en-AU" dirty="0" smtClean="0"/>
              <a:t>incompatible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See ADG7.3 part 9.2.2 for how to segregate: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Carried on separate vehicles of the same combination road vehicle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Approved segregation devices</a:t>
            </a:r>
          </a:p>
          <a:p>
            <a:pPr lvl="1">
              <a:spcAft>
                <a:spcPts val="600"/>
              </a:spcAft>
            </a:pPr>
            <a:r>
              <a:rPr lang="en-AU" dirty="0" smtClean="0"/>
              <a:t>Packaging approved for segregation (part 9.2.2.4).</a:t>
            </a:r>
            <a:endParaRPr lang="en-AU" dirty="0"/>
          </a:p>
          <a:p>
            <a:pPr>
              <a:spcAft>
                <a:spcPts val="600"/>
              </a:spcAft>
            </a:pPr>
            <a:r>
              <a:rPr lang="en-AU" dirty="0" smtClean="0"/>
              <a:t>Refer </a:t>
            </a:r>
            <a:r>
              <a:rPr lang="en-AU" dirty="0"/>
              <a:t>to </a:t>
            </a:r>
            <a:r>
              <a:rPr lang="en-AU" dirty="0" smtClean="0"/>
              <a:t>table </a:t>
            </a:r>
            <a:r>
              <a:rPr lang="en-AU" dirty="0"/>
              <a:t>9.3 for special segregation provisions prohibiting certain combinations for multiple trailer </a:t>
            </a:r>
            <a:r>
              <a:rPr lang="en-AU" dirty="0" smtClean="0"/>
              <a:t>loads</a:t>
            </a:r>
            <a:endParaRPr lang="en-AU" dirty="0"/>
          </a:p>
          <a:p>
            <a:pPr lvl="2">
              <a:lnSpc>
                <a:spcPct val="80000"/>
              </a:lnSpc>
            </a:pPr>
            <a:endParaRPr lang="en-AU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C375D763-624B-46CE-AE2E-F7D25D3507D3}" type="slidenum">
              <a:rPr lang="en-AU"/>
              <a:pPr/>
              <a:t>10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Any questions</a:t>
            </a:r>
            <a:r>
              <a:rPr lang="en-AU" dirty="0"/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4C100-B343-45CB-97BE-58A43C546B6B}" type="slidenum">
              <a:rPr lang="en-AU"/>
              <a:pPr/>
              <a:t>11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340768"/>
            <a:ext cx="79208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3200" dirty="0"/>
          </a:p>
          <a:p>
            <a:r>
              <a:rPr lang="en-AU" sz="3200" dirty="0" smtClean="0"/>
              <a:t>Email </a:t>
            </a:r>
            <a:r>
              <a:rPr lang="en-AU" sz="3200" dirty="0" smtClean="0">
                <a:hlinkClick r:id="rId3"/>
              </a:rPr>
              <a:t>packages@dmp.wa.gov.au</a:t>
            </a:r>
            <a:endParaRPr lang="en-AU" sz="3200" dirty="0" smtClean="0"/>
          </a:p>
          <a:p>
            <a:endParaRPr lang="en-AU" sz="3200" dirty="0" smtClean="0"/>
          </a:p>
          <a:p>
            <a:endParaRPr lang="en-AU" sz="3200" dirty="0"/>
          </a:p>
          <a:p>
            <a:r>
              <a:rPr lang="en-AU" sz="3200" dirty="0"/>
              <a:t>Email </a:t>
            </a:r>
            <a:r>
              <a:rPr lang="en-AU" sz="3200" dirty="0" smtClean="0"/>
              <a:t> </a:t>
            </a:r>
            <a:r>
              <a:rPr lang="en-AU" sz="3200" dirty="0" smtClean="0">
                <a:hlinkClick r:id="rId4"/>
              </a:rPr>
              <a:t>punit@dmp.wa.gov.au</a:t>
            </a:r>
            <a:endParaRPr lang="en-AU" sz="3200" dirty="0" smtClean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194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Don’t forget – Stay informed!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AU" sz="2400" dirty="0" smtClean="0"/>
              <a:t>Visit </a:t>
            </a:r>
            <a:r>
              <a:rPr lang="en-AU" sz="2400" dirty="0">
                <a:solidFill>
                  <a:srgbClr val="C00000"/>
                </a:solidFill>
              </a:rPr>
              <a:t>www.dmp.wa.gov.au/ResourcesSafety</a:t>
            </a:r>
          </a:p>
          <a:p>
            <a:pPr marL="0" indent="0">
              <a:buFontTx/>
              <a:buNone/>
              <a:defRPr/>
            </a:pPr>
            <a:r>
              <a:rPr lang="en-AU" sz="2400" dirty="0"/>
              <a:t>to sign </a:t>
            </a:r>
            <a:r>
              <a:rPr lang="en-AU" sz="2400" dirty="0" smtClean="0"/>
              <a:t>up for our weekly news alerts</a:t>
            </a:r>
          </a:p>
          <a:p>
            <a:pPr marL="0" indent="0">
              <a:buFontTx/>
              <a:buNone/>
              <a:defRPr/>
            </a:pPr>
            <a:endParaRPr lang="en-AU" sz="2400" dirty="0"/>
          </a:p>
          <a:p>
            <a:pPr>
              <a:defRPr/>
            </a:pPr>
            <a:endParaRPr lang="en-AU" sz="2400" dirty="0"/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2511794"/>
            <a:ext cx="4065183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576" y="3933056"/>
            <a:ext cx="1343025" cy="13065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21625" y="6524625"/>
            <a:ext cx="1258887" cy="333375"/>
          </a:xfrm>
        </p:spPr>
        <p:txBody>
          <a:bodyPr/>
          <a:lstStyle/>
          <a:p>
            <a:pPr>
              <a:defRPr/>
            </a:pPr>
            <a:fld id="{65F01BBC-B154-426B-B193-7FA9844B8C6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6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Subtit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Learn </a:t>
            </a:r>
            <a:r>
              <a:rPr lang="en-AU" dirty="0"/>
              <a:t>how to segregate dangerous goods </a:t>
            </a:r>
            <a:r>
              <a:rPr lang="en-AU" dirty="0" smtClean="0"/>
              <a:t>for transport</a:t>
            </a:r>
          </a:p>
          <a:p>
            <a:pPr>
              <a:buNone/>
            </a:pPr>
            <a:r>
              <a:rPr lang="en-AU" dirty="0"/>
              <a:t>	</a:t>
            </a:r>
            <a:endParaRPr lang="en-AU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CF5E31"/>
                </a:solidFill>
              </a:rPr>
              <a:t>Segregation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885113" y="6524625"/>
            <a:ext cx="1258887" cy="333375"/>
          </a:xfrm>
        </p:spPr>
        <p:txBody>
          <a:bodyPr/>
          <a:lstStyle/>
          <a:p>
            <a:pPr>
              <a:defRPr/>
            </a:pPr>
            <a:fld id="{65F01BBC-B154-426B-B193-7FA9844B8C6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CF5E31"/>
                </a:solidFill>
              </a:rPr>
              <a:t>Six </a:t>
            </a:r>
            <a:r>
              <a:rPr lang="en-AU" dirty="0">
                <a:solidFill>
                  <a:srgbClr val="CF5E31"/>
                </a:solidFill>
              </a:rPr>
              <a:t>p</a:t>
            </a:r>
            <a:r>
              <a:rPr lang="en-AU" dirty="0" smtClean="0">
                <a:solidFill>
                  <a:srgbClr val="CF5E31"/>
                </a:solidFill>
              </a:rPr>
              <a:t>illars of dangerous goods transport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885113" y="6524625"/>
            <a:ext cx="1258887" cy="333375"/>
          </a:xfrm>
        </p:spPr>
        <p:txBody>
          <a:bodyPr/>
          <a:lstStyle/>
          <a:p>
            <a:pPr>
              <a:defRPr/>
            </a:pPr>
            <a:fld id="{65F01BBC-B154-426B-B193-7FA9844B8C6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195736" y="1340768"/>
            <a:ext cx="5112568" cy="4824536"/>
            <a:chOff x="0" y="0"/>
            <a:chExt cx="3352800" cy="2804160"/>
          </a:xfrm>
        </p:grpSpPr>
        <p:pic>
          <p:nvPicPr>
            <p:cNvPr id="8" name="Picture 7" descr="C:\Documents and Settings\MIEDGSL\Local Settings\Temporary Internet Files\Content.Outlook\URKKZR2H\training.jpg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43" r="15235"/>
            <a:stretch/>
          </p:blipFill>
          <p:spPr bwMode="auto">
            <a:xfrm>
              <a:off x="76200" y="0"/>
              <a:ext cx="3187700" cy="28041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/>
          </p:nvSpPr>
          <p:spPr>
            <a:xfrm>
              <a:off x="0" y="289560"/>
              <a:ext cx="533400" cy="3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20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819400" y="289560"/>
              <a:ext cx="533400" cy="3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200">
                  <a:solidFill>
                    <a:prstClr val="white"/>
                  </a:solidFill>
                  <a:latin typeface="Times New Roman"/>
                  <a:ea typeface="Times New Roman"/>
                </a:rPr>
                <a:t>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49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Overview</a:t>
            </a:r>
            <a:endParaRPr lang="en-A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62664" cy="4495800"/>
          </a:xfrm>
        </p:spPr>
        <p:txBody>
          <a:bodyPr/>
          <a:lstStyle/>
          <a:p>
            <a:r>
              <a:rPr lang="en-AU" dirty="0" smtClean="0"/>
              <a:t>What is segregation of dangerous goods?</a:t>
            </a:r>
          </a:p>
          <a:p>
            <a:r>
              <a:rPr lang="en-AU" dirty="0" smtClean="0"/>
              <a:t>Applying Australian Dangerous Goods Code 7.3 (ADG7.3):</a:t>
            </a:r>
          </a:p>
          <a:p>
            <a:pPr lvl="1"/>
            <a:r>
              <a:rPr lang="en-AU" dirty="0" smtClean="0"/>
              <a:t>What </a:t>
            </a:r>
            <a:r>
              <a:rPr lang="en-AU" dirty="0"/>
              <a:t>dangerous goods </a:t>
            </a:r>
            <a:r>
              <a:rPr lang="en-AU" dirty="0" smtClean="0"/>
              <a:t>to segregate</a:t>
            </a:r>
          </a:p>
          <a:p>
            <a:pPr lvl="1"/>
            <a:r>
              <a:rPr lang="en-AU" dirty="0" smtClean="0"/>
              <a:t>How to segregate </a:t>
            </a:r>
            <a:r>
              <a:rPr lang="en-AU" dirty="0"/>
              <a:t>dangerous goods </a:t>
            </a:r>
            <a:endParaRPr lang="en-AU" dirty="0" smtClean="0"/>
          </a:p>
          <a:p>
            <a:pPr lvl="1"/>
            <a:r>
              <a:rPr lang="en-AU" dirty="0" smtClean="0"/>
              <a:t>Worked example</a:t>
            </a:r>
            <a:endParaRPr lang="en-AU" dirty="0"/>
          </a:p>
          <a:p>
            <a:endParaRPr lang="en-A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DDF07764-53C8-42F3-ABE4-0D0D68B5A184}" type="slidenum">
              <a:rPr lang="en-AU"/>
              <a:pPr/>
              <a:t>4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0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segregation of dangerous goods?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Some combinations of Classes or Divisions of dangerous goods are </a:t>
            </a:r>
            <a:r>
              <a:rPr lang="en-AU" dirty="0" smtClean="0">
                <a:solidFill>
                  <a:srgbClr val="CF5E31"/>
                </a:solidFill>
              </a:rPr>
              <a:t>incompatible </a:t>
            </a:r>
            <a:r>
              <a:rPr lang="en-AU" dirty="0" smtClean="0"/>
              <a:t>and must be kept apart.</a:t>
            </a:r>
          </a:p>
          <a:p>
            <a:r>
              <a:rPr lang="en-AU" dirty="0"/>
              <a:t>Examples of </a:t>
            </a:r>
            <a:r>
              <a:rPr lang="en-AU" dirty="0" smtClean="0"/>
              <a:t>incompatible </a:t>
            </a:r>
            <a:r>
              <a:rPr lang="en-AU" dirty="0"/>
              <a:t>dangerous </a:t>
            </a:r>
            <a:r>
              <a:rPr lang="en-AU" dirty="0" smtClean="0"/>
              <a:t>goods:</a:t>
            </a:r>
            <a:endParaRPr lang="en-AU" dirty="0"/>
          </a:p>
          <a:p>
            <a:pPr lvl="1">
              <a:tabLst>
                <a:tab pos="3590925" algn="l"/>
                <a:tab pos="4391025" algn="l"/>
              </a:tabLst>
            </a:pPr>
            <a:r>
              <a:rPr lang="en-AU" dirty="0"/>
              <a:t>Ammonium </a:t>
            </a:r>
            <a:r>
              <a:rPr lang="en-AU" dirty="0" smtClean="0"/>
              <a:t>nitrate 	</a:t>
            </a:r>
            <a:r>
              <a:rPr lang="en-AU" dirty="0" smtClean="0">
                <a:solidFill>
                  <a:srgbClr val="CF5E31"/>
                </a:solidFill>
              </a:rPr>
              <a:t>+</a:t>
            </a:r>
            <a:r>
              <a:rPr lang="en-AU" dirty="0" smtClean="0"/>
              <a:t> 	Diesel</a:t>
            </a:r>
            <a:endParaRPr lang="en-AU" dirty="0"/>
          </a:p>
          <a:p>
            <a:pPr lvl="1">
              <a:tabLst>
                <a:tab pos="3590925" algn="l"/>
                <a:tab pos="4391025" algn="l"/>
              </a:tabLst>
            </a:pPr>
            <a:r>
              <a:rPr lang="en-AU" dirty="0"/>
              <a:t>Hypochlorite </a:t>
            </a:r>
            <a:r>
              <a:rPr lang="en-AU" dirty="0" smtClean="0"/>
              <a:t>	</a:t>
            </a:r>
            <a:r>
              <a:rPr lang="en-AU" dirty="0" smtClean="0">
                <a:solidFill>
                  <a:srgbClr val="CF5E31"/>
                </a:solidFill>
              </a:rPr>
              <a:t>+</a:t>
            </a:r>
            <a:r>
              <a:rPr lang="en-AU" dirty="0" smtClean="0"/>
              <a:t> 	Acid</a:t>
            </a:r>
            <a:endParaRPr lang="en-AU" dirty="0"/>
          </a:p>
          <a:p>
            <a:pPr lvl="1">
              <a:tabLst>
                <a:tab pos="3590925" algn="l"/>
                <a:tab pos="4391025" algn="l"/>
              </a:tabLst>
            </a:pPr>
            <a:r>
              <a:rPr lang="en-AU" dirty="0"/>
              <a:t>Strong acids </a:t>
            </a:r>
            <a:r>
              <a:rPr lang="en-AU" dirty="0" smtClean="0"/>
              <a:t>	</a:t>
            </a:r>
            <a:r>
              <a:rPr lang="en-AU" dirty="0" smtClean="0">
                <a:solidFill>
                  <a:srgbClr val="CF5E31"/>
                </a:solidFill>
              </a:rPr>
              <a:t>+</a:t>
            </a:r>
            <a:r>
              <a:rPr lang="en-AU" dirty="0" smtClean="0"/>
              <a:t> 	Strong </a:t>
            </a:r>
            <a:r>
              <a:rPr lang="en-AU" dirty="0"/>
              <a:t>bases</a:t>
            </a:r>
          </a:p>
          <a:p>
            <a:pPr lvl="1">
              <a:tabLst>
                <a:tab pos="3590925" algn="l"/>
                <a:tab pos="4391025" algn="l"/>
              </a:tabLst>
            </a:pPr>
            <a:r>
              <a:rPr lang="en-AU" dirty="0"/>
              <a:t>Food </a:t>
            </a:r>
            <a:r>
              <a:rPr lang="en-AU" dirty="0" smtClean="0"/>
              <a:t>	</a:t>
            </a:r>
            <a:r>
              <a:rPr lang="en-AU" dirty="0" smtClean="0">
                <a:solidFill>
                  <a:srgbClr val="CF5E31"/>
                </a:solidFill>
              </a:rPr>
              <a:t>+</a:t>
            </a:r>
            <a:r>
              <a:rPr lang="en-AU" dirty="0" smtClean="0"/>
              <a:t> 	Class </a:t>
            </a:r>
            <a:r>
              <a:rPr lang="en-AU" dirty="0"/>
              <a:t>8, Class </a:t>
            </a:r>
            <a:r>
              <a:rPr lang="en-AU" dirty="0" smtClean="0"/>
              <a:t>6 or 			Division 2.3</a:t>
            </a:r>
            <a:endParaRPr lang="en-AU" dirty="0"/>
          </a:p>
          <a:p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858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Worked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0" cy="4495800"/>
          </a:xfrm>
        </p:spPr>
        <p:txBody>
          <a:bodyPr/>
          <a:lstStyle/>
          <a:p>
            <a:r>
              <a:rPr lang="en-AU" sz="2000" dirty="0" smtClean="0"/>
              <a:t>Planning to transport a load of:</a:t>
            </a:r>
          </a:p>
          <a:p>
            <a:pPr lvl="1"/>
            <a:r>
              <a:rPr lang="en-AU" sz="2000" dirty="0" smtClean="0"/>
              <a:t>A: Hydrochloric acid (UN1789 Class 8, PG II)</a:t>
            </a:r>
            <a:br>
              <a:rPr lang="en-AU" sz="2000" dirty="0" smtClean="0"/>
            </a:br>
            <a:r>
              <a:rPr lang="en-AU" sz="2000" dirty="0" smtClean="0"/>
              <a:t>	     2 x 20 L containers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sz="2000" dirty="0" smtClean="0"/>
          </a:p>
          <a:p>
            <a:pPr lvl="1"/>
            <a:r>
              <a:rPr lang="en-AU" sz="2000" dirty="0" smtClean="0"/>
              <a:t>B: Petrol (UN1203, Class 3, PG II)</a:t>
            </a:r>
            <a:br>
              <a:rPr lang="en-AU" sz="2000" dirty="0" smtClean="0"/>
            </a:br>
            <a:r>
              <a:rPr lang="en-AU" sz="2000" dirty="0" smtClean="0"/>
              <a:t>				     6 x 200 L drums</a:t>
            </a:r>
            <a:br>
              <a:rPr lang="en-AU" sz="2000" dirty="0" smtClean="0"/>
            </a:br>
            <a:endParaRPr lang="en-AU" sz="2000" dirty="0" smtClean="0"/>
          </a:p>
          <a:p>
            <a:pPr lvl="1"/>
            <a:r>
              <a:rPr lang="en-AU" sz="2000" dirty="0" smtClean="0"/>
              <a:t>C: Sodium Cyanide, Solid (UN1689 Division 6.1, PG 1)</a:t>
            </a:r>
            <a:br>
              <a:rPr lang="en-AU" sz="2000" dirty="0" smtClean="0"/>
            </a:br>
            <a:r>
              <a:rPr lang="en-AU" sz="2000" dirty="0" smtClean="0"/>
              <a:t>     2 x 25 KG bags</a:t>
            </a:r>
            <a:br>
              <a:rPr lang="en-AU" sz="2000" dirty="0" smtClean="0"/>
            </a:br>
            <a:r>
              <a:rPr lang="en-AU" sz="2000" dirty="0" smtClean="0"/>
              <a:t>	</a:t>
            </a:r>
          </a:p>
          <a:p>
            <a:r>
              <a:rPr lang="en-AU" sz="2000" dirty="0" smtClean="0"/>
              <a:t>What needs to be segregated – Table 9.1</a:t>
            </a:r>
            <a:br>
              <a:rPr lang="en-AU" sz="2000" dirty="0" smtClean="0"/>
            </a:br>
            <a:endParaRPr lang="en-AU" sz="2000" dirty="0" smtClean="0"/>
          </a:p>
          <a:p>
            <a:r>
              <a:rPr lang="en-AU" sz="2000" dirty="0" smtClean="0"/>
              <a:t>How to segregate?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84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799" y="53265"/>
            <a:ext cx="6967657" cy="647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70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116633"/>
            <a:ext cx="7388895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78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48680"/>
            <a:ext cx="926176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728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12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urDocsIsRecordsDocument xmlns="dce3ed02-b0cd-470d-9119-e5f1a2533a21">true</OurDocsIsRecordsDocument>
    <OurDocsDataStore xmlns="dce3ed02-b0cd-470d-9119-e5f1a2533a21">Central</OurDocsDataStore>
    <OurDocsDocId xmlns="dce3ed02-b0cd-470d-9119-e5f1a2533a21">000073.Safety.Coms</OurDocsDocId>
    <OurDocsVersionCreatedBy xmlns="dce3ed02-b0cd-470d-9119-e5f1a2533a21">MIWWEMY</OurDocsVersionCreatedBy>
    <OurDocsIsLocked xmlns="dce3ed02-b0cd-470d-9119-e5f1a2533a21">false</OurDocsIsLocked>
    <OurDocsDocumentType xmlns="dce3ed02-b0cd-470d-9119-e5f1a2533a21">Other</OurDocsDocumentType>
    <OurDocsFileNumbers xmlns="dce3ed02-b0cd-470d-9119-e5f1a2533a21">A2099/201401</OurDocsFileNumbers>
    <OurDocsLockedOnBehalfOf xmlns="dce3ed02-b0cd-470d-9119-e5f1a2533a21" xsi:nil="true"/>
    <OurDocsDocumentDate xmlns="dce3ed02-b0cd-470d-9119-e5f1a2533a21">2014-11-06T16:00:00+00:00</OurDocsDocumentDate>
    <OurDocsVersionCreatedAt xmlns="dce3ed02-b0cd-470d-9119-e5f1a2533a21">2014-11-07T05:54:01+00:00</OurDocsVersionCreatedAt>
    <OurDocsReleaseClassification xmlns="dce3ed02-b0cd-470d-9119-e5f1a2533a21">Departmental Use Only</OurDocsReleaseClassification>
    <OurDocsTitle xmlns="dce3ed02-b0cd-470d-9119-e5f1a2533a21">DGS - Toolbox Presentation - 2014 - Segregation</OurDocsTitle>
    <OurDocsLocation xmlns="dce3ed02-b0cd-470d-9119-e5f1a2533a21">Perth</OurDocsLocation>
    <OurDocsDescription xmlns="dce3ed02-b0cd-470d-9119-e5f1a2533a21">Six Pillars of DG Transport Information Session 2014 Toolbox Presentation </OurDocsDescription>
    <OurDocsVersionReason xmlns="dce3ed02-b0cd-470d-9119-e5f1a2533a21" xsi:nil="true"/>
    <OurDocsAuthor xmlns="dce3ed02-b0cd-470d-9119-e5f1a2533a21">MOORE, Bec</OurDocsAuthor>
    <OurDocsLockedBy xmlns="dce3ed02-b0cd-470d-9119-e5f1a2533a21" xsi:nil="true"/>
    <OurDocsLockedOn xmlns="dce3ed02-b0cd-470d-9119-e5f1a2533a21" xsi:nil="true"/>
    <OurDocsVersionNumber xmlns="dce3ed02-b0cd-470d-9119-e5f1a2533a21">1</OurDocsVersionNumber>
    <OurDocsDocumentSource xmlns="dce3ed02-b0cd-470d-9119-e5f1a2533a21">Internal</OurDocsDocumentSour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urDocs Document" ma:contentTypeID="0x0101000AC6246A9CD2FC45B52DC6FEC0F0AAAA00A5C1F1DA62DAB340B34B67F1BBB7A427" ma:contentTypeVersion="32" ma:contentTypeDescription="Create a new document." ma:contentTypeScope="" ma:versionID="ed85fc0e994bd587aacbec29dd8edd5c">
  <xsd:schema xmlns:xsd="http://www.w3.org/2001/XMLSchema" xmlns:xs="http://www.w3.org/2001/XMLSchema" xmlns:p="http://schemas.microsoft.com/office/2006/metadata/properties" xmlns:ns2="dce3ed02-b0cd-470d-9119-e5f1a2533a21" targetNamespace="http://schemas.microsoft.com/office/2006/metadata/properties" ma:root="true" ma:fieldsID="d6fc7f555b4b50738d5ce00429abb5da" ns2:_="">
    <xsd:import namespace="dce3ed02-b0cd-470d-9119-e5f1a2533a21"/>
    <xsd:element name="properties">
      <xsd:complexType>
        <xsd:sequence>
          <xsd:element name="documentManagement">
            <xsd:complexType>
              <xsd:all>
                <xsd:element ref="ns2:OurDocsDataStore"/>
                <xsd:element ref="ns2:OurDocsDocId"/>
                <xsd:element ref="ns2:OurDocsVersionNumber"/>
                <xsd:element ref="ns2:OurDocsIsRecordsDocument" minOccurs="0"/>
                <xsd:element ref="ns2:OurDocsIsLocked" minOccurs="0"/>
                <xsd:element ref="ns2:OurDocsTitle" minOccurs="0"/>
                <xsd:element ref="ns2:OurDocsDescription" minOccurs="0"/>
                <xsd:element ref="ns2:OurDocsAuthor" minOccurs="0"/>
                <xsd:element ref="ns2:OurDocsLocation" minOccurs="0"/>
                <xsd:element ref="ns2:OurDocsReleaseClassification" minOccurs="0"/>
                <xsd:element ref="ns2:OurDocsDocumentType" minOccurs="0"/>
                <xsd:element ref="ns2:OurDocsDocumentDate" minOccurs="0"/>
                <xsd:element ref="ns2:OurDocsDocumentSource" minOccurs="0"/>
                <xsd:element ref="ns2:OurDocsFileNumbers" minOccurs="0"/>
                <xsd:element ref="ns2:OurDocsLockedBy" minOccurs="0"/>
                <xsd:element ref="ns2:OurDocsLockedOnBehalfOf" minOccurs="0"/>
                <xsd:element ref="ns2:OurDocsLockedOn" minOccurs="0"/>
                <xsd:element ref="ns2:OurDocsVersionCreatedBy" minOccurs="0"/>
                <xsd:element ref="ns2:OurDocsVersionCreatedAt" minOccurs="0"/>
                <xsd:element ref="ns2:OurDocsVersionReas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3ed02-b0cd-470d-9119-e5f1a2533a21" elementFormDefault="qualified">
    <xsd:import namespace="http://schemas.microsoft.com/office/2006/documentManagement/types"/>
    <xsd:import namespace="http://schemas.microsoft.com/office/infopath/2007/PartnerControls"/>
    <xsd:element name="OurDocsDataStore" ma:index="8" ma:displayName="DataStore" ma:internalName="OurDocsDataStore">
      <xsd:simpleType>
        <xsd:restriction base="dms:Text"/>
      </xsd:simpleType>
    </xsd:element>
    <xsd:element name="OurDocsDocId" ma:index="9" ma:displayName="DocId" ma:internalName="OurDocsDocId">
      <xsd:simpleType>
        <xsd:restriction base="dms:Text"/>
      </xsd:simpleType>
    </xsd:element>
    <xsd:element name="OurDocsVersionNumber" ma:index="10" ma:displayName="VersionNumber" ma:internalName="OurDocsVersionNumber">
      <xsd:simpleType>
        <xsd:restriction base="dms:Text"/>
      </xsd:simpleType>
    </xsd:element>
    <xsd:element name="OurDocsIsRecordsDocument" ma:index="11" nillable="true" ma:displayName="IsRecordsDocument" ma:internalName="OurDocsIsRecordsDocument">
      <xsd:simpleType>
        <xsd:restriction base="dms:Boolean"/>
      </xsd:simpleType>
    </xsd:element>
    <xsd:element name="OurDocsIsLocked" ma:index="12" nillable="true" ma:displayName="IsLocked" ma:internalName="OurDocsIsLocked">
      <xsd:simpleType>
        <xsd:restriction base="dms:Boolean"/>
      </xsd:simpleType>
    </xsd:element>
    <xsd:element name="OurDocsTitle" ma:index="13" nillable="true" ma:displayName="Title" ma:internalName="OurDocsTitle">
      <xsd:simpleType>
        <xsd:restriction base="dms:Text"/>
      </xsd:simpleType>
    </xsd:element>
    <xsd:element name="OurDocsDescription" ma:index="14" nillable="true" ma:displayName="Description" ma:internalName="OurDocsDescription">
      <xsd:simpleType>
        <xsd:restriction base="dms:Note">
          <xsd:maxLength value="255"/>
        </xsd:restriction>
      </xsd:simpleType>
    </xsd:element>
    <xsd:element name="OurDocsAuthor" ma:index="15" nillable="true" ma:displayName="Author" ma:internalName="OurDocsAuthor">
      <xsd:simpleType>
        <xsd:restriction base="dms:Text"/>
      </xsd:simpleType>
    </xsd:element>
    <xsd:element name="OurDocsLocation" ma:index="16" nillable="true" ma:displayName="Location" ma:internalName="OurDocsLocation">
      <xsd:simpleType>
        <xsd:restriction base="dms:Text"/>
      </xsd:simpleType>
    </xsd:element>
    <xsd:element name="OurDocsReleaseClassification" ma:index="17" nillable="true" ma:displayName="ReleaseClassification" ma:internalName="OurDocsReleaseClassification">
      <xsd:simpleType>
        <xsd:restriction base="dms:Choice">
          <xsd:enumeration value="Departmental Use Only"/>
          <xsd:enumeration value="Within Government Only"/>
          <xsd:enumeration value="Addressee Use Only"/>
          <xsd:enumeration value="Addressee and Within Government Only"/>
          <xsd:enumeration value="For Public Release"/>
          <xsd:enumeration value="UNKNOWN"/>
        </xsd:restriction>
      </xsd:simpleType>
    </xsd:element>
    <xsd:element name="OurDocsDocumentType" ma:index="18" nillable="true" ma:displayName="DocumentType" ma:internalName="OurDocsDocumentType">
      <xsd:simpleType>
        <xsd:restriction base="dms:Choice">
          <xsd:enumeration value="Administration"/>
          <xsd:enumeration value="Agenda"/>
          <xsd:enumeration value="Appointment"/>
          <xsd:enumeration value="Briefing Note"/>
          <xsd:enumeration value="Certificate of Competency"/>
          <xsd:enumeration value="Corporate Executive"/>
          <xsd:enumeration value="Corporate Form"/>
          <xsd:enumeration value="Corporate Policy"/>
          <xsd:enumeration value="Corporate Procedure"/>
          <xsd:enumeration value="Document"/>
          <xsd:enumeration value="Email"/>
          <xsd:enumeration value="External Presentations"/>
          <xsd:enumeration value="External Published Document"/>
          <xsd:enumeration value="Facsimile"/>
          <xsd:enumeration value="File"/>
          <xsd:enumeration value="File Note"/>
          <xsd:enumeration value="Form"/>
          <xsd:enumeration value="Incident Report"/>
          <xsd:enumeration value="Internal Memo"/>
          <xsd:enumeration value="Internal Presentations"/>
          <xsd:enumeration value="Investigation Document"/>
          <xsd:enumeration value="Letter"/>
          <xsd:enumeration value="Map"/>
          <xsd:enumeration value="Memorandum"/>
          <xsd:enumeration value="Ministerial"/>
          <xsd:enumeration value="Minutes"/>
          <xsd:enumeration value="Other"/>
          <xsd:enumeration value="Permit"/>
          <xsd:enumeration value="Photos"/>
          <xsd:enumeration value="Policy"/>
          <xsd:enumeration value="Press Clipping"/>
          <xsd:enumeration value="Press Release"/>
          <xsd:enumeration value="Procurement"/>
          <xsd:enumeration value="Production Report"/>
          <xsd:enumeration value="Report"/>
          <xsd:enumeration value="Risk Management"/>
          <xsd:enumeration value="Royalty Audit"/>
          <xsd:enumeration value="Royalty Payment/Revenue"/>
          <xsd:enumeration value="Royalty Return"/>
          <xsd:enumeration value="Safety Bulletin"/>
          <xsd:enumeration value="Speech"/>
          <xsd:enumeration value="Training"/>
          <xsd:enumeration value="Web Document"/>
        </xsd:restriction>
      </xsd:simpleType>
    </xsd:element>
    <xsd:element name="OurDocsDocumentDate" ma:index="19" nillable="true" ma:displayName="DocumentDate" ma:internalName="OurDocsDocumentDate">
      <xsd:simpleType>
        <xsd:restriction base="dms:DateTime"/>
      </xsd:simpleType>
    </xsd:element>
    <xsd:element name="OurDocsDocumentSource" ma:index="20" nillable="true" ma:displayName="DocumentSource" ma:internalName="OurDocsDocumentSource">
      <xsd:simpleType>
        <xsd:restriction base="dms:Choice">
          <xsd:enumeration value="Internal"/>
          <xsd:enumeration value="External"/>
          <xsd:enumeration value="UNKNOWN"/>
        </xsd:restriction>
      </xsd:simpleType>
    </xsd:element>
    <xsd:element name="OurDocsFileNumbers" ma:index="21" nillable="true" ma:displayName="FileNumbers" ma:internalName="OurDocsFileNumbers">
      <xsd:simpleType>
        <xsd:restriction base="dms:Note">
          <xsd:maxLength value="255"/>
        </xsd:restriction>
      </xsd:simpleType>
    </xsd:element>
    <xsd:element name="OurDocsLockedBy" ma:index="22" nillable="true" ma:displayName="LockedBy" ma:internalName="OurDocsLockedBy">
      <xsd:simpleType>
        <xsd:restriction base="dms:Text"/>
      </xsd:simpleType>
    </xsd:element>
    <xsd:element name="OurDocsLockedOnBehalfOf" ma:index="23" nillable="true" ma:displayName="LockedOnBehalfOf" ma:internalName="OurDocsLockedOnBehalfOf">
      <xsd:simpleType>
        <xsd:restriction base="dms:Text"/>
      </xsd:simpleType>
    </xsd:element>
    <xsd:element name="OurDocsLockedOn" ma:index="24" nillable="true" ma:displayName="LockedOn" ma:internalName="OurDocsLockedOn">
      <xsd:simpleType>
        <xsd:restriction base="dms:DateTime"/>
      </xsd:simpleType>
    </xsd:element>
    <xsd:element name="OurDocsVersionCreatedBy" ma:index="25" nillable="true" ma:displayName="VersionCreatedBy" ma:internalName="OurDocsVersionCreatedBy">
      <xsd:simpleType>
        <xsd:restriction base="dms:Text"/>
      </xsd:simpleType>
    </xsd:element>
    <xsd:element name="OurDocsVersionCreatedAt" ma:index="26" nillable="true" ma:displayName="VersionCreatedAt" ma:internalName="OurDocsVersionCreatedAt">
      <xsd:simpleType>
        <xsd:restriction base="dms:DateTime"/>
      </xsd:simpleType>
    </xsd:element>
    <xsd:element name="OurDocsVersionReason" ma:index="27" nillable="true" ma:displayName="VersionReason" ma:internalName="OurDocsVersionReas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47aadd75-fb41-49d7-866d-414b51aa1b7e" ContentTypeId="0x0101000AC6246A9CD2FC45B52DC6FEC0F0AAAA" PreviousValue="false"/>
</file>

<file path=customXml/itemProps1.xml><?xml version="1.0" encoding="utf-8"?>
<ds:datastoreItem xmlns:ds="http://schemas.openxmlformats.org/officeDocument/2006/customXml" ds:itemID="{A7DFB892-D3A2-49BE-A179-192759F57D0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569F34-2B14-4578-A04C-327E91E74A05}">
  <ds:schemaRefs>
    <ds:schemaRef ds:uri="http://schemas.microsoft.com/office/2006/metadata/properties"/>
    <ds:schemaRef ds:uri="http://purl.org/dc/dcmitype/"/>
    <ds:schemaRef ds:uri="dce3ed02-b0cd-470d-9119-e5f1a2533a21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20F494D-F687-49AE-9217-0D96B856D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e3ed02-b0cd-470d-9119-e5f1a2533a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56649D5-7E21-46C7-9F89-41DA59716413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700</Words>
  <Application>Microsoft Office PowerPoint</Application>
  <PresentationFormat>On-screen Show (4:3)</PresentationFormat>
  <Paragraphs>101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4_Blank Presentation</vt:lpstr>
      <vt:lpstr>Please read this before using presentation</vt:lpstr>
      <vt:lpstr>Segregation</vt:lpstr>
      <vt:lpstr>Six pillars of dangerous goods transport</vt:lpstr>
      <vt:lpstr>Overview</vt:lpstr>
      <vt:lpstr>What is segregation of dangerous goods?</vt:lpstr>
      <vt:lpstr>Worked example</vt:lpstr>
      <vt:lpstr>PowerPoint Presentation</vt:lpstr>
      <vt:lpstr>PowerPoint Presentation</vt:lpstr>
      <vt:lpstr>PowerPoint Presentation</vt:lpstr>
      <vt:lpstr>How to segregate?</vt:lpstr>
      <vt:lpstr>Any questions…</vt:lpstr>
      <vt:lpstr>Don’t forget – Stay informed!</vt:lpstr>
    </vt:vector>
  </TitlesOfParts>
  <Company>Department of Mines and Petroleum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DGS - Toolbox Presentation - 2014 - Segregation</dc:title>
  <dc:creator>MOORE, Bec</dc:creator>
  <cp:lastModifiedBy>CORNEJO, Leezelle</cp:lastModifiedBy>
  <cp:revision>82</cp:revision>
  <cp:lastPrinted>2014-10-14T04:16:15Z</cp:lastPrinted>
  <dcterms:created xsi:type="dcterms:W3CDTF">2014-09-11T01:05:05Z</dcterms:created>
  <dcterms:modified xsi:type="dcterms:W3CDTF">2014-11-27T22:39:25Z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0x0101000AC6246A9CD2FC45B52DC6FEC0F0AAAA00A5C1F1DA62DAB340B34B67F1BBB7A427</vt:lpwstr>
  </property>
</Properties>
</file>