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5"/>
    <p:sldMasterId id="2147483686" r:id="rId6"/>
  </p:sldMasterIdLst>
  <p:notesMasterIdLst>
    <p:notesMasterId r:id="rId17"/>
  </p:notesMasterIdLst>
  <p:sldIdLst>
    <p:sldId id="256" r:id="rId7"/>
    <p:sldId id="304" r:id="rId8"/>
    <p:sldId id="317" r:id="rId9"/>
    <p:sldId id="306" r:id="rId10"/>
    <p:sldId id="307" r:id="rId11"/>
    <p:sldId id="310" r:id="rId12"/>
    <p:sldId id="311" r:id="rId13"/>
    <p:sldId id="313" r:id="rId14"/>
    <p:sldId id="314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B04A7-33CA-4A48-938E-746214326F7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4A65-4A9D-44C1-A93C-B8F85568E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25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w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47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7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17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IRS-PowerPoint-Template-June-2017_FINAL-16_9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0"/>
            <a:ext cx="12193200" cy="19204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0875" y="2306638"/>
            <a:ext cx="4546600" cy="865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rgbClr val="0E6E71"/>
                </a:solidFill>
              </a:defRPr>
            </a:lvl1pPr>
          </a:lstStyle>
          <a:p>
            <a:pPr lvl="0"/>
            <a:r>
              <a:rPr lang="en-AU" dirty="0" smtClean="0"/>
              <a:t>Enter Title Here</a:t>
            </a:r>
            <a:endParaRPr lang="en-AU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50875" y="4102486"/>
            <a:ext cx="4546600" cy="5189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 smtClean="0"/>
              <a:t>Presented by</a:t>
            </a:r>
            <a:endParaRPr lang="en-AU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50875" y="4794465"/>
            <a:ext cx="4546600" cy="5189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 smtClean="0"/>
              <a:t>Enter Name Here</a:t>
            </a:r>
            <a:endParaRPr lang="en-A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775325" y="1598613"/>
            <a:ext cx="6021388" cy="4340225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36562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IRS-PowerPoint-Template-June-2017_FINAL-16_9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0"/>
            <a:ext cx="12193200" cy="19204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98701" y="1965534"/>
            <a:ext cx="10398837" cy="12832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rgbClr val="0E6E71"/>
                </a:solidFill>
              </a:defRPr>
            </a:lvl1pPr>
          </a:lstStyle>
          <a:p>
            <a:pPr lvl="0"/>
            <a:r>
              <a:rPr lang="en-AU" dirty="0" smtClean="0"/>
              <a:t>Enter Title Here</a:t>
            </a:r>
            <a:endParaRPr lang="en-AU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98701" y="4119073"/>
            <a:ext cx="10398837" cy="1271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 smtClean="0"/>
              <a:t>Enter Name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957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01714" y="227557"/>
            <a:ext cx="5505127" cy="5703224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AU" dirty="0"/>
          </a:p>
        </p:txBody>
      </p:sp>
      <p:pic>
        <p:nvPicPr>
          <p:cNvPr id="5" name="Picture 4" descr="DMIRS-PowerPoint-Template-June-2017_FINAL-16_9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335313"/>
          </a:xfrm>
          <a:prstGeom prst="rect">
            <a:avLst/>
          </a:prstGeom>
        </p:spPr>
      </p:pic>
      <p:pic>
        <p:nvPicPr>
          <p:cNvPr id="6" name="Picture 5" descr="DMIRS-PowerPoint-Template-June-2017_FINAL-16_9-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7"/>
            <a:ext cx="12193200" cy="95919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05099" y="227557"/>
            <a:ext cx="6007693" cy="57017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98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76197"/>
            <a:ext cx="5181600" cy="41962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76197"/>
            <a:ext cx="5181600" cy="41962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Insert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430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5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5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Insert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638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Insert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174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20562"/>
            <a:ext cx="6172200" cy="405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0562"/>
            <a:ext cx="3932237" cy="4048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5715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20562"/>
            <a:ext cx="6172200" cy="405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A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Insert Heading Here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0562"/>
            <a:ext cx="3932237" cy="4048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42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488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08867"/>
            <a:ext cx="1472896" cy="249133"/>
          </a:xfrm>
          <a:prstGeom prst="rect">
            <a:avLst/>
          </a:prstGeom>
        </p:spPr>
        <p:txBody>
          <a:bodyPr/>
          <a:lstStyle/>
          <a:p>
            <a:fld id="{115E799F-4ADF-4F25-8635-27C4A7C98F7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8063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80317" y="6565476"/>
            <a:ext cx="2743200" cy="365125"/>
          </a:xfrm>
          <a:prstGeom prst="rect">
            <a:avLst/>
          </a:prstGeom>
        </p:spPr>
        <p:txBody>
          <a:bodyPr/>
          <a:lstStyle/>
          <a:p>
            <a:fld id="{6BD45707-76BB-4092-833A-A07C9F79F187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66554" cy="685800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6552" y="72342"/>
            <a:ext cx="12125447" cy="804441"/>
          </a:xfrm>
        </p:spPr>
        <p:txBody>
          <a:bodyPr>
            <a:normAutofit/>
          </a:bodyPr>
          <a:lstStyle>
            <a:lvl1pPr marL="266700" indent="0">
              <a:spcBef>
                <a:spcPts val="600"/>
              </a:spcBef>
              <a:tabLst>
                <a:tab pos="266700" algn="l"/>
              </a:tabLs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Category main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6554" y="0"/>
            <a:ext cx="12125446" cy="8681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67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6555" y="123733"/>
            <a:ext cx="11966294" cy="804441"/>
          </a:xfrm>
        </p:spPr>
        <p:txBody>
          <a:bodyPr>
            <a:noAutofit/>
          </a:bodyPr>
          <a:lstStyle>
            <a:lvl1pPr marL="266700" indent="0">
              <a:spcBef>
                <a:spcPts val="600"/>
              </a:spcBef>
              <a:tabLst>
                <a:tab pos="266700" algn="l"/>
              </a:tabLst>
              <a:defRPr sz="4800" b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Category sub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66554" cy="6858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271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pic>
        <p:nvPicPr>
          <p:cNvPr id="1026" name="Picture 2" descr="\\Internal.dom\Corp\UserData\Perth\HomeDrive\migsdtl\Desktop\bottom colour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1089"/>
            <a:ext cx="12192000" cy="8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Internal.dom\Corp\UserData\Perth\HomeDrive\migsdtl\Desktop\topo colour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17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\\Internal.dom\Corp\UserData\Perth\HomeDrive\migsdtl\Desktop\bottom words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0" y="6509222"/>
            <a:ext cx="10838701" cy="22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Internal.dom\Corp\UserData\Perth\HomeDrive\migsdtl\Desktop\logo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8" y="260647"/>
            <a:ext cx="7776865" cy="9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45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0261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50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5" descr="\\Internal.dom\Corp\UserData\Perth\HomeDrive\migsdtl\Desktop\b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794"/>
            <a:ext cx="12192000" cy="6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Internal.dom\Corp\UserData\Perth\HomeDrive\migsdtl\Desktop\ppt templat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487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Internal.dom\Corp\UserData\Perth\HomeDrive\migsdtl\Desktop\words template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99" y="6597353"/>
            <a:ext cx="6667003" cy="20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4417" y="644691"/>
            <a:ext cx="10972800" cy="56545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8072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87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761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773237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555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773237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773237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275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75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746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307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-27384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50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033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941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274637"/>
            <a:ext cx="2745317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7"/>
            <a:ext cx="8039100" cy="60245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651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IRS-PowerPoint-Template-June-2017_FINAL-16_9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0"/>
            <a:ext cx="12193200" cy="19204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0875" y="2306638"/>
            <a:ext cx="4546600" cy="865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rgbClr val="0E6E71"/>
                </a:solidFill>
              </a:defRPr>
            </a:lvl1pPr>
          </a:lstStyle>
          <a:p>
            <a:pPr lvl="0"/>
            <a:r>
              <a:rPr lang="en-AU" dirty="0" smtClean="0"/>
              <a:t>Enter Title Here</a:t>
            </a:r>
            <a:endParaRPr lang="en-AU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50875" y="4102486"/>
            <a:ext cx="4546600" cy="5189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 smtClean="0"/>
              <a:t>Presented by</a:t>
            </a:r>
            <a:endParaRPr lang="en-AU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50875" y="4794465"/>
            <a:ext cx="4546600" cy="5189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 smtClean="0"/>
              <a:t>Enter Name Here</a:t>
            </a:r>
            <a:endParaRPr lang="en-A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775325" y="1598613"/>
            <a:ext cx="6021388" cy="4340225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2252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11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37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27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32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52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20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3E427-0496-47B1-9E77-0400207652B9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40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2" r:id="rId13"/>
    <p:sldLayoutId id="2147483663" r:id="rId14"/>
    <p:sldLayoutId id="2147483666" r:id="rId15"/>
    <p:sldLayoutId id="2147483667" r:id="rId16"/>
    <p:sldLayoutId id="2147483668" r:id="rId17"/>
    <p:sldLayoutId id="2147483670" r:id="rId18"/>
    <p:sldLayoutId id="2147483671" r:id="rId19"/>
    <p:sldLayoutId id="2147483701" r:id="rId20"/>
    <p:sldLayoutId id="214748370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0" y="254000"/>
            <a:ext cx="1219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773237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1219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>
                <a:solidFill>
                  <a:schemeClr val="bg1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1200" b="1">
                <a:solidFill>
                  <a:schemeClr val="bg1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1"/>
            <a:ext cx="1219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>
                <a:solidFill>
                  <a:schemeClr val="bg1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1200" b="1">
                <a:solidFill>
                  <a:schemeClr val="bg1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pic>
        <p:nvPicPr>
          <p:cNvPr id="2052" name="Picture 4" descr="\\Internal.dom\Corp\UserData\Perth\HomeDrive\migsdtl\Desktop\top1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Internal.dom\Corp\UserData\Perth\HomeDrive\migsdtl\Desktop\b1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794"/>
            <a:ext cx="12192000" cy="6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5E87-11A2-4376-A320-13434480CFE1}" type="slidenum">
              <a:rPr lang="en-AU" smtClean="0"/>
              <a:t>‹#›</a:t>
            </a:fld>
            <a:endParaRPr lang="en-AU"/>
          </a:p>
        </p:txBody>
      </p:sp>
      <p:pic>
        <p:nvPicPr>
          <p:cNvPr id="2050" name="Picture 2" descr="\\Internal.dom\Corp\UserData\Perth\HomeDrive\migsdtl\Desktop\words template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99" y="6597353"/>
            <a:ext cx="6667003" cy="20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7817" y="1811573"/>
            <a:ext cx="5137267" cy="1825635"/>
          </a:xfrm>
        </p:spPr>
        <p:txBody>
          <a:bodyPr>
            <a:normAutofit lnSpcReduction="10000"/>
          </a:bodyPr>
          <a:lstStyle/>
          <a:p>
            <a:r>
              <a:rPr lang="en-AU" sz="3600" dirty="0" smtClean="0"/>
              <a:t>Geophysical acquisitions</a:t>
            </a:r>
          </a:p>
          <a:p>
            <a:r>
              <a:rPr lang="en-AU" sz="3600" dirty="0" smtClean="0"/>
              <a:t> </a:t>
            </a:r>
            <a:r>
              <a:rPr lang="en-AU" sz="4200" dirty="0" smtClean="0"/>
              <a:t>AusAEM20-WA</a:t>
            </a:r>
            <a:endParaRPr lang="en-AU" sz="4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18924" y="3834915"/>
            <a:ext cx="5179378" cy="814292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John Brett and David Howard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87" y="233030"/>
            <a:ext cx="688554" cy="699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36368" y="256264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Geological Survey of</a:t>
            </a:r>
          </a:p>
          <a:p>
            <a:r>
              <a:rPr lang="en-AU" sz="1400" b="1" dirty="0">
                <a:solidFill>
                  <a:schemeClr val="bg1"/>
                </a:solidFill>
              </a:rPr>
              <a:t>Western Australia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21719" y="4846914"/>
            <a:ext cx="4364182" cy="1393373"/>
          </a:xfrm>
        </p:spPr>
        <p:txBody>
          <a:bodyPr>
            <a:normAutofit fontScale="77500" lnSpcReduction="20000"/>
          </a:bodyPr>
          <a:lstStyle/>
          <a:p>
            <a:r>
              <a:rPr lang="en-AU" sz="3600" dirty="0" smtClean="0"/>
              <a:t>Geological Survey</a:t>
            </a:r>
          </a:p>
          <a:p>
            <a:r>
              <a:rPr lang="en-AU" sz="3600" dirty="0" smtClean="0"/>
              <a:t>OPEN DAY</a:t>
            </a:r>
          </a:p>
          <a:p>
            <a:r>
              <a:rPr lang="en-AU" sz="3600" dirty="0" smtClean="0"/>
              <a:t>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619" y="5980395"/>
            <a:ext cx="2049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Image courtesy of </a:t>
            </a:r>
            <a:r>
              <a:rPr lang="en-AU" sz="1200" dirty="0" err="1" smtClean="0"/>
              <a:t>SkyTEM</a:t>
            </a:r>
            <a:endParaRPr lang="en-AU" sz="1200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r="10981"/>
          <a:stretch>
            <a:fillRect/>
          </a:stretch>
        </p:blipFill>
        <p:spPr>
          <a:xfrm>
            <a:off x="5777345" y="1468249"/>
            <a:ext cx="6318636" cy="4554482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945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" y="120467"/>
            <a:ext cx="7844590" cy="804441"/>
          </a:xfrm>
        </p:spPr>
        <p:txBody>
          <a:bodyPr/>
          <a:lstStyle/>
          <a:p>
            <a:pPr algn="ctr"/>
            <a:r>
              <a:rPr lang="en-AU" dirty="0" smtClean="0"/>
              <a:t>BMR Regional compilations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30734" y="4626435"/>
            <a:ext cx="3374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Gravity 11 km spacing</a:t>
            </a: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75298" y="4626435"/>
            <a:ext cx="3938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Magnetics 1.5 km spacing</a:t>
            </a:r>
            <a:endParaRPr lang="en-AU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7" y="1047404"/>
            <a:ext cx="3726703" cy="31849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69" y="1136289"/>
            <a:ext cx="3735429" cy="3096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855" y="1029212"/>
            <a:ext cx="3510605" cy="339885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TextBox 9"/>
          <p:cNvSpPr txBox="1"/>
          <p:nvPr/>
        </p:nvSpPr>
        <p:spPr>
          <a:xfrm>
            <a:off x="8746121" y="4626435"/>
            <a:ext cx="315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AEM 20 km spacing</a:t>
            </a:r>
            <a:endParaRPr lang="en-AU" sz="2800" dirty="0"/>
          </a:p>
        </p:txBody>
      </p:sp>
      <p:sp>
        <p:nvSpPr>
          <p:cNvPr id="3" name="Rectangle 2"/>
          <p:cNvSpPr/>
          <p:nvPr/>
        </p:nvSpPr>
        <p:spPr>
          <a:xfrm>
            <a:off x="9355756" y="3763478"/>
            <a:ext cx="1087655" cy="27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0696" y="176089"/>
            <a:ext cx="2306736" cy="874086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AusAEM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01" y="918001"/>
            <a:ext cx="6060354" cy="583665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6938937" y="1698860"/>
            <a:ext cx="1330036" cy="58189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86477" y="1479226"/>
            <a:ext cx="17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67,000 line km </a:t>
            </a:r>
            <a:r>
              <a:rPr lang="en-AU" dirty="0" smtClean="0"/>
              <a:t>2017 - 2018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93571" y="1812175"/>
            <a:ext cx="985426" cy="84414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7057" y="1485274"/>
            <a:ext cx="17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72,000 line km </a:t>
            </a:r>
            <a:r>
              <a:rPr lang="en-AU" dirty="0" smtClean="0"/>
              <a:t>2019 – 2020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28" y="114331"/>
            <a:ext cx="1409261" cy="9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2655" y="176089"/>
            <a:ext cx="4042610" cy="874086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AusAEM20-WA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25" y="918429"/>
            <a:ext cx="6043353" cy="585097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extBox 4"/>
          <p:cNvSpPr txBox="1"/>
          <p:nvPr/>
        </p:nvSpPr>
        <p:spPr>
          <a:xfrm>
            <a:off x="303413" y="3805442"/>
            <a:ext cx="175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65,000 line km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911927" y="4015047"/>
            <a:ext cx="736045" cy="7106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5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AusAEM20-WA  -  Objectives</a:t>
            </a:r>
            <a:endParaRPr lang="en-A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5741" y="2104113"/>
            <a:ext cx="1082746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600" dirty="0"/>
              <a:t>Provide explorers with insights into areas of thick cover and areas with </a:t>
            </a:r>
            <a:r>
              <a:rPr lang="en-AU" sz="3600" dirty="0" smtClean="0"/>
              <a:t>potential targets </a:t>
            </a:r>
            <a:r>
              <a:rPr lang="en-AU" sz="3600" dirty="0"/>
              <a:t>for further </a:t>
            </a:r>
            <a:r>
              <a:rPr lang="en-AU" sz="3600" dirty="0" smtClean="0"/>
              <a:t>investigation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600" dirty="0" smtClean="0"/>
              <a:t>The </a:t>
            </a:r>
            <a:r>
              <a:rPr lang="en-AU" sz="3600" dirty="0"/>
              <a:t>data from these surveys will also assist in the production of a national conductivity map of </a:t>
            </a:r>
            <a:r>
              <a:rPr lang="en-AU" sz="3600" dirty="0" smtClean="0"/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12596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AusAEM20-WA  -  Planning and preparation</a:t>
            </a:r>
            <a:endParaRPr lang="en-A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5741" y="2104113"/>
            <a:ext cx="108274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Jan 2020			Stakeholder Engagement Plan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Mar 2020		Request for Quotation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Apr 2020</a:t>
            </a:r>
            <a:r>
              <a:rPr lang="en-AU" sz="3200" dirty="0"/>
              <a:t>	</a:t>
            </a:r>
            <a:r>
              <a:rPr lang="en-AU" sz="3200" dirty="0" smtClean="0"/>
              <a:t>	</a:t>
            </a:r>
            <a:r>
              <a:rPr lang="en-AU" sz="3200" dirty="0"/>
              <a:t>	</a:t>
            </a:r>
            <a:r>
              <a:rPr lang="en-AU" sz="3200" dirty="0" smtClean="0"/>
              <a:t>Preferred </a:t>
            </a:r>
            <a:r>
              <a:rPr lang="en-AU" sz="3200" dirty="0"/>
              <a:t>respondent selected</a:t>
            </a:r>
            <a:endParaRPr lang="en-AU" sz="32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May 2020		Contract issued</a:t>
            </a: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Jul 2020			Acquisition commences</a:t>
            </a:r>
          </a:p>
        </p:txBody>
      </p:sp>
    </p:spTree>
    <p:extLst>
      <p:ext uri="{BB962C8B-B14F-4D97-AF65-F5344CB8AC3E}">
        <p14:creationId xmlns:p14="http://schemas.microsoft.com/office/powerpoint/2010/main" val="35022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" y="0"/>
            <a:ext cx="3624349" cy="685017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701976" y="1169715"/>
            <a:ext cx="8445405" cy="4953603"/>
            <a:chOff x="3701976" y="1169715"/>
            <a:chExt cx="8445405" cy="49536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976" y="1169715"/>
              <a:ext cx="8445405" cy="4555566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5195455" y="5877097"/>
              <a:ext cx="55944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latin typeface="Arial" panose="020B0604020202020204" pitchFamily="34" charset="0"/>
                  <a:cs typeface="Arial" panose="020B0604020202020204" pitchFamily="34" charset="0"/>
                </a:rPr>
                <a:t>Conductivity-resistivity values of various rock-forming materials, adapted from </a:t>
              </a:r>
              <a:r>
                <a:rPr lang="en-AU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Palacky</a:t>
              </a:r>
              <a:r>
                <a:rPr lang="en-AU" sz="1000" dirty="0">
                  <a:latin typeface="Arial" panose="020B0604020202020204" pitchFamily="34" charset="0"/>
                  <a:cs typeface="Arial" panose="020B0604020202020204" pitchFamily="34" charset="0"/>
                </a:rPr>
                <a:t> (1987</a:t>
              </a:r>
              <a:r>
                <a:rPr lang="en-A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A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3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" y="85473"/>
            <a:ext cx="11931649" cy="5214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8000" y="5519444"/>
            <a:ext cx="3992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Geoscience Australia Layered Earth Inversions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0516" y="5892988"/>
            <a:ext cx="3387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Image courtesy of Geoscience </a:t>
            </a:r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64286" cy="5758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1680" y="759620"/>
            <a:ext cx="38803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to determine trends in </a:t>
            </a:r>
            <a:r>
              <a:rPr lang="en-GB" dirty="0" err="1"/>
              <a:t>regolith</a:t>
            </a:r>
            <a:r>
              <a:rPr lang="en-GB" dirty="0"/>
              <a:t> </a:t>
            </a:r>
            <a:r>
              <a:rPr lang="en-GB" dirty="0" smtClean="0"/>
              <a:t>thickness</a:t>
            </a:r>
          </a:p>
          <a:p>
            <a:pPr lvl="0"/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to map regional variations in bedrock conductivity, within the depth of penetration of the system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set context for and guide mineral exploration project generation by industry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improve targeting for water resources definition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as </a:t>
            </a:r>
            <a:r>
              <a:rPr lang="en-GB" dirty="0"/>
              <a:t>input for other land use applications in other industry sectors and land use agencies.</a:t>
            </a:r>
            <a:endParaRPr lang="en-AU" dirty="0"/>
          </a:p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8657" y="5803639"/>
            <a:ext cx="4357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"AusAEM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: Australia’s airborne electromagnetic continental-scale acquisition </a:t>
            </a:r>
            <a:r>
              <a:rPr lang="en-A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program“</a:t>
            </a:r>
          </a:p>
          <a:p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Image courtesy of Geoscience </a:t>
            </a:r>
            <a:r>
              <a:rPr lang="en-A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04" y="123733"/>
            <a:ext cx="10376856" cy="804441"/>
          </a:xfrm>
        </p:spPr>
        <p:txBody>
          <a:bodyPr/>
          <a:lstStyle/>
          <a:p>
            <a:r>
              <a:rPr lang="en-AU" dirty="0" smtClean="0"/>
              <a:t>Acquisition </a:t>
            </a:r>
            <a:r>
              <a:rPr lang="en-AU" dirty="0" smtClean="0">
                <a:latin typeface="Arial" panose="020B0604020202020204" pitchFamily="34" charset="0"/>
              </a:rPr>
              <a:t>— </a:t>
            </a:r>
            <a:r>
              <a:rPr lang="en-AU" dirty="0" smtClean="0"/>
              <a:t>general </a:t>
            </a:r>
            <a:r>
              <a:rPr lang="en-AU" dirty="0"/>
              <a:t>planning criteria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66680" y="1472279"/>
            <a:ext cx="5316269" cy="4717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/>
              <a:t>Coverage before resolution</a:t>
            </a:r>
            <a:br>
              <a:rPr lang="en-AU" sz="3200" dirty="0" smtClean="0"/>
            </a:br>
            <a:endParaRPr lang="en-AU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/>
              <a:t>Resolution</a:t>
            </a:r>
          </a:p>
          <a:p>
            <a:pPr marL="914400" lvl="1" indent="-377825" fontAlgn="auto">
              <a:spcAft>
                <a:spcPts val="0"/>
              </a:spcAft>
            </a:pPr>
            <a:r>
              <a:rPr lang="en-AU" sz="2800" dirty="0" smtClean="0"/>
              <a:t>Best affordable</a:t>
            </a:r>
          </a:p>
          <a:p>
            <a:pPr marL="914400" lvl="1" indent="-377825" fontAlgn="auto">
              <a:spcAft>
                <a:spcPts val="0"/>
              </a:spcAft>
            </a:pPr>
            <a:r>
              <a:rPr lang="en-AU" sz="2800" dirty="0" smtClean="0"/>
              <a:t>“Factor of 4” improvement</a:t>
            </a:r>
            <a:br>
              <a:rPr lang="en-AU" sz="2800" dirty="0" smtClean="0"/>
            </a:br>
            <a:endParaRPr lang="en-AU" sz="28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/>
              <a:t>Collaborate</a:t>
            </a:r>
          </a:p>
          <a:p>
            <a:pPr marL="914400" lvl="1" indent="-377825" fontAlgn="auto">
              <a:spcAft>
                <a:spcPts val="0"/>
              </a:spcAft>
            </a:pPr>
            <a:r>
              <a:rPr lang="en-AU" sz="2800" dirty="0"/>
              <a:t>I</a:t>
            </a:r>
            <a:r>
              <a:rPr lang="en-AU" sz="2800" dirty="0" smtClean="0"/>
              <a:t>ncrease coverage, resolution, methods</a:t>
            </a:r>
          </a:p>
          <a:p>
            <a:pPr marL="914400" lvl="1" indent="-377825" fontAlgn="auto">
              <a:spcAft>
                <a:spcPts val="0"/>
              </a:spcAft>
            </a:pPr>
            <a:r>
              <a:rPr lang="en-AU" sz="2800" dirty="0"/>
              <a:t>R</a:t>
            </a:r>
            <a:r>
              <a:rPr lang="en-AU" sz="2800" dirty="0" smtClean="0"/>
              <a:t>educe cost</a:t>
            </a:r>
            <a:endParaRPr lang="en-AU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3297" y="1484390"/>
            <a:ext cx="5897320" cy="4272172"/>
            <a:chOff x="5820547" y="1563793"/>
            <a:chExt cx="5897320" cy="4272172"/>
          </a:xfrm>
        </p:grpSpPr>
        <p:sp>
          <p:nvSpPr>
            <p:cNvPr id="4" name="TextBox 3"/>
            <p:cNvSpPr txBox="1"/>
            <p:nvPr/>
          </p:nvSpPr>
          <p:spPr>
            <a:xfrm>
              <a:off x="5950693" y="2063754"/>
              <a:ext cx="57671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i="1" dirty="0"/>
                <a:t>For my </a:t>
              </a:r>
              <a:r>
                <a:rPr lang="en-AU" sz="2400" i="1" dirty="0" smtClean="0"/>
                <a:t>limited money</a:t>
              </a:r>
              <a:r>
                <a:rPr lang="en-AU" sz="2400" i="1" dirty="0"/>
                <a:t>, do I want to know a lot about a little or a little about a lot?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4648" y="1563793"/>
              <a:ext cx="52789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2800" dirty="0"/>
                <a:t>Coverage – Resolution trade-off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20547" y="2964592"/>
              <a:ext cx="5897320" cy="2871373"/>
              <a:chOff x="5962328" y="2590568"/>
              <a:chExt cx="5897320" cy="2871373"/>
            </a:xfrm>
          </p:grpSpPr>
          <p:pic>
            <p:nvPicPr>
              <p:cNvPr id="7" name="Picture 8" descr="equi-cost_coverag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62328" y="2590568"/>
                <a:ext cx="5897320" cy="25027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027559" y="5061831"/>
                <a:ext cx="2720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 smtClean="0"/>
                  <a:t>High res </a:t>
                </a:r>
                <a:r>
                  <a:rPr lang="en-A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— small area</a:t>
                </a:r>
                <a:endParaRPr lang="en-AU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121151" y="5061831"/>
                <a:ext cx="2634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 smtClean="0"/>
                  <a:t>Low res </a:t>
                </a:r>
                <a:r>
                  <a:rPr lang="en-A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— large area</a:t>
                </a:r>
                <a:endParaRPr lang="en-AU" sz="2000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701198" y="5855032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Equal cost surveys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117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MIRS_2017">
  <a:themeElements>
    <a:clrScheme name="new DMP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DMP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new DMP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DMP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DMP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DMP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DMP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DMP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MP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MP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MP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MP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MP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MP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IRS_2017" id="{69AA8F63-7D4A-43F0-8D21-225DCCBA1A3D}" vid="{86578671-1DA1-46E6-96D2-786236ECD1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VersionReason xmlns="dce3ed02-b0cd-470d-9119-e5f1a2533a21" xsi:nil="true"/>
    <OurDocsVersionCreatedAt xmlns="dce3ed02-b0cd-470d-9119-e5f1a2533a21">2019-02-03T22:36:02+00:00</OurDocsVersionCreatedAt>
    <OurDocsDocId xmlns="dce3ed02-b0cd-470d-9119-e5f1a2533a21">002219.david.howard</OurDocsDocId>
    <OurDocsDocumentSource xmlns="dce3ed02-b0cd-470d-9119-e5f1a2533a21">Internal</OurDocsDocumentSource>
    <OurDocsLocation xmlns="dce3ed02-b0cd-470d-9119-e5f1a2533a21">Perth</OurDocsLocation>
    <OurDocsDataStore xmlns="dce3ed02-b0cd-470d-9119-e5f1a2533a21">Central</OurDocsDataStore>
    <OurDocsReleaseClassification xmlns="dce3ed02-b0cd-470d-9119-e5f1a2533a21">Departmental Use Only</OurDocsReleaseClassification>
    <OurDocsTitle xmlns="dce3ed02-b0cd-470d-9119-e5f1a2533a21">Geophysics - Presentation - Eastern Goldfields High-Resolution Seismic Survey 2019</OurDocsTitle>
    <OurDocsLockedOnBehalfOf xmlns="dce3ed02-b0cd-470d-9119-e5f1a2533a21">MIGSDDH</OurDocsLockedOnBehalfOf>
    <OurDocsVersionNumber xmlns="dce3ed02-b0cd-470d-9119-e5f1a2533a21">1</OurDocsVersionNumber>
    <OurDocsAuthor xmlns="dce3ed02-b0cd-470d-9119-e5f1a2533a21">david.howard</OurDocsAuthor>
    <OurDocsDescription xmlns="dce3ed02-b0cd-470d-9119-e5f1a2533a21">Eastern Goldfields High-Resolution Seismic Survey talk for Open Day 2019 Formerly Central/000447.Klaus.GESSNER/1</OurDocsDescription>
    <OurDocsVersionCreatedBy xmlns="dce3ed02-b0cd-470d-9119-e5f1a2533a21">MIGSDDH</OurDocsVersionCreatedBy>
    <OurDocsIsLocked xmlns="dce3ed02-b0cd-470d-9119-e5f1a2533a21">true</OurDocsIsLocked>
    <OurDocsDocumentType xmlns="dce3ed02-b0cd-470d-9119-e5f1a2533a21">Other</OurDocsDocumentType>
    <OurDocsIsRecordsDocument xmlns="dce3ed02-b0cd-470d-9119-e5f1a2533a21">false</OurDocsIsRecordsDocument>
    <OurDocsDocumentDate xmlns="dce3ed02-b0cd-470d-9119-e5f1a2533a21">2019-02-03T16:00:00+00:00</OurDocsDocumentDate>
    <OurDocsLockedBy xmlns="dce3ed02-b0cd-470d-9119-e5f1a2533a21">MIGSDDH</OurDocsLockedBy>
    <OurDocsFileNumbers xmlns="dce3ed02-b0cd-470d-9119-e5f1a2533a21" xsi:nil="true"/>
    <OurDocsLockedOn xmlns="dce3ed02-b0cd-470d-9119-e5f1a2533a21">2019-02-03T16:00:00+00:00</OurDocsLocked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00BFB7748A146749AB50C37C6791420E" ma:contentTypeVersion="24" ma:contentTypeDescription="Create a new document." ma:contentTypeScope="" ma:versionID="b5d6a63a6e550be4df104cd5ae961800">
  <xsd:schema xmlns:xsd="http://www.w3.org/2001/XMLSchema" xmlns:xs="http://www.w3.org/2001/XMLSchema" xmlns:p="http://schemas.microsoft.com/office/2006/metadata/properties" xmlns:ns2="dce3ed02-b0cd-470d-9119-e5f1a2533a21" targetNamespace="http://schemas.microsoft.com/office/2006/metadata/properties" ma:root="true" ma:fieldsID="5d031b32c981ffdabdc09817a45c8b8d" ns2:_="">
    <xsd:import namespace="dce3ed02-b0cd-470d-9119-e5f1a2533a21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ed02-b0cd-470d-9119-e5f1a2533a21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format="Dropdown" ma:internalName="OurDocsDocumentType" ma:readOnly="fals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ertificate of Competency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p"/>
          <xsd:enumeration value="Memorandum"/>
          <xsd:enumeration value="Ministerial"/>
          <xsd:enumeration value="Minutes"/>
          <xsd:enumeration value="Other"/>
          <xsd:enumeration value="Permit"/>
          <xsd:enumeration value="Photos"/>
          <xsd:enumeration value="Policy"/>
          <xsd:enumeration value="Press Clipping"/>
          <xsd:enumeration value="Press Release"/>
          <xsd:enumeration value="Procurement"/>
          <xsd:enumeration value="Production Report"/>
          <xsd:enumeration value="Report"/>
          <xsd:enumeration value="Risk Management"/>
          <xsd:enumeration value="Royalty Audit"/>
          <xsd:enumeration value="Royalty Payment/Revenue"/>
          <xsd:enumeration value="Royalty Return"/>
          <xsd:enumeration value="Safety Bulletin"/>
          <xsd:enumeration value="Speech"/>
          <xsd:enumeration value="Training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7aadd75-fb41-49d7-866d-414b51aa1b7e" ContentTypeId="0x0101000AC6246A9CD2FC45B52DC6FEC0F0AAAA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D26C46-2C92-4FE2-B17A-B08E5E123EFF}">
  <ds:schemaRefs>
    <ds:schemaRef ds:uri="http://purl.org/dc/terms/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63BE0F-2576-4EDB-87E8-B8AF4FE82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DBCCB0-4E37-4B79-801E-D33406F2242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BE2DA84-BA26-4BB4-BFFD-3330A04490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</TotalTime>
  <Words>296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ヒラギノ角ゴ Pro W3</vt:lpstr>
      <vt:lpstr>Custom Design</vt:lpstr>
      <vt:lpstr>DMIRS_2017</vt:lpstr>
      <vt:lpstr>PowerPoint Presentation</vt:lpstr>
      <vt:lpstr>AusAEM</vt:lpstr>
      <vt:lpstr>AusAEM20-WA</vt:lpstr>
      <vt:lpstr>AusAEM20-WA  -  Objectives</vt:lpstr>
      <vt:lpstr>AusAEM20-WA  -  Planning and preparation</vt:lpstr>
      <vt:lpstr>PowerPoint Presentation</vt:lpstr>
      <vt:lpstr>PowerPoint Presentation</vt:lpstr>
      <vt:lpstr>PowerPoint Presentation</vt:lpstr>
      <vt:lpstr>Acquisition — general planning criteria</vt:lpstr>
      <vt:lpstr>BMR Regional compilations</vt:lpstr>
    </vt:vector>
  </TitlesOfParts>
  <Company>Department of Mines and Petroleum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Geophysics - Presentation - Eastern Goldfields High-Resolution Seismic Survey 2019</dc:title>
  <dc:subject>Eastern Goldfields High-Resolution Seismic Survey talk for Open Day 2019 Formerly Central/000447.Klaus.GESSNER/1</dc:subject>
  <dc:creator>david.howard</dc:creator>
  <cp:lastModifiedBy>GODSMAN, Garth</cp:lastModifiedBy>
  <cp:revision>117</cp:revision>
  <dcterms:created xsi:type="dcterms:W3CDTF">2018-09-17T07:15:24Z</dcterms:created>
  <dcterms:modified xsi:type="dcterms:W3CDTF">2020-03-05T05:28:34Z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0x0101000AC6246A9CD2FC45B52DC6FEC0F0AAAA0000BFB7748A146749AB50C37C6791420E</vt:lpwstr>
  </property>
  <property fmtid="{D5CDD505-2E9C-101B-9397-08002B2CF9AE}" pid="3" name="DataStore">
    <vt:lpwstr>Central</vt:lpwstr>
  </property>
</Properties>
</file>