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96" r:id="rId5"/>
  </p:sldMasterIdLst>
  <p:notesMasterIdLst>
    <p:notesMasterId r:id="rId24"/>
  </p:notesMasterIdLst>
  <p:handoutMasterIdLst>
    <p:handoutMasterId r:id="rId25"/>
  </p:handoutMasterIdLst>
  <p:sldIdLst>
    <p:sldId id="1715" r:id="rId6"/>
    <p:sldId id="1698" r:id="rId7"/>
    <p:sldId id="1699" r:id="rId8"/>
    <p:sldId id="1700" r:id="rId9"/>
    <p:sldId id="1701" r:id="rId10"/>
    <p:sldId id="1702" r:id="rId11"/>
    <p:sldId id="1703" r:id="rId12"/>
    <p:sldId id="1704" r:id="rId13"/>
    <p:sldId id="1705" r:id="rId14"/>
    <p:sldId id="1716" r:id="rId15"/>
    <p:sldId id="1717" r:id="rId16"/>
    <p:sldId id="1708" r:id="rId17"/>
    <p:sldId id="1709" r:id="rId18"/>
    <p:sldId id="1710" r:id="rId19"/>
    <p:sldId id="1711" r:id="rId20"/>
    <p:sldId id="1712" r:id="rId21"/>
    <p:sldId id="1714" r:id="rId22"/>
    <p:sldId id="1718" r:id="rId23"/>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406"/>
    <a:srgbClr val="F96F23"/>
    <a:srgbClr val="CF5E31"/>
    <a:srgbClr val="CC00CC"/>
    <a:srgbClr val="0000FF"/>
    <a:srgbClr val="F85E08"/>
    <a:srgbClr val="FFC285"/>
    <a:srgbClr val="009900"/>
    <a:srgbClr val="33CC3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65" autoAdjust="0"/>
    <p:restoredTop sz="57925" autoAdjust="0"/>
  </p:normalViewPr>
  <p:slideViewPr>
    <p:cSldViewPr>
      <p:cViewPr varScale="1">
        <p:scale>
          <a:sx n="32" d="100"/>
          <a:sy n="32" d="100"/>
        </p:scale>
        <p:origin x="-4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79" d="100"/>
          <a:sy n="79" d="100"/>
        </p:scale>
        <p:origin x="-210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Roadshow%202014\000338.Chris.STUBL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3"/>
          <c:order val="0"/>
          <c:spPr>
            <a:solidFill>
              <a:srgbClr val="0070C0"/>
            </a:solidFill>
            <a:ln>
              <a:noFill/>
            </a:ln>
          </c:spPr>
          <c:invertIfNegative val="0"/>
          <c:cat>
            <c:strRef>
              <c:f>'Incident chart'!$A$4:$A$19</c:f>
              <c:strCache>
                <c:ptCount val="16"/>
                <c:pt idx="0">
                  <c:v>Outbreak of Fire</c:v>
                </c:pt>
                <c:pt idx="1">
                  <c:v>Truck /Mobile Equipment Incidents</c:v>
                </c:pt>
                <c:pt idx="2">
                  <c:v>Electrical Incident</c:v>
                </c:pt>
                <c:pt idx="3">
                  <c:v>Presence of Gas</c:v>
                </c:pt>
                <c:pt idx="4">
                  <c:v>Other Incidents</c:v>
                </c:pt>
                <c:pt idx="5">
                  <c:v>Fixed Plant Incident</c:v>
                </c:pt>
                <c:pt idx="6">
                  <c:v>Rockfall</c:v>
                </c:pt>
                <c:pt idx="7">
                  <c:v>Wall Failure</c:v>
                </c:pt>
                <c:pt idx="8">
                  <c:v>Light Vehicle Incident</c:v>
                </c:pt>
                <c:pt idx="9">
                  <c:v>Crane Incident</c:v>
                </c:pt>
                <c:pt idx="10">
                  <c:v>Explosives Incident</c:v>
                </c:pt>
                <c:pt idx="11">
                  <c:v>Drill / Power Shovel Incident</c:v>
                </c:pt>
                <c:pt idx="12">
                  <c:v>Breakage of Rope etc</c:v>
                </c:pt>
                <c:pt idx="13">
                  <c:v>Unconsciousness / Fuming</c:v>
                </c:pt>
                <c:pt idx="14">
                  <c:v>Gas or Dust Ignition</c:v>
                </c:pt>
                <c:pt idx="15">
                  <c:v>Compressed Air Explosion</c:v>
                </c:pt>
              </c:strCache>
            </c:strRef>
          </c:cat>
          <c:val>
            <c:numRef>
              <c:f>'Incident chart'!$B$4:$B$19</c:f>
              <c:numCache>
                <c:formatCode>[$-10409]#,##0;\(#,##0\)</c:formatCode>
                <c:ptCount val="16"/>
                <c:pt idx="0">
                  <c:v>710</c:v>
                </c:pt>
                <c:pt idx="1">
                  <c:v>386</c:v>
                </c:pt>
                <c:pt idx="2">
                  <c:v>358</c:v>
                </c:pt>
                <c:pt idx="3">
                  <c:v>212</c:v>
                </c:pt>
                <c:pt idx="4">
                  <c:v>166</c:v>
                </c:pt>
                <c:pt idx="5">
                  <c:v>131</c:v>
                </c:pt>
                <c:pt idx="6">
                  <c:v>75</c:v>
                </c:pt>
                <c:pt idx="7">
                  <c:v>72</c:v>
                </c:pt>
                <c:pt idx="8">
                  <c:v>69</c:v>
                </c:pt>
                <c:pt idx="9">
                  <c:v>51</c:v>
                </c:pt>
                <c:pt idx="10">
                  <c:v>46</c:v>
                </c:pt>
                <c:pt idx="11">
                  <c:v>28</c:v>
                </c:pt>
                <c:pt idx="12">
                  <c:v>22</c:v>
                </c:pt>
                <c:pt idx="13">
                  <c:v>20</c:v>
                </c:pt>
                <c:pt idx="14">
                  <c:v>19</c:v>
                </c:pt>
                <c:pt idx="15">
                  <c:v>11</c:v>
                </c:pt>
              </c:numCache>
            </c:numRef>
          </c:val>
        </c:ser>
        <c:dLbls>
          <c:showLegendKey val="0"/>
          <c:showVal val="0"/>
          <c:showCatName val="0"/>
          <c:showSerName val="0"/>
          <c:showPercent val="0"/>
          <c:showBubbleSize val="0"/>
        </c:dLbls>
        <c:gapWidth val="150"/>
        <c:axId val="191820160"/>
        <c:axId val="191821696"/>
      </c:barChart>
      <c:catAx>
        <c:axId val="191820160"/>
        <c:scaling>
          <c:orientation val="minMax"/>
        </c:scaling>
        <c:delete val="0"/>
        <c:axPos val="l"/>
        <c:majorTickMark val="out"/>
        <c:minorTickMark val="none"/>
        <c:tickLblPos val="nextTo"/>
        <c:txPr>
          <a:bodyPr/>
          <a:lstStyle/>
          <a:p>
            <a:pPr>
              <a:defRPr sz="1400"/>
            </a:pPr>
            <a:endParaRPr lang="en-US"/>
          </a:p>
        </c:txPr>
        <c:crossAx val="191821696"/>
        <c:crosses val="autoZero"/>
        <c:auto val="1"/>
        <c:lblAlgn val="ctr"/>
        <c:lblOffset val="100"/>
        <c:noMultiLvlLbl val="0"/>
      </c:catAx>
      <c:valAx>
        <c:axId val="191821696"/>
        <c:scaling>
          <c:orientation val="minMax"/>
        </c:scaling>
        <c:delete val="0"/>
        <c:axPos val="b"/>
        <c:majorGridlines/>
        <c:numFmt formatCode="[$-10409]#,##0;\(#,##0\)" sourceLinked="1"/>
        <c:majorTickMark val="out"/>
        <c:minorTickMark val="none"/>
        <c:tickLblPos val="nextTo"/>
        <c:txPr>
          <a:bodyPr/>
          <a:lstStyle/>
          <a:p>
            <a:pPr>
              <a:defRPr sz="1400"/>
            </a:pPr>
            <a:endParaRPr lang="en-US"/>
          </a:p>
        </c:txPr>
        <c:crossAx val="19182016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D71F4-3F8C-4626-AAEC-18FCAC1747C7}" type="doc">
      <dgm:prSet loTypeId="urn:microsoft.com/office/officeart/2005/8/layout/target3" loCatId="list" qsTypeId="urn:microsoft.com/office/officeart/2005/8/quickstyle/simple4" qsCatId="simple" csTypeId="urn:microsoft.com/office/officeart/2005/8/colors/colorful5" csCatId="colorful" phldr="1"/>
      <dgm:spPr/>
      <dgm:t>
        <a:bodyPr/>
        <a:lstStyle/>
        <a:p>
          <a:endParaRPr lang="en-AU"/>
        </a:p>
      </dgm:t>
    </dgm:pt>
    <dgm:pt modelId="{FB6B90DA-2F30-4712-865C-194FB997D897}">
      <dgm:prSet/>
      <dgm:spPr/>
      <dgm:t>
        <a:bodyPr/>
        <a:lstStyle/>
        <a:p>
          <a:r>
            <a:rPr lang="en-AU" i="0" dirty="0" smtClean="0">
              <a:solidFill>
                <a:srgbClr val="009900"/>
              </a:solidFill>
            </a:rPr>
            <a:t>Elimination</a:t>
          </a:r>
          <a:endParaRPr lang="en-AU" i="0" dirty="0">
            <a:solidFill>
              <a:srgbClr val="009900"/>
            </a:solidFill>
          </a:endParaRPr>
        </a:p>
      </dgm:t>
    </dgm:pt>
    <dgm:pt modelId="{DAEA36F5-E1A9-427B-AD8A-C0EF121B5CCD}" type="parTrans" cxnId="{F30C4B92-F6CE-4FA7-B7C7-6F0B470704DF}">
      <dgm:prSet/>
      <dgm:spPr/>
      <dgm:t>
        <a:bodyPr/>
        <a:lstStyle/>
        <a:p>
          <a:endParaRPr lang="en-AU"/>
        </a:p>
      </dgm:t>
    </dgm:pt>
    <dgm:pt modelId="{F18D7A9F-2175-4A30-A8F8-869CD804F94B}" type="sibTrans" cxnId="{F30C4B92-F6CE-4FA7-B7C7-6F0B470704DF}">
      <dgm:prSet/>
      <dgm:spPr/>
      <dgm:t>
        <a:bodyPr/>
        <a:lstStyle/>
        <a:p>
          <a:endParaRPr lang="en-AU"/>
        </a:p>
      </dgm:t>
    </dgm:pt>
    <dgm:pt modelId="{4D1F3330-9F28-4938-BA1D-C9DC16518004}">
      <dgm:prSet/>
      <dgm:spPr/>
      <dgm:t>
        <a:bodyPr/>
        <a:lstStyle/>
        <a:p>
          <a:r>
            <a:rPr lang="en-AU" dirty="0" smtClean="0">
              <a:solidFill>
                <a:srgbClr val="009900"/>
              </a:solidFill>
            </a:rPr>
            <a:t>Substitution</a:t>
          </a:r>
          <a:endParaRPr lang="en-AU" dirty="0">
            <a:solidFill>
              <a:srgbClr val="009900"/>
            </a:solidFill>
          </a:endParaRPr>
        </a:p>
      </dgm:t>
    </dgm:pt>
    <dgm:pt modelId="{840A47F3-051E-4B97-96F0-0962475DC192}" type="parTrans" cxnId="{5773F0CD-4981-45F8-9903-DCE351BB4B10}">
      <dgm:prSet/>
      <dgm:spPr/>
      <dgm:t>
        <a:bodyPr/>
        <a:lstStyle/>
        <a:p>
          <a:endParaRPr lang="en-AU"/>
        </a:p>
      </dgm:t>
    </dgm:pt>
    <dgm:pt modelId="{34B104D1-A907-4D8C-879A-F29103493609}" type="sibTrans" cxnId="{5773F0CD-4981-45F8-9903-DCE351BB4B10}">
      <dgm:prSet/>
      <dgm:spPr/>
      <dgm:t>
        <a:bodyPr/>
        <a:lstStyle/>
        <a:p>
          <a:endParaRPr lang="en-AU"/>
        </a:p>
      </dgm:t>
    </dgm:pt>
    <dgm:pt modelId="{50556642-88BE-48F1-A313-98B2FBB28586}">
      <dgm:prSet phldrT="[Text]"/>
      <dgm:spPr/>
      <dgm:t>
        <a:bodyPr/>
        <a:lstStyle/>
        <a:p>
          <a:r>
            <a:rPr lang="en-AU" dirty="0" smtClean="0">
              <a:solidFill>
                <a:srgbClr val="009900"/>
              </a:solidFill>
            </a:rPr>
            <a:t>Engineering</a:t>
          </a:r>
          <a:endParaRPr lang="en-AU" dirty="0">
            <a:solidFill>
              <a:srgbClr val="009900"/>
            </a:solidFill>
          </a:endParaRPr>
        </a:p>
      </dgm:t>
    </dgm:pt>
    <dgm:pt modelId="{29C8C507-0EB6-4188-A11A-ADCCC34F0A44}" type="parTrans" cxnId="{EB83121C-5E63-4AF1-BC54-6A57AEBEA773}">
      <dgm:prSet/>
      <dgm:spPr/>
      <dgm:t>
        <a:bodyPr/>
        <a:lstStyle/>
        <a:p>
          <a:endParaRPr lang="en-AU"/>
        </a:p>
      </dgm:t>
    </dgm:pt>
    <dgm:pt modelId="{8EDBDE12-D759-4381-B06E-7D06E922714F}" type="sibTrans" cxnId="{EB83121C-5E63-4AF1-BC54-6A57AEBEA773}">
      <dgm:prSet/>
      <dgm:spPr/>
      <dgm:t>
        <a:bodyPr/>
        <a:lstStyle/>
        <a:p>
          <a:endParaRPr lang="en-AU"/>
        </a:p>
      </dgm:t>
    </dgm:pt>
    <dgm:pt modelId="{383832BD-4A03-4E65-897A-6B863150AE49}">
      <dgm:prSet/>
      <dgm:spPr/>
      <dgm:t>
        <a:bodyPr/>
        <a:lstStyle/>
        <a:p>
          <a:r>
            <a:rPr lang="en-AU" dirty="0" smtClean="0">
              <a:solidFill>
                <a:srgbClr val="009900"/>
              </a:solidFill>
            </a:rPr>
            <a:t>Isolation/Segregation</a:t>
          </a:r>
          <a:endParaRPr lang="en-AU" dirty="0">
            <a:solidFill>
              <a:srgbClr val="009900"/>
            </a:solidFill>
          </a:endParaRPr>
        </a:p>
      </dgm:t>
    </dgm:pt>
    <dgm:pt modelId="{5DA74983-D16D-4077-AF71-EB04925C1482}" type="parTrans" cxnId="{F4A53C19-E25C-455D-8A2F-27B95683B811}">
      <dgm:prSet/>
      <dgm:spPr/>
      <dgm:t>
        <a:bodyPr/>
        <a:lstStyle/>
        <a:p>
          <a:endParaRPr lang="en-AU"/>
        </a:p>
      </dgm:t>
    </dgm:pt>
    <dgm:pt modelId="{FF44E569-578F-457F-B9A8-5B6D58FD0C2B}" type="sibTrans" cxnId="{F4A53C19-E25C-455D-8A2F-27B95683B811}">
      <dgm:prSet/>
      <dgm:spPr/>
      <dgm:t>
        <a:bodyPr/>
        <a:lstStyle/>
        <a:p>
          <a:endParaRPr lang="en-AU"/>
        </a:p>
      </dgm:t>
    </dgm:pt>
    <dgm:pt modelId="{1523F87C-5FD9-4989-A1FC-EEF742B2E466}">
      <dgm:prSet phldrT="[Text]"/>
      <dgm:spPr/>
      <dgm:t>
        <a:bodyPr/>
        <a:lstStyle/>
        <a:p>
          <a:r>
            <a:rPr lang="en-AU" dirty="0" smtClean="0">
              <a:solidFill>
                <a:srgbClr val="FF0000"/>
              </a:solidFill>
            </a:rPr>
            <a:t>Administrative control</a:t>
          </a:r>
          <a:endParaRPr lang="en-AU" dirty="0">
            <a:solidFill>
              <a:srgbClr val="FF0000"/>
            </a:solidFill>
          </a:endParaRPr>
        </a:p>
      </dgm:t>
    </dgm:pt>
    <dgm:pt modelId="{B48037D7-B300-4681-B7A0-6D7AB935DC03}" type="parTrans" cxnId="{F1B069D9-03C0-488C-96C5-EAA479BF615C}">
      <dgm:prSet/>
      <dgm:spPr/>
      <dgm:t>
        <a:bodyPr/>
        <a:lstStyle/>
        <a:p>
          <a:endParaRPr lang="en-AU"/>
        </a:p>
      </dgm:t>
    </dgm:pt>
    <dgm:pt modelId="{DDDEE9D8-F8B6-431F-9DD0-129550BDC018}" type="sibTrans" cxnId="{F1B069D9-03C0-488C-96C5-EAA479BF615C}">
      <dgm:prSet/>
      <dgm:spPr/>
      <dgm:t>
        <a:bodyPr/>
        <a:lstStyle/>
        <a:p>
          <a:endParaRPr lang="en-AU"/>
        </a:p>
      </dgm:t>
    </dgm:pt>
    <dgm:pt modelId="{7B28E8B8-D1F0-4DF6-9B34-5AFC206FD616}">
      <dgm:prSet phldrT="[Text]"/>
      <dgm:spPr/>
      <dgm:t>
        <a:bodyPr/>
        <a:lstStyle/>
        <a:p>
          <a:r>
            <a:rPr lang="en-AU" dirty="0" smtClean="0">
              <a:solidFill>
                <a:srgbClr val="FF0000"/>
              </a:solidFill>
            </a:rPr>
            <a:t>PPE</a:t>
          </a:r>
          <a:endParaRPr lang="en-AU" dirty="0">
            <a:solidFill>
              <a:srgbClr val="FF0000"/>
            </a:solidFill>
          </a:endParaRPr>
        </a:p>
      </dgm:t>
    </dgm:pt>
    <dgm:pt modelId="{F1810BC5-06C0-478B-9471-DFC0BE261C10}" type="parTrans" cxnId="{D876EAB2-C86A-41D5-9760-0FC224DD5C6E}">
      <dgm:prSet/>
      <dgm:spPr/>
      <dgm:t>
        <a:bodyPr/>
        <a:lstStyle/>
        <a:p>
          <a:endParaRPr lang="en-AU"/>
        </a:p>
      </dgm:t>
    </dgm:pt>
    <dgm:pt modelId="{708490B4-6366-4F13-9DE4-589ED35205A5}" type="sibTrans" cxnId="{D876EAB2-C86A-41D5-9760-0FC224DD5C6E}">
      <dgm:prSet/>
      <dgm:spPr/>
      <dgm:t>
        <a:bodyPr/>
        <a:lstStyle/>
        <a:p>
          <a:endParaRPr lang="en-AU"/>
        </a:p>
      </dgm:t>
    </dgm:pt>
    <dgm:pt modelId="{50CFD0ED-1ED1-4B57-ADBB-58DD9C2A64A0}" type="pres">
      <dgm:prSet presAssocID="{C7CD71F4-3F8C-4626-AAEC-18FCAC1747C7}" presName="Name0" presStyleCnt="0">
        <dgm:presLayoutVars>
          <dgm:chMax val="7"/>
          <dgm:dir/>
          <dgm:animLvl val="lvl"/>
          <dgm:resizeHandles val="exact"/>
        </dgm:presLayoutVars>
      </dgm:prSet>
      <dgm:spPr/>
      <dgm:t>
        <a:bodyPr/>
        <a:lstStyle/>
        <a:p>
          <a:endParaRPr lang="en-AU"/>
        </a:p>
      </dgm:t>
    </dgm:pt>
    <dgm:pt modelId="{415A0FD5-8BCA-438A-9C2F-65BBFEC60076}" type="pres">
      <dgm:prSet presAssocID="{FB6B90DA-2F30-4712-865C-194FB997D897}" presName="circle1" presStyleLbl="node1" presStyleIdx="0" presStyleCnt="6"/>
      <dgm:spPr/>
      <dgm:t>
        <a:bodyPr/>
        <a:lstStyle/>
        <a:p>
          <a:endParaRPr lang="en-AU"/>
        </a:p>
      </dgm:t>
    </dgm:pt>
    <dgm:pt modelId="{3F292BA3-FCC9-4825-B524-17B63198B169}" type="pres">
      <dgm:prSet presAssocID="{FB6B90DA-2F30-4712-865C-194FB997D897}" presName="space" presStyleCnt="0"/>
      <dgm:spPr/>
      <dgm:t>
        <a:bodyPr/>
        <a:lstStyle/>
        <a:p>
          <a:endParaRPr lang="en-AU"/>
        </a:p>
      </dgm:t>
    </dgm:pt>
    <dgm:pt modelId="{12BA532F-49DC-4613-B020-78A9CBB2B2A6}" type="pres">
      <dgm:prSet presAssocID="{FB6B90DA-2F30-4712-865C-194FB997D897}" presName="rect1" presStyleLbl="alignAcc1" presStyleIdx="0" presStyleCnt="6"/>
      <dgm:spPr/>
      <dgm:t>
        <a:bodyPr/>
        <a:lstStyle/>
        <a:p>
          <a:endParaRPr lang="en-AU"/>
        </a:p>
      </dgm:t>
    </dgm:pt>
    <dgm:pt modelId="{25F860E9-1AC9-4EDD-95B3-215EB0B8ECCE}" type="pres">
      <dgm:prSet presAssocID="{4D1F3330-9F28-4938-BA1D-C9DC16518004}" presName="vertSpace2" presStyleLbl="node1" presStyleIdx="0" presStyleCnt="6"/>
      <dgm:spPr/>
      <dgm:t>
        <a:bodyPr/>
        <a:lstStyle/>
        <a:p>
          <a:endParaRPr lang="en-AU"/>
        </a:p>
      </dgm:t>
    </dgm:pt>
    <dgm:pt modelId="{1023DDEC-4E92-4296-9230-486D408E5F08}" type="pres">
      <dgm:prSet presAssocID="{4D1F3330-9F28-4938-BA1D-C9DC16518004}" presName="circle2" presStyleLbl="node1" presStyleIdx="1" presStyleCnt="6"/>
      <dgm:spPr/>
      <dgm:t>
        <a:bodyPr/>
        <a:lstStyle/>
        <a:p>
          <a:endParaRPr lang="en-AU"/>
        </a:p>
      </dgm:t>
    </dgm:pt>
    <dgm:pt modelId="{58D7B729-2879-4F27-A96B-97839A478496}" type="pres">
      <dgm:prSet presAssocID="{4D1F3330-9F28-4938-BA1D-C9DC16518004}" presName="rect2" presStyleLbl="alignAcc1" presStyleIdx="1" presStyleCnt="6"/>
      <dgm:spPr/>
      <dgm:t>
        <a:bodyPr/>
        <a:lstStyle/>
        <a:p>
          <a:endParaRPr lang="en-AU"/>
        </a:p>
      </dgm:t>
    </dgm:pt>
    <dgm:pt modelId="{6126225C-FE82-465B-8173-C49E60DB8F95}" type="pres">
      <dgm:prSet presAssocID="{383832BD-4A03-4E65-897A-6B863150AE49}" presName="vertSpace3" presStyleLbl="node1" presStyleIdx="1" presStyleCnt="6"/>
      <dgm:spPr/>
      <dgm:t>
        <a:bodyPr/>
        <a:lstStyle/>
        <a:p>
          <a:endParaRPr lang="en-AU"/>
        </a:p>
      </dgm:t>
    </dgm:pt>
    <dgm:pt modelId="{C72C4807-41DF-4C1D-951D-49CEFF2E489B}" type="pres">
      <dgm:prSet presAssocID="{383832BD-4A03-4E65-897A-6B863150AE49}" presName="circle3" presStyleLbl="node1" presStyleIdx="2" presStyleCnt="6"/>
      <dgm:spPr/>
      <dgm:t>
        <a:bodyPr/>
        <a:lstStyle/>
        <a:p>
          <a:endParaRPr lang="en-AU"/>
        </a:p>
      </dgm:t>
    </dgm:pt>
    <dgm:pt modelId="{E40C483C-B873-42B5-BE2F-00D7E896E0F1}" type="pres">
      <dgm:prSet presAssocID="{383832BD-4A03-4E65-897A-6B863150AE49}" presName="rect3" presStyleLbl="alignAcc1" presStyleIdx="2" presStyleCnt="6"/>
      <dgm:spPr/>
      <dgm:t>
        <a:bodyPr/>
        <a:lstStyle/>
        <a:p>
          <a:endParaRPr lang="en-AU"/>
        </a:p>
      </dgm:t>
    </dgm:pt>
    <dgm:pt modelId="{A205CA29-7648-40AC-B913-5EAE823226DD}" type="pres">
      <dgm:prSet presAssocID="{50556642-88BE-48F1-A313-98B2FBB28586}" presName="vertSpace4" presStyleLbl="node1" presStyleIdx="2" presStyleCnt="6"/>
      <dgm:spPr/>
      <dgm:t>
        <a:bodyPr/>
        <a:lstStyle/>
        <a:p>
          <a:endParaRPr lang="en-AU"/>
        </a:p>
      </dgm:t>
    </dgm:pt>
    <dgm:pt modelId="{A947664F-8395-49B5-95B2-13A1A7E78456}" type="pres">
      <dgm:prSet presAssocID="{50556642-88BE-48F1-A313-98B2FBB28586}" presName="circle4" presStyleLbl="node1" presStyleIdx="3" presStyleCnt="6"/>
      <dgm:spPr/>
      <dgm:t>
        <a:bodyPr/>
        <a:lstStyle/>
        <a:p>
          <a:endParaRPr lang="en-AU"/>
        </a:p>
      </dgm:t>
    </dgm:pt>
    <dgm:pt modelId="{9B5E3FCA-D62B-4FE1-B1FC-6437FBAEB0D0}" type="pres">
      <dgm:prSet presAssocID="{50556642-88BE-48F1-A313-98B2FBB28586}" presName="rect4" presStyleLbl="alignAcc1" presStyleIdx="3" presStyleCnt="6" custLinFactNeighborX="1697" custLinFactNeighborY="-242"/>
      <dgm:spPr/>
      <dgm:t>
        <a:bodyPr/>
        <a:lstStyle/>
        <a:p>
          <a:endParaRPr lang="en-AU"/>
        </a:p>
      </dgm:t>
    </dgm:pt>
    <dgm:pt modelId="{B4E35D4C-DA5B-4A99-9632-4F2828ECC01E}" type="pres">
      <dgm:prSet presAssocID="{1523F87C-5FD9-4989-A1FC-EEF742B2E466}" presName="vertSpace5" presStyleLbl="node1" presStyleIdx="3" presStyleCnt="6"/>
      <dgm:spPr/>
      <dgm:t>
        <a:bodyPr/>
        <a:lstStyle/>
        <a:p>
          <a:endParaRPr lang="en-AU"/>
        </a:p>
      </dgm:t>
    </dgm:pt>
    <dgm:pt modelId="{3011D124-F5AB-4C4B-8B4C-4D66579D41D2}" type="pres">
      <dgm:prSet presAssocID="{1523F87C-5FD9-4989-A1FC-EEF742B2E466}" presName="circle5" presStyleLbl="node1" presStyleIdx="4" presStyleCnt="6"/>
      <dgm:spPr/>
      <dgm:t>
        <a:bodyPr/>
        <a:lstStyle/>
        <a:p>
          <a:endParaRPr lang="en-AU"/>
        </a:p>
      </dgm:t>
    </dgm:pt>
    <dgm:pt modelId="{630717C0-84EA-4C1B-B99F-7D74A955E0BA}" type="pres">
      <dgm:prSet presAssocID="{1523F87C-5FD9-4989-A1FC-EEF742B2E466}" presName="rect5" presStyleLbl="alignAcc1" presStyleIdx="4" presStyleCnt="6"/>
      <dgm:spPr/>
      <dgm:t>
        <a:bodyPr/>
        <a:lstStyle/>
        <a:p>
          <a:endParaRPr lang="en-AU"/>
        </a:p>
      </dgm:t>
    </dgm:pt>
    <dgm:pt modelId="{28D7BD7B-F003-4E9B-A41D-F24A1C95BCCF}" type="pres">
      <dgm:prSet presAssocID="{7B28E8B8-D1F0-4DF6-9B34-5AFC206FD616}" presName="vertSpace6" presStyleLbl="node1" presStyleIdx="4" presStyleCnt="6"/>
      <dgm:spPr/>
      <dgm:t>
        <a:bodyPr/>
        <a:lstStyle/>
        <a:p>
          <a:endParaRPr lang="en-AU"/>
        </a:p>
      </dgm:t>
    </dgm:pt>
    <dgm:pt modelId="{864483F6-0721-46CD-9514-831C79F61C58}" type="pres">
      <dgm:prSet presAssocID="{7B28E8B8-D1F0-4DF6-9B34-5AFC206FD616}" presName="circle6" presStyleLbl="node1" presStyleIdx="5" presStyleCnt="6"/>
      <dgm:spPr/>
      <dgm:t>
        <a:bodyPr/>
        <a:lstStyle/>
        <a:p>
          <a:endParaRPr lang="en-AU"/>
        </a:p>
      </dgm:t>
    </dgm:pt>
    <dgm:pt modelId="{9BE0C073-3773-4176-9176-24672BC672EB}" type="pres">
      <dgm:prSet presAssocID="{7B28E8B8-D1F0-4DF6-9B34-5AFC206FD616}" presName="rect6" presStyleLbl="alignAcc1" presStyleIdx="5" presStyleCnt="6"/>
      <dgm:spPr/>
      <dgm:t>
        <a:bodyPr/>
        <a:lstStyle/>
        <a:p>
          <a:endParaRPr lang="en-AU"/>
        </a:p>
      </dgm:t>
    </dgm:pt>
    <dgm:pt modelId="{983598A1-B5B0-489A-B9AA-66C1C3793B70}" type="pres">
      <dgm:prSet presAssocID="{FB6B90DA-2F30-4712-865C-194FB997D897}" presName="rect1ParTxNoCh" presStyleLbl="alignAcc1" presStyleIdx="5" presStyleCnt="6">
        <dgm:presLayoutVars>
          <dgm:chMax val="1"/>
          <dgm:bulletEnabled val="1"/>
        </dgm:presLayoutVars>
      </dgm:prSet>
      <dgm:spPr/>
      <dgm:t>
        <a:bodyPr/>
        <a:lstStyle/>
        <a:p>
          <a:endParaRPr lang="en-AU"/>
        </a:p>
      </dgm:t>
    </dgm:pt>
    <dgm:pt modelId="{5BDA2E48-CC28-4FE2-884D-4AE891FFE76C}" type="pres">
      <dgm:prSet presAssocID="{4D1F3330-9F28-4938-BA1D-C9DC16518004}" presName="rect2ParTxNoCh" presStyleLbl="alignAcc1" presStyleIdx="5" presStyleCnt="6">
        <dgm:presLayoutVars>
          <dgm:chMax val="1"/>
          <dgm:bulletEnabled val="1"/>
        </dgm:presLayoutVars>
      </dgm:prSet>
      <dgm:spPr/>
      <dgm:t>
        <a:bodyPr/>
        <a:lstStyle/>
        <a:p>
          <a:endParaRPr lang="en-AU"/>
        </a:p>
      </dgm:t>
    </dgm:pt>
    <dgm:pt modelId="{B951B540-EABD-4903-8089-C047BDBE77E1}" type="pres">
      <dgm:prSet presAssocID="{383832BD-4A03-4E65-897A-6B863150AE49}" presName="rect3ParTxNoCh" presStyleLbl="alignAcc1" presStyleIdx="5" presStyleCnt="6">
        <dgm:presLayoutVars>
          <dgm:chMax val="1"/>
          <dgm:bulletEnabled val="1"/>
        </dgm:presLayoutVars>
      </dgm:prSet>
      <dgm:spPr/>
      <dgm:t>
        <a:bodyPr/>
        <a:lstStyle/>
        <a:p>
          <a:endParaRPr lang="en-AU"/>
        </a:p>
      </dgm:t>
    </dgm:pt>
    <dgm:pt modelId="{1FE8B539-5D37-4496-88DA-F61014C199B1}" type="pres">
      <dgm:prSet presAssocID="{50556642-88BE-48F1-A313-98B2FBB28586}" presName="rect4ParTxNoCh" presStyleLbl="alignAcc1" presStyleIdx="5" presStyleCnt="6">
        <dgm:presLayoutVars>
          <dgm:chMax val="1"/>
          <dgm:bulletEnabled val="1"/>
        </dgm:presLayoutVars>
      </dgm:prSet>
      <dgm:spPr/>
      <dgm:t>
        <a:bodyPr/>
        <a:lstStyle/>
        <a:p>
          <a:endParaRPr lang="en-AU"/>
        </a:p>
      </dgm:t>
    </dgm:pt>
    <dgm:pt modelId="{AD83A365-2272-4F1C-B666-21FDE6A5AAAD}" type="pres">
      <dgm:prSet presAssocID="{1523F87C-5FD9-4989-A1FC-EEF742B2E466}" presName="rect5ParTxNoCh" presStyleLbl="alignAcc1" presStyleIdx="5" presStyleCnt="6">
        <dgm:presLayoutVars>
          <dgm:chMax val="1"/>
          <dgm:bulletEnabled val="1"/>
        </dgm:presLayoutVars>
      </dgm:prSet>
      <dgm:spPr/>
      <dgm:t>
        <a:bodyPr/>
        <a:lstStyle/>
        <a:p>
          <a:endParaRPr lang="en-AU"/>
        </a:p>
      </dgm:t>
    </dgm:pt>
    <dgm:pt modelId="{EA0FF53D-0E37-4F9A-82A0-D0EE87E618BB}" type="pres">
      <dgm:prSet presAssocID="{7B28E8B8-D1F0-4DF6-9B34-5AFC206FD616}" presName="rect6ParTxNoCh" presStyleLbl="alignAcc1" presStyleIdx="5" presStyleCnt="6">
        <dgm:presLayoutVars>
          <dgm:chMax val="1"/>
          <dgm:bulletEnabled val="1"/>
        </dgm:presLayoutVars>
      </dgm:prSet>
      <dgm:spPr/>
      <dgm:t>
        <a:bodyPr/>
        <a:lstStyle/>
        <a:p>
          <a:endParaRPr lang="en-AU"/>
        </a:p>
      </dgm:t>
    </dgm:pt>
  </dgm:ptLst>
  <dgm:cxnLst>
    <dgm:cxn modelId="{1FDAC068-F60B-43BB-B174-C90678290B0D}" type="presOf" srcId="{4D1F3330-9F28-4938-BA1D-C9DC16518004}" destId="{5BDA2E48-CC28-4FE2-884D-4AE891FFE76C}" srcOrd="1" destOrd="0" presId="urn:microsoft.com/office/officeart/2005/8/layout/target3"/>
    <dgm:cxn modelId="{4E803734-E2A3-46E6-9972-F0D98A50E8EA}" type="presOf" srcId="{383832BD-4A03-4E65-897A-6B863150AE49}" destId="{B951B540-EABD-4903-8089-C047BDBE77E1}" srcOrd="1" destOrd="0" presId="urn:microsoft.com/office/officeart/2005/8/layout/target3"/>
    <dgm:cxn modelId="{D876EAB2-C86A-41D5-9760-0FC224DD5C6E}" srcId="{C7CD71F4-3F8C-4626-AAEC-18FCAC1747C7}" destId="{7B28E8B8-D1F0-4DF6-9B34-5AFC206FD616}" srcOrd="5" destOrd="0" parTransId="{F1810BC5-06C0-478B-9471-DFC0BE261C10}" sibTransId="{708490B4-6366-4F13-9DE4-589ED35205A5}"/>
    <dgm:cxn modelId="{5773F0CD-4981-45F8-9903-DCE351BB4B10}" srcId="{C7CD71F4-3F8C-4626-AAEC-18FCAC1747C7}" destId="{4D1F3330-9F28-4938-BA1D-C9DC16518004}" srcOrd="1" destOrd="0" parTransId="{840A47F3-051E-4B97-96F0-0962475DC192}" sibTransId="{34B104D1-A907-4D8C-879A-F29103493609}"/>
    <dgm:cxn modelId="{A827A8C5-B228-46A1-9BED-7114960D0A33}" type="presOf" srcId="{4D1F3330-9F28-4938-BA1D-C9DC16518004}" destId="{58D7B729-2879-4F27-A96B-97839A478496}" srcOrd="0" destOrd="0" presId="urn:microsoft.com/office/officeart/2005/8/layout/target3"/>
    <dgm:cxn modelId="{3DD704F6-74CA-4469-9019-39573BF27D64}" type="presOf" srcId="{7B28E8B8-D1F0-4DF6-9B34-5AFC206FD616}" destId="{EA0FF53D-0E37-4F9A-82A0-D0EE87E618BB}" srcOrd="1" destOrd="0" presId="urn:microsoft.com/office/officeart/2005/8/layout/target3"/>
    <dgm:cxn modelId="{18C3E0AD-8D28-4927-A29C-F750E12A6BCA}" type="presOf" srcId="{50556642-88BE-48F1-A313-98B2FBB28586}" destId="{1FE8B539-5D37-4496-88DA-F61014C199B1}" srcOrd="1" destOrd="0" presId="urn:microsoft.com/office/officeart/2005/8/layout/target3"/>
    <dgm:cxn modelId="{EB83121C-5E63-4AF1-BC54-6A57AEBEA773}" srcId="{C7CD71F4-3F8C-4626-AAEC-18FCAC1747C7}" destId="{50556642-88BE-48F1-A313-98B2FBB28586}" srcOrd="3" destOrd="0" parTransId="{29C8C507-0EB6-4188-A11A-ADCCC34F0A44}" sibTransId="{8EDBDE12-D759-4381-B06E-7D06E922714F}"/>
    <dgm:cxn modelId="{5631CB8D-7D95-41C2-AC8B-22D7B020126F}" type="presOf" srcId="{C7CD71F4-3F8C-4626-AAEC-18FCAC1747C7}" destId="{50CFD0ED-1ED1-4B57-ADBB-58DD9C2A64A0}" srcOrd="0" destOrd="0" presId="urn:microsoft.com/office/officeart/2005/8/layout/target3"/>
    <dgm:cxn modelId="{2D19E2D6-6E5D-4A4D-B45B-D0F403718672}" type="presOf" srcId="{FB6B90DA-2F30-4712-865C-194FB997D897}" destId="{12BA532F-49DC-4613-B020-78A9CBB2B2A6}" srcOrd="0" destOrd="0" presId="urn:microsoft.com/office/officeart/2005/8/layout/target3"/>
    <dgm:cxn modelId="{3E1DE350-2296-43B2-A0A4-A2C5FBBD2DD7}" type="presOf" srcId="{50556642-88BE-48F1-A313-98B2FBB28586}" destId="{9B5E3FCA-D62B-4FE1-B1FC-6437FBAEB0D0}" srcOrd="0" destOrd="0" presId="urn:microsoft.com/office/officeart/2005/8/layout/target3"/>
    <dgm:cxn modelId="{F71E7938-CFF8-400A-97EC-7B7054ECC578}" type="presOf" srcId="{7B28E8B8-D1F0-4DF6-9B34-5AFC206FD616}" destId="{9BE0C073-3773-4176-9176-24672BC672EB}" srcOrd="0" destOrd="0" presId="urn:microsoft.com/office/officeart/2005/8/layout/target3"/>
    <dgm:cxn modelId="{20140B08-3DE8-41B3-9209-C0793CD5074B}" type="presOf" srcId="{FB6B90DA-2F30-4712-865C-194FB997D897}" destId="{983598A1-B5B0-489A-B9AA-66C1C3793B70}" srcOrd="1" destOrd="0" presId="urn:microsoft.com/office/officeart/2005/8/layout/target3"/>
    <dgm:cxn modelId="{F1B069D9-03C0-488C-96C5-EAA479BF615C}" srcId="{C7CD71F4-3F8C-4626-AAEC-18FCAC1747C7}" destId="{1523F87C-5FD9-4989-A1FC-EEF742B2E466}" srcOrd="4" destOrd="0" parTransId="{B48037D7-B300-4681-B7A0-6D7AB935DC03}" sibTransId="{DDDEE9D8-F8B6-431F-9DD0-129550BDC018}"/>
    <dgm:cxn modelId="{271B940F-0161-4E22-AE9E-D5B7A2B56607}" type="presOf" srcId="{1523F87C-5FD9-4989-A1FC-EEF742B2E466}" destId="{AD83A365-2272-4F1C-B666-21FDE6A5AAAD}" srcOrd="1" destOrd="0" presId="urn:microsoft.com/office/officeart/2005/8/layout/target3"/>
    <dgm:cxn modelId="{F4A53C19-E25C-455D-8A2F-27B95683B811}" srcId="{C7CD71F4-3F8C-4626-AAEC-18FCAC1747C7}" destId="{383832BD-4A03-4E65-897A-6B863150AE49}" srcOrd="2" destOrd="0" parTransId="{5DA74983-D16D-4077-AF71-EB04925C1482}" sibTransId="{FF44E569-578F-457F-B9A8-5B6D58FD0C2B}"/>
    <dgm:cxn modelId="{F30C4B92-F6CE-4FA7-B7C7-6F0B470704DF}" srcId="{C7CD71F4-3F8C-4626-AAEC-18FCAC1747C7}" destId="{FB6B90DA-2F30-4712-865C-194FB997D897}" srcOrd="0" destOrd="0" parTransId="{DAEA36F5-E1A9-427B-AD8A-C0EF121B5CCD}" sibTransId="{F18D7A9F-2175-4A30-A8F8-869CD804F94B}"/>
    <dgm:cxn modelId="{92D9C52B-CF17-4C0F-88A7-5B6785C3DE87}" type="presOf" srcId="{1523F87C-5FD9-4989-A1FC-EEF742B2E466}" destId="{630717C0-84EA-4C1B-B99F-7D74A955E0BA}" srcOrd="0" destOrd="0" presId="urn:microsoft.com/office/officeart/2005/8/layout/target3"/>
    <dgm:cxn modelId="{93BD3661-F746-4F72-8C0C-3AC3B1C0ADC3}" type="presOf" srcId="{383832BD-4A03-4E65-897A-6B863150AE49}" destId="{E40C483C-B873-42B5-BE2F-00D7E896E0F1}" srcOrd="0" destOrd="0" presId="urn:microsoft.com/office/officeart/2005/8/layout/target3"/>
    <dgm:cxn modelId="{936E4853-F100-484D-9ADE-DCE0253D893A}" type="presParOf" srcId="{50CFD0ED-1ED1-4B57-ADBB-58DD9C2A64A0}" destId="{415A0FD5-8BCA-438A-9C2F-65BBFEC60076}" srcOrd="0" destOrd="0" presId="urn:microsoft.com/office/officeart/2005/8/layout/target3"/>
    <dgm:cxn modelId="{BA3FCB41-4C4F-4F38-B6DE-BA654E264BCA}" type="presParOf" srcId="{50CFD0ED-1ED1-4B57-ADBB-58DD9C2A64A0}" destId="{3F292BA3-FCC9-4825-B524-17B63198B169}" srcOrd="1" destOrd="0" presId="urn:microsoft.com/office/officeart/2005/8/layout/target3"/>
    <dgm:cxn modelId="{1D4D324A-E2EE-4F7D-A409-9F75668CA59D}" type="presParOf" srcId="{50CFD0ED-1ED1-4B57-ADBB-58DD9C2A64A0}" destId="{12BA532F-49DC-4613-B020-78A9CBB2B2A6}" srcOrd="2" destOrd="0" presId="urn:microsoft.com/office/officeart/2005/8/layout/target3"/>
    <dgm:cxn modelId="{DF9DAAB7-1077-42CE-BF46-A87DDC298DC0}" type="presParOf" srcId="{50CFD0ED-1ED1-4B57-ADBB-58DD9C2A64A0}" destId="{25F860E9-1AC9-4EDD-95B3-215EB0B8ECCE}" srcOrd="3" destOrd="0" presId="urn:microsoft.com/office/officeart/2005/8/layout/target3"/>
    <dgm:cxn modelId="{5BFD6B82-843D-495D-B81B-D41C71A02541}" type="presParOf" srcId="{50CFD0ED-1ED1-4B57-ADBB-58DD9C2A64A0}" destId="{1023DDEC-4E92-4296-9230-486D408E5F08}" srcOrd="4" destOrd="0" presId="urn:microsoft.com/office/officeart/2005/8/layout/target3"/>
    <dgm:cxn modelId="{6BD835FA-4B16-4B0D-AA32-7FA02EB51E38}" type="presParOf" srcId="{50CFD0ED-1ED1-4B57-ADBB-58DD9C2A64A0}" destId="{58D7B729-2879-4F27-A96B-97839A478496}" srcOrd="5" destOrd="0" presId="urn:microsoft.com/office/officeart/2005/8/layout/target3"/>
    <dgm:cxn modelId="{C07D8D6B-34CE-42C0-837B-1B86474E37EF}" type="presParOf" srcId="{50CFD0ED-1ED1-4B57-ADBB-58DD9C2A64A0}" destId="{6126225C-FE82-465B-8173-C49E60DB8F95}" srcOrd="6" destOrd="0" presId="urn:microsoft.com/office/officeart/2005/8/layout/target3"/>
    <dgm:cxn modelId="{54FE23C2-B003-4D3D-A22F-EB815D6D4E6D}" type="presParOf" srcId="{50CFD0ED-1ED1-4B57-ADBB-58DD9C2A64A0}" destId="{C72C4807-41DF-4C1D-951D-49CEFF2E489B}" srcOrd="7" destOrd="0" presId="urn:microsoft.com/office/officeart/2005/8/layout/target3"/>
    <dgm:cxn modelId="{EE4133C7-BBB3-415F-AC5F-E974394C6BFE}" type="presParOf" srcId="{50CFD0ED-1ED1-4B57-ADBB-58DD9C2A64A0}" destId="{E40C483C-B873-42B5-BE2F-00D7E896E0F1}" srcOrd="8" destOrd="0" presId="urn:microsoft.com/office/officeart/2005/8/layout/target3"/>
    <dgm:cxn modelId="{FE3B739A-4B83-4BE4-98D9-3424370172C6}" type="presParOf" srcId="{50CFD0ED-1ED1-4B57-ADBB-58DD9C2A64A0}" destId="{A205CA29-7648-40AC-B913-5EAE823226DD}" srcOrd="9" destOrd="0" presId="urn:microsoft.com/office/officeart/2005/8/layout/target3"/>
    <dgm:cxn modelId="{E8216B40-1584-4A4D-AB56-9192058E78DA}" type="presParOf" srcId="{50CFD0ED-1ED1-4B57-ADBB-58DD9C2A64A0}" destId="{A947664F-8395-49B5-95B2-13A1A7E78456}" srcOrd="10" destOrd="0" presId="urn:microsoft.com/office/officeart/2005/8/layout/target3"/>
    <dgm:cxn modelId="{E1467C19-06AA-46EF-860F-A5A7BE16B6AD}" type="presParOf" srcId="{50CFD0ED-1ED1-4B57-ADBB-58DD9C2A64A0}" destId="{9B5E3FCA-D62B-4FE1-B1FC-6437FBAEB0D0}" srcOrd="11" destOrd="0" presId="urn:microsoft.com/office/officeart/2005/8/layout/target3"/>
    <dgm:cxn modelId="{AFF46070-BAFB-47AE-9ED0-ABA7286F223C}" type="presParOf" srcId="{50CFD0ED-1ED1-4B57-ADBB-58DD9C2A64A0}" destId="{B4E35D4C-DA5B-4A99-9632-4F2828ECC01E}" srcOrd="12" destOrd="0" presId="urn:microsoft.com/office/officeart/2005/8/layout/target3"/>
    <dgm:cxn modelId="{AAB396F5-9EB3-4C2F-85EB-55C2212B99AE}" type="presParOf" srcId="{50CFD0ED-1ED1-4B57-ADBB-58DD9C2A64A0}" destId="{3011D124-F5AB-4C4B-8B4C-4D66579D41D2}" srcOrd="13" destOrd="0" presId="urn:microsoft.com/office/officeart/2005/8/layout/target3"/>
    <dgm:cxn modelId="{CECC19A4-066E-4520-85BB-5D476F7B9B0E}" type="presParOf" srcId="{50CFD0ED-1ED1-4B57-ADBB-58DD9C2A64A0}" destId="{630717C0-84EA-4C1B-B99F-7D74A955E0BA}" srcOrd="14" destOrd="0" presId="urn:microsoft.com/office/officeart/2005/8/layout/target3"/>
    <dgm:cxn modelId="{2E6B6751-5403-40CE-AD82-C319035B4380}" type="presParOf" srcId="{50CFD0ED-1ED1-4B57-ADBB-58DD9C2A64A0}" destId="{28D7BD7B-F003-4E9B-A41D-F24A1C95BCCF}" srcOrd="15" destOrd="0" presId="urn:microsoft.com/office/officeart/2005/8/layout/target3"/>
    <dgm:cxn modelId="{126E077D-A2E4-4F49-AA2C-02D147F282B4}" type="presParOf" srcId="{50CFD0ED-1ED1-4B57-ADBB-58DD9C2A64A0}" destId="{864483F6-0721-46CD-9514-831C79F61C58}" srcOrd="16" destOrd="0" presId="urn:microsoft.com/office/officeart/2005/8/layout/target3"/>
    <dgm:cxn modelId="{BFA355CF-6009-4C73-AB05-896EFBE71F43}" type="presParOf" srcId="{50CFD0ED-1ED1-4B57-ADBB-58DD9C2A64A0}" destId="{9BE0C073-3773-4176-9176-24672BC672EB}" srcOrd="17" destOrd="0" presId="urn:microsoft.com/office/officeart/2005/8/layout/target3"/>
    <dgm:cxn modelId="{D94D2FE5-8EBD-4440-9C3C-CFA3246AAEFE}" type="presParOf" srcId="{50CFD0ED-1ED1-4B57-ADBB-58DD9C2A64A0}" destId="{983598A1-B5B0-489A-B9AA-66C1C3793B70}" srcOrd="18" destOrd="0" presId="urn:microsoft.com/office/officeart/2005/8/layout/target3"/>
    <dgm:cxn modelId="{D07F629F-60C4-4D86-AC78-ABBA85259CFF}" type="presParOf" srcId="{50CFD0ED-1ED1-4B57-ADBB-58DD9C2A64A0}" destId="{5BDA2E48-CC28-4FE2-884D-4AE891FFE76C}" srcOrd="19" destOrd="0" presId="urn:microsoft.com/office/officeart/2005/8/layout/target3"/>
    <dgm:cxn modelId="{8DFEB8A1-2371-40F4-A38C-7EF63640022A}" type="presParOf" srcId="{50CFD0ED-1ED1-4B57-ADBB-58DD9C2A64A0}" destId="{B951B540-EABD-4903-8089-C047BDBE77E1}" srcOrd="20" destOrd="0" presId="urn:microsoft.com/office/officeart/2005/8/layout/target3"/>
    <dgm:cxn modelId="{38C6BA1A-9069-4CF3-AFCF-0CC5FDC876BF}" type="presParOf" srcId="{50CFD0ED-1ED1-4B57-ADBB-58DD9C2A64A0}" destId="{1FE8B539-5D37-4496-88DA-F61014C199B1}" srcOrd="21" destOrd="0" presId="urn:microsoft.com/office/officeart/2005/8/layout/target3"/>
    <dgm:cxn modelId="{FB43501B-21BD-436C-B73E-29593ED422C6}" type="presParOf" srcId="{50CFD0ED-1ED1-4B57-ADBB-58DD9C2A64A0}" destId="{AD83A365-2272-4F1C-B666-21FDE6A5AAAD}" srcOrd="22" destOrd="0" presId="urn:microsoft.com/office/officeart/2005/8/layout/target3"/>
    <dgm:cxn modelId="{00D66468-A480-48FA-BE92-E653A0FFEB8B}" type="presParOf" srcId="{50CFD0ED-1ED1-4B57-ADBB-58DD9C2A64A0}" destId="{EA0FF53D-0E37-4F9A-82A0-D0EE87E618BB}" srcOrd="2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2897B-F682-4AEE-879F-A34F82940E72}" type="doc">
      <dgm:prSet loTypeId="urn:microsoft.com/office/officeart/2005/8/layout/arrow2" loCatId="process" qsTypeId="urn:microsoft.com/office/officeart/2005/8/quickstyle/3d3" qsCatId="3D" csTypeId="urn:microsoft.com/office/officeart/2005/8/colors/colorful5" csCatId="colorful" phldr="1"/>
      <dgm:spPr/>
    </dgm:pt>
    <dgm:pt modelId="{6A8E9EED-0AAA-4A8F-A420-BD2C0F674752}">
      <dgm:prSet phldrT="[Text]" custT="1"/>
      <dgm:spPr>
        <a:xfrm>
          <a:off x="823771" y="3851884"/>
          <a:ext cx="981036" cy="1113963"/>
        </a:xfrm>
      </dgm:spPr>
      <dgm:t>
        <a:bodyPr/>
        <a:lstStyle/>
        <a:p>
          <a:r>
            <a:rPr lang="en-AU" sz="1600" b="1" dirty="0" smtClean="0">
              <a:latin typeface="Arial"/>
              <a:ea typeface="ＭＳ Ｐゴシック"/>
              <a:cs typeface="+mn-cs"/>
            </a:rPr>
            <a:t>Inspections</a:t>
          </a:r>
          <a:endParaRPr lang="en-AU" sz="1600" b="1" dirty="0">
            <a:latin typeface="Arial"/>
            <a:ea typeface="ＭＳ Ｐゴシック"/>
            <a:cs typeface="+mn-cs"/>
          </a:endParaRPr>
        </a:p>
      </dgm:t>
    </dgm:pt>
    <dgm:pt modelId="{1685EA4A-0EBE-44E0-A903-0EA700F96277}" type="parTrans" cxnId="{7FF509E4-C401-4DBB-875E-D902A4D5BE25}">
      <dgm:prSet/>
      <dgm:spPr/>
      <dgm:t>
        <a:bodyPr/>
        <a:lstStyle/>
        <a:p>
          <a:endParaRPr lang="en-AU" b="1"/>
        </a:p>
      </dgm:t>
    </dgm:pt>
    <dgm:pt modelId="{672EE6CB-8423-49A2-B4EC-A74A607EB8B7}" type="sibTrans" cxnId="{7FF509E4-C401-4DBB-875E-D902A4D5BE25}">
      <dgm:prSet/>
      <dgm:spPr/>
      <dgm:t>
        <a:bodyPr/>
        <a:lstStyle/>
        <a:p>
          <a:endParaRPr lang="en-AU" b="1"/>
        </a:p>
      </dgm:t>
    </dgm:pt>
    <dgm:pt modelId="{3FE911F2-2F53-4A54-89FD-D17E8AF4341E}">
      <dgm:prSet phldrT="[Text]" custT="1"/>
      <dgm:spPr>
        <a:xfrm>
          <a:off x="1804808" y="3004710"/>
          <a:ext cx="1243146" cy="1961137"/>
        </a:xfrm>
      </dgm:spPr>
      <dgm:t>
        <a:bodyPr/>
        <a:lstStyle/>
        <a:p>
          <a:r>
            <a:rPr lang="en-AU" sz="1600" b="1" dirty="0" smtClean="0">
              <a:latin typeface="Arial"/>
              <a:ea typeface="ＭＳ Ｐゴシック"/>
              <a:cs typeface="+mn-cs"/>
            </a:rPr>
            <a:t>Investigations</a:t>
          </a:r>
          <a:endParaRPr lang="en-AU" sz="1600" b="1" dirty="0">
            <a:latin typeface="Arial"/>
            <a:ea typeface="ＭＳ Ｐゴシック"/>
            <a:cs typeface="+mn-cs"/>
          </a:endParaRPr>
        </a:p>
      </dgm:t>
    </dgm:pt>
    <dgm:pt modelId="{132A4E38-3D17-4481-B710-2C6F7C2C7065}" type="parTrans" cxnId="{9FAAEE76-329A-4B20-A6E9-8638669E5787}">
      <dgm:prSet/>
      <dgm:spPr/>
      <dgm:t>
        <a:bodyPr/>
        <a:lstStyle/>
        <a:p>
          <a:endParaRPr lang="en-AU" b="1"/>
        </a:p>
      </dgm:t>
    </dgm:pt>
    <dgm:pt modelId="{01A15A67-2605-43C5-B805-4C8DC524D52A}" type="sibTrans" cxnId="{9FAAEE76-329A-4B20-A6E9-8638669E5787}">
      <dgm:prSet/>
      <dgm:spPr/>
      <dgm:t>
        <a:bodyPr/>
        <a:lstStyle/>
        <a:p>
          <a:endParaRPr lang="en-AU" b="1"/>
        </a:p>
      </dgm:t>
    </dgm:pt>
    <dgm:pt modelId="{7449461B-6D6D-4E68-A82F-3E1B5DE2A6E8}">
      <dgm:prSet phldrT="[Text]" custT="1"/>
      <dgm:spPr>
        <a:xfrm>
          <a:off x="1804808" y="3004710"/>
          <a:ext cx="1243146" cy="1961137"/>
        </a:xfrm>
      </dgm:spPr>
      <dgm:t>
        <a:bodyPr/>
        <a:lstStyle/>
        <a:p>
          <a:r>
            <a:rPr lang="en-AU" sz="2800" b="1" dirty="0" smtClean="0">
              <a:latin typeface="Arial"/>
              <a:ea typeface="ＭＳ Ｐゴシック"/>
              <a:cs typeface="+mn-cs"/>
            </a:rPr>
            <a:t>Audits</a:t>
          </a:r>
          <a:endParaRPr lang="en-AU" sz="2800" b="1" dirty="0">
            <a:latin typeface="Arial"/>
            <a:ea typeface="ＭＳ Ｐゴシック"/>
            <a:cs typeface="+mn-cs"/>
          </a:endParaRPr>
        </a:p>
      </dgm:t>
    </dgm:pt>
    <dgm:pt modelId="{688A9CBB-AA15-47A9-A033-AFD81A336856}" type="parTrans" cxnId="{141A84B5-BCB5-48F6-8BEE-FCB17EB19419}">
      <dgm:prSet/>
      <dgm:spPr/>
      <dgm:t>
        <a:bodyPr/>
        <a:lstStyle/>
        <a:p>
          <a:endParaRPr lang="en-AU"/>
        </a:p>
      </dgm:t>
    </dgm:pt>
    <dgm:pt modelId="{294B49DA-55CD-4982-892D-A81918744825}" type="sibTrans" cxnId="{141A84B5-BCB5-48F6-8BEE-FCB17EB19419}">
      <dgm:prSet/>
      <dgm:spPr/>
      <dgm:t>
        <a:bodyPr/>
        <a:lstStyle/>
        <a:p>
          <a:endParaRPr lang="en-AU"/>
        </a:p>
      </dgm:t>
    </dgm:pt>
    <dgm:pt modelId="{74A461AE-F30F-4811-8EA4-41FA75C45E43}">
      <dgm:prSet phldrT="[Text]" custT="1"/>
      <dgm:spPr>
        <a:xfrm>
          <a:off x="3047954" y="2335395"/>
          <a:ext cx="1445344" cy="2630452"/>
        </a:xfrm>
      </dgm:spPr>
      <dgm:t>
        <a:bodyPr/>
        <a:lstStyle/>
        <a:p>
          <a:r>
            <a:rPr lang="en-AU" sz="1600" b="1" dirty="0" smtClean="0">
              <a:latin typeface="Arial"/>
              <a:ea typeface="ＭＳ Ｐゴシック"/>
              <a:cs typeface="+mn-cs"/>
            </a:rPr>
            <a:t>Communication, consultation</a:t>
          </a:r>
          <a:endParaRPr lang="en-AU" sz="1600" b="1" dirty="0">
            <a:latin typeface="Arial"/>
            <a:ea typeface="ＭＳ Ｐゴシック"/>
            <a:cs typeface="+mn-cs"/>
          </a:endParaRPr>
        </a:p>
      </dgm:t>
    </dgm:pt>
    <dgm:pt modelId="{BD2AC0F5-9EAF-4FF5-9373-5D9EF60CABAE}" type="parTrans" cxnId="{EA0BC34B-A6F3-48BD-BCE7-85FC050E7E53}">
      <dgm:prSet/>
      <dgm:spPr/>
      <dgm:t>
        <a:bodyPr/>
        <a:lstStyle/>
        <a:p>
          <a:endParaRPr lang="en-AU"/>
        </a:p>
      </dgm:t>
    </dgm:pt>
    <dgm:pt modelId="{D700980B-7133-4476-B558-1F5B3AAD65D6}" type="sibTrans" cxnId="{EA0BC34B-A6F3-48BD-BCE7-85FC050E7E53}">
      <dgm:prSet/>
      <dgm:spPr/>
      <dgm:t>
        <a:bodyPr/>
        <a:lstStyle/>
        <a:p>
          <a:endParaRPr lang="en-AU"/>
        </a:p>
      </dgm:t>
    </dgm:pt>
    <dgm:pt modelId="{81165FB2-DF15-4AEA-AB00-E791D22B31A9}">
      <dgm:prSet phldrT="[Text]" custT="1"/>
      <dgm:spPr>
        <a:xfrm>
          <a:off x="3047954" y="2335395"/>
          <a:ext cx="1445344" cy="2630452"/>
        </a:xfrm>
      </dgm:spPr>
      <dgm:t>
        <a:bodyPr/>
        <a:lstStyle/>
        <a:p>
          <a:r>
            <a:rPr lang="en-AU" sz="1600" b="1" dirty="0" smtClean="0">
              <a:latin typeface="Arial"/>
              <a:ea typeface="ＭＳ Ｐゴシック"/>
              <a:cs typeface="+mn-cs"/>
            </a:rPr>
            <a:t>Risk</a:t>
          </a:r>
        </a:p>
        <a:p>
          <a:r>
            <a:rPr lang="en-AU" sz="1600" b="1" dirty="0" smtClean="0">
              <a:latin typeface="Arial"/>
              <a:ea typeface="ＭＳ Ｐゴシック"/>
              <a:cs typeface="+mn-cs"/>
            </a:rPr>
            <a:t>management</a:t>
          </a:r>
          <a:endParaRPr lang="en-AU" sz="1600" b="1" dirty="0">
            <a:latin typeface="Arial"/>
            <a:ea typeface="ＭＳ Ｐゴシック"/>
            <a:cs typeface="+mn-cs"/>
          </a:endParaRPr>
        </a:p>
      </dgm:t>
    </dgm:pt>
    <dgm:pt modelId="{6CE40B99-58FB-4732-B02B-E6C611B3534C}" type="parTrans" cxnId="{4A0BAAEB-20F9-4388-9E39-CF7C536A4967}">
      <dgm:prSet/>
      <dgm:spPr/>
      <dgm:t>
        <a:bodyPr/>
        <a:lstStyle/>
        <a:p>
          <a:endParaRPr lang="en-AU"/>
        </a:p>
      </dgm:t>
    </dgm:pt>
    <dgm:pt modelId="{B62531FA-4697-4078-BB84-5E10F09815BA}" type="sibTrans" cxnId="{4A0BAAEB-20F9-4388-9E39-CF7C536A4967}">
      <dgm:prSet/>
      <dgm:spPr/>
      <dgm:t>
        <a:bodyPr/>
        <a:lstStyle/>
        <a:p>
          <a:endParaRPr lang="en-AU"/>
        </a:p>
      </dgm:t>
    </dgm:pt>
    <dgm:pt modelId="{5CF47DB4-3E44-47BF-A140-AA06642A9483}" type="pres">
      <dgm:prSet presAssocID="{2982897B-F682-4AEE-879F-A34F82940E72}" presName="arrowDiagram" presStyleCnt="0">
        <dgm:presLayoutVars>
          <dgm:chMax val="5"/>
          <dgm:dir/>
          <dgm:resizeHandles val="exact"/>
        </dgm:presLayoutVars>
      </dgm:prSet>
      <dgm:spPr/>
    </dgm:pt>
    <dgm:pt modelId="{AF43F56A-28F1-442B-99D2-8374BB590595}" type="pres">
      <dgm:prSet presAssocID="{2982897B-F682-4AEE-879F-A34F82940E72}" presName="arrow" presStyleLbl="bgShp" presStyleIdx="0" presStyleCnt="1" custScaleX="91413" custScaleY="101610"/>
      <dgm:spPr>
        <a:xfrm>
          <a:off x="0" y="285327"/>
          <a:ext cx="7488832" cy="4680520"/>
        </a:xfrm>
        <a:prstGeom prst="swooshArrow">
          <a:avLst>
            <a:gd name="adj1" fmla="val 25000"/>
            <a:gd name="adj2" fmla="val 25000"/>
          </a:avLst>
        </a:prstGeom>
      </dgm:spPr>
      <dgm:t>
        <a:bodyPr/>
        <a:lstStyle/>
        <a:p>
          <a:endParaRPr lang="en-AU"/>
        </a:p>
      </dgm:t>
    </dgm:pt>
    <dgm:pt modelId="{0FDA9F75-1703-4C7A-B51A-FFD461AA9680}" type="pres">
      <dgm:prSet presAssocID="{2982897B-F682-4AEE-879F-A34F82940E72}" presName="arrowDiagram5" presStyleCnt="0"/>
      <dgm:spPr/>
    </dgm:pt>
    <dgm:pt modelId="{7D276E15-F8B1-4D47-995F-64BDB62D7431}" type="pres">
      <dgm:prSet presAssocID="{6A8E9EED-0AAA-4A8F-A420-BD2C0F674752}" presName="bullet5a" presStyleLbl="node1" presStyleIdx="0" presStyleCnt="5" custLinFactX="70638" custLinFactNeighborX="100000" custLinFactNeighborY="-59172"/>
      <dgm:spPr>
        <a:xfrm>
          <a:off x="737649" y="3765762"/>
          <a:ext cx="172243" cy="172243"/>
        </a:xfrm>
        <a:prstGeom prst="ellipse">
          <a:avLst/>
        </a:prstGeom>
      </dgm:spPr>
    </dgm:pt>
    <dgm:pt modelId="{887E0E87-BCBD-4869-8208-90BD70A09D97}" type="pres">
      <dgm:prSet presAssocID="{6A8E9EED-0AAA-4A8F-A420-BD2C0F674752}" presName="textBox5a" presStyleLbl="revTx" presStyleIdx="0" presStyleCnt="5" custScaleX="189530" custLinFactNeighborX="85726" custLinFactNeighborY="-10867">
        <dgm:presLayoutVars>
          <dgm:bulletEnabled val="1"/>
        </dgm:presLayoutVars>
      </dgm:prSet>
      <dgm:spPr/>
      <dgm:t>
        <a:bodyPr/>
        <a:lstStyle/>
        <a:p>
          <a:endParaRPr lang="en-AU"/>
        </a:p>
      </dgm:t>
    </dgm:pt>
    <dgm:pt modelId="{90248FCC-1D9F-4616-94BD-AF28CD0046EC}" type="pres">
      <dgm:prSet presAssocID="{3FE911F2-2F53-4A54-89FD-D17E8AF4341E}" presName="bullet5b" presStyleLbl="node1" presStyleIdx="1" presStyleCnt="5" custLinFactX="11028" custLinFactNeighborX="100000" custLinFactNeighborY="-21185"/>
      <dgm:spPr>
        <a:xfrm>
          <a:off x="1670009" y="2869911"/>
          <a:ext cx="269597" cy="269597"/>
        </a:xfrm>
        <a:prstGeom prst="ellipse">
          <a:avLst/>
        </a:prstGeom>
      </dgm:spPr>
    </dgm:pt>
    <dgm:pt modelId="{D3DA2832-FCBB-4D9F-8764-70818F453F35}" type="pres">
      <dgm:prSet presAssocID="{3FE911F2-2F53-4A54-89FD-D17E8AF4341E}" presName="textBox5b" presStyleLbl="revTx" presStyleIdx="1" presStyleCnt="5" custScaleX="196325" custLinFactNeighborX="81035" custLinFactNeighborY="-2955">
        <dgm:presLayoutVars>
          <dgm:bulletEnabled val="1"/>
        </dgm:presLayoutVars>
      </dgm:prSet>
      <dgm:spPr/>
      <dgm:t>
        <a:bodyPr/>
        <a:lstStyle/>
        <a:p>
          <a:endParaRPr lang="en-AU"/>
        </a:p>
      </dgm:t>
    </dgm:pt>
    <dgm:pt modelId="{C582E78F-EBB5-478F-B2CF-39143097BAA1}" type="pres">
      <dgm:prSet presAssocID="{7449461B-6D6D-4E68-A82F-3E1B5DE2A6E8}" presName="bullet5c" presStyleLbl="node1" presStyleIdx="2" presStyleCnt="5"/>
      <dgm:spPr/>
    </dgm:pt>
    <dgm:pt modelId="{D061E1EF-08C7-4F30-812A-A6DDBCC267CD}" type="pres">
      <dgm:prSet presAssocID="{7449461B-6D6D-4E68-A82F-3E1B5DE2A6E8}" presName="textBox5c" presStyleLbl="revTx" presStyleIdx="2" presStyleCnt="5">
        <dgm:presLayoutVars>
          <dgm:bulletEnabled val="1"/>
        </dgm:presLayoutVars>
      </dgm:prSet>
      <dgm:spPr>
        <a:prstGeom prst="rect">
          <a:avLst/>
        </a:prstGeom>
      </dgm:spPr>
      <dgm:t>
        <a:bodyPr/>
        <a:lstStyle/>
        <a:p>
          <a:endParaRPr lang="en-AU"/>
        </a:p>
      </dgm:t>
    </dgm:pt>
    <dgm:pt modelId="{7661E6CC-5234-4ECF-8A5E-AD0327BCAEFB}" type="pres">
      <dgm:prSet presAssocID="{74A461AE-F30F-4811-8EA4-41FA75C45E43}" presName="bullet5d" presStyleLbl="node1" presStyleIdx="3" presStyleCnt="5" custLinFactNeighborX="-53624"/>
      <dgm:spPr/>
    </dgm:pt>
    <dgm:pt modelId="{E4D5131F-5859-4F12-8161-4225EFCE226B}" type="pres">
      <dgm:prSet presAssocID="{74A461AE-F30F-4811-8EA4-41FA75C45E43}" presName="textBox5d" presStyleLbl="revTx" presStyleIdx="3" presStyleCnt="5" custScaleX="126144" custLinFactNeighborX="-4" custLinFactNeighborY="2701">
        <dgm:presLayoutVars>
          <dgm:bulletEnabled val="1"/>
        </dgm:presLayoutVars>
      </dgm:prSet>
      <dgm:spPr/>
      <dgm:t>
        <a:bodyPr/>
        <a:lstStyle/>
        <a:p>
          <a:endParaRPr lang="en-AU"/>
        </a:p>
      </dgm:t>
    </dgm:pt>
    <dgm:pt modelId="{FECC35A6-3DDA-4832-88F9-63D226379036}" type="pres">
      <dgm:prSet presAssocID="{81165FB2-DF15-4AEA-AB00-E791D22B31A9}" presName="bullet5e" presStyleLbl="node1" presStyleIdx="4" presStyleCnt="5"/>
      <dgm:spPr/>
    </dgm:pt>
    <dgm:pt modelId="{FC337372-231F-44B0-ACC6-866ED05B7A94}" type="pres">
      <dgm:prSet presAssocID="{81165FB2-DF15-4AEA-AB00-E791D22B31A9}" presName="textBox5e" presStyleLbl="revTx" presStyleIdx="4" presStyleCnt="5" custScaleX="109512" custLinFactNeighborX="10573">
        <dgm:presLayoutVars>
          <dgm:bulletEnabled val="1"/>
        </dgm:presLayoutVars>
      </dgm:prSet>
      <dgm:spPr/>
      <dgm:t>
        <a:bodyPr/>
        <a:lstStyle/>
        <a:p>
          <a:endParaRPr lang="en-AU"/>
        </a:p>
      </dgm:t>
    </dgm:pt>
  </dgm:ptLst>
  <dgm:cxnLst>
    <dgm:cxn modelId="{0DB31119-E0E0-4A48-B364-82931D89CA26}" type="presOf" srcId="{2982897B-F682-4AEE-879F-A34F82940E72}" destId="{5CF47DB4-3E44-47BF-A140-AA06642A9483}" srcOrd="0" destOrd="0" presId="urn:microsoft.com/office/officeart/2005/8/layout/arrow2"/>
    <dgm:cxn modelId="{7FF509E4-C401-4DBB-875E-D902A4D5BE25}" srcId="{2982897B-F682-4AEE-879F-A34F82940E72}" destId="{6A8E9EED-0AAA-4A8F-A420-BD2C0F674752}" srcOrd="0" destOrd="0" parTransId="{1685EA4A-0EBE-44E0-A903-0EA700F96277}" sibTransId="{672EE6CB-8423-49A2-B4EC-A74A607EB8B7}"/>
    <dgm:cxn modelId="{65526C8B-7F33-4263-83ED-E546F9E79460}" type="presOf" srcId="{7449461B-6D6D-4E68-A82F-3E1B5DE2A6E8}" destId="{D061E1EF-08C7-4F30-812A-A6DDBCC267CD}" srcOrd="0" destOrd="0" presId="urn:microsoft.com/office/officeart/2005/8/layout/arrow2"/>
    <dgm:cxn modelId="{EA0BC34B-A6F3-48BD-BCE7-85FC050E7E53}" srcId="{2982897B-F682-4AEE-879F-A34F82940E72}" destId="{74A461AE-F30F-4811-8EA4-41FA75C45E43}" srcOrd="3" destOrd="0" parTransId="{BD2AC0F5-9EAF-4FF5-9373-5D9EF60CABAE}" sibTransId="{D700980B-7133-4476-B558-1F5B3AAD65D6}"/>
    <dgm:cxn modelId="{02912D36-154C-4D63-8294-9D35A9859B01}" type="presOf" srcId="{81165FB2-DF15-4AEA-AB00-E791D22B31A9}" destId="{FC337372-231F-44B0-ACC6-866ED05B7A94}" srcOrd="0" destOrd="0" presId="urn:microsoft.com/office/officeart/2005/8/layout/arrow2"/>
    <dgm:cxn modelId="{94070008-1538-4153-B4AB-5CE9FB98D197}" type="presOf" srcId="{74A461AE-F30F-4811-8EA4-41FA75C45E43}" destId="{E4D5131F-5859-4F12-8161-4225EFCE226B}" srcOrd="0" destOrd="0" presId="urn:microsoft.com/office/officeart/2005/8/layout/arrow2"/>
    <dgm:cxn modelId="{F684E2BD-B46B-43EE-A83A-AB8F7468F6FA}" type="presOf" srcId="{6A8E9EED-0AAA-4A8F-A420-BD2C0F674752}" destId="{887E0E87-BCBD-4869-8208-90BD70A09D97}" srcOrd="0" destOrd="0" presId="urn:microsoft.com/office/officeart/2005/8/layout/arrow2"/>
    <dgm:cxn modelId="{5D8C1FE4-6EF0-4E67-9FC5-5AD709C4DE9A}" type="presOf" srcId="{3FE911F2-2F53-4A54-89FD-D17E8AF4341E}" destId="{D3DA2832-FCBB-4D9F-8764-70818F453F35}" srcOrd="0" destOrd="0" presId="urn:microsoft.com/office/officeart/2005/8/layout/arrow2"/>
    <dgm:cxn modelId="{141A84B5-BCB5-48F6-8BEE-FCB17EB19419}" srcId="{2982897B-F682-4AEE-879F-A34F82940E72}" destId="{7449461B-6D6D-4E68-A82F-3E1B5DE2A6E8}" srcOrd="2" destOrd="0" parTransId="{688A9CBB-AA15-47A9-A033-AFD81A336856}" sibTransId="{294B49DA-55CD-4982-892D-A81918744825}"/>
    <dgm:cxn modelId="{4A0BAAEB-20F9-4388-9E39-CF7C536A4967}" srcId="{2982897B-F682-4AEE-879F-A34F82940E72}" destId="{81165FB2-DF15-4AEA-AB00-E791D22B31A9}" srcOrd="4" destOrd="0" parTransId="{6CE40B99-58FB-4732-B02B-E6C611B3534C}" sibTransId="{B62531FA-4697-4078-BB84-5E10F09815BA}"/>
    <dgm:cxn modelId="{9FAAEE76-329A-4B20-A6E9-8638669E5787}" srcId="{2982897B-F682-4AEE-879F-A34F82940E72}" destId="{3FE911F2-2F53-4A54-89FD-D17E8AF4341E}" srcOrd="1" destOrd="0" parTransId="{132A4E38-3D17-4481-B710-2C6F7C2C7065}" sibTransId="{01A15A67-2605-43C5-B805-4C8DC524D52A}"/>
    <dgm:cxn modelId="{32883971-A7D2-40C1-BBD0-5742F9A6A534}" type="presParOf" srcId="{5CF47DB4-3E44-47BF-A140-AA06642A9483}" destId="{AF43F56A-28F1-442B-99D2-8374BB590595}" srcOrd="0" destOrd="0" presId="urn:microsoft.com/office/officeart/2005/8/layout/arrow2"/>
    <dgm:cxn modelId="{87D84D38-20E0-4A3C-8EDF-5E2A7AA41EAF}" type="presParOf" srcId="{5CF47DB4-3E44-47BF-A140-AA06642A9483}" destId="{0FDA9F75-1703-4C7A-B51A-FFD461AA9680}" srcOrd="1" destOrd="0" presId="urn:microsoft.com/office/officeart/2005/8/layout/arrow2"/>
    <dgm:cxn modelId="{826EA76C-1497-473F-A2BB-8E751C097A4B}" type="presParOf" srcId="{0FDA9F75-1703-4C7A-B51A-FFD461AA9680}" destId="{7D276E15-F8B1-4D47-995F-64BDB62D7431}" srcOrd="0" destOrd="0" presId="urn:microsoft.com/office/officeart/2005/8/layout/arrow2"/>
    <dgm:cxn modelId="{6DE771D5-AB96-43AB-8E5A-78BEB065BDA3}" type="presParOf" srcId="{0FDA9F75-1703-4C7A-B51A-FFD461AA9680}" destId="{887E0E87-BCBD-4869-8208-90BD70A09D97}" srcOrd="1" destOrd="0" presId="urn:microsoft.com/office/officeart/2005/8/layout/arrow2"/>
    <dgm:cxn modelId="{9F617978-10EE-4F39-9466-D1B9FE0DFB14}" type="presParOf" srcId="{0FDA9F75-1703-4C7A-B51A-FFD461AA9680}" destId="{90248FCC-1D9F-4616-94BD-AF28CD0046EC}" srcOrd="2" destOrd="0" presId="urn:microsoft.com/office/officeart/2005/8/layout/arrow2"/>
    <dgm:cxn modelId="{81785885-3B8B-4788-A5AD-9CE78EDEF767}" type="presParOf" srcId="{0FDA9F75-1703-4C7A-B51A-FFD461AA9680}" destId="{D3DA2832-FCBB-4D9F-8764-70818F453F35}" srcOrd="3" destOrd="0" presId="urn:microsoft.com/office/officeart/2005/8/layout/arrow2"/>
    <dgm:cxn modelId="{9043C9F2-0E61-4497-8411-76F80CE92C04}" type="presParOf" srcId="{0FDA9F75-1703-4C7A-B51A-FFD461AA9680}" destId="{C582E78F-EBB5-478F-B2CF-39143097BAA1}" srcOrd="4" destOrd="0" presId="urn:microsoft.com/office/officeart/2005/8/layout/arrow2"/>
    <dgm:cxn modelId="{3D348782-5C55-4F55-BAB1-5A143FBB5FBC}" type="presParOf" srcId="{0FDA9F75-1703-4C7A-B51A-FFD461AA9680}" destId="{D061E1EF-08C7-4F30-812A-A6DDBCC267CD}" srcOrd="5" destOrd="0" presId="urn:microsoft.com/office/officeart/2005/8/layout/arrow2"/>
    <dgm:cxn modelId="{D96388B7-25C2-49BA-ACFC-117116654744}" type="presParOf" srcId="{0FDA9F75-1703-4C7A-B51A-FFD461AA9680}" destId="{7661E6CC-5234-4ECF-8A5E-AD0327BCAEFB}" srcOrd="6" destOrd="0" presId="urn:microsoft.com/office/officeart/2005/8/layout/arrow2"/>
    <dgm:cxn modelId="{DF375F49-D086-4C17-8F20-7C2234B68FFB}" type="presParOf" srcId="{0FDA9F75-1703-4C7A-B51A-FFD461AA9680}" destId="{E4D5131F-5859-4F12-8161-4225EFCE226B}" srcOrd="7" destOrd="0" presId="urn:microsoft.com/office/officeart/2005/8/layout/arrow2"/>
    <dgm:cxn modelId="{5B9A2BE6-F4E2-4D29-B8E1-C96E3777F88C}" type="presParOf" srcId="{0FDA9F75-1703-4C7A-B51A-FFD461AA9680}" destId="{FECC35A6-3DDA-4832-88F9-63D226379036}" srcOrd="8" destOrd="0" presId="urn:microsoft.com/office/officeart/2005/8/layout/arrow2"/>
    <dgm:cxn modelId="{C8D133DB-05CC-41B0-AD0B-EC6C31E442E1}" type="presParOf" srcId="{0FDA9F75-1703-4C7A-B51A-FFD461AA9680}" destId="{FC337372-231F-44B0-ACC6-866ED05B7A9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FFE967-1FC4-4ACE-A9E4-2F859B030B6A}"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en-AU"/>
        </a:p>
      </dgm:t>
    </dgm:pt>
    <dgm:pt modelId="{3A113B47-C3E3-429C-B6FA-7B333F54E1BA}">
      <dgm:prSet phldrT="[Text]" custT="1"/>
      <dgm:spPr/>
      <dgm:t>
        <a:bodyPr/>
        <a:lstStyle/>
        <a:p>
          <a:r>
            <a:rPr lang="en-AU" sz="2400" dirty="0" smtClean="0"/>
            <a:t>One of the best ways to ensure your systems are current and useful</a:t>
          </a:r>
          <a:endParaRPr lang="en-AU" sz="2400" dirty="0"/>
        </a:p>
      </dgm:t>
    </dgm:pt>
    <dgm:pt modelId="{84883452-9B8F-4351-8CE4-0B4AC6BCEB3C}" type="parTrans" cxnId="{DB40EDCA-BAA0-4FCF-A1CA-5B5EE9ED58E2}">
      <dgm:prSet/>
      <dgm:spPr/>
      <dgm:t>
        <a:bodyPr/>
        <a:lstStyle/>
        <a:p>
          <a:endParaRPr lang="en-AU"/>
        </a:p>
      </dgm:t>
    </dgm:pt>
    <dgm:pt modelId="{6DC89551-7E5E-45C7-A409-1917FA4D0372}" type="sibTrans" cxnId="{DB40EDCA-BAA0-4FCF-A1CA-5B5EE9ED58E2}">
      <dgm:prSet/>
      <dgm:spPr/>
      <dgm:t>
        <a:bodyPr/>
        <a:lstStyle/>
        <a:p>
          <a:endParaRPr lang="en-AU"/>
        </a:p>
      </dgm:t>
    </dgm:pt>
    <dgm:pt modelId="{512BECE9-5DFC-43DF-BA60-6C8668F98A7E}">
      <dgm:prSet phldrT="[Text]" custT="1"/>
      <dgm:spPr/>
      <dgm:t>
        <a:bodyPr/>
        <a:lstStyle/>
        <a:p>
          <a:r>
            <a:rPr lang="en-AU" sz="2400" dirty="0" smtClean="0"/>
            <a:t>If well-run, indicates where best to allocate resources</a:t>
          </a:r>
          <a:endParaRPr lang="en-AU" sz="2400" dirty="0"/>
        </a:p>
      </dgm:t>
    </dgm:pt>
    <dgm:pt modelId="{DA0F3B20-5369-4E3D-9B5F-80C7AA29D0B3}" type="parTrans" cxnId="{109709DD-2FAF-486C-87A2-B9E2560B9F9D}">
      <dgm:prSet/>
      <dgm:spPr/>
      <dgm:t>
        <a:bodyPr/>
        <a:lstStyle/>
        <a:p>
          <a:endParaRPr lang="en-AU"/>
        </a:p>
      </dgm:t>
    </dgm:pt>
    <dgm:pt modelId="{0B35B4CE-A431-4F8D-A594-86DA43966D42}" type="sibTrans" cxnId="{109709DD-2FAF-486C-87A2-B9E2560B9F9D}">
      <dgm:prSet/>
      <dgm:spPr/>
      <dgm:t>
        <a:bodyPr/>
        <a:lstStyle/>
        <a:p>
          <a:endParaRPr lang="en-AU"/>
        </a:p>
      </dgm:t>
    </dgm:pt>
    <dgm:pt modelId="{6D5E0976-F978-4E56-8ADD-EDA9F6C3B253}" type="pres">
      <dgm:prSet presAssocID="{ACFFE967-1FC4-4ACE-A9E4-2F859B030B6A}" presName="linear" presStyleCnt="0">
        <dgm:presLayoutVars>
          <dgm:dir/>
          <dgm:animLvl val="lvl"/>
          <dgm:resizeHandles val="exact"/>
        </dgm:presLayoutVars>
      </dgm:prSet>
      <dgm:spPr/>
      <dgm:t>
        <a:bodyPr/>
        <a:lstStyle/>
        <a:p>
          <a:endParaRPr lang="en-AU"/>
        </a:p>
      </dgm:t>
    </dgm:pt>
    <dgm:pt modelId="{04F362B4-B225-474B-B8D4-7FDEFE93F5A2}" type="pres">
      <dgm:prSet presAssocID="{3A113B47-C3E3-429C-B6FA-7B333F54E1BA}" presName="parentLin" presStyleCnt="0"/>
      <dgm:spPr/>
    </dgm:pt>
    <dgm:pt modelId="{FAD63832-C118-4719-B738-A61878E0C9AC}" type="pres">
      <dgm:prSet presAssocID="{3A113B47-C3E3-429C-B6FA-7B333F54E1BA}" presName="parentLeftMargin" presStyleLbl="node1" presStyleIdx="0" presStyleCnt="2"/>
      <dgm:spPr/>
      <dgm:t>
        <a:bodyPr/>
        <a:lstStyle/>
        <a:p>
          <a:endParaRPr lang="en-AU"/>
        </a:p>
      </dgm:t>
    </dgm:pt>
    <dgm:pt modelId="{F7791B4C-9D5E-4AB3-912C-71965E26F39D}" type="pres">
      <dgm:prSet presAssocID="{3A113B47-C3E3-429C-B6FA-7B333F54E1BA}" presName="parentText" presStyleLbl="node1" presStyleIdx="0" presStyleCnt="2" custScaleX="142857" custScaleY="175803">
        <dgm:presLayoutVars>
          <dgm:chMax val="0"/>
          <dgm:bulletEnabled val="1"/>
        </dgm:presLayoutVars>
      </dgm:prSet>
      <dgm:spPr/>
      <dgm:t>
        <a:bodyPr/>
        <a:lstStyle/>
        <a:p>
          <a:endParaRPr lang="en-AU"/>
        </a:p>
      </dgm:t>
    </dgm:pt>
    <dgm:pt modelId="{AE9E388E-FED0-4816-BA77-0585CE565019}" type="pres">
      <dgm:prSet presAssocID="{3A113B47-C3E3-429C-B6FA-7B333F54E1BA}" presName="negativeSpace" presStyleCnt="0"/>
      <dgm:spPr/>
    </dgm:pt>
    <dgm:pt modelId="{11DD8AEE-5EB3-47C2-B9C2-7B8C07B00561}" type="pres">
      <dgm:prSet presAssocID="{3A113B47-C3E3-429C-B6FA-7B333F54E1BA}" presName="childText" presStyleLbl="conFgAcc1" presStyleIdx="0" presStyleCnt="2">
        <dgm:presLayoutVars>
          <dgm:bulletEnabled val="1"/>
        </dgm:presLayoutVars>
      </dgm:prSet>
      <dgm:spPr/>
    </dgm:pt>
    <dgm:pt modelId="{D8460458-E45C-409C-B08D-38FFA338CB14}" type="pres">
      <dgm:prSet presAssocID="{6DC89551-7E5E-45C7-A409-1917FA4D0372}" presName="spaceBetweenRectangles" presStyleCnt="0"/>
      <dgm:spPr/>
    </dgm:pt>
    <dgm:pt modelId="{D4360073-CA0E-45AF-B0F1-CC66B09A8713}" type="pres">
      <dgm:prSet presAssocID="{512BECE9-5DFC-43DF-BA60-6C8668F98A7E}" presName="parentLin" presStyleCnt="0"/>
      <dgm:spPr/>
    </dgm:pt>
    <dgm:pt modelId="{1563686E-FDA0-4368-97CB-5D2A584D1666}" type="pres">
      <dgm:prSet presAssocID="{512BECE9-5DFC-43DF-BA60-6C8668F98A7E}" presName="parentLeftMargin" presStyleLbl="node1" presStyleIdx="0" presStyleCnt="2"/>
      <dgm:spPr/>
      <dgm:t>
        <a:bodyPr/>
        <a:lstStyle/>
        <a:p>
          <a:endParaRPr lang="en-AU"/>
        </a:p>
      </dgm:t>
    </dgm:pt>
    <dgm:pt modelId="{6B36913D-6DEB-4097-959A-D4F262D71B29}" type="pres">
      <dgm:prSet presAssocID="{512BECE9-5DFC-43DF-BA60-6C8668F98A7E}" presName="parentText" presStyleLbl="node1" presStyleIdx="1" presStyleCnt="2" custScaleX="142857" custScaleY="184793">
        <dgm:presLayoutVars>
          <dgm:chMax val="0"/>
          <dgm:bulletEnabled val="1"/>
        </dgm:presLayoutVars>
      </dgm:prSet>
      <dgm:spPr/>
      <dgm:t>
        <a:bodyPr/>
        <a:lstStyle/>
        <a:p>
          <a:endParaRPr lang="en-AU"/>
        </a:p>
      </dgm:t>
    </dgm:pt>
    <dgm:pt modelId="{8AE3FCC3-31BB-4775-807F-EBA4CB75ED6E}" type="pres">
      <dgm:prSet presAssocID="{512BECE9-5DFC-43DF-BA60-6C8668F98A7E}" presName="negativeSpace" presStyleCnt="0"/>
      <dgm:spPr/>
    </dgm:pt>
    <dgm:pt modelId="{1D7F7461-7E9E-4C56-98DB-44A840217FC2}" type="pres">
      <dgm:prSet presAssocID="{512BECE9-5DFC-43DF-BA60-6C8668F98A7E}" presName="childText" presStyleLbl="conFgAcc1" presStyleIdx="1" presStyleCnt="2">
        <dgm:presLayoutVars>
          <dgm:bulletEnabled val="1"/>
        </dgm:presLayoutVars>
      </dgm:prSet>
      <dgm:spPr/>
    </dgm:pt>
  </dgm:ptLst>
  <dgm:cxnLst>
    <dgm:cxn modelId="{DDDB0151-CB4C-4CE5-B58A-6AC7E687B15A}" type="presOf" srcId="{512BECE9-5DFC-43DF-BA60-6C8668F98A7E}" destId="{6B36913D-6DEB-4097-959A-D4F262D71B29}" srcOrd="1" destOrd="0" presId="urn:microsoft.com/office/officeart/2005/8/layout/list1"/>
    <dgm:cxn modelId="{1EB650ED-A610-4617-8322-2C7123D26DC7}" type="presOf" srcId="{ACFFE967-1FC4-4ACE-A9E4-2F859B030B6A}" destId="{6D5E0976-F978-4E56-8ADD-EDA9F6C3B253}" srcOrd="0" destOrd="0" presId="urn:microsoft.com/office/officeart/2005/8/layout/list1"/>
    <dgm:cxn modelId="{7EBFD2AA-4315-4FD1-B85C-7C5E51DADB94}" type="presOf" srcId="{512BECE9-5DFC-43DF-BA60-6C8668F98A7E}" destId="{1563686E-FDA0-4368-97CB-5D2A584D1666}" srcOrd="0" destOrd="0" presId="urn:microsoft.com/office/officeart/2005/8/layout/list1"/>
    <dgm:cxn modelId="{7D8BBFA5-448A-4A01-87AD-7550E912435D}" type="presOf" srcId="{3A113B47-C3E3-429C-B6FA-7B333F54E1BA}" destId="{F7791B4C-9D5E-4AB3-912C-71965E26F39D}" srcOrd="1" destOrd="0" presId="urn:microsoft.com/office/officeart/2005/8/layout/list1"/>
    <dgm:cxn modelId="{109709DD-2FAF-486C-87A2-B9E2560B9F9D}" srcId="{ACFFE967-1FC4-4ACE-A9E4-2F859B030B6A}" destId="{512BECE9-5DFC-43DF-BA60-6C8668F98A7E}" srcOrd="1" destOrd="0" parTransId="{DA0F3B20-5369-4E3D-9B5F-80C7AA29D0B3}" sibTransId="{0B35B4CE-A431-4F8D-A594-86DA43966D42}"/>
    <dgm:cxn modelId="{6A2D2026-2812-403E-9687-D355137D7E97}" type="presOf" srcId="{3A113B47-C3E3-429C-B6FA-7B333F54E1BA}" destId="{FAD63832-C118-4719-B738-A61878E0C9AC}" srcOrd="0" destOrd="0" presId="urn:microsoft.com/office/officeart/2005/8/layout/list1"/>
    <dgm:cxn modelId="{DB40EDCA-BAA0-4FCF-A1CA-5B5EE9ED58E2}" srcId="{ACFFE967-1FC4-4ACE-A9E4-2F859B030B6A}" destId="{3A113B47-C3E3-429C-B6FA-7B333F54E1BA}" srcOrd="0" destOrd="0" parTransId="{84883452-9B8F-4351-8CE4-0B4AC6BCEB3C}" sibTransId="{6DC89551-7E5E-45C7-A409-1917FA4D0372}"/>
    <dgm:cxn modelId="{ACC1DAEC-CF52-4056-9663-743A90A6E9DB}" type="presParOf" srcId="{6D5E0976-F978-4E56-8ADD-EDA9F6C3B253}" destId="{04F362B4-B225-474B-B8D4-7FDEFE93F5A2}" srcOrd="0" destOrd="0" presId="urn:microsoft.com/office/officeart/2005/8/layout/list1"/>
    <dgm:cxn modelId="{22D931B4-4BF9-41CF-AB2C-F62355463A4C}" type="presParOf" srcId="{04F362B4-B225-474B-B8D4-7FDEFE93F5A2}" destId="{FAD63832-C118-4719-B738-A61878E0C9AC}" srcOrd="0" destOrd="0" presId="urn:microsoft.com/office/officeart/2005/8/layout/list1"/>
    <dgm:cxn modelId="{B71D28B5-B806-4C30-BB6D-E7E8F245CE41}" type="presParOf" srcId="{04F362B4-B225-474B-B8D4-7FDEFE93F5A2}" destId="{F7791B4C-9D5E-4AB3-912C-71965E26F39D}" srcOrd="1" destOrd="0" presId="urn:microsoft.com/office/officeart/2005/8/layout/list1"/>
    <dgm:cxn modelId="{37790837-DBF2-4ED0-B25E-64705FE449E7}" type="presParOf" srcId="{6D5E0976-F978-4E56-8ADD-EDA9F6C3B253}" destId="{AE9E388E-FED0-4816-BA77-0585CE565019}" srcOrd="1" destOrd="0" presId="urn:microsoft.com/office/officeart/2005/8/layout/list1"/>
    <dgm:cxn modelId="{F70A20CE-DA43-4EB3-A157-F5C4647B569A}" type="presParOf" srcId="{6D5E0976-F978-4E56-8ADD-EDA9F6C3B253}" destId="{11DD8AEE-5EB3-47C2-B9C2-7B8C07B00561}" srcOrd="2" destOrd="0" presId="urn:microsoft.com/office/officeart/2005/8/layout/list1"/>
    <dgm:cxn modelId="{24A755D4-7118-47D7-A49A-6154D36F8B23}" type="presParOf" srcId="{6D5E0976-F978-4E56-8ADD-EDA9F6C3B253}" destId="{D8460458-E45C-409C-B08D-38FFA338CB14}" srcOrd="3" destOrd="0" presId="urn:microsoft.com/office/officeart/2005/8/layout/list1"/>
    <dgm:cxn modelId="{5C74F240-B260-4A6B-AA2F-A1EF090FBC48}" type="presParOf" srcId="{6D5E0976-F978-4E56-8ADD-EDA9F6C3B253}" destId="{D4360073-CA0E-45AF-B0F1-CC66B09A8713}" srcOrd="4" destOrd="0" presId="urn:microsoft.com/office/officeart/2005/8/layout/list1"/>
    <dgm:cxn modelId="{026D6379-CAA7-4CE8-9C75-24862E6C9C34}" type="presParOf" srcId="{D4360073-CA0E-45AF-B0F1-CC66B09A8713}" destId="{1563686E-FDA0-4368-97CB-5D2A584D1666}" srcOrd="0" destOrd="0" presId="urn:microsoft.com/office/officeart/2005/8/layout/list1"/>
    <dgm:cxn modelId="{B44157E8-3F19-4436-B08C-D5DE50D1098B}" type="presParOf" srcId="{D4360073-CA0E-45AF-B0F1-CC66B09A8713}" destId="{6B36913D-6DEB-4097-959A-D4F262D71B29}" srcOrd="1" destOrd="0" presId="urn:microsoft.com/office/officeart/2005/8/layout/list1"/>
    <dgm:cxn modelId="{553D4C9C-9E70-441C-9558-ACC4269DFAA9}" type="presParOf" srcId="{6D5E0976-F978-4E56-8ADD-EDA9F6C3B253}" destId="{8AE3FCC3-31BB-4775-807F-EBA4CB75ED6E}" srcOrd="5" destOrd="0" presId="urn:microsoft.com/office/officeart/2005/8/layout/list1"/>
    <dgm:cxn modelId="{75B3AEC5-01AD-4670-8F4B-BBFEDFC7029D}" type="presParOf" srcId="{6D5E0976-F978-4E56-8ADD-EDA9F6C3B253}" destId="{1D7F7461-7E9E-4C56-98DB-44A840217FC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296" y="9427766"/>
            <a:ext cx="2945862" cy="497332"/>
          </a:xfrm>
          <a:prstGeom prst="rect">
            <a:avLst/>
          </a:prstGeom>
        </p:spPr>
        <p:txBody>
          <a:bodyPr vert="horz" lIns="91410" tIns="45705" rIns="91410" bIns="45705" rtlCol="0" anchor="b"/>
          <a:lstStyle>
            <a:lvl1pPr algn="r" eaLnBrk="0" hangingPunct="0">
              <a:defRPr sz="1200">
                <a:latin typeface="Arial" charset="0"/>
                <a:ea typeface="ＭＳ Ｐゴシック" pitchFamily="-124" charset="-128"/>
                <a:cs typeface="+mn-cs"/>
              </a:defRPr>
            </a:lvl1pPr>
          </a:lstStyle>
          <a:p>
            <a:pPr>
              <a:defRPr/>
            </a:pPr>
            <a:fld id="{2C3ECC53-1EC5-4EF8-9185-E3B9D77F9A67}" type="slidenum">
              <a:rPr lang="en-AU"/>
              <a:pPr>
                <a:defRPr/>
              </a:pPr>
              <a:t>‹#›</a:t>
            </a:fld>
            <a:endParaRPr lang="en-AU"/>
          </a:p>
        </p:txBody>
      </p:sp>
    </p:spTree>
    <p:extLst>
      <p:ext uri="{BB962C8B-B14F-4D97-AF65-F5344CB8AC3E}">
        <p14:creationId xmlns:p14="http://schemas.microsoft.com/office/powerpoint/2010/main" val="3592929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50296" y="9427767"/>
            <a:ext cx="2572878" cy="288081"/>
          </a:xfrm>
          <a:prstGeom prst="rect">
            <a:avLst/>
          </a:prstGeom>
        </p:spPr>
        <p:txBody>
          <a:bodyPr vert="horz" lIns="91410" tIns="45705" rIns="91410" bIns="45705" rtlCol="0" anchor="b"/>
          <a:lstStyle>
            <a:lvl1pPr algn="r" eaLnBrk="0" hangingPunct="0">
              <a:defRPr sz="1000" b="1" i="0" baseline="0">
                <a:latin typeface="Arial" charset="0"/>
                <a:ea typeface="ＭＳ Ｐゴシック" pitchFamily="-124" charset="-128"/>
                <a:cs typeface="+mn-cs"/>
              </a:defRPr>
            </a:lvl1pPr>
          </a:lstStyle>
          <a:p>
            <a:pPr>
              <a:defRPr/>
            </a:pPr>
            <a:fld id="{68CEC57F-D47E-41B0-A201-811C5AF9F861}" type="slidenum">
              <a:rPr lang="en-AU" smtClean="0"/>
              <a:pPr>
                <a:defRPr/>
              </a:pPr>
              <a:t>‹#›</a:t>
            </a:fld>
            <a:endParaRPr lang="en-AU" dirty="0"/>
          </a:p>
        </p:txBody>
      </p:sp>
      <p:sp>
        <p:nvSpPr>
          <p:cNvPr id="8" name="Slide Image Placeholder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AU"/>
          </a:p>
        </p:txBody>
      </p:sp>
      <p:sp>
        <p:nvSpPr>
          <p:cNvPr id="5" name="Notes Placeholder 4"/>
          <p:cNvSpPr>
            <a:spLocks noGrp="1"/>
          </p:cNvSpPr>
          <p:nvPr>
            <p:ph type="body" sz="quarter" idx="3"/>
          </p:nvPr>
        </p:nvSpPr>
        <p:spPr>
          <a:xfrm>
            <a:off x="679464" y="4714653"/>
            <a:ext cx="5438748" cy="4466756"/>
          </a:xfrm>
          <a:prstGeom prst="rect">
            <a:avLst/>
          </a:prstGeom>
        </p:spPr>
        <p:txBody>
          <a:bodyPr vert="horz" lIns="88221" tIns="44111" rIns="88221" bIns="441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7674394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0"/>
      </a:spcBef>
      <a:spcAft>
        <a:spcPts val="600"/>
      </a:spcAft>
      <a:defRPr sz="1400" kern="1200">
        <a:solidFill>
          <a:schemeClr val="tx1"/>
        </a:solidFill>
        <a:latin typeface="+mn-lt"/>
        <a:ea typeface="+mn-ea"/>
        <a:cs typeface="+mn-cs"/>
      </a:defRPr>
    </a:lvl1pPr>
    <a:lvl2pPr marL="457200" algn="l" rtl="0" eaLnBrk="0" fontAlgn="base" hangingPunct="0">
      <a:spcBef>
        <a:spcPts val="0"/>
      </a:spcBef>
      <a:spcAft>
        <a:spcPts val="600"/>
      </a:spcAft>
      <a:defRPr sz="1400" kern="1200">
        <a:solidFill>
          <a:schemeClr val="tx1"/>
        </a:solidFill>
        <a:latin typeface="+mn-lt"/>
        <a:ea typeface="+mn-ea"/>
        <a:cs typeface="+mn-cs"/>
      </a:defRPr>
    </a:lvl2pPr>
    <a:lvl3pPr marL="914400" algn="l" rtl="0" eaLnBrk="0" fontAlgn="base" hangingPunct="0">
      <a:spcBef>
        <a:spcPts val="0"/>
      </a:spcBef>
      <a:spcAft>
        <a:spcPts val="600"/>
      </a:spcAft>
      <a:defRPr sz="1400" kern="1200">
        <a:solidFill>
          <a:schemeClr val="tx1"/>
        </a:solidFill>
        <a:latin typeface="+mn-lt"/>
        <a:ea typeface="+mn-ea"/>
        <a:cs typeface="+mn-cs"/>
      </a:defRPr>
    </a:lvl3pPr>
    <a:lvl4pPr marL="1371600" algn="l" rtl="0" eaLnBrk="0" fontAlgn="base" hangingPunct="0">
      <a:spcBef>
        <a:spcPts val="0"/>
      </a:spcBef>
      <a:spcAft>
        <a:spcPts val="600"/>
      </a:spcAft>
      <a:defRPr sz="1400" kern="1200">
        <a:solidFill>
          <a:schemeClr val="tx1"/>
        </a:solidFill>
        <a:latin typeface="+mn-lt"/>
        <a:ea typeface="+mn-ea"/>
        <a:cs typeface="+mn-cs"/>
      </a:defRPr>
    </a:lvl4pPr>
    <a:lvl5pPr marL="1828800" algn="l" rtl="0" eaLnBrk="0" fontAlgn="base" hangingPunct="0">
      <a:spcBef>
        <a:spcPts val="0"/>
      </a:spcBef>
      <a:spcAft>
        <a:spcPts val="60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fld id="{880EECEC-6984-4644-B8D5-4F644DCACFD2}" type="slidenum">
              <a:rPr lang="en-AU" altLang="en-US">
                <a:solidFill>
                  <a:prstClr val="black"/>
                </a:solidFill>
                <a:latin typeface="Calibri" pitchFamily="34" charset="0"/>
              </a:rPr>
              <a:pPr/>
              <a:t>1</a:t>
            </a:fld>
            <a:endParaRPr lang="en-AU" altLang="en-US">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Reminder about hierarchy of control</a:t>
            </a:r>
            <a:endParaRPr lang="en-AU" baseline="0" dirty="0" smtClean="0"/>
          </a:p>
          <a:p>
            <a:endParaRPr lang="en-AU" baseline="0" dirty="0" smtClean="0"/>
          </a:p>
          <a:p>
            <a:r>
              <a:rPr lang="en-AU" dirty="0" smtClean="0"/>
              <a:t>The higher up the hierarchy</a:t>
            </a:r>
            <a:r>
              <a:rPr lang="en-AU" baseline="0" dirty="0" smtClean="0"/>
              <a:t> of control your solution is, the greater its effectiveness or protection. The graphic in this slide is a slightly different approach to help people visualise what this means and hopefully better remember the levels.</a:t>
            </a:r>
          </a:p>
          <a:p>
            <a:endParaRPr lang="en-AU" baseline="0" dirty="0" smtClean="0"/>
          </a:p>
          <a:p>
            <a:r>
              <a:rPr lang="en-AU" baseline="0" dirty="0" smtClean="0"/>
              <a:t>Think of these coloured semi-circles as shields of protection.</a:t>
            </a:r>
          </a:p>
          <a:p>
            <a:endParaRPr lang="en-AU" baseline="0" dirty="0" smtClean="0"/>
          </a:p>
          <a:p>
            <a:r>
              <a:rPr lang="en-AU" baseline="0" dirty="0" smtClean="0"/>
              <a:t>ANIMATION – CLICK TO ADD “SHIELDS”</a:t>
            </a: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PPE = limited protection – very small shield!</a:t>
            </a:r>
          </a:p>
          <a:p>
            <a:r>
              <a:rPr lang="en-AU" baseline="0" dirty="0" smtClean="0"/>
              <a:t>Isolation or segregation (of individuals not involved in the hazardous activity) = bigger “shield” of protection</a:t>
            </a: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Elimination of hazard = no risk, completely shielded</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Go to next slide to bring exercise back up on screen.</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10</a:t>
            </a:fld>
            <a:endParaRPr lang="en-AU" dirty="0">
              <a:solidFill>
                <a:prstClr val="black"/>
              </a:solidFill>
            </a:endParaRPr>
          </a:p>
        </p:txBody>
      </p:sp>
    </p:spTree>
    <p:extLst>
      <p:ext uri="{BB962C8B-B14F-4D97-AF65-F5344CB8AC3E}">
        <p14:creationId xmlns:p14="http://schemas.microsoft.com/office/powerpoint/2010/main" val="238830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aseline="0" dirty="0" smtClean="0"/>
              <a:t>“Tell your story” session.</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This exercise is designed to get people talking about the variety of incidents involving mobile equipment, and sharing the learnings. Depending on audience size, can be done individually or in small groups.</a:t>
            </a: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11</a:t>
            </a:fld>
            <a:endParaRPr lang="en-AU" dirty="0">
              <a:solidFill>
                <a:prstClr val="black"/>
              </a:solidFill>
            </a:endParaRPr>
          </a:p>
        </p:txBody>
      </p:sp>
    </p:spTree>
    <p:extLst>
      <p:ext uri="{BB962C8B-B14F-4D97-AF65-F5344CB8AC3E}">
        <p14:creationId xmlns:p14="http://schemas.microsoft.com/office/powerpoint/2010/main" val="341138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00"/>
              </a:spcBef>
            </a:pPr>
            <a:r>
              <a:rPr lang="en-AU" dirty="0" smtClean="0"/>
              <a:t>What can be done to improve the situation?</a:t>
            </a:r>
          </a:p>
          <a:p>
            <a:pPr>
              <a:spcBef>
                <a:spcPts val="400"/>
              </a:spcBef>
            </a:pPr>
            <a:endParaRPr lang="en-AU" baseline="0" dirty="0" smtClean="0"/>
          </a:p>
          <a:p>
            <a:pPr>
              <a:spcBef>
                <a:spcPts val="400"/>
              </a:spcBef>
            </a:pPr>
            <a:r>
              <a:rPr lang="en-AU" baseline="0" dirty="0" smtClean="0"/>
              <a:t>Inspections, investigations, discussing the situation with those involved in the work, ensuring we adopt a risk management approach and …… audits!</a:t>
            </a:r>
          </a:p>
          <a:p>
            <a:pPr>
              <a:spcBef>
                <a:spcPts val="400"/>
              </a:spcBef>
            </a:pPr>
            <a:endParaRPr lang="en-AU" baseline="0" dirty="0" smtClean="0"/>
          </a:p>
          <a:p>
            <a:pPr marL="0" indent="0">
              <a:buFont typeface="Arial" panose="020B0604020202020204" pitchFamily="34" charset="0"/>
              <a:buNone/>
            </a:pPr>
            <a:endParaRPr lang="en-AU" baseline="0" dirty="0" smtClean="0"/>
          </a:p>
          <a:p>
            <a:pPr>
              <a:spcBef>
                <a:spcPts val="400"/>
              </a:spcBef>
            </a:pPr>
            <a:endParaRPr lang="en-AU"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AA76B70A-CACA-4236-ACDB-C5DA17AA358D}" type="slidenum">
              <a:rPr lang="en-AU" sz="1200">
                <a:solidFill>
                  <a:prstClr val="black"/>
                </a:solidFill>
              </a:rPr>
              <a:pPr/>
              <a:t>12</a:t>
            </a:fld>
            <a:endParaRPr lang="en-AU"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cs typeface="Arial" panose="020B0604020202020204" pitchFamily="34" charset="0"/>
              </a:rPr>
              <a:t>Auditing</a:t>
            </a:r>
            <a:r>
              <a:rPr lang="en-AU" baseline="0" dirty="0" smtClean="0">
                <a:cs typeface="Arial" panose="020B0604020202020204" pitchFamily="34" charset="0"/>
              </a:rPr>
              <a:t> is one method that may be used to tackle mobile equipment incidents occurring on mines.</a:t>
            </a:r>
            <a:endParaRPr lang="en-AU" dirty="0" smtClean="0">
              <a:cs typeface="Arial" panose="020B0604020202020204" pitchFamily="34" charset="0"/>
            </a:endParaRPr>
          </a:p>
          <a:p>
            <a:endParaRPr lang="en-AU" dirty="0" smtClean="0">
              <a:cs typeface="Arial" panose="020B0604020202020204" pitchFamily="34" charset="0"/>
            </a:endParaRPr>
          </a:p>
          <a:p>
            <a:pPr>
              <a:spcAft>
                <a:spcPts val="0"/>
              </a:spcAft>
            </a:pPr>
            <a:r>
              <a:rPr lang="en-AU" dirty="0" smtClean="0">
                <a:cs typeface="Arial" panose="020B0604020202020204" pitchFamily="34" charset="0"/>
              </a:rPr>
              <a:t>Auditing: </a:t>
            </a:r>
          </a:p>
          <a:p>
            <a:pPr marL="342900" indent="-342900">
              <a:spcBef>
                <a:spcPts val="600"/>
              </a:spcBef>
              <a:spcAft>
                <a:spcPts val="0"/>
              </a:spcAft>
              <a:buFont typeface="Arial" panose="020B0604020202020204" pitchFamily="34" charset="0"/>
              <a:buChar char="•"/>
            </a:pPr>
            <a:r>
              <a:rPr lang="en-AU" dirty="0" smtClean="0">
                <a:cs typeface="Arial" panose="020B0604020202020204" pitchFamily="34" charset="0"/>
              </a:rPr>
              <a:t>Identifies holes in your system, both in the documentation and system</a:t>
            </a:r>
            <a:r>
              <a:rPr lang="en-AU" baseline="0" dirty="0" smtClean="0">
                <a:cs typeface="Arial" panose="020B0604020202020204" pitchFamily="34" charset="0"/>
              </a:rPr>
              <a:t> implementation</a:t>
            </a:r>
          </a:p>
          <a:p>
            <a:pPr marL="342900" indent="-342900">
              <a:spcBef>
                <a:spcPts val="600"/>
              </a:spcBef>
              <a:spcAft>
                <a:spcPts val="0"/>
              </a:spcAft>
              <a:buFont typeface="Arial" panose="020B0604020202020204" pitchFamily="34" charset="0"/>
              <a:buChar char="•"/>
            </a:pPr>
            <a:r>
              <a:rPr lang="en-AU" baseline="0" dirty="0" smtClean="0">
                <a:cs typeface="Arial" panose="020B0604020202020204" pitchFamily="34" charset="0"/>
              </a:rPr>
              <a:t>Assists in identifying hazards and ensuring controls are in place</a:t>
            </a:r>
          </a:p>
          <a:p>
            <a:pPr marL="342900" indent="-342900">
              <a:spcBef>
                <a:spcPts val="600"/>
              </a:spcBef>
              <a:spcAft>
                <a:spcPts val="0"/>
              </a:spcAft>
              <a:buFont typeface="Arial" panose="020B0604020202020204" pitchFamily="34" charset="0"/>
              <a:buChar char="•"/>
            </a:pPr>
            <a:r>
              <a:rPr lang="en-AU" baseline="0" dirty="0" smtClean="0">
                <a:cs typeface="Arial" panose="020B0604020202020204" pitchFamily="34" charset="0"/>
              </a:rPr>
              <a:t>Ensures required information is kept up-to-date and document controlled</a:t>
            </a:r>
          </a:p>
          <a:p>
            <a:pPr marL="342900" indent="-342900">
              <a:spcBef>
                <a:spcPts val="600"/>
              </a:spcBef>
              <a:spcAft>
                <a:spcPts val="0"/>
              </a:spcAft>
              <a:buFont typeface="Arial" panose="020B0604020202020204" pitchFamily="34" charset="0"/>
              <a:buChar char="•"/>
            </a:pPr>
            <a:r>
              <a:rPr lang="en-AU" baseline="0" dirty="0" smtClean="0">
                <a:cs typeface="Arial" panose="020B0604020202020204" pitchFamily="34" charset="0"/>
              </a:rPr>
              <a:t>Identifies areas of non-compliance with legislation</a:t>
            </a:r>
          </a:p>
          <a:p>
            <a:pPr marL="342900" indent="-342900">
              <a:spcBef>
                <a:spcPts val="600"/>
              </a:spcBef>
              <a:spcAft>
                <a:spcPts val="0"/>
              </a:spcAft>
              <a:buFont typeface="Arial" panose="020B0604020202020204" pitchFamily="34" charset="0"/>
              <a:buChar char="•"/>
            </a:pPr>
            <a:r>
              <a:rPr lang="en-AU" baseline="0" dirty="0" smtClean="0">
                <a:cs typeface="Arial" panose="020B0604020202020204" pitchFamily="34" charset="0"/>
              </a:rPr>
              <a:t>Creates a positive cycle of continuous improvement</a:t>
            </a:r>
          </a:p>
          <a:p>
            <a:pPr marL="342900" indent="-342900">
              <a:spcBef>
                <a:spcPts val="600"/>
              </a:spcBef>
              <a:spcAft>
                <a:spcPts val="0"/>
              </a:spcAft>
              <a:buFont typeface="Arial" panose="020B0604020202020204" pitchFamily="34" charset="0"/>
              <a:buChar char="•"/>
            </a:pPr>
            <a:r>
              <a:rPr lang="en-AU" baseline="0" dirty="0" smtClean="0">
                <a:cs typeface="Arial" panose="020B0604020202020204" pitchFamily="34" charset="0"/>
              </a:rPr>
              <a:t>Increases workers’ knowledge and understanding of the organisation’s systems</a:t>
            </a:r>
          </a:p>
          <a:p>
            <a:pPr marL="342900" indent="-342900">
              <a:spcBef>
                <a:spcPts val="600"/>
              </a:spcBef>
              <a:spcAft>
                <a:spcPts val="0"/>
              </a:spcAft>
              <a:buFont typeface="Arial" panose="020B0604020202020204" pitchFamily="34" charset="0"/>
              <a:buChar char="•"/>
            </a:pPr>
            <a:r>
              <a:rPr lang="en-AU" baseline="0" dirty="0" smtClean="0">
                <a:cs typeface="Arial" panose="020B0604020202020204" pitchFamily="34" charset="0"/>
              </a:rPr>
              <a:t>Improves management’s awareness of potential weaknesses and problems</a:t>
            </a:r>
          </a:p>
          <a:p>
            <a:pPr marL="342900" indent="-342900">
              <a:spcBef>
                <a:spcPts val="600"/>
              </a:spcBef>
              <a:spcAft>
                <a:spcPts val="600"/>
              </a:spcAft>
              <a:buFont typeface="Arial" panose="020B0604020202020204" pitchFamily="34" charset="0"/>
              <a:buChar char="•"/>
            </a:pPr>
            <a:endParaRPr lang="en-AU" baseline="0" dirty="0" smtClean="0">
              <a:cs typeface="Arial" panose="020B0604020202020204" pitchFamily="34" charset="0"/>
            </a:endParaRPr>
          </a:p>
          <a:p>
            <a:pPr marL="0" marR="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AU" dirty="0" smtClean="0">
                <a:latin typeface="Arial" panose="020B0604020202020204" pitchFamily="34" charset="0"/>
                <a:cs typeface="Arial" panose="020B0604020202020204" pitchFamily="34" charset="0"/>
              </a:rPr>
              <a:t>Information sheet on self-audit (shown on slide) is available at</a:t>
            </a:r>
            <a:r>
              <a:rPr lang="en-AU" baseline="0" dirty="0" smtClean="0">
                <a:latin typeface="Arial" panose="020B0604020202020204" pitchFamily="34" charset="0"/>
                <a:cs typeface="Arial" panose="020B0604020202020204" pitchFamily="34" charset="0"/>
              </a:rPr>
              <a:t> www.dmp.wa.gov.au/14970.aspx#15053</a:t>
            </a:r>
            <a:endParaRPr lang="en-AU"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endParaRPr lang="en-AU"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endParaRPr lang="en-AU"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13</a:t>
            </a:fld>
            <a:endParaRPr lang="en-AU" dirty="0">
              <a:solidFill>
                <a:prstClr val="black"/>
              </a:solidFill>
            </a:endParaRPr>
          </a:p>
        </p:txBody>
      </p:sp>
    </p:spTree>
    <p:extLst>
      <p:ext uri="{BB962C8B-B14F-4D97-AF65-F5344CB8AC3E}">
        <p14:creationId xmlns:p14="http://schemas.microsoft.com/office/powerpoint/2010/main" val="225701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Department</a:t>
            </a:r>
            <a:r>
              <a:rPr lang="en-AU" baseline="0" dirty="0" smtClean="0"/>
              <a:t> of Mines and Petroleum has introduced four High Impact Function Audits relating to mobile equipment on mines. The audits will allow management to see how they are performing with mobile equipment issues at their sites.</a:t>
            </a:r>
          </a:p>
          <a:p>
            <a:endParaRPr lang="en-AU" baseline="0" dirty="0" smtClean="0"/>
          </a:p>
          <a:p>
            <a:r>
              <a:rPr lang="en-AU" baseline="0" dirty="0" smtClean="0"/>
              <a:t>A particular audit or a number of them can be selected for use depending on the situation on site.</a:t>
            </a:r>
          </a:p>
          <a:p>
            <a:endParaRPr lang="en-AU" baseline="0" dirty="0" smtClean="0"/>
          </a:p>
          <a:p>
            <a:r>
              <a:rPr lang="en-AU" baseline="0" dirty="0" smtClean="0"/>
              <a:t>The Department recommends that you try the audits at your mines to gauge how the mine is performing against the audit standards.</a:t>
            </a:r>
          </a:p>
          <a:p>
            <a:endParaRPr lang="en-AU" baseline="0" dirty="0"/>
          </a:p>
          <a:p>
            <a:r>
              <a:rPr lang="en-AU" baseline="0" dirty="0" smtClean="0"/>
              <a:t>The audits address with the main causes of mobile equipment occurrences on mines e.g. Operator Issues, Equipment Selection, Maintenance, and Traffic Management.</a:t>
            </a:r>
          </a:p>
          <a:p>
            <a:endParaRPr lang="en-AU" baseline="0" dirty="0" smtClean="0"/>
          </a:p>
          <a:p>
            <a:r>
              <a:rPr lang="en-AU" baseline="0" dirty="0" smtClean="0"/>
              <a:t>They can help confirm alignment with the </a:t>
            </a:r>
            <a:r>
              <a:rPr lang="en-AU" baseline="0" dirty="0" err="1" smtClean="0"/>
              <a:t>Nertney</a:t>
            </a:r>
            <a:r>
              <a:rPr lang="en-AU" baseline="0" dirty="0" smtClean="0"/>
              <a:t> Wheel:</a:t>
            </a:r>
          </a:p>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Competent people, fit for purpose equipment and safe work</a:t>
            </a:r>
            <a:r>
              <a:rPr lang="en-AU" baseline="0" dirty="0" smtClean="0"/>
              <a:t> (operating and maintenance)</a:t>
            </a:r>
            <a:r>
              <a:rPr lang="en-AU" dirty="0" smtClean="0"/>
              <a:t> practices in a controlled work environment (i.e. traffic management)</a:t>
            </a:r>
            <a:r>
              <a:rPr lang="en-AU" baseline="0" dirty="0" smtClean="0"/>
              <a:t>.</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8488D641-1B8E-4B4A-BF69-828C0B00D3A0}" type="slidenum">
              <a:rPr lang="en-AU" smtClean="0">
                <a:solidFill>
                  <a:prstClr val="black"/>
                </a:solidFill>
              </a:rPr>
              <a:pPr/>
              <a:t>14</a:t>
            </a:fld>
            <a:endParaRPr lang="en-AU"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xfrm>
            <a:off x="1" y="0"/>
            <a:ext cx="2946189" cy="496650"/>
          </a:xfrm>
          <a:prstGeom prst="rect">
            <a:avLst/>
          </a:prstGeom>
          <a:noFill/>
        </p:spPr>
        <p:txBody>
          <a:bodyPr/>
          <a:lstStyle>
            <a:lvl1pPr eaLnBrk="0" hangingPunct="0">
              <a:spcBef>
                <a:spcPct val="30000"/>
              </a:spcBef>
              <a:defRPr kumimoji="1" sz="1200">
                <a:solidFill>
                  <a:schemeClr val="tx1"/>
                </a:solidFill>
                <a:latin typeface="Arial" charset="0"/>
              </a:defRPr>
            </a:lvl1pPr>
            <a:lvl2pPr marL="742950" indent="-285750" eaLnBrk="0" hangingPunct="0">
              <a:spcBef>
                <a:spcPct val="30000"/>
              </a:spcBef>
              <a:defRPr kumimoji="1" sz="1200">
                <a:solidFill>
                  <a:schemeClr val="tx1"/>
                </a:solidFill>
                <a:latin typeface="Arial" charset="0"/>
              </a:defRPr>
            </a:lvl2pPr>
            <a:lvl3pPr marL="1143000" indent="-228600" eaLnBrk="0" hangingPunct="0">
              <a:spcBef>
                <a:spcPct val="30000"/>
              </a:spcBef>
              <a:defRPr kumimoji="1" sz="1200">
                <a:solidFill>
                  <a:schemeClr val="tx1"/>
                </a:solidFill>
                <a:latin typeface="Arial" charset="0"/>
              </a:defRPr>
            </a:lvl3pPr>
            <a:lvl4pPr marL="1600200" indent="-228600" eaLnBrk="0" hangingPunct="0">
              <a:spcBef>
                <a:spcPct val="30000"/>
              </a:spcBef>
              <a:defRPr kumimoji="1" sz="1200">
                <a:solidFill>
                  <a:schemeClr val="tx1"/>
                </a:solidFill>
                <a:latin typeface="Arial" charset="0"/>
              </a:defRPr>
            </a:lvl4pPr>
            <a:lvl5pPr marL="2057400" indent="-228600" eaLnBrk="0" hangingPunct="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r>
              <a:rPr kumimoji="0" lang="en-AU" altLang="en-US" smtClean="0">
                <a:solidFill>
                  <a:srgbClr val="000000"/>
                </a:solidFill>
                <a:latin typeface="Times New Roman" pitchFamily="18" charset="0"/>
                <a:ea typeface="ＭＳ Ｐゴシック" pitchFamily="34" charset="-128"/>
              </a:rPr>
              <a:t>Mines Safety Roadshow 2007 - Toolbox presentation</a:t>
            </a:r>
          </a:p>
        </p:txBody>
      </p:sp>
      <p:sp>
        <p:nvSpPr>
          <p:cNvPr id="87043"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defRPr>
            </a:lvl1pPr>
            <a:lvl2pPr marL="742950" indent="-285750" eaLnBrk="0" hangingPunct="0">
              <a:spcBef>
                <a:spcPct val="30000"/>
              </a:spcBef>
              <a:defRPr kumimoji="1" sz="1200">
                <a:solidFill>
                  <a:schemeClr val="tx1"/>
                </a:solidFill>
                <a:latin typeface="Arial" charset="0"/>
              </a:defRPr>
            </a:lvl2pPr>
            <a:lvl3pPr marL="1143000" indent="-228600" eaLnBrk="0" hangingPunct="0">
              <a:spcBef>
                <a:spcPct val="30000"/>
              </a:spcBef>
              <a:defRPr kumimoji="1" sz="1200">
                <a:solidFill>
                  <a:schemeClr val="tx1"/>
                </a:solidFill>
                <a:latin typeface="Arial" charset="0"/>
              </a:defRPr>
            </a:lvl3pPr>
            <a:lvl4pPr marL="1600200" indent="-228600" eaLnBrk="0" hangingPunct="0">
              <a:spcBef>
                <a:spcPct val="30000"/>
              </a:spcBef>
              <a:defRPr kumimoji="1" sz="1200">
                <a:solidFill>
                  <a:schemeClr val="tx1"/>
                </a:solidFill>
                <a:latin typeface="Arial" charset="0"/>
              </a:defRPr>
            </a:lvl4pPr>
            <a:lvl5pPr marL="2057400" indent="-228600" eaLnBrk="0" hangingPunct="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spcBef>
                <a:spcPct val="0"/>
              </a:spcBef>
            </a:pPr>
            <a:fld id="{D390CBB8-2764-40B1-91D7-D43D61E68C4C}" type="slidenum">
              <a:rPr kumimoji="0" lang="en-AU" altLang="en-US" smtClean="0">
                <a:solidFill>
                  <a:srgbClr val="000000"/>
                </a:solidFill>
                <a:latin typeface="Times New Roman" pitchFamily="18" charset="0"/>
                <a:ea typeface="ＭＳ Ｐゴシック" pitchFamily="34" charset="-128"/>
              </a:rPr>
              <a:pPr>
                <a:spcBef>
                  <a:spcPct val="0"/>
                </a:spcBef>
              </a:pPr>
              <a:t>15</a:t>
            </a:fld>
            <a:endParaRPr kumimoji="0" lang="en-AU" altLang="en-US" smtClean="0">
              <a:solidFill>
                <a:srgbClr val="000000"/>
              </a:solidFill>
              <a:latin typeface="Times New Roman" pitchFamily="18" charset="0"/>
              <a:ea typeface="ＭＳ Ｐゴシック" pitchFamily="34" charset="-128"/>
            </a:endParaRPr>
          </a:p>
        </p:txBody>
      </p:sp>
      <p:sp>
        <p:nvSpPr>
          <p:cNvPr id="87044" name="Rectangle 2"/>
          <p:cNvSpPr>
            <a:spLocks noGrp="1" noRot="1" noChangeAspect="1" noChangeArrowheads="1" noTextEdit="1"/>
          </p:cNvSpPr>
          <p:nvPr>
            <p:ph type="sldImg"/>
          </p:nvPr>
        </p:nvSpPr>
        <p:spPr>
          <a:xfrm>
            <a:off x="917575" y="744538"/>
            <a:ext cx="4964113" cy="3722687"/>
          </a:xfrm>
          <a:ln/>
        </p:spPr>
      </p:sp>
      <p:sp>
        <p:nvSpPr>
          <p:cNvPr id="87045" name="Rectangle 3"/>
          <p:cNvSpPr>
            <a:spLocks noGrp="1" noChangeArrowheads="1"/>
          </p:cNvSpPr>
          <p:nvPr>
            <p:ph type="body" idx="1"/>
          </p:nvPr>
        </p:nvSpPr>
        <p:spPr>
          <a:xfrm>
            <a:off x="679768" y="4714202"/>
            <a:ext cx="5438140" cy="4468256"/>
          </a:xfrm>
          <a:noFill/>
        </p:spPr>
        <p:txBody>
          <a:bodyPr/>
          <a:lstStyle/>
          <a:p>
            <a:r>
              <a:rPr lang="en-US" altLang="en-US" dirty="0" smtClean="0"/>
              <a:t>In the One</a:t>
            </a:r>
            <a:r>
              <a:rPr lang="en-US" altLang="en-US" baseline="0" dirty="0" smtClean="0"/>
              <a:t> stop shop and FAQs section,</a:t>
            </a:r>
            <a:r>
              <a:rPr lang="en-US" altLang="en-US" dirty="0" smtClean="0"/>
              <a:t> you can access a range</a:t>
            </a:r>
            <a:r>
              <a:rPr lang="en-US" altLang="en-US" baseline="0" dirty="0" smtClean="0"/>
              <a:t> of </a:t>
            </a:r>
            <a:r>
              <a:rPr lang="en-US" altLang="en-US" dirty="0" smtClean="0"/>
              <a:t>information including links to audits, relevant</a:t>
            </a:r>
            <a:r>
              <a:rPr lang="en-US" altLang="en-US" baseline="0" dirty="0" smtClean="0"/>
              <a:t> guidance, significant incident reports, safety bulletins etc. at www.dmp.wa.gov.au/8027.aspx</a:t>
            </a:r>
          </a:p>
          <a:p>
            <a:endParaRPr lang="en-US" altLang="en-US" baseline="0" dirty="0" smtClean="0"/>
          </a:p>
          <a:p>
            <a:r>
              <a:rPr lang="en-US" altLang="en-US" baseline="0" dirty="0" smtClean="0"/>
              <a:t>In the publications section, you can download the audit guidelines and accompanying Word templates for your site to use at www.dmp.wa.gov.au/15565.aspx</a:t>
            </a:r>
          </a:p>
          <a:p>
            <a:endParaRPr lang="en-US" altLang="en-US" baseline="0" dirty="0" smtClean="0"/>
          </a:p>
          <a:p>
            <a:endParaRPr lang="en-US" altLang="en-US" baseline="0" dirty="0" smtClean="0"/>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sz="1400" b="0" i="0" u="none" strike="noStrike" kern="1200" baseline="0" dirty="0" smtClean="0">
                <a:solidFill>
                  <a:schemeClr val="tx1"/>
                </a:solidFill>
                <a:latin typeface="+mn-lt"/>
                <a:ea typeface="+mn-ea"/>
                <a:cs typeface="+mn-cs"/>
              </a:rPr>
              <a:t>Auditing is a recognised systematic method to monitor, review and check whether a safe working environment is provided and maintained.</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i="0" baseline="0" dirty="0" smtClean="0"/>
          </a:p>
          <a:p>
            <a:r>
              <a:rPr lang="en-AU" i="0" baseline="0" dirty="0" smtClean="0"/>
              <a:t>The audits provide an opportunity to analyse and evaluate the effectiveness of the controls and gauge how the mine is performing.</a:t>
            </a:r>
          </a:p>
          <a:p>
            <a:endParaRPr lang="en-AU" i="0" baseline="0" dirty="0" smtClean="0"/>
          </a:p>
          <a:p>
            <a:r>
              <a:rPr lang="en-AU" i="0" baseline="0" dirty="0" smtClean="0"/>
              <a:t>The mobile equipment audits can be used as part of the risk management approach to deal with mobile equipment  on mines.</a:t>
            </a:r>
          </a:p>
          <a:p>
            <a:endParaRPr lang="en-AU" i="0" baseline="0" dirty="0" smtClean="0"/>
          </a:p>
          <a:p>
            <a:endParaRPr lang="en-AU" i="0" baseline="0" dirty="0" smtClean="0"/>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16</a:t>
            </a:fld>
            <a:endParaRPr lang="en-AU"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Exercise showing that self-auditing</a:t>
            </a:r>
            <a:r>
              <a:rPr lang="en-AU" b="1" baseline="0" dirty="0" smtClean="0"/>
              <a:t> is possible.</a:t>
            </a:r>
          </a:p>
          <a:p>
            <a:endParaRPr lang="en-AU" baseline="0" dirty="0" smtClean="0"/>
          </a:p>
          <a:p>
            <a:r>
              <a:rPr lang="en-AU" dirty="0" smtClean="0"/>
              <a:t>Do you </a:t>
            </a:r>
            <a:r>
              <a:rPr lang="en-AU" baseline="0" dirty="0" smtClean="0"/>
              <a:t>travel along the mine access road? Obviously you do! Can you remember what is on the route?</a:t>
            </a:r>
          </a:p>
          <a:p>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What do you think you would be looking for from a safety perspective? What have you observed? List the items.</a:t>
            </a:r>
          </a:p>
          <a:p>
            <a:endParaRPr lang="en-AU" baseline="0" dirty="0" smtClean="0"/>
          </a:p>
          <a:p>
            <a:r>
              <a:rPr lang="en-AU" b="0" baseline="0" dirty="0" smtClean="0"/>
              <a:t>Look at Section 2 of Mobile equipment on mines Audit Part 1: Traffic Management – Mine Access Roads at http://www.dmp.wa.gov.au/15565.aspx</a:t>
            </a:r>
          </a:p>
          <a:p>
            <a:r>
              <a:rPr lang="en-AU" baseline="0" dirty="0" smtClean="0"/>
              <a:t>Look at the 8 audit items - </a:t>
            </a:r>
            <a:r>
              <a:rPr lang="en-AU" b="0" baseline="0" dirty="0" smtClean="0"/>
              <a:t>How do these compare with your list?</a:t>
            </a:r>
          </a:p>
          <a:p>
            <a:endParaRPr lang="en-AU" baseline="0" dirty="0" smtClean="0"/>
          </a:p>
          <a:p>
            <a:endParaRPr lang="en-AU" baseline="0" dirty="0" smtClean="0"/>
          </a:p>
          <a:p>
            <a:r>
              <a:rPr lang="en-AU" baseline="0" dirty="0" smtClean="0"/>
              <a:t>Congratulations! You have started the auditing process for one part of the mine.</a:t>
            </a:r>
          </a:p>
          <a:p>
            <a:endParaRPr lang="en-AU" baseline="0" dirty="0" smtClean="0"/>
          </a:p>
          <a:p>
            <a:r>
              <a:rPr lang="en-AU" baseline="0" dirty="0" smtClean="0"/>
              <a:t>And if you don’t know the responses for some of the audit questions, have a look the next time you are on the mine access road. If you spot any issues, don’t forget to report them!</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17</a:t>
            </a:fld>
            <a:endParaRPr lang="en-AU" dirty="0">
              <a:solidFill>
                <a:prstClr val="black"/>
              </a:solidFill>
            </a:endParaRPr>
          </a:p>
        </p:txBody>
      </p:sp>
    </p:spTree>
    <p:extLst>
      <p:ext uri="{BB962C8B-B14F-4D97-AF65-F5344CB8AC3E}">
        <p14:creationId xmlns:p14="http://schemas.microsoft.com/office/powerpoint/2010/main" val="85263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24" charset="-128"/>
              </a:defRPr>
            </a:lvl1pPr>
            <a:lvl2pPr marL="742889" indent="-285726">
              <a:defRPr sz="2400">
                <a:solidFill>
                  <a:schemeClr val="tx1"/>
                </a:solidFill>
                <a:latin typeface="Arial" charset="0"/>
                <a:ea typeface="ＭＳ Ｐゴシック" pitchFamily="-124" charset="-128"/>
              </a:defRPr>
            </a:lvl2pPr>
            <a:lvl3pPr marL="1142907" indent="-228581">
              <a:defRPr sz="2400">
                <a:solidFill>
                  <a:schemeClr val="tx1"/>
                </a:solidFill>
                <a:latin typeface="Arial" charset="0"/>
                <a:ea typeface="ＭＳ Ｐゴシック" pitchFamily="-124" charset="-128"/>
              </a:defRPr>
            </a:lvl3pPr>
            <a:lvl4pPr marL="1600070" indent="-228581">
              <a:defRPr sz="2400">
                <a:solidFill>
                  <a:schemeClr val="tx1"/>
                </a:solidFill>
                <a:latin typeface="Arial" charset="0"/>
                <a:ea typeface="ＭＳ Ｐゴシック" pitchFamily="-124" charset="-128"/>
              </a:defRPr>
            </a:lvl4pPr>
            <a:lvl5pPr marL="2057232" indent="-228581">
              <a:defRPr sz="2400">
                <a:solidFill>
                  <a:schemeClr val="tx1"/>
                </a:solidFill>
                <a:latin typeface="Arial" charset="0"/>
                <a:ea typeface="ＭＳ Ｐゴシック" pitchFamily="-124" charset="-128"/>
              </a:defRPr>
            </a:lvl5pPr>
            <a:lvl6pPr marL="2514395" indent="-228581" eaLnBrk="0" fontAlgn="base" hangingPunct="0">
              <a:spcBef>
                <a:spcPct val="0"/>
              </a:spcBef>
              <a:spcAft>
                <a:spcPct val="0"/>
              </a:spcAft>
              <a:defRPr sz="2400">
                <a:solidFill>
                  <a:schemeClr val="tx1"/>
                </a:solidFill>
                <a:latin typeface="Arial" charset="0"/>
                <a:ea typeface="ＭＳ Ｐゴシック" pitchFamily="-124" charset="-128"/>
              </a:defRPr>
            </a:lvl6pPr>
            <a:lvl7pPr marL="2971559" indent="-228581" eaLnBrk="0" fontAlgn="base" hangingPunct="0">
              <a:spcBef>
                <a:spcPct val="0"/>
              </a:spcBef>
              <a:spcAft>
                <a:spcPct val="0"/>
              </a:spcAft>
              <a:defRPr sz="2400">
                <a:solidFill>
                  <a:schemeClr val="tx1"/>
                </a:solidFill>
                <a:latin typeface="Arial" charset="0"/>
                <a:ea typeface="ＭＳ Ｐゴシック" pitchFamily="-124" charset="-128"/>
              </a:defRPr>
            </a:lvl7pPr>
            <a:lvl8pPr marL="3428722" indent="-228581" eaLnBrk="0" fontAlgn="base" hangingPunct="0">
              <a:spcBef>
                <a:spcPct val="0"/>
              </a:spcBef>
              <a:spcAft>
                <a:spcPct val="0"/>
              </a:spcAft>
              <a:defRPr sz="2400">
                <a:solidFill>
                  <a:schemeClr val="tx1"/>
                </a:solidFill>
                <a:latin typeface="Arial" charset="0"/>
                <a:ea typeface="ＭＳ Ｐゴシック" pitchFamily="-124" charset="-128"/>
              </a:defRPr>
            </a:lvl8pPr>
            <a:lvl9pPr marL="3885884" indent="-228581" eaLnBrk="0" fontAlgn="base" hangingPunct="0">
              <a:spcBef>
                <a:spcPct val="0"/>
              </a:spcBef>
              <a:spcAft>
                <a:spcPct val="0"/>
              </a:spcAft>
              <a:defRPr sz="2400">
                <a:solidFill>
                  <a:schemeClr val="tx1"/>
                </a:solidFill>
                <a:latin typeface="Arial" charset="0"/>
                <a:ea typeface="ＭＳ Ｐゴシック" pitchFamily="-124" charset="-128"/>
              </a:defRPr>
            </a:lvl9pPr>
          </a:lstStyle>
          <a:p>
            <a:fld id="{92A42829-D078-4E41-B5EE-223D1839FB15}" type="slidenum">
              <a:rPr lang="en-AU" sz="1200">
                <a:solidFill>
                  <a:prstClr val="black"/>
                </a:solidFill>
              </a:rPr>
              <a:pPr/>
              <a:t>18</a:t>
            </a:fld>
            <a:endParaRPr lang="en-AU"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4" y="4714653"/>
            <a:ext cx="5438748" cy="4466756"/>
          </a:xfrm>
          <a:prstGeom prst="rect">
            <a:avLst/>
          </a:prstGeom>
        </p:spPr>
        <p:txBody>
          <a:bodyPr>
            <a:normAutofit/>
          </a:bodyPr>
          <a:lstStyle/>
          <a:p>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smtClean="0">
                <a:solidFill>
                  <a:prstClr val="black"/>
                </a:solidFill>
              </a:rPr>
              <a:pPr>
                <a:defRPr/>
              </a:pPr>
              <a:t>2</a:t>
            </a:fld>
            <a:endParaRPr lang="en-AU"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baseline="0" smtClean="0"/>
              <a:t>This </a:t>
            </a:r>
            <a:r>
              <a:rPr lang="en-AU" baseline="0" dirty="0" smtClean="0"/>
              <a:t>presentation </a:t>
            </a:r>
            <a:r>
              <a:rPr lang="en-AU" dirty="0" smtClean="0"/>
              <a:t>relates primarily to the adoption of appropriate risk management strategies but has some elements of hazard awareness and control selection, as</a:t>
            </a:r>
            <a:r>
              <a:rPr lang="en-AU" baseline="0" dirty="0" smtClean="0"/>
              <a:t> well as fitness for work. Incidents involving mobile equipment continue to be of concern to the Department and this presentation discusses some of the safety performance data as well as raising awareness of the availability of the four-part mobile equipment audit.</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a:t>
            </a:fld>
            <a:endParaRPr lang="en-AU">
              <a:solidFill>
                <a:prstClr val="black"/>
              </a:solidFill>
            </a:endParaRPr>
          </a:p>
        </p:txBody>
      </p:sp>
    </p:spTree>
    <p:extLst>
      <p:ext uri="{BB962C8B-B14F-4D97-AF65-F5344CB8AC3E}">
        <p14:creationId xmlns:p14="http://schemas.microsoft.com/office/powerpoint/2010/main" val="147934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Accidents</a:t>
            </a:r>
            <a:r>
              <a:rPr lang="en-AU" baseline="0" dirty="0" smtClean="0"/>
              <a:t> and incidents involving earth moving equipment are still occurring.</a:t>
            </a:r>
          </a:p>
          <a:p>
            <a:r>
              <a:rPr lang="en-AU" baseline="0" dirty="0" smtClean="0"/>
              <a:t>Many of these have the potential to cause a fatality, as has been shown in the past.</a:t>
            </a: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4</a:t>
            </a:fld>
            <a:endParaRPr lang="en-AU" dirty="0">
              <a:solidFill>
                <a:prstClr val="black"/>
              </a:solidFill>
            </a:endParaRPr>
          </a:p>
        </p:txBody>
      </p:sp>
    </p:spTree>
    <p:extLst>
      <p:ext uri="{BB962C8B-B14F-4D97-AF65-F5344CB8AC3E}">
        <p14:creationId xmlns:p14="http://schemas.microsoft.com/office/powerpoint/2010/main" val="398255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There are certain incidents or occurrences</a:t>
            </a:r>
            <a:r>
              <a:rPr lang="en-AU" baseline="0" dirty="0" smtClean="0"/>
              <a:t> that must be reported to the Department of Mines and Petroleum under Sections 78 and 79 of the Mines Safety and Inspection Act.</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This graph show reporting for the financial year 1 July 2013  to 30 June 2014.</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Total incidents reported = 2,376</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dirty="0" smtClean="0"/>
          </a:p>
          <a:p>
            <a:r>
              <a:rPr lang="en-AU" baseline="0" dirty="0" smtClean="0"/>
              <a:t>69 incidents reported directly involving light vehicles</a:t>
            </a:r>
          </a:p>
          <a:p>
            <a:r>
              <a:rPr lang="en-AU" baseline="0" dirty="0" smtClean="0"/>
              <a:t>386 incident reported directly involving heavy haulage-type equipment</a:t>
            </a:r>
          </a:p>
        </p:txBody>
      </p:sp>
      <p:sp>
        <p:nvSpPr>
          <p:cNvPr id="4" name="Slide Number Placeholder 3"/>
          <p:cNvSpPr>
            <a:spLocks noGrp="1"/>
          </p:cNvSpPr>
          <p:nvPr>
            <p:ph type="sldNum" sz="quarter" idx="10"/>
          </p:nvPr>
        </p:nvSpPr>
        <p:spPr/>
        <p:txBody>
          <a:bodyPr/>
          <a:lstStyle/>
          <a:p>
            <a:fld id="{8488D641-1B8E-4B4A-BF69-828C0B00D3A0}" type="slidenum">
              <a:rPr lang="en-AU" smtClean="0">
                <a:solidFill>
                  <a:prstClr val="black"/>
                </a:solidFill>
              </a:rPr>
              <a:pPr/>
              <a:t>5</a:t>
            </a:fld>
            <a:endParaRPr lang="en-A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dirty="0" smtClean="0"/>
              <a:t>Figures not included on table include:</a:t>
            </a:r>
            <a:r>
              <a:rPr lang="en-AU" baseline="0" dirty="0" smtClean="0"/>
              <a:t> </a:t>
            </a:r>
            <a:r>
              <a:rPr lang="en-AU" dirty="0" smtClean="0"/>
              <a:t>Truck mobile equipment</a:t>
            </a:r>
            <a:r>
              <a:rPr lang="en-AU" baseline="0" dirty="0" smtClean="0"/>
              <a:t> fires = 294  </a:t>
            </a:r>
          </a:p>
          <a:p>
            <a:endParaRPr lang="en-AU" dirty="0" smtClean="0"/>
          </a:p>
          <a:p>
            <a:r>
              <a:rPr lang="en-AU" dirty="0" smtClean="0"/>
              <a:t>“Loss of Control (not included above)” obviously excludes losses of control resulting in collisions, rollovers and</a:t>
            </a:r>
            <a:r>
              <a:rPr lang="en-AU" baseline="0" dirty="0" smtClean="0"/>
              <a:t> vehicle over edges, which are reported under those categories.</a:t>
            </a:r>
          </a:p>
          <a:p>
            <a:r>
              <a:rPr lang="en-AU" baseline="0" dirty="0" smtClean="0"/>
              <a:t>It does </a:t>
            </a:r>
            <a:r>
              <a:rPr lang="en-AU" dirty="0" smtClean="0"/>
              <a:t>include loss of control incidents such as trucks sliding on a ramp through overwatering, a driver having a micro-sleep resulting in the</a:t>
            </a:r>
            <a:r>
              <a:rPr lang="en-AU" baseline="0" dirty="0" smtClean="0"/>
              <a:t> truck </a:t>
            </a:r>
            <a:r>
              <a:rPr lang="en-AU" dirty="0" smtClean="0"/>
              <a:t>drifting off</a:t>
            </a:r>
            <a:r>
              <a:rPr lang="en-AU" baseline="0" dirty="0" smtClean="0"/>
              <a:t> its normal path. It also includes equipment failure resulting in a loss of  control of the equipment.</a:t>
            </a:r>
          </a:p>
          <a:p>
            <a:endParaRPr lang="en-AU" baseline="0" dirty="0" smtClean="0"/>
          </a:p>
          <a:p>
            <a:r>
              <a:rPr lang="en-AU" baseline="0" dirty="0" smtClean="0"/>
              <a:t>“Others (not included above)” includes mobile equipment contact with person = 7</a:t>
            </a:r>
          </a:p>
          <a:p>
            <a:r>
              <a:rPr lang="en-AU" baseline="0" dirty="0" smtClean="0"/>
              <a:t>It also includes potentially serious occurrences excluding a vehicle loss of control, collision, rollover or vehicle over an edge.</a:t>
            </a:r>
          </a:p>
          <a:p>
            <a:r>
              <a:rPr lang="en-AU" baseline="0" dirty="0" smtClean="0"/>
              <a:t>This includes equipment failures (e.g. brakes, hoses, tyres). Examples of other are rear trailers disconnecting</a:t>
            </a:r>
          </a:p>
          <a:p>
            <a:endParaRPr lang="en-AU" baseline="0" dirty="0" smtClean="0"/>
          </a:p>
          <a:p>
            <a:r>
              <a:rPr lang="en-AU" baseline="0" dirty="0" smtClean="0"/>
              <a:t>There were </a:t>
            </a:r>
            <a:r>
              <a:rPr lang="en-AU" b="1" baseline="0" dirty="0" smtClean="0"/>
              <a:t>180</a:t>
            </a:r>
            <a:r>
              <a:rPr lang="en-AU" baseline="0" dirty="0" smtClean="0"/>
              <a:t> loss of control incidents reported for 2012-13</a:t>
            </a:r>
          </a:p>
          <a:p>
            <a:r>
              <a:rPr lang="en-AU" baseline="0" dirty="0" smtClean="0"/>
              <a:t>Loss of control figures for 2013-14 decreased to </a:t>
            </a:r>
            <a:r>
              <a:rPr lang="en-AU" b="1" baseline="0" dirty="0" smtClean="0"/>
              <a:t>138</a:t>
            </a:r>
            <a:r>
              <a:rPr lang="en-AU" baseline="0" dirty="0" smtClean="0"/>
              <a:t>, which is a decrease but there is still some way to go.</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488D641-1B8E-4B4A-BF69-828C0B00D3A0}" type="slidenum">
              <a:rPr lang="en-AU" smtClean="0">
                <a:solidFill>
                  <a:prstClr val="black"/>
                </a:solidFill>
              </a:rPr>
              <a:pPr/>
              <a:t>6</a:t>
            </a:fld>
            <a:endParaRPr lang="en-AU"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Operator</a:t>
            </a:r>
            <a:r>
              <a:rPr lang="en-AU" baseline="0" dirty="0" smtClean="0"/>
              <a:t> issues – Operators suffering micro-sleeps, not following fatigue management requirements or site not having effective fatigue management plan, mobile phone usage </a:t>
            </a:r>
          </a:p>
          <a:p>
            <a:endParaRPr lang="en-AU" baseline="0" dirty="0" smtClean="0"/>
          </a:p>
          <a:p>
            <a:r>
              <a:rPr lang="en-AU" baseline="0" dirty="0" smtClean="0"/>
              <a:t>Equipment issues – On road equipment used rather than fit for purpose equipment (e.g. </a:t>
            </a:r>
            <a:r>
              <a:rPr lang="en-AU" baseline="0" dirty="0" err="1" smtClean="0"/>
              <a:t>Agi</a:t>
            </a:r>
            <a:r>
              <a:rPr lang="en-AU" baseline="0" dirty="0" smtClean="0"/>
              <a:t> trucks and service trucks)</a:t>
            </a:r>
          </a:p>
          <a:p>
            <a:endParaRPr lang="en-AU" baseline="0" dirty="0" smtClean="0"/>
          </a:p>
          <a:p>
            <a:r>
              <a:rPr lang="en-AU" baseline="0" dirty="0" smtClean="0"/>
              <a:t>Maintenance – Brake failures, steering failures</a:t>
            </a:r>
          </a:p>
          <a:p>
            <a:endParaRPr lang="en-AU" baseline="0" dirty="0" smtClean="0"/>
          </a:p>
          <a:p>
            <a:r>
              <a:rPr lang="en-AU" baseline="0" dirty="0" smtClean="0"/>
              <a:t>Traffic management – Poorly designed intersections, poor segregation between light vehicles and heavy haulage equipment, overwatering of roads.</a:t>
            </a: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7</a:t>
            </a:fld>
            <a:endParaRPr lang="en-AU" dirty="0">
              <a:solidFill>
                <a:prstClr val="black"/>
              </a:solidFill>
            </a:endParaRPr>
          </a:p>
        </p:txBody>
      </p:sp>
    </p:spTree>
    <p:extLst>
      <p:ext uri="{BB962C8B-B14F-4D97-AF65-F5344CB8AC3E}">
        <p14:creationId xmlns:p14="http://schemas.microsoft.com/office/powerpoint/2010/main" val="398255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To</a:t>
            </a:r>
            <a:r>
              <a:rPr lang="en-AU" baseline="0" dirty="0" smtClean="0"/>
              <a:t> best manage mobile equipment risk w</a:t>
            </a:r>
            <a:r>
              <a:rPr lang="en-AU" dirty="0" smtClean="0"/>
              <a:t>e need to have competent people, fit for purpose equipment and safe work practices in a controlled work environment (i.e. traffic management)</a:t>
            </a:r>
            <a:r>
              <a:rPr lang="en-AU" baseline="0" dirty="0" smtClean="0"/>
              <a:t>.</a:t>
            </a:r>
          </a:p>
          <a:p>
            <a:endParaRPr lang="en-AU" baseline="0" dirty="0" smtClean="0"/>
          </a:p>
          <a:p>
            <a:r>
              <a:rPr lang="en-AU" baseline="0" dirty="0" smtClean="0"/>
              <a:t>NOTES:</a:t>
            </a:r>
          </a:p>
          <a:p>
            <a:r>
              <a:rPr lang="en-AU" sz="1400" dirty="0" smtClean="0"/>
              <a:t>The </a:t>
            </a:r>
            <a:r>
              <a:rPr lang="en-AU" sz="1400" dirty="0" err="1" smtClean="0"/>
              <a:t>Nertney</a:t>
            </a:r>
            <a:r>
              <a:rPr lang="en-AU" sz="1400" dirty="0" smtClean="0"/>
              <a:t> Wheel is very useful for demonstrating</a:t>
            </a:r>
            <a:r>
              <a:rPr lang="en-AU" sz="1400" baseline="0" dirty="0" smtClean="0"/>
              <a:t> </a:t>
            </a:r>
            <a:r>
              <a:rPr lang="en-AU" sz="1400" dirty="0" smtClean="0"/>
              <a:t> the 4 components contributing</a:t>
            </a:r>
            <a:r>
              <a:rPr lang="en-AU" sz="1400" baseline="0" dirty="0" smtClean="0"/>
              <a:t> to the safe and effective management of workplace activities:</a:t>
            </a:r>
          </a:p>
          <a:p>
            <a:pPr marL="228600" indent="-228600">
              <a:buFont typeface="+mj-lt"/>
              <a:buAutoNum type="arabicPeriod"/>
            </a:pPr>
            <a:r>
              <a:rPr lang="en-AU" sz="1400" baseline="0" dirty="0" smtClean="0"/>
              <a:t>Competent people</a:t>
            </a:r>
          </a:p>
          <a:p>
            <a:pPr marL="228600" indent="-228600">
              <a:buFont typeface="+mj-lt"/>
              <a:buAutoNum type="arabicPeriod"/>
            </a:pPr>
            <a:r>
              <a:rPr lang="en-AU" sz="1400" baseline="0" dirty="0" smtClean="0"/>
              <a:t>Safe methods of work</a:t>
            </a:r>
          </a:p>
          <a:p>
            <a:pPr marL="228600" indent="-228600">
              <a:buFont typeface="+mj-lt"/>
              <a:buAutoNum type="arabicPeriod"/>
            </a:pPr>
            <a:r>
              <a:rPr lang="en-AU" sz="1400" baseline="0" dirty="0" smtClean="0"/>
              <a:t>Right tools for the job, and</a:t>
            </a:r>
          </a:p>
          <a:p>
            <a:pPr marL="228600" indent="-228600">
              <a:buFont typeface="+mj-lt"/>
              <a:buAutoNum type="arabicPeriod"/>
            </a:pPr>
            <a:r>
              <a:rPr lang="en-AU" sz="1400" baseline="0" dirty="0" smtClean="0"/>
              <a:t>Controlled work environment – not just climatic or physical conditions but also the “culture” within the workplace.</a:t>
            </a:r>
          </a:p>
          <a:p>
            <a:pPr marL="0" indent="0">
              <a:buFont typeface="+mj-lt"/>
              <a:buNone/>
            </a:pPr>
            <a:endParaRPr lang="en-AU" sz="1400" baseline="0" dirty="0" smtClean="0"/>
          </a:p>
          <a:p>
            <a:pPr marL="0" indent="0">
              <a:buFont typeface="+mj-lt"/>
              <a:buNone/>
            </a:pPr>
            <a:r>
              <a:rPr lang="en-AU" sz="1400" baseline="0" dirty="0" smtClean="0"/>
              <a:t>Note: The </a:t>
            </a:r>
            <a:r>
              <a:rPr lang="en-AU" sz="1400" baseline="0" dirty="0" err="1" smtClean="0"/>
              <a:t>Nertney</a:t>
            </a:r>
            <a:r>
              <a:rPr lang="en-AU" sz="1400" baseline="0" dirty="0" smtClean="0"/>
              <a:t> Wheel is named after Bob </a:t>
            </a:r>
            <a:r>
              <a:rPr lang="en-AU" sz="1400" baseline="0" dirty="0" err="1" smtClean="0"/>
              <a:t>Nertney</a:t>
            </a:r>
            <a:r>
              <a:rPr lang="en-AU" sz="1400" baseline="0" dirty="0" smtClean="0"/>
              <a:t>. In 1976 he was employed at EG&amp;G in Idaho and was thinking about what aspects of the work process were involved in keeping people safe. The three requirements for people, equipment and work practices that he came up with make sense and is practical. The heart and goal of the work process is production but it needs to be done safely. We have used “Safe work” as it covers exploration, transport, and many other mining activities.</a:t>
            </a:r>
          </a:p>
          <a:p>
            <a:pPr marL="0" indent="0">
              <a:buFont typeface="+mj-lt"/>
              <a:buNone/>
            </a:pPr>
            <a:r>
              <a:rPr lang="en-AU" sz="1400" baseline="0" dirty="0" smtClean="0"/>
              <a:t>There is also an all-encompassing requirement to ensure the work environment is understood, controlled and managed.</a:t>
            </a:r>
          </a:p>
          <a:p>
            <a:pPr marL="0" indent="0">
              <a:buFont typeface="+mj-lt"/>
              <a:buNone/>
            </a:pPr>
            <a:r>
              <a:rPr lang="en-AU" sz="1400" baseline="0" dirty="0" smtClean="0"/>
              <a:t>Some references:</a:t>
            </a:r>
          </a:p>
          <a:p>
            <a:r>
              <a:rPr lang="en-AU" sz="1400" b="0" i="0" u="none" strike="noStrike" kern="1200" baseline="0" dirty="0" err="1" smtClean="0">
                <a:solidFill>
                  <a:schemeClr val="tx1"/>
                </a:solidFill>
                <a:latin typeface="+mn-lt"/>
                <a:ea typeface="+mn-ea"/>
                <a:cs typeface="+mn-cs"/>
              </a:rPr>
              <a:t>Nertney</a:t>
            </a:r>
            <a:r>
              <a:rPr lang="en-AU" sz="1400" b="0" i="0" u="none" strike="noStrike" kern="1200" baseline="0" dirty="0" smtClean="0">
                <a:solidFill>
                  <a:schemeClr val="tx1"/>
                </a:solidFill>
                <a:latin typeface="+mn-lt"/>
                <a:ea typeface="+mn-ea"/>
                <a:cs typeface="+mn-cs"/>
              </a:rPr>
              <a:t> RJ &amp; Bullock MJ 1976 “Human Factors in Design”, US Department of Energy, Systems Safety Development Centre: EG&amp;G Idaho Falls USA</a:t>
            </a:r>
          </a:p>
          <a:p>
            <a:r>
              <a:rPr lang="en-AU" sz="1400" b="0" i="0" u="none" strike="noStrike" kern="1200" baseline="0" dirty="0" smtClean="0">
                <a:solidFill>
                  <a:schemeClr val="tx1"/>
                </a:solidFill>
                <a:latin typeface="+mn-lt"/>
                <a:ea typeface="+mn-ea"/>
                <a:cs typeface="+mn-cs"/>
              </a:rPr>
              <a:t>Anonymous 2007 “Topic 11: Summing up – The Work Process Model” in Generic Induction – Coal Core, Mining Industry Skills Centre Inc., Brisbane (www.miskillscentre.com.au)</a:t>
            </a:r>
            <a:endParaRPr lang="en-AU" sz="1400" baseline="0" dirty="0" smtClean="0"/>
          </a:p>
          <a:p>
            <a:endParaRPr lang="en-AU" dirty="0"/>
          </a:p>
        </p:txBody>
      </p:sp>
      <p:sp>
        <p:nvSpPr>
          <p:cNvPr id="4" name="Slide Number Placeholder 3"/>
          <p:cNvSpPr>
            <a:spLocks noGrp="1"/>
          </p:cNvSpPr>
          <p:nvPr>
            <p:ph type="sldNum" sz="quarter" idx="10"/>
          </p:nvPr>
        </p:nvSpPr>
        <p:spPr/>
        <p:txBody>
          <a:bodyPr/>
          <a:lstStyle/>
          <a:p>
            <a:fld id="{8488D641-1B8E-4B4A-BF69-828C0B00D3A0}" type="slidenum">
              <a:rPr lang="en-AU" smtClean="0">
                <a:solidFill>
                  <a:prstClr val="black"/>
                </a:solidFill>
              </a:rPr>
              <a:pPr/>
              <a:t>8</a:t>
            </a:fld>
            <a:endParaRPr lang="en-A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aseline="0" dirty="0" smtClean="0"/>
              <a:t>“Tell your story” session.</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This exercise is designed to get people talking about the variety of incidents involving mobile equipment, and sharing the learnings. Depending on audience size, can be done individually or in small groups.</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Go to next slide to remind people about the hierarchy of control. </a:t>
            </a: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9</a:t>
            </a:fld>
            <a:endParaRPr lang="en-AU" dirty="0">
              <a:solidFill>
                <a:prstClr val="black"/>
              </a:solidFill>
            </a:endParaRPr>
          </a:p>
        </p:txBody>
      </p:sp>
    </p:spTree>
    <p:extLst>
      <p:ext uri="{BB962C8B-B14F-4D97-AF65-F5344CB8AC3E}">
        <p14:creationId xmlns:p14="http://schemas.microsoft.com/office/powerpoint/2010/main" val="341138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221360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a:solidFill>
                <a:prstClr val="black"/>
              </a:solidFill>
              <a:latin typeface="Arial" charset="0"/>
              <a:ea typeface="ＭＳ Ｐゴシック" pitchFamily="-124" charset="-128"/>
              <a:cs typeface="+mn-cs"/>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40117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352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342941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36356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37192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157674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149488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211699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24265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a:solidFill>
                <a:prstClr val="black"/>
              </a:solidFill>
              <a:latin typeface="Arial" charset="0"/>
              <a:ea typeface="ＭＳ Ｐゴシック" pitchFamily="-124" charset="-128"/>
              <a:cs typeface="+mn-cs"/>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66395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a:solidFill>
                <a:prstClr val="black"/>
              </a:solidFill>
              <a:latin typeface="Arial" charset="0"/>
              <a:ea typeface="ＭＳ Ｐゴシック" pitchFamily="-124" charset="-128"/>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90471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4"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hangingPunct="0">
              <a:defRPr/>
            </a:pPr>
            <a:r>
              <a:rPr lang="en-US" sz="1400" dirty="0">
                <a:solidFill>
                  <a:prstClr val="white"/>
                </a:solidFill>
                <a:latin typeface="Arial" charset="0"/>
                <a:ea typeface="ＭＳ Ｐゴシック" pitchFamily="-124" charset="-128"/>
                <a:cs typeface="+mn-cs"/>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hangingPunct="0">
              <a:defRPr/>
            </a:pPr>
            <a:endParaRPr lang="en-AU">
              <a:solidFill>
                <a:prstClr val="black"/>
              </a:solidFill>
              <a:latin typeface="Arial" charset="0"/>
              <a:ea typeface="ＭＳ Ｐゴシック" pitchFamily="-124" charset="-128"/>
              <a:cs typeface="+mn-cs"/>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a:defRPr/>
            </a:pPr>
            <a:fld id="{FF8D125E-C098-4188-ACAE-D16F295D60B7}" type="slidenum">
              <a:rPr lang="en-US"/>
              <a:pPr>
                <a:defRPr/>
              </a:pPr>
              <a:t>‹#›</a:t>
            </a:fld>
            <a:endParaRPr lang="en-US" dirty="0"/>
          </a:p>
        </p:txBody>
      </p:sp>
    </p:spTree>
    <p:extLst>
      <p:ext uri="{BB962C8B-B14F-4D97-AF65-F5344CB8AC3E}">
        <p14:creationId xmlns:p14="http://schemas.microsoft.com/office/powerpoint/2010/main" val="358633446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8" r:id="rId11"/>
    <p:sldLayoutId id="2147484210"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subject=Exploration%20Safety%20Roadshow%2020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wmf"/><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AU" altLang="en-US" smtClean="0">
                <a:solidFill>
                  <a:srgbClr val="CF5E31"/>
                </a:solidFill>
              </a:rPr>
              <a:t>Please read this before using presentation</a:t>
            </a:r>
          </a:p>
        </p:txBody>
      </p:sp>
      <p:sp>
        <p:nvSpPr>
          <p:cNvPr id="47107" name="Content Placeholder 4"/>
          <p:cNvSpPr>
            <a:spLocks noGrp="1"/>
          </p:cNvSpPr>
          <p:nvPr>
            <p:ph idx="1"/>
          </p:nvPr>
        </p:nvSpPr>
        <p:spPr/>
        <p:txBody>
          <a:bodyPr/>
          <a:lstStyle/>
          <a:p>
            <a:r>
              <a:rPr lang="en-AU" altLang="en-US" sz="1800" dirty="0" smtClean="0"/>
              <a:t>This presentation is based on content presented at the Mines Safety Roadshow held in October 2014</a:t>
            </a:r>
          </a:p>
          <a:p>
            <a:r>
              <a:rPr lang="en-AU" altLang="en-US" sz="1800" dirty="0" smtClean="0"/>
              <a:t>It is made available for non-commercial use (e.g. toolbox meetings, OHS discussions) subject to the condition that the PowerPoint file is not altered without permission from Resources Safety</a:t>
            </a:r>
          </a:p>
          <a:p>
            <a:r>
              <a:rPr lang="en-AU" altLang="en-US" sz="1800" dirty="0" smtClean="0"/>
              <a:t>Supporting resources, such as brochures and posters, are available from Resources Safety</a:t>
            </a:r>
          </a:p>
          <a:p>
            <a:r>
              <a:rPr lang="en-AU" altLang="en-US" sz="1800" dirty="0" smtClean="0"/>
              <a:t>For resources, information or clarification, please contact:</a:t>
            </a:r>
          </a:p>
          <a:p>
            <a:pPr lvl="1">
              <a:buFontTx/>
              <a:buNone/>
            </a:pPr>
            <a:r>
              <a:rPr lang="en-AU" altLang="en-US" sz="1800" b="1" dirty="0" smtClean="0">
                <a:solidFill>
                  <a:srgbClr val="C00000"/>
                </a:solidFill>
                <a:hlinkClick r:id="rId3"/>
              </a:rPr>
              <a:t>RSDComms@dmp.wa.gov.au</a:t>
            </a:r>
            <a:endParaRPr lang="en-AU" altLang="en-US" sz="1800" b="1" dirty="0" smtClean="0">
              <a:solidFill>
                <a:srgbClr val="C00000"/>
              </a:solidFill>
            </a:endParaRPr>
          </a:p>
          <a:p>
            <a:pPr lvl="1">
              <a:buFontTx/>
              <a:buNone/>
            </a:pPr>
            <a:r>
              <a:rPr lang="en-AU" altLang="en-US" sz="1800" dirty="0" smtClean="0"/>
              <a:t>or visit</a:t>
            </a:r>
          </a:p>
          <a:p>
            <a:pPr lvl="1">
              <a:buFontTx/>
              <a:buNone/>
            </a:pPr>
            <a:r>
              <a:rPr lang="en-AU" altLang="en-US" sz="1800" b="1" dirty="0" smtClean="0">
                <a:solidFill>
                  <a:srgbClr val="C00000"/>
                </a:solidFill>
                <a:hlinkClick r:id="rId4"/>
              </a:rPr>
              <a:t>www.dmp.wa.gov.au/ResourcesSafety</a:t>
            </a:r>
            <a:endParaRPr lang="en-AU" altLang="en-US" sz="1800" b="1" dirty="0" smtClean="0">
              <a:solidFill>
                <a:srgbClr val="C00000"/>
              </a:solidFill>
            </a:endParaRPr>
          </a:p>
          <a:p>
            <a:endParaRPr lang="en-AU" altLang="en-US" dirty="0" smtClean="0"/>
          </a:p>
        </p:txBody>
      </p:sp>
      <p:sp>
        <p:nvSpPr>
          <p:cNvPr id="4710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fld id="{604A8FB3-4815-4236-AC52-BD65269A1869}" type="slidenum">
              <a:rPr lang="en-US" altLang="en-US" smtClean="0">
                <a:solidFill>
                  <a:srgbClr val="CF5E31"/>
                </a:solidFill>
              </a:rPr>
              <a:pPr fontAlgn="base">
                <a:spcBef>
                  <a:spcPct val="0"/>
                </a:spcBef>
                <a:spcAft>
                  <a:spcPct val="0"/>
                </a:spcAft>
              </a:pPr>
              <a:t>1</a:t>
            </a:fld>
            <a:endParaRPr lang="en-US" altLang="en-US" smtClean="0">
              <a:solidFill>
                <a:srgbClr val="CF5E31"/>
              </a:solidFill>
            </a:endParaRPr>
          </a:p>
        </p:txBody>
      </p:sp>
    </p:spTree>
    <p:extLst>
      <p:ext uri="{BB962C8B-B14F-4D97-AF65-F5344CB8AC3E}">
        <p14:creationId xmlns:p14="http://schemas.microsoft.com/office/powerpoint/2010/main" val="229440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GSDHS\AppData\Local\Microsoft\Windows\Temporary Internet Files\Content.IE5\IUTEAR1A\MC9000786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778" y="1772816"/>
            <a:ext cx="3072978" cy="37651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901023033"/>
              </p:ext>
            </p:extLst>
          </p:nvPr>
        </p:nvGraphicFramePr>
        <p:xfrm>
          <a:off x="179512" y="620688"/>
          <a:ext cx="8208912" cy="6237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sp>
        <p:nvSpPr>
          <p:cNvPr id="2" name="Title 1"/>
          <p:cNvSpPr>
            <a:spLocks noGrp="1"/>
          </p:cNvSpPr>
          <p:nvPr>
            <p:ph type="title" idx="4294967295"/>
          </p:nvPr>
        </p:nvSpPr>
        <p:spPr>
          <a:xfrm>
            <a:off x="395536" y="260648"/>
            <a:ext cx="8640960" cy="504056"/>
          </a:xfrm>
        </p:spPr>
        <p:txBody>
          <a:bodyPr/>
          <a:lstStyle/>
          <a:p>
            <a:r>
              <a:rPr lang="en-AU" sz="2400" dirty="0" smtClean="0">
                <a:solidFill>
                  <a:srgbClr val="F85E08"/>
                </a:solidFill>
              </a:rPr>
              <a:t>Hierarchy of control – reducing exposure to hazards</a:t>
            </a:r>
            <a:endParaRPr lang="en-AU" sz="2400" dirty="0">
              <a:solidFill>
                <a:srgbClr val="F85E08"/>
              </a:solidFill>
            </a:endParaRPr>
          </a:p>
        </p:txBody>
      </p:sp>
    </p:spTree>
    <p:extLst>
      <p:ext uri="{BB962C8B-B14F-4D97-AF65-F5344CB8AC3E}">
        <p14:creationId xmlns:p14="http://schemas.microsoft.com/office/powerpoint/2010/main" val="10091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64483F6-0721-46CD-9514-831C79F61C5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BE0C073-3773-4176-9176-24672BC672E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3011D124-F5AB-4C4B-8B4C-4D66579D41D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30717C0-84EA-4C1B-B99F-7D74A955E0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947664F-8395-49B5-95B2-13A1A7E7845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B5E3FCA-D62B-4FE1-B1FC-6437FBAEB0D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C72C4807-41DF-4C1D-951D-49CEFF2E489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E40C483C-B873-42B5-BE2F-00D7E896E0F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1023DDEC-4E92-4296-9230-486D408E5F0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58D7B729-2879-4F27-A96B-97839A47849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415A0FD5-8BCA-438A-9C2F-65BBFEC6007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12BA532F-49DC-4613-B020-78A9CBB2B2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rev="1"/>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568952" cy="4536505"/>
          </a:xfrm>
        </p:spPr>
        <p:txBody>
          <a:bodyPr/>
          <a:lstStyle/>
          <a:p>
            <a:pPr marL="0" indent="0">
              <a:spcBef>
                <a:spcPts val="0"/>
              </a:spcBef>
              <a:buNone/>
            </a:pPr>
            <a:r>
              <a:rPr lang="en-AU" sz="2200" dirty="0" smtClean="0">
                <a:solidFill>
                  <a:srgbClr val="CF5E31"/>
                </a:solidFill>
              </a:rPr>
              <a:t>Describe a mobile equipment incident you know of or investigated</a:t>
            </a:r>
          </a:p>
          <a:p>
            <a:pPr marL="0" indent="0">
              <a:spcBef>
                <a:spcPts val="0"/>
              </a:spcBef>
              <a:buNone/>
            </a:pPr>
            <a:endParaRPr lang="en-AU" sz="2200" dirty="0" smtClean="0"/>
          </a:p>
          <a:p>
            <a:pPr>
              <a:spcAft>
                <a:spcPts val="1200"/>
              </a:spcAft>
            </a:pPr>
            <a:r>
              <a:rPr lang="en-AU" sz="2200" dirty="0" smtClean="0"/>
              <a:t>What happened?</a:t>
            </a:r>
          </a:p>
          <a:p>
            <a:pPr>
              <a:spcAft>
                <a:spcPts val="1200"/>
              </a:spcAft>
            </a:pPr>
            <a:r>
              <a:rPr lang="en-AU" sz="2200" dirty="0" smtClean="0"/>
              <a:t>What was the hazard?</a:t>
            </a:r>
          </a:p>
          <a:p>
            <a:pPr>
              <a:spcAft>
                <a:spcPts val="1200"/>
              </a:spcAft>
            </a:pPr>
            <a:r>
              <a:rPr lang="en-AU" sz="2200" dirty="0" smtClean="0"/>
              <a:t>How did you deal with it?</a:t>
            </a:r>
            <a:r>
              <a:rPr lang="en-AU" sz="2200" dirty="0"/>
              <a:t> </a:t>
            </a:r>
            <a:endParaRPr lang="en-AU" sz="2200" dirty="0" smtClean="0"/>
          </a:p>
          <a:p>
            <a:pPr>
              <a:spcAft>
                <a:spcPts val="1200"/>
              </a:spcAft>
            </a:pPr>
            <a:r>
              <a:rPr lang="en-AU" sz="2200" dirty="0" smtClean="0"/>
              <a:t>What controls were put in place to prevent the incident from happening again?</a:t>
            </a:r>
          </a:p>
          <a:p>
            <a:pPr>
              <a:spcAft>
                <a:spcPts val="1200"/>
              </a:spcAft>
            </a:pPr>
            <a:r>
              <a:rPr lang="en-AU" sz="2200" dirty="0" smtClean="0"/>
              <a:t>Where do these controls fit into the hierarchy of control</a:t>
            </a:r>
            <a:endParaRPr lang="en-AU" sz="2200" dirty="0"/>
          </a:p>
        </p:txBody>
      </p:sp>
      <p:sp>
        <p:nvSpPr>
          <p:cNvPr id="5"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11</a:t>
            </a:fld>
            <a:endParaRPr lang="en-US" dirty="0"/>
          </a:p>
        </p:txBody>
      </p:sp>
      <p:pic>
        <p:nvPicPr>
          <p:cNvPr id="6" name="Picture 5" descr="DSC01817.JPG"/>
          <p:cNvPicPr>
            <a:picLocks/>
          </p:cNvPicPr>
          <p:nvPr/>
        </p:nvPicPr>
        <p:blipFill>
          <a:blip r:embed="rId3" cstate="print"/>
          <a:srcRect t="41731" b="19980"/>
          <a:stretch>
            <a:fillRect/>
          </a:stretch>
        </p:blipFill>
        <p:spPr>
          <a:xfrm>
            <a:off x="0" y="0"/>
            <a:ext cx="9144000" cy="1800000"/>
          </a:xfrm>
          <a:prstGeom prst="rect">
            <a:avLst/>
          </a:prstGeom>
        </p:spPr>
      </p:pic>
      <p:sp>
        <p:nvSpPr>
          <p:cNvPr id="2" name="Title 1"/>
          <p:cNvSpPr>
            <a:spLocks noGrp="1"/>
          </p:cNvSpPr>
          <p:nvPr>
            <p:ph type="title"/>
          </p:nvPr>
        </p:nvSpPr>
        <p:spPr>
          <a:xfrm>
            <a:off x="685800" y="228600"/>
            <a:ext cx="8206680" cy="1143000"/>
          </a:xfrm>
        </p:spPr>
        <p:txBody>
          <a:bodyPr/>
          <a:lstStyle/>
          <a:p>
            <a:r>
              <a:rPr lang="en-AU" dirty="0" smtClean="0">
                <a:solidFill>
                  <a:schemeClr val="bg1"/>
                </a:solidFill>
              </a:rPr>
              <a:t>WORKSHOP EXERCISE 1</a:t>
            </a:r>
            <a:endParaRPr lang="en-AU" dirty="0">
              <a:solidFill>
                <a:schemeClr val="bg1"/>
              </a:solidFill>
            </a:endParaRPr>
          </a:p>
        </p:txBody>
      </p:sp>
    </p:spTree>
    <p:extLst>
      <p:ext uri="{BB962C8B-B14F-4D97-AF65-F5344CB8AC3E}">
        <p14:creationId xmlns:p14="http://schemas.microsoft.com/office/powerpoint/2010/main" val="2942239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3373569154"/>
              </p:ext>
            </p:extLst>
          </p:nvPr>
        </p:nvGraphicFramePr>
        <p:xfrm>
          <a:off x="35496" y="584684"/>
          <a:ext cx="756084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Slide Number Placeholder 21"/>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
        <p:nvSpPr>
          <p:cNvPr id="4" name="Title 3"/>
          <p:cNvSpPr>
            <a:spLocks noGrp="1"/>
          </p:cNvSpPr>
          <p:nvPr>
            <p:ph type="title" idx="4294967295"/>
          </p:nvPr>
        </p:nvSpPr>
        <p:spPr>
          <a:xfrm>
            <a:off x="467544" y="219273"/>
            <a:ext cx="7772400" cy="658813"/>
          </a:xfrm>
        </p:spPr>
        <p:txBody>
          <a:bodyPr/>
          <a:lstStyle/>
          <a:p>
            <a:r>
              <a:rPr lang="en-AU" dirty="0" smtClean="0">
                <a:solidFill>
                  <a:schemeClr val="tx1"/>
                </a:solidFill>
              </a:rPr>
              <a:t>Opportunities for improvements</a:t>
            </a:r>
            <a:endParaRPr lang="en-AU" dirty="0">
              <a:solidFill>
                <a:schemeClr val="tx1"/>
              </a:solidFill>
            </a:endParaRPr>
          </a:p>
        </p:txBody>
      </p:sp>
      <p:sp>
        <p:nvSpPr>
          <p:cNvPr id="16" name="Rectangle 15"/>
          <p:cNvSpPr/>
          <p:nvPr/>
        </p:nvSpPr>
        <p:spPr>
          <a:xfrm>
            <a:off x="7380312" y="2132856"/>
            <a:ext cx="1497766" cy="56995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0" name="Rectangle 19"/>
          <p:cNvSpPr/>
          <p:nvPr/>
        </p:nvSpPr>
        <p:spPr>
          <a:xfrm>
            <a:off x="3823117" y="3144024"/>
            <a:ext cx="1497766" cy="56995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9" name="Sun 8"/>
          <p:cNvSpPr/>
          <p:nvPr/>
        </p:nvSpPr>
        <p:spPr>
          <a:xfrm>
            <a:off x="6722038" y="548680"/>
            <a:ext cx="2386466" cy="2049576"/>
          </a:xfrm>
          <a:prstGeom prst="sun">
            <a:avLst/>
          </a:prstGeom>
          <a:solidFill>
            <a:srgbClr val="FFFF0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 name="TextBox 1"/>
          <p:cNvSpPr txBox="1"/>
          <p:nvPr/>
        </p:nvSpPr>
        <p:spPr>
          <a:xfrm>
            <a:off x="7305549" y="1401694"/>
            <a:ext cx="1249060" cy="369332"/>
          </a:xfrm>
          <a:prstGeom prst="rect">
            <a:avLst/>
          </a:prstGeom>
          <a:noFill/>
        </p:spPr>
        <p:txBody>
          <a:bodyPr wrap="none" rtlCol="0">
            <a:spAutoFit/>
          </a:bodyPr>
          <a:lstStyle/>
          <a:p>
            <a:pPr fontAlgn="auto">
              <a:spcBef>
                <a:spcPts val="0"/>
              </a:spcBef>
              <a:spcAft>
                <a:spcPts val="0"/>
              </a:spcAft>
            </a:pPr>
            <a:r>
              <a:rPr lang="en-AU" sz="1800" dirty="0" smtClean="0">
                <a:solidFill>
                  <a:prstClr val="black"/>
                </a:solidFill>
                <a:latin typeface="Arial"/>
                <a:cs typeface="+mn-cs"/>
              </a:rPr>
              <a:t>Resilience</a:t>
            </a:r>
            <a:endParaRPr lang="en-AU" sz="1800" dirty="0">
              <a:solidFill>
                <a:prstClr val="black"/>
              </a:solidFill>
              <a:latin typeface="Arial"/>
              <a:cs typeface="+mn-cs"/>
            </a:endParaRPr>
          </a:p>
        </p:txBody>
      </p:sp>
    </p:spTree>
    <p:extLst>
      <p:ext uri="{BB962C8B-B14F-4D97-AF65-F5344CB8AC3E}">
        <p14:creationId xmlns:p14="http://schemas.microsoft.com/office/powerpoint/2010/main" val="11012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52528">
            <a:off x="5458911" y="658279"/>
            <a:ext cx="3596067" cy="5116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Why conduct an audit?</a:t>
            </a:r>
            <a:endParaRPr lang="en-AU" dirty="0"/>
          </a:p>
        </p:txBody>
      </p:sp>
      <p:sp>
        <p:nvSpPr>
          <p:cNvPr id="4" name="Content Placeholder 3"/>
          <p:cNvSpPr>
            <a:spLocks noGrp="1"/>
          </p:cNvSpPr>
          <p:nvPr>
            <p:ph idx="1"/>
          </p:nvPr>
        </p:nvSpPr>
        <p:spPr>
          <a:xfrm>
            <a:off x="685800" y="1412776"/>
            <a:ext cx="7772400" cy="4495800"/>
          </a:xfrm>
        </p:spPr>
        <p:txBody>
          <a:bodyPr/>
          <a:lstStyle/>
          <a:p>
            <a:pPr marL="0" indent="0">
              <a:buNone/>
            </a:pPr>
            <a:r>
              <a:rPr lang="en-AU" dirty="0" smtClean="0">
                <a:solidFill>
                  <a:srgbClr val="CF5E31"/>
                </a:solidFill>
              </a:rPr>
              <a:t>.</a:t>
            </a: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graphicFrame>
        <p:nvGraphicFramePr>
          <p:cNvPr id="5" name="Diagram 4"/>
          <p:cNvGraphicFramePr/>
          <p:nvPr>
            <p:extLst>
              <p:ext uri="{D42A27DB-BD31-4B8C-83A1-F6EECF244321}">
                <p14:modId xmlns:p14="http://schemas.microsoft.com/office/powerpoint/2010/main" val="3606726075"/>
              </p:ext>
            </p:extLst>
          </p:nvPr>
        </p:nvGraphicFramePr>
        <p:xfrm>
          <a:off x="467544" y="1484784"/>
          <a:ext cx="576064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950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Mobile equipment on mines audit</a:t>
            </a:r>
            <a:endParaRPr lang="en-AU" dirty="0"/>
          </a:p>
        </p:txBody>
      </p:sp>
      <p:sp>
        <p:nvSpPr>
          <p:cNvPr id="3" name="Content Placeholder 2"/>
          <p:cNvSpPr>
            <a:spLocks noGrp="1"/>
          </p:cNvSpPr>
          <p:nvPr>
            <p:ph idx="1"/>
          </p:nvPr>
        </p:nvSpPr>
        <p:spPr>
          <a:xfrm>
            <a:off x="683568" y="1628800"/>
            <a:ext cx="7990656" cy="4495800"/>
          </a:xfrm>
        </p:spPr>
        <p:txBody>
          <a:bodyPr/>
          <a:lstStyle/>
          <a:p>
            <a:pPr marL="0" indent="0">
              <a:buNone/>
            </a:pPr>
            <a:r>
              <a:rPr lang="en-AU" dirty="0" smtClean="0"/>
              <a:t>Part 1 – Traffic management</a:t>
            </a:r>
          </a:p>
          <a:p>
            <a:pPr marL="0" indent="0">
              <a:buNone/>
            </a:pPr>
            <a:r>
              <a:rPr lang="en-AU" dirty="0" smtClean="0"/>
              <a:t>Part 2 – Mining operations and equipment </a:t>
            </a:r>
            <a:r>
              <a:rPr lang="en-AU" dirty="0"/>
              <a:t>s</a:t>
            </a:r>
            <a:r>
              <a:rPr lang="en-AU" dirty="0" smtClean="0"/>
              <a:t>election</a:t>
            </a:r>
          </a:p>
          <a:p>
            <a:pPr marL="0" indent="0">
              <a:buNone/>
            </a:pPr>
            <a:r>
              <a:rPr lang="en-AU" dirty="0" smtClean="0"/>
              <a:t>Part 3 – Operating mobile </a:t>
            </a:r>
            <a:r>
              <a:rPr lang="en-AU" dirty="0"/>
              <a:t>e</a:t>
            </a:r>
            <a:r>
              <a:rPr lang="en-AU" dirty="0" smtClean="0"/>
              <a:t>quipment</a:t>
            </a:r>
          </a:p>
          <a:p>
            <a:pPr marL="0" indent="0">
              <a:buNone/>
            </a:pPr>
            <a:r>
              <a:rPr lang="en-AU" dirty="0" smtClean="0"/>
              <a:t>Part 4 – Management of mobile equipment maintenance</a:t>
            </a:r>
          </a:p>
          <a:p>
            <a:endParaRPr lang="en-AU" dirty="0" smtClean="0"/>
          </a:p>
          <a:p>
            <a:pPr marL="0" indent="0">
              <a:buNone/>
            </a:pPr>
            <a:r>
              <a:rPr lang="en-AU" dirty="0" smtClean="0"/>
              <a:t>Same audit as used by mines inspectors</a:t>
            </a:r>
            <a:r>
              <a:rPr lang="en-AU" dirty="0"/>
              <a:t> </a:t>
            </a:r>
            <a:r>
              <a:rPr lang="en-AU" dirty="0" smtClean="0"/>
              <a:t>so use them to audit yourself!</a:t>
            </a:r>
          </a:p>
          <a:p>
            <a:endParaRPr lang="en-AU" dirty="0" smtClean="0"/>
          </a:p>
          <a:p>
            <a:endParaRPr lang="en-AU" dirty="0"/>
          </a:p>
        </p:txBody>
      </p:sp>
      <p:sp>
        <p:nvSpPr>
          <p:cNvPr id="4" name="Slide Number Placeholder 1"/>
          <p:cNvSpPr>
            <a:spLocks noGrp="1"/>
          </p:cNvSpPr>
          <p:nvPr>
            <p:ph type="sldNum" sz="quarter" idx="10"/>
          </p:nvPr>
        </p:nvSpPr>
        <p:spPr>
          <a:xfrm>
            <a:off x="7239000" y="6524625"/>
            <a:ext cx="1905000" cy="333375"/>
          </a:xfrm>
        </p:spPr>
        <p:txBody>
          <a:bodyPr/>
          <a:lstStyle/>
          <a:p>
            <a:pPr>
              <a:defRPr/>
            </a:pPr>
            <a:fld id="{E666583C-5507-4EC8-B0C7-4C78B038E005}" type="slidenum">
              <a:rPr lang="en-US" smtClean="0"/>
              <a:pPr>
                <a:defRPr/>
              </a:pPr>
              <a:t>14</a:t>
            </a:fld>
            <a:endParaRPr lang="en-US" dirty="0"/>
          </a:p>
        </p:txBody>
      </p:sp>
    </p:spTree>
    <p:extLst>
      <p:ext uri="{BB962C8B-B14F-4D97-AF65-F5344CB8AC3E}">
        <p14:creationId xmlns:p14="http://schemas.microsoft.com/office/powerpoint/2010/main" val="4161242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AU" altLang="en-US" dirty="0" smtClean="0"/>
              <a:t>Where can you get the audits?</a:t>
            </a:r>
            <a:r>
              <a:rPr lang="en-AU" altLang="en-US" sz="2000" dirty="0" smtClean="0"/>
              <a:t>		</a:t>
            </a:r>
          </a:p>
        </p:txBody>
      </p:sp>
      <p:sp>
        <p:nvSpPr>
          <p:cNvPr id="61448" name="Content Placeholder 2"/>
          <p:cNvSpPr>
            <a:spLocks noGrp="1"/>
          </p:cNvSpPr>
          <p:nvPr>
            <p:ph idx="1"/>
          </p:nvPr>
        </p:nvSpPr>
        <p:spPr>
          <a:xfrm>
            <a:off x="685800" y="2558417"/>
            <a:ext cx="8134672" cy="1950703"/>
          </a:xfrm>
        </p:spPr>
        <p:txBody>
          <a:bodyPr/>
          <a:lstStyle/>
          <a:p>
            <a:pPr>
              <a:lnSpc>
                <a:spcPct val="90000"/>
              </a:lnSpc>
            </a:pPr>
            <a:r>
              <a:rPr lang="en-AU" altLang="en-US" dirty="0"/>
              <a:t>Online one-stop </a:t>
            </a:r>
            <a:r>
              <a:rPr lang="en-AU" altLang="en-US" dirty="0" smtClean="0"/>
              <a:t>shop for mobile </a:t>
            </a:r>
            <a:r>
              <a:rPr lang="en-AU" altLang="en-US" dirty="0"/>
              <a:t>equipment</a:t>
            </a:r>
            <a:endParaRPr lang="en-AU" altLang="en-US" dirty="0" smtClean="0"/>
          </a:p>
          <a:p>
            <a:pPr marL="0" indent="0">
              <a:lnSpc>
                <a:spcPct val="90000"/>
              </a:lnSpc>
              <a:buNone/>
            </a:pPr>
            <a:r>
              <a:rPr lang="en-AU" altLang="en-US" dirty="0" smtClean="0"/>
              <a:t>OR</a:t>
            </a:r>
          </a:p>
          <a:p>
            <a:pPr>
              <a:lnSpc>
                <a:spcPct val="90000"/>
              </a:lnSpc>
            </a:pPr>
            <a:r>
              <a:rPr lang="en-AU" altLang="en-US" dirty="0" smtClean="0"/>
              <a:t>Mining publications section – audit guidelines and templates</a:t>
            </a:r>
          </a:p>
        </p:txBody>
      </p:sp>
      <p:sp>
        <p:nvSpPr>
          <p:cNvPr id="61449" name="TextBox 3"/>
          <p:cNvSpPr txBox="1">
            <a:spLocks noChangeArrowheads="1"/>
          </p:cNvSpPr>
          <p:nvPr/>
        </p:nvSpPr>
        <p:spPr bwMode="auto">
          <a:xfrm>
            <a:off x="827584" y="1660798"/>
            <a:ext cx="60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AU" altLang="en-US" dirty="0">
                <a:solidFill>
                  <a:srgbClr val="E1701E"/>
                </a:solidFill>
              </a:rPr>
              <a:t>Visit www.dmp.wa.gov.au/ResourcesSafety</a:t>
            </a:r>
          </a:p>
        </p:txBody>
      </p:sp>
      <p:sp>
        <p:nvSpPr>
          <p:cNvPr id="6" name="Slide Number Placeholder 1"/>
          <p:cNvSpPr>
            <a:spLocks noGrp="1"/>
          </p:cNvSpPr>
          <p:nvPr>
            <p:ph type="sldNum" sz="quarter" idx="10"/>
          </p:nvPr>
        </p:nvSpPr>
        <p:spPr>
          <a:xfrm>
            <a:off x="7239000" y="6525344"/>
            <a:ext cx="1905000" cy="333375"/>
          </a:xfrm>
        </p:spPr>
        <p:txBody>
          <a:bodyPr/>
          <a:lstStyle/>
          <a:p>
            <a:pPr>
              <a:defRPr/>
            </a:pPr>
            <a:fld id="{E666583C-5507-4EC8-B0C7-4C78B038E005}" type="slidenum">
              <a:rPr lang="en-US" smtClean="0"/>
              <a:pPr>
                <a:defRPr/>
              </a:pPr>
              <a:t>15</a:t>
            </a:fld>
            <a:endParaRPr lang="en-US" dirty="0"/>
          </a:p>
        </p:txBody>
      </p:sp>
    </p:spTree>
    <p:extLst>
      <p:ext uri="{BB962C8B-B14F-4D97-AF65-F5344CB8AC3E}">
        <p14:creationId xmlns:p14="http://schemas.microsoft.com/office/powerpoint/2010/main" val="205061633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Audits as part of risk management approach</a:t>
            </a:r>
            <a:endParaRPr lang="en-AU" dirty="0"/>
          </a:p>
        </p:txBody>
      </p:sp>
      <p:sp>
        <p:nvSpPr>
          <p:cNvPr id="10" name="Slide Number Placeholder 3"/>
          <p:cNvSpPr>
            <a:spLocks noGrp="1"/>
          </p:cNvSpPr>
          <p:nvPr>
            <p:ph type="sldNum" sz="quarter" idx="10"/>
          </p:nvPr>
        </p:nvSpPr>
        <p:spPr>
          <a:xfrm>
            <a:off x="7921625" y="6524625"/>
            <a:ext cx="1258887" cy="333375"/>
          </a:xfrm>
        </p:spPr>
        <p:txBody>
          <a:bodyPr/>
          <a:lstStyle/>
          <a:p>
            <a:pPr>
              <a:defRPr/>
            </a:pPr>
            <a:fld id="{65F01BBC-B154-426B-B193-7FA9844B8C65}" type="slidenum">
              <a:rPr lang="en-US" smtClean="0"/>
              <a:pPr>
                <a:defRPr/>
              </a:pPr>
              <a:t>16</a:t>
            </a:fld>
            <a:endParaRPr lang="en-US" dirty="0"/>
          </a:p>
        </p:txBody>
      </p:sp>
      <p:sp>
        <p:nvSpPr>
          <p:cNvPr id="5" name="Oval 4"/>
          <p:cNvSpPr/>
          <p:nvPr/>
        </p:nvSpPr>
        <p:spPr bwMode="auto">
          <a:xfrm>
            <a:off x="6156176" y="2708920"/>
            <a:ext cx="2664296" cy="1584176"/>
          </a:xfrm>
          <a:prstGeom prst="ellipse">
            <a:avLst/>
          </a:prstGeom>
          <a:no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latin typeface="Arial" charset="0"/>
              <a:ea typeface="ＭＳ Ｐゴシック" pitchFamily="-124" charset="-128"/>
            </a:endParaRPr>
          </a:p>
        </p:txBody>
      </p:sp>
      <p:pic>
        <p:nvPicPr>
          <p:cNvPr id="6" name="Picture 5" descr="Risk management proces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340768"/>
            <a:ext cx="7704856" cy="5065202"/>
          </a:xfrm>
          <a:prstGeom prst="rect">
            <a:avLst/>
          </a:prstGeom>
        </p:spPr>
      </p:pic>
    </p:spTree>
    <p:extLst>
      <p:ext uri="{BB962C8B-B14F-4D97-AF65-F5344CB8AC3E}">
        <p14:creationId xmlns:p14="http://schemas.microsoft.com/office/powerpoint/2010/main" val="3298319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5"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17</a:t>
            </a:fld>
            <a:endParaRPr lang="en-US" dirty="0"/>
          </a:p>
        </p:txBody>
      </p:sp>
      <p:pic>
        <p:nvPicPr>
          <p:cNvPr id="6147" name="Picture 3" descr="W:\Publications and Promotions\Photo Library - Extras\2006 ASMV\Day 6\Iluka mineral sands operations at Capel\Processing plants\Site 1\Plant equipment\Mine traffic - tyre tracks everywhe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2338" y="-5211763"/>
            <a:ext cx="72000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SC01817.JPG"/>
          <p:cNvPicPr>
            <a:picLocks/>
          </p:cNvPicPr>
          <p:nvPr/>
        </p:nvPicPr>
        <p:blipFill>
          <a:blip r:embed="rId5" cstate="print"/>
          <a:srcRect t="41731" b="19980"/>
          <a:stretch>
            <a:fillRect/>
          </a:stretch>
        </p:blipFill>
        <p:spPr>
          <a:xfrm>
            <a:off x="0" y="0"/>
            <a:ext cx="9144000" cy="1800000"/>
          </a:xfrm>
          <a:prstGeom prst="rect">
            <a:avLst/>
          </a:prstGeom>
        </p:spPr>
      </p:pic>
      <p:sp>
        <p:nvSpPr>
          <p:cNvPr id="6" name="Rounded Rectangle 5"/>
          <p:cNvSpPr/>
          <p:nvPr/>
        </p:nvSpPr>
        <p:spPr bwMode="auto">
          <a:xfrm>
            <a:off x="611560" y="2924944"/>
            <a:ext cx="8064896" cy="1656184"/>
          </a:xfrm>
          <a:prstGeom prst="roundRect">
            <a:avLst/>
          </a:prstGeom>
          <a:solidFill>
            <a:schemeClr val="bg1"/>
          </a:solidFill>
          <a:ln w="9525"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algn="ctr">
              <a:lnSpc>
                <a:spcPct val="150000"/>
              </a:lnSpc>
            </a:pPr>
            <a:r>
              <a:rPr lang="en-AU" sz="2800" dirty="0">
                <a:solidFill>
                  <a:prstClr val="black"/>
                </a:solidFill>
              </a:rPr>
              <a:t>How hard is it to conduct an </a:t>
            </a:r>
            <a:r>
              <a:rPr lang="en-AU" sz="2800" dirty="0" smtClean="0">
                <a:solidFill>
                  <a:prstClr val="black"/>
                </a:solidFill>
              </a:rPr>
              <a:t>audit?</a:t>
            </a:r>
          </a:p>
          <a:p>
            <a:pPr algn="ctr">
              <a:lnSpc>
                <a:spcPct val="150000"/>
              </a:lnSpc>
            </a:pPr>
            <a:r>
              <a:rPr lang="en-AU" sz="2800" dirty="0" smtClean="0">
                <a:solidFill>
                  <a:prstClr val="black"/>
                </a:solidFill>
              </a:rPr>
              <a:t>Let’s </a:t>
            </a:r>
            <a:r>
              <a:rPr lang="en-AU" sz="2800" dirty="0">
                <a:solidFill>
                  <a:prstClr val="black"/>
                </a:solidFill>
              </a:rPr>
              <a:t>find out</a:t>
            </a:r>
            <a:r>
              <a:rPr lang="en-AU" sz="2800" dirty="0" smtClean="0">
                <a:solidFill>
                  <a:prstClr val="black"/>
                </a:solidFill>
              </a:rPr>
              <a:t>!</a:t>
            </a:r>
            <a:endParaRPr lang="en-AU" sz="2800" dirty="0">
              <a:solidFill>
                <a:prstClr val="black"/>
              </a:solidFill>
            </a:endParaRPr>
          </a:p>
        </p:txBody>
      </p:sp>
      <p:sp>
        <p:nvSpPr>
          <p:cNvPr id="11266" name="Title 1"/>
          <p:cNvSpPr>
            <a:spLocks noGrp="1"/>
          </p:cNvSpPr>
          <p:nvPr>
            <p:ph type="title"/>
          </p:nvPr>
        </p:nvSpPr>
        <p:spPr>
          <a:xfrm>
            <a:off x="685800" y="228600"/>
            <a:ext cx="8062664" cy="1143000"/>
          </a:xfrm>
        </p:spPr>
        <p:txBody>
          <a:bodyPr/>
          <a:lstStyle/>
          <a:p>
            <a:r>
              <a:rPr lang="en-AU" dirty="0" smtClean="0">
                <a:solidFill>
                  <a:schemeClr val="bg1"/>
                </a:solidFill>
              </a:rPr>
              <a:t>WORKSHOP EXERCISE 2</a:t>
            </a:r>
          </a:p>
        </p:txBody>
      </p:sp>
    </p:spTree>
    <p:extLst>
      <p:ext uri="{BB962C8B-B14F-4D97-AF65-F5344CB8AC3E}">
        <p14:creationId xmlns:p14="http://schemas.microsoft.com/office/powerpoint/2010/main" val="792700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AU" dirty="0" smtClean="0"/>
              <a:t>Don’t forget – Stay informed!</a:t>
            </a:r>
          </a:p>
        </p:txBody>
      </p:sp>
      <p:sp>
        <p:nvSpPr>
          <p:cNvPr id="6" name="Content Placeholder 5"/>
          <p:cNvSpPr>
            <a:spLocks noGrp="1"/>
          </p:cNvSpPr>
          <p:nvPr>
            <p:ph idx="1"/>
          </p:nvPr>
        </p:nvSpPr>
        <p:spPr/>
        <p:txBody>
          <a:bodyPr/>
          <a:lstStyle/>
          <a:p>
            <a:pPr marL="0" indent="0">
              <a:buFontTx/>
              <a:buNone/>
              <a:defRPr/>
            </a:pPr>
            <a:r>
              <a:rPr lang="en-AU" sz="2400" dirty="0" smtClean="0"/>
              <a:t>Visit </a:t>
            </a:r>
            <a:r>
              <a:rPr lang="en-AU" sz="2400" dirty="0">
                <a:solidFill>
                  <a:srgbClr val="CF5E31"/>
                </a:solidFill>
              </a:rPr>
              <a:t>www.dmp.wa.gov.au/ResourcesSafety</a:t>
            </a:r>
          </a:p>
          <a:p>
            <a:pPr marL="0" indent="0">
              <a:buFontTx/>
              <a:buNone/>
              <a:defRPr/>
            </a:pPr>
            <a:r>
              <a:rPr lang="en-AU" sz="2400" dirty="0"/>
              <a:t>to sign </a:t>
            </a:r>
            <a:r>
              <a:rPr lang="en-AU" sz="2400" dirty="0" smtClean="0"/>
              <a:t>up for our weekly news alerts</a:t>
            </a:r>
            <a:endParaRPr lang="en-AU" sz="2400" dirty="0"/>
          </a:p>
          <a:p>
            <a:pPr>
              <a:defRPr/>
            </a:pPr>
            <a:endParaRPr lang="en-AU" sz="2400" dirty="0"/>
          </a:p>
        </p:txBody>
      </p:sp>
      <p:pic>
        <p:nvPicPr>
          <p:cNvPr id="3379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2511794"/>
            <a:ext cx="406518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a:srcRect/>
          <a:stretch>
            <a:fillRect/>
          </a:stretch>
        </p:blipFill>
        <p:spPr bwMode="auto">
          <a:xfrm>
            <a:off x="755576" y="3933056"/>
            <a:ext cx="1343025" cy="1306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0"/>
          </p:nvPr>
        </p:nvSpPr>
        <p:spPr>
          <a:xfrm>
            <a:off x="7921625" y="6524625"/>
            <a:ext cx="1258887" cy="333375"/>
          </a:xfrm>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4135452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AU" dirty="0" smtClean="0"/>
              <a:t>Mobile </a:t>
            </a:r>
            <a:r>
              <a:rPr lang="en-AU" dirty="0"/>
              <a:t>equipment on mines 	</a:t>
            </a:r>
            <a:endParaRPr lang="en-AU" dirty="0" smtClean="0"/>
          </a:p>
          <a:p>
            <a:pPr>
              <a:buNone/>
            </a:pPr>
            <a:endParaRPr lang="en-AU" dirty="0" smtClean="0"/>
          </a:p>
          <a:p>
            <a:pPr>
              <a:buNone/>
            </a:pPr>
            <a:endParaRPr lang="en-AU" dirty="0" smtClean="0"/>
          </a:p>
          <a:p>
            <a:pPr>
              <a:buNone/>
            </a:pPr>
            <a:endParaRPr lang="en-AU" dirty="0" smtClean="0"/>
          </a:p>
          <a:p>
            <a:pPr>
              <a:buNone/>
            </a:pPr>
            <a:endParaRPr lang="en-AU" dirty="0" smtClean="0"/>
          </a:p>
          <a:p>
            <a:pPr>
              <a:buNone/>
            </a:pPr>
            <a:endParaRPr lang="en-AU" dirty="0" smtClean="0"/>
          </a:p>
        </p:txBody>
      </p:sp>
      <p:sp>
        <p:nvSpPr>
          <p:cNvPr id="6" name="Title 5"/>
          <p:cNvSpPr>
            <a:spLocks noGrp="1"/>
          </p:cNvSpPr>
          <p:nvPr>
            <p:ph type="title"/>
          </p:nvPr>
        </p:nvSpPr>
        <p:spPr>
          <a:xfrm>
            <a:off x="685800" y="116632"/>
            <a:ext cx="7772400" cy="1143000"/>
          </a:xfrm>
        </p:spPr>
        <p:txBody>
          <a:bodyPr/>
          <a:lstStyle/>
          <a:p>
            <a:r>
              <a:rPr lang="en-AU" dirty="0" smtClean="0">
                <a:solidFill>
                  <a:srgbClr val="CF5E31"/>
                </a:solidFill>
              </a:rPr>
              <a:t/>
            </a:r>
            <a:br>
              <a:rPr lang="en-AU" dirty="0" smtClean="0">
                <a:solidFill>
                  <a:srgbClr val="CF5E31"/>
                </a:solidFill>
              </a:rPr>
            </a:br>
            <a:r>
              <a:rPr lang="en-AU" dirty="0" smtClean="0">
                <a:solidFill>
                  <a:srgbClr val="CF5E31"/>
                </a:solidFill>
              </a:rPr>
              <a:t>Appropriate </a:t>
            </a:r>
            <a:r>
              <a:rPr lang="en-AU" dirty="0">
                <a:solidFill>
                  <a:srgbClr val="CF5E31"/>
                </a:solidFill>
              </a:rPr>
              <a:t>risk management strategies</a:t>
            </a:r>
            <a:endParaRPr lang="en-AU" dirty="0"/>
          </a:p>
        </p:txBody>
      </p:sp>
      <p:sp>
        <p:nvSpPr>
          <p:cNvPr id="4" name="Slide Number Placeholder 3"/>
          <p:cNvSpPr>
            <a:spLocks noGrp="1"/>
          </p:cNvSpPr>
          <p:nvPr>
            <p:ph type="sldNum" sz="quarter" idx="10"/>
          </p:nvPr>
        </p:nvSpPr>
        <p:spPr>
          <a:xfrm>
            <a:off x="7921625"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238286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3">
            <a:extLst>
              <a:ext uri="{28A0092B-C50C-407E-A947-70E740481C1C}">
                <a14:useLocalDpi xmlns:a14="http://schemas.microsoft.com/office/drawing/2010/main" val="0"/>
              </a:ext>
            </a:extLst>
          </a:blip>
          <a:srcRect l="14561" t="31828" r="14377" b="32903"/>
          <a:stretch>
            <a:fillRect/>
          </a:stretch>
        </p:blipFill>
        <p:spPr bwMode="auto">
          <a:xfrm>
            <a:off x="168275" y="784225"/>
            <a:ext cx="87455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33196" y="4144238"/>
            <a:ext cx="2448272" cy="1400383"/>
          </a:xfrm>
          <a:prstGeom prst="rect">
            <a:avLst/>
          </a:prstGeom>
          <a:solidFill>
            <a:schemeClr val="bg1"/>
          </a:solidFill>
          <a:ln>
            <a:noFill/>
          </a:ln>
        </p:spPr>
        <p:txBody>
          <a:bodyPr wrap="square" rtlCol="0">
            <a:spAutoFit/>
          </a:bodyPr>
          <a:lstStyle/>
          <a:p>
            <a:pPr marL="180000" indent="-180000">
              <a:spcAft>
                <a:spcPts val="600"/>
              </a:spcAft>
              <a:buFont typeface="Arial" panose="020B0604020202020204" pitchFamily="34" charset="0"/>
              <a:buChar char="•"/>
            </a:pPr>
            <a:r>
              <a:rPr lang="en-AU" sz="1400" dirty="0" smtClean="0">
                <a:solidFill>
                  <a:srgbClr val="000000"/>
                </a:solidFill>
              </a:rPr>
              <a:t>Maintenance and service activities</a:t>
            </a:r>
          </a:p>
          <a:p>
            <a:pPr marL="180000" indent="-180000">
              <a:spcAft>
                <a:spcPts val="600"/>
              </a:spcAft>
              <a:buFont typeface="Arial" panose="020B0604020202020204" pitchFamily="34" charset="0"/>
              <a:buChar char="•"/>
            </a:pPr>
            <a:r>
              <a:rPr lang="en-AU" sz="1400" dirty="0" smtClean="0">
                <a:solidFill>
                  <a:srgbClr val="000000"/>
                </a:solidFill>
              </a:rPr>
              <a:t>Hazardous manual tasks</a:t>
            </a:r>
          </a:p>
          <a:p>
            <a:pPr marL="180000" indent="-180000">
              <a:spcAft>
                <a:spcPts val="600"/>
              </a:spcAft>
              <a:buFont typeface="Arial" panose="020B0604020202020204" pitchFamily="34" charset="0"/>
              <a:buChar char="•"/>
            </a:pPr>
            <a:r>
              <a:rPr lang="en-AU" sz="1400" dirty="0" smtClean="0">
                <a:solidFill>
                  <a:srgbClr val="000000"/>
                </a:solidFill>
              </a:rPr>
              <a:t>Fit for purpose</a:t>
            </a:r>
          </a:p>
          <a:p>
            <a:pPr marL="180000" indent="-180000">
              <a:spcAft>
                <a:spcPts val="600"/>
              </a:spcAft>
              <a:buFont typeface="Arial" panose="020B0604020202020204" pitchFamily="34" charset="0"/>
              <a:buChar char="•"/>
            </a:pPr>
            <a:endParaRPr lang="en-AU" sz="1400" dirty="0">
              <a:solidFill>
                <a:srgbClr val="000000"/>
              </a:solidFill>
            </a:endParaRPr>
          </a:p>
        </p:txBody>
      </p:sp>
      <p:sp>
        <p:nvSpPr>
          <p:cNvPr id="12" name="TextBox 11"/>
          <p:cNvSpPr txBox="1"/>
          <p:nvPr/>
        </p:nvSpPr>
        <p:spPr>
          <a:xfrm>
            <a:off x="3347864" y="4144238"/>
            <a:ext cx="2448272" cy="2021066"/>
          </a:xfrm>
          <a:prstGeom prst="rect">
            <a:avLst/>
          </a:prstGeom>
          <a:solidFill>
            <a:schemeClr val="bg1"/>
          </a:solidFill>
          <a:ln>
            <a:noFill/>
          </a:ln>
        </p:spPr>
        <p:txBody>
          <a:bodyPr wrap="square" rtlCol="0">
            <a:spAutoFit/>
          </a:bodyPr>
          <a:lstStyle/>
          <a:p>
            <a:pPr marL="144000" indent="-144000">
              <a:spcAft>
                <a:spcPts val="400"/>
              </a:spcAft>
              <a:buFont typeface="Arial" panose="020B0604020202020204" pitchFamily="34" charset="0"/>
              <a:buChar char="•"/>
            </a:pPr>
            <a:r>
              <a:rPr lang="en-AU" sz="1400" dirty="0" smtClean="0">
                <a:solidFill>
                  <a:srgbClr val="000000"/>
                </a:solidFill>
              </a:rPr>
              <a:t>Principal hazard management plans</a:t>
            </a:r>
          </a:p>
          <a:p>
            <a:pPr marL="144000" indent="-144000">
              <a:spcAft>
                <a:spcPts val="400"/>
              </a:spcAft>
              <a:buFont typeface="Arial" panose="020B0604020202020204" pitchFamily="34" charset="0"/>
              <a:buChar char="•"/>
            </a:pPr>
            <a:r>
              <a:rPr lang="en-AU" sz="1400" dirty="0" smtClean="0">
                <a:solidFill>
                  <a:srgbClr val="000000"/>
                </a:solidFill>
              </a:rPr>
              <a:t>Safety in design</a:t>
            </a:r>
          </a:p>
          <a:p>
            <a:pPr marL="144000" indent="-144000">
              <a:spcAft>
                <a:spcPts val="400"/>
              </a:spcAft>
              <a:buFont typeface="Arial" panose="020B0604020202020204" pitchFamily="34" charset="0"/>
              <a:buChar char="•"/>
            </a:pPr>
            <a:r>
              <a:rPr lang="en-AU" sz="1400" dirty="0" smtClean="0">
                <a:solidFill>
                  <a:srgbClr val="000000"/>
                </a:solidFill>
              </a:rPr>
              <a:t>Assessment of competence</a:t>
            </a:r>
          </a:p>
          <a:p>
            <a:pPr marL="144000" indent="-144000">
              <a:spcAft>
                <a:spcPts val="400"/>
              </a:spcAft>
              <a:buFont typeface="Arial" panose="020B0604020202020204" pitchFamily="34" charset="0"/>
              <a:buChar char="•"/>
            </a:pPr>
            <a:r>
              <a:rPr lang="en-AU" sz="1400" dirty="0" smtClean="0">
                <a:solidFill>
                  <a:srgbClr val="000000"/>
                </a:solidFill>
              </a:rPr>
              <a:t>Traffic management</a:t>
            </a:r>
          </a:p>
          <a:p>
            <a:pPr marL="144000" indent="-144000">
              <a:spcAft>
                <a:spcPts val="400"/>
              </a:spcAft>
              <a:buFont typeface="Arial" panose="020B0604020202020204" pitchFamily="34" charset="0"/>
              <a:buChar char="•"/>
            </a:pPr>
            <a:r>
              <a:rPr lang="en-AU" sz="1400" dirty="0" smtClean="0">
                <a:solidFill>
                  <a:srgbClr val="000000"/>
                </a:solidFill>
              </a:rPr>
              <a:t>Job risk assessment tools (e.g. JHAs, JSAs)</a:t>
            </a:r>
            <a:endParaRPr lang="en-AU" sz="1400" dirty="0">
              <a:solidFill>
                <a:srgbClr val="000000"/>
              </a:solidFill>
            </a:endParaRPr>
          </a:p>
        </p:txBody>
      </p:sp>
      <p:sp>
        <p:nvSpPr>
          <p:cNvPr id="13" name="TextBox 12"/>
          <p:cNvSpPr txBox="1"/>
          <p:nvPr/>
        </p:nvSpPr>
        <p:spPr>
          <a:xfrm>
            <a:off x="6228184" y="4144238"/>
            <a:ext cx="2448272" cy="1615827"/>
          </a:xfrm>
          <a:prstGeom prst="rect">
            <a:avLst/>
          </a:prstGeom>
          <a:solidFill>
            <a:schemeClr val="bg1"/>
          </a:solidFill>
          <a:ln>
            <a:noFill/>
          </a:ln>
        </p:spPr>
        <p:txBody>
          <a:bodyPr wrap="square" rtlCol="0">
            <a:spAutoFit/>
          </a:bodyPr>
          <a:lstStyle/>
          <a:p>
            <a:pPr marL="180000" indent="-180000">
              <a:spcAft>
                <a:spcPts val="600"/>
              </a:spcAft>
              <a:buFont typeface="Arial" panose="020B0604020202020204" pitchFamily="34" charset="0"/>
              <a:buChar char="•"/>
            </a:pPr>
            <a:r>
              <a:rPr lang="en-AU" sz="1400" dirty="0" smtClean="0">
                <a:solidFill>
                  <a:srgbClr val="000000"/>
                </a:solidFill>
              </a:rPr>
              <a:t>Fitness for work</a:t>
            </a:r>
          </a:p>
          <a:p>
            <a:pPr marL="180000" indent="-180000">
              <a:spcAft>
                <a:spcPts val="600"/>
              </a:spcAft>
              <a:buFont typeface="Arial" panose="020B0604020202020204" pitchFamily="34" charset="0"/>
              <a:buChar char="•"/>
            </a:pPr>
            <a:r>
              <a:rPr lang="en-AU" sz="1400" dirty="0" smtClean="0">
                <a:solidFill>
                  <a:srgbClr val="000000"/>
                </a:solidFill>
              </a:rPr>
              <a:t>Management and supervision</a:t>
            </a:r>
          </a:p>
          <a:p>
            <a:pPr marL="180000" indent="-180000">
              <a:spcAft>
                <a:spcPts val="600"/>
              </a:spcAft>
              <a:buFont typeface="Arial" panose="020B0604020202020204" pitchFamily="34" charset="0"/>
              <a:buChar char="•"/>
            </a:pPr>
            <a:r>
              <a:rPr lang="en-AU" sz="1400" dirty="0" smtClean="0">
                <a:solidFill>
                  <a:srgbClr val="000000"/>
                </a:solidFill>
              </a:rPr>
              <a:t>Safety and health representatives</a:t>
            </a:r>
          </a:p>
          <a:p>
            <a:pPr marL="180000" indent="-180000">
              <a:spcAft>
                <a:spcPts val="600"/>
              </a:spcAft>
              <a:buFont typeface="Arial" panose="020B0604020202020204" pitchFamily="34" charset="0"/>
              <a:buChar char="•"/>
            </a:pPr>
            <a:endParaRPr lang="en-AU" sz="1400" dirty="0">
              <a:solidFill>
                <a:srgbClr val="000000"/>
              </a:solidFill>
            </a:endParaRPr>
          </a:p>
        </p:txBody>
      </p:sp>
      <p:sp>
        <p:nvSpPr>
          <p:cNvPr id="4098" name="Rectangle 2"/>
          <p:cNvSpPr>
            <a:spLocks noGrp="1" noChangeArrowheads="1"/>
          </p:cNvSpPr>
          <p:nvPr>
            <p:ph type="title" idx="4294967295"/>
          </p:nvPr>
        </p:nvSpPr>
        <p:spPr>
          <a:xfrm>
            <a:off x="0" y="-27384"/>
            <a:ext cx="9144000" cy="1143000"/>
          </a:xfrm>
        </p:spPr>
        <p:txBody>
          <a:bodyPr/>
          <a:lstStyle/>
          <a:p>
            <a:pPr algn="ctr" eaLnBrk="1" hangingPunct="1"/>
            <a:r>
              <a:rPr lang="en-US" dirty="0" smtClean="0">
                <a:solidFill>
                  <a:srgbClr val="CF5E31"/>
                </a:solidFill>
              </a:rPr>
              <a:t>Resources Safety’s focus</a:t>
            </a:r>
          </a:p>
        </p:txBody>
      </p:sp>
      <p:sp>
        <p:nvSpPr>
          <p:cNvPr id="6" name="Oval 5"/>
          <p:cNvSpPr/>
          <p:nvPr/>
        </p:nvSpPr>
        <p:spPr bwMode="auto">
          <a:xfrm>
            <a:off x="3347864" y="2605362"/>
            <a:ext cx="2394271" cy="111167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endParaRPr>
          </a:p>
        </p:txBody>
      </p:sp>
      <p:sp>
        <p:nvSpPr>
          <p:cNvPr id="2" name="Slide Number Placeholder 1"/>
          <p:cNvSpPr>
            <a:spLocks noGrp="1"/>
          </p:cNvSpPr>
          <p:nvPr>
            <p:ph type="sldNum" sz="quarter" idx="10"/>
          </p:nvPr>
        </p:nvSpPr>
        <p:spPr/>
        <p:txBody>
          <a:bodyPr/>
          <a:lstStyle/>
          <a:p>
            <a:pPr>
              <a:defRPr/>
            </a:pPr>
            <a:fld id="{E666583C-5507-4EC8-B0C7-4C78B038E005}" type="slidenum">
              <a:rPr lang="en-US" smtClean="0"/>
              <a:pPr>
                <a:defRPr/>
              </a:pPr>
              <a:t>3</a:t>
            </a:fld>
            <a:endParaRPr lang="en-US"/>
          </a:p>
        </p:txBody>
      </p:sp>
      <p:sp>
        <p:nvSpPr>
          <p:cNvPr id="7" name="Oval 6"/>
          <p:cNvSpPr/>
          <p:nvPr/>
        </p:nvSpPr>
        <p:spPr bwMode="auto">
          <a:xfrm>
            <a:off x="3203848" y="5301208"/>
            <a:ext cx="2394271"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endParaRPr>
          </a:p>
        </p:txBody>
      </p:sp>
      <p:sp>
        <p:nvSpPr>
          <p:cNvPr id="8" name="Oval 7"/>
          <p:cNvSpPr/>
          <p:nvPr/>
        </p:nvSpPr>
        <p:spPr bwMode="auto">
          <a:xfrm>
            <a:off x="323528" y="4077072"/>
            <a:ext cx="2394271" cy="648072"/>
          </a:xfrm>
          <a:prstGeom prst="ellipse">
            <a:avLst/>
          </a:prstGeom>
          <a:noFill/>
          <a:ln w="381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endParaRPr>
          </a:p>
        </p:txBody>
      </p:sp>
      <p:sp>
        <p:nvSpPr>
          <p:cNvPr id="9" name="Oval 8"/>
          <p:cNvSpPr/>
          <p:nvPr/>
        </p:nvSpPr>
        <p:spPr bwMode="auto">
          <a:xfrm>
            <a:off x="323528" y="4869160"/>
            <a:ext cx="2394271" cy="504056"/>
          </a:xfrm>
          <a:prstGeom prst="ellipse">
            <a:avLst/>
          </a:prstGeom>
          <a:noFill/>
          <a:ln w="381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endParaRPr>
          </a:p>
        </p:txBody>
      </p:sp>
      <p:sp>
        <p:nvSpPr>
          <p:cNvPr id="14" name="Oval 13"/>
          <p:cNvSpPr/>
          <p:nvPr/>
        </p:nvSpPr>
        <p:spPr bwMode="auto">
          <a:xfrm>
            <a:off x="6156176" y="4077072"/>
            <a:ext cx="2394271" cy="504056"/>
          </a:xfrm>
          <a:prstGeom prst="ellipse">
            <a:avLst/>
          </a:prstGeom>
          <a:noFill/>
          <a:ln w="381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endParaRPr>
          </a:p>
        </p:txBody>
      </p:sp>
    </p:spTree>
    <p:extLst>
      <p:ext uri="{BB962C8B-B14F-4D97-AF65-F5344CB8AC3E}">
        <p14:creationId xmlns:p14="http://schemas.microsoft.com/office/powerpoint/2010/main" val="1947254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56792"/>
            <a:ext cx="7772400" cy="4539208"/>
          </a:xfrm>
        </p:spPr>
        <p:txBody>
          <a:bodyPr/>
          <a:lstStyle/>
          <a:p>
            <a:pPr eaLnBrk="1" hangingPunct="1">
              <a:spcAft>
                <a:spcPts val="1800"/>
              </a:spcAft>
            </a:pPr>
            <a:r>
              <a:rPr lang="en-AU" dirty="0" smtClean="0"/>
              <a:t>We are still having mobile equipment accidents and incidents.</a:t>
            </a:r>
            <a:endParaRPr lang="en-AU" dirty="0"/>
          </a:p>
          <a:p>
            <a:pPr eaLnBrk="1" hangingPunct="1">
              <a:spcAft>
                <a:spcPts val="1800"/>
              </a:spcAft>
            </a:pPr>
            <a:r>
              <a:rPr lang="en-AU" dirty="0" smtClean="0"/>
              <a:t>These include collisions, run away vehicles, rollovers and fires.</a:t>
            </a:r>
          </a:p>
          <a:p>
            <a:pPr eaLnBrk="1" hangingPunct="1">
              <a:spcAft>
                <a:spcPts val="1800"/>
              </a:spcAft>
            </a:pPr>
            <a:r>
              <a:rPr lang="en-AU" dirty="0" smtClean="0"/>
              <a:t>Potential for serious consequences arising from these accidents and incidents.</a:t>
            </a:r>
          </a:p>
        </p:txBody>
      </p:sp>
      <p:sp>
        <p:nvSpPr>
          <p:cNvPr id="4" name="Title 3"/>
          <p:cNvSpPr>
            <a:spLocks noGrp="1"/>
          </p:cNvSpPr>
          <p:nvPr>
            <p:ph type="title"/>
          </p:nvPr>
        </p:nvSpPr>
        <p:spPr>
          <a:xfrm>
            <a:off x="685800" y="116632"/>
            <a:ext cx="7772400" cy="1143000"/>
          </a:xfrm>
        </p:spPr>
        <p:txBody>
          <a:bodyPr>
            <a:normAutofit/>
          </a:bodyPr>
          <a:lstStyle/>
          <a:p>
            <a:r>
              <a:rPr lang="en-AU" dirty="0" smtClean="0"/>
              <a:t>Why do we need to manage the risks associated with mobile equipment on mines?</a:t>
            </a:r>
            <a:endParaRPr lang="en-AU" dirty="0"/>
          </a:p>
        </p:txBody>
      </p:sp>
      <p:sp>
        <p:nvSpPr>
          <p:cNvPr id="5"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145896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8458200" cy="1143000"/>
          </a:xfrm>
        </p:spPr>
        <p:txBody>
          <a:bodyPr/>
          <a:lstStyle/>
          <a:p>
            <a:r>
              <a:rPr lang="en-AU" dirty="0" smtClean="0">
                <a:solidFill>
                  <a:schemeClr val="tx1"/>
                </a:solidFill>
              </a:rPr>
              <a:t>Incidents reported July 2013 to June 2014</a:t>
            </a:r>
            <a:endParaRPr lang="en-AU" dirty="0">
              <a:solidFill>
                <a:schemeClr val="tx1"/>
              </a:solidFill>
            </a:endParaRPr>
          </a:p>
        </p:txBody>
      </p:sp>
      <p:graphicFrame>
        <p:nvGraphicFramePr>
          <p:cNvPr id="6" name="Chart 5"/>
          <p:cNvGraphicFramePr>
            <a:graphicFrameLocks/>
          </p:cNvGraphicFramePr>
          <p:nvPr>
            <p:extLst>
              <p:ext uri="{D42A27DB-BD31-4B8C-83A1-F6EECF244321}">
                <p14:modId xmlns:p14="http://schemas.microsoft.com/office/powerpoint/2010/main" val="932552221"/>
              </p:ext>
            </p:extLst>
          </p:nvPr>
        </p:nvGraphicFramePr>
        <p:xfrm>
          <a:off x="971600" y="1484784"/>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bwMode="auto">
          <a:xfrm>
            <a:off x="971600" y="5373216"/>
            <a:ext cx="5184576" cy="288032"/>
          </a:xfrm>
          <a:prstGeom prst="rect">
            <a:avLst/>
          </a:prstGeom>
          <a:noFill/>
          <a:ln w="28575"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latin typeface="Arial" charset="0"/>
              <a:ea typeface="ＭＳ Ｐゴシック" pitchFamily="-124" charset="-128"/>
            </a:endParaRPr>
          </a:p>
        </p:txBody>
      </p:sp>
      <p:sp>
        <p:nvSpPr>
          <p:cNvPr id="5" name="Rectangle 4"/>
          <p:cNvSpPr/>
          <p:nvPr/>
        </p:nvSpPr>
        <p:spPr bwMode="auto">
          <a:xfrm>
            <a:off x="971600" y="3501008"/>
            <a:ext cx="5184576" cy="288032"/>
          </a:xfrm>
          <a:prstGeom prst="rect">
            <a:avLst/>
          </a:prstGeom>
          <a:noFill/>
          <a:ln w="28575"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latin typeface="Arial" charset="0"/>
              <a:ea typeface="ＭＳ Ｐゴシック" pitchFamily="-124" charset="-128"/>
            </a:endParaRPr>
          </a:p>
        </p:txBody>
      </p:sp>
      <p:sp>
        <p:nvSpPr>
          <p:cNvPr id="7" name="Slide Number Placeholder 1"/>
          <p:cNvSpPr>
            <a:spLocks noGrp="1"/>
          </p:cNvSpPr>
          <p:nvPr>
            <p:ph type="sldNum" sz="quarter" idx="10"/>
          </p:nvPr>
        </p:nvSpPr>
        <p:spPr>
          <a:xfrm>
            <a:off x="7239000" y="6525344"/>
            <a:ext cx="1905000" cy="333375"/>
          </a:xfrm>
        </p:spPr>
        <p:txBody>
          <a:bodyPr/>
          <a:lstStyle/>
          <a:p>
            <a:pPr>
              <a:defRPr/>
            </a:pPr>
            <a:fld id="{E666583C-5507-4EC8-B0C7-4C78B038E005}" type="slidenum">
              <a:rPr lang="en-US" smtClean="0"/>
              <a:pPr>
                <a:defRPr/>
              </a:pPr>
              <a:t>5</a:t>
            </a:fld>
            <a:endParaRPr lang="en-US" dirty="0"/>
          </a:p>
        </p:txBody>
      </p:sp>
    </p:spTree>
    <p:extLst>
      <p:ext uri="{BB962C8B-B14F-4D97-AF65-F5344CB8AC3E}">
        <p14:creationId xmlns:p14="http://schemas.microsoft.com/office/powerpoint/2010/main" val="830788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AU" dirty="0" smtClean="0">
                <a:solidFill>
                  <a:schemeClr val="tx1"/>
                </a:solidFill>
              </a:rPr>
              <a:t>Heavy haulage vehicle incidents reported </a:t>
            </a:r>
            <a:br>
              <a:rPr lang="en-AU" dirty="0" smtClean="0">
                <a:solidFill>
                  <a:schemeClr val="tx1"/>
                </a:solidFill>
              </a:rPr>
            </a:br>
            <a:r>
              <a:rPr lang="en-AU" dirty="0" smtClean="0">
                <a:solidFill>
                  <a:schemeClr val="tx1"/>
                </a:solidFill>
              </a:rPr>
              <a:t>July 2013 to June 2014</a:t>
            </a:r>
            <a:endParaRPr lang="en-AU"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07293725"/>
              </p:ext>
            </p:extLst>
          </p:nvPr>
        </p:nvGraphicFramePr>
        <p:xfrm>
          <a:off x="683568" y="1397000"/>
          <a:ext cx="7776864" cy="4471672"/>
        </p:xfrm>
        <a:graphic>
          <a:graphicData uri="http://schemas.openxmlformats.org/drawingml/2006/table">
            <a:tbl>
              <a:tblPr/>
              <a:tblGrid>
                <a:gridCol w="5256584"/>
                <a:gridCol w="2520280"/>
              </a:tblGrid>
              <a:tr h="592138">
                <a:tc>
                  <a:txBody>
                    <a:bodyPr/>
                    <a:lstStyle/>
                    <a:p>
                      <a:pPr marL="0" marR="0" lvl="0" indent="0" algn="l"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bg1"/>
                          </a:solidFill>
                          <a:effectLst/>
                          <a:latin typeface="Arial" charset="0"/>
                        </a:rPr>
                        <a:t>Occurrence type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bg1"/>
                          </a:solidFill>
                          <a:effectLst/>
                          <a:latin typeface="Arial" charset="0"/>
                        </a:rPr>
                        <a:t>Total number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r>
              <a:tr h="383808">
                <a:tc>
                  <a:txBody>
                    <a:bodyPr/>
                    <a:lstStyle/>
                    <a:p>
                      <a:pPr marL="0" marR="0" lvl="0" indent="0" algn="l"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Vehicle collision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131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92138">
                <a:tc>
                  <a:txBody>
                    <a:bodyPr/>
                    <a:lstStyle/>
                    <a:p>
                      <a:pPr marL="0" marR="0" lvl="0" indent="0" algn="l"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Vehicle rollover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  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92138">
                <a:tc>
                  <a:txBody>
                    <a:bodyPr/>
                    <a:lstStyle/>
                    <a:p>
                      <a:pPr marL="0" marR="0" lvl="0" indent="0" algn="l"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Vehicle over edge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  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92138">
                <a:tc>
                  <a:txBody>
                    <a:bodyPr/>
                    <a:lstStyle/>
                    <a:p>
                      <a:pPr marL="0" marR="0" lvl="0" indent="0" algn="l"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Loss of control of vehicle (not included above)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   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88963">
                <a:tc>
                  <a:txBody>
                    <a:bodyPr/>
                    <a:lstStyle/>
                    <a:p>
                      <a:pPr marL="0" marR="0" lvl="0" indent="0" algn="l"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Others (not included above) (e.g. equipment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0" i="0" u="none" strike="noStrike" cap="none" normalizeH="0" baseline="0" dirty="0" smtClean="0">
                          <a:ln>
                            <a:noFill/>
                          </a:ln>
                          <a:solidFill>
                            <a:schemeClr val="tx1"/>
                          </a:solidFill>
                          <a:effectLst/>
                          <a:latin typeface="Arial" charset="0"/>
                        </a:rPr>
                        <a:t>  128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92138">
                <a:tc>
                  <a:txBody>
                    <a:bodyPr/>
                    <a:lstStyle/>
                    <a:p>
                      <a:pPr marL="0" marR="0" lvl="0" indent="0" algn="l"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1" i="0" u="none" strike="noStrike" cap="none" normalizeH="0" baseline="0" dirty="0" smtClean="0">
                          <a:ln>
                            <a:noFill/>
                          </a:ln>
                          <a:solidFill>
                            <a:schemeClr val="tx1"/>
                          </a:solidFill>
                          <a:effectLst/>
                          <a:latin typeface="Arial" charset="0"/>
                        </a:rPr>
                        <a:t>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B082"/>
                    </a:solidFill>
                  </a:tcPr>
                </a:tc>
                <a:tc>
                  <a:txBody>
                    <a:bodyPr/>
                    <a:lstStyle/>
                    <a:p>
                      <a:pPr marL="0" marR="0" lvl="0" indent="0" algn="ctr" defTabSz="914400" rtl="0" eaLnBrk="1" fontAlgn="base" latinLnBrk="0" hangingPunct="1">
                        <a:lnSpc>
                          <a:spcPct val="100000"/>
                        </a:lnSpc>
                        <a:spcBef>
                          <a:spcPts val="600"/>
                        </a:spcBef>
                        <a:spcAft>
                          <a:spcPts val="600"/>
                        </a:spcAft>
                        <a:buClr>
                          <a:srgbClr val="E1701E"/>
                        </a:buClr>
                        <a:buSzPct val="60000"/>
                        <a:buFont typeface="Wingdings" pitchFamily="2" charset="2"/>
                        <a:buNone/>
                        <a:tabLst/>
                      </a:pPr>
                      <a:r>
                        <a:rPr kumimoji="0" lang="en-AU" sz="2400" b="1" i="0" u="none" strike="noStrike" cap="none" normalizeH="0" baseline="0" dirty="0" smtClean="0">
                          <a:ln>
                            <a:noFill/>
                          </a:ln>
                          <a:solidFill>
                            <a:schemeClr val="tx1"/>
                          </a:solidFill>
                          <a:effectLst/>
                          <a:latin typeface="Arial" charset="0"/>
                        </a:rPr>
                        <a:t>386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B082"/>
                    </a:solidFill>
                  </a:tcPr>
                </a:tc>
              </a:tr>
            </a:tbl>
          </a:graphicData>
        </a:graphic>
      </p:graphicFrame>
      <p:sp>
        <p:nvSpPr>
          <p:cNvPr id="4" name="Slide Number Placeholder 1"/>
          <p:cNvSpPr>
            <a:spLocks noGrp="1"/>
          </p:cNvSpPr>
          <p:nvPr>
            <p:ph type="sldNum" sz="quarter" idx="10"/>
          </p:nvPr>
        </p:nvSpPr>
        <p:spPr>
          <a:xfrm>
            <a:off x="7239000" y="6524625"/>
            <a:ext cx="1905000" cy="333375"/>
          </a:xfrm>
        </p:spPr>
        <p:txBody>
          <a:bodyPr/>
          <a:lstStyle/>
          <a:p>
            <a:pPr>
              <a:defRPr/>
            </a:pPr>
            <a:fld id="{E666583C-5507-4EC8-B0C7-4C78B038E005}" type="slidenum">
              <a:rPr lang="en-US" smtClean="0"/>
              <a:pPr>
                <a:defRPr/>
              </a:pPr>
              <a:t>6</a:t>
            </a:fld>
            <a:endParaRPr lang="en-US" dirty="0"/>
          </a:p>
        </p:txBody>
      </p:sp>
    </p:spTree>
    <p:extLst>
      <p:ext uri="{BB962C8B-B14F-4D97-AF65-F5344CB8AC3E}">
        <p14:creationId xmlns:p14="http://schemas.microsoft.com/office/powerpoint/2010/main" val="2540540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56792"/>
            <a:ext cx="7772400" cy="4539208"/>
          </a:xfrm>
        </p:spPr>
        <p:txBody>
          <a:bodyPr/>
          <a:lstStyle/>
          <a:p>
            <a:pPr eaLnBrk="1" hangingPunct="1">
              <a:spcAft>
                <a:spcPts val="2400"/>
              </a:spcAft>
            </a:pPr>
            <a:r>
              <a:rPr lang="en-AU" dirty="0" smtClean="0"/>
              <a:t>Operator issues – fatigue, distractions, not competent</a:t>
            </a:r>
          </a:p>
          <a:p>
            <a:pPr eaLnBrk="1" hangingPunct="1">
              <a:spcAft>
                <a:spcPts val="2400"/>
              </a:spcAft>
            </a:pPr>
            <a:r>
              <a:rPr lang="en-AU" dirty="0" smtClean="0"/>
              <a:t>Equipment selection – not fit for purpose </a:t>
            </a:r>
          </a:p>
          <a:p>
            <a:pPr eaLnBrk="1" hangingPunct="1">
              <a:spcAft>
                <a:spcPts val="2400"/>
              </a:spcAft>
            </a:pPr>
            <a:r>
              <a:rPr lang="en-AU" dirty="0" smtClean="0"/>
              <a:t>Maintenance </a:t>
            </a:r>
            <a:r>
              <a:rPr lang="en-AU" dirty="0"/>
              <a:t>– </a:t>
            </a:r>
            <a:r>
              <a:rPr lang="en-AU" dirty="0" smtClean="0"/>
              <a:t>equipment failures</a:t>
            </a:r>
          </a:p>
          <a:p>
            <a:pPr eaLnBrk="1" hangingPunct="1">
              <a:spcAft>
                <a:spcPts val="2400"/>
              </a:spcAft>
            </a:pPr>
            <a:r>
              <a:rPr lang="en-AU" dirty="0" smtClean="0"/>
              <a:t>Traffic management – poor mine design, overwatering of roads</a:t>
            </a:r>
          </a:p>
          <a:p>
            <a:pPr eaLnBrk="1" hangingPunct="1"/>
            <a:endParaRPr lang="en-AU" dirty="0" smtClean="0"/>
          </a:p>
          <a:p>
            <a:pPr eaLnBrk="1" hangingPunct="1"/>
            <a:endParaRPr lang="en-AU" dirty="0" smtClean="0"/>
          </a:p>
          <a:p>
            <a:pPr eaLnBrk="1" hangingPunct="1"/>
            <a:endParaRPr lang="en-AU" dirty="0" smtClean="0"/>
          </a:p>
          <a:p>
            <a:pPr eaLnBrk="1" hangingPunct="1">
              <a:buNone/>
            </a:pPr>
            <a:endParaRPr lang="en-AU" dirty="0" smtClean="0"/>
          </a:p>
          <a:p>
            <a:pPr eaLnBrk="1" hangingPunct="1">
              <a:buNone/>
            </a:pPr>
            <a:endParaRPr lang="en-AU" dirty="0"/>
          </a:p>
          <a:p>
            <a:pPr eaLnBrk="1" hangingPunct="1">
              <a:buNone/>
            </a:pPr>
            <a:endParaRPr lang="en-AU" dirty="0" smtClean="0"/>
          </a:p>
          <a:p>
            <a:pPr eaLnBrk="1" hangingPunct="1">
              <a:buNone/>
            </a:pPr>
            <a:endParaRPr lang="en-AU" dirty="0"/>
          </a:p>
          <a:p>
            <a:pPr marL="0" indent="0" eaLnBrk="1" hangingPunct="1">
              <a:buNone/>
            </a:pPr>
            <a:endParaRPr lang="en-AU" dirty="0" smtClean="0"/>
          </a:p>
        </p:txBody>
      </p:sp>
      <p:sp>
        <p:nvSpPr>
          <p:cNvPr id="4" name="Title 3"/>
          <p:cNvSpPr>
            <a:spLocks noGrp="1"/>
          </p:cNvSpPr>
          <p:nvPr>
            <p:ph type="title"/>
          </p:nvPr>
        </p:nvSpPr>
        <p:spPr/>
        <p:txBody>
          <a:bodyPr>
            <a:normAutofit/>
          </a:bodyPr>
          <a:lstStyle/>
          <a:p>
            <a:r>
              <a:rPr lang="en-AU" dirty="0" smtClean="0"/>
              <a:t>Main causes - examples</a:t>
            </a:r>
            <a:endParaRPr lang="en-AU" dirty="0"/>
          </a:p>
        </p:txBody>
      </p:sp>
      <p:sp>
        <p:nvSpPr>
          <p:cNvPr id="5"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7</a:t>
            </a:fld>
            <a:endParaRPr lang="en-US" dirty="0"/>
          </a:p>
        </p:txBody>
      </p:sp>
    </p:spTree>
    <p:extLst>
      <p:ext uri="{BB962C8B-B14F-4D97-AF65-F5344CB8AC3E}">
        <p14:creationId xmlns:p14="http://schemas.microsoft.com/office/powerpoint/2010/main" val="120730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Managing mobile </a:t>
            </a:r>
            <a:r>
              <a:rPr lang="en-AU" dirty="0"/>
              <a:t>e</a:t>
            </a:r>
            <a:r>
              <a:rPr lang="en-AU" dirty="0" smtClean="0"/>
              <a:t>quipment risks</a:t>
            </a:r>
            <a:endParaRPr lang="en-AU" dirty="0"/>
          </a:p>
        </p:txBody>
      </p:sp>
      <p:pic>
        <p:nvPicPr>
          <p:cNvPr id="4" name="Content Placeholder 3" descr="Risk management.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23728" y="1340767"/>
            <a:ext cx="4898401" cy="5012761"/>
          </a:xfrm>
          <a:prstGeom prst="rect">
            <a:avLst/>
          </a:prstGeom>
        </p:spPr>
      </p:pic>
      <p:sp>
        <p:nvSpPr>
          <p:cNvPr id="5" name="Oval 4"/>
          <p:cNvSpPr/>
          <p:nvPr/>
        </p:nvSpPr>
        <p:spPr bwMode="auto">
          <a:xfrm>
            <a:off x="3851920" y="3174430"/>
            <a:ext cx="1440000" cy="1440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bg1"/>
                </a:solidFill>
                <a:effectLst/>
                <a:latin typeface="Arial" charset="0"/>
                <a:ea typeface="ＭＳ Ｐゴシック" pitchFamily="-124" charset="-128"/>
              </a:rPr>
              <a:t>Safe work</a:t>
            </a:r>
          </a:p>
        </p:txBody>
      </p:sp>
      <p:sp>
        <p:nvSpPr>
          <p:cNvPr id="6" name="Slide Number Placeholder 1"/>
          <p:cNvSpPr>
            <a:spLocks noGrp="1"/>
          </p:cNvSpPr>
          <p:nvPr>
            <p:ph type="sldNum" sz="quarter" idx="10"/>
          </p:nvPr>
        </p:nvSpPr>
        <p:spPr>
          <a:xfrm>
            <a:off x="7239000" y="6524625"/>
            <a:ext cx="1905000" cy="333375"/>
          </a:xfrm>
        </p:spPr>
        <p:txBody>
          <a:bodyPr/>
          <a:lstStyle/>
          <a:p>
            <a:pPr>
              <a:defRPr/>
            </a:pPr>
            <a:fld id="{E666583C-5507-4EC8-B0C7-4C78B038E005}" type="slidenum">
              <a:rPr lang="en-US" smtClean="0"/>
              <a:pPr>
                <a:defRPr/>
              </a:pPr>
              <a:t>8</a:t>
            </a:fld>
            <a:endParaRPr lang="en-US" dirty="0"/>
          </a:p>
        </p:txBody>
      </p:sp>
    </p:spTree>
    <p:extLst>
      <p:ext uri="{BB962C8B-B14F-4D97-AF65-F5344CB8AC3E}">
        <p14:creationId xmlns:p14="http://schemas.microsoft.com/office/powerpoint/2010/main" val="133799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568952" cy="4536505"/>
          </a:xfrm>
        </p:spPr>
        <p:txBody>
          <a:bodyPr/>
          <a:lstStyle/>
          <a:p>
            <a:pPr marL="0" indent="0">
              <a:spcBef>
                <a:spcPts val="0"/>
              </a:spcBef>
              <a:buNone/>
            </a:pPr>
            <a:r>
              <a:rPr lang="en-AU" sz="2200" dirty="0" smtClean="0">
                <a:solidFill>
                  <a:srgbClr val="CF5E31"/>
                </a:solidFill>
              </a:rPr>
              <a:t>Describe a mobile equipment incident you know of or investigated</a:t>
            </a:r>
          </a:p>
          <a:p>
            <a:pPr marL="0" indent="0">
              <a:spcBef>
                <a:spcPts val="0"/>
              </a:spcBef>
              <a:buNone/>
            </a:pPr>
            <a:endParaRPr lang="en-AU" sz="2200" dirty="0" smtClean="0"/>
          </a:p>
          <a:p>
            <a:pPr>
              <a:spcAft>
                <a:spcPts val="1200"/>
              </a:spcAft>
            </a:pPr>
            <a:r>
              <a:rPr lang="en-AU" sz="2200" dirty="0" smtClean="0"/>
              <a:t>What happened?</a:t>
            </a:r>
          </a:p>
          <a:p>
            <a:pPr>
              <a:spcAft>
                <a:spcPts val="1200"/>
              </a:spcAft>
            </a:pPr>
            <a:r>
              <a:rPr lang="en-AU" sz="2200" dirty="0" smtClean="0"/>
              <a:t>What was the hazard?</a:t>
            </a:r>
          </a:p>
          <a:p>
            <a:pPr>
              <a:spcAft>
                <a:spcPts val="1200"/>
              </a:spcAft>
            </a:pPr>
            <a:r>
              <a:rPr lang="en-AU" sz="2200" dirty="0" smtClean="0"/>
              <a:t>How did you deal with it?</a:t>
            </a:r>
            <a:r>
              <a:rPr lang="en-AU" sz="2200" dirty="0"/>
              <a:t> </a:t>
            </a:r>
            <a:endParaRPr lang="en-AU" sz="2200" dirty="0" smtClean="0"/>
          </a:p>
          <a:p>
            <a:pPr>
              <a:spcAft>
                <a:spcPts val="1200"/>
              </a:spcAft>
            </a:pPr>
            <a:r>
              <a:rPr lang="en-AU" sz="2200" dirty="0" smtClean="0"/>
              <a:t>What controls were put in place to prevent the incident from happening again?</a:t>
            </a:r>
          </a:p>
          <a:p>
            <a:pPr>
              <a:spcAft>
                <a:spcPts val="1200"/>
              </a:spcAft>
            </a:pPr>
            <a:r>
              <a:rPr lang="en-AU" sz="2200" dirty="0" smtClean="0"/>
              <a:t>Where do these controls fit into the hierarchy of control</a:t>
            </a:r>
            <a:endParaRPr lang="en-AU" sz="2200" dirty="0"/>
          </a:p>
        </p:txBody>
      </p:sp>
      <p:sp>
        <p:nvSpPr>
          <p:cNvPr id="5"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9</a:t>
            </a:fld>
            <a:endParaRPr lang="en-US" dirty="0"/>
          </a:p>
        </p:txBody>
      </p:sp>
      <p:pic>
        <p:nvPicPr>
          <p:cNvPr id="6" name="Picture 5" descr="DSC01817.JPG"/>
          <p:cNvPicPr>
            <a:picLocks/>
          </p:cNvPicPr>
          <p:nvPr/>
        </p:nvPicPr>
        <p:blipFill>
          <a:blip r:embed="rId3" cstate="print"/>
          <a:srcRect t="41731" b="19980"/>
          <a:stretch>
            <a:fillRect/>
          </a:stretch>
        </p:blipFill>
        <p:spPr>
          <a:xfrm>
            <a:off x="0" y="0"/>
            <a:ext cx="9144000" cy="1800000"/>
          </a:xfrm>
          <a:prstGeom prst="rect">
            <a:avLst/>
          </a:prstGeom>
        </p:spPr>
      </p:pic>
      <p:sp>
        <p:nvSpPr>
          <p:cNvPr id="2" name="Title 1"/>
          <p:cNvSpPr>
            <a:spLocks noGrp="1"/>
          </p:cNvSpPr>
          <p:nvPr>
            <p:ph type="title"/>
          </p:nvPr>
        </p:nvSpPr>
        <p:spPr>
          <a:xfrm>
            <a:off x="685800" y="228600"/>
            <a:ext cx="8206680" cy="1143000"/>
          </a:xfrm>
        </p:spPr>
        <p:txBody>
          <a:bodyPr/>
          <a:lstStyle/>
          <a:p>
            <a:r>
              <a:rPr lang="en-AU" dirty="0" smtClean="0">
                <a:solidFill>
                  <a:schemeClr val="bg1"/>
                </a:solidFill>
              </a:rPr>
              <a:t>WORKSHOP EXERCISE 1</a:t>
            </a:r>
            <a:endParaRPr lang="en-AU" dirty="0">
              <a:solidFill>
                <a:schemeClr val="bg1"/>
              </a:solidFill>
            </a:endParaRPr>
          </a:p>
        </p:txBody>
      </p:sp>
    </p:spTree>
    <p:extLst>
      <p:ext uri="{BB962C8B-B14F-4D97-AF65-F5344CB8AC3E}">
        <p14:creationId xmlns:p14="http://schemas.microsoft.com/office/powerpoint/2010/main" val="2874796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true</OurDocsIsRecordsDocument>
    <OurDocsDataStore xmlns="dce3ed02-b0cd-470d-9119-e5f1a2533a21">Central</OurDocsDataStore>
    <OurDocsDocId xmlns="dce3ed02-b0cd-470d-9119-e5f1a2533a21">000260.Walter.WEMYSS</OurDocsDocId>
    <OurDocsVersionCreatedBy xmlns="dce3ed02-b0cd-470d-9119-e5f1a2533a21">MIWWEMY</OurDocsVersionCreatedBy>
    <OurDocsIsLocked xmlns="dce3ed02-b0cd-470d-9119-e5f1a2533a21">false</OurDocsIsLocked>
    <OurDocsDocumentType xmlns="dce3ed02-b0cd-470d-9119-e5f1a2533a21">Other</OurDocsDocumentType>
    <OurDocsFileNumbers xmlns="dce3ed02-b0cd-470d-9119-e5f1a2533a21">A0699/201003</OurDocsFileNumbers>
    <OurDocsLockedOnBehalfOf xmlns="dce3ed02-b0cd-470d-9119-e5f1a2533a21" xsi:nil="true"/>
    <OurDocsDocumentDate xmlns="dce3ed02-b0cd-470d-9119-e5f1a2533a21">2014-11-05T16:00:00+00:00</OurDocsDocumentDate>
    <OurDocsVersionCreatedAt xmlns="dce3ed02-b0cd-470d-9119-e5f1a2533a21">2014-11-06T03:23:57+00:00</OurDocsVersionCreatedAt>
    <OurDocsReleaseClassification xmlns="dce3ed02-b0cd-470d-9119-e5f1a2533a21">Departmental Use Only</OurDocsReleaseClassification>
    <OurDocsTitle xmlns="dce3ed02-b0cd-470d-9119-e5f1a2533a21">MS - Toolbox Presentation - 2014 - Appropriate risk management strategies - Mobile equipment</OurDocsTitle>
    <OurDocsLocation xmlns="dce3ed02-b0cd-470d-9119-e5f1a2533a21">Perth</OurDocsLocation>
    <OurDocsDescription xmlns="dce3ed02-b0cd-470d-9119-e5f1a2533a21">Mines Safety Roadshow 2014 Toolbox Presentations </OurDocsDescription>
    <OurDocsVersionReason xmlns="dce3ed02-b0cd-470d-9119-e5f1a2533a21" xsi:nil="true"/>
    <OurDocsAuthor xmlns="dce3ed02-b0cd-470d-9119-e5f1a2533a21">Jim Boucaut</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CB38F7-0677-444F-A0AA-B2C30ED5DCC7}">
  <ds:schemaRef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dce3ed02-b0cd-470d-9119-e5f1a2533a21"/>
  </ds:schemaRefs>
</ds:datastoreItem>
</file>

<file path=customXml/itemProps2.xml><?xml version="1.0" encoding="utf-8"?>
<ds:datastoreItem xmlns:ds="http://schemas.openxmlformats.org/officeDocument/2006/customXml" ds:itemID="{98638393-997B-43E0-81F5-7E437C448545}">
  <ds:schemaRefs>
    <ds:schemaRef ds:uri="http://schemas.microsoft.com/sharepoint/v3/contenttype/forms"/>
  </ds:schemaRefs>
</ds:datastoreItem>
</file>

<file path=customXml/itemProps3.xml><?xml version="1.0" encoding="utf-8"?>
<ds:datastoreItem xmlns:ds="http://schemas.openxmlformats.org/officeDocument/2006/customXml" ds:itemID="{B666996A-D0EF-4354-AE18-CB004E7DD318}">
  <ds:schemaRefs>
    <ds:schemaRef ds:uri="Microsoft.SharePoint.Taxonomy.ContentTypeSync"/>
  </ds:schemaRefs>
</ds:datastoreItem>
</file>

<file path=customXml/itemProps4.xml><?xml version="1.0" encoding="utf-8"?>
<ds:datastoreItem xmlns:ds="http://schemas.openxmlformats.org/officeDocument/2006/customXml" ds:itemID="{C3C1CB39-D0E3-4AE4-9092-223BCBE44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13697</TotalTime>
  <Words>2024</Words>
  <Application>Microsoft Office PowerPoint</Application>
  <PresentationFormat>On-screen Show (4:3)</PresentationFormat>
  <Paragraphs>260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4_Blank Presentation</vt:lpstr>
      <vt:lpstr>Please read this before using presentation</vt:lpstr>
      <vt:lpstr> Appropriate risk management strategies</vt:lpstr>
      <vt:lpstr>Resources Safety’s focus</vt:lpstr>
      <vt:lpstr>Why do we need to manage the risks associated with mobile equipment on mines?</vt:lpstr>
      <vt:lpstr>Incidents reported July 2013 to June 2014</vt:lpstr>
      <vt:lpstr>Heavy haulage vehicle incidents reported  July 2013 to June 2014</vt:lpstr>
      <vt:lpstr>Main causes - examples</vt:lpstr>
      <vt:lpstr>Managing mobile equipment risks</vt:lpstr>
      <vt:lpstr>WORKSHOP EXERCISE 1</vt:lpstr>
      <vt:lpstr>Hierarchy of control – reducing exposure to hazards</vt:lpstr>
      <vt:lpstr>WORKSHOP EXERCISE 1</vt:lpstr>
      <vt:lpstr>Opportunities for improvements</vt:lpstr>
      <vt:lpstr>Why conduct an audit?</vt:lpstr>
      <vt:lpstr>Mobile equipment on mines audit</vt:lpstr>
      <vt:lpstr>Where can you get the audits?  </vt:lpstr>
      <vt:lpstr>Audits as part of risk management approach</vt:lpstr>
      <vt:lpstr>WORKSHOP EXERCISE 2</vt:lpstr>
      <vt:lpstr>Don’t forget – Stay informed!</vt:lpstr>
    </vt:vector>
  </TitlesOfParts>
  <Company>G5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- 2014 - Appropriate risk management strategies - Mobile equipment</dc:title>
  <dc:creator>Bec.MOORE</dc:creator>
  <cp:keywords>DocSrc=Internal&lt;!&gt;VersionNo=1&lt;!&gt;VersionBy=Bec.MOORE&lt;!&gt;VersionDate=16/12/2013 10:47:27&lt;!&gt;Branch=Business Development&lt;!&gt;Division=Resources Safety&lt;!&gt;Section=Communications&lt;!&gt;LockedBy=&lt;!&gt;LockedOn=&lt;!&gt;LockedBehalfof=</cp:keywords>
  <dc:description>FileNo=A1157/201202&lt;!&gt;Site=Cannington&lt;!&gt;MDNo=&lt;!&gt;DocType=External Presentations&lt;!&gt;DocSec=MS - Roadshows&lt;!&gt;Owner=bec.moore&lt;!&gt;Filename=000462.bec.moore.pptx&lt;!&gt;Project=&lt;!&gt;Group=Resources Safety&lt;!&gt;SecType=Departmental Use Only</dc:description>
  <cp:lastModifiedBy>CORNEJO, Leezelle</cp:lastModifiedBy>
  <cp:revision>1642</cp:revision>
  <cp:lastPrinted>2014-10-13T01:03:27Z</cp:lastPrinted>
  <dcterms:created xsi:type="dcterms:W3CDTF">2011-01-21T07:01:17Z</dcterms:created>
  <dcterms:modified xsi:type="dcterms:W3CDTF">2014-11-27T13:34:29Z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nual_Owner_id">
    <vt:lpwstr>MP090079</vt:lpwstr>
  </property>
  <property fmtid="{D5CDD505-2E9C-101B-9397-08002B2CF9AE}" pid="3" name="Manual_Owner">
    <vt:lpwstr>Communications Manager - Business Development</vt:lpwstr>
  </property>
  <property fmtid="{D5CDD505-2E9C-101B-9397-08002B2CF9AE}" pid="4" name="Manual_Contact_ID">
    <vt:lpwstr>MP090079</vt:lpwstr>
  </property>
  <property fmtid="{D5CDD505-2E9C-101B-9397-08002B2CF9AE}" pid="5" name="Manual_Contact">
    <vt:lpwstr>Communications Manager - Business Development</vt:lpwstr>
  </property>
  <property fmtid="{D5CDD505-2E9C-101B-9397-08002B2CF9AE}" pid="6" name="Site">
    <vt:lpwstr>Cannington</vt:lpwstr>
  </property>
  <property fmtid="{D5CDD505-2E9C-101B-9397-08002B2CF9AE}" pid="7" name="SecType">
    <vt:lpwstr>Departmental Use Only</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y fmtid="{D5CDD505-2E9C-101B-9397-08002B2CF9AE}" pid="10" name="ReleaseClassification">
    <vt:lpwstr>Departmental Use Only</vt:lpwstr>
  </property>
</Properties>
</file>