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6"/>
  </p:sldMasterIdLst>
  <p:notesMasterIdLst>
    <p:notesMasterId r:id="rId15"/>
  </p:notesMasterIdLst>
  <p:handoutMasterIdLst>
    <p:handoutMasterId r:id="rId16"/>
  </p:handoutMasterIdLst>
  <p:sldIdLst>
    <p:sldId id="280" r:id="rId7"/>
    <p:sldId id="275" r:id="rId8"/>
    <p:sldId id="276" r:id="rId9"/>
    <p:sldId id="269" r:id="rId10"/>
    <p:sldId id="278" r:id="rId11"/>
    <p:sldId id="277" r:id="rId12"/>
    <p:sldId id="272" r:id="rId13"/>
    <p:sldId id="279" r:id="rId14"/>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90707"/>
    <a:srgbClr val="622424"/>
    <a:srgbClr val="7A0000"/>
    <a:srgbClr val="4D4D4D"/>
    <a:srgbClr val="CC0000"/>
    <a:srgbClr val="56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44" autoAdjust="0"/>
  </p:normalViewPr>
  <p:slideViewPr>
    <p:cSldViewPr>
      <p:cViewPr>
        <p:scale>
          <a:sx n="100" d="100"/>
          <a:sy n="100" d="100"/>
        </p:scale>
        <p:origin x="-1944"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BE2D10BD-74CB-4D6E-BB9E-29315563EABF}" type="slidenum">
              <a:rPr lang="en-AU"/>
              <a:pPr>
                <a:defRPr/>
              </a:pPr>
              <a:t>‹#›</a:t>
            </a:fld>
            <a:endParaRPr lang="en-AU"/>
          </a:p>
        </p:txBody>
      </p:sp>
    </p:spTree>
    <p:extLst>
      <p:ext uri="{BB962C8B-B14F-4D97-AF65-F5344CB8AC3E}">
        <p14:creationId xmlns:p14="http://schemas.microsoft.com/office/powerpoint/2010/main" val="9873120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20C8109-01E3-41DF-9B54-D20AD3382493}" type="slidenum">
              <a:rPr lang="en-AU"/>
              <a:pPr>
                <a:defRPr/>
              </a:pPr>
              <a:t>‹#›</a:t>
            </a:fld>
            <a:endParaRPr lang="en-AU"/>
          </a:p>
        </p:txBody>
      </p:sp>
    </p:spTree>
    <p:extLst>
      <p:ext uri="{BB962C8B-B14F-4D97-AF65-F5344CB8AC3E}">
        <p14:creationId xmlns:p14="http://schemas.microsoft.com/office/powerpoint/2010/main" val="2075582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solidFill>
                <a:srgbClr val="0000FF"/>
              </a:solidFill>
            </a:endParaRPr>
          </a:p>
          <a:p>
            <a:endParaRPr lang="en-AU"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068A02-CE2A-4ECF-B09E-8C7D5426CFAC}" type="slidenum">
              <a:rPr lang="en-AU" altLang="en-US" smtClean="0">
                <a:latin typeface="Arial" charset="0"/>
              </a:rPr>
              <a:pPr eaLnBrk="1" hangingPunct="1">
                <a:spcBef>
                  <a:spcPct val="0"/>
                </a:spcBef>
              </a:pPr>
              <a:t>1</a:t>
            </a:fld>
            <a:endParaRPr lang="en-AU"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Don’t try this at home….. Or at work!</a:t>
            </a:r>
          </a:p>
          <a:p>
            <a:endParaRPr lang="en-AU" altLang="en-US" smtClean="0"/>
          </a:p>
          <a:p>
            <a:r>
              <a:rPr lang="en-AU" altLang="en-US" smtClean="0"/>
              <a:t>Many Australian Electrical Workers are injured each year from the effects of Arc Flash / Arc Blast</a:t>
            </a:r>
          </a:p>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44E030-C9C3-4321-8834-1F9409F1F8E3}" type="slidenum">
              <a:rPr lang="en-AU" altLang="en-US" smtClean="0">
                <a:latin typeface="Arial" charset="0"/>
              </a:rPr>
              <a:pPr eaLnBrk="1" hangingPunct="1">
                <a:spcBef>
                  <a:spcPct val="0"/>
                </a:spcBef>
              </a:pPr>
              <a:t>2</a:t>
            </a:fld>
            <a:endParaRPr lang="en-AU"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Whenever possible Isolate at the Source of Supply before opening motor control centres and distribution boards</a:t>
            </a:r>
          </a:p>
          <a:p>
            <a:endParaRPr lang="en-AU" altLang="en-US" smtClean="0"/>
          </a:p>
          <a:p>
            <a:r>
              <a:rPr lang="en-AU" altLang="en-US" b="1" smtClean="0"/>
              <a:t>REMEMBER – If it is not energised there is no arc flash hazard</a:t>
            </a:r>
          </a:p>
          <a:p>
            <a:endParaRPr lang="en-AU"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 electrical worker in these photographs was seriously injured.  He was completely engulfed by the arc plasma cloud</a:t>
            </a:r>
          </a:p>
          <a:p>
            <a:r>
              <a:rPr lang="en-AU" altLang="en-US" smtClean="0"/>
              <a:t>His associate (bottom LH corner of 2</a:t>
            </a:r>
            <a:r>
              <a:rPr lang="en-AU" altLang="en-US" baseline="30000" smtClean="0"/>
              <a:t>nd</a:t>
            </a:r>
            <a:r>
              <a:rPr lang="en-AU" altLang="en-US" smtClean="0"/>
              <a:t> photo) was extremely lucky to be out of the line of fire</a:t>
            </a:r>
          </a:p>
          <a:p>
            <a:endParaRPr lang="en-AU" altLang="en-US" smtClean="0"/>
          </a:p>
          <a:p>
            <a:r>
              <a:rPr lang="en-AU" altLang="en-US" u="sng" smtClean="0"/>
              <a:t>Hazards:</a:t>
            </a:r>
          </a:p>
          <a:p>
            <a:r>
              <a:rPr lang="en-AU" altLang="en-US" smtClean="0"/>
              <a:t>Electric Shock Hazard </a:t>
            </a:r>
          </a:p>
          <a:p>
            <a:r>
              <a:rPr lang="en-AU" altLang="en-US" smtClean="0"/>
              <a:t>- If engulfed in plasma, workers cannot be protected from electric shock by </a:t>
            </a:r>
            <a:r>
              <a:rPr lang="en-AU" altLang="en-US" b="1" u="sng" smtClean="0"/>
              <a:t>any</a:t>
            </a:r>
            <a:r>
              <a:rPr lang="en-AU" altLang="en-US" smtClean="0"/>
              <a:t> conventional means</a:t>
            </a:r>
          </a:p>
          <a:p>
            <a:endParaRPr lang="en-AU" altLang="en-US" smtClean="0"/>
          </a:p>
          <a:p>
            <a:r>
              <a:rPr lang="en-AU" altLang="en-US" smtClean="0"/>
              <a:t>Burn Hazard </a:t>
            </a:r>
          </a:p>
          <a:p>
            <a:r>
              <a:rPr lang="en-AU" altLang="en-US" smtClean="0"/>
              <a:t>- Plasma at </a:t>
            </a:r>
            <a:r>
              <a:rPr lang="en-AU" altLang="en-US" b="1" smtClean="0"/>
              <a:t>20,000 degrees Celsius </a:t>
            </a:r>
            <a:r>
              <a:rPr lang="en-AU" altLang="en-US" smtClean="0"/>
              <a:t>will burn clothes, skin, eyes, throat, airways, lungs….</a:t>
            </a:r>
          </a:p>
          <a:p>
            <a:endParaRPr lang="en-AU" altLang="en-US" smtClean="0"/>
          </a:p>
          <a:p>
            <a:r>
              <a:rPr lang="en-AU" altLang="en-US" smtClean="0"/>
              <a:t>Blast Trauma Hazard </a:t>
            </a:r>
          </a:p>
          <a:p>
            <a:r>
              <a:rPr lang="en-AU" altLang="en-US" smtClean="0"/>
              <a:t>- Copper expands to </a:t>
            </a:r>
            <a:r>
              <a:rPr lang="en-AU" altLang="en-US" b="1" smtClean="0"/>
              <a:t>67,000 times its solid volume </a:t>
            </a:r>
            <a:r>
              <a:rPr lang="en-AU" altLang="en-US" smtClean="0"/>
              <a:t>when vaporised in an arc flash</a:t>
            </a:r>
          </a:p>
          <a:p>
            <a:r>
              <a:rPr lang="en-AU" altLang="en-US" smtClean="0"/>
              <a:t>- The expanding gasses can cause a shock wave of 2000psi (14MPa) in close proximity to the arc fault, causing serious blast injuries</a:t>
            </a:r>
          </a:p>
          <a:p>
            <a:endParaRPr lang="en-AU" altLang="en-US" sz="1800" b="1" smtClean="0"/>
          </a:p>
          <a:p>
            <a:endParaRPr lang="en-AU" altLang="en-US" sz="18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Always use the Hierarchy of Controls</a:t>
            </a:r>
          </a:p>
          <a:p>
            <a:endParaRPr lang="en-AU" altLang="en-US" smtClean="0"/>
          </a:p>
          <a:p>
            <a:r>
              <a:rPr lang="en-AU" altLang="en-US" smtClean="0"/>
              <a:t>The most effective control is to </a:t>
            </a:r>
            <a:r>
              <a:rPr lang="en-AU" altLang="en-US" b="1" smtClean="0"/>
              <a:t>ELIMINATE THE HAZARD </a:t>
            </a:r>
            <a:r>
              <a:rPr lang="en-AU" altLang="en-US" smtClean="0"/>
              <a:t>i.e. </a:t>
            </a:r>
            <a:r>
              <a:rPr lang="en-AU" altLang="en-US" b="1" smtClean="0"/>
              <a:t>ISOLATION of SUPPLY</a:t>
            </a:r>
          </a:p>
          <a:p>
            <a:endParaRPr lang="en-AU" altLang="en-US" b="1" smtClean="0"/>
          </a:p>
          <a:p>
            <a:r>
              <a:rPr lang="en-AU" altLang="en-US" b="1" smtClean="0"/>
              <a:t>PPE is the last line of defence. Don’t rely on PPE.</a:t>
            </a:r>
          </a:p>
          <a:p>
            <a:endParaRPr lang="en-AU" altLang="en-US" smtClean="0"/>
          </a:p>
          <a:p>
            <a:r>
              <a:rPr lang="en-AU" altLang="en-US" b="1" smtClean="0"/>
              <a:t>Don’t work live</a:t>
            </a:r>
            <a:r>
              <a:rPr lang="en-AU" altLang="en-US" smtClean="0"/>
              <a:t>.</a:t>
            </a:r>
          </a:p>
          <a:p>
            <a:endParaRPr lang="en-AU"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Reference	Electrical Licensing Regulations</a:t>
            </a:r>
          </a:p>
          <a:p>
            <a:r>
              <a:rPr lang="en-AU" altLang="en-US" smtClean="0"/>
              <a:t>	Code of Practice for safe low voltage work by electricians</a:t>
            </a:r>
          </a:p>
          <a:p>
            <a:r>
              <a:rPr lang="en-AU" altLang="en-US" smtClean="0"/>
              <a:t>	AS/NZS 4836 – 2011 Safe work near live electrical installations</a:t>
            </a:r>
          </a:p>
          <a:p>
            <a:endParaRPr lang="en-AU" altLang="en-US" smtClean="0"/>
          </a:p>
          <a:p>
            <a:r>
              <a:rPr lang="en-AU" altLang="en-US" smtClean="0"/>
              <a:t>Live testing is only allowed in certain circumstances.</a:t>
            </a:r>
          </a:p>
          <a:p>
            <a:endParaRPr lang="en-AU" altLang="en-US" smtClean="0"/>
          </a:p>
          <a:p>
            <a:r>
              <a:rPr lang="en-AU" altLang="en-US" smtClean="0"/>
              <a:t>A detailed risk assessment must be carried out, and effective controls are required </a:t>
            </a:r>
            <a:r>
              <a:rPr lang="en-AU" altLang="en-US" b="1" smtClean="0"/>
              <a:t>before</a:t>
            </a:r>
            <a:r>
              <a:rPr lang="en-AU" altLang="en-US" smtClean="0"/>
              <a:t> live work can take place.</a:t>
            </a:r>
          </a:p>
          <a:p>
            <a:endParaRPr lang="en-AU" altLang="en-US" smtClean="0"/>
          </a:p>
          <a:p>
            <a:r>
              <a:rPr lang="en-AU" altLang="en-US" smtClean="0"/>
              <a:t>Loss of production or inconvenience </a:t>
            </a:r>
            <a:r>
              <a:rPr lang="en-AU" altLang="en-US" b="1" smtClean="0"/>
              <a:t>IS NOT </a:t>
            </a:r>
            <a:r>
              <a:rPr lang="en-AU" altLang="en-US" smtClean="0"/>
              <a:t>a justification for live work.</a:t>
            </a:r>
          </a:p>
          <a:p>
            <a:endParaRPr lang="en-AU"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AU" altLang="en-US" dirty="0" smtClean="0"/>
              <a:t>Low voltage installations can present a very high arc flash risk, due to the very high fault currents involved.</a:t>
            </a:r>
          </a:p>
          <a:p>
            <a:pPr>
              <a:defRPr/>
            </a:pPr>
            <a:endParaRPr lang="en-AU" altLang="en-US" dirty="0" smtClean="0"/>
          </a:p>
          <a:p>
            <a:pPr>
              <a:defRPr/>
            </a:pPr>
            <a:r>
              <a:rPr lang="en-AU" altLang="en-US" dirty="0" smtClean="0"/>
              <a:t>Carry out an Arc Flash Study to determine the magnitude of the risk.</a:t>
            </a:r>
          </a:p>
          <a:p>
            <a:pPr>
              <a:defRPr/>
            </a:pPr>
            <a:endParaRPr lang="en-AU" altLang="en-US" dirty="0" smtClean="0"/>
          </a:p>
          <a:p>
            <a:pPr>
              <a:defRPr/>
            </a:pPr>
            <a:r>
              <a:rPr lang="en-AU" altLang="en-US" dirty="0" smtClean="0"/>
              <a:t>There are NO specific Australian arc flash standards, so overseas standards may have to be used, for example: 	</a:t>
            </a:r>
          </a:p>
          <a:p>
            <a:pPr marL="171450" indent="-171450">
              <a:buFont typeface="Arial" panose="020B0604020202020204" pitchFamily="34" charset="0"/>
              <a:buChar char="•"/>
              <a:defRPr/>
            </a:pPr>
            <a:r>
              <a:rPr lang="en-AU" altLang="en-US" dirty="0" smtClean="0"/>
              <a:t>IEEE 1584 – to calculate the incident energy and the arc flash boundary</a:t>
            </a:r>
          </a:p>
          <a:p>
            <a:pPr marL="171450" indent="-171450">
              <a:buFont typeface="Arial" panose="020B0604020202020204" pitchFamily="34" charset="0"/>
              <a:buChar char="•"/>
              <a:defRPr/>
            </a:pPr>
            <a:r>
              <a:rPr lang="en-AU" altLang="en-US" dirty="0" smtClean="0"/>
              <a:t>NFPA 70E – To determine the appropriate PPE category</a:t>
            </a:r>
          </a:p>
          <a:p>
            <a:pPr>
              <a:defRPr/>
            </a:pPr>
            <a:endParaRPr lang="en-AU" altLang="en-US" dirty="0" smtClean="0"/>
          </a:p>
          <a:p>
            <a:pPr>
              <a:defRPr/>
            </a:pPr>
            <a:r>
              <a:rPr lang="en-AU" altLang="en-US" dirty="0" smtClean="0"/>
              <a:t>Use the Arc flash study to determine the safe approach distances and the minimum rating of PPE required</a:t>
            </a:r>
          </a:p>
          <a:p>
            <a:pPr>
              <a:defRPr/>
            </a:pPr>
            <a:endParaRPr lang="en-AU" altLang="en-US" dirty="0" smtClean="0"/>
          </a:p>
          <a:p>
            <a:pPr>
              <a:defRPr/>
            </a:pPr>
            <a:r>
              <a:rPr lang="en-AU" altLang="en-US" sz="1600" b="1" u="sng" dirty="0" smtClean="0"/>
              <a:t>Remember - PPE is the LAST line of defence! Don’t put your life (or </a:t>
            </a:r>
            <a:r>
              <a:rPr lang="en-AU" altLang="en-US" sz="1600" b="1" u="sng" smtClean="0"/>
              <a:t>somebody else’s life) </a:t>
            </a:r>
            <a:r>
              <a:rPr lang="en-AU" altLang="en-US" sz="1600" b="1" u="sng" dirty="0" smtClean="0"/>
              <a:t>on the line</a:t>
            </a:r>
          </a:p>
          <a:p>
            <a:pPr>
              <a:defRPr/>
            </a:pPr>
            <a:endParaRPr lang="en-AU" altLang="en-US" sz="1600" b="1" u="sng"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smtClean="0"/>
              <a:t>Simple, isn’t it?</a:t>
            </a:r>
          </a:p>
          <a:p>
            <a:endParaRPr lang="en-AU" altLang="en-US" b="1" smtClean="0"/>
          </a:p>
          <a:p>
            <a:r>
              <a:rPr lang="en-AU" altLang="en-US" b="1" smtClean="0"/>
              <a:t>No electrical energy  = no arc flash hazard</a:t>
            </a:r>
          </a:p>
          <a:p>
            <a:endParaRPr lang="en-AU" altLang="en-US" b="1" smtClean="0"/>
          </a:p>
          <a:p>
            <a:r>
              <a:rPr lang="en-AU" altLang="en-US" b="1" u="sng" smtClean="0"/>
              <a:t>DO NOT</a:t>
            </a:r>
            <a:r>
              <a:rPr lang="en-AU" altLang="en-US" b="1" smtClean="0"/>
              <a:t> work live when you have the opportunity to isolate</a:t>
            </a:r>
          </a:p>
          <a:p>
            <a:endParaRPr lang="en-AU" altLang="en-US" b="1" smtClean="0"/>
          </a:p>
          <a:p>
            <a:r>
              <a:rPr lang="en-AU" altLang="en-US" b="1" smtClean="0"/>
              <a:t>Isolate, Lock-out, Tag, and Test for Dead – Every time!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5143500"/>
            <a:chOff x="0" y="0"/>
            <a:chExt cx="9144000" cy="5143500"/>
          </a:xfrm>
        </p:grpSpPr>
        <p:pic>
          <p:nvPicPr>
            <p:cNvPr id="5" name="Picture 7" descr="DMIRS-PowerPoint-Template-June-2017_FINAL-16_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1"/>
          </p:nvPr>
        </p:nvSpPr>
        <p:spPr>
          <a:xfrm>
            <a:off x="539750" y="305594"/>
            <a:ext cx="8229600" cy="935038"/>
          </a:xfrm>
        </p:spPr>
        <p:txBody>
          <a:bodyPr/>
          <a:lstStyle>
            <a:lvl1pPr marL="0" indent="0">
              <a:buNone/>
              <a:defRPr sz="2800"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539750" y="1439863"/>
            <a:ext cx="8229600" cy="2984500"/>
          </a:xfrm>
        </p:spPr>
        <p:txBody>
          <a:bodyPr/>
          <a:lstStyle>
            <a:lvl1pPr>
              <a:defRPr sz="2400"/>
            </a:lvl1pPr>
            <a:lvl2pPr>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88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5143500"/>
            <a:chOff x="0" y="0"/>
            <a:chExt cx="9144000" cy="5143500"/>
          </a:xfrm>
        </p:grpSpPr>
        <p:pic>
          <p:nvPicPr>
            <p:cNvPr id="5" name="Picture 7" descr="DMIRS-PowerPoint-Template-June-2017_FINAL-16_9-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userDrawn="1"/>
        </p:nvSpPr>
        <p:spPr bwMode="auto">
          <a:xfrm>
            <a:off x="5510213" y="3363913"/>
            <a:ext cx="3756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000" b="1" smtClean="0">
                <a:solidFill>
                  <a:schemeClr val="bg1"/>
                </a:solidFill>
              </a:rPr>
              <a:t>REPLACE IMAGE</a:t>
            </a:r>
          </a:p>
          <a:p>
            <a:pPr eaLnBrk="1" hangingPunct="1">
              <a:defRPr/>
            </a:pPr>
            <a:r>
              <a:rPr lang="en-US" altLang="en-US" sz="1400" b="1" smtClean="0">
                <a:solidFill>
                  <a:schemeClr val="bg1"/>
                </a:solidFill>
              </a:rPr>
              <a:t>NOTE: Right click  on the image and select Arrange and Send to Back</a:t>
            </a:r>
          </a:p>
        </p:txBody>
      </p:sp>
      <p:sp>
        <p:nvSpPr>
          <p:cNvPr id="14" name="Text Placeholder 13"/>
          <p:cNvSpPr>
            <a:spLocks noGrp="1"/>
          </p:cNvSpPr>
          <p:nvPr>
            <p:ph type="body" sz="quarter" idx="13"/>
          </p:nvPr>
        </p:nvSpPr>
        <p:spPr>
          <a:xfrm>
            <a:off x="323850" y="339725"/>
            <a:ext cx="4824214" cy="4084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188641"/>
            <a:ext cx="3887986" cy="4235531"/>
          </a:xfrm>
        </p:spPr>
        <p:txBody>
          <a:bodyPr/>
          <a:lstStyle>
            <a:lvl1pPr marL="0" indent="0" algn="ctr">
              <a:buNone/>
              <a:defRPr baseline="0">
                <a:solidFill>
                  <a:schemeClr val="bg2">
                    <a:lumMod val="60000"/>
                    <a:lumOff val="40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3927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title</a:t>
            </a:r>
          </a:p>
        </p:txBody>
      </p:sp>
      <p:sp>
        <p:nvSpPr>
          <p:cNvPr id="1027" name="Rectangle 3"/>
          <p:cNvSpPr>
            <a:spLocks noGrp="1" noChangeArrowheads="1"/>
          </p:cNvSpPr>
          <p:nvPr>
            <p:ph type="body" idx="1"/>
          </p:nvPr>
        </p:nvSpPr>
        <p:spPr bwMode="auto">
          <a:xfrm>
            <a:off x="468313" y="1330325"/>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Text Box 27"/>
          <p:cNvSpPr txBox="1">
            <a:spLocks noChangeArrowheads="1"/>
          </p:cNvSpPr>
          <p:nvPr userDrawn="1"/>
        </p:nvSpPr>
        <p:spPr bwMode="auto">
          <a:xfrm>
            <a:off x="0" y="494823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900" smtClean="0">
                <a:solidFill>
                  <a:schemeClr val="bg1"/>
                </a:solidFill>
                <a:ea typeface="ヒラギノ角ゴ Pro W3" pitchFamily="4" charset="-128"/>
              </a:rPr>
              <a:t>Government of Western Australia  </a:t>
            </a:r>
            <a:r>
              <a:rPr lang="en-US" altLang="en-US" sz="900" b="1" smtClean="0">
                <a:solidFill>
                  <a:schemeClr val="bg1"/>
                </a:solidFill>
                <a:ea typeface="ヒラギノ角ゴ Pro W3" pitchFamily="4" charset="-128"/>
              </a:rPr>
              <a:t>Department of Mines and Petroleum</a:t>
            </a:r>
          </a:p>
        </p:txBody>
      </p:sp>
      <p:sp>
        <p:nvSpPr>
          <p:cNvPr id="1029" name="Text Box 27"/>
          <p:cNvSpPr txBox="1">
            <a:spLocks noChangeArrowheads="1"/>
          </p:cNvSpPr>
          <p:nvPr userDrawn="1"/>
        </p:nvSpPr>
        <p:spPr bwMode="auto">
          <a:xfrm>
            <a:off x="0" y="4972050"/>
            <a:ext cx="914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900" smtClean="0">
                <a:solidFill>
                  <a:schemeClr val="bg1"/>
                </a:solidFill>
                <a:ea typeface="ヒラギノ角ゴ Pro W3" pitchFamily="4" charset="-128"/>
              </a:rPr>
              <a:t>Government of Western Australia  </a:t>
            </a:r>
            <a:r>
              <a:rPr lang="en-US" altLang="en-US" sz="900" b="1" smtClean="0">
                <a:solidFill>
                  <a:schemeClr val="bg1"/>
                </a:solidFill>
                <a:ea typeface="ヒラギノ角ゴ Pro W3" pitchFamily="4" charset="-128"/>
              </a:rPr>
              <a:t>Department of Mines and Petroleum</a:t>
            </a:r>
          </a:p>
        </p:txBody>
      </p:sp>
      <p:sp>
        <p:nvSpPr>
          <p:cNvPr id="1030" name="Text Box 27"/>
          <p:cNvSpPr txBox="1">
            <a:spLocks noChangeArrowheads="1"/>
          </p:cNvSpPr>
          <p:nvPr userDrawn="1"/>
        </p:nvSpPr>
        <p:spPr bwMode="auto">
          <a:xfrm>
            <a:off x="0" y="4972050"/>
            <a:ext cx="914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900" smtClean="0">
                <a:solidFill>
                  <a:schemeClr val="bg1"/>
                </a:solidFill>
                <a:ea typeface="ヒラギノ角ゴ Pro W3" pitchFamily="4" charset="-128"/>
              </a:rPr>
              <a:t>Government of Western Australia  </a:t>
            </a:r>
            <a:r>
              <a:rPr lang="en-US" altLang="en-US" sz="900" b="1" smtClean="0">
                <a:solidFill>
                  <a:schemeClr val="bg1"/>
                </a:solidFill>
                <a:ea typeface="ヒラギノ角ゴ Pro W3" pitchFamily="4" charset="-128"/>
              </a:rPr>
              <a:t>Department of Mines and Petroleum</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3"/>
          </p:nvPr>
        </p:nvSpPr>
        <p:spPr>
          <a:xfrm>
            <a:off x="468313" y="877888"/>
            <a:ext cx="8515350" cy="3652837"/>
          </a:xfrm>
        </p:spPr>
        <p:txBody>
          <a:bodyPr/>
          <a:lstStyle/>
          <a:p>
            <a:pPr eaLnBrk="1" hangingPunct="1"/>
            <a:r>
              <a:rPr lang="en-AU" altLang="en-US" sz="1700" smtClean="0"/>
              <a:t>This presentation is based on the findings of investigations by Department of Mines, Industry Regulation and Safety.</a:t>
            </a:r>
          </a:p>
          <a:p>
            <a:pPr eaLnBrk="1" hangingPunct="1"/>
            <a:r>
              <a:rPr lang="en-AU" altLang="en-US" sz="1700" smtClean="0"/>
              <a:t>Department of Mines, Industry Regulation and Safety(DMIRS) supports and encourages reuse of its information (including data), and endorses use of the Australian Governments Open Access and Licensing Framework (AusGOAL)</a:t>
            </a:r>
          </a:p>
          <a:p>
            <a:pPr eaLnBrk="1" hangingPunct="1"/>
            <a:r>
              <a:rPr lang="en-AU" altLang="en-US" sz="1700" smtClean="0"/>
              <a:t>This material is licensed under Creative Commons Attribution 4.0 licence. We request that you observe and retain any copyright or related notices that may accompany this material as part of attribution. This is a requirement of Creative Commons Licences.</a:t>
            </a:r>
            <a:r>
              <a:rPr lang="en-AU" altLang="en-US" sz="1700" b="1" smtClean="0"/>
              <a:t> </a:t>
            </a:r>
          </a:p>
          <a:p>
            <a:pPr eaLnBrk="1" hangingPunct="1"/>
            <a:r>
              <a:rPr lang="en-AU" altLang="en-US" sz="1700" smtClean="0"/>
              <a:t>Please give attribution to Department of Mines, Industry Regulation and Safety, 2017.</a:t>
            </a:r>
          </a:p>
          <a:p>
            <a:pPr eaLnBrk="1" hangingPunct="1"/>
            <a:r>
              <a:rPr lang="en-AU" altLang="en-US" sz="1700" smtClean="0"/>
              <a:t>For resources, information or clarification, please contact: </a:t>
            </a:r>
            <a:r>
              <a:rPr lang="en-AU" altLang="en-US" sz="1700" b="1" smtClean="0">
                <a:solidFill>
                  <a:srgbClr val="0000FF"/>
                </a:solidFill>
              </a:rPr>
              <a:t>RSDComms@dmirs.wa.gov.au</a:t>
            </a:r>
            <a:r>
              <a:rPr lang="en-AU" altLang="en-US" sz="1700" b="1" smtClean="0">
                <a:solidFill>
                  <a:srgbClr val="C00000"/>
                </a:solidFill>
              </a:rPr>
              <a:t> </a:t>
            </a:r>
            <a:r>
              <a:rPr lang="en-AU" altLang="en-US" sz="1700" smtClean="0"/>
              <a:t>or visit </a:t>
            </a:r>
            <a:r>
              <a:rPr lang="en-AU" altLang="en-US" sz="1700" b="1" smtClean="0">
                <a:solidFill>
                  <a:srgbClr val="0000FF"/>
                </a:solidFill>
              </a:rPr>
              <a:t>www.dmirs.wa.gov.au/ResourcesSafety</a:t>
            </a:r>
          </a:p>
          <a:p>
            <a:pPr eaLnBrk="1" hangingPunct="1"/>
            <a:endParaRPr lang="en-AU" altLang="en-US" sz="1700" b="1" smtClean="0">
              <a:solidFill>
                <a:srgbClr val="C00000"/>
              </a:solidFill>
            </a:endParaRPr>
          </a:p>
          <a:p>
            <a:pPr eaLnBrk="1" hangingPunct="1"/>
            <a:endParaRPr lang="en-AU" altLang="en-US" sz="1700" smtClean="0"/>
          </a:p>
        </p:txBody>
      </p:sp>
      <p:pic>
        <p:nvPicPr>
          <p:cNvPr id="4099"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016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23850" y="228600"/>
            <a:ext cx="8134350"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a:defRPr/>
            </a:pPr>
            <a:r>
              <a:rPr lang="en-AU" altLang="en-US" sz="2800" kern="0" dirty="0" smtClean="0">
                <a:solidFill>
                  <a:srgbClr val="CF5E31"/>
                </a:solidFill>
              </a:rPr>
              <a:t>Please read this before using presentation</a:t>
            </a:r>
            <a:endParaRPr lang="en-AU" altLang="en-US" sz="2800" kern="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915988"/>
            <a:ext cx="51435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itle 1"/>
          <p:cNvSpPr>
            <a:spLocks noGrp="1"/>
          </p:cNvSpPr>
          <p:nvPr>
            <p:ph type="ctrTitle" idx="4294967295"/>
          </p:nvPr>
        </p:nvSpPr>
        <p:spPr>
          <a:xfrm>
            <a:off x="0" y="1779588"/>
            <a:ext cx="3995738" cy="2376487"/>
          </a:xfrm>
        </p:spPr>
        <p:txBody>
          <a:bodyPr/>
          <a:lstStyle/>
          <a:p>
            <a:pPr algn="ctr" eaLnBrk="1" hangingPunct="1">
              <a:lnSpc>
                <a:spcPct val="90000"/>
              </a:lnSpc>
              <a:spcBef>
                <a:spcPts val="1800"/>
              </a:spcBef>
            </a:pPr>
            <a:r>
              <a:rPr lang="en-AU" altLang="en-US" sz="4000" b="1" smtClean="0">
                <a:solidFill>
                  <a:srgbClr val="0E6E71"/>
                </a:solidFill>
              </a:rPr>
              <a:t>Arc</a:t>
            </a:r>
            <a:br>
              <a:rPr lang="en-AU" altLang="en-US" sz="4000" b="1" smtClean="0">
                <a:solidFill>
                  <a:srgbClr val="0E6E71"/>
                </a:solidFill>
              </a:rPr>
            </a:br>
            <a:r>
              <a:rPr lang="en-AU" altLang="en-US" sz="4000" b="1" smtClean="0">
                <a:solidFill>
                  <a:srgbClr val="0E6E71"/>
                </a:solidFill>
              </a:rPr>
              <a:t>Flash</a:t>
            </a:r>
            <a:br>
              <a:rPr lang="en-AU" altLang="en-US" sz="4000" b="1" smtClean="0">
                <a:solidFill>
                  <a:srgbClr val="0E6E71"/>
                </a:solidFill>
              </a:rPr>
            </a:br>
            <a:r>
              <a:rPr lang="en-AU" altLang="en-US" sz="4000" b="1" smtClean="0">
                <a:solidFill>
                  <a:srgbClr val="0E6E71"/>
                </a:solidFill>
              </a:rPr>
              <a:t>Awareness</a:t>
            </a:r>
            <a:r>
              <a:rPr lang="en-AU" altLang="en-US" b="1" smtClean="0">
                <a:solidFill>
                  <a:srgbClr val="0E6E71"/>
                </a:solidFill>
              </a:rPr>
              <a:t/>
            </a:r>
            <a:br>
              <a:rPr lang="en-AU" altLang="en-US" b="1" smtClean="0">
                <a:solidFill>
                  <a:srgbClr val="0E6E71"/>
                </a:solidFill>
              </a:rPr>
            </a:br>
            <a:endParaRPr lang="en-AU" altLang="en-US" sz="2600" smtClean="0">
              <a:solidFill>
                <a:srgbClr val="8E1A16"/>
              </a:solidFill>
            </a:endParaRPr>
          </a:p>
        </p:txBody>
      </p:sp>
      <p:grpSp>
        <p:nvGrpSpPr>
          <p:cNvPr id="5124" name="Group 14"/>
          <p:cNvGrpSpPr>
            <a:grpSpLocks/>
          </p:cNvGrpSpPr>
          <p:nvPr/>
        </p:nvGrpSpPr>
        <p:grpSpPr bwMode="auto">
          <a:xfrm>
            <a:off x="0" y="0"/>
            <a:ext cx="9144000" cy="5143500"/>
            <a:chOff x="0" y="0"/>
            <a:chExt cx="9144000" cy="5143500"/>
          </a:xfrm>
        </p:grpSpPr>
        <p:pic>
          <p:nvPicPr>
            <p:cNvPr id="5126" name="Picture 12" descr="DMIRS-PowerPoint-Template-June-2017_FINAL-16_9-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DMIRS-PowerPoint-Template-June-2017_FINAL-16_9-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1"/>
          <p:cNvSpPr txBox="1">
            <a:spLocks noChangeArrowheads="1"/>
          </p:cNvSpPr>
          <p:nvPr/>
        </p:nvSpPr>
        <p:spPr bwMode="auto">
          <a:xfrm>
            <a:off x="3995738" y="4300538"/>
            <a:ext cx="1943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b="1">
                <a:solidFill>
                  <a:schemeClr val="bg1"/>
                </a:solidFill>
              </a:rPr>
              <a:t>Source – www.westex.com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1"/>
          </p:nvPr>
        </p:nvSpPr>
        <p:spPr>
          <a:xfrm>
            <a:off x="539750" y="306388"/>
            <a:ext cx="8229600" cy="935037"/>
          </a:xfrm>
        </p:spPr>
        <p:txBody>
          <a:bodyPr/>
          <a:lstStyle/>
          <a:p>
            <a:pPr eaLnBrk="1" hangingPunct="1"/>
            <a:r>
              <a:rPr lang="en-US" altLang="en-US" smtClean="0"/>
              <a:t>Arc flash awareness </a:t>
            </a:r>
            <a:r>
              <a:rPr lang="en-AU" altLang="en-US" sz="1800" smtClean="0"/>
              <a:t>(continued)</a:t>
            </a:r>
            <a:endParaRPr lang="en-US" altLang="en-US" sz="1800" smtClean="0"/>
          </a:p>
        </p:txBody>
      </p:sp>
      <p:sp>
        <p:nvSpPr>
          <p:cNvPr id="6147" name="Text Placeholder 2"/>
          <p:cNvSpPr>
            <a:spLocks noGrp="1"/>
          </p:cNvSpPr>
          <p:nvPr>
            <p:ph type="body" sz="quarter" idx="12"/>
          </p:nvPr>
        </p:nvSpPr>
        <p:spPr>
          <a:xfrm>
            <a:off x="539750" y="1563688"/>
            <a:ext cx="3168650" cy="2860675"/>
          </a:xfrm>
        </p:spPr>
        <p:txBody>
          <a:bodyPr/>
          <a:lstStyle/>
          <a:p>
            <a:pPr eaLnBrk="1" hangingPunct="1"/>
            <a:r>
              <a:rPr lang="en-AU" altLang="en-US" smtClean="0">
                <a:cs typeface="Arial" charset="0"/>
              </a:rPr>
              <a:t>De-energised =   no arc flash hazard</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1276350"/>
            <a:ext cx="49942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276350"/>
            <a:ext cx="2749550" cy="318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262063"/>
            <a:ext cx="2809875"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ext Placeholder 3"/>
          <p:cNvSpPr>
            <a:spLocks noGrp="1"/>
          </p:cNvSpPr>
          <p:nvPr>
            <p:ph type="body" sz="quarter" idx="11"/>
          </p:nvPr>
        </p:nvSpPr>
        <p:spPr>
          <a:xfrm>
            <a:off x="539750" y="306388"/>
            <a:ext cx="8229600" cy="935037"/>
          </a:xfrm>
        </p:spPr>
        <p:txBody>
          <a:bodyPr/>
          <a:lstStyle/>
          <a:p>
            <a:pPr eaLnBrk="1" hangingPunct="1"/>
            <a:r>
              <a:rPr lang="en-AU" altLang="en-US" smtClean="0"/>
              <a:t>Arc flash awareness</a:t>
            </a:r>
          </a:p>
        </p:txBody>
      </p:sp>
      <p:sp>
        <p:nvSpPr>
          <p:cNvPr id="2" name="TextBox 1"/>
          <p:cNvSpPr txBox="1"/>
          <p:nvPr/>
        </p:nvSpPr>
        <p:spPr>
          <a:xfrm>
            <a:off x="541338" y="1463675"/>
            <a:ext cx="2878137" cy="2862263"/>
          </a:xfrm>
          <a:prstGeom prst="rect">
            <a:avLst/>
          </a:prstGeom>
          <a:noFill/>
        </p:spPr>
        <p:txBody>
          <a:bodyPr>
            <a:spAutoFit/>
          </a:bodyPr>
          <a:lstStyle/>
          <a:p>
            <a:pPr marL="285750" indent="-285750">
              <a:buFont typeface="Arial" panose="020B0604020202020204" pitchFamily="34" charset="0"/>
              <a:buChar char="•"/>
              <a:defRPr/>
            </a:pPr>
            <a:r>
              <a:rPr lang="en-AU" sz="2000" b="1" dirty="0">
                <a:solidFill>
                  <a:srgbClr val="990000"/>
                </a:solidFill>
              </a:rPr>
              <a:t>20,000 </a:t>
            </a:r>
            <a:r>
              <a:rPr lang="en-AU" sz="2000" b="1" dirty="0" err="1">
                <a:solidFill>
                  <a:srgbClr val="990000"/>
                </a:solidFill>
              </a:rPr>
              <a:t>Deg</a:t>
            </a:r>
            <a:r>
              <a:rPr lang="en-AU" sz="2000" b="1" dirty="0">
                <a:solidFill>
                  <a:srgbClr val="990000"/>
                </a:solidFill>
              </a:rPr>
              <a:t> C</a:t>
            </a:r>
          </a:p>
          <a:p>
            <a:pPr marL="285750" indent="-285750">
              <a:buFont typeface="Arial" panose="020B0604020202020204" pitchFamily="34" charset="0"/>
              <a:buChar char="•"/>
              <a:defRPr/>
            </a:pPr>
            <a:r>
              <a:rPr lang="en-AU" sz="2000" dirty="0"/>
              <a:t>Arc Plasma</a:t>
            </a:r>
          </a:p>
          <a:p>
            <a:pPr marL="285750" indent="-285750">
              <a:buFont typeface="Arial" panose="020B0604020202020204" pitchFamily="34" charset="0"/>
              <a:buChar char="•"/>
              <a:defRPr/>
            </a:pPr>
            <a:r>
              <a:rPr lang="en-AU" sz="2000" dirty="0"/>
              <a:t>Vaporised metal</a:t>
            </a:r>
          </a:p>
          <a:p>
            <a:pPr>
              <a:defRPr/>
            </a:pPr>
            <a:endParaRPr lang="en-AU" sz="2000" dirty="0"/>
          </a:p>
          <a:p>
            <a:pPr>
              <a:defRPr/>
            </a:pPr>
            <a:r>
              <a:rPr lang="en-AU" sz="2000" dirty="0"/>
              <a:t>Hazards</a:t>
            </a:r>
          </a:p>
          <a:p>
            <a:pPr marL="285750" indent="-285750">
              <a:buFont typeface="Arial" panose="020B0604020202020204" pitchFamily="34" charset="0"/>
              <a:buChar char="•"/>
              <a:defRPr/>
            </a:pPr>
            <a:r>
              <a:rPr lang="en-AU" sz="2000" dirty="0"/>
              <a:t>Electric Shock</a:t>
            </a:r>
          </a:p>
          <a:p>
            <a:pPr marL="285750" indent="-285750">
              <a:buFont typeface="Arial" panose="020B0604020202020204" pitchFamily="34" charset="0"/>
              <a:buChar char="•"/>
              <a:defRPr/>
            </a:pPr>
            <a:r>
              <a:rPr lang="en-AU" sz="2000" dirty="0"/>
              <a:t>Burns </a:t>
            </a:r>
          </a:p>
          <a:p>
            <a:pPr marL="285750" indent="-285750">
              <a:buFont typeface="Arial" panose="020B0604020202020204" pitchFamily="34" charset="0"/>
              <a:buChar char="•"/>
              <a:defRPr/>
            </a:pPr>
            <a:r>
              <a:rPr lang="en-AU" sz="2000" dirty="0"/>
              <a:t>Blast trauma</a:t>
            </a:r>
          </a:p>
          <a:p>
            <a:pPr marL="285750" indent="-285750">
              <a:buFont typeface="Arial" panose="020B0604020202020204" pitchFamily="34" charset="0"/>
              <a:buChar char="•"/>
              <a:defRPr/>
            </a:pPr>
            <a:r>
              <a:rPr lang="en-AU" sz="2000" dirty="0"/>
              <a:t>Respiratory 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9750" y="1439863"/>
            <a:ext cx="4464050" cy="3017837"/>
          </a:xfrm>
        </p:spPr>
        <p:txBody>
          <a:bodyPr/>
          <a:lstStyle/>
          <a:p>
            <a:pPr eaLnBrk="1" hangingPunct="1">
              <a:defRPr/>
            </a:pPr>
            <a:r>
              <a:rPr lang="en-AU" sz="2000" dirty="0">
                <a:cs typeface="Arial" panose="020B0604020202020204" pitchFamily="34" charset="0"/>
              </a:rPr>
              <a:t>Use Effective Controls</a:t>
            </a:r>
          </a:p>
          <a:p>
            <a:pPr lvl="1" indent="-342900" eaLnBrk="1" hangingPunct="1">
              <a:defRPr/>
            </a:pPr>
            <a:r>
              <a:rPr lang="en-AU" sz="1800" dirty="0" smtClean="0">
                <a:cs typeface="Arial" panose="020B0604020202020204" pitchFamily="34" charset="0"/>
              </a:rPr>
              <a:t>Apply </a:t>
            </a:r>
            <a:r>
              <a:rPr lang="en-AU" sz="1800" dirty="0">
                <a:cs typeface="Arial" panose="020B0604020202020204" pitchFamily="34" charset="0"/>
              </a:rPr>
              <a:t>the Hierarchy of Controls</a:t>
            </a:r>
          </a:p>
          <a:p>
            <a:pPr lvl="1" indent="-342900" eaLnBrk="1" hangingPunct="1">
              <a:defRPr/>
            </a:pPr>
            <a:r>
              <a:rPr lang="en-AU" sz="1800" dirty="0">
                <a:cs typeface="Arial" panose="020B0604020202020204" pitchFamily="34" charset="0"/>
              </a:rPr>
              <a:t>Elimination of the hazard is best</a:t>
            </a:r>
          </a:p>
          <a:p>
            <a:pPr lvl="1" indent="-342900" eaLnBrk="1" hangingPunct="1">
              <a:defRPr/>
            </a:pPr>
            <a:r>
              <a:rPr lang="en-AU" sz="1800" dirty="0">
                <a:solidFill>
                  <a:srgbClr val="990000"/>
                </a:solidFill>
                <a:cs typeface="Arial" panose="020B0604020202020204" pitchFamily="34" charset="0"/>
              </a:rPr>
              <a:t>PPE is the lowest level of control</a:t>
            </a:r>
          </a:p>
          <a:p>
            <a:pPr eaLnBrk="1" hangingPunct="1">
              <a:defRPr/>
            </a:pPr>
            <a:endParaRPr lang="en-AU" sz="1200" dirty="0">
              <a:cs typeface="Arial" panose="020B0604020202020204" pitchFamily="34" charset="0"/>
            </a:endParaRPr>
          </a:p>
          <a:p>
            <a:pPr eaLnBrk="1" hangingPunct="1">
              <a:defRPr/>
            </a:pPr>
            <a:r>
              <a:rPr lang="en-AU" sz="2000" dirty="0">
                <a:cs typeface="Arial" panose="020B0604020202020204" pitchFamily="34" charset="0"/>
              </a:rPr>
              <a:t>Don’t work live</a:t>
            </a:r>
            <a:r>
              <a:rPr lang="en-AU" sz="2000" dirty="0" smtClean="0">
                <a:cs typeface="Arial" panose="020B0604020202020204" pitchFamily="34" charset="0"/>
              </a:rPr>
              <a:t>!</a:t>
            </a:r>
          </a:p>
          <a:p>
            <a:pPr lvl="1" eaLnBrk="1" hangingPunct="1">
              <a:defRPr/>
            </a:pPr>
            <a:r>
              <a:rPr lang="en-AU" sz="1800" dirty="0" smtClean="0">
                <a:cs typeface="Arial" panose="020B0604020202020204" pitchFamily="34" charset="0"/>
              </a:rPr>
              <a:t>Isolate</a:t>
            </a:r>
          </a:p>
          <a:p>
            <a:pPr lvl="1" eaLnBrk="1" hangingPunct="1">
              <a:defRPr/>
            </a:pPr>
            <a:r>
              <a:rPr lang="en-AU" sz="1800" dirty="0" smtClean="0">
                <a:cs typeface="Arial" panose="020B0604020202020204" pitchFamily="34" charset="0"/>
              </a:rPr>
              <a:t>Lock </a:t>
            </a:r>
            <a:r>
              <a:rPr lang="en-AU" sz="1800" dirty="0">
                <a:cs typeface="Arial" panose="020B0604020202020204" pitchFamily="34" charset="0"/>
              </a:rPr>
              <a:t>out and </a:t>
            </a:r>
            <a:r>
              <a:rPr lang="en-AU" sz="1800" dirty="0" smtClean="0">
                <a:cs typeface="Arial" panose="020B0604020202020204" pitchFamily="34" charset="0"/>
              </a:rPr>
              <a:t>tag</a:t>
            </a:r>
          </a:p>
          <a:p>
            <a:pPr lvl="1" eaLnBrk="1" hangingPunct="1">
              <a:defRPr/>
            </a:pPr>
            <a:r>
              <a:rPr lang="en-AU" sz="1800" dirty="0" smtClean="0">
                <a:cs typeface="Arial" panose="020B0604020202020204" pitchFamily="34" charset="0"/>
              </a:rPr>
              <a:t>Test </a:t>
            </a:r>
            <a:r>
              <a:rPr lang="en-AU" sz="1800" dirty="0">
                <a:cs typeface="Arial" panose="020B0604020202020204" pitchFamily="34" charset="0"/>
              </a:rPr>
              <a:t>for dead</a:t>
            </a:r>
          </a:p>
          <a:p>
            <a:pPr eaLnBrk="1" hangingPunct="1">
              <a:defRPr/>
            </a:pPr>
            <a:endParaRPr lang="en-US" sz="2200" dirty="0"/>
          </a:p>
        </p:txBody>
      </p:sp>
      <p:sp>
        <p:nvSpPr>
          <p:cNvPr id="8195" name="Text Placeholder 3"/>
          <p:cNvSpPr>
            <a:spLocks noGrp="1"/>
          </p:cNvSpPr>
          <p:nvPr>
            <p:ph type="body" sz="quarter" idx="11"/>
          </p:nvPr>
        </p:nvSpPr>
        <p:spPr>
          <a:xfrm>
            <a:off x="539750" y="306388"/>
            <a:ext cx="8229600" cy="935037"/>
          </a:xfrm>
        </p:spPr>
        <p:txBody>
          <a:bodyPr/>
          <a:lstStyle/>
          <a:p>
            <a:pPr eaLnBrk="1" hangingPunct="1"/>
            <a:r>
              <a:rPr lang="en-AU" altLang="en-US" smtClean="0"/>
              <a:t>Arc flash awareness </a:t>
            </a:r>
            <a:r>
              <a:rPr lang="en-AU" altLang="en-US" sz="1800" smtClean="0"/>
              <a:t>(continued)</a:t>
            </a:r>
            <a:endParaRPr lang="en-AU" altLang="en-US" smtClean="0"/>
          </a:p>
        </p:txBody>
      </p:sp>
      <p:pic>
        <p:nvPicPr>
          <p:cNvPr id="8196" name="Picture 6" descr="C:\Users\mirsdlc\AppData\Local\Microsoft\Windows\Temporary Internet Files\Content.Outlook\HMHTEEFO\Hierarchy of contr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203325"/>
            <a:ext cx="35131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sz="quarter" idx="12"/>
          </p:nvPr>
        </p:nvSpPr>
        <p:spPr>
          <a:xfrm>
            <a:off x="539750" y="1439863"/>
            <a:ext cx="4392613" cy="3148012"/>
          </a:xfrm>
        </p:spPr>
        <p:txBody>
          <a:bodyPr/>
          <a:lstStyle/>
          <a:p>
            <a:pPr eaLnBrk="1" hangingPunct="1"/>
            <a:r>
              <a:rPr lang="en-AU" altLang="en-US" sz="2000" smtClean="0">
                <a:cs typeface="Arial" charset="0"/>
              </a:rPr>
              <a:t>Live testing – refer to: </a:t>
            </a:r>
          </a:p>
          <a:p>
            <a:pPr lvl="1" eaLnBrk="1" hangingPunct="1"/>
            <a:r>
              <a:rPr lang="en-AU" altLang="en-US" sz="1800" smtClean="0">
                <a:cs typeface="Arial" charset="0"/>
              </a:rPr>
              <a:t>Electrical Licensing Regulations, Australian Standards and Guidelines</a:t>
            </a:r>
          </a:p>
          <a:p>
            <a:pPr lvl="1" eaLnBrk="1" hangingPunct="1"/>
            <a:r>
              <a:rPr lang="en-AU" altLang="en-US" sz="1800" smtClean="0">
                <a:cs typeface="Arial" charset="0"/>
              </a:rPr>
              <a:t>Carry out a risk assessment</a:t>
            </a:r>
          </a:p>
          <a:p>
            <a:pPr lvl="1" eaLnBrk="1" hangingPunct="1"/>
            <a:r>
              <a:rPr lang="en-AU" altLang="en-US" sz="1800" smtClean="0">
                <a:cs typeface="Arial" charset="0"/>
              </a:rPr>
              <a:t>Independent assessment may be required</a:t>
            </a:r>
          </a:p>
          <a:p>
            <a:pPr eaLnBrk="1" hangingPunct="1"/>
            <a:r>
              <a:rPr lang="en-AU" altLang="en-US" sz="2000" smtClean="0">
                <a:cs typeface="Arial" charset="0"/>
              </a:rPr>
              <a:t>Loss of production or inconvenience is </a:t>
            </a:r>
            <a:r>
              <a:rPr lang="en-AU" altLang="en-US" sz="2000" u="sng" smtClean="0">
                <a:cs typeface="Arial" charset="0"/>
              </a:rPr>
              <a:t>not</a:t>
            </a:r>
            <a:r>
              <a:rPr lang="en-AU" altLang="en-US" sz="2000" smtClean="0">
                <a:cs typeface="Arial" charset="0"/>
              </a:rPr>
              <a:t> a justification for live work</a:t>
            </a:r>
          </a:p>
          <a:p>
            <a:pPr eaLnBrk="1" hangingPunct="1"/>
            <a:endParaRPr lang="en-US" altLang="en-US" sz="2000" smtClean="0"/>
          </a:p>
        </p:txBody>
      </p:sp>
      <p:grpSp>
        <p:nvGrpSpPr>
          <p:cNvPr id="9219" name="Group 1"/>
          <p:cNvGrpSpPr>
            <a:grpSpLocks/>
          </p:cNvGrpSpPr>
          <p:nvPr/>
        </p:nvGrpSpPr>
        <p:grpSpPr bwMode="auto">
          <a:xfrm>
            <a:off x="5003800" y="1308100"/>
            <a:ext cx="3881438" cy="3136900"/>
            <a:chOff x="5004048" y="1275606"/>
            <a:chExt cx="3881438" cy="3136900"/>
          </a:xfrm>
        </p:grpSpPr>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275606"/>
              <a:ext cx="3881438"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TextBox 1"/>
            <p:cNvSpPr txBox="1">
              <a:spLocks noChangeArrowheads="1"/>
            </p:cNvSpPr>
            <p:nvPr/>
          </p:nvSpPr>
          <p:spPr bwMode="auto">
            <a:xfrm>
              <a:off x="7372599" y="4184650"/>
              <a:ext cx="151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800">
                  <a:solidFill>
                    <a:schemeClr val="bg1"/>
                  </a:solidFill>
                </a:rPr>
                <a:t>Image – www.voltimum.co.uk</a:t>
              </a:r>
            </a:p>
          </p:txBody>
        </p:sp>
      </p:grpSp>
      <p:sp>
        <p:nvSpPr>
          <p:cNvPr id="9220" name="Text Placeholder 3"/>
          <p:cNvSpPr>
            <a:spLocks noGrp="1"/>
          </p:cNvSpPr>
          <p:nvPr>
            <p:ph type="body" sz="quarter" idx="11"/>
          </p:nvPr>
        </p:nvSpPr>
        <p:spPr>
          <a:xfrm>
            <a:off x="539750" y="306388"/>
            <a:ext cx="8229600" cy="935037"/>
          </a:xfrm>
        </p:spPr>
        <p:txBody>
          <a:bodyPr/>
          <a:lstStyle/>
          <a:p>
            <a:pPr eaLnBrk="1" hangingPunct="1"/>
            <a:r>
              <a:rPr lang="en-AU" altLang="en-US" smtClean="0"/>
              <a:t>Arc flash awareness </a:t>
            </a:r>
            <a:r>
              <a:rPr lang="en-AU" altLang="en-US" sz="1800" smtClean="0"/>
              <a:t>(continued)</a:t>
            </a:r>
            <a:endParaRPr lang="en-AU"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5003800" y="1346200"/>
            <a:ext cx="3844925" cy="3173413"/>
            <a:chOff x="5004048" y="1345704"/>
            <a:chExt cx="3844949" cy="3173909"/>
          </a:xfrm>
        </p:grpSpPr>
        <p:sp>
          <p:nvSpPr>
            <p:cNvPr id="10245" name="TextBox 1"/>
            <p:cNvSpPr txBox="1">
              <a:spLocks noChangeArrowheads="1"/>
            </p:cNvSpPr>
            <p:nvPr/>
          </p:nvSpPr>
          <p:spPr bwMode="auto">
            <a:xfrm>
              <a:off x="6939235" y="4273550"/>
              <a:ext cx="1909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AU" altLang="en-US" sz="1000"/>
                <a:t>Source – www.voltimum.co.uk</a:t>
              </a:r>
            </a:p>
          </p:txBody>
        </p:sp>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45704"/>
              <a:ext cx="3816350" cy="292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539750" y="1450975"/>
            <a:ext cx="4392613" cy="3108325"/>
          </a:xfrm>
          <a:prstGeom prst="rect">
            <a:avLst/>
          </a:prstGeom>
        </p:spPr>
        <p:txBody>
          <a:bodyPr>
            <a:spAutoFit/>
          </a:bodyPr>
          <a:lstStyle/>
          <a:p>
            <a:pPr marL="285750" indent="-285750">
              <a:spcBef>
                <a:spcPct val="20000"/>
              </a:spcBef>
              <a:buFont typeface="Arial" charset="0"/>
              <a:buChar char="•"/>
              <a:defRPr/>
            </a:pPr>
            <a:r>
              <a:rPr lang="en-AU" altLang="en-US" sz="2000" kern="0" dirty="0">
                <a:solidFill>
                  <a:srgbClr val="000000"/>
                </a:solidFill>
                <a:cs typeface="Arial" charset="0"/>
              </a:rPr>
              <a:t>Arc Flash risk is </a:t>
            </a:r>
            <a:r>
              <a:rPr lang="en-AU" altLang="en-US" sz="2000" u="sng" kern="0" dirty="0">
                <a:solidFill>
                  <a:srgbClr val="000000"/>
                </a:solidFill>
                <a:cs typeface="Arial" charset="0"/>
              </a:rPr>
              <a:t>not</a:t>
            </a:r>
            <a:r>
              <a:rPr lang="en-AU" altLang="en-US" sz="2000" kern="0" dirty="0">
                <a:solidFill>
                  <a:srgbClr val="000000"/>
                </a:solidFill>
                <a:cs typeface="Arial" charset="0"/>
              </a:rPr>
              <a:t>  restricted to high voltage installations</a:t>
            </a:r>
          </a:p>
          <a:p>
            <a:pPr marL="285750" indent="-285750">
              <a:spcBef>
                <a:spcPct val="20000"/>
              </a:spcBef>
              <a:buFont typeface="Arial" charset="0"/>
              <a:buChar char="•"/>
              <a:defRPr/>
            </a:pPr>
            <a:r>
              <a:rPr lang="en-AU" altLang="en-US" sz="2000" kern="0" dirty="0">
                <a:solidFill>
                  <a:srgbClr val="000000"/>
                </a:solidFill>
                <a:cs typeface="Arial" charset="0"/>
              </a:rPr>
              <a:t>Low voltage, high current installations can develop huge incident energy levels</a:t>
            </a:r>
          </a:p>
          <a:p>
            <a:pPr marL="285750" indent="-285750">
              <a:spcBef>
                <a:spcPct val="20000"/>
              </a:spcBef>
              <a:buFont typeface="Arial" charset="0"/>
              <a:buChar char="•"/>
              <a:defRPr/>
            </a:pPr>
            <a:r>
              <a:rPr lang="en-AU" altLang="en-US" sz="2000" kern="0" dirty="0">
                <a:solidFill>
                  <a:srgbClr val="000000"/>
                </a:solidFill>
                <a:cs typeface="Arial" charset="0"/>
              </a:rPr>
              <a:t>Carry out an arc flash study</a:t>
            </a:r>
          </a:p>
          <a:p>
            <a:pPr marL="285750" indent="-285750">
              <a:spcBef>
                <a:spcPct val="20000"/>
              </a:spcBef>
              <a:buFont typeface="Arial" charset="0"/>
              <a:buChar char="•"/>
              <a:defRPr/>
            </a:pPr>
            <a:r>
              <a:rPr lang="en-AU" altLang="en-US" sz="2000" kern="0" dirty="0">
                <a:solidFill>
                  <a:srgbClr val="000000"/>
                </a:solidFill>
                <a:cs typeface="Arial" charset="0"/>
              </a:rPr>
              <a:t>Identify the arc flash boundary</a:t>
            </a:r>
          </a:p>
          <a:p>
            <a:pPr marL="285750" indent="-285750">
              <a:spcBef>
                <a:spcPct val="20000"/>
              </a:spcBef>
              <a:buFont typeface="Arial" charset="0"/>
              <a:buChar char="•"/>
              <a:defRPr/>
            </a:pPr>
            <a:r>
              <a:rPr lang="en-AU" altLang="en-US" sz="2000" kern="0" dirty="0">
                <a:solidFill>
                  <a:srgbClr val="000000"/>
                </a:solidFill>
                <a:cs typeface="Arial" charset="0"/>
              </a:rPr>
              <a:t>Identify the category of PPE required</a:t>
            </a:r>
          </a:p>
        </p:txBody>
      </p:sp>
      <p:sp>
        <p:nvSpPr>
          <p:cNvPr id="10244" name="Text Placeholder 3"/>
          <p:cNvSpPr>
            <a:spLocks noGrp="1"/>
          </p:cNvSpPr>
          <p:nvPr>
            <p:ph type="body" sz="quarter" idx="11"/>
          </p:nvPr>
        </p:nvSpPr>
        <p:spPr>
          <a:xfrm>
            <a:off x="539750" y="306388"/>
            <a:ext cx="8229600" cy="935037"/>
          </a:xfrm>
        </p:spPr>
        <p:txBody>
          <a:bodyPr/>
          <a:lstStyle/>
          <a:p>
            <a:pPr eaLnBrk="1" hangingPunct="1"/>
            <a:r>
              <a:rPr lang="en-AU" altLang="en-US" smtClean="0"/>
              <a:t>Arc flash awareness </a:t>
            </a:r>
            <a:r>
              <a:rPr lang="en-AU" altLang="en-US" sz="1800" smtClean="0"/>
              <a:t>(continued)</a:t>
            </a:r>
            <a:endParaRPr lang="en-AU"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3"/>
          <p:cNvSpPr>
            <a:spLocks noGrp="1"/>
          </p:cNvSpPr>
          <p:nvPr>
            <p:ph type="body" sz="quarter" idx="11"/>
          </p:nvPr>
        </p:nvSpPr>
        <p:spPr>
          <a:xfrm>
            <a:off x="539750" y="306388"/>
            <a:ext cx="8229600" cy="935037"/>
          </a:xfrm>
        </p:spPr>
        <p:txBody>
          <a:bodyPr/>
          <a:lstStyle/>
          <a:p>
            <a:pPr eaLnBrk="1" hangingPunct="1"/>
            <a:r>
              <a:rPr lang="en-AU" altLang="en-US" smtClean="0"/>
              <a:t>Arc flash awareness </a:t>
            </a:r>
            <a:r>
              <a:rPr lang="en-AU" altLang="en-US" sz="1800" smtClean="0"/>
              <a:t>(continued)</a:t>
            </a:r>
            <a:endParaRPr lang="en-AU" altLang="en-US"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25"/>
            <a:ext cx="91440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684213" y="2495550"/>
            <a:ext cx="756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AU" altLang="en-US" b="1">
                <a:solidFill>
                  <a:schemeClr val="bg1"/>
                </a:solidFill>
                <a:cs typeface="Arial" charset="0"/>
              </a:rPr>
              <a:t>De-energised = no arc flash hazard</a:t>
            </a:r>
          </a:p>
        </p:txBody>
      </p:sp>
      <p:sp>
        <p:nvSpPr>
          <p:cNvPr id="11269" name="TextBox 1"/>
          <p:cNvSpPr txBox="1">
            <a:spLocks noChangeArrowheads="1"/>
          </p:cNvSpPr>
          <p:nvPr/>
        </p:nvSpPr>
        <p:spPr bwMode="auto">
          <a:xfrm>
            <a:off x="107950" y="4424363"/>
            <a:ext cx="1943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AU" altLang="en-US" sz="1000" b="1">
                <a:solidFill>
                  <a:schemeClr val="bg1"/>
                </a:solidFill>
              </a:rPr>
              <a:t>Source – www.westex.com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DMIRS PowerPoint Template_Widev2" id="{137EBD89-5122-AF4D-980B-2194C86E1A1D}" vid="{4E4DC5C9-D90D-2148-A0CC-F3212A688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4" ma:contentTypeDescription="Create a new document." ma:contentTypeScope="" ma:versionID="ef2e723b636d3c93d418fb45a6196212">
  <xsd:schema xmlns:xsd="http://www.w3.org/2001/XMLSchema" xmlns:xs="http://www.w3.org/2001/XMLSchema" xmlns:p="http://schemas.microsoft.com/office/2006/metadata/properties" xmlns:ns2="dce3ed02-b0cd-470d-9119-e5f1a2533a21" targetNamespace="http://schemas.microsoft.com/office/2006/metadata/properties" ma:root="true" ma:fieldsID="1930c6e2245d17f1468825221903f85e"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Travel"/>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005296.Safety.Coms</OurDocsDocId>
    <OurDocsVersionCreatedBy xmlns="dce3ed02-b0cd-470d-9119-e5f1a2533a21">MIRSDLC</OurDocsVersionCreatedBy>
    <OurDocsIsLocked xmlns="dce3ed02-b0cd-470d-9119-e5f1a2533a21">false</OurDocsIsLocked>
    <OurDocsDocumentType xmlns="dce3ed02-b0cd-470d-9119-e5f1a2533a21">External Presentations</OurDocsDocumentType>
    <OurDocsFileNumbers xmlns="dce3ed02-b0cd-470d-9119-e5f1a2533a21">TBA</OurDocsFileNumbers>
    <OurDocsLockedOnBehalfOf xmlns="dce3ed02-b0cd-470d-9119-e5f1a2533a21" xsi:nil="true"/>
    <OurDocsDocumentDate xmlns="dce3ed02-b0cd-470d-9119-e5f1a2533a21">2017-05-25T00:00:00Z</OurDocsDocumentDate>
    <OurDocsVersionCreatedAt xmlns="dce3ed02-b0cd-470d-9119-e5f1a2533a21">2017-05-25T14:24:13Z</OurDocsVersionCreatedAt>
    <OurDocsReleaseClassification xmlns="dce3ed02-b0cd-470d-9119-e5f1a2533a21">Departmental Use Only</OurDocsReleaseClassification>
    <OurDocsTitle xmlns="dce3ed02-b0cd-470d-9119-e5f1a2533a21">MS - Toolbox Presentation - 2017 - Arc Flash Awareness</OurDocsTitle>
    <OurDocsLocation xmlns="dce3ed02-b0cd-470d-9119-e5f1a2533a21">Perth</OurDocsLocation>
    <OurDocsDescription xmlns="dce3ed02-b0cd-470d-9119-e5f1a2533a21">ARI Evidence - PI 12 
100764_DMP_WS_PP.ppt</OurDocsDescription>
    <OurDocsVersionReason xmlns="dce3ed02-b0cd-470d-9119-e5f1a2533a21" xsi:nil="true"/>
    <OurDocsAuthor xmlns="dce3ed02-b0cd-470d-9119-e5f1a2533a21">Warren.MITCHELL</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Props1.xml><?xml version="1.0" encoding="utf-8"?>
<ds:datastoreItem xmlns:ds="http://schemas.openxmlformats.org/officeDocument/2006/customXml" ds:itemID="{B3A92241-BA2E-4EA6-9F7E-F85944301843}">
  <ds:schemaRefs>
    <ds:schemaRef ds:uri="Microsoft.SharePoint.Taxonomy.ContentTypeSync"/>
  </ds:schemaRefs>
</ds:datastoreItem>
</file>

<file path=customXml/itemProps2.xml><?xml version="1.0" encoding="utf-8"?>
<ds:datastoreItem xmlns:ds="http://schemas.openxmlformats.org/officeDocument/2006/customXml" ds:itemID="{2F7B7250-28B5-490B-8BD1-D8CD94397CBE}">
  <ds:schemaRefs>
    <ds:schemaRef ds:uri="http://schemas.microsoft.com/office/2006/metadata/longProperties"/>
  </ds:schemaRefs>
</ds:datastoreItem>
</file>

<file path=customXml/itemProps3.xml><?xml version="1.0" encoding="utf-8"?>
<ds:datastoreItem xmlns:ds="http://schemas.openxmlformats.org/officeDocument/2006/customXml" ds:itemID="{C4038AA5-688B-42A5-B239-BA24EBDCA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8961CD8-D707-45EF-8497-D7A959D94C66}">
  <ds:schemaRefs>
    <ds:schemaRef ds:uri="http://schemas.microsoft.com/sharepoint/v3/contenttype/forms"/>
  </ds:schemaRefs>
</ds:datastoreItem>
</file>

<file path=customXml/itemProps5.xml><?xml version="1.0" encoding="utf-8"?>
<ds:datastoreItem xmlns:ds="http://schemas.openxmlformats.org/officeDocument/2006/customXml" ds:itemID="{BD405DE0-D525-4230-BB50-E0BD699D8A2C}">
  <ds:schemaRef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dce3ed02-b0cd-470d-9119-e5f1a2533a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1195</TotalTime>
  <Words>630</Words>
  <Application>Microsoft Office PowerPoint</Application>
  <PresentationFormat>On-screen Show (16:9)</PresentationFormat>
  <Paragraphs>102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ヒラギノ角ゴ Pro W3</vt:lpstr>
      <vt:lpstr>Custom Design</vt:lpstr>
      <vt:lpstr>PowerPoint Presentation</vt:lpstr>
      <vt:lpstr>Arc Flash Awareness </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- 2017 - Arc Flash Awareness</dc:title>
  <dc:subject>100764_DMP_WS_PP.ppt</dc:subject>
  <dc:creator>jemma.williams</dc:creator>
  <cp:keywords>DocSrc=Internal&lt;!&gt;VersionNo=1&lt;!&gt;VersionBy=jemma.williams&lt;!&gt;VersionDate=06/12/2010 13:09:39&lt;!&gt;Branch=&lt;!&gt;Division=&lt;!&gt;Section=&lt;!&gt;LockedBy=&lt;!&gt;LockedOn=&lt;!&gt;LockedBehalfof=</cp:keywords>
  <dc:description>FileNo=TBA&lt;!&gt;Site=Perth&lt;!&gt;MDNo=&lt;!&gt;DocType=External Presentations&lt;!&gt;DocSec=&lt;!&gt;Owner=jemma.williams&lt;!&gt;Filename=000338.jemma.williams.ppt&lt;!&gt;Project=&lt;!&gt;Group=Corporate Support Group&lt;!&gt;SecType=Departmental Use Only</dc:description>
  <cp:lastModifiedBy>Safety Comms</cp:lastModifiedBy>
  <cp:revision>106</cp:revision>
  <cp:lastPrinted>2017-07-11T05:10:15Z</cp:lastPrinted>
  <dcterms:created xsi:type="dcterms:W3CDTF">2009-06-10T08:05:23Z</dcterms:created>
  <dcterms:modified xsi:type="dcterms:W3CDTF">2017-08-16T04:28:29Z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display_urn:schemas-microsoft-com:office:office#Editor">
    <vt:lpwstr>CHEW, Lindy</vt:lpwstr>
  </property>
  <property fmtid="{D5CDD505-2E9C-101B-9397-08002B2CF9AE}" pid="5" name="display_urn:schemas-microsoft-com:office:office#Author">
    <vt:lpwstr>CHEW, Lindy</vt:lpwstr>
  </property>
</Properties>
</file>