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5"/>
  </p:notesMasterIdLst>
  <p:sldIdLst>
    <p:sldId id="275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86" y="10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INTERNAL\CORP\OURDOCS\PERTH\Kieron.HO\000007.kieron.ho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L\CORP\OURDOCS\PERTH\Kieron.HO\000007.kieron.h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NTERNAL\CORP\OURDOCS\PERTH\Kieron.HO\000007.kieron.h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AL\CORP\OURDOCS\PERTH\Kieron.HO\000007.kieron.ho.xlsx" TargetMode="Externa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AL\CORP\OURDOCS\PERTH\Kieron.HO\000007.kieron.ho.xlsx" TargetMode="External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INTERNAL\CORP\OURDOCS\PERTH\Kieron.HO\000007.kieron.ho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http://odstore.internal.dom/OurDocs02/Users/Open/Users/Kieron.HO/000007.kieron.ho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INTERNAL\CORP\OURDOCS\PERTH\Kieron.HO\000007.kieron.ho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INTERNAL\CORP\OURDOCS\PERTH\Kieron.HO\000007.kieron.h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408819785051209"/>
          <c:y val="0.13315001551223679"/>
          <c:w val="0.54728937710292025"/>
          <c:h val="0.66010730025850095"/>
        </c:manualLayout>
      </c:layout>
      <c:pieChart>
        <c:varyColors val="1"/>
        <c:ser>
          <c:idx val="0"/>
          <c:order val="0"/>
          <c:explosion val="7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3922319195863483E-2"/>
                  <c:y val="3.9308089266019433E-2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en-US" sz="1800" dirty="0" smtClean="0"/>
                      <a:t>Non-compliant 91%</a:t>
                    </a:r>
                    <a:endParaRPr lang="en-US" sz="900" dirty="0"/>
                  </a:p>
                </c:rich>
              </c:tx>
              <c:spPr>
                <a:solidFill>
                  <a:srgbClr val="FFFFFF">
                    <a:alpha val="40000"/>
                  </a:srgbClr>
                </a:solidFill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1092260240665427E-2"/>
                  <c:y val="-2.5273981836876243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Compliant 9% </a:t>
                    </a:r>
                    <a:endParaRPr lang="en-US" sz="9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FF">
                  <a:alpha val="40000"/>
                </a:srgbClr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Evaluation'!$Q$9:$Q$10</c:f>
              <c:strCache>
                <c:ptCount val="2"/>
                <c:pt idx="0">
                  <c:v>Compliance issues</c:v>
                </c:pt>
                <c:pt idx="1">
                  <c:v>No Compliance issues</c:v>
                </c:pt>
              </c:strCache>
            </c:strRef>
          </c:cat>
          <c:val>
            <c:numRef>
              <c:f>'Data Evaluation'!$R$9:$R$10</c:f>
              <c:numCache>
                <c:formatCode>General</c:formatCode>
                <c:ptCount val="2"/>
                <c:pt idx="0">
                  <c:v>53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44"/>
      </c:pieChart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/>
            </a:pPr>
            <a:r>
              <a:rPr lang="en-AU" sz="2800" b="0" dirty="0"/>
              <a:t>How many submissions contained </a:t>
            </a:r>
            <a:endParaRPr lang="en-AU" sz="2800" b="0" dirty="0" smtClean="0"/>
          </a:p>
          <a:p>
            <a:pPr>
              <a:defRPr sz="2800" b="0"/>
            </a:pPr>
            <a:r>
              <a:rPr lang="en-AU" sz="2800" b="0" dirty="0" smtClean="0"/>
              <a:t>poor </a:t>
            </a:r>
            <a:r>
              <a:rPr lang="en-AU" sz="2800" b="0" dirty="0"/>
              <a:t>documentation </a:t>
            </a:r>
            <a:r>
              <a:rPr lang="en-AU" sz="2800" b="0" dirty="0" smtClean="0"/>
              <a:t>practices</a:t>
            </a:r>
            <a:r>
              <a:rPr lang="en-AU" sz="2800" b="0" dirty="0"/>
              <a:t>?</a:t>
            </a:r>
          </a:p>
        </c:rich>
      </c:tx>
      <c:layout>
        <c:manualLayout>
          <c:xMode val="edge"/>
          <c:yMode val="edge"/>
          <c:x val="5.9081577090816156E-2"/>
          <c:y val="7.7381652517555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2254882736780106"/>
          <c:y val="0.24395515049068173"/>
          <c:w val="0.45000964863328413"/>
          <c:h val="0.64376070352913028"/>
        </c:manualLayout>
      </c:layout>
      <c:pieChart>
        <c:varyColors val="1"/>
        <c:ser>
          <c:idx val="0"/>
          <c:order val="0"/>
          <c:explosion val="16"/>
          <c:dPt>
            <c:idx val="0"/>
            <c:bubble3D val="0"/>
            <c:explosion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2.7909445766683534E-2"/>
                  <c:y val="1.0254265650824755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Issues </a:t>
                    </a:r>
                  </a:p>
                  <a:p>
                    <a:r>
                      <a:rPr lang="en-US" sz="1800" dirty="0" smtClean="0"/>
                      <a:t>identified</a:t>
                    </a:r>
                    <a:r>
                      <a:rPr lang="en-US" sz="1800" dirty="0"/>
                      <a:t>
41%</a:t>
                    </a:r>
                    <a:endParaRPr lang="en-US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4354984213146958E-2"/>
                  <c:y val="-5.0621218937537349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No</a:t>
                    </a:r>
                    <a:r>
                      <a:rPr lang="en-US" sz="1800" baseline="0" dirty="0" smtClean="0"/>
                      <a:t> i</a:t>
                    </a:r>
                    <a:r>
                      <a:rPr lang="en-US" sz="1800" dirty="0" smtClean="0"/>
                      <a:t>ssues identified</a:t>
                    </a:r>
                    <a:r>
                      <a:rPr lang="en-US" sz="1800" dirty="0"/>
                      <a:t>
59%</a:t>
                    </a:r>
                    <a:endParaRPr lang="en-US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FF">
                  <a:alpha val="40000"/>
                </a:srgb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Evaluation'!$S$2:$T$2</c:f>
              <c:strCache>
                <c:ptCount val="2"/>
                <c:pt idx="0">
                  <c:v>Issues Identified</c:v>
                </c:pt>
                <c:pt idx="1">
                  <c:v>Issues not Identified</c:v>
                </c:pt>
              </c:strCache>
            </c:strRef>
          </c:cat>
          <c:val>
            <c:numRef>
              <c:f>'Data Evaluation'!$S$4:$T$4</c:f>
              <c:numCache>
                <c:formatCode>General</c:formatCode>
                <c:ptCount val="2"/>
                <c:pt idx="0">
                  <c:v>0.41379310344827586</c:v>
                </c:pt>
                <c:pt idx="1">
                  <c:v>0.5862068965517242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43"/>
      </c:pieChart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/>
            </a:pPr>
            <a:r>
              <a:rPr lang="en-AU" sz="2800" b="0" dirty="0"/>
              <a:t>How many submissions contained </a:t>
            </a:r>
            <a:endParaRPr lang="en-AU" sz="2800" b="0" dirty="0" smtClean="0"/>
          </a:p>
          <a:p>
            <a:pPr>
              <a:defRPr sz="2800" b="0"/>
            </a:pPr>
            <a:r>
              <a:rPr lang="en-AU" sz="2800" b="0" dirty="0" smtClean="0"/>
              <a:t>incorrect </a:t>
            </a:r>
            <a:r>
              <a:rPr lang="en-AU" sz="2800" b="0" dirty="0"/>
              <a:t>or inconsistent parameters?</a:t>
            </a:r>
          </a:p>
        </c:rich>
      </c:tx>
      <c:layout>
        <c:manualLayout>
          <c:xMode val="edge"/>
          <c:yMode val="edge"/>
          <c:x val="4.0269896060990885E-2"/>
          <c:y val="9.20187612004463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6170636850648914"/>
          <c:y val="0.26643642856107774"/>
          <c:w val="0.4074290005878588"/>
          <c:h val="0.5828470141766886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14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5.6360608659412559E-2"/>
                  <c:y val="0.108467114765026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Issues </a:t>
                    </a:r>
                  </a:p>
                  <a:p>
                    <a:r>
                      <a:rPr lang="en-US" dirty="0" smtClean="0"/>
                      <a:t>identified</a:t>
                    </a:r>
                    <a:r>
                      <a:rPr lang="en-US" dirty="0"/>
                      <a:t>
59%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0499245467225789E-2"/>
                  <c:y val="-0.1269997778024663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No issues identified</a:t>
                    </a:r>
                    <a:r>
                      <a:rPr lang="en-US" dirty="0"/>
                      <a:t>
41%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FF">
                  <a:alpha val="40000"/>
                </a:srgb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Evaluation'!$S$2:$T$2</c:f>
              <c:strCache>
                <c:ptCount val="2"/>
                <c:pt idx="0">
                  <c:v>Issues Identified</c:v>
                </c:pt>
                <c:pt idx="1">
                  <c:v>Issues not Identified</c:v>
                </c:pt>
              </c:strCache>
            </c:strRef>
          </c:cat>
          <c:val>
            <c:numRef>
              <c:f>'Data Evaluation'!$S$5:$T$5</c:f>
              <c:numCache>
                <c:formatCode>General</c:formatCode>
                <c:ptCount val="2"/>
                <c:pt idx="0">
                  <c:v>0.58620689655172409</c:v>
                </c:pt>
                <c:pt idx="1">
                  <c:v>0.41379310344827591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28"/>
      </c:pieChart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/>
            </a:pPr>
            <a:r>
              <a:rPr lang="en-AU" sz="2800" b="0" dirty="0"/>
              <a:t>How many submissions missed </a:t>
            </a:r>
            <a:endParaRPr lang="en-AU" sz="2800" b="0" dirty="0" smtClean="0"/>
          </a:p>
          <a:p>
            <a:pPr>
              <a:defRPr sz="2800" b="0"/>
            </a:pPr>
            <a:r>
              <a:rPr lang="en-AU" sz="2800" b="0" dirty="0" smtClean="0"/>
              <a:t>basic </a:t>
            </a:r>
            <a:r>
              <a:rPr lang="en-AU" sz="2800" b="0" dirty="0"/>
              <a:t>information relating to </a:t>
            </a:r>
            <a:r>
              <a:rPr lang="en-AU" sz="2800" b="0" dirty="0" smtClean="0"/>
              <a:t>crane?</a:t>
            </a:r>
            <a:endParaRPr lang="en-AU" sz="2800" b="0" dirty="0"/>
          </a:p>
        </c:rich>
      </c:tx>
      <c:layout>
        <c:manualLayout>
          <c:xMode val="edge"/>
          <c:yMode val="edge"/>
          <c:x val="4.1949351022626702E-2"/>
          <c:y val="9.55287049968282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0025537921280372"/>
          <c:y val="0.26534445494730879"/>
          <c:w val="0.47090617787756933"/>
          <c:h val="0.64828183099191883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9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2.2014063785042073E-2"/>
                  <c:y val="-2.10802516341426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Issues </a:t>
                    </a:r>
                  </a:p>
                  <a:p>
                    <a:r>
                      <a:rPr lang="en-US" dirty="0" smtClean="0"/>
                      <a:t>identified</a:t>
                    </a:r>
                    <a:r>
                      <a:rPr lang="en-US" dirty="0"/>
                      <a:t>
50%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9015904996883779E-2"/>
                  <c:y val="-5.5198698452735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No issues identified</a:t>
                    </a:r>
                    <a:r>
                      <a:rPr lang="en-US" dirty="0"/>
                      <a:t>
50%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FF">
                  <a:alpha val="40000"/>
                </a:srgbClr>
              </a:solidFill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Evaluation'!$S$2:$T$2</c:f>
              <c:strCache>
                <c:ptCount val="2"/>
                <c:pt idx="0">
                  <c:v>Issues Identified</c:v>
                </c:pt>
                <c:pt idx="1">
                  <c:v>Issues not Identified</c:v>
                </c:pt>
              </c:strCache>
            </c:strRef>
          </c:cat>
          <c:val>
            <c:numRef>
              <c:f>'Data Evaluation'!$S$6:$T$6</c:f>
              <c:numCache>
                <c:formatCode>General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32"/>
      </c:pieChart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AU" b="0" dirty="0" smtClean="0">
                <a:solidFill>
                  <a:srgbClr val="CF5E31"/>
                </a:solidFill>
              </a:rPr>
              <a:t>Crane design compliance </a:t>
            </a:r>
            <a:endParaRPr lang="en-AU" b="0" dirty="0">
              <a:solidFill>
                <a:srgbClr val="CF5E31"/>
              </a:solidFill>
            </a:endParaRPr>
          </a:p>
        </c:rich>
      </c:tx>
      <c:layout>
        <c:manualLayout>
          <c:xMode val="edge"/>
          <c:yMode val="edge"/>
          <c:x val="0.25572158649038995"/>
          <c:y val="9.435338420302186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338886210652239"/>
          <c:y val="0.21774642227252528"/>
          <c:w val="0.69790361026300285"/>
          <c:h val="0.67852682167259193"/>
        </c:manualLayout>
      </c:layout>
      <c:pie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5.0377063165257543E-2"/>
                  <c:y val="-6.5659650523174101E-2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dirty="0" smtClean="0"/>
                      <a:t>Had issues 81%</a:t>
                    </a:r>
                    <a:endParaRPr lang="en-US" sz="1800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8446038762813783E-2"/>
                  <c:y val="7.8084825309447714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Comply 19%</a:t>
                    </a:r>
                    <a:endParaRPr lang="en-US" sz="18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FF">
                  <a:alpha val="40000"/>
                </a:srgbClr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Evaluation'!$Q$9:$Q$10</c:f>
              <c:strCache>
                <c:ptCount val="2"/>
                <c:pt idx="0">
                  <c:v>Compliance issues</c:v>
                </c:pt>
                <c:pt idx="1">
                  <c:v>No Compliance issues</c:v>
                </c:pt>
              </c:strCache>
            </c:strRef>
          </c:cat>
          <c:val>
            <c:numRef>
              <c:f>'Data Evaluation'!$S$9:$S$10</c:f>
              <c:numCache>
                <c:formatCode>General</c:formatCode>
                <c:ptCount val="2"/>
                <c:pt idx="0">
                  <c:v>47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70"/>
      </c:pieChart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CF5E31"/>
                </a:solidFill>
              </a:defRPr>
            </a:pPr>
            <a:r>
              <a:rPr lang="en-AU" b="0" dirty="0" smtClean="0">
                <a:solidFill>
                  <a:srgbClr val="CF5E31"/>
                </a:solidFill>
              </a:rPr>
              <a:t>Support structure compliance</a:t>
            </a:r>
            <a:endParaRPr lang="en-AU" b="0" dirty="0">
              <a:solidFill>
                <a:srgbClr val="CF5E31"/>
              </a:solidFill>
            </a:endParaRPr>
          </a:p>
        </c:rich>
      </c:tx>
      <c:layout>
        <c:manualLayout>
          <c:xMode val="edge"/>
          <c:yMode val="edge"/>
          <c:x val="0.18001845948740738"/>
          <c:y val="0.1022801009227638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9347422935913"/>
          <c:y val="0.23739008870189945"/>
          <c:w val="0.66051870305008842"/>
          <c:h val="0.622227763742836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explosion val="8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5.1087877257831676E-2"/>
                  <c:y val="2.2067686923675146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Had issues 76%</a:t>
                    </a:r>
                    <a:endParaRPr lang="en-US" sz="18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2921648649958464E-2"/>
                  <c:y val="9.2505955326753434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Comply 24%</a:t>
                    </a:r>
                    <a:endParaRPr lang="en-US" sz="18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FF">
                  <a:alpha val="40000"/>
                </a:srgbClr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Evaluation'!$Q$9:$Q$10</c:f>
              <c:strCache>
                <c:ptCount val="2"/>
                <c:pt idx="0">
                  <c:v>Compliance issues</c:v>
                </c:pt>
                <c:pt idx="1">
                  <c:v>No Compliance issues</c:v>
                </c:pt>
              </c:strCache>
            </c:strRef>
          </c:cat>
          <c:val>
            <c:numRef>
              <c:f>'Data Evaluation'!$T$9:$T$10</c:f>
              <c:numCache>
                <c:formatCode>General</c:formatCode>
                <c:ptCount val="2"/>
                <c:pt idx="0">
                  <c:v>44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6"/>
      </c:pieChart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AU" sz="2800" b="0" dirty="0" smtClean="0"/>
              <a:t>AS 1418 </a:t>
            </a:r>
            <a:r>
              <a:rPr lang="en-AU" sz="2800" b="0" dirty="0"/>
              <a:t>compliance issues in </a:t>
            </a:r>
            <a:endParaRPr lang="en-AU" sz="2800" b="0" dirty="0" smtClean="0"/>
          </a:p>
          <a:p>
            <a:pPr>
              <a:defRPr sz="2800"/>
            </a:pPr>
            <a:r>
              <a:rPr lang="en-AU" sz="2800" b="0" dirty="0" smtClean="0">
                <a:solidFill>
                  <a:srgbClr val="CF5E31"/>
                </a:solidFill>
              </a:rPr>
              <a:t>crane</a:t>
            </a:r>
            <a:r>
              <a:rPr lang="en-AU" sz="2800" b="0" dirty="0" smtClean="0"/>
              <a:t> </a:t>
            </a:r>
            <a:r>
              <a:rPr lang="en-AU" sz="2800" b="0" dirty="0"/>
              <a:t>calculations </a:t>
            </a:r>
          </a:p>
        </c:rich>
      </c:tx>
      <c:layout>
        <c:manualLayout>
          <c:xMode val="edge"/>
          <c:yMode val="edge"/>
          <c:x val="0.20614913755102479"/>
          <c:y val="1.695696042997886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325063344216231E-2"/>
          <c:y val="0.17204916706306977"/>
          <c:w val="0.92302927362909493"/>
          <c:h val="0.7146553499708214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pattFill prst="dotGrid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tx1">
                    <a:lumMod val="65000"/>
                    <a:lumOff val="35000"/>
                  </a:schemeClr>
                </a:bgClr>
              </a:pattFill>
            </c:spPr>
          </c:dPt>
          <c:dPt>
            <c:idx val="1"/>
            <c:invertIfNegative val="0"/>
            <c:bubble3D val="0"/>
            <c:spPr>
              <a:blipFill dpi="0" rotWithShape="1">
                <a:blip xmlns:r="http://schemas.openxmlformats.org/officeDocument/2006/relationships" r:embed="rId1"/>
                <a:srcRect/>
                <a:tile tx="0" ty="0" sx="100000" sy="100000" flip="none" algn="tl"/>
              </a:blip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pattFill prst="horzBrick">
                <a:fgClr>
                  <a:schemeClr val="accent2">
                    <a:lumMod val="75000"/>
                  </a:schemeClr>
                </a:fgClr>
                <a:bgClr>
                  <a:schemeClr val="tx1">
                    <a:lumMod val="65000"/>
                    <a:lumOff val="35000"/>
                  </a:schemeClr>
                </a:bgClr>
              </a:pattFill>
            </c:spPr>
          </c:dPt>
          <c:dPt>
            <c:idx val="4"/>
            <c:invertIfNegative val="0"/>
            <c:bubble3D val="0"/>
            <c:spPr>
              <a:pattFill prst="zigZag">
                <a:fgClr>
                  <a:schemeClr val="bg1">
                    <a:lumMod val="50000"/>
                  </a:schemeClr>
                </a:fgClr>
                <a:bgClr>
                  <a:srgbClr val="663300"/>
                </a:bgClr>
              </a:pattFill>
            </c:spPr>
          </c:dPt>
          <c:dPt>
            <c:idx val="5"/>
            <c:invertIfNegative val="0"/>
            <c:bubble3D val="0"/>
            <c:spPr>
              <a:pattFill prst="wave">
                <a:fgClr>
                  <a:schemeClr val="bg1">
                    <a:lumMod val="85000"/>
                  </a:schemeClr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</c:spPr>
          </c:dPt>
          <c:dPt>
            <c:idx val="6"/>
            <c:invertIfNegative val="0"/>
            <c:bubble3D val="0"/>
            <c:spPr>
              <a:pattFill prst="weave">
                <a:fgClr>
                  <a:schemeClr val="accent2">
                    <a:lumMod val="75000"/>
                  </a:schemeClr>
                </a:fgClr>
                <a:bgClr>
                  <a:schemeClr val="accent4">
                    <a:lumMod val="75000"/>
                  </a:schemeClr>
                </a:bgClr>
              </a:pattFill>
            </c:spPr>
          </c:dPt>
          <c:dPt>
            <c:idx val="7"/>
            <c:invertIfNegative val="0"/>
            <c:bubble3D val="0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Pt>
            <c:idx val="8"/>
            <c:invertIfNegative val="0"/>
            <c:bubble3D val="0"/>
            <c:spPr>
              <a:pattFill prst="shingle">
                <a:fgClr>
                  <a:srgbClr val="FFC000"/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</c:spPr>
          </c:dPt>
          <c:cat>
            <c:strRef>
              <c:f>'Data Evaluation'!$B$4:$B$12</c:f>
              <c:strCache>
                <c:ptCount val="9"/>
                <c:pt idx="0">
                  <c:v>Deflections</c:v>
                </c:pt>
                <c:pt idx="1">
                  <c:v>Fatigue</c:v>
                </c:pt>
                <c:pt idx="2">
                  <c:v>Other Calculation Errors and Omissions</c:v>
                </c:pt>
                <c:pt idx="3">
                  <c:v>Critical Connection(s)</c:v>
                </c:pt>
                <c:pt idx="4">
                  <c:v>Seismic</c:v>
                </c:pt>
                <c:pt idx="5">
                  <c:v>Wind</c:v>
                </c:pt>
                <c:pt idx="6">
                  <c:v>Combined Stresses (eccentricity, torsion etc.) </c:v>
                </c:pt>
                <c:pt idx="7">
                  <c:v>AS1418 Criteria Failure Not Addressed</c:v>
                </c:pt>
                <c:pt idx="8">
                  <c:v>Welds</c:v>
                </c:pt>
              </c:strCache>
            </c:strRef>
          </c:cat>
          <c:val>
            <c:numRef>
              <c:f>'Data Evaluation'!$D$4:$D$12</c:f>
              <c:numCache>
                <c:formatCode>General</c:formatCode>
                <c:ptCount val="9"/>
                <c:pt idx="0">
                  <c:v>6.8965517241379309E-2</c:v>
                </c:pt>
                <c:pt idx="1">
                  <c:v>0.29310344827586204</c:v>
                </c:pt>
                <c:pt idx="2">
                  <c:v>0.36206896551724138</c:v>
                </c:pt>
                <c:pt idx="3">
                  <c:v>0.20689655172413793</c:v>
                </c:pt>
                <c:pt idx="4">
                  <c:v>0.34482758620689657</c:v>
                </c:pt>
                <c:pt idx="5">
                  <c:v>0.22413793103448276</c:v>
                </c:pt>
                <c:pt idx="6">
                  <c:v>0.37931034482758619</c:v>
                </c:pt>
                <c:pt idx="7">
                  <c:v>0.1206896551724138</c:v>
                </c:pt>
                <c:pt idx="8">
                  <c:v>0.10344827586206896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204992"/>
        <c:axId val="235206528"/>
      </c:barChart>
      <c:catAx>
        <c:axId val="235204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235206528"/>
        <c:crosses val="autoZero"/>
        <c:auto val="1"/>
        <c:lblAlgn val="ctr"/>
        <c:lblOffset val="100"/>
        <c:noMultiLvlLbl val="0"/>
      </c:catAx>
      <c:valAx>
        <c:axId val="235206528"/>
        <c:scaling>
          <c:orientation val="minMax"/>
          <c:max val="0.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35204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AU" sz="2800" b="0" dirty="0" smtClean="0"/>
              <a:t>AS 1418 </a:t>
            </a:r>
            <a:r>
              <a:rPr lang="en-AU" sz="2800" b="0" dirty="0"/>
              <a:t>compliance issues in </a:t>
            </a:r>
            <a:endParaRPr lang="en-AU" sz="2800" b="0" dirty="0" smtClean="0"/>
          </a:p>
          <a:p>
            <a:pPr>
              <a:defRPr sz="2800"/>
            </a:pPr>
            <a:r>
              <a:rPr lang="en-AU" sz="2800" b="0" dirty="0" smtClean="0">
                <a:solidFill>
                  <a:srgbClr val="CF5E31"/>
                </a:solidFill>
              </a:rPr>
              <a:t>support structure </a:t>
            </a:r>
            <a:r>
              <a:rPr lang="en-AU" sz="2800" b="0" dirty="0" smtClean="0"/>
              <a:t>calculations</a:t>
            </a:r>
            <a:endParaRPr lang="en-AU" sz="2800" b="0" dirty="0"/>
          </a:p>
        </c:rich>
      </c:tx>
      <c:layout>
        <c:manualLayout>
          <c:xMode val="edge"/>
          <c:yMode val="edge"/>
          <c:x val="0.24023984817109284"/>
          <c:y val="1.6055858511060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0047555917759273E-2"/>
          <c:y val="0.15934053304422113"/>
          <c:w val="0.90138340501000902"/>
          <c:h val="0.7253263366650193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pattFill prst="dotGrid">
                <a:fgClr>
                  <a:schemeClr val="bg1">
                    <a:lumMod val="50000"/>
                  </a:schemeClr>
                </a:fgClr>
                <a:bgClr>
                  <a:schemeClr val="tx1">
                    <a:lumMod val="65000"/>
                    <a:lumOff val="35000"/>
                  </a:schemeClr>
                </a:bgClr>
              </a:pattFill>
            </c:spPr>
          </c:dPt>
          <c:dPt>
            <c:idx val="1"/>
            <c:invertIfNegative val="0"/>
            <c:bubble3D val="0"/>
            <c:spPr>
              <a:blipFill dpi="0" rotWithShape="1">
                <a:blip xmlns:r="http://schemas.openxmlformats.org/officeDocument/2006/relationships" r:embed="rId1"/>
                <a:srcRect/>
                <a:tile tx="0" ty="0" sx="100000" sy="100000" flip="none" algn="tl"/>
              </a:blip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pattFill prst="horzBrick">
                <a:fgClr>
                  <a:schemeClr val="accent2">
                    <a:lumMod val="75000"/>
                  </a:schemeClr>
                </a:fgClr>
                <a:bgClr>
                  <a:schemeClr val="tx1">
                    <a:lumMod val="65000"/>
                    <a:lumOff val="35000"/>
                  </a:schemeClr>
                </a:bgClr>
              </a:pattFill>
            </c:spPr>
          </c:dPt>
          <c:dPt>
            <c:idx val="4"/>
            <c:invertIfNegative val="0"/>
            <c:bubble3D val="0"/>
            <c:spPr>
              <a:pattFill prst="zigZag">
                <a:fgClr>
                  <a:schemeClr val="bg1">
                    <a:lumMod val="50000"/>
                  </a:schemeClr>
                </a:fgClr>
                <a:bgClr>
                  <a:srgbClr val="663300"/>
                </a:bgClr>
              </a:pattFill>
            </c:spPr>
          </c:dPt>
          <c:dPt>
            <c:idx val="5"/>
            <c:invertIfNegative val="0"/>
            <c:bubble3D val="0"/>
            <c:spPr>
              <a:pattFill prst="wave">
                <a:fgClr>
                  <a:schemeClr val="bg1">
                    <a:lumMod val="85000"/>
                  </a:schemeClr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</c:spPr>
          </c:dPt>
          <c:dPt>
            <c:idx val="6"/>
            <c:invertIfNegative val="0"/>
            <c:bubble3D val="0"/>
            <c:spPr>
              <a:pattFill prst="weave">
                <a:fgClr>
                  <a:schemeClr val="accent2">
                    <a:lumMod val="75000"/>
                  </a:schemeClr>
                </a:fgClr>
                <a:bgClr>
                  <a:schemeClr val="accent4">
                    <a:lumMod val="75000"/>
                  </a:schemeClr>
                </a:bgClr>
              </a:pattFill>
            </c:spPr>
          </c:dPt>
          <c:dPt>
            <c:idx val="7"/>
            <c:invertIfNegative val="0"/>
            <c:bubble3D val="0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Pt>
            <c:idx val="8"/>
            <c:invertIfNegative val="0"/>
            <c:bubble3D val="0"/>
            <c:spPr>
              <a:pattFill prst="shingle">
                <a:fgClr>
                  <a:srgbClr val="FFC000"/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</c:spPr>
          </c:dPt>
          <c:cat>
            <c:strRef>
              <c:f>'Data Evaluation'!$B$4:$B$12</c:f>
              <c:strCache>
                <c:ptCount val="9"/>
                <c:pt idx="0">
                  <c:v>Deflections</c:v>
                </c:pt>
                <c:pt idx="1">
                  <c:v>Fatigue</c:v>
                </c:pt>
                <c:pt idx="2">
                  <c:v>Other Calculation Errors and Omissions</c:v>
                </c:pt>
                <c:pt idx="3">
                  <c:v>Critical Connection(s)</c:v>
                </c:pt>
                <c:pt idx="4">
                  <c:v>Seismic</c:v>
                </c:pt>
                <c:pt idx="5">
                  <c:v>Wind</c:v>
                </c:pt>
                <c:pt idx="6">
                  <c:v>Combined Stresses (eccentricity, torsion etc.) </c:v>
                </c:pt>
                <c:pt idx="7">
                  <c:v>AS1418 Criteria Failure Not Addressed</c:v>
                </c:pt>
                <c:pt idx="8">
                  <c:v>Welds</c:v>
                </c:pt>
              </c:strCache>
            </c:strRef>
          </c:cat>
          <c:val>
            <c:numRef>
              <c:f>'Data Evaluation'!$F$4:$F$12</c:f>
              <c:numCache>
                <c:formatCode>General</c:formatCode>
                <c:ptCount val="9"/>
                <c:pt idx="0">
                  <c:v>0.17241379310344829</c:v>
                </c:pt>
                <c:pt idx="1">
                  <c:v>0.27586206896551724</c:v>
                </c:pt>
                <c:pt idx="2">
                  <c:v>0.31034482758620691</c:v>
                </c:pt>
                <c:pt idx="3">
                  <c:v>0.1206896551724138</c:v>
                </c:pt>
                <c:pt idx="4">
                  <c:v>0.31034482758620691</c:v>
                </c:pt>
                <c:pt idx="5">
                  <c:v>0.13793103448275862</c:v>
                </c:pt>
                <c:pt idx="6">
                  <c:v>0.10344827586206896</c:v>
                </c:pt>
                <c:pt idx="7">
                  <c:v>0.13793103448275862</c:v>
                </c:pt>
                <c:pt idx="8">
                  <c:v>8.6206896551724144E-2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00064"/>
        <c:axId val="39142528"/>
      </c:barChart>
      <c:catAx>
        <c:axId val="38600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39142528"/>
        <c:crosses val="autoZero"/>
        <c:auto val="1"/>
        <c:lblAlgn val="ctr"/>
        <c:lblOffset val="100"/>
        <c:noMultiLvlLbl val="0"/>
      </c:catAx>
      <c:valAx>
        <c:axId val="39142528"/>
        <c:scaling>
          <c:orientation val="minMax"/>
          <c:max val="0.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8600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/>
            </a:pPr>
            <a:r>
              <a:rPr lang="en-AU" sz="2800" b="0" dirty="0"/>
              <a:t>Time span between </a:t>
            </a:r>
            <a:endParaRPr lang="en-AU" sz="2800" b="0" dirty="0" smtClean="0"/>
          </a:p>
          <a:p>
            <a:pPr>
              <a:defRPr sz="2800" b="0"/>
            </a:pPr>
            <a:r>
              <a:rPr lang="en-AU" sz="2800" b="0" dirty="0" smtClean="0"/>
              <a:t>original </a:t>
            </a:r>
            <a:r>
              <a:rPr lang="en-AU" sz="2800" b="0" dirty="0" smtClean="0">
                <a:solidFill>
                  <a:srgbClr val="CF5E31"/>
                </a:solidFill>
              </a:rPr>
              <a:t>crane</a:t>
            </a:r>
            <a:r>
              <a:rPr lang="en-AU" sz="2800" b="0" dirty="0" smtClean="0"/>
              <a:t> </a:t>
            </a:r>
            <a:r>
              <a:rPr lang="en-AU" sz="2800" b="0" dirty="0"/>
              <a:t>calculation and verification</a:t>
            </a:r>
          </a:p>
        </c:rich>
      </c:tx>
      <c:layout>
        <c:manualLayout>
          <c:xMode val="edge"/>
          <c:yMode val="edge"/>
          <c:x val="0.10103163881221218"/>
          <c:y val="1.85185185185185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188344685816272"/>
          <c:y val="0.19592723826188393"/>
          <c:w val="0.56780759941296433"/>
          <c:h val="0.66711789683781153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  <c:spPr>
              <a:solidFill>
                <a:srgbClr val="FF0000"/>
              </a:solidFill>
            </c:spPr>
          </c:dPt>
          <c:dPt>
            <c:idx val="1"/>
            <c:bubble3D val="0"/>
            <c:explosion val="0"/>
            <c:spPr>
              <a:solidFill>
                <a:schemeClr val="tx1"/>
              </a:solidFill>
            </c:spPr>
          </c:dPt>
          <c:dPt>
            <c:idx val="2"/>
            <c:bubble3D val="0"/>
            <c:explosion val="0"/>
            <c:spPr>
              <a:solidFill>
                <a:srgbClr val="CF5E31"/>
              </a:solidFill>
            </c:spPr>
          </c:dPt>
          <c:dPt>
            <c:idx val="3"/>
            <c:bubble3D val="0"/>
            <c:explosion val="9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3.2771330834429631E-2"/>
                  <c:y val="9.8041703120443271E-3"/>
                </c:manualLayout>
              </c:layout>
              <c:tx>
                <c:rich>
                  <a:bodyPr/>
                  <a:lstStyle/>
                  <a:p>
                    <a:r>
                      <a:rPr lang="en-AU" sz="1600" dirty="0" smtClean="0"/>
                      <a:t>Verified </a:t>
                    </a:r>
                    <a:r>
                      <a:rPr lang="en-AU" sz="1600" dirty="0"/>
                      <a:t>on the same day
12%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9263572960138631E-2"/>
                  <c:y val="3.8694663167104112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Negative </a:t>
                    </a:r>
                    <a:r>
                      <a:rPr lang="en-US" sz="1600" dirty="0"/>
                      <a:t>verification time*
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5457549032279767E-2"/>
                  <c:y val="7.0614173228346455E-2"/>
                </c:manualLayout>
              </c:layout>
              <c:tx>
                <c:rich>
                  <a:bodyPr/>
                  <a:lstStyle/>
                  <a:p>
                    <a:r>
                      <a:rPr lang="en-AU" sz="1600" dirty="0"/>
                      <a:t>2 days or less </a:t>
                    </a:r>
                    <a:r>
                      <a:rPr lang="en-AU" sz="1600" dirty="0" smtClean="0"/>
                      <a:t>for verification</a:t>
                    </a:r>
                    <a:r>
                      <a:rPr lang="en-AU" sz="1600" dirty="0"/>
                      <a:t>
10%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106929057457672E-2"/>
                  <c:y val="-8.6514144065325163E-2"/>
                </c:manualLayout>
              </c:layout>
              <c:tx>
                <c:rich>
                  <a:bodyPr/>
                  <a:lstStyle/>
                  <a:p>
                    <a:r>
                      <a:rPr lang="en-AU" sz="1600" b="0" i="0" u="none" strike="noStrike" baseline="0" dirty="0" smtClean="0">
                        <a:effectLst/>
                      </a:rPr>
                      <a:t>More than 2 days for verification</a:t>
                    </a:r>
                    <a:r>
                      <a:rPr lang="en-AU" sz="1600" dirty="0"/>
                      <a:t>
74%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FF">
                  <a:alpha val="40000"/>
                </a:srgbClr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Evaluation'!$H$8:$H$11</c:f>
              <c:strCache>
                <c:ptCount val="4"/>
                <c:pt idx="0">
                  <c:v>Verified on the same day</c:v>
                </c:pt>
                <c:pt idx="1">
                  <c:v>Negative verification time*</c:v>
                </c:pt>
                <c:pt idx="2">
                  <c:v>2 days or less verification time</c:v>
                </c:pt>
                <c:pt idx="3">
                  <c:v>Short verification NOT identified</c:v>
                </c:pt>
              </c:strCache>
            </c:strRef>
          </c:cat>
          <c:val>
            <c:numRef>
              <c:f>'Data Evaluation'!$I$8:$I$11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6</c:v>
                </c:pt>
                <c:pt idx="3">
                  <c:v>43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AU" sz="2600" b="0" dirty="0"/>
              <a:t>How many crane designs with short verification times have </a:t>
            </a:r>
            <a:r>
              <a:rPr lang="en-AU" sz="2600" b="0" dirty="0" smtClean="0"/>
              <a:t>AS 1418 </a:t>
            </a:r>
            <a:r>
              <a:rPr lang="en-AU" sz="2600" b="0" dirty="0"/>
              <a:t>compliance issues?</a:t>
            </a:r>
          </a:p>
        </c:rich>
      </c:tx>
      <c:layout>
        <c:manualLayout>
          <c:xMode val="edge"/>
          <c:yMode val="edge"/>
          <c:x val="0.11534023571087443"/>
          <c:y val="0.1050979074819657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248477224727422"/>
          <c:y val="0.29270268573804831"/>
          <c:w val="0.40575591209772011"/>
          <c:h val="0.58034959603013214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explosion val="93"/>
            <c:spPr>
              <a:solidFill>
                <a:schemeClr val="accent1">
                  <a:alpha val="50000"/>
                </a:schemeClr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6">
                      <a:lumMod val="75000"/>
                      <a:alpha val="48000"/>
                    </a:schemeClr>
                  </a:gs>
                  <a:gs pos="50000">
                    <a:schemeClr val="tx1">
                      <a:alpha val="50000"/>
                    </a:schemeClr>
                  </a:gs>
                  <a:gs pos="100000">
                    <a:srgbClr val="FF0000">
                      <a:alpha val="50000"/>
                    </a:srgbClr>
                  </a:gs>
                </a:gsLst>
                <a:lin ang="16200000" scaled="1"/>
                <a:tileRect/>
              </a:gradFill>
            </c:spPr>
          </c:dPt>
          <c:dLbls>
            <c:dLbl>
              <c:idx val="0"/>
              <c:layout>
                <c:manualLayout>
                  <c:x val="1.1139218191078104E-2"/>
                  <c:y val="0.19321065678682994"/>
                </c:manualLayout>
              </c:layout>
              <c:tx>
                <c:rich>
                  <a:bodyPr/>
                  <a:lstStyle/>
                  <a:p>
                    <a:r>
                      <a:rPr lang="en-AU" sz="1600" b="0" i="0" u="none" strike="noStrike" baseline="0" dirty="0" smtClean="0">
                        <a:effectLst/>
                      </a:rPr>
                      <a:t>More than 2 days for verification</a:t>
                    </a:r>
                    <a:r>
                      <a:rPr lang="en-US" dirty="0"/>
                      <a:t>
74%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/>
                      <a:t>Compliance </a:t>
                    </a:r>
                    <a:r>
                      <a:rPr lang="en-US" sz="1600" dirty="0" smtClean="0"/>
                      <a:t>issues</a:t>
                    </a:r>
                    <a:r>
                      <a:rPr lang="en-US" sz="1600" dirty="0"/>
                      <a:t>
93%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/>
                      <a:t>No compliance issues
7%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Evaluation'!$W$3:$W$5</c:f>
              <c:strCache>
                <c:ptCount val="3"/>
                <c:pt idx="0">
                  <c:v>Not short time</c:v>
                </c:pt>
                <c:pt idx="1">
                  <c:v>Compliance Issues</c:v>
                </c:pt>
                <c:pt idx="2">
                  <c:v>No compliance issues</c:v>
                </c:pt>
              </c:strCache>
            </c:strRef>
          </c:cat>
          <c:val>
            <c:numRef>
              <c:f>'Data Evaluation'!$X$3:$X$5</c:f>
              <c:numCache>
                <c:formatCode>General</c:formatCode>
                <c:ptCount val="3"/>
                <c:pt idx="0">
                  <c:v>43</c:v>
                </c:pt>
                <c:pt idx="1">
                  <c:v>14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plitType val="cust"/>
        <c:custSplit>
          <c:secondPiePt val="1"/>
          <c:secondPiePt val="2"/>
        </c:custSplit>
        <c:secondPieSize val="200"/>
        <c:serLines/>
      </c:ofPieChart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88320209973752"/>
          <c:y val="0.15818688432377523"/>
          <c:w val="0.51075853018372708"/>
          <c:h val="0.69279351015995572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  <c:spPr>
              <a:solidFill>
                <a:srgbClr val="FF0000"/>
              </a:solidFill>
            </c:spPr>
          </c:dPt>
          <c:dPt>
            <c:idx val="1"/>
            <c:bubble3D val="0"/>
            <c:explosion val="0"/>
            <c:spPr>
              <a:solidFill>
                <a:schemeClr val="tx1"/>
              </a:solidFill>
            </c:spPr>
          </c:dPt>
          <c:dPt>
            <c:idx val="2"/>
            <c:bubble3D val="0"/>
            <c:explosion val="0"/>
            <c:spPr>
              <a:solidFill>
                <a:srgbClr val="CF5E31"/>
              </a:solidFill>
            </c:spPr>
          </c:dPt>
          <c:dPt>
            <c:idx val="3"/>
            <c:bubble3D val="0"/>
            <c:explosion val="18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6.7619422572178484E-2"/>
                  <c:y val="-2.1886803983998501E-2"/>
                </c:manualLayout>
              </c:layout>
              <c:tx>
                <c:rich>
                  <a:bodyPr/>
                  <a:lstStyle/>
                  <a:p>
                    <a:r>
                      <a:rPr lang="en-AU" sz="1600" b="0" dirty="0" smtClean="0"/>
                      <a:t>Verified same </a:t>
                    </a:r>
                    <a:r>
                      <a:rPr lang="en-AU" sz="1600" b="0" dirty="0"/>
                      <a:t>day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1611403143238481E-2"/>
                  <c:y val="3.1531266171219804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Negative </a:t>
                    </a:r>
                    <a:r>
                      <a:rPr lang="en-US" sz="1600" dirty="0"/>
                      <a:t>verification time*
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7416258189921055E-2"/>
                  <c:y val="0.10676616669766978"/>
                </c:manualLayout>
              </c:layout>
              <c:tx>
                <c:rich>
                  <a:bodyPr/>
                  <a:lstStyle/>
                  <a:p>
                    <a:r>
                      <a:rPr lang="en-AU" sz="1600" dirty="0"/>
                      <a:t>2 days or less </a:t>
                    </a:r>
                    <a:r>
                      <a:rPr lang="en-AU" sz="1600" dirty="0" smtClean="0"/>
                      <a:t>for verification</a:t>
                    </a:r>
                    <a:r>
                      <a:rPr lang="en-AU" sz="1600" dirty="0"/>
                      <a:t>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6481736657917747E-2"/>
                  <c:y val="-4.573596931661348E-2"/>
                </c:manualLayout>
              </c:layout>
              <c:tx>
                <c:rich>
                  <a:bodyPr/>
                  <a:lstStyle/>
                  <a:p>
                    <a:r>
                      <a:rPr lang="en-AU" sz="1600" b="0" i="0" u="none" strike="noStrike" baseline="0" dirty="0" smtClean="0">
                        <a:effectLst/>
                      </a:rPr>
                      <a:t>More than 2 days for verification</a:t>
                    </a:r>
                    <a:r>
                      <a:rPr lang="en-AU" sz="1600" dirty="0"/>
                      <a:t>
86%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FF">
                  <a:alpha val="40000"/>
                </a:srgbClr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Evaluation'!$H$8:$H$11</c:f>
              <c:strCache>
                <c:ptCount val="4"/>
                <c:pt idx="0">
                  <c:v>Verified on the same day</c:v>
                </c:pt>
                <c:pt idx="1">
                  <c:v>Negative verification time*</c:v>
                </c:pt>
                <c:pt idx="2">
                  <c:v>2 days or less verification time</c:v>
                </c:pt>
                <c:pt idx="3">
                  <c:v>Short verification NOT identified</c:v>
                </c:pt>
              </c:strCache>
            </c:strRef>
          </c:cat>
          <c:val>
            <c:numRef>
              <c:f>'Data Evaluation'!$J$8:$J$11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6"/>
      </c:pieChart>
    </c:plotArea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0" u="none">
                <a:latin typeface="+mn-lt"/>
              </a:defRPr>
            </a:pPr>
            <a:r>
              <a:rPr lang="en-AU" sz="2800" b="0" u="none" dirty="0">
                <a:latin typeface="+mn-lt"/>
              </a:rPr>
              <a:t>Compliance of </a:t>
            </a:r>
            <a:endParaRPr lang="en-AU" sz="2800" b="0" u="none" dirty="0" smtClean="0">
              <a:latin typeface="+mn-lt"/>
            </a:endParaRPr>
          </a:p>
          <a:p>
            <a:pPr>
              <a:defRPr sz="2800" b="0" u="none">
                <a:latin typeface="+mn-lt"/>
              </a:defRPr>
            </a:pPr>
            <a:r>
              <a:rPr lang="en-AU" sz="2800" b="0" u="none" dirty="0" smtClean="0">
                <a:latin typeface="+mn-lt"/>
              </a:rPr>
              <a:t>in-house </a:t>
            </a:r>
            <a:r>
              <a:rPr lang="en-AU" sz="2800" b="0" u="none" dirty="0">
                <a:latin typeface="+mn-lt"/>
              </a:rPr>
              <a:t>reviewed</a:t>
            </a:r>
            <a:r>
              <a:rPr lang="en-AU" sz="2800" b="0" u="none" baseline="0" dirty="0">
                <a:latin typeface="+mn-lt"/>
              </a:rPr>
              <a:t> calculations </a:t>
            </a:r>
            <a:endParaRPr lang="en-AU" sz="2800" b="0" u="none" baseline="0" dirty="0" smtClean="0">
              <a:latin typeface="+mn-lt"/>
            </a:endParaRPr>
          </a:p>
          <a:p>
            <a:pPr>
              <a:defRPr sz="2800" b="0" u="none">
                <a:latin typeface="+mn-lt"/>
              </a:defRPr>
            </a:pPr>
            <a:r>
              <a:rPr lang="en-AU" sz="2800" b="0" u="none" baseline="0" dirty="0" smtClean="0">
                <a:latin typeface="+mn-lt"/>
              </a:rPr>
              <a:t>(</a:t>
            </a:r>
            <a:r>
              <a:rPr lang="en-AU" sz="2800" b="0" u="none" baseline="0" dirty="0">
                <a:latin typeface="+mn-lt"/>
              </a:rPr>
              <a:t>for both crane and </a:t>
            </a:r>
            <a:r>
              <a:rPr lang="en-AU" sz="2800" b="0" u="none" baseline="0" dirty="0" smtClean="0">
                <a:latin typeface="+mn-lt"/>
              </a:rPr>
              <a:t>support structure)</a:t>
            </a:r>
            <a:endParaRPr lang="en-AU" sz="2800" b="0" u="none" dirty="0">
              <a:latin typeface="+mn-lt"/>
            </a:endParaRPr>
          </a:p>
        </c:rich>
      </c:tx>
      <c:layout>
        <c:manualLayout>
          <c:xMode val="edge"/>
          <c:yMode val="edge"/>
          <c:x val="7.5768763029881864E-2"/>
          <c:y val="3.86432624406962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4942854660974885"/>
          <c:y val="0.20177685980589524"/>
          <c:w val="0.51826598864007034"/>
          <c:h val="0.71163880294735504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explosion val="3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4.8081150458793666E-2"/>
                  <c:y val="-3.4148320752466474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>
                        <a:latin typeface="+mn-lt"/>
                      </a:rPr>
                      <a:t>Non-compliant</a:t>
                    </a:r>
                    <a:r>
                      <a:rPr lang="en-US" sz="1800" dirty="0">
                        <a:latin typeface="+mn-lt"/>
                      </a:rPr>
                      <a:t>
93%</a:t>
                    </a:r>
                    <a:endParaRPr lang="en-US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059851477074499E-3"/>
                  <c:y val="1.0280477058681773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>
                        <a:latin typeface="+mn-lt"/>
                      </a:rPr>
                      <a:t>Compliant</a:t>
                    </a:r>
                    <a:r>
                      <a:rPr lang="en-US" sz="1800" dirty="0">
                        <a:latin typeface="+mn-lt"/>
                      </a:rPr>
                      <a:t>
7%</a:t>
                    </a:r>
                    <a:endParaRPr lang="en-US" sz="12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FF">
                  <a:alpha val="40000"/>
                </a:srgbClr>
              </a:solidFill>
            </c:spPr>
            <c:txPr>
              <a:bodyPr/>
              <a:lstStyle/>
              <a:p>
                <a:pPr>
                  <a:defRPr sz="1800">
                    <a:latin typeface="+mn-lt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Evaluation'!$L$3:$L$4</c:f>
              <c:strCache>
                <c:ptCount val="2"/>
                <c:pt idx="0">
                  <c:v>Non-Compliance</c:v>
                </c:pt>
                <c:pt idx="1">
                  <c:v>Compliant</c:v>
                </c:pt>
              </c:strCache>
            </c:strRef>
          </c:cat>
          <c:val>
            <c:numRef>
              <c:f>'Data Evaluation'!$O$3:$O$4</c:f>
              <c:numCache>
                <c:formatCode>General</c:formatCode>
                <c:ptCount val="2"/>
                <c:pt idx="0">
                  <c:v>14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52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0.79046</cdr:x>
      <cdr:y>0.49416</cdr:y>
    </cdr:from>
    <cdr:to>
      <cdr:x>0.97514</cdr:x>
      <cdr:y>0.71321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3799" y="20628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A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0.01173</cdr:x>
      <cdr:y>0.26065</cdr:y>
    </cdr:from>
    <cdr:to>
      <cdr:x>0.04238</cdr:x>
      <cdr:y>0.81809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568436" y="3377765"/>
          <a:ext cx="3637534" cy="2836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dirty="0" smtClean="0"/>
            <a:t>Percentage of submissions with compliance issues</a:t>
          </a:r>
          <a:endParaRPr lang="en-AU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0.12346</cdr:x>
      <cdr:y>0.857</cdr:y>
    </cdr:from>
    <cdr:to>
      <cdr:x>1</cdr:x>
      <cdr:y>0.98542</cdr:y>
    </cdr:to>
    <cdr:sp macro="" textlink="">
      <cdr:nvSpPr>
        <cdr:cNvPr id="2" name="TextBox 18"/>
        <cdr:cNvSpPr txBox="1"/>
      </cdr:nvSpPr>
      <cdr:spPr>
        <a:xfrm xmlns:a="http://schemas.openxmlformats.org/drawingml/2006/main">
          <a:off x="1115616" y="5877272"/>
          <a:ext cx="7920880" cy="88073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rm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4000" baseline="-25000" dirty="0" smtClean="0">
              <a:latin typeface="+mn-lt"/>
            </a:rPr>
            <a:t>* </a:t>
          </a:r>
          <a:r>
            <a:rPr lang="en-AU" sz="1800" dirty="0" smtClean="0">
              <a:latin typeface="+mn-lt"/>
            </a:rPr>
            <a:t>Where verification </a:t>
          </a:r>
          <a:r>
            <a:rPr lang="en-AU" sz="1800" baseline="0" dirty="0" smtClean="0">
              <a:latin typeface="+mn-lt"/>
            </a:rPr>
            <a:t>time is </a:t>
          </a:r>
          <a:r>
            <a:rPr lang="en-AU" sz="1800" dirty="0" smtClean="0"/>
            <a:t>negative</a:t>
          </a:r>
          <a:r>
            <a:rPr lang="en-AU" sz="1800" baseline="0" dirty="0" smtClean="0">
              <a:latin typeface="+mn-lt"/>
            </a:rPr>
            <a:t>, is it an input error?</a:t>
          </a:r>
          <a:endParaRPr lang="en-AU" sz="1800" baseline="0" dirty="0">
            <a:latin typeface="+mn-lt"/>
          </a:endParaRPr>
        </a:p>
        <a:p xmlns:a="http://schemas.openxmlformats.org/drawingml/2006/main">
          <a:pPr algn="l"/>
          <a:endParaRPr lang="en-AU" sz="1050" dirty="0">
            <a:latin typeface="+mn-lt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0.49032</cdr:x>
      <cdr:y>0.25704</cdr:y>
    </cdr:from>
    <cdr:to>
      <cdr:x>0.92258</cdr:x>
      <cdr:y>0.89386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32361" y="964622"/>
          <a:ext cx="2320637" cy="2389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AU" sz="1100"/>
        </a:p>
      </cdr:txBody>
    </cdr:sp>
  </cdr:relSizeAnchor>
  <cdr:relSizeAnchor xmlns:cdr="http://schemas.openxmlformats.org/drawingml/2006/chartDrawing">
    <cdr:from>
      <cdr:x>0.76054</cdr:x>
      <cdr:y>0.0916</cdr:y>
    </cdr:from>
    <cdr:to>
      <cdr:x>0.93086</cdr:x>
      <cdr:y>0.33526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29560" y="513697"/>
          <a:ext cx="1417483" cy="136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A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0.12756</cdr:x>
      <cdr:y>0.86936</cdr:y>
    </cdr:from>
    <cdr:to>
      <cdr:x>0.9938</cdr:x>
      <cdr:y>1</cdr:y>
    </cdr:to>
    <cdr:sp macro="" textlink="">
      <cdr:nvSpPr>
        <cdr:cNvPr id="3" name="TextBox 18"/>
        <cdr:cNvSpPr txBox="1"/>
      </cdr:nvSpPr>
      <cdr:spPr>
        <a:xfrm xmlns:a="http://schemas.openxmlformats.org/drawingml/2006/main">
          <a:off x="1166446" y="5928106"/>
          <a:ext cx="7920850" cy="88070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rm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4000" baseline="-25000" dirty="0" smtClean="0">
              <a:latin typeface="+mn-lt"/>
            </a:rPr>
            <a:t>* </a:t>
          </a:r>
          <a:r>
            <a:rPr lang="en-AU" sz="1800" dirty="0" smtClean="0">
              <a:latin typeface="+mn-lt"/>
            </a:rPr>
            <a:t>Where verification </a:t>
          </a:r>
          <a:r>
            <a:rPr lang="en-AU" sz="1800" baseline="0" dirty="0" smtClean="0">
              <a:latin typeface="+mn-lt"/>
            </a:rPr>
            <a:t>time is </a:t>
          </a:r>
          <a:r>
            <a:rPr lang="en-AU" sz="1800" dirty="0" smtClean="0"/>
            <a:t>negative</a:t>
          </a:r>
          <a:r>
            <a:rPr lang="en-AU" sz="1800" baseline="0" dirty="0" smtClean="0">
              <a:latin typeface="+mn-lt"/>
            </a:rPr>
            <a:t>, is it an input error?</a:t>
          </a:r>
          <a:endParaRPr lang="en-AU" sz="1800" baseline="0" dirty="0">
            <a:latin typeface="+mn-lt"/>
          </a:endParaRPr>
        </a:p>
        <a:p xmlns:a="http://schemas.openxmlformats.org/drawingml/2006/main">
          <a:pPr algn="l"/>
          <a:endParaRPr lang="en-AU" sz="1050" dirty="0">
            <a:latin typeface="+mn-lt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0.03453</cdr:x>
      <cdr:y>0.3464</cdr:y>
    </cdr:from>
    <cdr:to>
      <cdr:x>0.46055</cdr:x>
      <cdr:y>0.68557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1656" y="2276872"/>
          <a:ext cx="3844977" cy="22293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000" dirty="0">
              <a:latin typeface="+mn-lt"/>
            </a:rPr>
            <a:t>In-house reviews are</a:t>
          </a:r>
          <a:r>
            <a:rPr lang="en-AU" sz="2000" baseline="0" dirty="0">
              <a:latin typeface="+mn-lt"/>
            </a:rPr>
            <a:t> when a </a:t>
          </a:r>
          <a:r>
            <a:rPr lang="en-AU" sz="2000" baseline="0" dirty="0" smtClean="0">
              <a:latin typeface="+mn-lt"/>
            </a:rPr>
            <a:t>company both </a:t>
          </a:r>
          <a:r>
            <a:rPr lang="en-AU" sz="2000" baseline="0" dirty="0">
              <a:latin typeface="+mn-lt"/>
            </a:rPr>
            <a:t>designs the crane or the </a:t>
          </a:r>
          <a:r>
            <a:rPr lang="en-AU" sz="2000" baseline="0" dirty="0" smtClean="0">
              <a:latin typeface="+mn-lt"/>
            </a:rPr>
            <a:t>support section </a:t>
          </a:r>
          <a:r>
            <a:rPr lang="en-AU" sz="2000" baseline="0" dirty="0">
              <a:latin typeface="+mn-lt"/>
            </a:rPr>
            <a:t>and verifies it using two </a:t>
          </a:r>
        </a:p>
        <a:p xmlns:a="http://schemas.openxmlformats.org/drawingml/2006/main">
          <a:r>
            <a:rPr lang="en-AU" sz="2000" baseline="0" dirty="0">
              <a:latin typeface="+mn-lt"/>
            </a:rPr>
            <a:t>members in their company</a:t>
          </a:r>
          <a:endParaRPr lang="en-AU" sz="2000" dirty="0">
            <a:latin typeface="+mn-lt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0.49032</cdr:x>
      <cdr:y>0.25704</cdr:y>
    </cdr:from>
    <cdr:to>
      <cdr:x>0.92258</cdr:x>
      <cdr:y>0.89386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32361" y="964622"/>
          <a:ext cx="2320637" cy="2389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AU" sz="1100"/>
        </a:p>
      </cdr:txBody>
    </cdr:sp>
  </cdr:relSizeAnchor>
  <cdr:relSizeAnchor xmlns:cdr="http://schemas.openxmlformats.org/drawingml/2006/chartDrawing">
    <cdr:from>
      <cdr:x>0.57742</cdr:x>
      <cdr:y>0.31241</cdr:y>
    </cdr:from>
    <cdr:to>
      <cdr:x>0.74774</cdr:x>
      <cdr:y>0.55607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99953" y="11724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A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C6152-9FE3-41E8-9D5C-C23DA050D60F}" type="datetimeFigureOut">
              <a:rPr lang="en-AU" smtClean="0"/>
              <a:t>11/08/2014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ED5C0-CD83-4209-BBA3-E1F37132E1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879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p.wa.gov.au/6702.aspx#6926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dmp.wa.gov.au/documents/Forms/MSH_F_DocsRequiredApplyBridgeGantryCraneRegistration.docx" TargetMode="External"/><Relationship Id="rId4" Type="http://schemas.openxmlformats.org/officeDocument/2006/relationships/hyperlink" Target="http://www.dmp.wa.gov.au/documents/Forms/MSH_F_RegistrationOfClassifiedPlant.doc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80EECEC-6984-4644-B8D5-4F644DCACFD2}" type="slidenum">
              <a:rPr lang="en-AU" altLang="en-US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en-AU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When we compare how long the verifier took to complete the verification,</a:t>
            </a:r>
            <a:r>
              <a:rPr lang="en-AU" sz="1100" baseline="0" dirty="0" smtClean="0"/>
              <a:t> we found some alarming statistics.</a:t>
            </a:r>
            <a:endParaRPr lang="en-AU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Some verification certificates dates</a:t>
            </a:r>
            <a:r>
              <a:rPr lang="en-AU" sz="1100" baseline="0" dirty="0" smtClean="0"/>
              <a:t> even occur before the design sign off date – the Department sincerely hopes that these are typing errors</a:t>
            </a:r>
            <a:r>
              <a:rPr lang="en-AU" sz="11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1155-D576-44BE-B22C-AD8201DD5070}" type="slidenum">
              <a:rPr lang="en-AU" smtClean="0">
                <a:solidFill>
                  <a:prstClr val="black"/>
                </a:solidFill>
              </a:rPr>
              <a:pPr/>
              <a:t>10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583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/>
              <a:t>93% </a:t>
            </a:r>
            <a:r>
              <a:rPr lang="en-AU" sz="1100" dirty="0" smtClean="0"/>
              <a:t>of the crane submissions which had a short verification time (two days or less) also had non-compliance issues. </a:t>
            </a:r>
            <a:endParaRPr lang="en-AU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1155-D576-44BE-B22C-AD8201DD5070}" type="slidenum">
              <a:rPr lang="en-AU" smtClean="0">
                <a:solidFill>
                  <a:prstClr val="black"/>
                </a:solidFill>
              </a:rPr>
              <a:pPr/>
              <a:t>11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23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2533" y="4747295"/>
            <a:ext cx="5438140" cy="4466987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It appears that the support structure calculations are being</a:t>
            </a:r>
            <a:r>
              <a:rPr lang="en-AU" sz="1100" baseline="0" dirty="0" smtClean="0"/>
              <a:t> verified with greater intensity than the crane calculations with more time is spent on the verification process</a:t>
            </a:r>
            <a:r>
              <a:rPr lang="en-AU" sz="1100" dirty="0" smtClean="0"/>
              <a:t> when compared with crane designs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However, t</a:t>
            </a:r>
            <a:r>
              <a:rPr lang="en-AU" sz="1100" baseline="0" dirty="0" smtClean="0"/>
              <a:t>here is still a ‘negative time’ with </a:t>
            </a:r>
            <a:r>
              <a:rPr lang="en-AU" sz="1100" dirty="0" smtClean="0"/>
              <a:t>verification certificate issued </a:t>
            </a:r>
            <a:r>
              <a:rPr lang="en-AU" sz="1100" b="1" dirty="0" smtClean="0"/>
              <a:t>before</a:t>
            </a:r>
            <a:r>
              <a:rPr lang="en-AU" sz="1100" dirty="0" smtClean="0"/>
              <a:t> the design  is completed.   </a:t>
            </a:r>
            <a:endParaRPr lang="en-AU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1155-D576-44BE-B22C-AD8201DD5070}" type="slidenum">
              <a:rPr lang="en-AU" smtClean="0">
                <a:solidFill>
                  <a:prstClr val="black"/>
                </a:solidFill>
              </a:rPr>
              <a:pPr/>
              <a:t>12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53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The difference in</a:t>
            </a:r>
            <a:r>
              <a:rPr lang="en-AU" sz="1100" baseline="0" dirty="0" smtClean="0"/>
              <a:t> using in-house verification to external verification is apparent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This </a:t>
            </a:r>
            <a:r>
              <a:rPr lang="en-AU" sz="1100" dirty="0" smtClean="0"/>
              <a:t> graph shows 7% compliance when the parties were ‘connected’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However when parties are </a:t>
            </a:r>
            <a:r>
              <a:rPr lang="en-AU" sz="1100" baseline="0" dirty="0" smtClean="0"/>
              <a:t>independent, the compliance rose to over 80%.</a:t>
            </a:r>
            <a:endParaRPr lang="en-AU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1155-D576-44BE-B22C-AD8201DD5070}" type="slidenum">
              <a:rPr lang="en-AU" smtClean="0">
                <a:solidFill>
                  <a:prstClr val="black"/>
                </a:solidFill>
              </a:rPr>
              <a:pPr/>
              <a:t>13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74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100" dirty="0" smtClean="0"/>
              <a:t>The next few slides relate to quality control aspects of the documentation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Documentation should be the easiest part to get right but leads to delays</a:t>
            </a:r>
            <a:r>
              <a:rPr lang="en-AU" sz="1100" baseline="0" dirty="0" smtClean="0"/>
              <a:t> and frustration when</a:t>
            </a:r>
            <a:r>
              <a:rPr lang="en-AU" sz="1100" dirty="0" smtClean="0"/>
              <a:t> its not complete or accurate</a:t>
            </a:r>
            <a:r>
              <a:rPr lang="en-AU" sz="1100" baseline="0" dirty="0" smtClean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The Department cannot proceed with an application if critical documents are missing.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Where documents are disorganised with no indexing or order the Department spends more time with the submission to try and sort it out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Please follow the structure of the registration of classified</a:t>
            </a:r>
            <a:r>
              <a:rPr lang="en-AU" sz="1100" dirty="0" smtClean="0"/>
              <a:t> plant </a:t>
            </a:r>
            <a:r>
              <a:rPr lang="en-AU" sz="1100" baseline="0" dirty="0" smtClean="0"/>
              <a:t>application form,</a:t>
            </a:r>
            <a:r>
              <a:rPr lang="en-AU" sz="1100" dirty="0" smtClean="0"/>
              <a:t> available on the DMP </a:t>
            </a:r>
            <a:r>
              <a:rPr lang="en-AU" sz="1100" baseline="0" dirty="0" smtClean="0"/>
              <a:t>website.</a:t>
            </a:r>
            <a:r>
              <a:rPr lang="en-AU" sz="1100" dirty="0" smtClean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The following are useful links on the DMP website: </a:t>
            </a:r>
            <a:endParaRPr lang="en-AU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Registration </a:t>
            </a:r>
            <a:r>
              <a:rPr lang="en-AU" sz="1100" dirty="0"/>
              <a:t>of Classified </a:t>
            </a:r>
            <a:r>
              <a:rPr lang="en-AU" sz="1100" dirty="0" smtClean="0"/>
              <a:t>Plant section </a:t>
            </a:r>
            <a:r>
              <a:rPr lang="en-AU" sz="1100" b="1" i="1" dirty="0" smtClean="0">
                <a:hlinkClick r:id="rId3"/>
              </a:rPr>
              <a:t>www.dmp.wa.gov.au/6702.aspx#6926</a:t>
            </a:r>
            <a:r>
              <a:rPr lang="en-AU" sz="1100" b="1" i="1" dirty="0" smtClean="0"/>
              <a:t> </a:t>
            </a:r>
            <a:endParaRPr lang="en-AU" sz="1100" b="1" i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For the </a:t>
            </a:r>
            <a:r>
              <a:rPr lang="en-AU" sz="1100" dirty="0"/>
              <a:t>registration of classified plant application </a:t>
            </a:r>
            <a:r>
              <a:rPr lang="en-AU" sz="1100" dirty="0" smtClean="0"/>
              <a:t>form </a:t>
            </a:r>
            <a:r>
              <a:rPr lang="en-AU" sz="1100" b="1" i="1" dirty="0" smtClean="0">
                <a:hlinkClick r:id="rId4"/>
              </a:rPr>
              <a:t>www.dmp.wa.gov.au/documents/Forms/MSH_F_RegistrationOfClassifiedPlant.doc</a:t>
            </a:r>
            <a:r>
              <a:rPr lang="en-AU" sz="1100" b="1" i="1" dirty="0" smtClean="0"/>
              <a:t> </a:t>
            </a:r>
            <a:endParaRPr lang="en-AU" sz="1100" b="1" i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For the documents specific to cranes </a:t>
            </a:r>
            <a:r>
              <a:rPr lang="en-AU" sz="1100" b="1" i="1" dirty="0" smtClean="0">
                <a:hlinkClick r:id="rId5"/>
              </a:rPr>
              <a:t>www.dmp.wa.gov.au/documents/Forms/MSH_F_DocsRequiredApplyBridgeGantryCraneRegistration.docx</a:t>
            </a:r>
            <a:r>
              <a:rPr lang="en-AU" sz="1100" b="1" i="1" dirty="0" smtClean="0"/>
              <a:t> </a:t>
            </a:r>
            <a:endParaRPr lang="en-AU" sz="1100" b="1" i="1" dirty="0"/>
          </a:p>
          <a:p>
            <a:endParaRPr lang="en-AU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1155-D576-44BE-B22C-AD8201DD5070}" type="slidenum">
              <a:rPr lang="en-AU" smtClean="0">
                <a:solidFill>
                  <a:prstClr val="black"/>
                </a:solidFill>
              </a:rPr>
              <a:pPr/>
              <a:t>14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06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Simple things like wheel spacing and span of the crane, differ in the same submission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Other examples include: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Wheel loadings from the crane calculations differing from the runway structure calculations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Runway calculations use an arbitrary source to determine the crane wheel loads, for example, not to Australian Standards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The Department needs to see quality control exercised and </a:t>
            </a:r>
            <a:r>
              <a:rPr lang="en-AU" sz="1100" smtClean="0"/>
              <a:t>consistency throughout </a:t>
            </a:r>
            <a:r>
              <a:rPr lang="en-AU" sz="1100" dirty="0" smtClean="0"/>
              <a:t>the application </a:t>
            </a:r>
            <a:endParaRPr lang="en-AU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1155-D576-44BE-B22C-AD8201DD5070}" type="slidenum">
              <a:rPr lang="en-AU" smtClean="0">
                <a:solidFill>
                  <a:prstClr val="black"/>
                </a:solidFill>
              </a:rPr>
              <a:pPr/>
              <a:t>15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27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50% compliance</a:t>
            </a:r>
            <a:r>
              <a:rPr lang="en-AU" sz="1100" baseline="0" dirty="0" smtClean="0"/>
              <a:t> is </a:t>
            </a:r>
            <a:r>
              <a:rPr lang="en-AU" sz="1100" b="1" baseline="0" dirty="0" smtClean="0"/>
              <a:t>not</a:t>
            </a:r>
            <a:r>
              <a:rPr lang="en-AU" sz="1100" baseline="0" dirty="0" smtClean="0"/>
              <a:t> acceptable given these are the basic components for which drawings and designs must be readily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The</a:t>
            </a:r>
            <a:r>
              <a:rPr lang="en-AU" sz="1100" dirty="0" smtClean="0"/>
              <a:t>se slides were aimed at showing you the trends and where there is a link, for example poor verification leans towards higher likelihood of non-compliance. </a:t>
            </a:r>
          </a:p>
          <a:p>
            <a:endParaRPr lang="en-AU" sz="11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1155-D576-44BE-B22C-AD8201DD5070}" type="slidenum">
              <a:rPr lang="en-AU" smtClean="0">
                <a:solidFill>
                  <a:prstClr val="black"/>
                </a:solidFill>
              </a:rPr>
              <a:pPr/>
              <a:t>16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60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It is important to note these indicators are very similar or  the same</a:t>
            </a:r>
            <a:r>
              <a:rPr lang="en-AU" sz="1100" baseline="0" dirty="0" smtClean="0"/>
              <a:t> as  those we  see in</a:t>
            </a:r>
            <a:r>
              <a:rPr lang="en-AU" sz="1100" dirty="0" smtClean="0"/>
              <a:t> </a:t>
            </a:r>
            <a:r>
              <a:rPr lang="en-AU" sz="1100" baseline="0" dirty="0" smtClean="0"/>
              <a:t>the crane </a:t>
            </a:r>
            <a:r>
              <a:rPr lang="en-AU" sz="1100" dirty="0" smtClean="0"/>
              <a:t>industry</a:t>
            </a:r>
            <a:r>
              <a:rPr lang="en-AU" sz="1100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These are further </a:t>
            </a:r>
            <a:r>
              <a:rPr lang="en-AU" sz="1100" dirty="0" smtClean="0"/>
              <a:t>supported</a:t>
            </a:r>
            <a:r>
              <a:rPr lang="en-AU" sz="1100" baseline="0" dirty="0" smtClean="0"/>
              <a:t> by the statement in the </a:t>
            </a:r>
            <a:r>
              <a:rPr lang="en-AU" sz="1100" dirty="0" smtClean="0"/>
              <a:t>next slide </a:t>
            </a:r>
            <a:r>
              <a:rPr lang="en-AU" sz="1100" dirty="0"/>
              <a:t>which </a:t>
            </a:r>
            <a:r>
              <a:rPr lang="en-AU" sz="1100" baseline="0" dirty="0" smtClean="0"/>
              <a:t>relates to international findings by the Institute of Structural Engineers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FB2B9-C6B0-4E76-8A75-262781112641}" type="slidenum">
              <a:rPr lang="en-AU" smtClean="0">
                <a:solidFill>
                  <a:prstClr val="black"/>
                </a:solidFill>
              </a:rPr>
              <a:pPr/>
              <a:t>17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364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It important to realise that multiple factors of non-compliance are a warning and pre-cursor which results in failures</a:t>
            </a:r>
            <a:endParaRPr lang="en-AU" sz="110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This is demonstrated graphically in the next slide</a:t>
            </a:r>
            <a:endParaRPr lang="en-AU" sz="110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FB2B9-C6B0-4E76-8A75-262781112641}" type="slidenum">
              <a:rPr lang="en-AU" smtClean="0">
                <a:solidFill>
                  <a:prstClr val="black"/>
                </a:solidFill>
              </a:rPr>
              <a:pPr/>
              <a:t>18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364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defTabSz="874807">
              <a:buFont typeface="Arial" panose="020B0604020202020204" pitchFamily="34" charset="0"/>
              <a:buChar char="•"/>
              <a:defRPr/>
            </a:pPr>
            <a:r>
              <a:rPr lang="en-AU" sz="1100" dirty="0"/>
              <a:t>The model was propounded by </a:t>
            </a:r>
            <a:r>
              <a:rPr lang="en-AU" sz="1100" dirty="0" smtClean="0"/>
              <a:t> </a:t>
            </a:r>
            <a:r>
              <a:rPr lang="en-AU" sz="1100" dirty="0"/>
              <a:t>Dante Orlandella and James T. Reason of the University of Manchester and is the universally accepted accident causation model </a:t>
            </a:r>
          </a:p>
          <a:p>
            <a:pPr marL="171450" indent="-171450" defTabSz="874807">
              <a:buFont typeface="Arial" panose="020B0604020202020204" pitchFamily="34" charset="0"/>
              <a:buChar char="•"/>
              <a:defRPr/>
            </a:pPr>
            <a:r>
              <a:rPr lang="en-AU" altLang="en-US" sz="1100" dirty="0" smtClean="0"/>
              <a:t>What seems small or trivial may escalate when “the holes line up”</a:t>
            </a:r>
          </a:p>
          <a:p>
            <a:pPr marL="171450" indent="-171450" defTabSz="874807">
              <a:buFont typeface="Arial" panose="020B0604020202020204" pitchFamily="34" charset="0"/>
              <a:buChar char="•"/>
              <a:defRPr/>
            </a:pPr>
            <a:r>
              <a:rPr lang="en-AU" sz="1100" dirty="0" smtClean="0"/>
              <a:t>It illustrates that, although many layers of defence lie between hazards and accidents, there are flaws in each layer that when aligned result</a:t>
            </a:r>
            <a:r>
              <a:rPr lang="en-AU" sz="1100" baseline="0" dirty="0" smtClean="0"/>
              <a:t> in an </a:t>
            </a:r>
            <a:r>
              <a:rPr lang="en-AU" sz="1100" dirty="0" smtClean="0"/>
              <a:t>accident</a:t>
            </a:r>
          </a:p>
          <a:p>
            <a:pPr marL="171450" indent="-171450" defTabSz="874807">
              <a:buFont typeface="Arial" panose="020B0604020202020204" pitchFamily="34" charset="0"/>
              <a:buChar char="•"/>
              <a:defRPr/>
            </a:pPr>
            <a:r>
              <a:rPr lang="en-AU" sz="1100" dirty="0" smtClean="0"/>
              <a:t>Although many separate layers are</a:t>
            </a:r>
            <a:r>
              <a:rPr lang="en-AU" sz="1100" baseline="0" dirty="0" smtClean="0"/>
              <a:t> present there are common threads which apply to all of them, such as adherence to norms and standards and </a:t>
            </a:r>
            <a:r>
              <a:rPr lang="en-AU" sz="1100" baseline="0" smtClean="0"/>
              <a:t>of competency. </a:t>
            </a:r>
            <a:endParaRPr lang="en-AU" sz="1100" dirty="0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54B4F6-22DA-4C9F-93D4-BE9D14C84C69}" type="slidenum">
              <a:rPr lang="en-AU" smtClean="0">
                <a:solidFill>
                  <a:prstClr val="black"/>
                </a:solidFill>
              </a:rPr>
              <a:pPr/>
              <a:t>19</a:t>
            </a:fld>
            <a:endParaRPr lang="en-A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80EECEC-6984-4644-B8D5-4F644DCACFD2}" type="slidenum">
              <a:rPr lang="en-AU" altLang="en-US">
                <a:solidFill>
                  <a:prstClr val="black"/>
                </a:solidFill>
                <a:latin typeface="Calibri" pitchFamily="34" charset="0"/>
              </a:rPr>
              <a:pPr/>
              <a:t>2</a:t>
            </a:fld>
            <a:endParaRPr lang="en-AU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The comparisons presented in the following slides</a:t>
            </a:r>
            <a:r>
              <a:rPr lang="en-AU" sz="1100" baseline="0" dirty="0" smtClean="0"/>
              <a:t> relates to a </a:t>
            </a:r>
            <a:r>
              <a:rPr lang="en-AU" sz="1100" dirty="0" smtClean="0"/>
              <a:t>period</a:t>
            </a:r>
            <a:r>
              <a:rPr lang="en-AU" sz="1100" baseline="0" dirty="0" smtClean="0"/>
              <a:t> of increased registrations from industry, which corresponded to the completion of many new mine sites across Western Australia.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The comparison was done on the first submission review, as the Department expects that to be correct, on the basis that verification is mandatory.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Non-compliance with the Mines Safety and Inspection Regulations 1995 includes</a:t>
            </a:r>
            <a:r>
              <a:rPr lang="en-AU" sz="1100" baseline="0" dirty="0" smtClean="0"/>
              <a:t> non-compliance of AS 1418 and the associated Australian standards including: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AS 1170 loading standards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AS 4100 and AS 3990 for steelwork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AS 3600 reinforced concrete. </a:t>
            </a:r>
            <a:endParaRPr lang="en-AU" sz="1100" dirty="0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54B4F6-22DA-4C9F-93D4-BE9D14C84C69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Excessive deflection of  crane support structures and misalignment of rails has been found to directly contribute to crane failures and de-railment. </a:t>
            </a:r>
            <a:endParaRPr lang="en-AU" sz="110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Fatigue failures have also been directly linked to poor assessment at design stage and specifying</a:t>
            </a:r>
            <a:r>
              <a:rPr lang="en-AU" sz="1100" dirty="0" smtClean="0"/>
              <a:t>  inappropriate weld details.</a:t>
            </a:r>
            <a:endParaRPr lang="en-AU" sz="110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Seismic loading requirements become especially critical if the crane is indoors and/or not subject to wind. This does not mean wind loading is automatically </a:t>
            </a:r>
            <a:r>
              <a:rPr lang="en-AU" sz="1100" dirty="0" smtClean="0"/>
              <a:t>the </a:t>
            </a:r>
            <a:r>
              <a:rPr lang="en-AU" sz="1100" baseline="0" dirty="0" smtClean="0"/>
              <a:t>worst case and that seismic loading</a:t>
            </a:r>
            <a:r>
              <a:rPr lang="en-AU" sz="1100" dirty="0" smtClean="0"/>
              <a:t> c</a:t>
            </a:r>
            <a:r>
              <a:rPr lang="en-AU" sz="1100" baseline="0" dirty="0" smtClean="0"/>
              <a:t>an be ignored – both load cases must be considered.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Combined stresses were </a:t>
            </a:r>
            <a:r>
              <a:rPr lang="en-AU" sz="1100" dirty="0" smtClean="0"/>
              <a:t>often not checked.  Although specifically noted in AS 1418.18 (Runways), these checks apply to crane bridges which are runways for the hoist. </a:t>
            </a:r>
            <a:r>
              <a:rPr lang="en-AU" sz="1100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Connection failures account for many structural failures worldwide, and are often the most under addressed by the designer.  The dissemination of design intent,</a:t>
            </a:r>
            <a:r>
              <a:rPr lang="en-AU" sz="1100" dirty="0" smtClean="0"/>
              <a:t> including connection design </a:t>
            </a:r>
            <a:r>
              <a:rPr lang="en-AU" sz="1100" baseline="0" dirty="0" smtClean="0"/>
              <a:t>details is essential for the safety of all structures. </a:t>
            </a:r>
            <a:r>
              <a:rPr lang="en-AU" sz="1100" dirty="0" smtClean="0"/>
              <a:t> </a:t>
            </a:r>
            <a:endParaRPr lang="en-AU" sz="110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10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100" dirty="0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54B4F6-22DA-4C9F-93D4-BE9D14C84C69}" type="slidenum">
              <a:rPr lang="en-AU" smtClean="0">
                <a:solidFill>
                  <a:prstClr val="black"/>
                </a:solidFill>
              </a:rPr>
              <a:pPr/>
              <a:t>4</a:t>
            </a:fld>
            <a:endParaRPr lang="en-A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As can be seen here, there is a general increase</a:t>
            </a:r>
            <a:r>
              <a:rPr lang="en-AU" sz="1100" baseline="0" dirty="0" smtClean="0"/>
              <a:t> in compliance over the 9%  in the previous slide, when the </a:t>
            </a:r>
            <a:r>
              <a:rPr lang="en-AU" sz="1100" dirty="0" smtClean="0"/>
              <a:t>crane design and structure design are considered individually.  </a:t>
            </a:r>
            <a:endParaRPr lang="en-AU" sz="1100" baseline="0" dirty="0" smtClean="0"/>
          </a:p>
          <a:p>
            <a:endParaRPr lang="en-AU" sz="1100" baseline="0" dirty="0" smtClean="0"/>
          </a:p>
          <a:p>
            <a:endParaRPr lang="en-AU" sz="1100" dirty="0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54B4F6-22DA-4C9F-93D4-BE9D14C84C69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Note that only the nine</a:t>
            </a:r>
            <a:r>
              <a:rPr lang="en-AU" sz="1100" baseline="0" dirty="0" smtClean="0"/>
              <a:t> most common non-compliance issues are shown above.</a:t>
            </a:r>
            <a:r>
              <a:rPr lang="en-AU" sz="11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“</a:t>
            </a:r>
            <a:r>
              <a:rPr lang="en-AU" sz="1100" dirty="0"/>
              <a:t>O</a:t>
            </a:r>
            <a:r>
              <a:rPr lang="en-AU" sz="1100" dirty="0" smtClean="0"/>
              <a:t>ther calculation errors and omissions” grouped issues that were individually less than 7% each (so actually there were more than fifteen areas of non-compliance</a:t>
            </a:r>
            <a:r>
              <a:rPr lang="en-AU" sz="1100" dirty="0"/>
              <a:t>)</a:t>
            </a:r>
            <a:r>
              <a:rPr lang="en-AU" sz="1100" dirty="0" smtClean="0"/>
              <a:t> </a:t>
            </a:r>
            <a:endParaRPr lang="en-AU" sz="110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“AS 1418 criteria failure not addressed” refers to a design check not done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“Welds” covers both strength and detailing errors.</a:t>
            </a:r>
            <a:endParaRPr lang="en-AU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1155-D576-44BE-B22C-AD8201DD5070}" type="slidenum">
              <a:rPr lang="en-AU" smtClean="0">
                <a:solidFill>
                  <a:prstClr val="black"/>
                </a:solidFill>
              </a:rPr>
              <a:pPr/>
              <a:t>6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18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There is a notable difference in areas of non-compliance compared with the crane calculations.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For example when compared with the previous slide: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Deflection requirements of supports structures is more than double that of the crane structure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Combined stress eccentricity and torsion considerations is less than in the crane structures.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1155-D576-44BE-B22C-AD8201DD5070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08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It is necessary for the designer to comply with the standards </a:t>
            </a:r>
            <a:r>
              <a:rPr lang="en-AU" sz="1100" b="1" dirty="0" smtClean="0"/>
              <a:t>and</a:t>
            </a:r>
            <a:r>
              <a:rPr lang="en-AU" sz="1100" dirty="0" smtClean="0"/>
              <a:t> that the verifier confirm that this has been done.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With only 9% compliance what is not understood? Perhaps the definition of verifier.</a:t>
            </a: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54B4F6-22DA-4C9F-93D4-BE9D14C84C69}" type="slidenum">
              <a:rPr lang="en-AU" smtClean="0">
                <a:solidFill>
                  <a:prstClr val="black"/>
                </a:solidFill>
              </a:rPr>
              <a:pPr/>
              <a:t>8</a:t>
            </a:fld>
            <a:endParaRPr lang="en-A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Bearing in mind </a:t>
            </a:r>
            <a:r>
              <a:rPr lang="en-AU" sz="1100" baseline="0" dirty="0" smtClean="0"/>
              <a:t>these definitions, the Department expects that submissions are:</a:t>
            </a:r>
          </a:p>
          <a:p>
            <a:pPr marL="675902" lvl="1" indent="-218702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Free of </a:t>
            </a:r>
            <a:r>
              <a:rPr lang="en-AU" sz="1100" dirty="0" smtClean="0"/>
              <a:t>calculation </a:t>
            </a:r>
            <a:r>
              <a:rPr lang="en-AU" sz="1100" baseline="0" dirty="0" smtClean="0"/>
              <a:t>errors </a:t>
            </a:r>
          </a:p>
          <a:p>
            <a:pPr marL="675902" lvl="1" indent="-218702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Meet requirements of AS 1418 and other materials standards</a:t>
            </a:r>
          </a:p>
          <a:p>
            <a:pPr marL="675902" lvl="1" indent="-218702">
              <a:buFont typeface="Arial" panose="020B0604020202020204" pitchFamily="34" charset="0"/>
              <a:buChar char="•"/>
            </a:pPr>
            <a:r>
              <a:rPr lang="en-AU" sz="1100" dirty="0" smtClean="0"/>
              <a:t>Tested by verifier</a:t>
            </a:r>
            <a:r>
              <a:rPr lang="en-AU" sz="1100" baseline="0" dirty="0" smtClean="0"/>
              <a:t> independently with sufficient </a:t>
            </a:r>
            <a:r>
              <a:rPr lang="en-AU" sz="1100" dirty="0" smtClean="0"/>
              <a:t>comparisons or checks to confirm there are no errors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 smtClean="0"/>
              <a:t>In other words, that</a:t>
            </a:r>
            <a:r>
              <a:rPr lang="en-AU" sz="1100" baseline="0" dirty="0" smtClean="0"/>
              <a:t> some </a:t>
            </a:r>
            <a:r>
              <a:rPr lang="en-AU" sz="1100" b="1" baseline="0" dirty="0" smtClean="0"/>
              <a:t>time and effort </a:t>
            </a:r>
            <a:r>
              <a:rPr lang="en-AU" sz="1100" baseline="0" dirty="0" smtClean="0"/>
              <a:t>has been spent to justify the verification statement.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baseline="0" dirty="0" smtClean="0"/>
              <a:t>Based</a:t>
            </a:r>
            <a:r>
              <a:rPr lang="en-AU" sz="1100" dirty="0" smtClean="0"/>
              <a:t> on the evaluation of what DMP receives, t</a:t>
            </a:r>
            <a:r>
              <a:rPr lang="en-AU" sz="1100" baseline="0" dirty="0" smtClean="0"/>
              <a:t>his is not the case. </a:t>
            </a:r>
          </a:p>
          <a:p>
            <a:endParaRPr lang="en-AU" sz="1100" baseline="0" dirty="0" smtClean="0"/>
          </a:p>
          <a:p>
            <a:endParaRPr lang="en-AU" sz="1100" dirty="0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54B4F6-22DA-4C9F-93D4-BE9D14C84C69}" type="slidenum">
              <a:rPr lang="en-AU" smtClean="0">
                <a:solidFill>
                  <a:prstClr val="black"/>
                </a:solidFill>
              </a:rPr>
              <a:pPr/>
              <a:t>9</a:t>
            </a:fld>
            <a:endParaRPr lang="en-A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CF5E3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C2ED-F8CC-422D-8C4F-5DA8CF0BF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4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395288" y="1052513"/>
            <a:ext cx="8424862" cy="2889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sz="2400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0122D-1597-4234-B249-780DB57B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34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149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2606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4602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50825"/>
            <a:ext cx="6635824" cy="111601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49263" y="1798638"/>
            <a:ext cx="8240712" cy="4138612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500813"/>
            <a:ext cx="468312" cy="457200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9568159-E2D1-4F97-BA7A-59C56395734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97277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2400" baseline="0"/>
            </a:lvl2pPr>
            <a:lvl3pPr>
              <a:defRPr sz="22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85113" y="6524625"/>
            <a:ext cx="1258887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01BBC-B154-426B-B193-7FA9844B8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8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i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CA8B-CA02-4A22-95AE-17E452614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9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68EE9-5F65-45D1-89B0-E3950B23D0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CF5E3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CF5E3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E128A-5A70-41FC-AA36-C77879C610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1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3646-FB96-47C5-897D-3331B35CF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3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A7A57-AE52-4B8C-9CF6-0E673B4C17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8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395288" y="1052513"/>
            <a:ext cx="8424862" cy="2889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sz="240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 i="0" baseline="0">
                <a:solidFill>
                  <a:srgbClr val="CF5E3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18D9-038D-4C77-A189-4DDFB8F83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2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395288" y="1052513"/>
            <a:ext cx="8424862" cy="2889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sz="24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 i="0" baseline="0">
                <a:solidFill>
                  <a:srgbClr val="CF5E3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33B80-5048-46D4-8AFA-EE1B4B7F4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1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Powerpoint design"/>
          <p:cNvPicPr>
            <a:picLocks noChangeAspect="1" noChangeArrowheads="1"/>
          </p:cNvPicPr>
          <p:nvPr/>
        </p:nvPicPr>
        <p:blipFill>
          <a:blip r:embed="rId16" cstate="print"/>
          <a:srcRect l="841" t="73334" r="3508"/>
          <a:stretch>
            <a:fillRect/>
          </a:stretch>
        </p:blipFill>
        <p:spPr bwMode="auto">
          <a:xfrm>
            <a:off x="0" y="5029200"/>
            <a:ext cx="88201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600200" y="6537325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white"/>
                </a:solidFill>
              </a:rPr>
              <a:t> www.dmp.wa.gov.au/ResourcesSafety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838200" y="1219200"/>
            <a:ext cx="762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sz="2400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CF5E31"/>
                </a:solidFill>
                <a:latin typeface="Arial" charset="0"/>
                <a:ea typeface="ＭＳ Ｐゴシック" pitchFamily="-12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8D125E-C098-4188-ACAE-D16F295D60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2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24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24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24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24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DComms@dmp.wa.gov.au?subject=Exploration%20Safety%20Roadshow%2020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mp.wa.gov.au/ResourcesSafet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>
                <a:solidFill>
                  <a:srgbClr val="CF5E31"/>
                </a:solidFill>
              </a:rPr>
              <a:t>Please read this before using presentation</a:t>
            </a:r>
          </a:p>
        </p:txBody>
      </p:sp>
      <p:sp>
        <p:nvSpPr>
          <p:cNvPr id="471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z="1800" dirty="0" smtClean="0"/>
              <a:t>This presentation is based on content presented at the </a:t>
            </a:r>
            <a:r>
              <a:rPr lang="en-AU" altLang="en-US" sz="1800" dirty="0"/>
              <a:t>Registration of cranes information session </a:t>
            </a:r>
            <a:r>
              <a:rPr lang="en-AU" altLang="en-US" sz="1800" dirty="0" smtClean="0"/>
              <a:t>held in July 2014</a:t>
            </a:r>
          </a:p>
          <a:p>
            <a:r>
              <a:rPr lang="en-AU" altLang="en-US" sz="1800" dirty="0" smtClean="0"/>
              <a:t>It is made available for non-commercial use (e.g. toolbox meetings, OHS discussions) subject to the condition that the PowerPoint file is not altered without permission from Resources Safety</a:t>
            </a:r>
          </a:p>
          <a:p>
            <a:r>
              <a:rPr lang="en-AU" altLang="en-US" sz="1800" dirty="0" smtClean="0"/>
              <a:t>Supporting resources, such as brochures and posters, are available from Resources Safety</a:t>
            </a:r>
          </a:p>
          <a:p>
            <a:r>
              <a:rPr lang="en-AU" altLang="en-US" sz="1800" dirty="0" smtClean="0"/>
              <a:t>For resources, information or clarification, please contact:</a:t>
            </a:r>
          </a:p>
          <a:p>
            <a:pPr lvl="1">
              <a:buFontTx/>
              <a:buNone/>
            </a:pPr>
            <a:r>
              <a:rPr lang="en-AU" altLang="en-US" sz="1800" b="1" dirty="0" smtClean="0">
                <a:solidFill>
                  <a:srgbClr val="C00000"/>
                </a:solidFill>
                <a:hlinkClick r:id="rId3"/>
              </a:rPr>
              <a:t>RSDComms@dmp.wa.gov.au</a:t>
            </a:r>
            <a:endParaRPr lang="en-AU" altLang="en-US" sz="1800" b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r>
              <a:rPr lang="en-AU" altLang="en-US" sz="1800" dirty="0" smtClean="0"/>
              <a:t>or visit</a:t>
            </a:r>
          </a:p>
          <a:p>
            <a:pPr lvl="1">
              <a:buFontTx/>
              <a:buNone/>
            </a:pPr>
            <a:r>
              <a:rPr lang="en-AU" altLang="en-US" sz="1800" b="1" dirty="0" smtClean="0">
                <a:solidFill>
                  <a:srgbClr val="C00000"/>
                </a:solidFill>
                <a:hlinkClick r:id="rId4"/>
              </a:rPr>
              <a:t>www.dmp.wa.gov.au/ResourcesSafety</a:t>
            </a:r>
            <a:endParaRPr lang="en-AU" altLang="en-US" sz="1800" b="1" dirty="0" smtClean="0">
              <a:solidFill>
                <a:srgbClr val="C00000"/>
              </a:solidFill>
            </a:endParaRPr>
          </a:p>
          <a:p>
            <a:endParaRPr lang="en-AU" altLang="en-US" dirty="0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4A8FB3-4815-4236-AC52-BD65269A1869}" type="slidenum">
              <a:rPr lang="en-US" altLang="en-US" smtClean="0">
                <a:solidFill>
                  <a:srgbClr val="CF5E3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>
              <a:solidFill>
                <a:srgbClr val="CF5E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24534"/>
              </p:ext>
            </p:extLst>
          </p:nvPr>
        </p:nvGraphicFramePr>
        <p:xfrm>
          <a:off x="-22578" y="0"/>
          <a:ext cx="903649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0122D-1597-4234-B249-780DB57BB2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863495"/>
              </p:ext>
            </p:extLst>
          </p:nvPr>
        </p:nvGraphicFramePr>
        <p:xfrm>
          <a:off x="0" y="0"/>
          <a:ext cx="9143999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0122D-1597-4234-B249-780DB57BB2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590521"/>
              </p:ext>
            </p:extLst>
          </p:nvPr>
        </p:nvGraphicFramePr>
        <p:xfrm>
          <a:off x="0" y="116632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116632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solidFill>
                  <a:prstClr val="black"/>
                </a:solidFill>
              </a:rPr>
              <a:t>Time span between </a:t>
            </a:r>
          </a:p>
          <a:p>
            <a:pPr algn="ctr"/>
            <a:r>
              <a:rPr lang="en-AU" sz="2800" dirty="0">
                <a:solidFill>
                  <a:prstClr val="black"/>
                </a:solidFill>
              </a:rPr>
              <a:t>original </a:t>
            </a:r>
            <a:r>
              <a:rPr lang="en-AU" sz="2800" dirty="0">
                <a:solidFill>
                  <a:srgbClr val="CF5E31"/>
                </a:solidFill>
              </a:rPr>
              <a:t>support structure </a:t>
            </a:r>
            <a:r>
              <a:rPr lang="en-AU" sz="2800" dirty="0">
                <a:solidFill>
                  <a:prstClr val="black"/>
                </a:solidFill>
              </a:rPr>
              <a:t>calculation and verification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0122D-1597-4234-B249-780DB57BB21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8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697789"/>
              </p:ext>
            </p:extLst>
          </p:nvPr>
        </p:nvGraphicFramePr>
        <p:xfrm>
          <a:off x="83880" y="0"/>
          <a:ext cx="9025408" cy="6572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0122D-1597-4234-B249-780DB57BB2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83914"/>
              </p:ext>
            </p:extLst>
          </p:nvPr>
        </p:nvGraphicFramePr>
        <p:xfrm>
          <a:off x="0" y="25896"/>
          <a:ext cx="9144001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467544" y="1844824"/>
            <a:ext cx="4536504" cy="403909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prstClr val="black"/>
                </a:solidFill>
              </a:rPr>
              <a:t>D</a:t>
            </a:r>
            <a:r>
              <a:rPr lang="en-AU" sz="2000" dirty="0" smtClean="0">
                <a:solidFill>
                  <a:prstClr val="black"/>
                </a:solidFill>
              </a:rPr>
              <a:t>ocumentation practices considered to be poor when</a:t>
            </a:r>
            <a:r>
              <a:rPr lang="en-AU" sz="2000" dirty="0">
                <a:solidFill>
                  <a:prstClr val="black"/>
                </a:solidFill>
              </a:rPr>
              <a:t>:</a:t>
            </a:r>
          </a:p>
          <a:p>
            <a:endParaRPr lang="en-AU" sz="2000" dirty="0" smtClean="0">
              <a:solidFill>
                <a:prstClr val="black"/>
              </a:solidFill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prstClr val="black"/>
                </a:solidFill>
              </a:rPr>
              <a:t>Important </a:t>
            </a:r>
            <a:r>
              <a:rPr lang="en-AU" sz="2000" dirty="0">
                <a:solidFill>
                  <a:prstClr val="black"/>
                </a:solidFill>
              </a:rPr>
              <a:t>documents or </a:t>
            </a:r>
            <a:r>
              <a:rPr lang="en-AU" sz="2000" dirty="0" smtClean="0">
                <a:solidFill>
                  <a:prstClr val="black"/>
                </a:solidFill>
              </a:rPr>
              <a:t>information missing </a:t>
            </a:r>
            <a:r>
              <a:rPr lang="en-AU" sz="2000" dirty="0">
                <a:solidFill>
                  <a:prstClr val="black"/>
                </a:solidFill>
              </a:rPr>
              <a:t>from the submission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prstClr val="black"/>
                </a:solidFill>
              </a:rPr>
              <a:t>S</a:t>
            </a:r>
            <a:r>
              <a:rPr lang="en-AU" sz="2000" dirty="0" smtClean="0">
                <a:solidFill>
                  <a:prstClr val="black"/>
                </a:solidFill>
              </a:rPr>
              <a:t>ubmission </a:t>
            </a:r>
            <a:r>
              <a:rPr lang="en-AU" sz="2000" dirty="0">
                <a:solidFill>
                  <a:prstClr val="black"/>
                </a:solidFill>
              </a:rPr>
              <a:t>is disorganised </a:t>
            </a:r>
            <a:r>
              <a:rPr lang="en-AU" sz="2000" dirty="0" smtClean="0">
                <a:solidFill>
                  <a:prstClr val="black"/>
                </a:solidFill>
              </a:rPr>
              <a:t>or sections </a:t>
            </a:r>
            <a:r>
              <a:rPr lang="en-AU" sz="2000" dirty="0">
                <a:solidFill>
                  <a:prstClr val="black"/>
                </a:solidFill>
              </a:rPr>
              <a:t>are not </a:t>
            </a:r>
            <a:r>
              <a:rPr lang="en-AU" sz="2000" dirty="0" smtClean="0">
                <a:solidFill>
                  <a:prstClr val="black"/>
                </a:solidFill>
              </a:rPr>
              <a:t>well labelled</a:t>
            </a:r>
            <a:endParaRPr lang="en-AU" sz="2000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0122D-1597-4234-B249-780DB57BB21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930880"/>
              </p:ext>
            </p:extLst>
          </p:nvPr>
        </p:nvGraphicFramePr>
        <p:xfrm>
          <a:off x="179512" y="0"/>
          <a:ext cx="8964488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216024" y="1844824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000" dirty="0">
                <a:solidFill>
                  <a:prstClr val="black"/>
                </a:solidFill>
              </a:rPr>
              <a:t>Inconsistent parameters are situations where: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prstClr val="black"/>
                </a:solidFill>
              </a:rPr>
              <a:t>Measurements or parameters differ between two sources in document (e.g. between drawings and calculations)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prstClr val="black"/>
                </a:solidFill>
              </a:rPr>
              <a:t>Parameters used are incorrect, leading to calculation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prstClr val="black"/>
                </a:solidFill>
              </a:rPr>
              <a:t>Parameters are not sourced correctly, and lack any justifying 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0122D-1597-4234-B249-780DB57BB21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666557"/>
              </p:ext>
            </p:extLst>
          </p:nvPr>
        </p:nvGraphicFramePr>
        <p:xfrm>
          <a:off x="107504" y="0"/>
          <a:ext cx="8784975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611560" y="2132856"/>
            <a:ext cx="4139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prstClr val="black"/>
                </a:solidFill>
              </a:rPr>
              <a:t>Missed sections may include:</a:t>
            </a:r>
          </a:p>
          <a:p>
            <a:endParaRPr lang="en-AU" sz="20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prstClr val="black"/>
                </a:solidFill>
              </a:rPr>
              <a:t>The crab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prstClr val="black"/>
                </a:solidFill>
              </a:rPr>
              <a:t>The hoist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prstClr val="black"/>
                </a:solidFill>
              </a:rPr>
              <a:t>End stops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prstClr val="black"/>
                </a:solidFill>
              </a:rPr>
              <a:t>End carriages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0122D-1597-4234-B249-780DB57BB21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Factors </a:t>
            </a:r>
            <a:r>
              <a:rPr lang="en-AU" dirty="0" smtClean="0"/>
              <a:t>contributing </a:t>
            </a:r>
            <a:r>
              <a:rPr lang="en-AU" dirty="0"/>
              <a:t>to </a:t>
            </a:r>
            <a:r>
              <a:rPr lang="en-AU" dirty="0" smtClean="0"/>
              <a:t>structural safety </a:t>
            </a:r>
            <a:endParaRPr lang="en-US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Australian Steel Institute on </a:t>
            </a:r>
            <a:r>
              <a:rPr lang="en-US" dirty="0" smtClean="0"/>
              <a:t>confidential </a:t>
            </a:r>
            <a:r>
              <a:rPr lang="en-US" dirty="0"/>
              <a:t>reporting on </a:t>
            </a:r>
            <a:r>
              <a:rPr lang="en-US" dirty="0" smtClean="0"/>
              <a:t>structural </a:t>
            </a:r>
            <a:r>
              <a:rPr lang="en-US" dirty="0"/>
              <a:t>safety (</a:t>
            </a:r>
            <a:r>
              <a:rPr lang="en-US" dirty="0" smtClean="0"/>
              <a:t>December </a:t>
            </a:r>
            <a:r>
              <a:rPr lang="en-US" dirty="0"/>
              <a:t>2013)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David Ryan – ASI National </a:t>
            </a:r>
            <a:r>
              <a:rPr lang="en-US" dirty="0" smtClean="0"/>
              <a:t>Manager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“</a:t>
            </a:r>
            <a:r>
              <a:rPr lang="en-AU" i="1" dirty="0"/>
              <a:t>Commonly identified risks include </a:t>
            </a:r>
            <a:r>
              <a:rPr lang="en-AU" i="1" dirty="0">
                <a:solidFill>
                  <a:srgbClr val="CF5E31"/>
                </a:solidFill>
              </a:rPr>
              <a:t>lack of competence </a:t>
            </a:r>
            <a:r>
              <a:rPr lang="en-AU" i="1" dirty="0"/>
              <a:t>and </a:t>
            </a:r>
            <a:r>
              <a:rPr lang="en-AU" i="1" dirty="0">
                <a:solidFill>
                  <a:srgbClr val="CF5E31"/>
                </a:solidFill>
              </a:rPr>
              <a:t>engineering appreciation, fixings</a:t>
            </a:r>
            <a:r>
              <a:rPr lang="en-AU" i="1" dirty="0"/>
              <a:t>, tensile components, </a:t>
            </a:r>
            <a:r>
              <a:rPr lang="en-AU" i="1" dirty="0">
                <a:solidFill>
                  <a:srgbClr val="CF5E31"/>
                </a:solidFill>
              </a:rPr>
              <a:t>poor communications, over-reliance on IT</a:t>
            </a:r>
            <a:r>
              <a:rPr lang="en-AU" i="1" dirty="0"/>
              <a:t>, temporary works, free standing walls, </a:t>
            </a:r>
            <a:r>
              <a:rPr lang="en-AU" i="1" dirty="0">
                <a:solidFill>
                  <a:srgbClr val="CF5E31"/>
                </a:solidFill>
              </a:rPr>
              <a:t>lack of maintenance</a:t>
            </a:r>
            <a:r>
              <a:rPr lang="en-AU" i="1" dirty="0"/>
              <a:t> and falsified documentation, </a:t>
            </a:r>
            <a:r>
              <a:rPr lang="en-AU" i="1" dirty="0">
                <a:solidFill>
                  <a:srgbClr val="CF5E31"/>
                </a:solidFill>
              </a:rPr>
              <a:t>with the risk increasing when factors are combined</a:t>
            </a:r>
            <a:r>
              <a:rPr lang="en-AU" i="1" dirty="0"/>
              <a:t>.”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/>
            </a:r>
            <a:br>
              <a:rPr lang="en-US" dirty="0"/>
            </a:b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Institute of Structural </a:t>
            </a:r>
            <a:r>
              <a:rPr lang="en-US" dirty="0" smtClean="0"/>
              <a:t>Engineers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Dr </a:t>
            </a:r>
            <a:r>
              <a:rPr lang="en-AU" dirty="0" err="1"/>
              <a:t>Soane</a:t>
            </a:r>
            <a:r>
              <a:rPr lang="en-AU" dirty="0"/>
              <a:t> of the </a:t>
            </a:r>
            <a:r>
              <a:rPr lang="en-US" dirty="0"/>
              <a:t>Institute of Structural Engineers  recently </a:t>
            </a:r>
            <a:r>
              <a:rPr lang="en-AU" dirty="0"/>
              <a:t>highlighted </a:t>
            </a:r>
            <a:r>
              <a:rPr lang="en-AU" dirty="0" smtClean="0"/>
              <a:t>that some identified risks which frequently appear </a:t>
            </a:r>
            <a:r>
              <a:rPr lang="en-AU" dirty="0"/>
              <a:t>in </a:t>
            </a:r>
            <a:r>
              <a:rPr lang="en-AU" dirty="0" smtClean="0"/>
              <a:t>structural-safety reports </a:t>
            </a:r>
            <a:r>
              <a:rPr lang="en-AU" dirty="0"/>
              <a:t>and </a:t>
            </a:r>
            <a:r>
              <a:rPr lang="en-AU" dirty="0" smtClean="0"/>
              <a:t>alerts </a:t>
            </a:r>
            <a:r>
              <a:rPr lang="en-AU" dirty="0">
                <a:solidFill>
                  <a:srgbClr val="CF5E31"/>
                </a:solidFill>
              </a:rPr>
              <a:t>include issues of competence</a:t>
            </a:r>
            <a:r>
              <a:rPr lang="en-AU" dirty="0"/>
              <a:t>, </a:t>
            </a:r>
            <a:r>
              <a:rPr lang="en-AU" dirty="0" smtClean="0"/>
              <a:t>and stated</a:t>
            </a:r>
            <a:r>
              <a:rPr lang="en-AU" dirty="0"/>
              <a:t>: </a:t>
            </a:r>
            <a:br>
              <a:rPr lang="en-AU" dirty="0"/>
            </a:br>
            <a:r>
              <a:rPr lang="en-AU" i="1" dirty="0"/>
              <a:t/>
            </a:r>
            <a:br>
              <a:rPr lang="en-AU" i="1" dirty="0"/>
            </a:br>
            <a:r>
              <a:rPr lang="en-AU" i="1" dirty="0"/>
              <a:t>“Before most, if not all, collapses there are pre-cursers elsewhere and if these are recognised, and lessons learned from them, then more serious events may be prevented.”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86247" y="116632"/>
            <a:ext cx="5971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>
                <a:solidFill>
                  <a:prstClr val="black"/>
                </a:solidFill>
              </a:rPr>
              <a:t>Swiss cheese model of accident causation</a:t>
            </a:r>
          </a:p>
        </p:txBody>
      </p:sp>
      <p:pic>
        <p:nvPicPr>
          <p:cNvPr id="2050" name="Picture 2" descr="\\Internal.dom\Corp\UserData\Perth\HomeDrive\mirsdbn\Desktop\14 Swiss cheese model figure CRA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861329"/>
            <a:ext cx="9069863" cy="537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40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CF5E31"/>
                </a:solidFill>
              </a:rPr>
              <a:t>Crane registrations in Western Australia –Common non-compliances</a:t>
            </a:r>
            <a:endParaRPr lang="en-AU" altLang="en-US" dirty="0" smtClean="0">
              <a:solidFill>
                <a:srgbClr val="CF5E31"/>
              </a:solidFill>
            </a:endParaRP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4A8FB3-4815-4236-AC52-BD65269A1869}" type="slidenum">
              <a:rPr lang="en-US" altLang="en-US" smtClean="0">
                <a:solidFill>
                  <a:srgbClr val="CF5E3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solidFill>
                <a:srgbClr val="CF5E3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4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is industry performing?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885113" y="6524625"/>
            <a:ext cx="1258887" cy="333375"/>
          </a:xfrm>
        </p:spPr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Data collected </a:t>
            </a:r>
            <a:r>
              <a:rPr lang="en-AU" dirty="0"/>
              <a:t>from 58 crane registrations submitted between July 2012 and April </a:t>
            </a:r>
            <a:r>
              <a:rPr lang="en-AU" dirty="0" smtClean="0"/>
              <a:t>2014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Comparisons refer </a:t>
            </a:r>
            <a:r>
              <a:rPr lang="en-AU" dirty="0"/>
              <a:t>primarily to initial submission </a:t>
            </a:r>
            <a:r>
              <a:rPr lang="en-AU" dirty="0" smtClean="0"/>
              <a:t>attempts</a:t>
            </a:r>
            <a:endParaRPr lang="en-AU" dirty="0"/>
          </a:p>
          <a:p>
            <a:r>
              <a:rPr lang="en-AU" dirty="0" smtClean="0"/>
              <a:t>Data </a:t>
            </a:r>
            <a:r>
              <a:rPr lang="en-AU" dirty="0"/>
              <a:t>primarily addresses areas where </a:t>
            </a:r>
            <a:r>
              <a:rPr lang="en-AU" dirty="0" smtClean="0"/>
              <a:t>high </a:t>
            </a:r>
            <a:r>
              <a:rPr lang="en-AU" dirty="0"/>
              <a:t>degree of </a:t>
            </a:r>
            <a:r>
              <a:rPr lang="en-AU" dirty="0" smtClean="0"/>
              <a:t>non-compliance </a:t>
            </a:r>
            <a:r>
              <a:rPr lang="en-AU" dirty="0"/>
              <a:t>was </a:t>
            </a:r>
            <a:r>
              <a:rPr lang="en-AU" dirty="0" smtClean="0"/>
              <a:t>identified</a:t>
            </a:r>
            <a:endParaRPr lang="en-AU" dirty="0"/>
          </a:p>
          <a:p>
            <a:r>
              <a:rPr lang="en-AU" dirty="0" smtClean="0"/>
              <a:t>Non-compliance </a:t>
            </a:r>
            <a:r>
              <a:rPr lang="en-AU" dirty="0"/>
              <a:t>is of </a:t>
            </a:r>
            <a:r>
              <a:rPr lang="en-AU" dirty="0" smtClean="0"/>
              <a:t>regulations </a:t>
            </a:r>
            <a:r>
              <a:rPr lang="en-AU" dirty="0"/>
              <a:t>6.33 and 6.34 of </a:t>
            </a:r>
            <a:r>
              <a:rPr lang="en-AU" dirty="0" smtClean="0"/>
              <a:t>Mines </a:t>
            </a:r>
            <a:r>
              <a:rPr lang="en-AU" dirty="0"/>
              <a:t>Safety and Inspection Regulations </a:t>
            </a:r>
            <a:r>
              <a:rPr lang="en-AU" dirty="0" smtClean="0"/>
              <a:t>1995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858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50696" cy="1143000"/>
          </a:xfrm>
        </p:spPr>
        <p:txBody>
          <a:bodyPr/>
          <a:lstStyle/>
          <a:p>
            <a:r>
              <a:rPr lang="en-AU" dirty="0"/>
              <a:t>How many  submissions were </a:t>
            </a:r>
            <a:r>
              <a:rPr lang="en-AU" dirty="0" smtClean="0"/>
              <a:t>AS 1418 compliant</a:t>
            </a:r>
            <a:r>
              <a:rPr lang="en-AU" dirty="0"/>
              <a:t>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294142"/>
              </p:ext>
            </p:extLst>
          </p:nvPr>
        </p:nvGraphicFramePr>
        <p:xfrm>
          <a:off x="251520" y="1628800"/>
          <a:ext cx="8784976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3528" y="1844824"/>
            <a:ext cx="4608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CF5E31"/>
                </a:solidFill>
              </a:rPr>
              <a:t>Major compliance issues</a:t>
            </a:r>
            <a:endParaRPr lang="en-AU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prstClr val="black"/>
                </a:solidFill>
              </a:rPr>
              <a:t>Deflection checks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prstClr val="black"/>
                </a:solidFill>
              </a:rPr>
              <a:t>Fatigue checks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prstClr val="black"/>
                </a:solidFill>
              </a:rPr>
              <a:t>Seismic checks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prstClr val="black"/>
                </a:solidFill>
              </a:rPr>
              <a:t>Combined stress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prstClr val="black"/>
                </a:solidFill>
              </a:rPr>
              <a:t>Welding and other connection checks</a:t>
            </a:r>
          </a:p>
          <a:p>
            <a:r>
              <a:rPr lang="en-AU" sz="2400" dirty="0">
                <a:solidFill>
                  <a:prstClr val="black"/>
                </a:solidFill>
              </a:rPr>
              <a:t>and AS 1418 criteria failures not</a:t>
            </a:r>
          </a:p>
          <a:p>
            <a:r>
              <a:rPr lang="en-AU" sz="2400" dirty="0">
                <a:solidFill>
                  <a:prstClr val="black"/>
                </a:solidFill>
              </a:rPr>
              <a:t>addressed</a:t>
            </a:r>
          </a:p>
        </p:txBody>
      </p:sp>
    </p:spTree>
    <p:extLst>
      <p:ext uri="{BB962C8B-B14F-4D97-AF65-F5344CB8AC3E}">
        <p14:creationId xmlns:p14="http://schemas.microsoft.com/office/powerpoint/2010/main" val="15593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1143000"/>
          </a:xfrm>
        </p:spPr>
        <p:txBody>
          <a:bodyPr/>
          <a:lstStyle/>
          <a:p>
            <a:r>
              <a:rPr lang="en-AU" dirty="0" smtClean="0"/>
              <a:t>Common non-compliances – Design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885113" y="6524625"/>
            <a:ext cx="1258887" cy="333375"/>
          </a:xfrm>
        </p:spPr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012275"/>
              </p:ext>
            </p:extLst>
          </p:nvPr>
        </p:nvGraphicFramePr>
        <p:xfrm>
          <a:off x="-1866" y="1340768"/>
          <a:ext cx="44805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582744"/>
              </p:ext>
            </p:extLst>
          </p:nvPr>
        </p:nvGraphicFramePr>
        <p:xfrm>
          <a:off x="4458950" y="1268760"/>
          <a:ext cx="46805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086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766710"/>
              </p:ext>
            </p:extLst>
          </p:nvPr>
        </p:nvGraphicFramePr>
        <p:xfrm>
          <a:off x="204829" y="0"/>
          <a:ext cx="8928992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 rot="16200000">
            <a:off x="-1633739" y="3381076"/>
            <a:ext cx="3637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solidFill>
                  <a:prstClr val="black"/>
                </a:solidFill>
              </a:rPr>
              <a:t>Percentage of submissions with compliance 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0122D-1597-4234-B249-780DB57BB2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456401"/>
              </p:ext>
            </p:extLst>
          </p:nvPr>
        </p:nvGraphicFramePr>
        <p:xfrm>
          <a:off x="-108520" y="0"/>
          <a:ext cx="9252520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0122D-1597-4234-B249-780DB57BB2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Common non-compliances – Verification 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From r. 6.34(2), verifier role is defined as: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(c) verification by a person other than the person who</a:t>
            </a:r>
          </a:p>
          <a:p>
            <a:pPr marL="0" indent="0">
              <a:buNone/>
            </a:pPr>
            <a:r>
              <a:rPr lang="en-AU" dirty="0"/>
              <a:t>prepared the design that the design complies with the</a:t>
            </a:r>
          </a:p>
          <a:p>
            <a:pPr marL="0" indent="0">
              <a:buNone/>
            </a:pPr>
            <a:r>
              <a:rPr lang="en-AU" dirty="0"/>
              <a:t>Australian Standard applicable under regulation </a:t>
            </a:r>
            <a:r>
              <a:rPr lang="en-AU" dirty="0" smtClean="0"/>
              <a:t>6.33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Also recall that under r. 6.33 …</a:t>
            </a:r>
          </a:p>
          <a:p>
            <a:pPr marL="0" indent="0">
              <a:buNone/>
            </a:pPr>
            <a:r>
              <a:rPr lang="en-AU" dirty="0" smtClean="0"/>
              <a:t>ensure </a:t>
            </a:r>
            <a:r>
              <a:rPr lang="en-AU" dirty="0"/>
              <a:t>that the plant </a:t>
            </a:r>
            <a:r>
              <a:rPr lang="en-AU" dirty="0" smtClean="0"/>
              <a:t>is designed</a:t>
            </a:r>
            <a:r>
              <a:rPr lang="en-AU" dirty="0"/>
              <a:t>, constructed and tested in accordance with —</a:t>
            </a:r>
          </a:p>
          <a:p>
            <a:pPr marL="0" indent="0">
              <a:buNone/>
            </a:pPr>
            <a:r>
              <a:rPr lang="en-AU" dirty="0" smtClean="0"/>
              <a:t>(</a:t>
            </a:r>
            <a:r>
              <a:rPr lang="en-AU" dirty="0"/>
              <a:t>b) in the case of a crane or hoist, AS </a:t>
            </a:r>
            <a:r>
              <a:rPr lang="en-AU" dirty="0" smtClean="0"/>
              <a:t>1418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AU" dirty="0"/>
              <a:t>Definition of </a:t>
            </a:r>
            <a:r>
              <a:rPr lang="en-AU" dirty="0" smtClean="0"/>
              <a:t>verify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solidFill>
                  <a:srgbClr val="CF5E31"/>
                </a:solidFill>
              </a:rPr>
              <a:t>Oxford Dictionary:</a:t>
            </a:r>
            <a:endParaRPr lang="en-AU" dirty="0">
              <a:solidFill>
                <a:srgbClr val="CF5E31"/>
              </a:solidFill>
            </a:endParaRPr>
          </a:p>
          <a:p>
            <a:pPr marL="0" indent="0">
              <a:buNone/>
            </a:pPr>
            <a:r>
              <a:rPr lang="en-AU" i="1" dirty="0" smtClean="0"/>
              <a:t>Make </a:t>
            </a:r>
            <a:r>
              <a:rPr lang="en-AU" i="1" dirty="0"/>
              <a:t>sure or demonstrate that (something) is true, </a:t>
            </a:r>
            <a:r>
              <a:rPr lang="en-AU" i="1" dirty="0" smtClean="0"/>
              <a:t>accurate</a:t>
            </a:r>
            <a:r>
              <a:rPr lang="en-AU" i="1" dirty="0"/>
              <a:t>, or </a:t>
            </a:r>
            <a:r>
              <a:rPr lang="en-AU" i="1" dirty="0" smtClean="0"/>
              <a:t>justified</a:t>
            </a:r>
          </a:p>
          <a:p>
            <a:pPr marL="0" indent="0">
              <a:buNone/>
            </a:pPr>
            <a:endParaRPr lang="en-AU" i="1" dirty="0"/>
          </a:p>
          <a:p>
            <a:pPr marL="0" indent="0">
              <a:buNone/>
            </a:pPr>
            <a:r>
              <a:rPr lang="en-AU" dirty="0" err="1" smtClean="0">
                <a:solidFill>
                  <a:srgbClr val="CF5E31"/>
                </a:solidFill>
              </a:rPr>
              <a:t>TheFreeDictionary</a:t>
            </a:r>
            <a:r>
              <a:rPr lang="en-AU" dirty="0" smtClean="0">
                <a:solidFill>
                  <a:srgbClr val="CF5E31"/>
                </a:solidFill>
              </a:rPr>
              <a:t> </a:t>
            </a:r>
            <a:r>
              <a:rPr lang="en-AU" dirty="0">
                <a:solidFill>
                  <a:srgbClr val="CF5E31"/>
                </a:solidFill>
              </a:rPr>
              <a:t>(online</a:t>
            </a:r>
            <a:r>
              <a:rPr lang="en-AU" dirty="0" smtClean="0">
                <a:solidFill>
                  <a:srgbClr val="CF5E31"/>
                </a:solidFill>
              </a:rPr>
              <a:t>): </a:t>
            </a:r>
            <a:endParaRPr lang="en-AU" dirty="0">
              <a:solidFill>
                <a:srgbClr val="CF5E31"/>
              </a:solidFill>
            </a:endParaRPr>
          </a:p>
          <a:p>
            <a:pPr marL="457200" indent="-457200">
              <a:buAutoNum type="arabicPeriod"/>
            </a:pPr>
            <a:r>
              <a:rPr lang="en-AU" i="1" dirty="0" smtClean="0"/>
              <a:t>To </a:t>
            </a:r>
            <a:r>
              <a:rPr lang="en-AU" i="1" dirty="0"/>
              <a:t>prove the truth of by presentation of evidence or testimony; </a:t>
            </a:r>
            <a:r>
              <a:rPr lang="en-AU" i="1" dirty="0" smtClean="0"/>
              <a:t>substantiate</a:t>
            </a:r>
          </a:p>
          <a:p>
            <a:pPr marL="457200" indent="-457200">
              <a:buAutoNum type="arabicPeriod"/>
            </a:pPr>
            <a:r>
              <a:rPr lang="en-AU" i="1" dirty="0" smtClean="0"/>
              <a:t>To </a:t>
            </a:r>
            <a:r>
              <a:rPr lang="en-AU" i="1" dirty="0"/>
              <a:t>determine or test the truth or accuracy of, as by comparison, investigation, or </a:t>
            </a:r>
            <a:r>
              <a:rPr lang="en-AU" i="1" dirty="0" smtClean="0"/>
              <a:t>reference</a:t>
            </a:r>
            <a:endParaRPr lang="en-AU" i="1" dirty="0"/>
          </a:p>
          <a:p>
            <a:pPr marL="0" indent="0">
              <a:buNone/>
            </a:pPr>
            <a:endParaRPr lang="en-AU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urDocs Document" ma:contentTypeID="0x0101000AC6246A9CD2FC45B52DC6FEC0F0AAAA00C4F446B380C7A6439C625EA4BE6D75B8" ma:contentTypeVersion="55" ma:contentTypeDescription="Create a new document." ma:contentTypeScope="" ma:versionID="be79b2babffece5ba04edb0ad5559ca7">
  <xsd:schema xmlns:xsd="http://www.w3.org/2001/XMLSchema" xmlns:xs="http://www.w3.org/2001/XMLSchema" xmlns:p="http://schemas.microsoft.com/office/2006/metadata/properties" xmlns:ns2="dce3ed02-b0cd-470d-9119-e5f1a2533a21" targetNamespace="http://schemas.microsoft.com/office/2006/metadata/properties" ma:root="true" ma:fieldsID="d6fc7f555b4b50738d5ce00429abb5da" ns2:_="">
    <xsd:import namespace="dce3ed02-b0cd-470d-9119-e5f1a2533a21"/>
    <xsd:element name="properties">
      <xsd:complexType>
        <xsd:sequence>
          <xsd:element name="documentManagement">
            <xsd:complexType>
              <xsd:all>
                <xsd:element ref="ns2:OurDocsDataStore"/>
                <xsd:element ref="ns2:OurDocsDocId"/>
                <xsd:element ref="ns2:OurDocsVersionNumber"/>
                <xsd:element ref="ns2:OurDocsIsRecordsDocument" minOccurs="0"/>
                <xsd:element ref="ns2:OurDocsIsLocked" minOccurs="0"/>
                <xsd:element ref="ns2:OurDocsTitle" minOccurs="0"/>
                <xsd:element ref="ns2:OurDocsDescription" minOccurs="0"/>
                <xsd:element ref="ns2:OurDocsAuthor" minOccurs="0"/>
                <xsd:element ref="ns2:OurDocsLocation" minOccurs="0"/>
                <xsd:element ref="ns2:OurDocsReleaseClassification" minOccurs="0"/>
                <xsd:element ref="ns2:OurDocsDocumentType" minOccurs="0"/>
                <xsd:element ref="ns2:OurDocsDocumentDate" minOccurs="0"/>
                <xsd:element ref="ns2:OurDocsDocumentSource" minOccurs="0"/>
                <xsd:element ref="ns2:OurDocsFileNumbers" minOccurs="0"/>
                <xsd:element ref="ns2:OurDocsLockedBy" minOccurs="0"/>
                <xsd:element ref="ns2:OurDocsLockedOnBehalfOf" minOccurs="0"/>
                <xsd:element ref="ns2:OurDocsLockedOn" minOccurs="0"/>
                <xsd:element ref="ns2:OurDocsVersionCreatedBy" minOccurs="0"/>
                <xsd:element ref="ns2:OurDocsVersionCreatedAt" minOccurs="0"/>
                <xsd:element ref="ns2:OurDocsVersionReas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3ed02-b0cd-470d-9119-e5f1a2533a21" elementFormDefault="qualified">
    <xsd:import namespace="http://schemas.microsoft.com/office/2006/documentManagement/types"/>
    <xsd:import namespace="http://schemas.microsoft.com/office/infopath/2007/PartnerControls"/>
    <xsd:element name="OurDocsDataStore" ma:index="8" ma:displayName="DataStore" ma:internalName="OurDocsDataStore">
      <xsd:simpleType>
        <xsd:restriction base="dms:Text"/>
      </xsd:simpleType>
    </xsd:element>
    <xsd:element name="OurDocsDocId" ma:index="9" ma:displayName="DocId" ma:internalName="OurDocsDocId">
      <xsd:simpleType>
        <xsd:restriction base="dms:Text"/>
      </xsd:simpleType>
    </xsd:element>
    <xsd:element name="OurDocsVersionNumber" ma:index="10" ma:displayName="VersionNumber" ma:internalName="OurDocsVersionNumber">
      <xsd:simpleType>
        <xsd:restriction base="dms:Text"/>
      </xsd:simpleType>
    </xsd:element>
    <xsd:element name="OurDocsIsRecordsDocument" ma:index="11" nillable="true" ma:displayName="IsRecordsDocument" ma:internalName="OurDocsIsRecordsDocument">
      <xsd:simpleType>
        <xsd:restriction base="dms:Boolean"/>
      </xsd:simpleType>
    </xsd:element>
    <xsd:element name="OurDocsIsLocked" ma:index="12" nillable="true" ma:displayName="IsLocked" ma:internalName="OurDocsIsLocked">
      <xsd:simpleType>
        <xsd:restriction base="dms:Boolean"/>
      </xsd:simpleType>
    </xsd:element>
    <xsd:element name="OurDocsTitle" ma:index="13" nillable="true" ma:displayName="Title" ma:internalName="OurDocsTitle">
      <xsd:simpleType>
        <xsd:restriction base="dms:Text"/>
      </xsd:simpleType>
    </xsd:element>
    <xsd:element name="OurDocsDescription" ma:index="14" nillable="true" ma:displayName="Description" ma:internalName="OurDocsDescription">
      <xsd:simpleType>
        <xsd:restriction base="dms:Note">
          <xsd:maxLength value="255"/>
        </xsd:restriction>
      </xsd:simpleType>
    </xsd:element>
    <xsd:element name="OurDocsAuthor" ma:index="15" nillable="true" ma:displayName="Author" ma:internalName="OurDocsAuthor">
      <xsd:simpleType>
        <xsd:restriction base="dms:Text"/>
      </xsd:simpleType>
    </xsd:element>
    <xsd:element name="OurDocsLocation" ma:index="16" nillable="true" ma:displayName="Location" ma:internalName="OurDocsLocation">
      <xsd:simpleType>
        <xsd:restriction base="dms:Text"/>
      </xsd:simpleType>
    </xsd:element>
    <xsd:element name="OurDocsReleaseClassification" ma:index="17" nillable="true" ma:displayName="ReleaseClassification" ma:internalName="OurDocsReleaseClassification">
      <xsd:simpleType>
        <xsd:restriction base="dms:Choice">
          <xsd:enumeration value="Departmental Use Only"/>
          <xsd:enumeration value="Within Government Only"/>
          <xsd:enumeration value="Addressee Use Only"/>
          <xsd:enumeration value="Addressee and Within Government Only"/>
          <xsd:enumeration value="For Public Release"/>
          <xsd:enumeration value="UNKNOWN"/>
        </xsd:restriction>
      </xsd:simpleType>
    </xsd:element>
    <xsd:element name="OurDocsDocumentType" ma:index="18" nillable="true" ma:displayName="DocumentType" ma:internalName="OurDocsDocumentType">
      <xsd:simpleType>
        <xsd:restriction base="dms:Choice">
          <xsd:enumeration value="Administration"/>
          <xsd:enumeration value="Agenda"/>
          <xsd:enumeration value="Appointment"/>
          <xsd:enumeration value="Briefing Note"/>
          <xsd:enumeration value="Certificate of Competency"/>
          <xsd:enumeration value="Corporate Executive"/>
          <xsd:enumeration value="Corporate Form"/>
          <xsd:enumeration value="Corporate Policy"/>
          <xsd:enumeration value="Corporate Procedure"/>
          <xsd:enumeration value="Document"/>
          <xsd:enumeration value="Email"/>
          <xsd:enumeration value="External Presentations"/>
          <xsd:enumeration value="External Published Document"/>
          <xsd:enumeration value="Facsimile"/>
          <xsd:enumeration value="File"/>
          <xsd:enumeration value="File Note"/>
          <xsd:enumeration value="Form"/>
          <xsd:enumeration value="Incident Report"/>
          <xsd:enumeration value="Internal Memo"/>
          <xsd:enumeration value="Internal Presentations"/>
          <xsd:enumeration value="Investigation Document"/>
          <xsd:enumeration value="Letter"/>
          <xsd:enumeration value="Map"/>
          <xsd:enumeration value="Memorandum"/>
          <xsd:enumeration value="Ministerial"/>
          <xsd:enumeration value="Minutes"/>
          <xsd:enumeration value="Other"/>
          <xsd:enumeration value="Permit"/>
          <xsd:enumeration value="Photos"/>
          <xsd:enumeration value="Policy"/>
          <xsd:enumeration value="Press Clipping"/>
          <xsd:enumeration value="Press Release"/>
          <xsd:enumeration value="Procurement"/>
          <xsd:enumeration value="Production Report"/>
          <xsd:enumeration value="Report"/>
          <xsd:enumeration value="Risk Management"/>
          <xsd:enumeration value="Royalty Audit"/>
          <xsd:enumeration value="Royalty Payment/Revenue"/>
          <xsd:enumeration value="Royalty Return"/>
          <xsd:enumeration value="Safety Bulletin"/>
          <xsd:enumeration value="Speech"/>
          <xsd:enumeration value="Training"/>
          <xsd:enumeration value="Web Document"/>
        </xsd:restriction>
      </xsd:simpleType>
    </xsd:element>
    <xsd:element name="OurDocsDocumentDate" ma:index="19" nillable="true" ma:displayName="DocumentDate" ma:internalName="OurDocsDocumentDate">
      <xsd:simpleType>
        <xsd:restriction base="dms:DateTime"/>
      </xsd:simpleType>
    </xsd:element>
    <xsd:element name="OurDocsDocumentSource" ma:index="20" nillable="true" ma:displayName="DocumentSource" ma:internalName="OurDocsDocumentSource">
      <xsd:simpleType>
        <xsd:restriction base="dms:Choice">
          <xsd:enumeration value="Internal"/>
          <xsd:enumeration value="External"/>
          <xsd:enumeration value="UNKNOWN"/>
        </xsd:restriction>
      </xsd:simpleType>
    </xsd:element>
    <xsd:element name="OurDocsFileNumbers" ma:index="21" nillable="true" ma:displayName="FileNumbers" ma:internalName="OurDocsFileNumbers">
      <xsd:simpleType>
        <xsd:restriction base="dms:Note">
          <xsd:maxLength value="255"/>
        </xsd:restriction>
      </xsd:simpleType>
    </xsd:element>
    <xsd:element name="OurDocsLockedBy" ma:index="22" nillable="true" ma:displayName="LockedBy" ma:internalName="OurDocsLockedBy">
      <xsd:simpleType>
        <xsd:restriction base="dms:Text"/>
      </xsd:simpleType>
    </xsd:element>
    <xsd:element name="OurDocsLockedOnBehalfOf" ma:index="23" nillable="true" ma:displayName="LockedOnBehalfOf" ma:internalName="OurDocsLockedOnBehalfOf">
      <xsd:simpleType>
        <xsd:restriction base="dms:Text"/>
      </xsd:simpleType>
    </xsd:element>
    <xsd:element name="OurDocsLockedOn" ma:index="24" nillable="true" ma:displayName="LockedOn" ma:internalName="OurDocsLockedOn">
      <xsd:simpleType>
        <xsd:restriction base="dms:DateTime"/>
      </xsd:simpleType>
    </xsd:element>
    <xsd:element name="OurDocsVersionCreatedBy" ma:index="25" nillable="true" ma:displayName="VersionCreatedBy" ma:internalName="OurDocsVersionCreatedBy">
      <xsd:simpleType>
        <xsd:restriction base="dms:Text"/>
      </xsd:simpleType>
    </xsd:element>
    <xsd:element name="OurDocsVersionCreatedAt" ma:index="26" nillable="true" ma:displayName="VersionCreatedAt" ma:internalName="OurDocsVersionCreatedAt">
      <xsd:simpleType>
        <xsd:restriction base="dms:DateTime"/>
      </xsd:simpleType>
    </xsd:element>
    <xsd:element name="OurDocsVersionReason" ma:index="27" nillable="true" ma:displayName="VersionReason" ma:internalName="OurDocsVersionReas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urDocsVersionReason xmlns="dce3ed02-b0cd-470d-9119-e5f1a2533a21" xsi:nil="true"/>
    <OurDocsVersionCreatedAt xmlns="dce3ed02-b0cd-470d-9119-e5f1a2533a21">2014-07-24T02:47:19+00:00</OurDocsVersionCreatedAt>
    <OurDocsDocId xmlns="dce3ed02-b0cd-470d-9119-e5f1a2533a21">000776.Bec.MOORE</OurDocsDocId>
    <OurDocsDocumentSource xmlns="dce3ed02-b0cd-470d-9119-e5f1a2533a21">Internal</OurDocsDocumentSource>
    <OurDocsFileNumbers xmlns="dce3ed02-b0cd-470d-9119-e5f1a2533a21">A0699/201002</OurDocsFileNumbers>
    <OurDocsLocation xmlns="dce3ed02-b0cd-470d-9119-e5f1a2533a21">Perth</OurDocsLocation>
    <OurDocsDataStore xmlns="dce3ed02-b0cd-470d-9119-e5f1a2533a21">Central</OurDocsDataStore>
    <OurDocsReleaseClassification xmlns="dce3ed02-b0cd-470d-9119-e5f1a2533a21">Departmental Use Only</OurDocsReleaseClassification>
    <OurDocsTitle xmlns="dce3ed02-b0cd-470d-9119-e5f1a2533a21">MS - Toolbox Presentation - 2014 - Crane registrations in Western Asutralia - Common non-compliances</OurDocsTitle>
    <OurDocsLockedOnBehalfOf xmlns="dce3ed02-b0cd-470d-9119-e5f1a2533a21" xsi:nil="true"/>
    <OurDocsAuthor xmlns="dce3ed02-b0cd-470d-9119-e5f1a2533a21">Bec.MOORE</OurDocsAuthor>
    <OurDocsDescription xmlns="dce3ed02-b0cd-470d-9119-e5f1a2533a21" xsi:nil="true"/>
    <OurDocsVersionCreatedBy xmlns="dce3ed02-b0cd-470d-9119-e5f1a2533a21">MIRSDBN</OurDocsVersionCreatedBy>
    <OurDocsIsLocked xmlns="dce3ed02-b0cd-470d-9119-e5f1a2533a21">false</OurDocsIsLocked>
    <OurDocsDocumentType xmlns="dce3ed02-b0cd-470d-9119-e5f1a2533a21">Other</OurDocsDocumentType>
    <OurDocsIsRecordsDocument xmlns="dce3ed02-b0cd-470d-9119-e5f1a2533a21">true</OurDocsIsRecordsDocument>
    <OurDocsDocumentDate xmlns="dce3ed02-b0cd-470d-9119-e5f1a2533a21">2014-07-23T16:00:00+00:00</OurDocsDocumentDate>
    <OurDocsLockedBy xmlns="dce3ed02-b0cd-470d-9119-e5f1a2533a21" xsi:nil="true"/>
    <OurDocsVersionNumber xmlns="dce3ed02-b0cd-470d-9119-e5f1a2533a21">1</OurDocsVersionNumber>
    <OurDocsLockedOn xmlns="dce3ed02-b0cd-470d-9119-e5f1a2533a21" xsi:nil="true"/>
  </documentManagement>
</p:properties>
</file>

<file path=customXml/item3.xml><?xml version="1.0" encoding="utf-8"?>
<?mso-contentType ?>
<SharedContentType xmlns="Microsoft.SharePoint.Taxonomy.ContentTypeSync" SourceId="47aadd75-fb41-49d7-866d-414b51aa1b7e" ContentTypeId="0x0101000AC6246A9CD2FC45B52DC6FEC0F0AAAA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C96E62-52AD-46F8-BB53-E3C1BDF43A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e3ed02-b0cd-470d-9119-e5f1a2533a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F4DC1C-502E-4EBD-A803-533CE584B25E}">
  <ds:schemaRefs>
    <ds:schemaRef ds:uri="http://purl.org/dc/elements/1.1/"/>
    <ds:schemaRef ds:uri="http://purl.org/dc/terms/"/>
    <ds:schemaRef ds:uri="http://schemas.microsoft.com/office/2006/documentManagement/types"/>
    <ds:schemaRef ds:uri="dce3ed02-b0cd-470d-9119-e5f1a2533a21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65D19E3-A1C0-42F3-A674-850FCD1E188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D50F776-9497-436B-9DE2-B38567FC8B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1793</Words>
  <Application>Microsoft Office PowerPoint</Application>
  <PresentationFormat>On-screen Show (4:3)</PresentationFormat>
  <Paragraphs>214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4_Blank Presentation</vt:lpstr>
      <vt:lpstr>Please read this before using presentation</vt:lpstr>
      <vt:lpstr>Crane registrations in Western Australia –Common non-compliances</vt:lpstr>
      <vt:lpstr>How is industry performing?</vt:lpstr>
      <vt:lpstr>How many  submissions were AS 1418 compliant?</vt:lpstr>
      <vt:lpstr>Common non-compliances – Design </vt:lpstr>
      <vt:lpstr>PowerPoint Presentation</vt:lpstr>
      <vt:lpstr>PowerPoint Presentation</vt:lpstr>
      <vt:lpstr>Common non-compliances – Verification </vt:lpstr>
      <vt:lpstr>Definition of verify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contributing to structural safety </vt:lpstr>
      <vt:lpstr>Institute of Structural Engineers</vt:lpstr>
      <vt:lpstr>PowerPoint Presentation</vt:lpstr>
    </vt:vector>
  </TitlesOfParts>
  <Company>Department of Mines and Petroleum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- Toolbox Presentation - 2014 - Crane registrations in Western Asutralia - Common non-compliances</dc:title>
  <dc:creator>Bec.MOORE</dc:creator>
  <cp:lastModifiedBy>MOORE, Bec</cp:lastModifiedBy>
  <cp:revision>39</cp:revision>
  <cp:lastPrinted>2014-08-08T01:01:50Z</cp:lastPrinted>
  <dcterms:created xsi:type="dcterms:W3CDTF">2014-07-24T02:11:55Z</dcterms:created>
  <dcterms:modified xsi:type="dcterms:W3CDTF">2014-08-11T07:14:40Z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0x0101000AC6246A9CD2FC45B52DC6FEC0F0AAAA00C4F446B380C7A6439C625EA4BE6D75B8</vt:lpwstr>
  </property>
  <property fmtid="{D5CDD505-2E9C-101B-9397-08002B2CF9AE}" pid="3" name="Site">
    <vt:lpwstr>Perth</vt:lpwstr>
  </property>
  <property fmtid="{D5CDD505-2E9C-101B-9397-08002B2CF9AE}" pid="4" name="SecType">
    <vt:lpwstr>Departmental Use Only</vt:lpwstr>
  </property>
  <property fmtid="{D5CDD505-2E9C-101B-9397-08002B2CF9AE}" pid="5" name="DataStore">
    <vt:lpwstr>Central</vt:lpwstr>
  </property>
  <property fmtid="{D5CDD505-2E9C-101B-9397-08002B2CF9AE}" pid="6" name="ReleaseClassification">
    <vt:lpwstr>Departmental Use Only</vt:lpwstr>
  </property>
</Properties>
</file>