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2"/>
  </p:notesMasterIdLst>
  <p:sldIdLst>
    <p:sldId id="272"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093" autoAdjust="0"/>
  </p:normalViewPr>
  <p:slideViewPr>
    <p:cSldViewPr>
      <p:cViewPr varScale="1">
        <p:scale>
          <a:sx n="72" d="100"/>
          <a:sy n="72" d="100"/>
        </p:scale>
        <p:origin x="-2670" y="-96"/>
      </p:cViewPr>
      <p:guideLst>
        <p:guide orient="horz" pos="2160"/>
        <p:guide pos="2880"/>
      </p:guideLst>
    </p:cSldViewPr>
  </p:slideViewPr>
  <p:notesTextViewPr>
    <p:cViewPr>
      <p:scale>
        <a:sx n="1" d="1"/>
        <a:sy n="1" d="1"/>
      </p:scale>
      <p:origin x="0" y="0"/>
    </p:cViewPr>
  </p:notesTextViewPr>
  <p:notesViewPr>
    <p:cSldViewPr>
      <p:cViewPr>
        <p:scale>
          <a:sx n="100" d="100"/>
          <a:sy n="100" d="100"/>
        </p:scale>
        <p:origin x="-3486" y="45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CD71F4-3F8C-4626-AAEC-18FCAC1747C7}" type="doc">
      <dgm:prSet loTypeId="urn:microsoft.com/office/officeart/2005/8/layout/target3" loCatId="list" qsTypeId="urn:microsoft.com/office/officeart/2005/8/quickstyle/simple4" qsCatId="simple" csTypeId="urn:microsoft.com/office/officeart/2005/8/colors/colorful5" csCatId="colorful" phldr="1"/>
      <dgm:spPr/>
      <dgm:t>
        <a:bodyPr/>
        <a:lstStyle/>
        <a:p>
          <a:endParaRPr lang="en-AU"/>
        </a:p>
      </dgm:t>
    </dgm:pt>
    <dgm:pt modelId="{FB6B90DA-2F30-4712-865C-194FB997D897}">
      <dgm:prSet/>
      <dgm:spPr/>
      <dgm:t>
        <a:bodyPr/>
        <a:lstStyle/>
        <a:p>
          <a:r>
            <a:rPr lang="en-AU" i="0" dirty="0" smtClean="0">
              <a:solidFill>
                <a:srgbClr val="009900"/>
              </a:solidFill>
            </a:rPr>
            <a:t>Elimination</a:t>
          </a:r>
          <a:endParaRPr lang="en-AU" i="0" dirty="0">
            <a:solidFill>
              <a:srgbClr val="009900"/>
            </a:solidFill>
          </a:endParaRPr>
        </a:p>
      </dgm:t>
    </dgm:pt>
    <dgm:pt modelId="{DAEA36F5-E1A9-427B-AD8A-C0EF121B5CCD}" type="parTrans" cxnId="{F30C4B92-F6CE-4FA7-B7C7-6F0B470704DF}">
      <dgm:prSet/>
      <dgm:spPr/>
      <dgm:t>
        <a:bodyPr/>
        <a:lstStyle/>
        <a:p>
          <a:endParaRPr lang="en-AU"/>
        </a:p>
      </dgm:t>
    </dgm:pt>
    <dgm:pt modelId="{F18D7A9F-2175-4A30-A8F8-869CD804F94B}" type="sibTrans" cxnId="{F30C4B92-F6CE-4FA7-B7C7-6F0B470704DF}">
      <dgm:prSet/>
      <dgm:spPr/>
      <dgm:t>
        <a:bodyPr/>
        <a:lstStyle/>
        <a:p>
          <a:endParaRPr lang="en-AU"/>
        </a:p>
      </dgm:t>
    </dgm:pt>
    <dgm:pt modelId="{4D1F3330-9F28-4938-BA1D-C9DC16518004}">
      <dgm:prSet/>
      <dgm:spPr/>
      <dgm:t>
        <a:bodyPr/>
        <a:lstStyle/>
        <a:p>
          <a:r>
            <a:rPr lang="en-AU" dirty="0" smtClean="0">
              <a:solidFill>
                <a:srgbClr val="009900"/>
              </a:solidFill>
            </a:rPr>
            <a:t>Substitution</a:t>
          </a:r>
          <a:endParaRPr lang="en-AU" dirty="0">
            <a:solidFill>
              <a:srgbClr val="009900"/>
            </a:solidFill>
          </a:endParaRPr>
        </a:p>
      </dgm:t>
    </dgm:pt>
    <dgm:pt modelId="{840A47F3-051E-4B97-96F0-0962475DC192}" type="parTrans" cxnId="{5773F0CD-4981-45F8-9903-DCE351BB4B10}">
      <dgm:prSet/>
      <dgm:spPr/>
      <dgm:t>
        <a:bodyPr/>
        <a:lstStyle/>
        <a:p>
          <a:endParaRPr lang="en-AU"/>
        </a:p>
      </dgm:t>
    </dgm:pt>
    <dgm:pt modelId="{34B104D1-A907-4D8C-879A-F29103493609}" type="sibTrans" cxnId="{5773F0CD-4981-45F8-9903-DCE351BB4B10}">
      <dgm:prSet/>
      <dgm:spPr/>
      <dgm:t>
        <a:bodyPr/>
        <a:lstStyle/>
        <a:p>
          <a:endParaRPr lang="en-AU"/>
        </a:p>
      </dgm:t>
    </dgm:pt>
    <dgm:pt modelId="{50556642-88BE-48F1-A313-98B2FBB28586}">
      <dgm:prSet phldrT="[Text]"/>
      <dgm:spPr/>
      <dgm:t>
        <a:bodyPr/>
        <a:lstStyle/>
        <a:p>
          <a:r>
            <a:rPr lang="en-AU" dirty="0" smtClean="0">
              <a:solidFill>
                <a:srgbClr val="009900"/>
              </a:solidFill>
            </a:rPr>
            <a:t>Engineering</a:t>
          </a:r>
          <a:endParaRPr lang="en-AU" dirty="0">
            <a:solidFill>
              <a:srgbClr val="009900"/>
            </a:solidFill>
          </a:endParaRPr>
        </a:p>
      </dgm:t>
    </dgm:pt>
    <dgm:pt modelId="{29C8C507-0EB6-4188-A11A-ADCCC34F0A44}" type="parTrans" cxnId="{EB83121C-5E63-4AF1-BC54-6A57AEBEA773}">
      <dgm:prSet/>
      <dgm:spPr/>
      <dgm:t>
        <a:bodyPr/>
        <a:lstStyle/>
        <a:p>
          <a:endParaRPr lang="en-AU"/>
        </a:p>
      </dgm:t>
    </dgm:pt>
    <dgm:pt modelId="{8EDBDE12-D759-4381-B06E-7D06E922714F}" type="sibTrans" cxnId="{EB83121C-5E63-4AF1-BC54-6A57AEBEA773}">
      <dgm:prSet/>
      <dgm:spPr/>
      <dgm:t>
        <a:bodyPr/>
        <a:lstStyle/>
        <a:p>
          <a:endParaRPr lang="en-AU"/>
        </a:p>
      </dgm:t>
    </dgm:pt>
    <dgm:pt modelId="{383832BD-4A03-4E65-897A-6B863150AE49}">
      <dgm:prSet/>
      <dgm:spPr/>
      <dgm:t>
        <a:bodyPr/>
        <a:lstStyle/>
        <a:p>
          <a:r>
            <a:rPr lang="en-AU" dirty="0" smtClean="0">
              <a:solidFill>
                <a:srgbClr val="009900"/>
              </a:solidFill>
            </a:rPr>
            <a:t>Isolation</a:t>
          </a:r>
          <a:endParaRPr lang="en-AU" dirty="0">
            <a:solidFill>
              <a:srgbClr val="009900"/>
            </a:solidFill>
          </a:endParaRPr>
        </a:p>
      </dgm:t>
    </dgm:pt>
    <dgm:pt modelId="{5DA74983-D16D-4077-AF71-EB04925C1482}" type="parTrans" cxnId="{F4A53C19-E25C-455D-8A2F-27B95683B811}">
      <dgm:prSet/>
      <dgm:spPr/>
      <dgm:t>
        <a:bodyPr/>
        <a:lstStyle/>
        <a:p>
          <a:endParaRPr lang="en-AU"/>
        </a:p>
      </dgm:t>
    </dgm:pt>
    <dgm:pt modelId="{FF44E569-578F-457F-B9A8-5B6D58FD0C2B}" type="sibTrans" cxnId="{F4A53C19-E25C-455D-8A2F-27B95683B811}">
      <dgm:prSet/>
      <dgm:spPr/>
      <dgm:t>
        <a:bodyPr/>
        <a:lstStyle/>
        <a:p>
          <a:endParaRPr lang="en-AU"/>
        </a:p>
      </dgm:t>
    </dgm:pt>
    <dgm:pt modelId="{97541D0B-11BD-4319-B8D1-D51F3C27703B}">
      <dgm:prSet phldrT="[Text]"/>
      <dgm:spPr/>
      <dgm:t>
        <a:bodyPr/>
        <a:lstStyle/>
        <a:p>
          <a:r>
            <a:rPr lang="en-AU" dirty="0" smtClean="0">
              <a:solidFill>
                <a:srgbClr val="009900"/>
              </a:solidFill>
            </a:rPr>
            <a:t>Modify tools or equipment to minimise exposure to hazard</a:t>
          </a:r>
          <a:endParaRPr lang="en-AU" dirty="0">
            <a:solidFill>
              <a:srgbClr val="009900"/>
            </a:solidFill>
          </a:endParaRPr>
        </a:p>
      </dgm:t>
    </dgm:pt>
    <dgm:pt modelId="{E99673BD-78EB-44CB-9ADA-72F9CD17584B}" type="parTrans" cxnId="{FB436DEA-E6E0-49C6-AB00-2F211167D6F3}">
      <dgm:prSet/>
      <dgm:spPr/>
      <dgm:t>
        <a:bodyPr/>
        <a:lstStyle/>
        <a:p>
          <a:endParaRPr lang="en-AU"/>
        </a:p>
      </dgm:t>
    </dgm:pt>
    <dgm:pt modelId="{29964432-F966-4C6A-BE65-090881825BBE}" type="sibTrans" cxnId="{FB436DEA-E6E0-49C6-AB00-2F211167D6F3}">
      <dgm:prSet/>
      <dgm:spPr/>
      <dgm:t>
        <a:bodyPr/>
        <a:lstStyle/>
        <a:p>
          <a:endParaRPr lang="en-AU"/>
        </a:p>
      </dgm:t>
    </dgm:pt>
    <dgm:pt modelId="{1523F87C-5FD9-4989-A1FC-EEF742B2E466}">
      <dgm:prSet phldrT="[Text]"/>
      <dgm:spPr/>
      <dgm:t>
        <a:bodyPr/>
        <a:lstStyle/>
        <a:p>
          <a:r>
            <a:rPr lang="en-AU" dirty="0" smtClean="0">
              <a:solidFill>
                <a:srgbClr val="FF0000"/>
              </a:solidFill>
            </a:rPr>
            <a:t>Administrative control</a:t>
          </a:r>
          <a:endParaRPr lang="en-AU" dirty="0">
            <a:solidFill>
              <a:srgbClr val="FF0000"/>
            </a:solidFill>
          </a:endParaRPr>
        </a:p>
      </dgm:t>
    </dgm:pt>
    <dgm:pt modelId="{B48037D7-B300-4681-B7A0-6D7AB935DC03}" type="parTrans" cxnId="{F1B069D9-03C0-488C-96C5-EAA479BF615C}">
      <dgm:prSet/>
      <dgm:spPr/>
      <dgm:t>
        <a:bodyPr/>
        <a:lstStyle/>
        <a:p>
          <a:endParaRPr lang="en-AU"/>
        </a:p>
      </dgm:t>
    </dgm:pt>
    <dgm:pt modelId="{DDDEE9D8-F8B6-431F-9DD0-129550BDC018}" type="sibTrans" cxnId="{F1B069D9-03C0-488C-96C5-EAA479BF615C}">
      <dgm:prSet/>
      <dgm:spPr/>
      <dgm:t>
        <a:bodyPr/>
        <a:lstStyle/>
        <a:p>
          <a:endParaRPr lang="en-AU"/>
        </a:p>
      </dgm:t>
    </dgm:pt>
    <dgm:pt modelId="{3F4F3F20-6810-4E58-B2F2-46A7DB0988E8}">
      <dgm:prSet phldrT="[Text]"/>
      <dgm:spPr/>
      <dgm:t>
        <a:bodyPr/>
        <a:lstStyle/>
        <a:p>
          <a:r>
            <a:rPr lang="en-AU" dirty="0" smtClean="0">
              <a:solidFill>
                <a:srgbClr val="FF0000"/>
              </a:solidFill>
            </a:rPr>
            <a:t>Modify work practices to minimise exposure to hazard</a:t>
          </a:r>
          <a:endParaRPr lang="en-AU" dirty="0">
            <a:solidFill>
              <a:srgbClr val="FF0000"/>
            </a:solidFill>
          </a:endParaRPr>
        </a:p>
      </dgm:t>
    </dgm:pt>
    <dgm:pt modelId="{C79FC92C-2A84-44DC-AF44-71BA414ED976}" type="parTrans" cxnId="{C520D94C-F804-456C-AD38-A86EA823011B}">
      <dgm:prSet/>
      <dgm:spPr/>
      <dgm:t>
        <a:bodyPr/>
        <a:lstStyle/>
        <a:p>
          <a:endParaRPr lang="en-AU"/>
        </a:p>
      </dgm:t>
    </dgm:pt>
    <dgm:pt modelId="{C6000261-0F27-4F64-8C78-5FEE18BDF4AB}" type="sibTrans" cxnId="{C520D94C-F804-456C-AD38-A86EA823011B}">
      <dgm:prSet/>
      <dgm:spPr/>
      <dgm:t>
        <a:bodyPr/>
        <a:lstStyle/>
        <a:p>
          <a:endParaRPr lang="en-AU"/>
        </a:p>
      </dgm:t>
    </dgm:pt>
    <dgm:pt modelId="{7B28E8B8-D1F0-4DF6-9B34-5AFC206FD616}">
      <dgm:prSet phldrT="[Text]"/>
      <dgm:spPr/>
      <dgm:t>
        <a:bodyPr/>
        <a:lstStyle/>
        <a:p>
          <a:r>
            <a:rPr lang="en-AU" dirty="0" smtClean="0">
              <a:solidFill>
                <a:srgbClr val="FF0000"/>
              </a:solidFill>
            </a:rPr>
            <a:t>PPE</a:t>
          </a:r>
          <a:endParaRPr lang="en-AU" dirty="0">
            <a:solidFill>
              <a:srgbClr val="FF0000"/>
            </a:solidFill>
          </a:endParaRPr>
        </a:p>
      </dgm:t>
    </dgm:pt>
    <dgm:pt modelId="{F1810BC5-06C0-478B-9471-DFC0BE261C10}" type="parTrans" cxnId="{D876EAB2-C86A-41D5-9760-0FC224DD5C6E}">
      <dgm:prSet/>
      <dgm:spPr/>
      <dgm:t>
        <a:bodyPr/>
        <a:lstStyle/>
        <a:p>
          <a:endParaRPr lang="en-AU"/>
        </a:p>
      </dgm:t>
    </dgm:pt>
    <dgm:pt modelId="{708490B4-6366-4F13-9DE4-589ED35205A5}" type="sibTrans" cxnId="{D876EAB2-C86A-41D5-9760-0FC224DD5C6E}">
      <dgm:prSet/>
      <dgm:spPr/>
      <dgm:t>
        <a:bodyPr/>
        <a:lstStyle/>
        <a:p>
          <a:endParaRPr lang="en-AU"/>
        </a:p>
      </dgm:t>
    </dgm:pt>
    <dgm:pt modelId="{A83B92C7-914E-4925-BA8F-937E815B29E2}">
      <dgm:prSet phldrT="[Text]"/>
      <dgm:spPr/>
      <dgm:t>
        <a:bodyPr/>
        <a:lstStyle/>
        <a:p>
          <a:r>
            <a:rPr lang="en-AU" dirty="0" smtClean="0">
              <a:solidFill>
                <a:srgbClr val="FF0000"/>
              </a:solidFill>
            </a:rPr>
            <a:t>Last resort when other controls not practicable</a:t>
          </a:r>
          <a:endParaRPr lang="en-AU" dirty="0">
            <a:solidFill>
              <a:srgbClr val="FF0000"/>
            </a:solidFill>
          </a:endParaRPr>
        </a:p>
      </dgm:t>
    </dgm:pt>
    <dgm:pt modelId="{12A4F695-98C8-4DC4-8DA5-3F3D9003B0E6}" type="parTrans" cxnId="{0B339035-DDBB-4218-90AB-A3E80879A4A6}">
      <dgm:prSet/>
      <dgm:spPr/>
      <dgm:t>
        <a:bodyPr/>
        <a:lstStyle/>
        <a:p>
          <a:endParaRPr lang="en-AU"/>
        </a:p>
      </dgm:t>
    </dgm:pt>
    <dgm:pt modelId="{D4CF215F-35BB-4E23-BD70-4C36367D3F08}" type="sibTrans" cxnId="{0B339035-DDBB-4218-90AB-A3E80879A4A6}">
      <dgm:prSet/>
      <dgm:spPr/>
      <dgm:t>
        <a:bodyPr/>
        <a:lstStyle/>
        <a:p>
          <a:endParaRPr lang="en-AU"/>
        </a:p>
      </dgm:t>
    </dgm:pt>
    <dgm:pt modelId="{55F7E0E7-3B49-4ED0-9BDA-57A98A7E5B49}">
      <dgm:prSet phldrT="[Text]"/>
      <dgm:spPr/>
      <dgm:t>
        <a:bodyPr/>
        <a:lstStyle/>
        <a:p>
          <a:r>
            <a:rPr lang="en-AU" dirty="0" smtClean="0">
              <a:solidFill>
                <a:srgbClr val="009900"/>
              </a:solidFill>
            </a:rPr>
            <a:t>Isolate or separate the hazard or hazardous work practice from people not involved in work</a:t>
          </a:r>
          <a:endParaRPr lang="en-AU" dirty="0">
            <a:solidFill>
              <a:srgbClr val="009900"/>
            </a:solidFill>
          </a:endParaRPr>
        </a:p>
      </dgm:t>
    </dgm:pt>
    <dgm:pt modelId="{CD446844-32A9-472D-828E-5A20880C111E}" type="parTrans" cxnId="{2F1A8AF1-A9F5-4B00-9811-9999177FFC27}">
      <dgm:prSet/>
      <dgm:spPr/>
      <dgm:t>
        <a:bodyPr/>
        <a:lstStyle/>
        <a:p>
          <a:endParaRPr lang="en-AU"/>
        </a:p>
      </dgm:t>
    </dgm:pt>
    <dgm:pt modelId="{FAED9A8D-C05F-44E7-A9B9-CBD0E054D75A}" type="sibTrans" cxnId="{2F1A8AF1-A9F5-4B00-9811-9999177FFC27}">
      <dgm:prSet/>
      <dgm:spPr/>
      <dgm:t>
        <a:bodyPr/>
        <a:lstStyle/>
        <a:p>
          <a:endParaRPr lang="en-AU"/>
        </a:p>
      </dgm:t>
    </dgm:pt>
    <dgm:pt modelId="{3B797F69-3C44-4773-8E19-457CC95FE801}">
      <dgm:prSet phldrT="[Text]"/>
      <dgm:spPr/>
      <dgm:t>
        <a:bodyPr/>
        <a:lstStyle/>
        <a:p>
          <a:r>
            <a:rPr lang="en-AU" dirty="0" smtClean="0">
              <a:solidFill>
                <a:srgbClr val="009900"/>
              </a:solidFill>
            </a:rPr>
            <a:t>Replace the hazard or hazardous work practice with a less hazardous one</a:t>
          </a:r>
          <a:endParaRPr lang="en-AU" dirty="0">
            <a:solidFill>
              <a:srgbClr val="009900"/>
            </a:solidFill>
          </a:endParaRPr>
        </a:p>
      </dgm:t>
    </dgm:pt>
    <dgm:pt modelId="{3397C21A-C4C5-42CF-AE49-2BF8F78E09CB}" type="parTrans" cxnId="{76EDCA7A-21B7-4089-925C-6E2627AAB11C}">
      <dgm:prSet/>
      <dgm:spPr/>
      <dgm:t>
        <a:bodyPr/>
        <a:lstStyle/>
        <a:p>
          <a:endParaRPr lang="en-AU"/>
        </a:p>
      </dgm:t>
    </dgm:pt>
    <dgm:pt modelId="{2A6DC112-F043-437B-89C5-B9C800E085B8}" type="sibTrans" cxnId="{76EDCA7A-21B7-4089-925C-6E2627AAB11C}">
      <dgm:prSet/>
      <dgm:spPr/>
      <dgm:t>
        <a:bodyPr/>
        <a:lstStyle/>
        <a:p>
          <a:endParaRPr lang="en-AU"/>
        </a:p>
      </dgm:t>
    </dgm:pt>
    <dgm:pt modelId="{C617EC36-ED7A-4B2E-8B65-DDC49FDC5EFB}">
      <dgm:prSet phldrT="[Text]"/>
      <dgm:spPr/>
      <dgm:t>
        <a:bodyPr/>
        <a:lstStyle/>
        <a:p>
          <a:r>
            <a:rPr lang="en-AU" baseline="0" dirty="0" smtClean="0">
              <a:solidFill>
                <a:srgbClr val="009900"/>
              </a:solidFill>
              <a:latin typeface="Arial" panose="020B0604020202020204" pitchFamily="34" charset="0"/>
            </a:rPr>
            <a:t>Remove the hazard or hazardous work practice</a:t>
          </a:r>
          <a:endParaRPr lang="en-AU" baseline="0" dirty="0">
            <a:solidFill>
              <a:srgbClr val="009900"/>
            </a:solidFill>
            <a:latin typeface="Arial" panose="020B0604020202020204" pitchFamily="34" charset="0"/>
          </a:endParaRPr>
        </a:p>
      </dgm:t>
    </dgm:pt>
    <dgm:pt modelId="{C56E969F-262C-4E64-9B93-3F3FE73C3FD2}" type="parTrans" cxnId="{41949F73-2BC2-46DB-979A-5628C856F77A}">
      <dgm:prSet/>
      <dgm:spPr/>
      <dgm:t>
        <a:bodyPr/>
        <a:lstStyle/>
        <a:p>
          <a:endParaRPr lang="en-AU"/>
        </a:p>
      </dgm:t>
    </dgm:pt>
    <dgm:pt modelId="{470FBF79-E5CE-41BD-869B-57A2672CF4D2}" type="sibTrans" cxnId="{41949F73-2BC2-46DB-979A-5628C856F77A}">
      <dgm:prSet/>
      <dgm:spPr/>
      <dgm:t>
        <a:bodyPr/>
        <a:lstStyle/>
        <a:p>
          <a:endParaRPr lang="en-AU"/>
        </a:p>
      </dgm:t>
    </dgm:pt>
    <dgm:pt modelId="{50CFD0ED-1ED1-4B57-ADBB-58DD9C2A64A0}" type="pres">
      <dgm:prSet presAssocID="{C7CD71F4-3F8C-4626-AAEC-18FCAC1747C7}" presName="Name0" presStyleCnt="0">
        <dgm:presLayoutVars>
          <dgm:chMax val="7"/>
          <dgm:dir/>
          <dgm:animLvl val="lvl"/>
          <dgm:resizeHandles val="exact"/>
        </dgm:presLayoutVars>
      </dgm:prSet>
      <dgm:spPr/>
      <dgm:t>
        <a:bodyPr/>
        <a:lstStyle/>
        <a:p>
          <a:endParaRPr lang="en-AU"/>
        </a:p>
      </dgm:t>
    </dgm:pt>
    <dgm:pt modelId="{415A0FD5-8BCA-438A-9C2F-65BBFEC60076}" type="pres">
      <dgm:prSet presAssocID="{FB6B90DA-2F30-4712-865C-194FB997D897}" presName="circle1" presStyleLbl="node1" presStyleIdx="0" presStyleCnt="6"/>
      <dgm:spPr/>
      <dgm:t>
        <a:bodyPr/>
        <a:lstStyle/>
        <a:p>
          <a:endParaRPr lang="en-AU"/>
        </a:p>
      </dgm:t>
    </dgm:pt>
    <dgm:pt modelId="{3F292BA3-FCC9-4825-B524-17B63198B169}" type="pres">
      <dgm:prSet presAssocID="{FB6B90DA-2F30-4712-865C-194FB997D897}" presName="space" presStyleCnt="0"/>
      <dgm:spPr/>
      <dgm:t>
        <a:bodyPr/>
        <a:lstStyle/>
        <a:p>
          <a:endParaRPr lang="en-AU"/>
        </a:p>
      </dgm:t>
    </dgm:pt>
    <dgm:pt modelId="{12BA532F-49DC-4613-B020-78A9CBB2B2A6}" type="pres">
      <dgm:prSet presAssocID="{FB6B90DA-2F30-4712-865C-194FB997D897}" presName="rect1" presStyleLbl="alignAcc1" presStyleIdx="0" presStyleCnt="6"/>
      <dgm:spPr/>
      <dgm:t>
        <a:bodyPr/>
        <a:lstStyle/>
        <a:p>
          <a:endParaRPr lang="en-AU"/>
        </a:p>
      </dgm:t>
    </dgm:pt>
    <dgm:pt modelId="{25F860E9-1AC9-4EDD-95B3-215EB0B8ECCE}" type="pres">
      <dgm:prSet presAssocID="{4D1F3330-9F28-4938-BA1D-C9DC16518004}" presName="vertSpace2" presStyleLbl="node1" presStyleIdx="0" presStyleCnt="6"/>
      <dgm:spPr/>
      <dgm:t>
        <a:bodyPr/>
        <a:lstStyle/>
        <a:p>
          <a:endParaRPr lang="en-AU"/>
        </a:p>
      </dgm:t>
    </dgm:pt>
    <dgm:pt modelId="{1023DDEC-4E92-4296-9230-486D408E5F08}" type="pres">
      <dgm:prSet presAssocID="{4D1F3330-9F28-4938-BA1D-C9DC16518004}" presName="circle2" presStyleLbl="node1" presStyleIdx="1" presStyleCnt="6"/>
      <dgm:spPr/>
      <dgm:t>
        <a:bodyPr/>
        <a:lstStyle/>
        <a:p>
          <a:endParaRPr lang="en-AU"/>
        </a:p>
      </dgm:t>
    </dgm:pt>
    <dgm:pt modelId="{58D7B729-2879-4F27-A96B-97839A478496}" type="pres">
      <dgm:prSet presAssocID="{4D1F3330-9F28-4938-BA1D-C9DC16518004}" presName="rect2" presStyleLbl="alignAcc1" presStyleIdx="1" presStyleCnt="6"/>
      <dgm:spPr/>
      <dgm:t>
        <a:bodyPr/>
        <a:lstStyle/>
        <a:p>
          <a:endParaRPr lang="en-AU"/>
        </a:p>
      </dgm:t>
    </dgm:pt>
    <dgm:pt modelId="{6126225C-FE82-465B-8173-C49E60DB8F95}" type="pres">
      <dgm:prSet presAssocID="{383832BD-4A03-4E65-897A-6B863150AE49}" presName="vertSpace3" presStyleLbl="node1" presStyleIdx="1" presStyleCnt="6"/>
      <dgm:spPr/>
      <dgm:t>
        <a:bodyPr/>
        <a:lstStyle/>
        <a:p>
          <a:endParaRPr lang="en-AU"/>
        </a:p>
      </dgm:t>
    </dgm:pt>
    <dgm:pt modelId="{C72C4807-41DF-4C1D-951D-49CEFF2E489B}" type="pres">
      <dgm:prSet presAssocID="{383832BD-4A03-4E65-897A-6B863150AE49}" presName="circle3" presStyleLbl="node1" presStyleIdx="2" presStyleCnt="6"/>
      <dgm:spPr/>
      <dgm:t>
        <a:bodyPr/>
        <a:lstStyle/>
        <a:p>
          <a:endParaRPr lang="en-AU"/>
        </a:p>
      </dgm:t>
    </dgm:pt>
    <dgm:pt modelId="{E40C483C-B873-42B5-BE2F-00D7E896E0F1}" type="pres">
      <dgm:prSet presAssocID="{383832BD-4A03-4E65-897A-6B863150AE49}" presName="rect3" presStyleLbl="alignAcc1" presStyleIdx="2" presStyleCnt="6"/>
      <dgm:spPr/>
      <dgm:t>
        <a:bodyPr/>
        <a:lstStyle/>
        <a:p>
          <a:endParaRPr lang="en-AU"/>
        </a:p>
      </dgm:t>
    </dgm:pt>
    <dgm:pt modelId="{A205CA29-7648-40AC-B913-5EAE823226DD}" type="pres">
      <dgm:prSet presAssocID="{50556642-88BE-48F1-A313-98B2FBB28586}" presName="vertSpace4" presStyleLbl="node1" presStyleIdx="2" presStyleCnt="6"/>
      <dgm:spPr/>
      <dgm:t>
        <a:bodyPr/>
        <a:lstStyle/>
        <a:p>
          <a:endParaRPr lang="en-AU"/>
        </a:p>
      </dgm:t>
    </dgm:pt>
    <dgm:pt modelId="{A947664F-8395-49B5-95B2-13A1A7E78456}" type="pres">
      <dgm:prSet presAssocID="{50556642-88BE-48F1-A313-98B2FBB28586}" presName="circle4" presStyleLbl="node1" presStyleIdx="3" presStyleCnt="6"/>
      <dgm:spPr/>
      <dgm:t>
        <a:bodyPr/>
        <a:lstStyle/>
        <a:p>
          <a:endParaRPr lang="en-AU"/>
        </a:p>
      </dgm:t>
    </dgm:pt>
    <dgm:pt modelId="{9B5E3FCA-D62B-4FE1-B1FC-6437FBAEB0D0}" type="pres">
      <dgm:prSet presAssocID="{50556642-88BE-48F1-A313-98B2FBB28586}" presName="rect4" presStyleLbl="alignAcc1" presStyleIdx="3" presStyleCnt="6" custLinFactNeighborX="1697" custLinFactNeighborY="-242"/>
      <dgm:spPr/>
      <dgm:t>
        <a:bodyPr/>
        <a:lstStyle/>
        <a:p>
          <a:endParaRPr lang="en-AU"/>
        </a:p>
      </dgm:t>
    </dgm:pt>
    <dgm:pt modelId="{B4E35D4C-DA5B-4A99-9632-4F2828ECC01E}" type="pres">
      <dgm:prSet presAssocID="{1523F87C-5FD9-4989-A1FC-EEF742B2E466}" presName="vertSpace5" presStyleLbl="node1" presStyleIdx="3" presStyleCnt="6"/>
      <dgm:spPr/>
      <dgm:t>
        <a:bodyPr/>
        <a:lstStyle/>
        <a:p>
          <a:endParaRPr lang="en-AU"/>
        </a:p>
      </dgm:t>
    </dgm:pt>
    <dgm:pt modelId="{3011D124-F5AB-4C4B-8B4C-4D66579D41D2}" type="pres">
      <dgm:prSet presAssocID="{1523F87C-5FD9-4989-A1FC-EEF742B2E466}" presName="circle5" presStyleLbl="node1" presStyleIdx="4" presStyleCnt="6"/>
      <dgm:spPr/>
      <dgm:t>
        <a:bodyPr/>
        <a:lstStyle/>
        <a:p>
          <a:endParaRPr lang="en-AU"/>
        </a:p>
      </dgm:t>
    </dgm:pt>
    <dgm:pt modelId="{630717C0-84EA-4C1B-B99F-7D74A955E0BA}" type="pres">
      <dgm:prSet presAssocID="{1523F87C-5FD9-4989-A1FC-EEF742B2E466}" presName="rect5" presStyleLbl="alignAcc1" presStyleIdx="4" presStyleCnt="6"/>
      <dgm:spPr/>
      <dgm:t>
        <a:bodyPr/>
        <a:lstStyle/>
        <a:p>
          <a:endParaRPr lang="en-AU"/>
        </a:p>
      </dgm:t>
    </dgm:pt>
    <dgm:pt modelId="{28D7BD7B-F003-4E9B-A41D-F24A1C95BCCF}" type="pres">
      <dgm:prSet presAssocID="{7B28E8B8-D1F0-4DF6-9B34-5AFC206FD616}" presName="vertSpace6" presStyleLbl="node1" presStyleIdx="4" presStyleCnt="6"/>
      <dgm:spPr/>
      <dgm:t>
        <a:bodyPr/>
        <a:lstStyle/>
        <a:p>
          <a:endParaRPr lang="en-AU"/>
        </a:p>
      </dgm:t>
    </dgm:pt>
    <dgm:pt modelId="{864483F6-0721-46CD-9514-831C79F61C58}" type="pres">
      <dgm:prSet presAssocID="{7B28E8B8-D1F0-4DF6-9B34-5AFC206FD616}" presName="circle6" presStyleLbl="node1" presStyleIdx="5" presStyleCnt="6"/>
      <dgm:spPr/>
      <dgm:t>
        <a:bodyPr/>
        <a:lstStyle/>
        <a:p>
          <a:endParaRPr lang="en-AU"/>
        </a:p>
      </dgm:t>
    </dgm:pt>
    <dgm:pt modelId="{9BE0C073-3773-4176-9176-24672BC672EB}" type="pres">
      <dgm:prSet presAssocID="{7B28E8B8-D1F0-4DF6-9B34-5AFC206FD616}" presName="rect6" presStyleLbl="alignAcc1" presStyleIdx="5" presStyleCnt="6"/>
      <dgm:spPr/>
      <dgm:t>
        <a:bodyPr/>
        <a:lstStyle/>
        <a:p>
          <a:endParaRPr lang="en-AU"/>
        </a:p>
      </dgm:t>
    </dgm:pt>
    <dgm:pt modelId="{F48B719E-B6A7-4E03-9902-454C4E0998AA}" type="pres">
      <dgm:prSet presAssocID="{FB6B90DA-2F30-4712-865C-194FB997D897}" presName="rect1ParTx" presStyleLbl="alignAcc1" presStyleIdx="5" presStyleCnt="6">
        <dgm:presLayoutVars>
          <dgm:chMax val="1"/>
          <dgm:bulletEnabled val="1"/>
        </dgm:presLayoutVars>
      </dgm:prSet>
      <dgm:spPr/>
      <dgm:t>
        <a:bodyPr/>
        <a:lstStyle/>
        <a:p>
          <a:endParaRPr lang="en-AU"/>
        </a:p>
      </dgm:t>
    </dgm:pt>
    <dgm:pt modelId="{1A7F690D-3CE0-4BB2-BECA-8CA1AC555C6E}" type="pres">
      <dgm:prSet presAssocID="{FB6B90DA-2F30-4712-865C-194FB997D897}" presName="rect1ChTx" presStyleLbl="alignAcc1" presStyleIdx="5" presStyleCnt="6">
        <dgm:presLayoutVars>
          <dgm:bulletEnabled val="1"/>
        </dgm:presLayoutVars>
      </dgm:prSet>
      <dgm:spPr/>
      <dgm:t>
        <a:bodyPr/>
        <a:lstStyle/>
        <a:p>
          <a:endParaRPr lang="en-AU"/>
        </a:p>
      </dgm:t>
    </dgm:pt>
    <dgm:pt modelId="{59BDFDAF-A476-4777-9AA1-F0E95356247B}" type="pres">
      <dgm:prSet presAssocID="{4D1F3330-9F28-4938-BA1D-C9DC16518004}" presName="rect2ParTx" presStyleLbl="alignAcc1" presStyleIdx="5" presStyleCnt="6">
        <dgm:presLayoutVars>
          <dgm:chMax val="1"/>
          <dgm:bulletEnabled val="1"/>
        </dgm:presLayoutVars>
      </dgm:prSet>
      <dgm:spPr/>
      <dgm:t>
        <a:bodyPr/>
        <a:lstStyle/>
        <a:p>
          <a:endParaRPr lang="en-AU"/>
        </a:p>
      </dgm:t>
    </dgm:pt>
    <dgm:pt modelId="{5FD4AEEE-2D00-40A6-810E-2BD1FA35483A}" type="pres">
      <dgm:prSet presAssocID="{4D1F3330-9F28-4938-BA1D-C9DC16518004}" presName="rect2ChTx" presStyleLbl="alignAcc1" presStyleIdx="5" presStyleCnt="6">
        <dgm:presLayoutVars>
          <dgm:bulletEnabled val="1"/>
        </dgm:presLayoutVars>
      </dgm:prSet>
      <dgm:spPr/>
      <dgm:t>
        <a:bodyPr/>
        <a:lstStyle/>
        <a:p>
          <a:endParaRPr lang="en-AU"/>
        </a:p>
      </dgm:t>
    </dgm:pt>
    <dgm:pt modelId="{0DD1F184-2679-41E4-BB84-517E5C4A8023}" type="pres">
      <dgm:prSet presAssocID="{383832BD-4A03-4E65-897A-6B863150AE49}" presName="rect3ParTx" presStyleLbl="alignAcc1" presStyleIdx="5" presStyleCnt="6">
        <dgm:presLayoutVars>
          <dgm:chMax val="1"/>
          <dgm:bulletEnabled val="1"/>
        </dgm:presLayoutVars>
      </dgm:prSet>
      <dgm:spPr/>
      <dgm:t>
        <a:bodyPr/>
        <a:lstStyle/>
        <a:p>
          <a:endParaRPr lang="en-AU"/>
        </a:p>
      </dgm:t>
    </dgm:pt>
    <dgm:pt modelId="{D17D7C83-0695-4984-BABB-C682D61331BD}" type="pres">
      <dgm:prSet presAssocID="{383832BD-4A03-4E65-897A-6B863150AE49}" presName="rect3ChTx" presStyleLbl="alignAcc1" presStyleIdx="5" presStyleCnt="6">
        <dgm:presLayoutVars>
          <dgm:bulletEnabled val="1"/>
        </dgm:presLayoutVars>
      </dgm:prSet>
      <dgm:spPr/>
      <dgm:t>
        <a:bodyPr/>
        <a:lstStyle/>
        <a:p>
          <a:endParaRPr lang="en-AU"/>
        </a:p>
      </dgm:t>
    </dgm:pt>
    <dgm:pt modelId="{8168406B-7004-4EA9-8CF1-88DED236FF6F}" type="pres">
      <dgm:prSet presAssocID="{50556642-88BE-48F1-A313-98B2FBB28586}" presName="rect4ParTx" presStyleLbl="alignAcc1" presStyleIdx="5" presStyleCnt="6">
        <dgm:presLayoutVars>
          <dgm:chMax val="1"/>
          <dgm:bulletEnabled val="1"/>
        </dgm:presLayoutVars>
      </dgm:prSet>
      <dgm:spPr/>
      <dgm:t>
        <a:bodyPr/>
        <a:lstStyle/>
        <a:p>
          <a:endParaRPr lang="en-AU"/>
        </a:p>
      </dgm:t>
    </dgm:pt>
    <dgm:pt modelId="{8A629A2C-B035-417F-9B4D-FD430F2B0E32}" type="pres">
      <dgm:prSet presAssocID="{50556642-88BE-48F1-A313-98B2FBB28586}" presName="rect4ChTx" presStyleLbl="alignAcc1" presStyleIdx="5" presStyleCnt="6">
        <dgm:presLayoutVars>
          <dgm:bulletEnabled val="1"/>
        </dgm:presLayoutVars>
      </dgm:prSet>
      <dgm:spPr/>
      <dgm:t>
        <a:bodyPr/>
        <a:lstStyle/>
        <a:p>
          <a:endParaRPr lang="en-AU"/>
        </a:p>
      </dgm:t>
    </dgm:pt>
    <dgm:pt modelId="{B9B23540-B2A4-481B-B72A-621143FCFC15}" type="pres">
      <dgm:prSet presAssocID="{1523F87C-5FD9-4989-A1FC-EEF742B2E466}" presName="rect5ParTx" presStyleLbl="alignAcc1" presStyleIdx="5" presStyleCnt="6">
        <dgm:presLayoutVars>
          <dgm:chMax val="1"/>
          <dgm:bulletEnabled val="1"/>
        </dgm:presLayoutVars>
      </dgm:prSet>
      <dgm:spPr/>
      <dgm:t>
        <a:bodyPr/>
        <a:lstStyle/>
        <a:p>
          <a:endParaRPr lang="en-AU"/>
        </a:p>
      </dgm:t>
    </dgm:pt>
    <dgm:pt modelId="{11746DEA-C31F-499F-BBDD-0E1A17E78D2D}" type="pres">
      <dgm:prSet presAssocID="{1523F87C-5FD9-4989-A1FC-EEF742B2E466}" presName="rect5ChTx" presStyleLbl="alignAcc1" presStyleIdx="5" presStyleCnt="6">
        <dgm:presLayoutVars>
          <dgm:bulletEnabled val="1"/>
        </dgm:presLayoutVars>
      </dgm:prSet>
      <dgm:spPr/>
      <dgm:t>
        <a:bodyPr/>
        <a:lstStyle/>
        <a:p>
          <a:endParaRPr lang="en-AU"/>
        </a:p>
      </dgm:t>
    </dgm:pt>
    <dgm:pt modelId="{FB874D19-0412-4C98-9B68-A1333A43475D}" type="pres">
      <dgm:prSet presAssocID="{7B28E8B8-D1F0-4DF6-9B34-5AFC206FD616}" presName="rect6ParTx" presStyleLbl="alignAcc1" presStyleIdx="5" presStyleCnt="6">
        <dgm:presLayoutVars>
          <dgm:chMax val="1"/>
          <dgm:bulletEnabled val="1"/>
        </dgm:presLayoutVars>
      </dgm:prSet>
      <dgm:spPr/>
      <dgm:t>
        <a:bodyPr/>
        <a:lstStyle/>
        <a:p>
          <a:endParaRPr lang="en-AU"/>
        </a:p>
      </dgm:t>
    </dgm:pt>
    <dgm:pt modelId="{E527B0FF-1EEA-4EC6-829A-080FA36CF8BD}" type="pres">
      <dgm:prSet presAssocID="{7B28E8B8-D1F0-4DF6-9B34-5AFC206FD616}" presName="rect6ChTx" presStyleLbl="alignAcc1" presStyleIdx="5" presStyleCnt="6">
        <dgm:presLayoutVars>
          <dgm:bulletEnabled val="1"/>
        </dgm:presLayoutVars>
      </dgm:prSet>
      <dgm:spPr/>
      <dgm:t>
        <a:bodyPr/>
        <a:lstStyle/>
        <a:p>
          <a:endParaRPr lang="en-AU"/>
        </a:p>
      </dgm:t>
    </dgm:pt>
  </dgm:ptLst>
  <dgm:cxnLst>
    <dgm:cxn modelId="{E9775554-3928-4E08-BD82-53030BCED72F}" type="presOf" srcId="{97541D0B-11BD-4319-B8D1-D51F3C27703B}" destId="{8A629A2C-B035-417F-9B4D-FD430F2B0E32}" srcOrd="0" destOrd="0" presId="urn:microsoft.com/office/officeart/2005/8/layout/target3"/>
    <dgm:cxn modelId="{72F4FF53-E404-47B0-9590-35F2D19017A5}" type="presOf" srcId="{383832BD-4A03-4E65-897A-6B863150AE49}" destId="{E40C483C-B873-42B5-BE2F-00D7E896E0F1}" srcOrd="0" destOrd="0" presId="urn:microsoft.com/office/officeart/2005/8/layout/target3"/>
    <dgm:cxn modelId="{30BE971A-285E-436B-99E2-654F446112E2}" type="presOf" srcId="{C7CD71F4-3F8C-4626-AAEC-18FCAC1747C7}" destId="{50CFD0ED-1ED1-4B57-ADBB-58DD9C2A64A0}" srcOrd="0" destOrd="0" presId="urn:microsoft.com/office/officeart/2005/8/layout/target3"/>
    <dgm:cxn modelId="{0B339035-DDBB-4218-90AB-A3E80879A4A6}" srcId="{7B28E8B8-D1F0-4DF6-9B34-5AFC206FD616}" destId="{A83B92C7-914E-4925-BA8F-937E815B29E2}" srcOrd="0" destOrd="0" parTransId="{12A4F695-98C8-4DC4-8DA5-3F3D9003B0E6}" sibTransId="{D4CF215F-35BB-4E23-BD70-4C36367D3F08}"/>
    <dgm:cxn modelId="{36E6C11D-7AB4-4948-8FC4-0E3134229382}" type="presOf" srcId="{4D1F3330-9F28-4938-BA1D-C9DC16518004}" destId="{59BDFDAF-A476-4777-9AA1-F0E95356247B}" srcOrd="1" destOrd="0" presId="urn:microsoft.com/office/officeart/2005/8/layout/target3"/>
    <dgm:cxn modelId="{5773F0CD-4981-45F8-9903-DCE351BB4B10}" srcId="{C7CD71F4-3F8C-4626-AAEC-18FCAC1747C7}" destId="{4D1F3330-9F28-4938-BA1D-C9DC16518004}" srcOrd="1" destOrd="0" parTransId="{840A47F3-051E-4B97-96F0-0962475DC192}" sibTransId="{34B104D1-A907-4D8C-879A-F29103493609}"/>
    <dgm:cxn modelId="{BB2CD68B-B1CA-41B7-8961-FB36D72A5DD7}" type="presOf" srcId="{1523F87C-5FD9-4989-A1FC-EEF742B2E466}" destId="{B9B23540-B2A4-481B-B72A-621143FCFC15}" srcOrd="1" destOrd="0" presId="urn:microsoft.com/office/officeart/2005/8/layout/target3"/>
    <dgm:cxn modelId="{FB436DEA-E6E0-49C6-AB00-2F211167D6F3}" srcId="{50556642-88BE-48F1-A313-98B2FBB28586}" destId="{97541D0B-11BD-4319-B8D1-D51F3C27703B}" srcOrd="0" destOrd="0" parTransId="{E99673BD-78EB-44CB-9ADA-72F9CD17584B}" sibTransId="{29964432-F966-4C6A-BE65-090881825BBE}"/>
    <dgm:cxn modelId="{41949F73-2BC2-46DB-979A-5628C856F77A}" srcId="{FB6B90DA-2F30-4712-865C-194FB997D897}" destId="{C617EC36-ED7A-4B2E-8B65-DDC49FDC5EFB}" srcOrd="0" destOrd="0" parTransId="{C56E969F-262C-4E64-9B93-3F3FE73C3FD2}" sibTransId="{470FBF79-E5CE-41BD-869B-57A2672CF4D2}"/>
    <dgm:cxn modelId="{9A917C5A-DF33-4788-8FF5-58634E9907FA}" type="presOf" srcId="{4D1F3330-9F28-4938-BA1D-C9DC16518004}" destId="{58D7B729-2879-4F27-A96B-97839A478496}" srcOrd="0" destOrd="0" presId="urn:microsoft.com/office/officeart/2005/8/layout/target3"/>
    <dgm:cxn modelId="{1A2282D8-737A-4CF3-80E1-36F1C7F7FE80}" type="presOf" srcId="{FB6B90DA-2F30-4712-865C-194FB997D897}" destId="{12BA532F-49DC-4613-B020-78A9CBB2B2A6}" srcOrd="0" destOrd="0" presId="urn:microsoft.com/office/officeart/2005/8/layout/target3"/>
    <dgm:cxn modelId="{76EDCA7A-21B7-4089-925C-6E2627AAB11C}" srcId="{4D1F3330-9F28-4938-BA1D-C9DC16518004}" destId="{3B797F69-3C44-4773-8E19-457CC95FE801}" srcOrd="0" destOrd="0" parTransId="{3397C21A-C4C5-42CF-AE49-2BF8F78E09CB}" sibTransId="{2A6DC112-F043-437B-89C5-B9C800E085B8}"/>
    <dgm:cxn modelId="{2F1A8AF1-A9F5-4B00-9811-9999177FFC27}" srcId="{383832BD-4A03-4E65-897A-6B863150AE49}" destId="{55F7E0E7-3B49-4ED0-9BDA-57A98A7E5B49}" srcOrd="0" destOrd="0" parTransId="{CD446844-32A9-472D-828E-5A20880C111E}" sibTransId="{FAED9A8D-C05F-44E7-A9B9-CBD0E054D75A}"/>
    <dgm:cxn modelId="{FB9876FB-D848-4B01-B461-0F057E30B010}" type="presOf" srcId="{50556642-88BE-48F1-A313-98B2FBB28586}" destId="{9B5E3FCA-D62B-4FE1-B1FC-6437FBAEB0D0}" srcOrd="0" destOrd="0" presId="urn:microsoft.com/office/officeart/2005/8/layout/target3"/>
    <dgm:cxn modelId="{BDAAA927-5557-46D7-A61E-EFBB55C0A721}" type="presOf" srcId="{C617EC36-ED7A-4B2E-8B65-DDC49FDC5EFB}" destId="{1A7F690D-3CE0-4BB2-BECA-8CA1AC555C6E}" srcOrd="0" destOrd="0" presId="urn:microsoft.com/office/officeart/2005/8/layout/target3"/>
    <dgm:cxn modelId="{F30C4B92-F6CE-4FA7-B7C7-6F0B470704DF}" srcId="{C7CD71F4-3F8C-4626-AAEC-18FCAC1747C7}" destId="{FB6B90DA-2F30-4712-865C-194FB997D897}" srcOrd="0" destOrd="0" parTransId="{DAEA36F5-E1A9-427B-AD8A-C0EF121B5CCD}" sibTransId="{F18D7A9F-2175-4A30-A8F8-869CD804F94B}"/>
    <dgm:cxn modelId="{5C9754E0-270F-4663-A88D-E5A16C306501}" type="presOf" srcId="{1523F87C-5FD9-4989-A1FC-EEF742B2E466}" destId="{630717C0-84EA-4C1B-B99F-7D74A955E0BA}" srcOrd="0" destOrd="0" presId="urn:microsoft.com/office/officeart/2005/8/layout/target3"/>
    <dgm:cxn modelId="{70546DB3-E6D2-4DA0-9FAD-4C1CF4F4EBAC}" type="presOf" srcId="{3F4F3F20-6810-4E58-B2F2-46A7DB0988E8}" destId="{11746DEA-C31F-499F-BBDD-0E1A17E78D2D}" srcOrd="0" destOrd="0" presId="urn:microsoft.com/office/officeart/2005/8/layout/target3"/>
    <dgm:cxn modelId="{A3314B89-FE7F-40B0-9664-A3E0091F535A}" type="presOf" srcId="{A83B92C7-914E-4925-BA8F-937E815B29E2}" destId="{E527B0FF-1EEA-4EC6-829A-080FA36CF8BD}" srcOrd="0" destOrd="0" presId="urn:microsoft.com/office/officeart/2005/8/layout/target3"/>
    <dgm:cxn modelId="{EDDF38BC-C81E-4483-8705-851883FFC297}" type="presOf" srcId="{3B797F69-3C44-4773-8E19-457CC95FE801}" destId="{5FD4AEEE-2D00-40A6-810E-2BD1FA35483A}" srcOrd="0" destOrd="0" presId="urn:microsoft.com/office/officeart/2005/8/layout/target3"/>
    <dgm:cxn modelId="{E7489D39-F279-4FE2-9C30-923C4108DD8B}" type="presOf" srcId="{7B28E8B8-D1F0-4DF6-9B34-5AFC206FD616}" destId="{FB874D19-0412-4C98-9B68-A1333A43475D}" srcOrd="1" destOrd="0" presId="urn:microsoft.com/office/officeart/2005/8/layout/target3"/>
    <dgm:cxn modelId="{D876EAB2-C86A-41D5-9760-0FC224DD5C6E}" srcId="{C7CD71F4-3F8C-4626-AAEC-18FCAC1747C7}" destId="{7B28E8B8-D1F0-4DF6-9B34-5AFC206FD616}" srcOrd="5" destOrd="0" parTransId="{F1810BC5-06C0-478B-9471-DFC0BE261C10}" sibTransId="{708490B4-6366-4F13-9DE4-589ED35205A5}"/>
    <dgm:cxn modelId="{2D3300C4-D4A1-4C8E-A3A4-00A02EC9CF54}" type="presOf" srcId="{7B28E8B8-D1F0-4DF6-9B34-5AFC206FD616}" destId="{9BE0C073-3773-4176-9176-24672BC672EB}" srcOrd="0" destOrd="0" presId="urn:microsoft.com/office/officeart/2005/8/layout/target3"/>
    <dgm:cxn modelId="{006A942A-D76D-43C5-84FC-9B1C0C7B31BB}" type="presOf" srcId="{50556642-88BE-48F1-A313-98B2FBB28586}" destId="{8168406B-7004-4EA9-8CF1-88DED236FF6F}" srcOrd="1" destOrd="0" presId="urn:microsoft.com/office/officeart/2005/8/layout/target3"/>
    <dgm:cxn modelId="{C520D94C-F804-456C-AD38-A86EA823011B}" srcId="{1523F87C-5FD9-4989-A1FC-EEF742B2E466}" destId="{3F4F3F20-6810-4E58-B2F2-46A7DB0988E8}" srcOrd="0" destOrd="0" parTransId="{C79FC92C-2A84-44DC-AF44-71BA414ED976}" sibTransId="{C6000261-0F27-4F64-8C78-5FEE18BDF4AB}"/>
    <dgm:cxn modelId="{60A89781-6CD7-4639-AF96-5DFFDEC1BBF8}" type="presOf" srcId="{55F7E0E7-3B49-4ED0-9BDA-57A98A7E5B49}" destId="{D17D7C83-0695-4984-BABB-C682D61331BD}" srcOrd="0" destOrd="0" presId="urn:microsoft.com/office/officeart/2005/8/layout/target3"/>
    <dgm:cxn modelId="{EB83121C-5E63-4AF1-BC54-6A57AEBEA773}" srcId="{C7CD71F4-3F8C-4626-AAEC-18FCAC1747C7}" destId="{50556642-88BE-48F1-A313-98B2FBB28586}" srcOrd="3" destOrd="0" parTransId="{29C8C507-0EB6-4188-A11A-ADCCC34F0A44}" sibTransId="{8EDBDE12-D759-4381-B06E-7D06E922714F}"/>
    <dgm:cxn modelId="{7B99645F-BF2B-485E-8320-A9CC4C2AF545}" type="presOf" srcId="{383832BD-4A03-4E65-897A-6B863150AE49}" destId="{0DD1F184-2679-41E4-BB84-517E5C4A8023}" srcOrd="1" destOrd="0" presId="urn:microsoft.com/office/officeart/2005/8/layout/target3"/>
    <dgm:cxn modelId="{99D8CCEA-15CB-4184-A914-FCFB7F426C5C}" type="presOf" srcId="{FB6B90DA-2F30-4712-865C-194FB997D897}" destId="{F48B719E-B6A7-4E03-9902-454C4E0998AA}" srcOrd="1" destOrd="0" presId="urn:microsoft.com/office/officeart/2005/8/layout/target3"/>
    <dgm:cxn modelId="{F1B069D9-03C0-488C-96C5-EAA479BF615C}" srcId="{C7CD71F4-3F8C-4626-AAEC-18FCAC1747C7}" destId="{1523F87C-5FD9-4989-A1FC-EEF742B2E466}" srcOrd="4" destOrd="0" parTransId="{B48037D7-B300-4681-B7A0-6D7AB935DC03}" sibTransId="{DDDEE9D8-F8B6-431F-9DD0-129550BDC018}"/>
    <dgm:cxn modelId="{F4A53C19-E25C-455D-8A2F-27B95683B811}" srcId="{C7CD71F4-3F8C-4626-AAEC-18FCAC1747C7}" destId="{383832BD-4A03-4E65-897A-6B863150AE49}" srcOrd="2" destOrd="0" parTransId="{5DA74983-D16D-4077-AF71-EB04925C1482}" sibTransId="{FF44E569-578F-457F-B9A8-5B6D58FD0C2B}"/>
    <dgm:cxn modelId="{35828A20-0D08-47A4-A106-953430DEE2A6}" type="presParOf" srcId="{50CFD0ED-1ED1-4B57-ADBB-58DD9C2A64A0}" destId="{415A0FD5-8BCA-438A-9C2F-65BBFEC60076}" srcOrd="0" destOrd="0" presId="urn:microsoft.com/office/officeart/2005/8/layout/target3"/>
    <dgm:cxn modelId="{D36DE168-017A-428F-B6F0-AD4719D248B9}" type="presParOf" srcId="{50CFD0ED-1ED1-4B57-ADBB-58DD9C2A64A0}" destId="{3F292BA3-FCC9-4825-B524-17B63198B169}" srcOrd="1" destOrd="0" presId="urn:microsoft.com/office/officeart/2005/8/layout/target3"/>
    <dgm:cxn modelId="{07CB88D8-AB46-42AA-A021-D02027CF228C}" type="presParOf" srcId="{50CFD0ED-1ED1-4B57-ADBB-58DD9C2A64A0}" destId="{12BA532F-49DC-4613-B020-78A9CBB2B2A6}" srcOrd="2" destOrd="0" presId="urn:microsoft.com/office/officeart/2005/8/layout/target3"/>
    <dgm:cxn modelId="{9E36FBA3-B3C3-481C-83B7-070E002A67B2}" type="presParOf" srcId="{50CFD0ED-1ED1-4B57-ADBB-58DD9C2A64A0}" destId="{25F860E9-1AC9-4EDD-95B3-215EB0B8ECCE}" srcOrd="3" destOrd="0" presId="urn:microsoft.com/office/officeart/2005/8/layout/target3"/>
    <dgm:cxn modelId="{8813C71B-4BDE-4B5C-8D1B-ABAC267D760F}" type="presParOf" srcId="{50CFD0ED-1ED1-4B57-ADBB-58DD9C2A64A0}" destId="{1023DDEC-4E92-4296-9230-486D408E5F08}" srcOrd="4" destOrd="0" presId="urn:microsoft.com/office/officeart/2005/8/layout/target3"/>
    <dgm:cxn modelId="{8C2168DA-AC94-4836-A479-6C2A25FEDECA}" type="presParOf" srcId="{50CFD0ED-1ED1-4B57-ADBB-58DD9C2A64A0}" destId="{58D7B729-2879-4F27-A96B-97839A478496}" srcOrd="5" destOrd="0" presId="urn:microsoft.com/office/officeart/2005/8/layout/target3"/>
    <dgm:cxn modelId="{1AF1198A-36A0-42B8-90B6-FD13F1AD4085}" type="presParOf" srcId="{50CFD0ED-1ED1-4B57-ADBB-58DD9C2A64A0}" destId="{6126225C-FE82-465B-8173-C49E60DB8F95}" srcOrd="6" destOrd="0" presId="urn:microsoft.com/office/officeart/2005/8/layout/target3"/>
    <dgm:cxn modelId="{B21D2D8C-6748-4211-B7FF-2A4AF1CA109E}" type="presParOf" srcId="{50CFD0ED-1ED1-4B57-ADBB-58DD9C2A64A0}" destId="{C72C4807-41DF-4C1D-951D-49CEFF2E489B}" srcOrd="7" destOrd="0" presId="urn:microsoft.com/office/officeart/2005/8/layout/target3"/>
    <dgm:cxn modelId="{C8A2ECB7-D3E3-4720-BFC5-0F86B518B0B8}" type="presParOf" srcId="{50CFD0ED-1ED1-4B57-ADBB-58DD9C2A64A0}" destId="{E40C483C-B873-42B5-BE2F-00D7E896E0F1}" srcOrd="8" destOrd="0" presId="urn:microsoft.com/office/officeart/2005/8/layout/target3"/>
    <dgm:cxn modelId="{2EAFC3F5-259D-4CF4-BD6F-1B526F06E0D7}" type="presParOf" srcId="{50CFD0ED-1ED1-4B57-ADBB-58DD9C2A64A0}" destId="{A205CA29-7648-40AC-B913-5EAE823226DD}" srcOrd="9" destOrd="0" presId="urn:microsoft.com/office/officeart/2005/8/layout/target3"/>
    <dgm:cxn modelId="{E5758A56-384E-4D81-A6B3-EC2B6E3888B9}" type="presParOf" srcId="{50CFD0ED-1ED1-4B57-ADBB-58DD9C2A64A0}" destId="{A947664F-8395-49B5-95B2-13A1A7E78456}" srcOrd="10" destOrd="0" presId="urn:microsoft.com/office/officeart/2005/8/layout/target3"/>
    <dgm:cxn modelId="{75429077-1E5B-497F-8DA8-EDA028D76CC0}" type="presParOf" srcId="{50CFD0ED-1ED1-4B57-ADBB-58DD9C2A64A0}" destId="{9B5E3FCA-D62B-4FE1-B1FC-6437FBAEB0D0}" srcOrd="11" destOrd="0" presId="urn:microsoft.com/office/officeart/2005/8/layout/target3"/>
    <dgm:cxn modelId="{64284F3F-72B0-461B-B814-EFABF5183949}" type="presParOf" srcId="{50CFD0ED-1ED1-4B57-ADBB-58DD9C2A64A0}" destId="{B4E35D4C-DA5B-4A99-9632-4F2828ECC01E}" srcOrd="12" destOrd="0" presId="urn:microsoft.com/office/officeart/2005/8/layout/target3"/>
    <dgm:cxn modelId="{3A080CA7-4076-4823-902F-F707567BC684}" type="presParOf" srcId="{50CFD0ED-1ED1-4B57-ADBB-58DD9C2A64A0}" destId="{3011D124-F5AB-4C4B-8B4C-4D66579D41D2}" srcOrd="13" destOrd="0" presId="urn:microsoft.com/office/officeart/2005/8/layout/target3"/>
    <dgm:cxn modelId="{E60C7157-C067-49C0-AB16-15A3AD019426}" type="presParOf" srcId="{50CFD0ED-1ED1-4B57-ADBB-58DD9C2A64A0}" destId="{630717C0-84EA-4C1B-B99F-7D74A955E0BA}" srcOrd="14" destOrd="0" presId="urn:microsoft.com/office/officeart/2005/8/layout/target3"/>
    <dgm:cxn modelId="{62C445EE-6B5B-484A-8FC7-40DD15919CA5}" type="presParOf" srcId="{50CFD0ED-1ED1-4B57-ADBB-58DD9C2A64A0}" destId="{28D7BD7B-F003-4E9B-A41D-F24A1C95BCCF}" srcOrd="15" destOrd="0" presId="urn:microsoft.com/office/officeart/2005/8/layout/target3"/>
    <dgm:cxn modelId="{75D9CE38-AA39-43A7-80EB-1BDA5A20FF22}" type="presParOf" srcId="{50CFD0ED-1ED1-4B57-ADBB-58DD9C2A64A0}" destId="{864483F6-0721-46CD-9514-831C79F61C58}" srcOrd="16" destOrd="0" presId="urn:microsoft.com/office/officeart/2005/8/layout/target3"/>
    <dgm:cxn modelId="{927F009D-3697-46FF-B6A1-31C65B0DD023}" type="presParOf" srcId="{50CFD0ED-1ED1-4B57-ADBB-58DD9C2A64A0}" destId="{9BE0C073-3773-4176-9176-24672BC672EB}" srcOrd="17" destOrd="0" presId="urn:microsoft.com/office/officeart/2005/8/layout/target3"/>
    <dgm:cxn modelId="{5641BD76-A8D9-4206-9508-3169FB1D8EAF}" type="presParOf" srcId="{50CFD0ED-1ED1-4B57-ADBB-58DD9C2A64A0}" destId="{F48B719E-B6A7-4E03-9902-454C4E0998AA}" srcOrd="18" destOrd="0" presId="urn:microsoft.com/office/officeart/2005/8/layout/target3"/>
    <dgm:cxn modelId="{5EC76971-F2F4-4532-87BA-C30A7506075C}" type="presParOf" srcId="{50CFD0ED-1ED1-4B57-ADBB-58DD9C2A64A0}" destId="{1A7F690D-3CE0-4BB2-BECA-8CA1AC555C6E}" srcOrd="19" destOrd="0" presId="urn:microsoft.com/office/officeart/2005/8/layout/target3"/>
    <dgm:cxn modelId="{17923472-C2A0-4409-A9AA-BCD825F7D7BA}" type="presParOf" srcId="{50CFD0ED-1ED1-4B57-ADBB-58DD9C2A64A0}" destId="{59BDFDAF-A476-4777-9AA1-F0E95356247B}" srcOrd="20" destOrd="0" presId="urn:microsoft.com/office/officeart/2005/8/layout/target3"/>
    <dgm:cxn modelId="{DA69913F-D654-4998-872B-7B9AB824781B}" type="presParOf" srcId="{50CFD0ED-1ED1-4B57-ADBB-58DD9C2A64A0}" destId="{5FD4AEEE-2D00-40A6-810E-2BD1FA35483A}" srcOrd="21" destOrd="0" presId="urn:microsoft.com/office/officeart/2005/8/layout/target3"/>
    <dgm:cxn modelId="{A1994206-6D1A-4C94-8C86-B74B464B2F6D}" type="presParOf" srcId="{50CFD0ED-1ED1-4B57-ADBB-58DD9C2A64A0}" destId="{0DD1F184-2679-41E4-BB84-517E5C4A8023}" srcOrd="22" destOrd="0" presId="urn:microsoft.com/office/officeart/2005/8/layout/target3"/>
    <dgm:cxn modelId="{7FD94B2F-E56D-4FA4-A769-7B1860CBB336}" type="presParOf" srcId="{50CFD0ED-1ED1-4B57-ADBB-58DD9C2A64A0}" destId="{D17D7C83-0695-4984-BABB-C682D61331BD}" srcOrd="23" destOrd="0" presId="urn:microsoft.com/office/officeart/2005/8/layout/target3"/>
    <dgm:cxn modelId="{628D6162-89CF-432A-8893-9EA01638E4E8}" type="presParOf" srcId="{50CFD0ED-1ED1-4B57-ADBB-58DD9C2A64A0}" destId="{8168406B-7004-4EA9-8CF1-88DED236FF6F}" srcOrd="24" destOrd="0" presId="urn:microsoft.com/office/officeart/2005/8/layout/target3"/>
    <dgm:cxn modelId="{BD5E83EB-F902-46CA-B4FF-60CBB330D212}" type="presParOf" srcId="{50CFD0ED-1ED1-4B57-ADBB-58DD9C2A64A0}" destId="{8A629A2C-B035-417F-9B4D-FD430F2B0E32}" srcOrd="25" destOrd="0" presId="urn:microsoft.com/office/officeart/2005/8/layout/target3"/>
    <dgm:cxn modelId="{1048393B-ED21-4DD3-B6AC-4D8074F9DBA7}" type="presParOf" srcId="{50CFD0ED-1ED1-4B57-ADBB-58DD9C2A64A0}" destId="{B9B23540-B2A4-481B-B72A-621143FCFC15}" srcOrd="26" destOrd="0" presId="urn:microsoft.com/office/officeart/2005/8/layout/target3"/>
    <dgm:cxn modelId="{7E67FB51-06A6-4714-B927-581298BAB6DA}" type="presParOf" srcId="{50CFD0ED-1ED1-4B57-ADBB-58DD9C2A64A0}" destId="{11746DEA-C31F-499F-BBDD-0E1A17E78D2D}" srcOrd="27" destOrd="0" presId="urn:microsoft.com/office/officeart/2005/8/layout/target3"/>
    <dgm:cxn modelId="{AB4DA1A2-E3AC-4341-A5FD-5B19733F63DE}" type="presParOf" srcId="{50CFD0ED-1ED1-4B57-ADBB-58DD9C2A64A0}" destId="{FB874D19-0412-4C98-9B68-A1333A43475D}" srcOrd="28" destOrd="0" presId="urn:microsoft.com/office/officeart/2005/8/layout/target3"/>
    <dgm:cxn modelId="{D77DE813-8D8F-4E7B-8724-10094CB50460}" type="presParOf" srcId="{50CFD0ED-1ED1-4B57-ADBB-58DD9C2A64A0}" destId="{E527B0FF-1EEA-4EC6-829A-080FA36CF8BD}" srcOrd="29"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5A0FD5-8BCA-438A-9C2F-65BBFEC60076}">
      <dsp:nvSpPr>
        <dsp:cNvPr id="0" name=""/>
        <dsp:cNvSpPr/>
      </dsp:nvSpPr>
      <dsp:spPr>
        <a:xfrm>
          <a:off x="0" y="461560"/>
          <a:ext cx="5314190" cy="5314190"/>
        </a:xfrm>
        <a:prstGeom prst="pie">
          <a:avLst>
            <a:gd name="adj1" fmla="val 5400000"/>
            <a:gd name="adj2" fmla="val 1620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2BA532F-49DC-4613-B020-78A9CBB2B2A6}">
      <dsp:nvSpPr>
        <dsp:cNvPr id="0" name=""/>
        <dsp:cNvSpPr/>
      </dsp:nvSpPr>
      <dsp:spPr>
        <a:xfrm>
          <a:off x="2657095" y="461560"/>
          <a:ext cx="6199888" cy="531419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AU" sz="2400" i="0" kern="1200" dirty="0" smtClean="0">
              <a:solidFill>
                <a:srgbClr val="009900"/>
              </a:solidFill>
            </a:rPr>
            <a:t>Elimination</a:t>
          </a:r>
          <a:endParaRPr lang="en-AU" sz="2400" i="0" kern="1200" dirty="0">
            <a:solidFill>
              <a:srgbClr val="009900"/>
            </a:solidFill>
          </a:endParaRPr>
        </a:p>
      </dsp:txBody>
      <dsp:txXfrm>
        <a:off x="2657095" y="461560"/>
        <a:ext cx="3099944" cy="664275"/>
      </dsp:txXfrm>
    </dsp:sp>
    <dsp:sp modelId="{1023DDEC-4E92-4296-9230-486D408E5F08}">
      <dsp:nvSpPr>
        <dsp:cNvPr id="0" name=""/>
        <dsp:cNvSpPr/>
      </dsp:nvSpPr>
      <dsp:spPr>
        <a:xfrm>
          <a:off x="464992" y="1125836"/>
          <a:ext cx="4384205" cy="4384205"/>
        </a:xfrm>
        <a:prstGeom prst="pie">
          <a:avLst>
            <a:gd name="adj1" fmla="val 5400000"/>
            <a:gd name="adj2" fmla="val 16200000"/>
          </a:avLst>
        </a:prstGeom>
        <a:gradFill rotWithShape="0">
          <a:gsLst>
            <a:gs pos="0">
              <a:schemeClr val="accent5">
                <a:hueOff val="-1986775"/>
                <a:satOff val="7962"/>
                <a:lumOff val="1726"/>
                <a:alphaOff val="0"/>
                <a:shade val="51000"/>
                <a:satMod val="130000"/>
              </a:schemeClr>
            </a:gs>
            <a:gs pos="80000">
              <a:schemeClr val="accent5">
                <a:hueOff val="-1986775"/>
                <a:satOff val="7962"/>
                <a:lumOff val="1726"/>
                <a:alphaOff val="0"/>
                <a:shade val="93000"/>
                <a:satMod val="130000"/>
              </a:schemeClr>
            </a:gs>
            <a:gs pos="100000">
              <a:schemeClr val="accent5">
                <a:hueOff val="-1986775"/>
                <a:satOff val="7962"/>
                <a:lumOff val="172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8D7B729-2879-4F27-A96B-97839A478496}">
      <dsp:nvSpPr>
        <dsp:cNvPr id="0" name=""/>
        <dsp:cNvSpPr/>
      </dsp:nvSpPr>
      <dsp:spPr>
        <a:xfrm>
          <a:off x="2657095" y="1125836"/>
          <a:ext cx="6199888" cy="4384205"/>
        </a:xfrm>
        <a:prstGeom prst="rect">
          <a:avLst/>
        </a:prstGeom>
        <a:solidFill>
          <a:schemeClr val="lt1">
            <a:alpha val="90000"/>
            <a:hueOff val="0"/>
            <a:satOff val="0"/>
            <a:lumOff val="0"/>
            <a:alphaOff val="0"/>
          </a:schemeClr>
        </a:solidFill>
        <a:ln w="9525" cap="flat" cmpd="sng" algn="ctr">
          <a:solidFill>
            <a:schemeClr val="accent5">
              <a:hueOff val="-1986775"/>
              <a:satOff val="7962"/>
              <a:lumOff val="172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AU" sz="2400" kern="1200" dirty="0" smtClean="0">
              <a:solidFill>
                <a:srgbClr val="009900"/>
              </a:solidFill>
            </a:rPr>
            <a:t>Substitution</a:t>
          </a:r>
          <a:endParaRPr lang="en-AU" sz="2400" kern="1200" dirty="0">
            <a:solidFill>
              <a:srgbClr val="009900"/>
            </a:solidFill>
          </a:endParaRPr>
        </a:p>
      </dsp:txBody>
      <dsp:txXfrm>
        <a:off x="2657095" y="1125836"/>
        <a:ext cx="3099944" cy="664275"/>
      </dsp:txXfrm>
    </dsp:sp>
    <dsp:sp modelId="{C72C4807-41DF-4C1D-951D-49CEFF2E489B}">
      <dsp:nvSpPr>
        <dsp:cNvPr id="0" name=""/>
        <dsp:cNvSpPr/>
      </dsp:nvSpPr>
      <dsp:spPr>
        <a:xfrm>
          <a:off x="929985" y="1790111"/>
          <a:ext cx="3454220" cy="3454220"/>
        </a:xfrm>
        <a:prstGeom prst="pie">
          <a:avLst>
            <a:gd name="adj1" fmla="val 5400000"/>
            <a:gd name="adj2" fmla="val 16200000"/>
          </a:avLst>
        </a:prstGeom>
        <a:gradFill rotWithShape="0">
          <a:gsLst>
            <a:gs pos="0">
              <a:schemeClr val="accent5">
                <a:hueOff val="-3973551"/>
                <a:satOff val="15924"/>
                <a:lumOff val="3451"/>
                <a:alphaOff val="0"/>
                <a:shade val="51000"/>
                <a:satMod val="130000"/>
              </a:schemeClr>
            </a:gs>
            <a:gs pos="80000">
              <a:schemeClr val="accent5">
                <a:hueOff val="-3973551"/>
                <a:satOff val="15924"/>
                <a:lumOff val="3451"/>
                <a:alphaOff val="0"/>
                <a:shade val="93000"/>
                <a:satMod val="130000"/>
              </a:schemeClr>
            </a:gs>
            <a:gs pos="100000">
              <a:schemeClr val="accent5">
                <a:hueOff val="-3973551"/>
                <a:satOff val="15924"/>
                <a:lumOff val="345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40C483C-B873-42B5-BE2F-00D7E896E0F1}">
      <dsp:nvSpPr>
        <dsp:cNvPr id="0" name=""/>
        <dsp:cNvSpPr/>
      </dsp:nvSpPr>
      <dsp:spPr>
        <a:xfrm>
          <a:off x="2657095" y="1790111"/>
          <a:ext cx="6199888" cy="3454220"/>
        </a:xfrm>
        <a:prstGeom prst="rect">
          <a:avLst/>
        </a:prstGeom>
        <a:solidFill>
          <a:schemeClr val="lt1">
            <a:alpha val="90000"/>
            <a:hueOff val="0"/>
            <a:satOff val="0"/>
            <a:lumOff val="0"/>
            <a:alphaOff val="0"/>
          </a:schemeClr>
        </a:solidFill>
        <a:ln w="9525" cap="flat" cmpd="sng" algn="ctr">
          <a:solidFill>
            <a:schemeClr val="accent5">
              <a:hueOff val="-3973551"/>
              <a:satOff val="15924"/>
              <a:lumOff val="345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AU" sz="2400" kern="1200" dirty="0" smtClean="0">
              <a:solidFill>
                <a:srgbClr val="009900"/>
              </a:solidFill>
            </a:rPr>
            <a:t>Isolation</a:t>
          </a:r>
          <a:endParaRPr lang="en-AU" sz="2400" kern="1200" dirty="0">
            <a:solidFill>
              <a:srgbClr val="009900"/>
            </a:solidFill>
          </a:endParaRPr>
        </a:p>
      </dsp:txBody>
      <dsp:txXfrm>
        <a:off x="2657095" y="1790111"/>
        <a:ext cx="3099944" cy="664270"/>
      </dsp:txXfrm>
    </dsp:sp>
    <dsp:sp modelId="{A947664F-8395-49B5-95B2-13A1A7E78456}">
      <dsp:nvSpPr>
        <dsp:cNvPr id="0" name=""/>
        <dsp:cNvSpPr/>
      </dsp:nvSpPr>
      <dsp:spPr>
        <a:xfrm>
          <a:off x="1394974" y="2454382"/>
          <a:ext cx="2524240" cy="2524240"/>
        </a:xfrm>
        <a:prstGeom prst="pie">
          <a:avLst>
            <a:gd name="adj1" fmla="val 5400000"/>
            <a:gd name="adj2" fmla="val 16200000"/>
          </a:avLst>
        </a:prstGeom>
        <a:gradFill rotWithShape="0">
          <a:gsLst>
            <a:gs pos="0">
              <a:schemeClr val="accent5">
                <a:hueOff val="-5960326"/>
                <a:satOff val="23887"/>
                <a:lumOff val="5177"/>
                <a:alphaOff val="0"/>
                <a:shade val="51000"/>
                <a:satMod val="130000"/>
              </a:schemeClr>
            </a:gs>
            <a:gs pos="80000">
              <a:schemeClr val="accent5">
                <a:hueOff val="-5960326"/>
                <a:satOff val="23887"/>
                <a:lumOff val="5177"/>
                <a:alphaOff val="0"/>
                <a:shade val="93000"/>
                <a:satMod val="130000"/>
              </a:schemeClr>
            </a:gs>
            <a:gs pos="100000">
              <a:schemeClr val="accent5">
                <a:hueOff val="-5960326"/>
                <a:satOff val="23887"/>
                <a:lumOff val="517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B5E3FCA-D62B-4FE1-B1FC-6437FBAEB0D0}">
      <dsp:nvSpPr>
        <dsp:cNvPr id="0" name=""/>
        <dsp:cNvSpPr/>
      </dsp:nvSpPr>
      <dsp:spPr>
        <a:xfrm>
          <a:off x="2657095" y="2448273"/>
          <a:ext cx="6199888" cy="2524240"/>
        </a:xfrm>
        <a:prstGeom prst="rect">
          <a:avLst/>
        </a:prstGeom>
        <a:solidFill>
          <a:schemeClr val="lt1">
            <a:alpha val="90000"/>
            <a:hueOff val="0"/>
            <a:satOff val="0"/>
            <a:lumOff val="0"/>
            <a:alphaOff val="0"/>
          </a:schemeClr>
        </a:solidFill>
        <a:ln w="9525" cap="flat" cmpd="sng" algn="ctr">
          <a:solidFill>
            <a:schemeClr val="accent5">
              <a:hueOff val="-5960326"/>
              <a:satOff val="23887"/>
              <a:lumOff val="517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AU" sz="2400" kern="1200" dirty="0" smtClean="0">
              <a:solidFill>
                <a:srgbClr val="009900"/>
              </a:solidFill>
            </a:rPr>
            <a:t>Engineering</a:t>
          </a:r>
          <a:endParaRPr lang="en-AU" sz="2400" kern="1200" dirty="0">
            <a:solidFill>
              <a:srgbClr val="009900"/>
            </a:solidFill>
          </a:endParaRPr>
        </a:p>
      </dsp:txBody>
      <dsp:txXfrm>
        <a:off x="2657095" y="2448273"/>
        <a:ext cx="3099944" cy="664275"/>
      </dsp:txXfrm>
    </dsp:sp>
    <dsp:sp modelId="{3011D124-F5AB-4C4B-8B4C-4D66579D41D2}">
      <dsp:nvSpPr>
        <dsp:cNvPr id="0" name=""/>
        <dsp:cNvSpPr/>
      </dsp:nvSpPr>
      <dsp:spPr>
        <a:xfrm>
          <a:off x="1859967" y="3118657"/>
          <a:ext cx="1594255" cy="1594255"/>
        </a:xfrm>
        <a:prstGeom prst="pie">
          <a:avLst>
            <a:gd name="adj1" fmla="val 5400000"/>
            <a:gd name="adj2" fmla="val 16200000"/>
          </a:avLst>
        </a:prstGeom>
        <a:gradFill rotWithShape="0">
          <a:gsLst>
            <a:gs pos="0">
              <a:schemeClr val="accent5">
                <a:hueOff val="-7947101"/>
                <a:satOff val="31849"/>
                <a:lumOff val="6902"/>
                <a:alphaOff val="0"/>
                <a:shade val="51000"/>
                <a:satMod val="130000"/>
              </a:schemeClr>
            </a:gs>
            <a:gs pos="80000">
              <a:schemeClr val="accent5">
                <a:hueOff val="-7947101"/>
                <a:satOff val="31849"/>
                <a:lumOff val="6902"/>
                <a:alphaOff val="0"/>
                <a:shade val="93000"/>
                <a:satMod val="130000"/>
              </a:schemeClr>
            </a:gs>
            <a:gs pos="100000">
              <a:schemeClr val="accent5">
                <a:hueOff val="-7947101"/>
                <a:satOff val="31849"/>
                <a:lumOff val="6902"/>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30717C0-84EA-4C1B-B99F-7D74A955E0BA}">
      <dsp:nvSpPr>
        <dsp:cNvPr id="0" name=""/>
        <dsp:cNvSpPr/>
      </dsp:nvSpPr>
      <dsp:spPr>
        <a:xfrm>
          <a:off x="2657095" y="3118657"/>
          <a:ext cx="6199888" cy="1594255"/>
        </a:xfrm>
        <a:prstGeom prst="rect">
          <a:avLst/>
        </a:prstGeom>
        <a:solidFill>
          <a:schemeClr val="lt1">
            <a:alpha val="90000"/>
            <a:hueOff val="0"/>
            <a:satOff val="0"/>
            <a:lumOff val="0"/>
            <a:alphaOff val="0"/>
          </a:schemeClr>
        </a:solidFill>
        <a:ln w="9525" cap="flat" cmpd="sng" algn="ctr">
          <a:solidFill>
            <a:schemeClr val="accent5">
              <a:hueOff val="-7947101"/>
              <a:satOff val="31849"/>
              <a:lumOff val="690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AU" sz="2400" kern="1200" dirty="0" smtClean="0">
              <a:solidFill>
                <a:srgbClr val="FF0000"/>
              </a:solidFill>
            </a:rPr>
            <a:t>Administrative control</a:t>
          </a:r>
          <a:endParaRPr lang="en-AU" sz="2400" kern="1200" dirty="0">
            <a:solidFill>
              <a:srgbClr val="FF0000"/>
            </a:solidFill>
          </a:endParaRPr>
        </a:p>
      </dsp:txBody>
      <dsp:txXfrm>
        <a:off x="2657095" y="3118657"/>
        <a:ext cx="3099944" cy="664275"/>
      </dsp:txXfrm>
    </dsp:sp>
    <dsp:sp modelId="{864483F6-0721-46CD-9514-831C79F61C58}">
      <dsp:nvSpPr>
        <dsp:cNvPr id="0" name=""/>
        <dsp:cNvSpPr/>
      </dsp:nvSpPr>
      <dsp:spPr>
        <a:xfrm>
          <a:off x="2324960" y="3782933"/>
          <a:ext cx="664270" cy="664270"/>
        </a:xfrm>
        <a:prstGeom prst="pie">
          <a:avLst>
            <a:gd name="adj1" fmla="val 5400000"/>
            <a:gd name="adj2" fmla="val 16200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BE0C073-3773-4176-9176-24672BC672EB}">
      <dsp:nvSpPr>
        <dsp:cNvPr id="0" name=""/>
        <dsp:cNvSpPr/>
      </dsp:nvSpPr>
      <dsp:spPr>
        <a:xfrm>
          <a:off x="2657095" y="3782933"/>
          <a:ext cx="6199888" cy="664270"/>
        </a:xfrm>
        <a:prstGeom prst="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AU" sz="2400" kern="1200" dirty="0" smtClean="0">
              <a:solidFill>
                <a:srgbClr val="FF0000"/>
              </a:solidFill>
            </a:rPr>
            <a:t>PPE</a:t>
          </a:r>
          <a:endParaRPr lang="en-AU" sz="2400" kern="1200" dirty="0">
            <a:solidFill>
              <a:srgbClr val="FF0000"/>
            </a:solidFill>
          </a:endParaRPr>
        </a:p>
      </dsp:txBody>
      <dsp:txXfrm>
        <a:off x="2657095" y="3782933"/>
        <a:ext cx="3099944" cy="664270"/>
      </dsp:txXfrm>
    </dsp:sp>
    <dsp:sp modelId="{1A7F690D-3CE0-4BB2-BECA-8CA1AC555C6E}">
      <dsp:nvSpPr>
        <dsp:cNvPr id="0" name=""/>
        <dsp:cNvSpPr/>
      </dsp:nvSpPr>
      <dsp:spPr>
        <a:xfrm>
          <a:off x="5757039" y="461560"/>
          <a:ext cx="3099944" cy="664275"/>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AU" sz="1400" kern="1200" baseline="0" dirty="0" smtClean="0">
              <a:solidFill>
                <a:srgbClr val="009900"/>
              </a:solidFill>
              <a:latin typeface="Arial" panose="020B0604020202020204" pitchFamily="34" charset="0"/>
            </a:rPr>
            <a:t>Remove the hazard or hazardous work practice</a:t>
          </a:r>
          <a:endParaRPr lang="en-AU" sz="1400" kern="1200" baseline="0" dirty="0">
            <a:solidFill>
              <a:srgbClr val="009900"/>
            </a:solidFill>
            <a:latin typeface="Arial" panose="020B0604020202020204" pitchFamily="34" charset="0"/>
          </a:endParaRPr>
        </a:p>
      </dsp:txBody>
      <dsp:txXfrm>
        <a:off x="5757039" y="461560"/>
        <a:ext cx="3099944" cy="664275"/>
      </dsp:txXfrm>
    </dsp:sp>
    <dsp:sp modelId="{5FD4AEEE-2D00-40A6-810E-2BD1FA35483A}">
      <dsp:nvSpPr>
        <dsp:cNvPr id="0" name=""/>
        <dsp:cNvSpPr/>
      </dsp:nvSpPr>
      <dsp:spPr>
        <a:xfrm>
          <a:off x="5757039" y="1125836"/>
          <a:ext cx="3099944" cy="664275"/>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AU" sz="1400" kern="1200" dirty="0" smtClean="0">
              <a:solidFill>
                <a:srgbClr val="009900"/>
              </a:solidFill>
            </a:rPr>
            <a:t>Replace the hazard or hazardous work practice with a less hazardous one</a:t>
          </a:r>
          <a:endParaRPr lang="en-AU" sz="1400" kern="1200" dirty="0">
            <a:solidFill>
              <a:srgbClr val="009900"/>
            </a:solidFill>
          </a:endParaRPr>
        </a:p>
      </dsp:txBody>
      <dsp:txXfrm>
        <a:off x="5757039" y="1125836"/>
        <a:ext cx="3099944" cy="664275"/>
      </dsp:txXfrm>
    </dsp:sp>
    <dsp:sp modelId="{D17D7C83-0695-4984-BABB-C682D61331BD}">
      <dsp:nvSpPr>
        <dsp:cNvPr id="0" name=""/>
        <dsp:cNvSpPr/>
      </dsp:nvSpPr>
      <dsp:spPr>
        <a:xfrm>
          <a:off x="5757039" y="1790111"/>
          <a:ext cx="3099944" cy="664270"/>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AU" sz="1400" kern="1200" dirty="0" smtClean="0">
              <a:solidFill>
                <a:srgbClr val="009900"/>
              </a:solidFill>
            </a:rPr>
            <a:t>Isolate or separate the hazard or hazardous work practice from people not involved in work</a:t>
          </a:r>
          <a:endParaRPr lang="en-AU" sz="1400" kern="1200" dirty="0">
            <a:solidFill>
              <a:srgbClr val="009900"/>
            </a:solidFill>
          </a:endParaRPr>
        </a:p>
      </dsp:txBody>
      <dsp:txXfrm>
        <a:off x="5757039" y="1790111"/>
        <a:ext cx="3099944" cy="664270"/>
      </dsp:txXfrm>
    </dsp:sp>
    <dsp:sp modelId="{8A629A2C-B035-417F-9B4D-FD430F2B0E32}">
      <dsp:nvSpPr>
        <dsp:cNvPr id="0" name=""/>
        <dsp:cNvSpPr/>
      </dsp:nvSpPr>
      <dsp:spPr>
        <a:xfrm>
          <a:off x="5757039" y="2454382"/>
          <a:ext cx="3099944" cy="664275"/>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AU" sz="1400" kern="1200" dirty="0" smtClean="0">
              <a:solidFill>
                <a:srgbClr val="009900"/>
              </a:solidFill>
            </a:rPr>
            <a:t>Modify tools or equipment to minimise exposure to hazard</a:t>
          </a:r>
          <a:endParaRPr lang="en-AU" sz="1400" kern="1200" dirty="0">
            <a:solidFill>
              <a:srgbClr val="009900"/>
            </a:solidFill>
          </a:endParaRPr>
        </a:p>
      </dsp:txBody>
      <dsp:txXfrm>
        <a:off x="5757039" y="2454382"/>
        <a:ext cx="3099944" cy="664275"/>
      </dsp:txXfrm>
    </dsp:sp>
    <dsp:sp modelId="{11746DEA-C31F-499F-BBDD-0E1A17E78D2D}">
      <dsp:nvSpPr>
        <dsp:cNvPr id="0" name=""/>
        <dsp:cNvSpPr/>
      </dsp:nvSpPr>
      <dsp:spPr>
        <a:xfrm>
          <a:off x="5757039" y="3118657"/>
          <a:ext cx="3099944" cy="664275"/>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AU" sz="1400" kern="1200" dirty="0" smtClean="0">
              <a:solidFill>
                <a:srgbClr val="FF0000"/>
              </a:solidFill>
            </a:rPr>
            <a:t>Modify work practices to minimise exposure to hazard</a:t>
          </a:r>
          <a:endParaRPr lang="en-AU" sz="1400" kern="1200" dirty="0">
            <a:solidFill>
              <a:srgbClr val="FF0000"/>
            </a:solidFill>
          </a:endParaRPr>
        </a:p>
      </dsp:txBody>
      <dsp:txXfrm>
        <a:off x="5757039" y="3118657"/>
        <a:ext cx="3099944" cy="664275"/>
      </dsp:txXfrm>
    </dsp:sp>
    <dsp:sp modelId="{E527B0FF-1EEA-4EC6-829A-080FA36CF8BD}">
      <dsp:nvSpPr>
        <dsp:cNvPr id="0" name=""/>
        <dsp:cNvSpPr/>
      </dsp:nvSpPr>
      <dsp:spPr>
        <a:xfrm>
          <a:off x="5757039" y="3782933"/>
          <a:ext cx="3099944" cy="664270"/>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AU" sz="1400" kern="1200" dirty="0" smtClean="0">
              <a:solidFill>
                <a:srgbClr val="FF0000"/>
              </a:solidFill>
            </a:rPr>
            <a:t>Last resort when other controls not practicable</a:t>
          </a:r>
          <a:endParaRPr lang="en-AU" sz="1400" kern="1200" dirty="0">
            <a:solidFill>
              <a:srgbClr val="FF0000"/>
            </a:solidFill>
          </a:endParaRPr>
        </a:p>
      </dsp:txBody>
      <dsp:txXfrm>
        <a:off x="5757039" y="3782933"/>
        <a:ext cx="3099944" cy="664270"/>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4F3919-367F-4467-8247-4DD24D7804B5}" type="datetimeFigureOut">
              <a:rPr lang="en-AU" smtClean="0"/>
              <a:t>11/08/2014</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6011C07-290E-4AB4-A549-4244AAE0260C}" type="slidenum">
              <a:rPr lang="en-AU" smtClean="0"/>
              <a:t>‹#›</a:t>
            </a:fld>
            <a:endParaRPr lang="en-AU"/>
          </a:p>
        </p:txBody>
      </p:sp>
    </p:spTree>
    <p:extLst>
      <p:ext uri="{BB962C8B-B14F-4D97-AF65-F5344CB8AC3E}">
        <p14:creationId xmlns:p14="http://schemas.microsoft.com/office/powerpoint/2010/main" val="119661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dmp.wa.gov.au/8054.aspx"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dmp.wa.gov.au/6702.aspx"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dmp.wa.gov.au/6702.aspx#6921"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dmp.wa.gov.au/6702.aspx"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AU" altLang="en-US" dirty="0"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fontAlgn="base">
              <a:spcBef>
                <a:spcPct val="0"/>
              </a:spcBef>
              <a:spcAft>
                <a:spcPct val="0"/>
              </a:spcAft>
              <a:defRPr>
                <a:solidFill>
                  <a:schemeClr val="tx1"/>
                </a:solidFill>
                <a:latin typeface="Arial" charset="0"/>
                <a:ea typeface="ＭＳ Ｐゴシック" pitchFamily="34" charset="-128"/>
              </a:defRPr>
            </a:lvl6pPr>
            <a:lvl7pPr marL="2971800" indent="-228600" fontAlgn="base">
              <a:spcBef>
                <a:spcPct val="0"/>
              </a:spcBef>
              <a:spcAft>
                <a:spcPct val="0"/>
              </a:spcAft>
              <a:defRPr>
                <a:solidFill>
                  <a:schemeClr val="tx1"/>
                </a:solidFill>
                <a:latin typeface="Arial" charset="0"/>
                <a:ea typeface="ＭＳ Ｐゴシック" pitchFamily="34" charset="-128"/>
              </a:defRPr>
            </a:lvl7pPr>
            <a:lvl8pPr marL="3429000" indent="-228600" fontAlgn="base">
              <a:spcBef>
                <a:spcPct val="0"/>
              </a:spcBef>
              <a:spcAft>
                <a:spcPct val="0"/>
              </a:spcAft>
              <a:defRPr>
                <a:solidFill>
                  <a:schemeClr val="tx1"/>
                </a:solidFill>
                <a:latin typeface="Arial" charset="0"/>
                <a:ea typeface="ＭＳ Ｐゴシック" pitchFamily="34" charset="-128"/>
              </a:defRPr>
            </a:lvl8pPr>
            <a:lvl9pPr marL="3886200" indent="-228600" fontAlgn="base">
              <a:spcBef>
                <a:spcPct val="0"/>
              </a:spcBef>
              <a:spcAft>
                <a:spcPct val="0"/>
              </a:spcAft>
              <a:defRPr>
                <a:solidFill>
                  <a:schemeClr val="tx1"/>
                </a:solidFill>
                <a:latin typeface="Arial" charset="0"/>
                <a:ea typeface="ＭＳ Ｐゴシック" pitchFamily="34" charset="-128"/>
              </a:defRPr>
            </a:lvl9pPr>
          </a:lstStyle>
          <a:p>
            <a:fld id="{880EECEC-6984-4644-B8D5-4F644DCACFD2}" type="slidenum">
              <a:rPr lang="en-AU" altLang="en-US">
                <a:solidFill>
                  <a:prstClr val="black"/>
                </a:solidFill>
                <a:latin typeface="Calibri" pitchFamily="34" charset="0"/>
              </a:rPr>
              <a:pPr/>
              <a:t>1</a:t>
            </a:fld>
            <a:endParaRPr lang="en-AU" altLang="en-US">
              <a:solidFill>
                <a:prstClr val="black"/>
              </a:solidFill>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xfrm>
            <a:off x="917575" y="744538"/>
            <a:ext cx="4962525" cy="3722687"/>
          </a:xfrm>
          <a:prstGeom prst="rect">
            <a:avLst/>
          </a:prstGeom>
          <a:noFill/>
          <a:ln>
            <a:solidFill>
              <a:srgbClr val="000000"/>
            </a:solidFill>
            <a:miter lim="800000"/>
            <a:headEnd/>
            <a:tailEnd/>
          </a:ln>
        </p:spPr>
      </p:sp>
      <p:sp>
        <p:nvSpPr>
          <p:cNvPr id="135171" name="Notes Placeholder 2"/>
          <p:cNvSpPr>
            <a:spLocks noGrp="1"/>
          </p:cNvSpPr>
          <p:nvPr>
            <p:ph type="body" idx="1"/>
          </p:nvPr>
        </p:nvSpPr>
        <p:spPr bwMode="auto">
          <a:xfrm>
            <a:off x="679464" y="4714653"/>
            <a:ext cx="5438748" cy="4466756"/>
          </a:xfrm>
          <a:prstGeom prst="rect">
            <a:avLst/>
          </a:prstGeom>
          <a:noFill/>
        </p:spPr>
        <p:txBody>
          <a:bodyPr wrap="square" numCol="1" anchor="t" anchorCtr="0" compatLnSpc="1">
            <a:prstTxWarp prst="textNoShape">
              <a:avLst/>
            </a:prstTxWarp>
          </a:bodyPr>
          <a:lstStyle/>
          <a:p>
            <a:pPr marL="171450" indent="-171450">
              <a:buFont typeface="Arial" panose="020B0604020202020204" pitchFamily="34" charset="0"/>
              <a:buChar char="•"/>
            </a:pPr>
            <a:r>
              <a:rPr lang="en-AU" sz="1100" dirty="0" smtClean="0"/>
              <a:t>Although there has been an improvement in compliance rates, DMP is still receiving designs that do not fully comply with AS 1418. </a:t>
            </a:r>
          </a:p>
          <a:p>
            <a:pPr marL="171450" indent="-171450">
              <a:buFont typeface="Arial" panose="020B0604020202020204" pitchFamily="34" charset="0"/>
              <a:buChar char="•"/>
            </a:pPr>
            <a:r>
              <a:rPr lang="en-AU" sz="1100" dirty="0" smtClean="0"/>
              <a:t>Common issues often neglected in submissions include:</a:t>
            </a:r>
          </a:p>
          <a:p>
            <a:pPr marL="621227" lvl="1" indent="-164027">
              <a:buFont typeface="Arial" panose="020B0604020202020204" pitchFamily="34" charset="0"/>
              <a:buChar char="•"/>
            </a:pPr>
            <a:r>
              <a:rPr lang="en-AU" sz="1100" dirty="0" smtClean="0"/>
              <a:t>Weld sizes that do not comply</a:t>
            </a:r>
          </a:p>
          <a:p>
            <a:pPr marL="621227" lvl="1" indent="-164027">
              <a:buFont typeface="Arial" panose="020B0604020202020204" pitchFamily="34" charset="0"/>
              <a:buChar char="•"/>
            </a:pPr>
            <a:r>
              <a:rPr lang="en-AU" sz="1100" dirty="0" smtClean="0"/>
              <a:t>Connections between bridge beam and end carriage – no bending or prying checks completed on the end plate</a:t>
            </a:r>
          </a:p>
          <a:p>
            <a:pPr marL="621227" lvl="1" indent="-164027">
              <a:buFont typeface="Arial" panose="020B0604020202020204" pitchFamily="34" charset="0"/>
              <a:buChar char="•"/>
            </a:pPr>
            <a:r>
              <a:rPr lang="en-AU" sz="1100" dirty="0" smtClean="0"/>
              <a:t>Check of vertical loads on web as per cl 5.7.3.3 (AS 1418</a:t>
            </a:r>
            <a:r>
              <a:rPr lang="en-AU" sz="1100" baseline="0" dirty="0" smtClean="0"/>
              <a:t>.</a:t>
            </a:r>
            <a:r>
              <a:rPr lang="en-AU" sz="1100" dirty="0" smtClean="0"/>
              <a:t>18)</a:t>
            </a:r>
          </a:p>
          <a:p>
            <a:pPr marL="621227" lvl="1" indent="-164027">
              <a:buFont typeface="Arial" panose="020B0604020202020204" pitchFamily="34" charset="0"/>
              <a:buChar char="•"/>
            </a:pPr>
            <a:r>
              <a:rPr lang="en-AU" sz="1100" dirty="0" smtClean="0"/>
              <a:t>Checks of the support structures deflection as per cl. 5.13 (AS 1418.18)</a:t>
            </a:r>
          </a:p>
          <a:p>
            <a:pPr marL="621227" lvl="1" indent="-164027">
              <a:buFont typeface="Arial" panose="020B0604020202020204" pitchFamily="34" charset="0"/>
              <a:buChar char="•"/>
            </a:pPr>
            <a:r>
              <a:rPr lang="en-AU" sz="1100" dirty="0" smtClean="0"/>
              <a:t>Assessment that end stop loads have a suitable resistance path back to columns and wall bracing</a:t>
            </a:r>
          </a:p>
          <a:p>
            <a:pPr marL="621227" lvl="1" indent="-164027">
              <a:buFont typeface="Arial" panose="020B0604020202020204" pitchFamily="34" charset="0"/>
              <a:buChar char="•"/>
            </a:pPr>
            <a:r>
              <a:rPr lang="en-AU" sz="1100" dirty="0" smtClean="0"/>
              <a:t>Fatigue analysis – DMP see cranes being rated as C5 that are only intended to be used (and have only been assessed) as C3/C4 </a:t>
            </a:r>
          </a:p>
          <a:p>
            <a:pPr marL="621227" lvl="1" indent="-164027">
              <a:buFont typeface="Arial" panose="020B0604020202020204" pitchFamily="34" charset="0"/>
              <a:buChar char="•"/>
            </a:pPr>
            <a:r>
              <a:rPr lang="en-AU" sz="1100" dirty="0" smtClean="0"/>
              <a:t>Seismic assessment is </a:t>
            </a:r>
            <a:r>
              <a:rPr lang="en-AU" sz="1100" baseline="0" dirty="0" smtClean="0"/>
              <a:t>frequently missed</a:t>
            </a:r>
            <a:endParaRPr lang="en-AU" sz="1100" dirty="0" smtClean="0"/>
          </a:p>
          <a:p>
            <a:endParaRPr lang="en-AU" sz="1100" dirty="0" smtClean="0"/>
          </a:p>
          <a:p>
            <a:r>
              <a:rPr lang="en-AU" sz="1100" dirty="0" smtClean="0"/>
              <a:t>Common issues are covered in further detail in the toolbox presentation, </a:t>
            </a:r>
            <a:r>
              <a:rPr lang="en-AU" sz="1100" dirty="0" smtClean="0">
                <a:solidFill>
                  <a:schemeClr val="tx1"/>
                </a:solidFill>
              </a:rPr>
              <a:t>“Crane registrations in Western Australia – Common non-compliances”, </a:t>
            </a:r>
            <a:r>
              <a:rPr lang="en-AU" sz="1100" dirty="0" smtClean="0"/>
              <a:t>available in the </a:t>
            </a:r>
            <a:r>
              <a:rPr lang="en-AU" sz="1100" dirty="0"/>
              <a:t>toolbox presentation section </a:t>
            </a:r>
            <a:r>
              <a:rPr lang="en-AU" sz="1100" dirty="0" smtClean="0"/>
              <a:t>at </a:t>
            </a:r>
            <a:r>
              <a:rPr lang="en-AU" sz="1100" b="1" i="1" dirty="0" smtClean="0">
                <a:hlinkClick r:id="rId3"/>
              </a:rPr>
              <a:t>http</a:t>
            </a:r>
            <a:r>
              <a:rPr lang="en-AU" sz="1100" b="1" i="1" dirty="0">
                <a:hlinkClick r:id="rId3"/>
              </a:rPr>
              <a:t>://</a:t>
            </a:r>
            <a:r>
              <a:rPr lang="en-AU" sz="1100" b="1" i="1" dirty="0" smtClean="0">
                <a:hlinkClick r:id="rId3"/>
              </a:rPr>
              <a:t>www.dmp.wa.gov.au/8054.aspx</a:t>
            </a:r>
            <a:r>
              <a:rPr lang="en-AU" sz="1100" b="1" i="1" dirty="0" smtClean="0"/>
              <a:t> </a:t>
            </a:r>
          </a:p>
        </p:txBody>
      </p:sp>
      <p:sp>
        <p:nvSpPr>
          <p:cNvPr id="135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54B4F6-22DA-4C9F-93D4-BE9D14C84C69}" type="slidenum">
              <a:rPr lang="en-AU" smtClean="0">
                <a:solidFill>
                  <a:prstClr val="black"/>
                </a:solidFill>
              </a:rPr>
              <a:pPr/>
              <a:t>10</a:t>
            </a:fld>
            <a:endParaRPr lang="en-AU" smtClean="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xfrm>
            <a:off x="917575" y="744538"/>
            <a:ext cx="4962525" cy="3722687"/>
          </a:xfrm>
          <a:prstGeom prst="rect">
            <a:avLst/>
          </a:prstGeom>
          <a:noFill/>
          <a:ln>
            <a:solidFill>
              <a:srgbClr val="000000"/>
            </a:solidFill>
            <a:miter lim="800000"/>
            <a:headEnd/>
            <a:tailEnd/>
          </a:ln>
        </p:spPr>
      </p:sp>
      <p:sp>
        <p:nvSpPr>
          <p:cNvPr id="135171" name="Notes Placeholder 2"/>
          <p:cNvSpPr>
            <a:spLocks noGrp="1"/>
          </p:cNvSpPr>
          <p:nvPr>
            <p:ph type="body" idx="1"/>
          </p:nvPr>
        </p:nvSpPr>
        <p:spPr bwMode="auto">
          <a:xfrm>
            <a:off x="679464" y="4714653"/>
            <a:ext cx="5438748" cy="4466756"/>
          </a:xfrm>
          <a:prstGeom prst="rect">
            <a:avLst/>
          </a:prstGeom>
          <a:noFill/>
        </p:spPr>
        <p:txBody>
          <a:bodyPr wrap="square" numCol="1" anchor="t" anchorCtr="0" compatLnSpc="1">
            <a:prstTxWarp prst="textNoShape">
              <a:avLst/>
            </a:prstTxWarp>
          </a:bodyPr>
          <a:lstStyle/>
          <a:p>
            <a:pPr marL="171450" indent="-171450">
              <a:buFont typeface="Arial" panose="020B0604020202020204" pitchFamily="34" charset="0"/>
              <a:buChar char="•"/>
            </a:pPr>
            <a:r>
              <a:rPr lang="en-AU" sz="1100" dirty="0" smtClean="0"/>
              <a:t>Quality management does </a:t>
            </a:r>
            <a:r>
              <a:rPr lang="en-AU" sz="1100" dirty="0"/>
              <a:t>not specifically </a:t>
            </a:r>
            <a:r>
              <a:rPr lang="en-AU" sz="1100" dirty="0" smtClean="0"/>
              <a:t>relate to ‘good quality’ </a:t>
            </a:r>
            <a:r>
              <a:rPr lang="en-AU" sz="1100" dirty="0"/>
              <a:t>but rather </a:t>
            </a:r>
            <a:r>
              <a:rPr lang="en-AU" sz="1100" dirty="0" smtClean="0"/>
              <a:t>focuses </a:t>
            </a:r>
            <a:r>
              <a:rPr lang="en-AU" sz="1100" dirty="0"/>
              <a:t>on </a:t>
            </a:r>
            <a:r>
              <a:rPr lang="en-AU" sz="1100" dirty="0" smtClean="0"/>
              <a:t>the </a:t>
            </a:r>
            <a:r>
              <a:rPr lang="en-AU" sz="1100" dirty="0"/>
              <a:t>importance of consistency</a:t>
            </a:r>
          </a:p>
          <a:p>
            <a:pPr marL="171450" indent="-171450">
              <a:buFont typeface="Arial" panose="020B0604020202020204" pitchFamily="34" charset="0"/>
              <a:buChar char="•"/>
            </a:pPr>
            <a:r>
              <a:rPr lang="en-AU" sz="1100" dirty="0" smtClean="0"/>
              <a:t>Typically, </a:t>
            </a:r>
            <a:r>
              <a:rPr lang="en-AU" sz="1100" dirty="0"/>
              <a:t>the design of a new crane is sub-contracted out to </a:t>
            </a:r>
            <a:r>
              <a:rPr lang="en-AU" sz="1100" b="1" dirty="0"/>
              <a:t>at least </a:t>
            </a:r>
            <a:r>
              <a:rPr lang="en-AU" sz="1100" dirty="0"/>
              <a:t>two different groups</a:t>
            </a:r>
          </a:p>
          <a:p>
            <a:pPr marL="171450" indent="-171450">
              <a:buFont typeface="Arial" panose="020B0604020202020204" pitchFamily="34" charset="0"/>
              <a:buChar char="•"/>
            </a:pPr>
            <a:r>
              <a:rPr lang="en-AU" sz="1100" dirty="0"/>
              <a:t>With this considered, </a:t>
            </a:r>
            <a:r>
              <a:rPr lang="en-AU" sz="1100" dirty="0" smtClean="0"/>
              <a:t>the regulator is concerned </a:t>
            </a:r>
            <a:r>
              <a:rPr lang="en-AU" sz="1100" dirty="0"/>
              <a:t>that not enough attention and time </a:t>
            </a:r>
            <a:r>
              <a:rPr lang="en-AU" sz="1100" dirty="0" smtClean="0"/>
              <a:t>are </a:t>
            </a:r>
            <a:r>
              <a:rPr lang="en-AU" sz="1100" dirty="0"/>
              <a:t>being directed into communication and ensuring consistency across the groups involved. </a:t>
            </a:r>
          </a:p>
          <a:p>
            <a:pPr marL="171450" indent="-171450">
              <a:buFont typeface="Arial" panose="020B0604020202020204" pitchFamily="34" charset="0"/>
              <a:buChar char="•"/>
            </a:pPr>
            <a:r>
              <a:rPr lang="en-AU" sz="1100" dirty="0" smtClean="0"/>
              <a:t>Some </a:t>
            </a:r>
            <a:r>
              <a:rPr lang="en-AU" sz="1100" dirty="0"/>
              <a:t>of the main issues relating to this area are:</a:t>
            </a:r>
          </a:p>
          <a:p>
            <a:pPr marL="628650" lvl="1" indent="-171450">
              <a:buFont typeface="Arial" panose="020B0604020202020204" pitchFamily="34" charset="0"/>
              <a:buChar char="•"/>
            </a:pPr>
            <a:r>
              <a:rPr lang="en-AU" sz="1100" dirty="0" smtClean="0"/>
              <a:t>Lack </a:t>
            </a:r>
            <a:r>
              <a:rPr lang="en-AU" sz="1100" dirty="0"/>
              <a:t>of document control</a:t>
            </a:r>
          </a:p>
          <a:p>
            <a:pPr marL="628650" lvl="1" indent="-171450">
              <a:buFont typeface="Arial" panose="020B0604020202020204" pitchFamily="34" charset="0"/>
              <a:buChar char="•"/>
            </a:pPr>
            <a:r>
              <a:rPr lang="en-AU" sz="1100" dirty="0" smtClean="0"/>
              <a:t>Inconsistency </a:t>
            </a:r>
            <a:r>
              <a:rPr lang="en-AU" sz="1100" dirty="0"/>
              <a:t>with parameters being used (e.g. crane classification, dimensions, crane speeds, weights)</a:t>
            </a:r>
          </a:p>
          <a:p>
            <a:pPr marL="628650" lvl="1" indent="-171450">
              <a:buFont typeface="Arial" panose="020B0604020202020204" pitchFamily="34" charset="0"/>
              <a:buChar char="•"/>
            </a:pPr>
            <a:r>
              <a:rPr lang="en-AU" sz="1100" dirty="0"/>
              <a:t>Calculation Errors  - Limited evidence of calculation peer review</a:t>
            </a:r>
          </a:p>
          <a:p>
            <a:pPr marL="628650" lvl="1" indent="-171450">
              <a:buFont typeface="Arial" panose="020B0604020202020204" pitchFamily="34" charset="0"/>
              <a:buChar char="•"/>
            </a:pPr>
            <a:r>
              <a:rPr lang="en-AU" sz="1100" dirty="0"/>
              <a:t>Lack of traceability of drawing approvals </a:t>
            </a:r>
          </a:p>
          <a:p>
            <a:pPr marL="628650" lvl="1" indent="-171450">
              <a:buFont typeface="Arial" panose="020B0604020202020204" pitchFamily="34" charset="0"/>
              <a:buChar char="•"/>
            </a:pPr>
            <a:r>
              <a:rPr lang="en-AU" sz="1100" dirty="0"/>
              <a:t>Lack of formal processes to resolve technical queries across various stages of the design</a:t>
            </a:r>
          </a:p>
          <a:p>
            <a:pPr marL="628650" lvl="1" indent="-171450">
              <a:buFont typeface="Arial" panose="020B0604020202020204" pitchFamily="34" charset="0"/>
              <a:buChar char="•"/>
            </a:pPr>
            <a:r>
              <a:rPr lang="en-AU" sz="1100" dirty="0" smtClean="0"/>
              <a:t>No </a:t>
            </a:r>
            <a:r>
              <a:rPr lang="en-AU" sz="1100" dirty="0"/>
              <a:t>evidence of drawing review against calculations </a:t>
            </a:r>
          </a:p>
          <a:p>
            <a:pPr marL="171450" indent="-171450">
              <a:buFont typeface="Arial" panose="020B0604020202020204" pitchFamily="34" charset="0"/>
              <a:buChar char="•"/>
            </a:pPr>
            <a:r>
              <a:rPr lang="en-AU" sz="1100" dirty="0" smtClean="0"/>
              <a:t>For </a:t>
            </a:r>
            <a:r>
              <a:rPr lang="en-AU" sz="1100" dirty="0"/>
              <a:t>the majority of applications, especially earlier on, this lack of </a:t>
            </a:r>
            <a:r>
              <a:rPr lang="en-AU" sz="1100" dirty="0" smtClean="0"/>
              <a:t>consistency can give the </a:t>
            </a:r>
            <a:r>
              <a:rPr lang="en-AU" sz="1100" dirty="0"/>
              <a:t>impression that </a:t>
            </a:r>
            <a:r>
              <a:rPr lang="en-AU" sz="1100" dirty="0" smtClean="0"/>
              <a:t>the regulator is the first </a:t>
            </a:r>
            <a:r>
              <a:rPr lang="en-AU" sz="1100" dirty="0"/>
              <a:t>to view the complete design </a:t>
            </a:r>
            <a:r>
              <a:rPr lang="en-AU" sz="1100" dirty="0" smtClean="0"/>
              <a:t>package. </a:t>
            </a:r>
            <a:endParaRPr lang="en-AU" sz="1100" dirty="0"/>
          </a:p>
          <a:p>
            <a:endParaRPr lang="en-AU" sz="1100" i="1" dirty="0"/>
          </a:p>
        </p:txBody>
      </p:sp>
      <p:sp>
        <p:nvSpPr>
          <p:cNvPr id="135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54B4F6-22DA-4C9F-93D4-BE9D14C84C69}" type="slidenum">
              <a:rPr lang="en-AU" smtClean="0">
                <a:solidFill>
                  <a:prstClr val="black"/>
                </a:solidFill>
              </a:rPr>
              <a:pPr/>
              <a:t>11</a:t>
            </a:fld>
            <a:endParaRPr lang="en-AU" smtClean="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xfrm>
            <a:off x="917575" y="744538"/>
            <a:ext cx="4962525" cy="3722687"/>
          </a:xfrm>
          <a:prstGeom prst="rect">
            <a:avLst/>
          </a:prstGeom>
          <a:noFill/>
          <a:ln>
            <a:solidFill>
              <a:srgbClr val="000000"/>
            </a:solidFill>
            <a:miter lim="800000"/>
            <a:headEnd/>
            <a:tailEnd/>
          </a:ln>
        </p:spPr>
      </p:sp>
      <p:sp>
        <p:nvSpPr>
          <p:cNvPr id="135171" name="Notes Placeholder 2"/>
          <p:cNvSpPr>
            <a:spLocks noGrp="1"/>
          </p:cNvSpPr>
          <p:nvPr>
            <p:ph type="body" idx="1"/>
          </p:nvPr>
        </p:nvSpPr>
        <p:spPr bwMode="auto">
          <a:xfrm>
            <a:off x="679464" y="4714653"/>
            <a:ext cx="5438748" cy="4466756"/>
          </a:xfrm>
          <a:prstGeom prst="rect">
            <a:avLst/>
          </a:prstGeom>
          <a:noFill/>
        </p:spPr>
        <p:txBody>
          <a:bodyPr wrap="square" numCol="1" anchor="t" anchorCtr="0" compatLnSpc="1">
            <a:prstTxWarp prst="textNoShape">
              <a:avLst/>
            </a:prstTxWarp>
          </a:bodyPr>
          <a:lstStyle/>
          <a:p>
            <a:pPr marL="171450" indent="-171450">
              <a:buFont typeface="Arial" panose="020B0604020202020204" pitchFamily="34" charset="0"/>
              <a:buChar char="•"/>
            </a:pPr>
            <a:r>
              <a:rPr lang="en-AU" sz="1100" dirty="0" smtClean="0"/>
              <a:t>In April 2014, the </a:t>
            </a:r>
            <a:r>
              <a:rPr lang="en-AU" sz="1100" dirty="0"/>
              <a:t>application form for registration of all classified </a:t>
            </a:r>
            <a:r>
              <a:rPr lang="en-AU" sz="1100" dirty="0" smtClean="0"/>
              <a:t>plant was updated. This </a:t>
            </a:r>
            <a:r>
              <a:rPr lang="en-AU" sz="1100" dirty="0"/>
              <a:t>form applies to all classified plant, </a:t>
            </a:r>
            <a:r>
              <a:rPr lang="en-AU" sz="1100" dirty="0" smtClean="0"/>
              <a:t>including cranes and pressure vessels. </a:t>
            </a:r>
          </a:p>
          <a:p>
            <a:pPr marL="171450" indent="-171450">
              <a:buFont typeface="Arial" panose="020B0604020202020204" pitchFamily="34" charset="0"/>
              <a:buChar char="•"/>
            </a:pPr>
            <a:r>
              <a:rPr lang="en-AU" sz="1100" dirty="0" smtClean="0"/>
              <a:t>Changes include: </a:t>
            </a:r>
            <a:endParaRPr lang="en-AU" sz="1100" dirty="0"/>
          </a:p>
          <a:p>
            <a:pPr marL="621227" lvl="1" indent="-164027">
              <a:buFont typeface="Arial" panose="020B0604020202020204" pitchFamily="34" charset="0"/>
              <a:buChar char="•"/>
            </a:pPr>
            <a:r>
              <a:rPr lang="en-AU" sz="1100" dirty="0" smtClean="0"/>
              <a:t>Removal </a:t>
            </a:r>
            <a:r>
              <a:rPr lang="en-AU" sz="1100" dirty="0"/>
              <a:t>of </a:t>
            </a:r>
            <a:r>
              <a:rPr lang="en-AU" sz="1100" dirty="0" smtClean="0"/>
              <a:t>unnecessary </a:t>
            </a:r>
            <a:r>
              <a:rPr lang="en-AU" sz="1100" dirty="0"/>
              <a:t>details (</a:t>
            </a:r>
            <a:r>
              <a:rPr lang="en-AU" sz="1100" dirty="0" smtClean="0"/>
              <a:t>e.g. </a:t>
            </a:r>
            <a:r>
              <a:rPr lang="en-AU" sz="1100" dirty="0"/>
              <a:t>fax </a:t>
            </a:r>
            <a:r>
              <a:rPr lang="en-AU" sz="1100" dirty="0" smtClean="0"/>
              <a:t>number)</a:t>
            </a:r>
            <a:endParaRPr lang="en-AU" sz="1100" dirty="0"/>
          </a:p>
          <a:p>
            <a:pPr marL="621227" lvl="1" indent="-164027">
              <a:buFont typeface="Arial" panose="020B0604020202020204" pitchFamily="34" charset="0"/>
              <a:buChar char="•"/>
            </a:pPr>
            <a:r>
              <a:rPr lang="en-AU" sz="1100" dirty="0" smtClean="0"/>
              <a:t>Emphasis on important </a:t>
            </a:r>
            <a:r>
              <a:rPr lang="en-AU" sz="1100" dirty="0"/>
              <a:t>items that </a:t>
            </a:r>
            <a:r>
              <a:rPr lang="en-AU" sz="1100" dirty="0" smtClean="0"/>
              <a:t>are frequently </a:t>
            </a:r>
            <a:r>
              <a:rPr lang="en-AU" sz="1100" dirty="0"/>
              <a:t>overlooked </a:t>
            </a:r>
            <a:r>
              <a:rPr lang="en-AU" sz="1100" dirty="0" smtClean="0"/>
              <a:t>(e.g</a:t>
            </a:r>
            <a:r>
              <a:rPr lang="en-AU" sz="1100" dirty="0"/>
              <a:t>. </a:t>
            </a:r>
            <a:r>
              <a:rPr lang="en-AU" sz="1100" dirty="0" smtClean="0"/>
              <a:t>requirement for letter </a:t>
            </a:r>
            <a:r>
              <a:rPr lang="en-AU" sz="1100" dirty="0"/>
              <a:t>of authorisation if applying for registration on behalf of the Registered Manager or </a:t>
            </a:r>
            <a:r>
              <a:rPr lang="en-AU" sz="1100" dirty="0" smtClean="0"/>
              <a:t>principal </a:t>
            </a:r>
            <a:r>
              <a:rPr lang="en-AU" sz="1100" dirty="0"/>
              <a:t>employer, is now typed in </a:t>
            </a:r>
            <a:r>
              <a:rPr lang="en-AU" sz="1100" b="1" dirty="0" smtClean="0"/>
              <a:t>bold</a:t>
            </a:r>
            <a:r>
              <a:rPr lang="en-AU" sz="1100" dirty="0" smtClean="0"/>
              <a:t> under </a:t>
            </a:r>
            <a:r>
              <a:rPr lang="en-AU" sz="1100" dirty="0"/>
              <a:t>Part </a:t>
            </a:r>
            <a:r>
              <a:rPr lang="en-AU" sz="1100" dirty="0" smtClean="0"/>
              <a:t>2)</a:t>
            </a:r>
            <a:endParaRPr lang="en-AU" sz="1100" dirty="0"/>
          </a:p>
          <a:p>
            <a:pPr marL="621227" lvl="1" indent="-164027">
              <a:buFont typeface="Arial" panose="020B0604020202020204" pitchFamily="34" charset="0"/>
              <a:buChar char="•"/>
            </a:pPr>
            <a:r>
              <a:rPr lang="en-AU" sz="1100" dirty="0" smtClean="0"/>
              <a:t>Tailored form </a:t>
            </a:r>
            <a:r>
              <a:rPr lang="en-AU" sz="1100" dirty="0"/>
              <a:t>to suit crane design by </a:t>
            </a:r>
            <a:r>
              <a:rPr lang="en-AU" sz="1100" dirty="0" smtClean="0"/>
              <a:t>allowing </a:t>
            </a:r>
            <a:r>
              <a:rPr lang="en-AU" sz="1100" dirty="0"/>
              <a:t>for up to </a:t>
            </a:r>
            <a:r>
              <a:rPr lang="en-AU" sz="1100" dirty="0" smtClean="0"/>
              <a:t>three </a:t>
            </a:r>
            <a:r>
              <a:rPr lang="en-AU" sz="1100" dirty="0"/>
              <a:t>designers and verifiers and adding more room under </a:t>
            </a:r>
            <a:r>
              <a:rPr lang="en-AU" sz="1100" b="1" dirty="0"/>
              <a:t>part 10 and 11 </a:t>
            </a:r>
            <a:r>
              <a:rPr lang="en-AU" sz="1100" dirty="0"/>
              <a:t>to list drawings and design calculations</a:t>
            </a:r>
          </a:p>
          <a:p>
            <a:pPr marL="621227" lvl="1" indent="-164027" defTabSz="874807">
              <a:buFont typeface="Arial" panose="020B0604020202020204" pitchFamily="34" charset="0"/>
              <a:buChar char="•"/>
              <a:defRPr/>
            </a:pPr>
            <a:r>
              <a:rPr lang="en-AU" sz="1100" dirty="0" smtClean="0"/>
              <a:t>Applicant’s </a:t>
            </a:r>
            <a:r>
              <a:rPr lang="en-AU" sz="1100" dirty="0"/>
              <a:t>declaration </a:t>
            </a:r>
            <a:r>
              <a:rPr lang="en-AU" sz="1100" dirty="0" smtClean="0"/>
              <a:t>now </a:t>
            </a:r>
            <a:r>
              <a:rPr lang="en-AU" sz="1100" dirty="0"/>
              <a:t>states “</a:t>
            </a:r>
            <a:r>
              <a:rPr lang="en-AU" sz="1100" i="1" dirty="0"/>
              <a:t>I declare that I am a person authorised in writing by the registered manager or principal employer to make this application, that the information contained in this application is compliant and is a true and correct representation of the plant; and that relevant safety and health information required by Australian Standards to enable the plant to be used safely has been made available to the required party by the owner of the plant.”</a:t>
            </a:r>
          </a:p>
          <a:p>
            <a:pPr marL="171450" indent="-171450" defTabSz="874807">
              <a:buFont typeface="Arial" panose="020B0604020202020204" pitchFamily="34" charset="0"/>
              <a:buChar char="•"/>
              <a:defRPr/>
            </a:pPr>
            <a:r>
              <a:rPr lang="en-AU" sz="1100" dirty="0" smtClean="0"/>
              <a:t>There </a:t>
            </a:r>
            <a:r>
              <a:rPr lang="en-AU" sz="1100" dirty="0"/>
              <a:t>are a number of checks </a:t>
            </a:r>
            <a:r>
              <a:rPr lang="en-AU" sz="1100" dirty="0" smtClean="0"/>
              <a:t>delegated </a:t>
            </a:r>
            <a:r>
              <a:rPr lang="en-AU" sz="1100" dirty="0"/>
              <a:t>to the applicant to complete before submitting the </a:t>
            </a:r>
            <a:r>
              <a:rPr lang="en-AU" sz="1100" dirty="0" smtClean="0"/>
              <a:t>application. </a:t>
            </a:r>
            <a:r>
              <a:rPr lang="en-AU" sz="1100" dirty="0"/>
              <a:t>In the past, and still today (although to a lesser degree), </a:t>
            </a:r>
            <a:r>
              <a:rPr lang="en-AU" sz="1100" dirty="0" smtClean="0"/>
              <a:t>DMP </a:t>
            </a:r>
            <a:r>
              <a:rPr lang="en-AU" sz="1100" dirty="0"/>
              <a:t>receive applications that appear not to have been reviewed in their entirety before </a:t>
            </a:r>
            <a:r>
              <a:rPr lang="en-AU" sz="1100" dirty="0" smtClean="0"/>
              <a:t>submission and, as </a:t>
            </a:r>
            <a:r>
              <a:rPr lang="en-AU" sz="1100" dirty="0"/>
              <a:t>a </a:t>
            </a:r>
            <a:r>
              <a:rPr lang="en-AU" sz="1100" dirty="0" smtClean="0"/>
              <a:t>result, </a:t>
            </a:r>
            <a:r>
              <a:rPr lang="en-AU" sz="1100" dirty="0"/>
              <a:t>contain a number of issues </a:t>
            </a:r>
            <a:r>
              <a:rPr lang="en-AU" sz="1100" dirty="0" smtClean="0"/>
              <a:t>with </a:t>
            </a:r>
            <a:r>
              <a:rPr lang="en-AU" sz="1100" dirty="0"/>
              <a:t>consistency and correctness.</a:t>
            </a:r>
          </a:p>
          <a:p>
            <a:pPr marL="171450" indent="-171450" defTabSz="874807">
              <a:buFont typeface="Arial" panose="020B0604020202020204" pitchFamily="34" charset="0"/>
              <a:buChar char="•"/>
              <a:defRPr/>
            </a:pPr>
            <a:r>
              <a:rPr lang="en-AU" sz="1100" dirty="0" smtClean="0"/>
              <a:t>So it is </a:t>
            </a:r>
            <a:r>
              <a:rPr lang="en-AU" sz="1100" dirty="0"/>
              <a:t>imperative that </a:t>
            </a:r>
            <a:r>
              <a:rPr lang="en-AU" sz="1100" dirty="0" smtClean="0"/>
              <a:t>the following checks are completed before </a:t>
            </a:r>
            <a:r>
              <a:rPr lang="en-AU" sz="1100" dirty="0"/>
              <a:t>submitting an </a:t>
            </a:r>
            <a:r>
              <a:rPr lang="en-AU" sz="1100" dirty="0" smtClean="0"/>
              <a:t>application: </a:t>
            </a:r>
            <a:endParaRPr lang="en-AU" sz="1100" dirty="0"/>
          </a:p>
          <a:p>
            <a:pPr marL="608854" lvl="1" indent="-171450" defTabSz="874807">
              <a:buFont typeface="Arial" panose="020B0604020202020204" pitchFamily="34" charset="0"/>
              <a:buChar char="•"/>
              <a:defRPr/>
            </a:pPr>
            <a:r>
              <a:rPr lang="en-AU" sz="1100" dirty="0" smtClean="0"/>
              <a:t>Applicant </a:t>
            </a:r>
            <a:r>
              <a:rPr lang="en-AU" sz="1100" dirty="0"/>
              <a:t>has been authorised in writing and has enclosed a letter confirming </a:t>
            </a:r>
            <a:r>
              <a:rPr lang="en-AU" sz="1100" dirty="0" smtClean="0"/>
              <a:t>this</a:t>
            </a:r>
            <a:endParaRPr lang="en-AU" sz="1100" dirty="0"/>
          </a:p>
          <a:p>
            <a:pPr marL="608854" lvl="1" indent="-171450" defTabSz="874807">
              <a:buFont typeface="Arial" panose="020B0604020202020204" pitchFamily="34" charset="0"/>
              <a:buChar char="•"/>
              <a:defRPr/>
            </a:pPr>
            <a:r>
              <a:rPr lang="en-AU" sz="1100" dirty="0" smtClean="0"/>
              <a:t>Information </a:t>
            </a:r>
            <a:r>
              <a:rPr lang="en-AU" sz="1100" dirty="0"/>
              <a:t>contained is compliant with the applicable regulations and </a:t>
            </a:r>
            <a:r>
              <a:rPr lang="en-AU" sz="1100" dirty="0" smtClean="0"/>
              <a:t>standards </a:t>
            </a:r>
            <a:endParaRPr lang="en-AU" sz="1100" dirty="0"/>
          </a:p>
          <a:p>
            <a:pPr marL="608854" lvl="1" indent="-171450" defTabSz="874807">
              <a:buFont typeface="Arial" panose="020B0604020202020204" pitchFamily="34" charset="0"/>
              <a:buChar char="•"/>
              <a:defRPr/>
            </a:pPr>
            <a:r>
              <a:rPr lang="en-AU" sz="1100" dirty="0" smtClean="0"/>
              <a:t>Information contained is </a:t>
            </a:r>
            <a:r>
              <a:rPr lang="en-AU" sz="1100" dirty="0"/>
              <a:t>a true and correct representation of the plant </a:t>
            </a:r>
          </a:p>
          <a:p>
            <a:pPr marL="608854" lvl="1" indent="-171450" defTabSz="874807">
              <a:buFont typeface="Arial" panose="020B0604020202020204" pitchFamily="34" charset="0"/>
              <a:buChar char="•"/>
              <a:defRPr/>
            </a:pPr>
            <a:r>
              <a:rPr lang="en-AU" sz="1100" dirty="0" smtClean="0"/>
              <a:t>All </a:t>
            </a:r>
            <a:r>
              <a:rPr lang="en-AU" sz="1100" dirty="0"/>
              <a:t>relevant safety and health information has been passed on to the owner.</a:t>
            </a:r>
          </a:p>
          <a:p>
            <a:endParaRPr lang="en-AU" sz="1100" dirty="0"/>
          </a:p>
        </p:txBody>
      </p:sp>
      <p:sp>
        <p:nvSpPr>
          <p:cNvPr id="135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54B4F6-22DA-4C9F-93D4-BE9D14C84C69}" type="slidenum">
              <a:rPr lang="en-AU" smtClean="0">
                <a:solidFill>
                  <a:prstClr val="black"/>
                </a:solidFill>
              </a:rPr>
              <a:pPr/>
              <a:t>12</a:t>
            </a:fld>
            <a:endParaRPr lang="en-AU" smtClean="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xfrm>
            <a:off x="917575" y="744538"/>
            <a:ext cx="4962525" cy="3722687"/>
          </a:xfrm>
          <a:prstGeom prst="rect">
            <a:avLst/>
          </a:prstGeom>
          <a:noFill/>
          <a:ln>
            <a:solidFill>
              <a:srgbClr val="000000"/>
            </a:solidFill>
            <a:miter lim="800000"/>
            <a:headEnd/>
            <a:tailEnd/>
          </a:ln>
        </p:spPr>
      </p:sp>
      <p:sp>
        <p:nvSpPr>
          <p:cNvPr id="135171" name="Notes Placeholder 2"/>
          <p:cNvSpPr>
            <a:spLocks noGrp="1"/>
          </p:cNvSpPr>
          <p:nvPr>
            <p:ph type="body" idx="1"/>
          </p:nvPr>
        </p:nvSpPr>
        <p:spPr bwMode="auto">
          <a:xfrm>
            <a:off x="679464" y="4714653"/>
            <a:ext cx="5438748" cy="4466756"/>
          </a:xfrm>
          <a:prstGeom prst="rect">
            <a:avLst/>
          </a:prstGeom>
          <a:noFill/>
        </p:spPr>
        <p:txBody>
          <a:bodyPr wrap="square" numCol="1" anchor="t" anchorCtr="0" compatLnSpc="1">
            <a:prstTxWarp prst="textNoShape">
              <a:avLst/>
            </a:prstTxWarp>
          </a:bodyPr>
          <a:lstStyle/>
          <a:p>
            <a:pPr marL="171450" indent="-171450">
              <a:buFont typeface="Arial" panose="020B0604020202020204" pitchFamily="34" charset="0"/>
              <a:buChar char="•"/>
            </a:pPr>
            <a:r>
              <a:rPr lang="en-AU" sz="1100" dirty="0" smtClean="0"/>
              <a:t>Guidance material that accompanies the classified plant registration form has also been updated. </a:t>
            </a:r>
            <a:r>
              <a:rPr lang="en-AU" sz="1100" dirty="0"/>
              <a:t>This document lists information to be submitted when applying for bridge or gantry crane registration </a:t>
            </a:r>
          </a:p>
          <a:p>
            <a:pPr marL="171450" indent="-171450">
              <a:buFont typeface="Arial" panose="020B0604020202020204" pitchFamily="34" charset="0"/>
              <a:buChar char="•"/>
            </a:pPr>
            <a:r>
              <a:rPr lang="en-AU" sz="1100" dirty="0" smtClean="0"/>
              <a:t>The layout has been improved, with </a:t>
            </a:r>
            <a:r>
              <a:rPr lang="en-AU" sz="1100" dirty="0"/>
              <a:t>the general notes now </a:t>
            </a:r>
            <a:r>
              <a:rPr lang="en-AU" sz="1100" dirty="0" smtClean="0"/>
              <a:t>at </a:t>
            </a:r>
            <a:r>
              <a:rPr lang="en-AU" sz="1100" dirty="0"/>
              <a:t>the </a:t>
            </a:r>
            <a:r>
              <a:rPr lang="en-AU" sz="1100" dirty="0" smtClean="0"/>
              <a:t>front, </a:t>
            </a:r>
            <a:r>
              <a:rPr lang="en-AU" sz="1100" dirty="0"/>
              <a:t>and </a:t>
            </a:r>
            <a:r>
              <a:rPr lang="en-AU" sz="1100" dirty="0" smtClean="0"/>
              <a:t>a single </a:t>
            </a:r>
            <a:r>
              <a:rPr lang="en-AU" sz="1100" dirty="0"/>
              <a:t>table </a:t>
            </a:r>
            <a:r>
              <a:rPr lang="en-AU" sz="1100" dirty="0" smtClean="0"/>
              <a:t>listing </a:t>
            </a:r>
            <a:r>
              <a:rPr lang="en-AU" sz="1100" dirty="0"/>
              <a:t>the drawings and calculations required</a:t>
            </a:r>
          </a:p>
          <a:p>
            <a:pPr marL="171450" indent="-171450">
              <a:buFont typeface="Arial" panose="020B0604020202020204" pitchFamily="34" charset="0"/>
              <a:buChar char="•"/>
            </a:pPr>
            <a:r>
              <a:rPr lang="en-AU" sz="1100" dirty="0" smtClean="0"/>
              <a:t>Both the registration form and guidance document are </a:t>
            </a:r>
            <a:r>
              <a:rPr lang="en-AU" sz="1100" dirty="0"/>
              <a:t>available on the DMP </a:t>
            </a:r>
            <a:r>
              <a:rPr lang="en-AU" sz="1100" dirty="0" smtClean="0"/>
              <a:t>website in the </a:t>
            </a:r>
            <a:r>
              <a:rPr lang="en-AU" sz="1100" dirty="0"/>
              <a:t>classified plant section at </a:t>
            </a:r>
            <a:r>
              <a:rPr lang="en-AU" sz="1100" b="1" i="1" dirty="0" smtClean="0">
                <a:hlinkClick r:id="rId3"/>
              </a:rPr>
              <a:t>www.dmp.wa.gov.au/6702.aspx</a:t>
            </a:r>
            <a:r>
              <a:rPr lang="en-AU" sz="1100" b="1" i="1" dirty="0" smtClean="0"/>
              <a:t> </a:t>
            </a:r>
            <a:endParaRPr lang="en-AU" sz="1100" b="1" i="1" dirty="0"/>
          </a:p>
        </p:txBody>
      </p:sp>
      <p:sp>
        <p:nvSpPr>
          <p:cNvPr id="135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54B4F6-22DA-4C9F-93D4-BE9D14C84C69}" type="slidenum">
              <a:rPr lang="en-AU" smtClean="0">
                <a:solidFill>
                  <a:prstClr val="black"/>
                </a:solidFill>
              </a:rPr>
              <a:pPr/>
              <a:t>13</a:t>
            </a:fld>
            <a:endParaRPr lang="en-AU" smtClean="0">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xfrm>
            <a:off x="917575" y="744538"/>
            <a:ext cx="4962525" cy="3722687"/>
          </a:xfrm>
          <a:prstGeom prst="rect">
            <a:avLst/>
          </a:prstGeom>
          <a:noFill/>
          <a:ln>
            <a:solidFill>
              <a:srgbClr val="000000"/>
            </a:solidFill>
            <a:miter lim="800000"/>
            <a:headEnd/>
            <a:tailEnd/>
          </a:ln>
        </p:spPr>
      </p:sp>
      <p:sp>
        <p:nvSpPr>
          <p:cNvPr id="135171" name="Notes Placeholder 2"/>
          <p:cNvSpPr>
            <a:spLocks noGrp="1"/>
          </p:cNvSpPr>
          <p:nvPr>
            <p:ph type="body" idx="1"/>
          </p:nvPr>
        </p:nvSpPr>
        <p:spPr bwMode="auto">
          <a:xfrm>
            <a:off x="679464" y="4714653"/>
            <a:ext cx="5438748" cy="4466756"/>
          </a:xfrm>
          <a:prstGeom prst="rect">
            <a:avLst/>
          </a:prstGeom>
          <a:noFill/>
        </p:spPr>
        <p:txBody>
          <a:bodyPr wrap="square" numCol="1" anchor="t" anchorCtr="0" compatLnSpc="1">
            <a:prstTxWarp prst="textNoShape">
              <a:avLst/>
            </a:prstTxWarp>
          </a:bodyPr>
          <a:lstStyle/>
          <a:p>
            <a:pPr marL="171450" indent="-171450">
              <a:buFont typeface="Arial" panose="020B0604020202020204" pitchFamily="34" charset="0"/>
              <a:buChar char="•"/>
            </a:pPr>
            <a:r>
              <a:rPr lang="en-AU" sz="1100" dirty="0" smtClean="0"/>
              <a:t>Resources Safety has commenced developing one-stop </a:t>
            </a:r>
            <a:r>
              <a:rPr lang="en-AU" sz="1100" dirty="0"/>
              <a:t>shop for classified plant.</a:t>
            </a:r>
          </a:p>
          <a:p>
            <a:pPr marL="164027" indent="-164027">
              <a:buFont typeface="Arial" panose="020B0604020202020204" pitchFamily="34" charset="0"/>
              <a:buChar char="•"/>
            </a:pPr>
            <a:r>
              <a:rPr lang="en-AU" sz="1100" dirty="0" smtClean="0"/>
              <a:t>This will include: </a:t>
            </a:r>
          </a:p>
          <a:p>
            <a:pPr marL="621227" lvl="1" indent="-164027">
              <a:buFont typeface="Arial" panose="020B0604020202020204" pitchFamily="34" charset="0"/>
              <a:buChar char="•"/>
            </a:pPr>
            <a:r>
              <a:rPr lang="en-AU" sz="1100" dirty="0" smtClean="0"/>
              <a:t>Applicable </a:t>
            </a:r>
            <a:r>
              <a:rPr lang="en-AU" sz="1100" dirty="0"/>
              <a:t>legislation and </a:t>
            </a:r>
            <a:r>
              <a:rPr lang="en-AU" sz="1100" dirty="0" smtClean="0"/>
              <a:t>exemptions</a:t>
            </a:r>
            <a:endParaRPr lang="en-AU" sz="1100" dirty="0"/>
          </a:p>
          <a:p>
            <a:pPr marL="621227" lvl="1" indent="-164027">
              <a:buFont typeface="Arial" panose="020B0604020202020204" pitchFamily="34" charset="0"/>
              <a:buChar char="•"/>
            </a:pPr>
            <a:r>
              <a:rPr lang="en-AU" sz="1100" dirty="0" smtClean="0"/>
              <a:t>Clearer </a:t>
            </a:r>
            <a:r>
              <a:rPr lang="en-AU" sz="1100" dirty="0"/>
              <a:t>definitions and </a:t>
            </a:r>
            <a:r>
              <a:rPr lang="en-AU" sz="1100" dirty="0" smtClean="0"/>
              <a:t>explanations </a:t>
            </a:r>
          </a:p>
          <a:p>
            <a:pPr marL="621227" lvl="1" indent="-164027">
              <a:buFont typeface="Arial" panose="020B0604020202020204" pitchFamily="34" charset="0"/>
              <a:buChar char="•"/>
            </a:pPr>
            <a:r>
              <a:rPr lang="en-AU" sz="1100" dirty="0" smtClean="0"/>
              <a:t>Updated frequently asked questions (FAQs) </a:t>
            </a:r>
            <a:endParaRPr lang="en-AU" sz="1100" dirty="0"/>
          </a:p>
          <a:p>
            <a:pPr marL="621227" lvl="1" indent="-164027">
              <a:buFont typeface="Arial" panose="020B0604020202020204" pitchFamily="34" charset="0"/>
              <a:buChar char="•"/>
            </a:pPr>
            <a:r>
              <a:rPr lang="en-AU" sz="1100" dirty="0" smtClean="0"/>
              <a:t>Relevant safety alerts</a:t>
            </a:r>
            <a:endParaRPr lang="en-AU" sz="1100" dirty="0"/>
          </a:p>
          <a:p>
            <a:pPr marL="621227" lvl="1" indent="-164027">
              <a:buFont typeface="Arial" panose="020B0604020202020204" pitchFamily="34" charset="0"/>
              <a:buChar char="•"/>
            </a:pPr>
            <a:r>
              <a:rPr lang="en-AU" sz="1100" dirty="0" smtClean="0"/>
              <a:t>Incidents </a:t>
            </a:r>
            <a:r>
              <a:rPr lang="en-AU" sz="1100" dirty="0"/>
              <a:t>or articles relating to classified </a:t>
            </a:r>
            <a:r>
              <a:rPr lang="en-AU" sz="1100" dirty="0" smtClean="0"/>
              <a:t>plant</a:t>
            </a:r>
            <a:endParaRPr lang="en-AU" sz="1100" dirty="0"/>
          </a:p>
          <a:p>
            <a:pPr marL="621227" lvl="1" indent="-164027">
              <a:buFont typeface="Arial" panose="020B0604020202020204" pitchFamily="34" charset="0"/>
              <a:buChar char="•"/>
            </a:pPr>
            <a:r>
              <a:rPr lang="en-AU" sz="1100" dirty="0" smtClean="0"/>
              <a:t>Forms and </a:t>
            </a:r>
            <a:r>
              <a:rPr lang="en-AU" sz="1100" dirty="0"/>
              <a:t>guidelines useful to industry    </a:t>
            </a:r>
          </a:p>
        </p:txBody>
      </p:sp>
      <p:sp>
        <p:nvSpPr>
          <p:cNvPr id="135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54B4F6-22DA-4C9F-93D4-BE9D14C84C69}" type="slidenum">
              <a:rPr lang="en-AU" smtClean="0">
                <a:solidFill>
                  <a:prstClr val="black"/>
                </a:solidFill>
              </a:rPr>
              <a:pPr/>
              <a:t>14</a:t>
            </a:fld>
            <a:endParaRPr lang="en-AU" smtClean="0">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xfrm>
            <a:off x="917575" y="744538"/>
            <a:ext cx="4962525" cy="3722687"/>
          </a:xfrm>
          <a:prstGeom prst="rect">
            <a:avLst/>
          </a:prstGeom>
          <a:noFill/>
          <a:ln>
            <a:solidFill>
              <a:srgbClr val="000000"/>
            </a:solidFill>
            <a:miter lim="800000"/>
            <a:headEnd/>
            <a:tailEnd/>
          </a:ln>
        </p:spPr>
      </p:sp>
      <p:sp>
        <p:nvSpPr>
          <p:cNvPr id="135171" name="Notes Placeholder 2"/>
          <p:cNvSpPr>
            <a:spLocks noGrp="1"/>
          </p:cNvSpPr>
          <p:nvPr>
            <p:ph type="body" idx="1"/>
          </p:nvPr>
        </p:nvSpPr>
        <p:spPr bwMode="auto">
          <a:xfrm>
            <a:off x="679464" y="4714653"/>
            <a:ext cx="5438748" cy="4466756"/>
          </a:xfrm>
          <a:prstGeom prst="rect">
            <a:avLst/>
          </a:prstGeom>
          <a:noFill/>
        </p:spPr>
        <p:txBody>
          <a:bodyPr wrap="square" numCol="1" anchor="t" anchorCtr="0" compatLnSpc="1">
            <a:prstTxWarp prst="textNoShape">
              <a:avLst/>
            </a:prstTxWarp>
          </a:bodyPr>
          <a:lstStyle/>
          <a:p>
            <a:pPr marL="171450" indent="-171450">
              <a:buFont typeface="Arial" panose="020B0604020202020204" pitchFamily="34" charset="0"/>
              <a:buChar char="•"/>
            </a:pPr>
            <a:r>
              <a:rPr lang="en-AU" sz="1100" dirty="0" smtClean="0"/>
              <a:t>DMP is looking </a:t>
            </a:r>
            <a:r>
              <a:rPr lang="en-AU" sz="1100" dirty="0"/>
              <a:t>into </a:t>
            </a:r>
            <a:r>
              <a:rPr lang="en-AU" sz="1100" dirty="0" smtClean="0"/>
              <a:t>options </a:t>
            </a:r>
            <a:r>
              <a:rPr lang="en-AU" sz="1100" dirty="0"/>
              <a:t>to allow </a:t>
            </a:r>
            <a:r>
              <a:rPr lang="en-AU" sz="1100" dirty="0" smtClean="0"/>
              <a:t>electronic submission of registrations</a:t>
            </a:r>
            <a:r>
              <a:rPr lang="en-AU" sz="1100" dirty="0"/>
              <a:t>. </a:t>
            </a:r>
            <a:r>
              <a:rPr lang="en-AU" sz="1100" dirty="0" smtClean="0"/>
              <a:t>Suggestions and </a:t>
            </a:r>
            <a:r>
              <a:rPr lang="en-AU" sz="1100" dirty="0"/>
              <a:t>recommendations </a:t>
            </a:r>
            <a:r>
              <a:rPr lang="en-AU" sz="1100" dirty="0" smtClean="0"/>
              <a:t>are welcome.</a:t>
            </a:r>
            <a:endParaRPr lang="en-AU" sz="1100" dirty="0"/>
          </a:p>
          <a:p>
            <a:pPr marL="171450" indent="-171450">
              <a:buFont typeface="Arial" panose="020B0604020202020204" pitchFamily="34" charset="0"/>
              <a:buChar char="•"/>
            </a:pPr>
            <a:r>
              <a:rPr lang="en-AU" sz="1100" dirty="0" smtClean="0"/>
              <a:t>These options could include:</a:t>
            </a:r>
            <a:endParaRPr lang="en-AU" sz="1100" dirty="0"/>
          </a:p>
          <a:p>
            <a:pPr marL="621227" lvl="1" indent="-164027">
              <a:buFont typeface="Arial" panose="020B0604020202020204" pitchFamily="34" charset="0"/>
              <a:buChar char="•"/>
            </a:pPr>
            <a:r>
              <a:rPr lang="en-AU" sz="1100" dirty="0" smtClean="0"/>
              <a:t>Registration via the Safety </a:t>
            </a:r>
            <a:r>
              <a:rPr lang="en-AU" sz="1100" dirty="0"/>
              <a:t>Regulatory </a:t>
            </a:r>
            <a:r>
              <a:rPr lang="en-AU" sz="1100" dirty="0" smtClean="0"/>
              <a:t>System (SRS). This would include functionality </a:t>
            </a:r>
            <a:r>
              <a:rPr lang="en-AU" sz="1100" dirty="0"/>
              <a:t>so that you could submit an application for </a:t>
            </a:r>
            <a:r>
              <a:rPr lang="en-AU" sz="1100" dirty="0" smtClean="0"/>
              <a:t>registration with </a:t>
            </a:r>
            <a:r>
              <a:rPr lang="en-AU" sz="1100" dirty="0"/>
              <a:t>all communication </a:t>
            </a:r>
            <a:r>
              <a:rPr lang="en-AU" sz="1100" dirty="0" smtClean="0"/>
              <a:t>done through </a:t>
            </a:r>
            <a:r>
              <a:rPr lang="en-AU" sz="1100" dirty="0"/>
              <a:t>SRS as well, </a:t>
            </a:r>
            <a:r>
              <a:rPr lang="en-AU" sz="1100" dirty="0" smtClean="0"/>
              <a:t>potentially allowing tracking of applications.</a:t>
            </a:r>
          </a:p>
          <a:p>
            <a:pPr marL="621227" lvl="1" indent="-164027">
              <a:buFont typeface="Arial" panose="020B0604020202020204" pitchFamily="34" charset="0"/>
              <a:buChar char="•"/>
            </a:pPr>
            <a:r>
              <a:rPr lang="en-AU" sz="1100" dirty="0" smtClean="0"/>
              <a:t>Setting </a:t>
            </a:r>
            <a:r>
              <a:rPr lang="en-AU" sz="1100" dirty="0"/>
              <a:t>up a File Transfer </a:t>
            </a:r>
            <a:r>
              <a:rPr lang="en-AU" sz="1100" dirty="0" smtClean="0"/>
              <a:t>System. Allows </a:t>
            </a:r>
            <a:r>
              <a:rPr lang="en-AU" sz="1100" dirty="0"/>
              <a:t>transfer of all relevant documents electronically</a:t>
            </a:r>
          </a:p>
          <a:p>
            <a:pPr marL="621227" lvl="1" indent="-164027">
              <a:buFont typeface="Arial" panose="020B0604020202020204" pitchFamily="34" charset="0"/>
              <a:buChar char="•"/>
            </a:pPr>
            <a:r>
              <a:rPr lang="en-AU" sz="1100" dirty="0" smtClean="0"/>
              <a:t>Webpage </a:t>
            </a:r>
            <a:r>
              <a:rPr lang="en-AU" sz="1100" dirty="0"/>
              <a:t>or </a:t>
            </a:r>
            <a:r>
              <a:rPr lang="en-AU" sz="1100" dirty="0" smtClean="0"/>
              <a:t>Microsoft </a:t>
            </a:r>
            <a:r>
              <a:rPr lang="en-AU" sz="1100" dirty="0"/>
              <a:t>word document with fields that allow </a:t>
            </a:r>
            <a:r>
              <a:rPr lang="en-AU" sz="1100" dirty="0" smtClean="0"/>
              <a:t>applicants </a:t>
            </a:r>
            <a:r>
              <a:rPr lang="en-AU" sz="1100" dirty="0"/>
              <a:t>to drag and drop information into them</a:t>
            </a:r>
          </a:p>
          <a:p>
            <a:pPr marL="171450" indent="-171450">
              <a:buFont typeface="Arial" panose="020B0604020202020204" pitchFamily="34" charset="0"/>
              <a:buChar char="•"/>
            </a:pPr>
            <a:r>
              <a:rPr lang="en-AU" sz="1100" dirty="0" smtClean="0"/>
              <a:t>A dedicated plant </a:t>
            </a:r>
            <a:r>
              <a:rPr lang="en-AU" sz="1100" dirty="0"/>
              <a:t>registration </a:t>
            </a:r>
            <a:r>
              <a:rPr lang="en-AU" sz="1100" dirty="0" smtClean="0"/>
              <a:t>mailbox is now available. </a:t>
            </a:r>
            <a:r>
              <a:rPr lang="en-AU" sz="1100" dirty="0"/>
              <a:t>Please feel free to use this mailbox for any </a:t>
            </a:r>
            <a:r>
              <a:rPr lang="en-AU" sz="1100" dirty="0" smtClean="0"/>
              <a:t>related queries, </a:t>
            </a:r>
            <a:r>
              <a:rPr lang="en-AU" sz="1100" dirty="0"/>
              <a:t>as </a:t>
            </a:r>
            <a:r>
              <a:rPr lang="en-AU" sz="1100" dirty="0" smtClean="0"/>
              <a:t>your email will be forwarded to the DMP inspectors dealing with classified plant. </a:t>
            </a:r>
            <a:endParaRPr lang="en-AU" sz="1100" dirty="0"/>
          </a:p>
        </p:txBody>
      </p:sp>
      <p:sp>
        <p:nvSpPr>
          <p:cNvPr id="135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54B4F6-22DA-4C9F-93D4-BE9D14C84C69}" type="slidenum">
              <a:rPr lang="en-AU" smtClean="0">
                <a:solidFill>
                  <a:prstClr val="black"/>
                </a:solidFill>
              </a:rPr>
              <a:pPr/>
              <a:t>15</a:t>
            </a:fld>
            <a:endParaRPr lang="en-AU" smtClean="0">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xfrm>
            <a:off x="917575" y="744538"/>
            <a:ext cx="4962525" cy="3722687"/>
          </a:xfrm>
          <a:prstGeom prst="rect">
            <a:avLst/>
          </a:prstGeom>
          <a:noFill/>
          <a:ln>
            <a:solidFill>
              <a:srgbClr val="000000"/>
            </a:solidFill>
            <a:miter lim="800000"/>
            <a:headEnd/>
            <a:tailEnd/>
          </a:ln>
        </p:spPr>
      </p:sp>
      <p:sp>
        <p:nvSpPr>
          <p:cNvPr id="135171" name="Notes Placeholder 2"/>
          <p:cNvSpPr>
            <a:spLocks noGrp="1"/>
          </p:cNvSpPr>
          <p:nvPr>
            <p:ph type="body" idx="1"/>
          </p:nvPr>
        </p:nvSpPr>
        <p:spPr bwMode="auto">
          <a:xfrm>
            <a:off x="679464" y="4714653"/>
            <a:ext cx="5438748" cy="4466756"/>
          </a:xfrm>
          <a:prstGeom prst="rect">
            <a:avLst/>
          </a:prstGeom>
          <a:noFill/>
        </p:spPr>
        <p:txBody>
          <a:bodyPr wrap="square" numCol="1" anchor="t" anchorCtr="0" compatLnSpc="1">
            <a:prstTxWarp prst="textNoShape">
              <a:avLst/>
            </a:prstTxWarp>
          </a:bodyPr>
          <a:lstStyle/>
          <a:p>
            <a:pPr marL="171450" indent="-171450">
              <a:buFont typeface="Arial" panose="020B0604020202020204" pitchFamily="34" charset="0"/>
              <a:buChar char="•"/>
            </a:pPr>
            <a:r>
              <a:rPr lang="en-AU" sz="1100" dirty="0"/>
              <a:t>At the top of the </a:t>
            </a:r>
            <a:r>
              <a:rPr lang="en-AU" sz="1100" dirty="0" smtClean="0"/>
              <a:t>classified </a:t>
            </a:r>
            <a:r>
              <a:rPr lang="en-AU" sz="1100" dirty="0"/>
              <a:t>plant application </a:t>
            </a:r>
            <a:r>
              <a:rPr lang="en-AU" sz="1100" dirty="0" smtClean="0"/>
              <a:t>form, it states </a:t>
            </a:r>
            <a:r>
              <a:rPr lang="en-AU" sz="1100" dirty="0"/>
              <a:t>that if you already have design registration with another state authority you </a:t>
            </a:r>
            <a:r>
              <a:rPr lang="en-AU" sz="1100" b="1" dirty="0" smtClean="0"/>
              <a:t>do not </a:t>
            </a:r>
            <a:r>
              <a:rPr lang="en-AU" sz="1100" dirty="0" smtClean="0"/>
              <a:t>need </a:t>
            </a:r>
            <a:r>
              <a:rPr lang="en-AU" sz="1100" dirty="0"/>
              <a:t>to submit anything to the Department. </a:t>
            </a:r>
          </a:p>
          <a:p>
            <a:pPr marL="171450" indent="-171450">
              <a:buFont typeface="Arial" panose="020B0604020202020204" pitchFamily="34" charset="0"/>
              <a:buChar char="•"/>
            </a:pPr>
            <a:r>
              <a:rPr lang="en-AU" sz="1100" dirty="0" smtClean="0"/>
              <a:t>Keeping </a:t>
            </a:r>
            <a:r>
              <a:rPr lang="en-AU" sz="1100" dirty="0"/>
              <a:t>a copy of the registration documents from the other state authority fulfils your obligations with regards to </a:t>
            </a:r>
            <a:r>
              <a:rPr lang="en-AU" sz="1100" dirty="0" smtClean="0"/>
              <a:t>r. 6.34</a:t>
            </a:r>
            <a:r>
              <a:rPr lang="en-AU" sz="1100" dirty="0"/>
              <a:t>.  </a:t>
            </a:r>
          </a:p>
          <a:p>
            <a:pPr marL="171450" indent="-171450">
              <a:buFont typeface="Arial" panose="020B0604020202020204" pitchFamily="34" charset="0"/>
              <a:buChar char="•"/>
            </a:pPr>
            <a:r>
              <a:rPr lang="en-AU" sz="1100" dirty="0" smtClean="0"/>
              <a:t>Be </a:t>
            </a:r>
            <a:r>
              <a:rPr lang="en-AU" sz="1100" dirty="0"/>
              <a:t>aware of the general exemption attached to </a:t>
            </a:r>
            <a:r>
              <a:rPr lang="en-AU" sz="1100" dirty="0" smtClean="0"/>
              <a:t>this (dated June 2013), that </a:t>
            </a:r>
            <a:r>
              <a:rPr lang="en-AU" sz="1100" dirty="0"/>
              <a:t>outlines certain conditions which must be met for you to be exempt. </a:t>
            </a:r>
            <a:r>
              <a:rPr lang="en-AU" sz="1100" dirty="0" smtClean="0"/>
              <a:t>A copy of this exemption is available on the DMP website in </a:t>
            </a:r>
            <a:r>
              <a:rPr lang="en-AU" sz="1100" dirty="0"/>
              <a:t>the classified plant section at </a:t>
            </a:r>
            <a:r>
              <a:rPr lang="en-AU" sz="1100" b="1" i="1" dirty="0" smtClean="0">
                <a:hlinkClick r:id="rId3"/>
              </a:rPr>
              <a:t>www.dmp.wa.gov.au/6702.aspx#6921</a:t>
            </a:r>
            <a:r>
              <a:rPr lang="en-AU" sz="1100" b="1" i="1" dirty="0" smtClean="0"/>
              <a:t> </a:t>
            </a:r>
            <a:endParaRPr lang="en-AU" sz="1100" b="1" i="1" dirty="0"/>
          </a:p>
          <a:p>
            <a:pPr marL="171450" indent="-171450">
              <a:buFont typeface="Arial" panose="020B0604020202020204" pitchFamily="34" charset="0"/>
              <a:buChar char="•"/>
            </a:pPr>
            <a:r>
              <a:rPr lang="en-AU" sz="1100" dirty="0" smtClean="0"/>
              <a:t>The form highlights </a:t>
            </a:r>
            <a:r>
              <a:rPr lang="en-AU" sz="1100" dirty="0"/>
              <a:t>all </a:t>
            </a:r>
            <a:r>
              <a:rPr lang="en-AU" sz="1100" dirty="0" smtClean="0"/>
              <a:t>other </a:t>
            </a:r>
            <a:r>
              <a:rPr lang="en-AU" sz="1100" dirty="0"/>
              <a:t>regulations regarding classified plant that you still must adhere too, such as keeping the classified plant log book, reporting of </a:t>
            </a:r>
            <a:r>
              <a:rPr lang="en-AU" sz="1100" dirty="0" smtClean="0"/>
              <a:t>incidents.</a:t>
            </a:r>
            <a:endParaRPr lang="en-AU" sz="1100" dirty="0"/>
          </a:p>
          <a:p>
            <a:r>
              <a:rPr lang="en-AU" sz="1100" dirty="0" smtClean="0"/>
              <a:t>The following example highlights the difference between Worksafe’s registration process and DMP’s registration process. Pressure vessels</a:t>
            </a:r>
            <a:r>
              <a:rPr lang="en-AU" sz="1100" baseline="0" dirty="0" smtClean="0"/>
              <a:t> have been used for this example (see table).</a:t>
            </a:r>
          </a:p>
          <a:p>
            <a:pPr marL="171450" indent="-171450">
              <a:buFont typeface="Arial" panose="020B0604020202020204" pitchFamily="34" charset="0"/>
              <a:buChar char="•"/>
            </a:pPr>
            <a:r>
              <a:rPr lang="en-AU" sz="1100" baseline="0" dirty="0" smtClean="0"/>
              <a:t>WorkSafe first issues a </a:t>
            </a:r>
            <a:r>
              <a:rPr lang="en-AU" sz="1100" dirty="0" smtClean="0"/>
              <a:t>Design Registration,</a:t>
            </a:r>
            <a:r>
              <a:rPr lang="en-AU" sz="1100" baseline="0" dirty="0" smtClean="0"/>
              <a:t> which is for </a:t>
            </a:r>
            <a:r>
              <a:rPr lang="en-AU" sz="1100" dirty="0" smtClean="0"/>
              <a:t>the design</a:t>
            </a:r>
            <a:r>
              <a:rPr lang="en-AU" sz="1100" baseline="0" dirty="0" smtClean="0"/>
              <a:t> and therefore could apply to a number of items of plant. WorkSafe </a:t>
            </a:r>
            <a:r>
              <a:rPr lang="en-AU" sz="1100" dirty="0" smtClean="0"/>
              <a:t>then undertakes Individual Plant Registration (which is registration of the individual item).</a:t>
            </a:r>
          </a:p>
          <a:p>
            <a:pPr marL="171450" indent="-171450">
              <a:buFont typeface="Arial" panose="020B0604020202020204" pitchFamily="34" charset="0"/>
              <a:buChar char="•"/>
            </a:pPr>
            <a:r>
              <a:rPr lang="en-AU" sz="1100" dirty="0" smtClean="0"/>
              <a:t>DMP only processes one type of registration (which is an amalgamation of the two). It is a registration where</a:t>
            </a:r>
            <a:r>
              <a:rPr lang="en-AU" sz="1100" baseline="0" dirty="0" smtClean="0"/>
              <a:t> DMP</a:t>
            </a:r>
            <a:r>
              <a:rPr lang="en-AU" sz="1100" dirty="0" smtClean="0"/>
              <a:t> review each design and registers the item individually. Essentially, each item of plant is treated as a unique design (because quite often this is the case, especially with cranes)</a:t>
            </a:r>
          </a:p>
          <a:p>
            <a:pPr marL="171450" indent="-171450">
              <a:buFont typeface="Arial" panose="020B0604020202020204" pitchFamily="34" charset="0"/>
              <a:buChar char="•"/>
            </a:pPr>
            <a:r>
              <a:rPr lang="en-AU" sz="1100" dirty="0" smtClean="0"/>
              <a:t>So, as</a:t>
            </a:r>
            <a:r>
              <a:rPr lang="en-AU" sz="1100" baseline="0" dirty="0" smtClean="0"/>
              <a:t> long as</a:t>
            </a:r>
            <a:r>
              <a:rPr lang="en-AU" sz="1100" dirty="0" smtClean="0"/>
              <a:t> you have a valid Design Registration from another recognised authority, you are exempt from getting the item individually design registered with DMP (as per general exemption)</a:t>
            </a:r>
          </a:p>
          <a:p>
            <a:pPr marL="171450" indent="-171450">
              <a:buFont typeface="Arial" panose="020B0604020202020204" pitchFamily="34" charset="0"/>
              <a:buChar char="•"/>
            </a:pPr>
            <a:r>
              <a:rPr lang="en-AU" sz="1100" b="1" dirty="0" smtClean="0"/>
              <a:t>Note: </a:t>
            </a:r>
            <a:r>
              <a:rPr lang="en-AU" sz="1100" dirty="0" smtClean="0"/>
              <a:t>There have been cases </a:t>
            </a:r>
            <a:r>
              <a:rPr lang="en-AU" sz="1100" dirty="0"/>
              <a:t>where </a:t>
            </a:r>
            <a:r>
              <a:rPr lang="en-AU" sz="1100" dirty="0" smtClean="0"/>
              <a:t>site operators have </a:t>
            </a:r>
            <a:r>
              <a:rPr lang="en-AU" sz="1100" dirty="0"/>
              <a:t>insisted on two registration numbers being </a:t>
            </a:r>
            <a:r>
              <a:rPr lang="en-AU" sz="1100" dirty="0" smtClean="0"/>
              <a:t>provided </a:t>
            </a:r>
            <a:r>
              <a:rPr lang="en-AU" sz="1100" dirty="0"/>
              <a:t>before the plant </a:t>
            </a:r>
            <a:r>
              <a:rPr lang="en-AU" sz="1100" dirty="0" smtClean="0"/>
              <a:t>may </a:t>
            </a:r>
            <a:r>
              <a:rPr lang="en-AU" sz="1100" dirty="0"/>
              <a:t>be used. This </a:t>
            </a:r>
            <a:r>
              <a:rPr lang="en-AU" sz="1100" dirty="0" smtClean="0"/>
              <a:t>requirements is not applicable to DMP-registered equipment on a mine (as defined</a:t>
            </a:r>
            <a:r>
              <a:rPr lang="en-AU" sz="1100" baseline="0" dirty="0" smtClean="0"/>
              <a:t> by the </a:t>
            </a:r>
            <a:r>
              <a:rPr lang="en-AU" sz="1100" i="1" baseline="0" dirty="0" smtClean="0"/>
              <a:t>Mines Safety and Inspection Act 1994</a:t>
            </a:r>
            <a:r>
              <a:rPr lang="en-AU" sz="1100" baseline="0" dirty="0" smtClean="0"/>
              <a:t>)</a:t>
            </a:r>
            <a:endParaRPr lang="en-AU" sz="1100" dirty="0"/>
          </a:p>
          <a:p>
            <a:endParaRPr lang="en-AU" sz="1100" dirty="0"/>
          </a:p>
          <a:p>
            <a:endParaRPr lang="en-AU" sz="1100" dirty="0"/>
          </a:p>
          <a:p>
            <a:endParaRPr lang="en-AU" sz="1100" dirty="0"/>
          </a:p>
        </p:txBody>
      </p:sp>
      <p:sp>
        <p:nvSpPr>
          <p:cNvPr id="135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54B4F6-22DA-4C9F-93D4-BE9D14C84C69}" type="slidenum">
              <a:rPr lang="en-AU" smtClean="0">
                <a:solidFill>
                  <a:prstClr val="black"/>
                </a:solidFill>
              </a:rPr>
              <a:pPr/>
              <a:t>16</a:t>
            </a:fld>
            <a:endParaRPr lang="en-AU" smtClean="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xfrm>
            <a:off x="917575" y="744538"/>
            <a:ext cx="4962525" cy="3722687"/>
          </a:xfrm>
          <a:prstGeom prst="rect">
            <a:avLst/>
          </a:prstGeom>
          <a:noFill/>
          <a:ln>
            <a:solidFill>
              <a:srgbClr val="000000"/>
            </a:solidFill>
            <a:miter lim="800000"/>
            <a:headEnd/>
            <a:tailEnd/>
          </a:ln>
        </p:spPr>
      </p:sp>
      <p:sp>
        <p:nvSpPr>
          <p:cNvPr id="135171" name="Notes Placeholder 2"/>
          <p:cNvSpPr>
            <a:spLocks noGrp="1"/>
          </p:cNvSpPr>
          <p:nvPr>
            <p:ph type="body" idx="1"/>
          </p:nvPr>
        </p:nvSpPr>
        <p:spPr bwMode="auto">
          <a:xfrm>
            <a:off x="679464" y="4714653"/>
            <a:ext cx="5438748" cy="4466756"/>
          </a:xfrm>
          <a:prstGeom prst="rect">
            <a:avLst/>
          </a:prstGeom>
          <a:noFill/>
        </p:spPr>
        <p:txBody>
          <a:bodyPr wrap="square" numCol="1" anchor="t" anchorCtr="0" compatLnSpc="1">
            <a:prstTxWarp prst="textNoShape">
              <a:avLst/>
            </a:prstTxWarp>
          </a:bodyPr>
          <a:lstStyle/>
          <a:p>
            <a:endParaRPr lang="en-AU" dirty="0" smtClean="0"/>
          </a:p>
        </p:txBody>
      </p:sp>
      <p:sp>
        <p:nvSpPr>
          <p:cNvPr id="135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54B4F6-22DA-4C9F-93D4-BE9D14C84C69}" type="slidenum">
              <a:rPr lang="en-AU" smtClean="0">
                <a:solidFill>
                  <a:prstClr val="black"/>
                </a:solidFill>
              </a:rPr>
              <a:pPr/>
              <a:t>2</a:t>
            </a:fld>
            <a:endParaRPr lang="en-AU" smtClean="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sz="1100" dirty="0" smtClean="0"/>
              <a:t>The higher up the hierarchy</a:t>
            </a:r>
            <a:r>
              <a:rPr lang="en-AU" sz="1100" baseline="0" dirty="0" smtClean="0"/>
              <a:t> of control your solution is, the greater its effectiveness of the control measures</a:t>
            </a:r>
          </a:p>
          <a:p>
            <a:pPr marL="171450" indent="-171450" defTabSz="874807">
              <a:buFont typeface="Arial" panose="020B0604020202020204" pitchFamily="34" charset="0"/>
              <a:buChar char="•"/>
              <a:defRPr/>
            </a:pPr>
            <a:r>
              <a:rPr lang="en-AU" sz="1100" dirty="0" smtClean="0"/>
              <a:t>Elimination</a:t>
            </a:r>
            <a:r>
              <a:rPr lang="en-AU" sz="1100" baseline="0" dirty="0" smtClean="0"/>
              <a:t> by designing out a hazard is the most effective in the hierarchy of control</a:t>
            </a:r>
            <a:endParaRPr lang="en-AU" sz="1100" dirty="0" smtClean="0"/>
          </a:p>
          <a:p>
            <a:pPr marL="171450" indent="-171450">
              <a:buFont typeface="Arial" panose="020B0604020202020204" pitchFamily="34" charset="0"/>
              <a:buChar char="•"/>
            </a:pPr>
            <a:endParaRPr lang="en-AU" sz="1100" baseline="0" dirty="0" smtClean="0"/>
          </a:p>
          <a:p>
            <a:pPr marL="171450" indent="-171450">
              <a:buFont typeface="Arial" panose="020B0604020202020204" pitchFamily="34" charset="0"/>
              <a:buChar char="•"/>
            </a:pPr>
            <a:r>
              <a:rPr lang="en-AU" sz="1100" baseline="0" dirty="0" smtClean="0"/>
              <a:t>Elimination of hazard = no risk</a:t>
            </a:r>
          </a:p>
          <a:p>
            <a:pPr marL="171450" indent="-171450">
              <a:buFont typeface="Arial" panose="020B0604020202020204" pitchFamily="34" charset="0"/>
              <a:buChar char="•"/>
            </a:pPr>
            <a:r>
              <a:rPr lang="en-AU" sz="1100" baseline="0" dirty="0" smtClean="0"/>
              <a:t>Substitution = broad “shield” of protection</a:t>
            </a:r>
          </a:p>
          <a:p>
            <a:pPr marL="171450" indent="-171450">
              <a:buFont typeface="Arial" panose="020B0604020202020204" pitchFamily="34" charset="0"/>
              <a:buChar char="•"/>
            </a:pPr>
            <a:r>
              <a:rPr lang="en-AU" sz="1100" baseline="0" dirty="0" smtClean="0"/>
              <a:t>PPE = limited protection – very small shield!</a:t>
            </a:r>
            <a:endParaRPr lang="en-AU" sz="1100" dirty="0"/>
          </a:p>
        </p:txBody>
      </p:sp>
      <p:sp>
        <p:nvSpPr>
          <p:cNvPr id="4" name="Slide Number Placeholder 3"/>
          <p:cNvSpPr>
            <a:spLocks noGrp="1"/>
          </p:cNvSpPr>
          <p:nvPr>
            <p:ph type="sldNum" sz="quarter" idx="10"/>
          </p:nvPr>
        </p:nvSpPr>
        <p:spPr/>
        <p:txBody>
          <a:bodyPr/>
          <a:lstStyle/>
          <a:p>
            <a:pPr>
              <a:defRPr/>
            </a:pPr>
            <a:fld id="{68CEC57F-D47E-41B0-A201-811C5AF9F861}" type="slidenum">
              <a:rPr lang="en-AU" smtClean="0">
                <a:solidFill>
                  <a:prstClr val="black"/>
                </a:solidFill>
              </a:rPr>
              <a:pPr>
                <a:defRPr/>
              </a:pPr>
              <a:t>3</a:t>
            </a:fld>
            <a:endParaRPr lang="en-AU" dirty="0">
              <a:solidFill>
                <a:prstClr val="black"/>
              </a:solidFill>
            </a:endParaRPr>
          </a:p>
        </p:txBody>
      </p:sp>
    </p:spTree>
    <p:extLst>
      <p:ext uri="{BB962C8B-B14F-4D97-AF65-F5344CB8AC3E}">
        <p14:creationId xmlns:p14="http://schemas.microsoft.com/office/powerpoint/2010/main" val="2388307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xfrm>
            <a:off x="917575" y="744538"/>
            <a:ext cx="4962525" cy="3722687"/>
          </a:xfrm>
          <a:prstGeom prst="rect">
            <a:avLst/>
          </a:prstGeom>
          <a:noFill/>
          <a:ln>
            <a:solidFill>
              <a:srgbClr val="000000"/>
            </a:solidFill>
            <a:miter lim="800000"/>
            <a:headEnd/>
            <a:tailEnd/>
          </a:ln>
        </p:spPr>
      </p:sp>
      <p:sp>
        <p:nvSpPr>
          <p:cNvPr id="135171" name="Notes Placeholder 2"/>
          <p:cNvSpPr>
            <a:spLocks noGrp="1"/>
          </p:cNvSpPr>
          <p:nvPr>
            <p:ph type="body" idx="1"/>
          </p:nvPr>
        </p:nvSpPr>
        <p:spPr bwMode="auto">
          <a:xfrm>
            <a:off x="679464" y="4714653"/>
            <a:ext cx="5438748" cy="4466756"/>
          </a:xfrm>
          <a:prstGeom prst="rect">
            <a:avLst/>
          </a:prstGeom>
          <a:noFill/>
        </p:spPr>
        <p:txBody>
          <a:bodyPr wrap="square" numCol="1" anchor="t" anchorCtr="0" compatLnSpc="1">
            <a:prstTxWarp prst="textNoShape">
              <a:avLst/>
            </a:prstTxWarp>
          </a:bodyPr>
          <a:lstStyle/>
          <a:p>
            <a:pPr marL="171450" indent="-171450">
              <a:buFont typeface="Arial" panose="020B0604020202020204" pitchFamily="34" charset="0"/>
              <a:buChar char="•"/>
            </a:pPr>
            <a:r>
              <a:rPr lang="en-AU" sz="1100" dirty="0" smtClean="0"/>
              <a:t>The Mines Safety Inspection Regulations 1995 definition of classified plant 6.1 means any –</a:t>
            </a:r>
          </a:p>
          <a:p>
            <a:pPr lvl="1">
              <a:buFont typeface="+mj-lt"/>
              <a:buAutoNum type="alphaLcParenR"/>
            </a:pPr>
            <a:r>
              <a:rPr lang="en-AU" sz="1100" i="1" dirty="0" smtClean="0"/>
              <a:t> Boiler</a:t>
            </a:r>
          </a:p>
          <a:p>
            <a:pPr lvl="1">
              <a:buFont typeface="+mj-lt"/>
              <a:buAutoNum type="alphaLcParenR"/>
            </a:pPr>
            <a:r>
              <a:rPr lang="en-AU" sz="1100" i="1" dirty="0" smtClean="0"/>
              <a:t> Crane</a:t>
            </a:r>
          </a:p>
          <a:p>
            <a:pPr lvl="1">
              <a:buFont typeface="+mj-lt"/>
              <a:buAutoNum type="alphaLcParenR"/>
            </a:pPr>
            <a:r>
              <a:rPr lang="en-AU" sz="1100" i="1" dirty="0" smtClean="0"/>
              <a:t> Hoist</a:t>
            </a:r>
          </a:p>
          <a:p>
            <a:pPr lvl="1">
              <a:buFont typeface="+mj-lt"/>
              <a:buAutoNum type="alphaLcParenR"/>
            </a:pPr>
            <a:r>
              <a:rPr lang="en-AU" sz="1100" i="1" dirty="0" smtClean="0"/>
              <a:t> Lift </a:t>
            </a:r>
          </a:p>
          <a:p>
            <a:pPr lvl="1">
              <a:buFont typeface="+mj-lt"/>
              <a:buAutoNum type="alphaLcParenR"/>
            </a:pPr>
            <a:r>
              <a:rPr lang="en-AU" sz="1100" i="1" dirty="0" smtClean="0"/>
              <a:t>Pressure vessel</a:t>
            </a:r>
          </a:p>
          <a:p>
            <a:pPr marL="171450" indent="-171450">
              <a:buFont typeface="Arial" panose="020B0604020202020204" pitchFamily="34" charset="0"/>
              <a:buChar char="•"/>
            </a:pPr>
            <a:r>
              <a:rPr lang="en-AU" sz="1100" dirty="0" smtClean="0"/>
              <a:t>So cranes are part of a larger group known as Classified Plant</a:t>
            </a:r>
          </a:p>
          <a:p>
            <a:pPr marL="171450" indent="-171450">
              <a:buFont typeface="Arial" panose="020B0604020202020204" pitchFamily="34" charset="0"/>
              <a:buChar char="•"/>
            </a:pPr>
            <a:r>
              <a:rPr lang="en-AU" sz="1100" dirty="0" smtClean="0"/>
              <a:t>The</a:t>
            </a:r>
            <a:r>
              <a:rPr lang="en-AU" sz="1100" baseline="0" dirty="0" smtClean="0"/>
              <a:t> </a:t>
            </a:r>
            <a:r>
              <a:rPr lang="en-AU" sz="1100" dirty="0" smtClean="0"/>
              <a:t>Mines </a:t>
            </a:r>
            <a:r>
              <a:rPr lang="en-AU" sz="1100" dirty="0"/>
              <a:t>Safety Inspection </a:t>
            </a:r>
            <a:r>
              <a:rPr lang="en-AU" sz="1100" dirty="0" smtClean="0"/>
              <a:t>Regulations 1995 </a:t>
            </a:r>
            <a:r>
              <a:rPr lang="en-AU" sz="1100" dirty="0"/>
              <a:t>define a crane to mean</a:t>
            </a:r>
          </a:p>
          <a:p>
            <a:pPr lvl="1"/>
            <a:r>
              <a:rPr lang="en-AU" sz="1100" i="1" dirty="0"/>
              <a:t>An appliance intended for raising or lowering a load and moving it horizontally and –</a:t>
            </a:r>
          </a:p>
          <a:p>
            <a:pPr marL="949279" lvl="1" indent="-492079">
              <a:buAutoNum type="alphaLcParenBoth"/>
            </a:pPr>
            <a:r>
              <a:rPr lang="en-AU" sz="1100" i="1" dirty="0"/>
              <a:t>Includes the supporting structure of the crane and its foundations</a:t>
            </a:r>
          </a:p>
          <a:p>
            <a:pPr marL="171450" indent="-171450">
              <a:buFont typeface="Arial" panose="020B0604020202020204" pitchFamily="34" charset="0"/>
              <a:buChar char="•"/>
            </a:pPr>
            <a:r>
              <a:rPr lang="en-AU" sz="1100" dirty="0"/>
              <a:t>This definition is </a:t>
            </a:r>
            <a:r>
              <a:rPr lang="en-AU" sz="1100" dirty="0" smtClean="0"/>
              <a:t>important. When </a:t>
            </a:r>
            <a:r>
              <a:rPr lang="en-AU" sz="1100" dirty="0"/>
              <a:t>applying for </a:t>
            </a:r>
            <a:r>
              <a:rPr lang="en-AU" sz="1100" dirty="0" smtClean="0"/>
              <a:t>registration, the information submitted must allow the regulator to review not only </a:t>
            </a:r>
            <a:r>
              <a:rPr lang="en-AU" sz="1100" dirty="0"/>
              <a:t>the design of the crane </a:t>
            </a:r>
            <a:r>
              <a:rPr lang="en-AU" sz="1100" dirty="0" smtClean="0"/>
              <a:t>but also </a:t>
            </a:r>
            <a:r>
              <a:rPr lang="en-AU" sz="1100" dirty="0"/>
              <a:t>its supporting structure to the foundations.</a:t>
            </a:r>
          </a:p>
          <a:p>
            <a:endParaRPr lang="en-AU" sz="1100" dirty="0"/>
          </a:p>
        </p:txBody>
      </p:sp>
      <p:sp>
        <p:nvSpPr>
          <p:cNvPr id="135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54B4F6-22DA-4C9F-93D4-BE9D14C84C69}" type="slidenum">
              <a:rPr lang="en-AU" smtClean="0">
                <a:solidFill>
                  <a:prstClr val="black"/>
                </a:solidFill>
              </a:rPr>
              <a:pPr/>
              <a:t>4</a:t>
            </a:fld>
            <a:endParaRPr lang="en-AU" smtClean="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xfrm>
            <a:off x="917575" y="744538"/>
            <a:ext cx="4962525" cy="3722687"/>
          </a:xfrm>
          <a:prstGeom prst="rect">
            <a:avLst/>
          </a:prstGeom>
          <a:noFill/>
          <a:ln>
            <a:solidFill>
              <a:srgbClr val="000000"/>
            </a:solidFill>
            <a:miter lim="800000"/>
            <a:headEnd/>
            <a:tailEnd/>
          </a:ln>
        </p:spPr>
      </p:sp>
      <p:sp>
        <p:nvSpPr>
          <p:cNvPr id="135171" name="Notes Placeholder 2"/>
          <p:cNvSpPr>
            <a:spLocks noGrp="1"/>
          </p:cNvSpPr>
          <p:nvPr>
            <p:ph type="body" idx="1"/>
          </p:nvPr>
        </p:nvSpPr>
        <p:spPr bwMode="auto">
          <a:xfrm>
            <a:off x="679464" y="4714653"/>
            <a:ext cx="5438748" cy="4466756"/>
          </a:xfrm>
          <a:prstGeom prst="rect">
            <a:avLst/>
          </a:prstGeom>
          <a:noFill/>
        </p:spPr>
        <p:txBody>
          <a:bodyPr wrap="square" numCol="1" anchor="t" anchorCtr="0" compatLnSpc="1">
            <a:prstTxWarp prst="textNoShape">
              <a:avLst/>
            </a:prstTxWarp>
          </a:bodyPr>
          <a:lstStyle/>
          <a:p>
            <a:pPr marL="171450" indent="-171450">
              <a:buFont typeface="Arial" panose="020B0604020202020204" pitchFamily="34" charset="0"/>
              <a:buChar char="•"/>
            </a:pPr>
            <a:r>
              <a:rPr lang="en-AU" sz="1100" dirty="0" smtClean="0"/>
              <a:t>Regulation </a:t>
            </a:r>
            <a:r>
              <a:rPr lang="en-AU" sz="1100" dirty="0"/>
              <a:t>6.33. Design, construction and testing of plant details that;</a:t>
            </a:r>
            <a:endParaRPr lang="en-AU" sz="1100" i="1" dirty="0"/>
          </a:p>
          <a:p>
            <a:pPr lvl="1"/>
            <a:r>
              <a:rPr lang="en-AU" sz="1100" i="1" dirty="0"/>
              <a:t>A person who designs, manufacturers, imports or supplies any classified plant for </a:t>
            </a:r>
          </a:p>
          <a:p>
            <a:pPr lvl="1"/>
            <a:r>
              <a:rPr lang="en-AU" sz="1100" i="1" dirty="0"/>
              <a:t>use at a mine must ensure that the plant is designed, constructed and tested in </a:t>
            </a:r>
          </a:p>
          <a:p>
            <a:pPr lvl="1"/>
            <a:r>
              <a:rPr lang="en-AU" sz="1100" i="1" dirty="0"/>
              <a:t>accordance with –</a:t>
            </a:r>
          </a:p>
          <a:p>
            <a:pPr marL="894604" lvl="2"/>
            <a:r>
              <a:rPr lang="en-AU" sz="1100" i="1" dirty="0"/>
              <a:t>	(b) in the case of a crane or hoist, AS 1418</a:t>
            </a:r>
          </a:p>
          <a:p>
            <a:pPr marL="171450" indent="-171450">
              <a:buFont typeface="Arial" panose="020B0604020202020204" pitchFamily="34" charset="0"/>
              <a:buChar char="•"/>
            </a:pPr>
            <a:r>
              <a:rPr lang="en-AU" sz="1100" dirty="0" smtClean="0"/>
              <a:t>Regulation 6.34 (5)(j) </a:t>
            </a:r>
            <a:r>
              <a:rPr lang="en-AU" sz="1100" dirty="0"/>
              <a:t>Registration of plant directs that;</a:t>
            </a:r>
          </a:p>
          <a:p>
            <a:pPr marL="628650" lvl="1" indent="-171450">
              <a:buFont typeface="Arial" panose="020B0604020202020204" pitchFamily="34" charset="0"/>
              <a:buChar char="•"/>
            </a:pPr>
            <a:r>
              <a:rPr lang="en-AU" sz="1100" dirty="0" smtClean="0"/>
              <a:t>Before </a:t>
            </a:r>
            <a:r>
              <a:rPr lang="en-AU" sz="1100" dirty="0"/>
              <a:t>a gantry crane &gt; 5T or a bridge crane &gt; 10T can be used at a mine site they must be registered. </a:t>
            </a:r>
          </a:p>
          <a:p>
            <a:pPr marL="628650" lvl="1" indent="-171450">
              <a:buFont typeface="Arial" panose="020B0604020202020204" pitchFamily="34" charset="0"/>
              <a:buChar char="•"/>
            </a:pPr>
            <a:r>
              <a:rPr lang="en-AU" sz="1100" dirty="0" smtClean="0"/>
              <a:t>To </a:t>
            </a:r>
            <a:r>
              <a:rPr lang="en-AU" sz="1100" dirty="0"/>
              <a:t>apply for registration you must submit design calculations, detailed drawings and Verification that the design complies with </a:t>
            </a:r>
            <a:r>
              <a:rPr lang="en-AU" sz="1100" dirty="0" smtClean="0"/>
              <a:t>AS 1418</a:t>
            </a:r>
            <a:endParaRPr lang="en-AU" sz="1100" i="1" dirty="0"/>
          </a:p>
        </p:txBody>
      </p:sp>
      <p:sp>
        <p:nvSpPr>
          <p:cNvPr id="135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54B4F6-22DA-4C9F-93D4-BE9D14C84C69}" type="slidenum">
              <a:rPr lang="en-AU" smtClean="0">
                <a:solidFill>
                  <a:prstClr val="black"/>
                </a:solidFill>
              </a:rPr>
              <a:pPr/>
              <a:t>5</a:t>
            </a:fld>
            <a:endParaRPr lang="en-AU" smtClean="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xfrm>
            <a:off x="917575" y="744538"/>
            <a:ext cx="4962525" cy="3722687"/>
          </a:xfrm>
          <a:prstGeom prst="rect">
            <a:avLst/>
          </a:prstGeom>
          <a:noFill/>
          <a:ln>
            <a:solidFill>
              <a:srgbClr val="000000"/>
            </a:solidFill>
            <a:miter lim="800000"/>
            <a:headEnd/>
            <a:tailEnd/>
          </a:ln>
        </p:spPr>
      </p:sp>
      <p:sp>
        <p:nvSpPr>
          <p:cNvPr id="135171" name="Notes Placeholder 2"/>
          <p:cNvSpPr>
            <a:spLocks noGrp="1"/>
          </p:cNvSpPr>
          <p:nvPr>
            <p:ph type="body" idx="1"/>
          </p:nvPr>
        </p:nvSpPr>
        <p:spPr bwMode="auto">
          <a:xfrm>
            <a:off x="679464" y="4714653"/>
            <a:ext cx="5438748" cy="4466756"/>
          </a:xfrm>
          <a:prstGeom prst="rect">
            <a:avLst/>
          </a:prstGeom>
          <a:noFill/>
        </p:spPr>
        <p:txBody>
          <a:bodyPr wrap="square" numCol="1" anchor="t" anchorCtr="0" compatLnSpc="1">
            <a:prstTxWarp prst="textNoShape">
              <a:avLst/>
            </a:prstTxWarp>
          </a:bodyPr>
          <a:lstStyle/>
          <a:p>
            <a:pPr marL="171450" indent="-171450">
              <a:buFont typeface="Arial" panose="020B0604020202020204" pitchFamily="34" charset="0"/>
              <a:buChar char="•"/>
            </a:pPr>
            <a:r>
              <a:rPr lang="en-AU" sz="1100" dirty="0" smtClean="0"/>
              <a:t>In 2013, after consultation with industry, Resources Safety developed draft </a:t>
            </a:r>
            <a:r>
              <a:rPr lang="en-AU" sz="1100" dirty="0"/>
              <a:t>guidance material to </a:t>
            </a:r>
            <a:r>
              <a:rPr lang="en-AU" sz="1100" dirty="0" smtClean="0"/>
              <a:t>assist industry identify</a:t>
            </a:r>
            <a:r>
              <a:rPr lang="en-AU" sz="1100" baseline="0" dirty="0" smtClean="0"/>
              <a:t> the </a:t>
            </a:r>
            <a:r>
              <a:rPr lang="en-AU" sz="1100" dirty="0" smtClean="0"/>
              <a:t>drawings </a:t>
            </a:r>
            <a:r>
              <a:rPr lang="en-AU" sz="1100" dirty="0"/>
              <a:t>and calculations </a:t>
            </a:r>
            <a:r>
              <a:rPr lang="en-AU" sz="1100" dirty="0" smtClean="0"/>
              <a:t>required </a:t>
            </a:r>
            <a:r>
              <a:rPr lang="en-AU" sz="1100" dirty="0"/>
              <a:t>to be submitted for crane registration. </a:t>
            </a:r>
          </a:p>
          <a:p>
            <a:pPr marL="171450" indent="-171450">
              <a:buFont typeface="Arial" panose="020B0604020202020204" pitchFamily="34" charset="0"/>
              <a:buChar char="•"/>
            </a:pPr>
            <a:r>
              <a:rPr lang="en-AU" sz="1100" dirty="0" smtClean="0"/>
              <a:t>This </a:t>
            </a:r>
            <a:r>
              <a:rPr lang="en-AU" sz="1100" dirty="0"/>
              <a:t>document </a:t>
            </a:r>
            <a:r>
              <a:rPr lang="en-AU" sz="1100" dirty="0" smtClean="0"/>
              <a:t>is now </a:t>
            </a:r>
            <a:r>
              <a:rPr lang="en-AU" sz="1100" dirty="0"/>
              <a:t>finalised and plays a key role in how registrations are </a:t>
            </a:r>
            <a:r>
              <a:rPr lang="en-AU" sz="1100" dirty="0" smtClean="0"/>
              <a:t>assessed.  It  available on the DMP website in the Classified </a:t>
            </a:r>
            <a:r>
              <a:rPr lang="en-AU" sz="1100" dirty="0"/>
              <a:t>Plant section at </a:t>
            </a:r>
            <a:r>
              <a:rPr lang="en-AU" sz="1100" b="1" i="1" dirty="0" smtClean="0">
                <a:hlinkClick r:id="rId3"/>
              </a:rPr>
              <a:t>www.dmp.wa.gov.au/6702.aspx</a:t>
            </a:r>
            <a:r>
              <a:rPr lang="en-AU" sz="1100" b="1" i="1" dirty="0" smtClean="0"/>
              <a:t> </a:t>
            </a:r>
            <a:endParaRPr lang="en-AU" sz="1100" b="1" i="1" dirty="0"/>
          </a:p>
          <a:p>
            <a:pPr marL="171450" indent="-171450">
              <a:buFont typeface="Arial" panose="020B0604020202020204" pitchFamily="34" charset="0"/>
              <a:buChar char="•"/>
            </a:pPr>
            <a:r>
              <a:rPr lang="en-AU" sz="1100" dirty="0" smtClean="0"/>
              <a:t>When </a:t>
            </a:r>
            <a:r>
              <a:rPr lang="en-AU" sz="1100" dirty="0"/>
              <a:t>an application is submitted to the </a:t>
            </a:r>
            <a:r>
              <a:rPr lang="en-AU" sz="1100" dirty="0" smtClean="0"/>
              <a:t>Department, the details are entered </a:t>
            </a:r>
            <a:r>
              <a:rPr lang="en-AU" sz="1100" dirty="0"/>
              <a:t>into a database</a:t>
            </a:r>
          </a:p>
          <a:p>
            <a:pPr marL="171450" indent="-171450">
              <a:buFont typeface="Arial" panose="020B0604020202020204" pitchFamily="34" charset="0"/>
              <a:buChar char="•"/>
            </a:pPr>
            <a:r>
              <a:rPr lang="en-AU" sz="1100" dirty="0" smtClean="0"/>
              <a:t>The </a:t>
            </a:r>
            <a:r>
              <a:rPr lang="en-AU" sz="1100" dirty="0"/>
              <a:t>application is then reviewed against the guidance material. </a:t>
            </a:r>
          </a:p>
          <a:p>
            <a:pPr marL="171450" indent="-171450">
              <a:buFont typeface="Arial" panose="020B0604020202020204" pitchFamily="34" charset="0"/>
              <a:buChar char="•"/>
            </a:pPr>
            <a:r>
              <a:rPr lang="en-AU" sz="1100" dirty="0" smtClean="0"/>
              <a:t>Once </a:t>
            </a:r>
            <a:r>
              <a:rPr lang="en-AU" sz="1100" dirty="0"/>
              <a:t>the application meets the criteria on that </a:t>
            </a:r>
            <a:r>
              <a:rPr lang="en-AU" sz="1100" dirty="0" smtClean="0"/>
              <a:t>form, the Department’s senior structural engineer reviews </a:t>
            </a:r>
            <a:r>
              <a:rPr lang="en-AU" sz="1100" dirty="0"/>
              <a:t>the </a:t>
            </a:r>
            <a:r>
              <a:rPr lang="en-AU" sz="1100" dirty="0" smtClean="0"/>
              <a:t>design by </a:t>
            </a:r>
            <a:r>
              <a:rPr lang="en-AU" sz="1100" dirty="0"/>
              <a:t>looking at </a:t>
            </a:r>
            <a:r>
              <a:rPr lang="en-AU" sz="1100" b="1" dirty="0"/>
              <a:t>known potential high risk </a:t>
            </a:r>
            <a:r>
              <a:rPr lang="en-AU" sz="1100" b="1" dirty="0" smtClean="0"/>
              <a:t>areas</a:t>
            </a:r>
            <a:r>
              <a:rPr lang="en-AU" sz="1100" dirty="0" smtClean="0"/>
              <a:t>. This does not mean that the Department is acting as a verifier (or second</a:t>
            </a:r>
            <a:r>
              <a:rPr lang="en-AU" sz="1100" baseline="0" dirty="0" smtClean="0"/>
              <a:t> verifier), and this process should not be considered as a free safety check.</a:t>
            </a:r>
            <a:r>
              <a:rPr lang="en-AU" sz="1100" dirty="0" smtClean="0"/>
              <a:t> </a:t>
            </a:r>
            <a:endParaRPr lang="en-AU" sz="1100" dirty="0"/>
          </a:p>
          <a:p>
            <a:pPr marL="171450" indent="-171450">
              <a:buFont typeface="Arial" panose="020B0604020202020204" pitchFamily="34" charset="0"/>
              <a:buChar char="•"/>
            </a:pPr>
            <a:r>
              <a:rPr lang="en-AU" sz="1100" dirty="0" smtClean="0"/>
              <a:t>Any </a:t>
            </a:r>
            <a:r>
              <a:rPr lang="en-AU" sz="1100" dirty="0"/>
              <a:t>comments or queries will then be sent to the </a:t>
            </a:r>
            <a:r>
              <a:rPr lang="en-AU" sz="1100" dirty="0" smtClean="0"/>
              <a:t>applicant, </a:t>
            </a:r>
            <a:r>
              <a:rPr lang="en-AU" sz="1100" dirty="0"/>
              <a:t>and </a:t>
            </a:r>
            <a:r>
              <a:rPr lang="en-AU" sz="1100" b="1" dirty="0"/>
              <a:t>only</a:t>
            </a:r>
            <a:r>
              <a:rPr lang="en-AU" sz="1100" dirty="0"/>
              <a:t> once these comments </a:t>
            </a:r>
            <a:r>
              <a:rPr lang="en-AU" sz="1100" dirty="0" smtClean="0"/>
              <a:t>and </a:t>
            </a:r>
            <a:r>
              <a:rPr lang="en-AU" sz="1100" dirty="0"/>
              <a:t>queries have been </a:t>
            </a:r>
            <a:r>
              <a:rPr lang="en-AU" sz="1100" dirty="0" smtClean="0"/>
              <a:t>adequately addressed, will </a:t>
            </a:r>
            <a:r>
              <a:rPr lang="en-AU" sz="1100" dirty="0"/>
              <a:t>the registration letter be completed and sent out via </a:t>
            </a:r>
            <a:r>
              <a:rPr lang="en-AU" sz="1100" dirty="0" smtClean="0"/>
              <a:t>email, </a:t>
            </a:r>
            <a:r>
              <a:rPr lang="en-AU" sz="1100" dirty="0"/>
              <a:t>with the original posted to the applicant.</a:t>
            </a:r>
          </a:p>
          <a:p>
            <a:endParaRPr lang="en-AU" sz="1100" dirty="0"/>
          </a:p>
        </p:txBody>
      </p:sp>
      <p:sp>
        <p:nvSpPr>
          <p:cNvPr id="135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54B4F6-22DA-4C9F-93D4-BE9D14C84C69}" type="slidenum">
              <a:rPr lang="en-AU" smtClean="0">
                <a:solidFill>
                  <a:prstClr val="black"/>
                </a:solidFill>
              </a:rPr>
              <a:pPr/>
              <a:t>6</a:t>
            </a:fld>
            <a:endParaRPr lang="en-AU" smtClean="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smtClean="0"/>
              <a:t>Regulation 6.1 designer</a:t>
            </a:r>
            <a:r>
              <a:rPr lang="en-AU" baseline="0" dirty="0" smtClean="0"/>
              <a:t> definition</a:t>
            </a:r>
            <a:endParaRPr lang="en-AU" dirty="0" smtClean="0"/>
          </a:p>
          <a:p>
            <a:pPr lvl="1"/>
            <a:r>
              <a:rPr lang="en-AU" i="1" dirty="0" smtClean="0"/>
              <a:t>Means a person who designs plant for use in a mine or intended for use in a mine or is responsible for the design of that plant</a:t>
            </a:r>
          </a:p>
          <a:p>
            <a:endParaRPr lang="en-AU" dirty="0"/>
          </a:p>
        </p:txBody>
      </p:sp>
      <p:sp>
        <p:nvSpPr>
          <p:cNvPr id="4" name="Slide Number Placeholder 3"/>
          <p:cNvSpPr>
            <a:spLocks noGrp="1"/>
          </p:cNvSpPr>
          <p:nvPr>
            <p:ph type="sldNum" sz="quarter" idx="10"/>
          </p:nvPr>
        </p:nvSpPr>
        <p:spPr/>
        <p:txBody>
          <a:bodyPr/>
          <a:lstStyle/>
          <a:p>
            <a:fld id="{48AF1155-D576-44BE-B22C-AD8201DD5070}" type="slidenum">
              <a:rPr lang="en-AU" smtClean="0">
                <a:solidFill>
                  <a:prstClr val="black"/>
                </a:solidFill>
              </a:rPr>
              <a:pPr/>
              <a:t>7</a:t>
            </a:fld>
            <a:endParaRPr lang="en-AU">
              <a:solidFill>
                <a:prstClr val="black"/>
              </a:solidFill>
            </a:endParaRPr>
          </a:p>
        </p:txBody>
      </p:sp>
    </p:spTree>
    <p:extLst>
      <p:ext uri="{BB962C8B-B14F-4D97-AF65-F5344CB8AC3E}">
        <p14:creationId xmlns:p14="http://schemas.microsoft.com/office/powerpoint/2010/main" val="27161331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xfrm>
            <a:off x="917575" y="744538"/>
            <a:ext cx="4962525" cy="3722687"/>
          </a:xfrm>
          <a:prstGeom prst="rect">
            <a:avLst/>
          </a:prstGeom>
          <a:noFill/>
          <a:ln>
            <a:solidFill>
              <a:srgbClr val="000000"/>
            </a:solidFill>
            <a:miter lim="800000"/>
            <a:headEnd/>
            <a:tailEnd/>
          </a:ln>
        </p:spPr>
      </p:sp>
      <p:sp>
        <p:nvSpPr>
          <p:cNvPr id="135171" name="Notes Placeholder 2"/>
          <p:cNvSpPr>
            <a:spLocks noGrp="1"/>
          </p:cNvSpPr>
          <p:nvPr>
            <p:ph type="body" idx="1"/>
          </p:nvPr>
        </p:nvSpPr>
        <p:spPr bwMode="auto">
          <a:xfrm>
            <a:off x="679464" y="4714653"/>
            <a:ext cx="5438748" cy="4466756"/>
          </a:xfrm>
          <a:prstGeom prst="rect">
            <a:avLst/>
          </a:prstGeom>
          <a:noFill/>
        </p:spPr>
        <p:txBody>
          <a:bodyPr wrap="square" numCol="1" anchor="t" anchorCtr="0" compatLnSpc="1">
            <a:prstTxWarp prst="textNoShape">
              <a:avLst/>
            </a:prstTxWarp>
          </a:bodyPr>
          <a:lstStyle/>
          <a:p>
            <a:pPr marL="0" indent="0">
              <a:buFont typeface="Arial" panose="020B0604020202020204" pitchFamily="34" charset="0"/>
              <a:buNone/>
            </a:pPr>
            <a:r>
              <a:rPr lang="en-AU" sz="1100" b="1" i="1" u="none" dirty="0" smtClean="0"/>
              <a:t>Note: This slide has animations</a:t>
            </a:r>
          </a:p>
          <a:p>
            <a:pPr marL="0" indent="0">
              <a:buFont typeface="Arial" panose="020B0604020202020204" pitchFamily="34" charset="0"/>
              <a:buNone/>
            </a:pPr>
            <a:endParaRPr lang="en-AU" sz="1100" b="1" i="1" u="none" dirty="0" smtClean="0"/>
          </a:p>
          <a:p>
            <a:pPr marL="171450" indent="-171450">
              <a:buFont typeface="Arial" panose="020B0604020202020204" pitchFamily="34" charset="0"/>
              <a:buChar char="•"/>
            </a:pPr>
            <a:r>
              <a:rPr lang="en-AU" sz="1100" dirty="0" smtClean="0"/>
              <a:t>The Department is  often </a:t>
            </a:r>
            <a:r>
              <a:rPr lang="en-AU" sz="1100" dirty="0"/>
              <a:t>given the impression that designers believe </a:t>
            </a:r>
            <a:r>
              <a:rPr lang="en-AU" sz="1100" dirty="0" smtClean="0"/>
              <a:t>it</a:t>
            </a:r>
            <a:r>
              <a:rPr lang="en-AU" sz="1100" dirty="0"/>
              <a:t> </a:t>
            </a:r>
            <a:r>
              <a:rPr lang="en-AU" sz="1100" dirty="0" smtClean="0"/>
              <a:t>is </a:t>
            </a:r>
            <a:r>
              <a:rPr lang="en-AU" sz="1100" dirty="0"/>
              <a:t>ultimately within their discretion to decide if compliance with the Standard is really appropriate or necessary.</a:t>
            </a:r>
          </a:p>
          <a:p>
            <a:pPr marL="0" indent="0">
              <a:buFont typeface="Arial" panose="020B0604020202020204" pitchFamily="34" charset="0"/>
              <a:buNone/>
            </a:pPr>
            <a:r>
              <a:rPr lang="en-AU" sz="1100" b="1" i="1" dirty="0" smtClean="0"/>
              <a:t>(Click) </a:t>
            </a:r>
          </a:p>
          <a:p>
            <a:pPr marL="171450" indent="-171450">
              <a:buFont typeface="Arial" panose="020B0604020202020204" pitchFamily="34" charset="0"/>
              <a:buChar char="•"/>
            </a:pPr>
            <a:r>
              <a:rPr lang="en-AU" sz="1100" dirty="0" smtClean="0"/>
              <a:t>This </a:t>
            </a:r>
            <a:r>
              <a:rPr lang="en-AU" sz="1100" dirty="0"/>
              <a:t>is totally incorrect. </a:t>
            </a:r>
            <a:r>
              <a:rPr lang="en-AU" sz="1100" b="1" dirty="0"/>
              <a:t>Compliance with </a:t>
            </a:r>
            <a:r>
              <a:rPr lang="en-AU" sz="1100" b="1" dirty="0" smtClean="0"/>
              <a:t>AS 1418 </a:t>
            </a:r>
            <a:r>
              <a:rPr lang="en-AU" sz="1100" b="1" dirty="0"/>
              <a:t>is </a:t>
            </a:r>
            <a:r>
              <a:rPr lang="en-AU" sz="1100" b="1" dirty="0" smtClean="0"/>
              <a:t>law</a:t>
            </a:r>
            <a:r>
              <a:rPr lang="en-AU" sz="1100" dirty="0" smtClean="0"/>
              <a:t>.</a:t>
            </a:r>
            <a:endParaRPr lang="en-AU" sz="1100" dirty="0"/>
          </a:p>
          <a:p>
            <a:pPr marL="171450" indent="-171450" defTabSz="874807">
              <a:buFont typeface="Arial" panose="020B0604020202020204" pitchFamily="34" charset="0"/>
              <a:buChar char="•"/>
              <a:defRPr/>
            </a:pPr>
            <a:r>
              <a:rPr lang="en-AU" sz="1100" dirty="0" smtClean="0"/>
              <a:t>This </a:t>
            </a:r>
            <a:r>
              <a:rPr lang="en-AU" sz="1100" dirty="0"/>
              <a:t>standard should be viewed as a non-negotiable minimum for the design of a crane. </a:t>
            </a:r>
          </a:p>
          <a:p>
            <a:pPr marL="171450" indent="-171450" defTabSz="874807">
              <a:buFont typeface="Arial" panose="020B0604020202020204" pitchFamily="34" charset="0"/>
              <a:buChar char="•"/>
              <a:defRPr/>
            </a:pPr>
            <a:r>
              <a:rPr lang="en-AU" sz="1100" dirty="0" smtClean="0"/>
              <a:t>It </a:t>
            </a:r>
            <a:r>
              <a:rPr lang="en-AU" sz="1100" dirty="0"/>
              <a:t>is expected that under certain situations and environmental conditions that crane designs will go above and beyond </a:t>
            </a:r>
            <a:r>
              <a:rPr lang="en-AU" sz="1100" dirty="0" smtClean="0"/>
              <a:t>what is </a:t>
            </a:r>
            <a:r>
              <a:rPr lang="en-AU" sz="1100" dirty="0"/>
              <a:t>required in the s</a:t>
            </a:r>
            <a:r>
              <a:rPr lang="en-AU" sz="1100" dirty="0" smtClean="0"/>
              <a:t>tandard</a:t>
            </a:r>
            <a:r>
              <a:rPr lang="en-AU" sz="1100" dirty="0"/>
              <a:t>. </a:t>
            </a:r>
            <a:r>
              <a:rPr lang="en-AU" sz="1100" dirty="0" smtClean="0"/>
              <a:t>Based </a:t>
            </a:r>
            <a:r>
              <a:rPr lang="en-AU" sz="1100" dirty="0"/>
              <a:t>on the </a:t>
            </a:r>
            <a:r>
              <a:rPr lang="en-AU" sz="1100" dirty="0" smtClean="0"/>
              <a:t>crane’s </a:t>
            </a:r>
            <a:r>
              <a:rPr lang="en-AU" sz="1100" dirty="0"/>
              <a:t>environment and the way the crane will be used, certain additional design features or checks </a:t>
            </a:r>
            <a:r>
              <a:rPr lang="en-AU" sz="1100" dirty="0" smtClean="0"/>
              <a:t>may need to </a:t>
            </a:r>
            <a:r>
              <a:rPr lang="en-AU" sz="1100" dirty="0"/>
              <a:t>be completed. </a:t>
            </a:r>
          </a:p>
          <a:p>
            <a:pPr marL="171450" indent="-171450">
              <a:buFont typeface="Arial" panose="020B0604020202020204" pitchFamily="34" charset="0"/>
              <a:buChar char="•"/>
            </a:pPr>
            <a:r>
              <a:rPr lang="en-AU" sz="1100" dirty="0" smtClean="0"/>
              <a:t>Should </a:t>
            </a:r>
            <a:r>
              <a:rPr lang="en-AU" sz="1100" dirty="0"/>
              <a:t>your design not comply with the standard, and you have not been issued an exemption, you </a:t>
            </a:r>
            <a:r>
              <a:rPr lang="en-AU" sz="1100" dirty="0" smtClean="0"/>
              <a:t>may be liable </a:t>
            </a:r>
            <a:r>
              <a:rPr lang="en-AU" sz="1100" dirty="0"/>
              <a:t>to prosecution under regulation 6.33. </a:t>
            </a:r>
            <a:endParaRPr lang="en-AU" sz="1100" dirty="0" smtClean="0"/>
          </a:p>
          <a:p>
            <a:pPr marL="171450" indent="-171450">
              <a:buFont typeface="Arial" panose="020B0604020202020204" pitchFamily="34" charset="0"/>
              <a:buChar char="•"/>
            </a:pPr>
            <a:r>
              <a:rPr lang="en-AU" sz="1100" dirty="0" smtClean="0"/>
              <a:t>With </a:t>
            </a:r>
            <a:r>
              <a:rPr lang="en-AU" sz="1100" dirty="0"/>
              <a:t>regards to </a:t>
            </a:r>
            <a:r>
              <a:rPr lang="en-AU" sz="1100" dirty="0" smtClean="0"/>
              <a:t>exemptions, </a:t>
            </a:r>
            <a:r>
              <a:rPr lang="en-AU" sz="1100" dirty="0"/>
              <a:t>please be aware that these </a:t>
            </a:r>
            <a:r>
              <a:rPr lang="en-AU" sz="1100" dirty="0" smtClean="0"/>
              <a:t>will </a:t>
            </a:r>
            <a:r>
              <a:rPr lang="en-AU" sz="1100" dirty="0"/>
              <a:t>only be issued if it can be proved that the alternate, non-compliant design is </a:t>
            </a:r>
            <a:r>
              <a:rPr lang="en-AU" sz="1100" b="1" dirty="0"/>
              <a:t>just as safe, if not </a:t>
            </a:r>
            <a:r>
              <a:rPr lang="en-AU" sz="1100" b="1" dirty="0" smtClean="0"/>
              <a:t>safer, than </a:t>
            </a:r>
            <a:r>
              <a:rPr lang="en-AU" sz="1100" b="1" dirty="0"/>
              <a:t>one that complies with the </a:t>
            </a:r>
            <a:r>
              <a:rPr lang="en-AU" sz="1100" b="1" dirty="0" smtClean="0"/>
              <a:t>standard</a:t>
            </a:r>
            <a:r>
              <a:rPr lang="en-AU" sz="1100" b="1" dirty="0"/>
              <a:t>.</a:t>
            </a:r>
          </a:p>
        </p:txBody>
      </p:sp>
      <p:sp>
        <p:nvSpPr>
          <p:cNvPr id="135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54B4F6-22DA-4C9F-93D4-BE9D14C84C69}" type="slidenum">
              <a:rPr lang="en-AU" smtClean="0">
                <a:solidFill>
                  <a:prstClr val="black"/>
                </a:solidFill>
              </a:rPr>
              <a:pPr/>
              <a:t>8</a:t>
            </a:fld>
            <a:endParaRPr lang="en-AU" smtClean="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xfrm>
            <a:off x="917575" y="744538"/>
            <a:ext cx="4962525" cy="3722687"/>
          </a:xfrm>
          <a:prstGeom prst="rect">
            <a:avLst/>
          </a:prstGeom>
          <a:noFill/>
          <a:ln>
            <a:solidFill>
              <a:srgbClr val="000000"/>
            </a:solidFill>
            <a:miter lim="800000"/>
            <a:headEnd/>
            <a:tailEnd/>
          </a:ln>
        </p:spPr>
      </p:sp>
      <p:sp>
        <p:nvSpPr>
          <p:cNvPr id="135171" name="Notes Placeholder 2"/>
          <p:cNvSpPr>
            <a:spLocks noGrp="1"/>
          </p:cNvSpPr>
          <p:nvPr>
            <p:ph type="body" idx="1"/>
          </p:nvPr>
        </p:nvSpPr>
        <p:spPr bwMode="auto">
          <a:xfrm>
            <a:off x="679464" y="4714653"/>
            <a:ext cx="5438748" cy="4466756"/>
          </a:xfrm>
          <a:prstGeom prst="rect">
            <a:avLst/>
          </a:prstGeom>
          <a:noFill/>
        </p:spPr>
        <p:txBody>
          <a:bodyPr wrap="square" numCol="1" anchor="t" anchorCtr="0" compatLnSpc="1">
            <a:prstTxWarp prst="textNoShape">
              <a:avLst/>
            </a:prstTxWarp>
          </a:bodyPr>
          <a:lstStyle/>
          <a:p>
            <a:pPr marL="171450" indent="-171450">
              <a:buFont typeface="Arial" panose="020B0604020202020204" pitchFamily="34" charset="0"/>
              <a:buChar char="•"/>
            </a:pPr>
            <a:r>
              <a:rPr lang="en-AU" sz="1100" dirty="0" smtClean="0"/>
              <a:t>The role of the verifier is to confirm</a:t>
            </a:r>
            <a:r>
              <a:rPr lang="en-AU" sz="1100" baseline="0" dirty="0" smtClean="0"/>
              <a:t> whether or not the design complies with AS 1418</a:t>
            </a:r>
          </a:p>
          <a:p>
            <a:pPr marL="171450" indent="-171450">
              <a:buFont typeface="Arial" panose="020B0604020202020204" pitchFamily="34" charset="0"/>
              <a:buChar char="•"/>
            </a:pPr>
            <a:r>
              <a:rPr lang="en-AU" sz="1100" baseline="0" dirty="0" smtClean="0"/>
              <a:t>In line with the duties of the crane designer, it is </a:t>
            </a:r>
            <a:r>
              <a:rPr lang="en-AU" sz="1100" b="0" baseline="0" dirty="0" smtClean="0"/>
              <a:t>also </a:t>
            </a:r>
            <a:r>
              <a:rPr lang="en-AU" sz="1100" b="1" baseline="0" dirty="0" smtClean="0"/>
              <a:t>not</a:t>
            </a:r>
            <a:r>
              <a:rPr lang="en-AU" sz="1100" baseline="0" dirty="0" smtClean="0"/>
              <a:t> within the verifier’s discretion to decide if compliance is necessary. </a:t>
            </a:r>
          </a:p>
          <a:p>
            <a:pPr marL="171450" indent="-171450">
              <a:buFont typeface="Arial" panose="020B0604020202020204" pitchFamily="34" charset="0"/>
              <a:buChar char="•"/>
            </a:pPr>
            <a:r>
              <a:rPr lang="en-AU" sz="1100" baseline="0" dirty="0" smtClean="0"/>
              <a:t>Compliance is mandatory and you are legally obliged to only supply a verification certificate of compliance if the design DOES comply with AS 1418. </a:t>
            </a:r>
          </a:p>
          <a:p>
            <a:pPr marL="171450" indent="-171450">
              <a:buFont typeface="Arial" panose="020B0604020202020204" pitchFamily="34" charset="0"/>
              <a:buChar char="•"/>
            </a:pPr>
            <a:r>
              <a:rPr lang="en-AU" sz="1100" baseline="0" dirty="0" smtClean="0"/>
              <a:t>There has been cases where non-compliance with the standard has even been stated on the Verification Certificate and not addressed. </a:t>
            </a:r>
          </a:p>
          <a:p>
            <a:pPr marL="171450" indent="-171450">
              <a:buFont typeface="Arial" panose="020B0604020202020204" pitchFamily="34" charset="0"/>
              <a:buChar char="•"/>
            </a:pPr>
            <a:r>
              <a:rPr lang="en-AU" sz="1100" baseline="0" dirty="0" smtClean="0"/>
              <a:t>If the design does not comply, you must </a:t>
            </a:r>
            <a:r>
              <a:rPr lang="en-AU" sz="1100" b="1" baseline="0" dirty="0" smtClean="0"/>
              <a:t>not</a:t>
            </a:r>
            <a:r>
              <a:rPr lang="en-AU" sz="1100" baseline="0" dirty="0" smtClean="0"/>
              <a:t> issue a certificate of compliance.</a:t>
            </a:r>
          </a:p>
          <a:p>
            <a:pPr marL="171450" indent="-171450">
              <a:buFont typeface="Arial" panose="020B0604020202020204" pitchFamily="34" charset="0"/>
              <a:buChar char="•"/>
            </a:pPr>
            <a:r>
              <a:rPr lang="en-AU" sz="1100" baseline="0" dirty="0" smtClean="0"/>
              <a:t>Verifiers must set the standard. Verification is an extremely important function that is relied on to ensure plant is safe.</a:t>
            </a:r>
          </a:p>
          <a:p>
            <a:pPr marL="171450" indent="-171450">
              <a:buFont typeface="Arial" panose="020B0604020202020204" pitchFamily="34" charset="0"/>
              <a:buChar char="•"/>
            </a:pPr>
            <a:r>
              <a:rPr lang="en-AU" sz="1100" baseline="0" dirty="0" smtClean="0"/>
              <a:t>You must take whatever steps are required to ensure full verification of the design. </a:t>
            </a:r>
          </a:p>
          <a:p>
            <a:pPr marL="171450" indent="-171450">
              <a:buFont typeface="Arial" panose="020B0604020202020204" pitchFamily="34" charset="0"/>
              <a:buChar char="•"/>
            </a:pPr>
            <a:r>
              <a:rPr lang="en-AU" sz="1100" baseline="0" dirty="0" smtClean="0"/>
              <a:t>If you provide this verification and it is found that the design does not in fact comply then you risk being prosecuted under section 101 – False or misleading information. </a:t>
            </a:r>
          </a:p>
          <a:p>
            <a:endParaRPr lang="en-AU" sz="1100" baseline="0" dirty="0" smtClean="0"/>
          </a:p>
          <a:p>
            <a:endParaRPr lang="en-AU" sz="1100" baseline="0" dirty="0" smtClean="0"/>
          </a:p>
        </p:txBody>
      </p:sp>
      <p:sp>
        <p:nvSpPr>
          <p:cNvPr id="135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54B4F6-22DA-4C9F-93D4-BE9D14C84C69}" type="slidenum">
              <a:rPr lang="en-AU" smtClean="0">
                <a:solidFill>
                  <a:prstClr val="black"/>
                </a:solidFill>
              </a:rPr>
              <a:pPr/>
              <a:t>9</a:t>
            </a:fld>
            <a:endParaRPr lang="en-AU"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aseline="0">
                <a:solidFill>
                  <a:srgbClr val="CF5E31"/>
                </a:solidFill>
              </a:defRPr>
            </a:lvl1pPr>
          </a:lstStyle>
          <a:p>
            <a:r>
              <a:rPr lang="en-US" dirty="0" smtClean="0"/>
              <a:t>Click to edit Master title style</a:t>
            </a:r>
            <a:endParaRPr lang="en-AU"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AU" dirty="0"/>
          </a:p>
        </p:txBody>
      </p:sp>
      <p:sp>
        <p:nvSpPr>
          <p:cNvPr id="4" name="Rectangle 6"/>
          <p:cNvSpPr>
            <a:spLocks noGrp="1" noChangeArrowheads="1"/>
          </p:cNvSpPr>
          <p:nvPr>
            <p:ph type="sldNum" sz="quarter" idx="10"/>
          </p:nvPr>
        </p:nvSpPr>
        <p:spPr>
          <a:ln/>
        </p:spPr>
        <p:txBody>
          <a:bodyPr/>
          <a:lstStyle>
            <a:lvl1pPr>
              <a:defRPr/>
            </a:lvl1pPr>
          </a:lstStyle>
          <a:p>
            <a:pPr>
              <a:defRPr/>
            </a:pPr>
            <a:fld id="{964DC2ED-F8CC-422D-8C4F-5DA8CF0BFD7E}" type="slidenum">
              <a:rPr lang="en-US"/>
              <a:pPr>
                <a:defRPr/>
              </a:pPr>
              <a:t>‹#›</a:t>
            </a:fld>
            <a:endParaRPr lang="en-US" dirty="0"/>
          </a:p>
        </p:txBody>
      </p:sp>
    </p:spTree>
    <p:extLst>
      <p:ext uri="{BB962C8B-B14F-4D97-AF65-F5344CB8AC3E}">
        <p14:creationId xmlns:p14="http://schemas.microsoft.com/office/powerpoint/2010/main" val="1953789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Rectangle 1"/>
          <p:cNvSpPr/>
          <p:nvPr userDrawn="1"/>
        </p:nvSpPr>
        <p:spPr bwMode="auto">
          <a:xfrm>
            <a:off x="395288" y="1052513"/>
            <a:ext cx="8424862" cy="288925"/>
          </a:xfrm>
          <a:prstGeom prst="rect">
            <a:avLst/>
          </a:prstGeom>
          <a:solidFill>
            <a:schemeClr val="bg1"/>
          </a:solidFill>
          <a:ln w="9525" cap="flat" cmpd="sng" algn="ctr">
            <a:noFill/>
            <a:prstDash val="solid"/>
            <a:round/>
            <a:headEnd type="none" w="med" len="med"/>
            <a:tailEnd type="none" w="med" len="med"/>
          </a:ln>
          <a:effectLst/>
        </p:spPr>
        <p:txBody>
          <a:bodyPr/>
          <a:lstStyle/>
          <a:p>
            <a:pPr eaLnBrk="0" fontAlgn="base" hangingPunct="0">
              <a:spcBef>
                <a:spcPct val="0"/>
              </a:spcBef>
              <a:spcAft>
                <a:spcPct val="0"/>
              </a:spcAft>
              <a:defRPr/>
            </a:pPr>
            <a:endParaRPr lang="en-AU" sz="2400">
              <a:solidFill>
                <a:prstClr val="black"/>
              </a:solidFill>
            </a:endParaRPr>
          </a:p>
        </p:txBody>
      </p:sp>
      <p:sp>
        <p:nvSpPr>
          <p:cNvPr id="3" name="Rectangle 6"/>
          <p:cNvSpPr>
            <a:spLocks noGrp="1" noChangeArrowheads="1"/>
          </p:cNvSpPr>
          <p:nvPr>
            <p:ph type="sldNum" sz="quarter" idx="10"/>
          </p:nvPr>
        </p:nvSpPr>
        <p:spPr/>
        <p:txBody>
          <a:bodyPr/>
          <a:lstStyle>
            <a:lvl1pPr>
              <a:defRPr/>
            </a:lvl1pPr>
          </a:lstStyle>
          <a:p>
            <a:pPr>
              <a:defRPr/>
            </a:pPr>
            <a:fld id="{9D30122D-1597-4234-B249-780DB57BB217}" type="slidenum">
              <a:rPr lang="en-US"/>
              <a:pPr>
                <a:defRPr/>
              </a:pPr>
              <a:t>‹#›</a:t>
            </a:fld>
            <a:endParaRPr lang="en-US"/>
          </a:p>
        </p:txBody>
      </p:sp>
    </p:spTree>
    <p:extLst>
      <p:ext uri="{BB962C8B-B14F-4D97-AF65-F5344CB8AC3E}">
        <p14:creationId xmlns:p14="http://schemas.microsoft.com/office/powerpoint/2010/main" val="2890006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13938413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Blank">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2872971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32139347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55576" y="250825"/>
            <a:ext cx="6635824" cy="1116013"/>
          </a:xfrm>
          <a:prstGeom prst="rect">
            <a:avLst/>
          </a:prstGeom>
        </p:spPr>
        <p:txBody>
          <a:bodyPr/>
          <a:lstStyle>
            <a:lvl1pPr>
              <a:defRPr sz="2800" baseline="0">
                <a:solidFill>
                  <a:schemeClr val="tx1"/>
                </a:solidFill>
              </a:defRPr>
            </a:lvl1pPr>
          </a:lstStyle>
          <a:p>
            <a:r>
              <a:rPr lang="en-US" dirty="0" smtClean="0"/>
              <a:t>Click to edit Master title style</a:t>
            </a:r>
            <a:endParaRPr lang="en-AU" dirty="0"/>
          </a:p>
        </p:txBody>
      </p:sp>
      <p:sp>
        <p:nvSpPr>
          <p:cNvPr id="3" name="Table Placeholder 2"/>
          <p:cNvSpPr>
            <a:spLocks noGrp="1"/>
          </p:cNvSpPr>
          <p:nvPr>
            <p:ph type="tbl" idx="1"/>
          </p:nvPr>
        </p:nvSpPr>
        <p:spPr>
          <a:xfrm>
            <a:off x="449263" y="1798638"/>
            <a:ext cx="8240712" cy="4138612"/>
          </a:xfrm>
        </p:spPr>
        <p:txBody>
          <a:bodyPr/>
          <a:lstStyle/>
          <a:p>
            <a:pPr lvl="0"/>
            <a:endParaRPr lang="en-AU" noProof="0"/>
          </a:p>
        </p:txBody>
      </p:sp>
      <p:sp>
        <p:nvSpPr>
          <p:cNvPr id="4" name="Slide Number Placeholder 3"/>
          <p:cNvSpPr>
            <a:spLocks noGrp="1" noChangeArrowheads="1"/>
          </p:cNvSpPr>
          <p:nvPr>
            <p:ph type="sldNum" sz="quarter" idx="10"/>
          </p:nvPr>
        </p:nvSpPr>
        <p:spPr>
          <a:xfrm>
            <a:off x="8675688" y="6500813"/>
            <a:ext cx="468312" cy="457200"/>
          </a:xfrm>
          <a:prstGeom prst="rect">
            <a:avLst/>
          </a:prstGeom>
        </p:spPr>
        <p:txBody>
          <a:bodyPr/>
          <a:lstStyle>
            <a:lvl1pPr>
              <a:defRPr sz="1600" b="1">
                <a:solidFill>
                  <a:schemeClr val="bg1"/>
                </a:solidFill>
                <a:latin typeface="Arial" charset="0"/>
                <a:ea typeface="ＭＳ Ｐゴシック" pitchFamily="34" charset="-128"/>
              </a:defRPr>
            </a:lvl1pPr>
          </a:lstStyle>
          <a:p>
            <a:pPr>
              <a:defRPr/>
            </a:pPr>
            <a:fld id="{99568159-E2D1-4F97-BA7A-59C563957344}"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50437322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baseline="0">
                <a:solidFill>
                  <a:schemeClr val="tx1"/>
                </a:solidFill>
              </a:defRPr>
            </a:lvl1p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1pPr>
              <a:defRPr sz="2400" baseline="0"/>
            </a:lvl1pPr>
            <a:lvl2pPr>
              <a:defRPr sz="2400" baseline="0"/>
            </a:lvl2pPr>
            <a:lvl3pPr>
              <a:defRPr sz="22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6"/>
          <p:cNvSpPr>
            <a:spLocks noGrp="1" noChangeArrowheads="1"/>
          </p:cNvSpPr>
          <p:nvPr>
            <p:ph type="sldNum" sz="quarter" idx="10"/>
          </p:nvPr>
        </p:nvSpPr>
        <p:spPr>
          <a:xfrm>
            <a:off x="7885113" y="6524625"/>
            <a:ext cx="1258887" cy="333375"/>
          </a:xfrm>
        </p:spPr>
        <p:txBody>
          <a:bodyPr/>
          <a:lstStyle>
            <a:lvl1pPr>
              <a:defRPr/>
            </a:lvl1pPr>
          </a:lstStyle>
          <a:p>
            <a:pPr>
              <a:defRPr/>
            </a:pPr>
            <a:fld id="{65F01BBC-B154-426B-B193-7FA9844B8C65}" type="slidenum">
              <a:rPr lang="en-US"/>
              <a:pPr>
                <a:defRPr/>
              </a:pPr>
              <a:t>‹#›</a:t>
            </a:fld>
            <a:endParaRPr lang="en-US" dirty="0"/>
          </a:p>
        </p:txBody>
      </p:sp>
    </p:spTree>
    <p:extLst>
      <p:ext uri="{BB962C8B-B14F-4D97-AF65-F5344CB8AC3E}">
        <p14:creationId xmlns:p14="http://schemas.microsoft.com/office/powerpoint/2010/main" val="1630744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0" i="0" cap="all" baseline="0"/>
            </a:lvl1pPr>
          </a:lstStyle>
          <a:p>
            <a:r>
              <a:rPr lang="en-US" dirty="0" smtClean="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120CA8B-CA02-4A22-95AE-17E4526143DB}" type="slidenum">
              <a:rPr lang="en-US"/>
              <a:pPr>
                <a:defRPr/>
              </a:pPr>
              <a:t>‹#›</a:t>
            </a:fld>
            <a:endParaRPr lang="en-US" dirty="0"/>
          </a:p>
        </p:txBody>
      </p:sp>
    </p:spTree>
    <p:extLst>
      <p:ext uri="{BB962C8B-B14F-4D97-AF65-F5344CB8AC3E}">
        <p14:creationId xmlns:p14="http://schemas.microsoft.com/office/powerpoint/2010/main" val="1003136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baseline="0"/>
            </a:lvl1pPr>
          </a:lstStyle>
          <a:p>
            <a:r>
              <a:rPr lang="en-US" dirty="0" smtClean="0"/>
              <a:t>Click to edit Master title style</a:t>
            </a:r>
            <a:endParaRPr lang="en-AU" dirty="0"/>
          </a:p>
        </p:txBody>
      </p:sp>
      <p:sp>
        <p:nvSpPr>
          <p:cNvPr id="3" name="Content Placeholder 2"/>
          <p:cNvSpPr>
            <a:spLocks noGrp="1"/>
          </p:cNvSpPr>
          <p:nvPr>
            <p:ph sz="half" idx="1"/>
          </p:nvPr>
        </p:nvSpPr>
        <p:spPr>
          <a:xfrm>
            <a:off x="685800" y="1600200"/>
            <a:ext cx="3810000" cy="44958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600200"/>
            <a:ext cx="3810000" cy="44958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6"/>
          <p:cNvSpPr>
            <a:spLocks noGrp="1" noChangeArrowheads="1"/>
          </p:cNvSpPr>
          <p:nvPr>
            <p:ph type="sldNum" sz="quarter" idx="10"/>
          </p:nvPr>
        </p:nvSpPr>
        <p:spPr>
          <a:ln/>
        </p:spPr>
        <p:txBody>
          <a:bodyPr/>
          <a:lstStyle>
            <a:lvl1pPr>
              <a:defRPr/>
            </a:lvl1pPr>
          </a:lstStyle>
          <a:p>
            <a:pPr>
              <a:defRPr/>
            </a:pPr>
            <a:fld id="{35C68EE9-5F65-45D1-89B0-E3950B23D0E5}" type="slidenum">
              <a:rPr lang="en-US"/>
              <a:pPr>
                <a:defRPr/>
              </a:pPr>
              <a:t>‹#›</a:t>
            </a:fld>
            <a:endParaRPr lang="en-US" dirty="0"/>
          </a:p>
        </p:txBody>
      </p:sp>
    </p:spTree>
    <p:extLst>
      <p:ext uri="{BB962C8B-B14F-4D97-AF65-F5344CB8AC3E}">
        <p14:creationId xmlns:p14="http://schemas.microsoft.com/office/powerpoint/2010/main" val="2777975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3568" y="274638"/>
            <a:ext cx="8003232" cy="1143000"/>
          </a:xfrm>
        </p:spPr>
        <p:txBody>
          <a:bodyPr/>
          <a:lstStyle>
            <a:lvl1pPr>
              <a:defRPr baseline="0"/>
            </a:lvl1pPr>
          </a:lstStyle>
          <a:p>
            <a:r>
              <a:rPr lang="en-US" dirty="0" smtClean="0"/>
              <a:t>Click to edit Master title style</a:t>
            </a:r>
            <a:endParaRPr lang="en-AU"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i="0" baseline="0">
                <a:solidFill>
                  <a:srgbClr val="CF5E3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i="0" baseline="0">
                <a:solidFill>
                  <a:srgbClr val="CF5E3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7" name="Rectangle 6"/>
          <p:cNvSpPr>
            <a:spLocks noGrp="1" noChangeArrowheads="1"/>
          </p:cNvSpPr>
          <p:nvPr>
            <p:ph type="sldNum" sz="quarter" idx="10"/>
          </p:nvPr>
        </p:nvSpPr>
        <p:spPr>
          <a:ln/>
        </p:spPr>
        <p:txBody>
          <a:bodyPr/>
          <a:lstStyle>
            <a:lvl1pPr>
              <a:defRPr/>
            </a:lvl1pPr>
          </a:lstStyle>
          <a:p>
            <a:pPr>
              <a:defRPr/>
            </a:pPr>
            <a:fld id="{599E128A-5A70-41FC-AA36-C77879C61051}" type="slidenum">
              <a:rPr lang="en-US"/>
              <a:pPr>
                <a:defRPr/>
              </a:pPr>
              <a:t>‹#›</a:t>
            </a:fld>
            <a:endParaRPr lang="en-US" dirty="0"/>
          </a:p>
        </p:txBody>
      </p:sp>
    </p:spTree>
    <p:extLst>
      <p:ext uri="{BB962C8B-B14F-4D97-AF65-F5344CB8AC3E}">
        <p14:creationId xmlns:p14="http://schemas.microsoft.com/office/powerpoint/2010/main" val="2833683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Rectangle 6"/>
          <p:cNvSpPr>
            <a:spLocks noGrp="1" noChangeArrowheads="1"/>
          </p:cNvSpPr>
          <p:nvPr>
            <p:ph type="sldNum" sz="quarter" idx="10"/>
          </p:nvPr>
        </p:nvSpPr>
        <p:spPr>
          <a:ln/>
        </p:spPr>
        <p:txBody>
          <a:bodyPr/>
          <a:lstStyle>
            <a:lvl1pPr>
              <a:defRPr/>
            </a:lvl1pPr>
          </a:lstStyle>
          <a:p>
            <a:pPr>
              <a:defRPr/>
            </a:pPr>
            <a:fld id="{99A53646-FB96-47C5-897D-3331B35CF1B8}" type="slidenum">
              <a:rPr lang="en-US"/>
              <a:pPr>
                <a:defRPr/>
              </a:pPr>
              <a:t>‹#›</a:t>
            </a:fld>
            <a:endParaRPr lang="en-US" dirty="0"/>
          </a:p>
        </p:txBody>
      </p:sp>
    </p:spTree>
    <p:extLst>
      <p:ext uri="{BB962C8B-B14F-4D97-AF65-F5344CB8AC3E}">
        <p14:creationId xmlns:p14="http://schemas.microsoft.com/office/powerpoint/2010/main" val="835787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541A7A57-AE52-4B8C-9CF6-0E673B4C17B0}" type="slidenum">
              <a:rPr lang="en-US"/>
              <a:pPr>
                <a:defRPr/>
              </a:pPr>
              <a:t>‹#›</a:t>
            </a:fld>
            <a:endParaRPr lang="en-US" dirty="0"/>
          </a:p>
        </p:txBody>
      </p:sp>
    </p:spTree>
    <p:extLst>
      <p:ext uri="{BB962C8B-B14F-4D97-AF65-F5344CB8AC3E}">
        <p14:creationId xmlns:p14="http://schemas.microsoft.com/office/powerpoint/2010/main" val="2619252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userDrawn="1"/>
        </p:nvSpPr>
        <p:spPr bwMode="auto">
          <a:xfrm>
            <a:off x="395288" y="1052513"/>
            <a:ext cx="8424862" cy="288925"/>
          </a:xfrm>
          <a:prstGeom prst="rect">
            <a:avLst/>
          </a:prstGeom>
          <a:solidFill>
            <a:schemeClr val="bg1"/>
          </a:solidFill>
          <a:ln w="9525" cap="flat" cmpd="sng" algn="ctr">
            <a:noFill/>
            <a:prstDash val="solid"/>
            <a:round/>
            <a:headEnd type="none" w="med" len="med"/>
            <a:tailEnd type="none" w="med" len="med"/>
          </a:ln>
          <a:effectLst/>
        </p:spPr>
        <p:txBody>
          <a:bodyPr/>
          <a:lstStyle/>
          <a:p>
            <a:pPr eaLnBrk="0" fontAlgn="base" hangingPunct="0">
              <a:spcBef>
                <a:spcPct val="0"/>
              </a:spcBef>
              <a:spcAft>
                <a:spcPct val="0"/>
              </a:spcAft>
              <a:defRPr/>
            </a:pPr>
            <a:endParaRPr lang="en-AU" sz="2400">
              <a:solidFill>
                <a:prstClr val="black"/>
              </a:solidFill>
            </a:endParaRPr>
          </a:p>
        </p:txBody>
      </p:sp>
      <p:sp>
        <p:nvSpPr>
          <p:cNvPr id="3" name="Content Placeholder 2"/>
          <p:cNvSpPr>
            <a:spLocks noGrp="1"/>
          </p:cNvSpPr>
          <p:nvPr>
            <p:ph idx="1"/>
          </p:nvPr>
        </p:nvSpPr>
        <p:spPr>
          <a:xfrm>
            <a:off x="3575050" y="273050"/>
            <a:ext cx="5111750" cy="5853113"/>
          </a:xfrm>
        </p:spPr>
        <p:txBody>
          <a:bodyPr/>
          <a:lstStyle>
            <a:lvl1pPr>
              <a:defRPr sz="2400"/>
            </a:lvl1pPr>
            <a:lvl2pPr>
              <a:defRPr sz="24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2" name="Title 1"/>
          <p:cNvSpPr>
            <a:spLocks noGrp="1"/>
          </p:cNvSpPr>
          <p:nvPr>
            <p:ph type="title"/>
          </p:nvPr>
        </p:nvSpPr>
        <p:spPr>
          <a:xfrm>
            <a:off x="457200" y="273050"/>
            <a:ext cx="3008313" cy="1162050"/>
          </a:xfrm>
        </p:spPr>
        <p:txBody>
          <a:bodyPr anchor="b"/>
          <a:lstStyle>
            <a:lvl1pPr algn="l">
              <a:defRPr sz="2000" b="0" i="0" baseline="0">
                <a:solidFill>
                  <a:srgbClr val="CF5E31"/>
                </a:solidFill>
              </a:defRPr>
            </a:lvl1pPr>
          </a:lstStyle>
          <a:p>
            <a:r>
              <a:rPr lang="en-US" dirty="0" smtClean="0"/>
              <a:t>Click to edit Master title style</a:t>
            </a:r>
            <a:endParaRPr lang="en-AU" dirty="0"/>
          </a:p>
        </p:txBody>
      </p:sp>
      <p:sp>
        <p:nvSpPr>
          <p:cNvPr id="6" name="Rectangle 6"/>
          <p:cNvSpPr>
            <a:spLocks noGrp="1" noChangeArrowheads="1"/>
          </p:cNvSpPr>
          <p:nvPr>
            <p:ph type="sldNum" sz="quarter" idx="10"/>
          </p:nvPr>
        </p:nvSpPr>
        <p:spPr/>
        <p:txBody>
          <a:bodyPr/>
          <a:lstStyle>
            <a:lvl1pPr>
              <a:defRPr/>
            </a:lvl1pPr>
          </a:lstStyle>
          <a:p>
            <a:pPr>
              <a:defRPr/>
            </a:pPr>
            <a:fld id="{179B18D9-038D-4C77-A189-4DDFB8F838E4}" type="slidenum">
              <a:rPr lang="en-US"/>
              <a:pPr>
                <a:defRPr/>
              </a:pPr>
              <a:t>‹#›</a:t>
            </a:fld>
            <a:endParaRPr lang="en-US"/>
          </a:p>
        </p:txBody>
      </p:sp>
    </p:spTree>
    <p:extLst>
      <p:ext uri="{BB962C8B-B14F-4D97-AF65-F5344CB8AC3E}">
        <p14:creationId xmlns:p14="http://schemas.microsoft.com/office/powerpoint/2010/main" val="320952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userDrawn="1"/>
        </p:nvSpPr>
        <p:spPr bwMode="auto">
          <a:xfrm>
            <a:off x="395288" y="1052513"/>
            <a:ext cx="8424862" cy="288925"/>
          </a:xfrm>
          <a:prstGeom prst="rect">
            <a:avLst/>
          </a:prstGeom>
          <a:solidFill>
            <a:schemeClr val="bg1"/>
          </a:solidFill>
          <a:ln w="9525" cap="flat" cmpd="sng" algn="ctr">
            <a:noFill/>
            <a:prstDash val="solid"/>
            <a:round/>
            <a:headEnd type="none" w="med" len="med"/>
            <a:tailEnd type="none" w="med" len="med"/>
          </a:ln>
          <a:effectLst/>
        </p:spPr>
        <p:txBody>
          <a:bodyPr/>
          <a:lstStyle/>
          <a:p>
            <a:pPr eaLnBrk="0" fontAlgn="base" hangingPunct="0">
              <a:spcBef>
                <a:spcPct val="0"/>
              </a:spcBef>
              <a:spcAft>
                <a:spcPct val="0"/>
              </a:spcAft>
              <a:defRPr/>
            </a:pPr>
            <a:endParaRPr lang="en-AU" sz="2400">
              <a:solidFill>
                <a:prstClr val="black"/>
              </a:solidFill>
            </a:endParaRPr>
          </a:p>
        </p:txBody>
      </p:sp>
      <p:sp>
        <p:nvSpPr>
          <p:cNvPr id="2" name="Title 1"/>
          <p:cNvSpPr>
            <a:spLocks noGrp="1"/>
          </p:cNvSpPr>
          <p:nvPr>
            <p:ph type="title"/>
          </p:nvPr>
        </p:nvSpPr>
        <p:spPr>
          <a:xfrm>
            <a:off x="1792288" y="4800600"/>
            <a:ext cx="5486400" cy="566738"/>
          </a:xfrm>
        </p:spPr>
        <p:txBody>
          <a:bodyPr anchor="b"/>
          <a:lstStyle>
            <a:lvl1pPr algn="l">
              <a:defRPr sz="2000" b="0" i="0" baseline="0">
                <a:solidFill>
                  <a:srgbClr val="CF5E31"/>
                </a:solidFill>
              </a:defRPr>
            </a:lvl1pPr>
          </a:lstStyle>
          <a:p>
            <a:r>
              <a:rPr lang="en-US" dirty="0" smtClean="0"/>
              <a:t>Click to edit Master title style</a:t>
            </a:r>
            <a:endParaRPr lang="en-AU"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6" name="Rectangle 6"/>
          <p:cNvSpPr>
            <a:spLocks noGrp="1" noChangeArrowheads="1"/>
          </p:cNvSpPr>
          <p:nvPr>
            <p:ph type="sldNum" sz="quarter" idx="10"/>
          </p:nvPr>
        </p:nvSpPr>
        <p:spPr/>
        <p:txBody>
          <a:bodyPr/>
          <a:lstStyle>
            <a:lvl1pPr>
              <a:defRPr/>
            </a:lvl1pPr>
          </a:lstStyle>
          <a:p>
            <a:pPr>
              <a:defRPr/>
            </a:pPr>
            <a:fld id="{96533B80-5048-46D4-8AFA-EE1B4B7F4ACE}" type="slidenum">
              <a:rPr lang="en-US"/>
              <a:pPr>
                <a:defRPr/>
              </a:pPr>
              <a:t>‹#›</a:t>
            </a:fld>
            <a:endParaRPr lang="en-US"/>
          </a:p>
        </p:txBody>
      </p:sp>
    </p:spTree>
    <p:extLst>
      <p:ext uri="{BB962C8B-B14F-4D97-AF65-F5344CB8AC3E}">
        <p14:creationId xmlns:p14="http://schemas.microsoft.com/office/powerpoint/2010/main" val="2161588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218" name="Picture 9" descr="Powerpoint design"/>
          <p:cNvPicPr>
            <a:picLocks noChangeAspect="1" noChangeArrowheads="1"/>
          </p:cNvPicPr>
          <p:nvPr/>
        </p:nvPicPr>
        <p:blipFill>
          <a:blip r:embed="rId16" cstate="print"/>
          <a:srcRect l="841" t="73334" r="3508"/>
          <a:stretch>
            <a:fillRect/>
          </a:stretch>
        </p:blipFill>
        <p:spPr bwMode="auto">
          <a:xfrm>
            <a:off x="0" y="5029200"/>
            <a:ext cx="8820150" cy="1828800"/>
          </a:xfrm>
          <a:prstGeom prst="rect">
            <a:avLst/>
          </a:prstGeom>
          <a:noFill/>
          <a:ln w="9525">
            <a:noFill/>
            <a:miter lim="800000"/>
            <a:headEnd/>
            <a:tailEnd/>
          </a:ln>
        </p:spPr>
      </p:pic>
      <p:sp>
        <p:nvSpPr>
          <p:cNvPr id="9219" name="Rectangle 2"/>
          <p:cNvSpPr>
            <a:spLocks noGrp="1" noChangeArrowheads="1"/>
          </p:cNvSpPr>
          <p:nvPr>
            <p:ph type="title"/>
          </p:nvPr>
        </p:nvSpPr>
        <p:spPr bwMode="auto">
          <a:xfrm>
            <a:off x="685800"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20" name="Rectangle 3"/>
          <p:cNvSpPr>
            <a:spLocks noGrp="1" noChangeArrowheads="1"/>
          </p:cNvSpPr>
          <p:nvPr>
            <p:ph type="body" idx="1"/>
          </p:nvPr>
        </p:nvSpPr>
        <p:spPr bwMode="auto">
          <a:xfrm>
            <a:off x="685800" y="1600200"/>
            <a:ext cx="77724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Text Box 8"/>
          <p:cNvSpPr txBox="1">
            <a:spLocks noChangeArrowheads="1"/>
          </p:cNvSpPr>
          <p:nvPr/>
        </p:nvSpPr>
        <p:spPr bwMode="auto">
          <a:xfrm>
            <a:off x="1600200" y="6537325"/>
            <a:ext cx="7543800" cy="304800"/>
          </a:xfrm>
          <a:prstGeom prst="rect">
            <a:avLst/>
          </a:prstGeom>
          <a:noFill/>
          <a:ln w="9525">
            <a:noFill/>
            <a:miter lim="800000"/>
            <a:headEnd/>
            <a:tailEnd/>
          </a:ln>
        </p:spPr>
        <p:txBody>
          <a:bodyPr>
            <a:spAutoFit/>
          </a:bodyPr>
          <a:lstStyle/>
          <a:p>
            <a:pPr algn="ctr" eaLnBrk="0" fontAlgn="base" hangingPunct="0">
              <a:spcBef>
                <a:spcPct val="0"/>
              </a:spcBef>
              <a:spcAft>
                <a:spcPct val="0"/>
              </a:spcAft>
              <a:defRPr/>
            </a:pPr>
            <a:r>
              <a:rPr lang="en-US" sz="1400" dirty="0">
                <a:solidFill>
                  <a:prstClr val="white"/>
                </a:solidFill>
              </a:rPr>
              <a:t> www.dmp.wa.gov.au/ResourcesSafety</a:t>
            </a:r>
          </a:p>
        </p:txBody>
      </p:sp>
      <p:sp>
        <p:nvSpPr>
          <p:cNvPr id="1034" name="Line 10"/>
          <p:cNvSpPr>
            <a:spLocks noChangeShapeType="1"/>
          </p:cNvSpPr>
          <p:nvPr/>
        </p:nvSpPr>
        <p:spPr bwMode="auto">
          <a:xfrm>
            <a:off x="838200" y="1219200"/>
            <a:ext cx="7620000" cy="0"/>
          </a:xfrm>
          <a:prstGeom prst="line">
            <a:avLst/>
          </a:prstGeom>
          <a:noFill/>
          <a:ln w="15875">
            <a:solidFill>
              <a:schemeClr val="tx1"/>
            </a:solidFill>
            <a:round/>
            <a:headEnd/>
            <a:tailEnd/>
          </a:ln>
        </p:spPr>
        <p:txBody>
          <a:bodyPr wrap="none" anchor="ctr"/>
          <a:lstStyle/>
          <a:p>
            <a:pPr eaLnBrk="0" fontAlgn="base" hangingPunct="0">
              <a:spcBef>
                <a:spcPct val="0"/>
              </a:spcBef>
              <a:spcAft>
                <a:spcPct val="0"/>
              </a:spcAft>
              <a:defRPr/>
            </a:pPr>
            <a:endParaRPr lang="en-AU" sz="2400">
              <a:solidFill>
                <a:prstClr val="black"/>
              </a:solidFill>
            </a:endParaRPr>
          </a:p>
        </p:txBody>
      </p:sp>
      <p:sp>
        <p:nvSpPr>
          <p:cNvPr id="1030" name="Rectangle 6"/>
          <p:cNvSpPr>
            <a:spLocks noGrp="1" noChangeArrowheads="1"/>
          </p:cNvSpPr>
          <p:nvPr>
            <p:ph type="sldNum" sz="quarter" idx="4"/>
          </p:nvPr>
        </p:nvSpPr>
        <p:spPr bwMode="auto">
          <a:xfrm>
            <a:off x="7239000" y="6524625"/>
            <a:ext cx="1905000" cy="333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solidFill>
                  <a:srgbClr val="CF5E31"/>
                </a:solidFill>
                <a:latin typeface="Arial" charset="0"/>
                <a:ea typeface="ＭＳ Ｐゴシック" pitchFamily="-124" charset="-128"/>
                <a:cs typeface="+mn-cs"/>
              </a:defRPr>
            </a:lvl1pPr>
          </a:lstStyle>
          <a:p>
            <a:pPr fontAlgn="base">
              <a:spcBef>
                <a:spcPct val="0"/>
              </a:spcBef>
              <a:spcAft>
                <a:spcPct val="0"/>
              </a:spcAft>
              <a:defRPr/>
            </a:pPr>
            <a:fld id="{FF8D125E-C098-4188-ACAE-D16F295D60B7}" type="slidenum">
              <a:rPr lang="en-US"/>
              <a:pPr fontAlgn="base">
                <a:spcBef>
                  <a:spcPct val="0"/>
                </a:spcBef>
                <a:spcAft>
                  <a:spcPct val="0"/>
                </a:spcAft>
                <a:defRPr/>
              </a:pPr>
              <a:t>‹#›</a:t>
            </a:fld>
            <a:endParaRPr lang="en-US" dirty="0"/>
          </a:p>
        </p:txBody>
      </p:sp>
    </p:spTree>
    <p:extLst>
      <p:ext uri="{BB962C8B-B14F-4D97-AF65-F5344CB8AC3E}">
        <p14:creationId xmlns:p14="http://schemas.microsoft.com/office/powerpoint/2010/main" val="80149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iming>
    <p:tnLst>
      <p:par>
        <p:cTn id="1" dur="indefinite" restart="never" nodeType="tmRoot"/>
      </p:par>
    </p:tnLst>
  </p:timing>
  <p:hf hdr="0" ftr="0" dt="0"/>
  <p:txStyles>
    <p:titleStyle>
      <a:lvl1pPr algn="l" rtl="0" eaLnBrk="0" fontAlgn="base" hangingPunct="0">
        <a:spcBef>
          <a:spcPct val="0"/>
        </a:spcBef>
        <a:spcAft>
          <a:spcPct val="0"/>
        </a:spcAft>
        <a:defRPr sz="2800">
          <a:solidFill>
            <a:schemeClr val="tx2"/>
          </a:solidFill>
          <a:latin typeface="+mj-lt"/>
          <a:ea typeface="+mj-ea"/>
          <a:cs typeface="ＭＳ Ｐゴシック"/>
        </a:defRPr>
      </a:lvl1pPr>
      <a:lvl2pPr algn="l" rtl="0" eaLnBrk="0" fontAlgn="base" hangingPunct="0">
        <a:spcBef>
          <a:spcPct val="0"/>
        </a:spcBef>
        <a:spcAft>
          <a:spcPct val="0"/>
        </a:spcAft>
        <a:defRPr sz="2800">
          <a:solidFill>
            <a:schemeClr val="tx2"/>
          </a:solidFill>
          <a:latin typeface="Arial" charset="0"/>
          <a:ea typeface="ＭＳ Ｐゴシック" pitchFamily="-124" charset="-128"/>
          <a:cs typeface="ＭＳ Ｐゴシック"/>
        </a:defRPr>
      </a:lvl2pPr>
      <a:lvl3pPr algn="l" rtl="0" eaLnBrk="0" fontAlgn="base" hangingPunct="0">
        <a:spcBef>
          <a:spcPct val="0"/>
        </a:spcBef>
        <a:spcAft>
          <a:spcPct val="0"/>
        </a:spcAft>
        <a:defRPr sz="2800">
          <a:solidFill>
            <a:schemeClr val="tx2"/>
          </a:solidFill>
          <a:latin typeface="Arial" charset="0"/>
          <a:ea typeface="ＭＳ Ｐゴシック" pitchFamily="-124" charset="-128"/>
          <a:cs typeface="ＭＳ Ｐゴシック"/>
        </a:defRPr>
      </a:lvl3pPr>
      <a:lvl4pPr algn="l" rtl="0" eaLnBrk="0" fontAlgn="base" hangingPunct="0">
        <a:spcBef>
          <a:spcPct val="0"/>
        </a:spcBef>
        <a:spcAft>
          <a:spcPct val="0"/>
        </a:spcAft>
        <a:defRPr sz="2800">
          <a:solidFill>
            <a:schemeClr val="tx2"/>
          </a:solidFill>
          <a:latin typeface="Arial" charset="0"/>
          <a:ea typeface="ＭＳ Ｐゴシック" pitchFamily="-124" charset="-128"/>
          <a:cs typeface="ＭＳ Ｐゴシック"/>
        </a:defRPr>
      </a:lvl4pPr>
      <a:lvl5pPr algn="l" rtl="0" eaLnBrk="0" fontAlgn="base" hangingPunct="0">
        <a:spcBef>
          <a:spcPct val="0"/>
        </a:spcBef>
        <a:spcAft>
          <a:spcPct val="0"/>
        </a:spcAft>
        <a:defRPr sz="2800">
          <a:solidFill>
            <a:schemeClr val="tx2"/>
          </a:solidFill>
          <a:latin typeface="Arial" charset="0"/>
          <a:ea typeface="ＭＳ Ｐゴシック" pitchFamily="-124" charset="-128"/>
          <a:cs typeface="ＭＳ Ｐゴシック"/>
        </a:defRPr>
      </a:lvl5pPr>
      <a:lvl6pPr marL="457200" algn="l" rtl="0" fontAlgn="base">
        <a:spcBef>
          <a:spcPct val="0"/>
        </a:spcBef>
        <a:spcAft>
          <a:spcPct val="0"/>
        </a:spcAft>
        <a:defRPr sz="4400">
          <a:solidFill>
            <a:schemeClr val="tx2"/>
          </a:solidFill>
          <a:latin typeface="Arial" charset="0"/>
          <a:ea typeface="ＭＳ Ｐゴシック" pitchFamily="-124" charset="-128"/>
        </a:defRPr>
      </a:lvl6pPr>
      <a:lvl7pPr marL="914400" algn="l" rtl="0" fontAlgn="base">
        <a:spcBef>
          <a:spcPct val="0"/>
        </a:spcBef>
        <a:spcAft>
          <a:spcPct val="0"/>
        </a:spcAft>
        <a:defRPr sz="4400">
          <a:solidFill>
            <a:schemeClr val="tx2"/>
          </a:solidFill>
          <a:latin typeface="Arial" charset="0"/>
          <a:ea typeface="ＭＳ Ｐゴシック" pitchFamily="-124" charset="-128"/>
        </a:defRPr>
      </a:lvl7pPr>
      <a:lvl8pPr marL="1371600" algn="l" rtl="0" fontAlgn="base">
        <a:spcBef>
          <a:spcPct val="0"/>
        </a:spcBef>
        <a:spcAft>
          <a:spcPct val="0"/>
        </a:spcAft>
        <a:defRPr sz="4400">
          <a:solidFill>
            <a:schemeClr val="tx2"/>
          </a:solidFill>
          <a:latin typeface="Arial" charset="0"/>
          <a:ea typeface="ＭＳ Ｐゴシック" pitchFamily="-124" charset="-128"/>
        </a:defRPr>
      </a:lvl8pPr>
      <a:lvl9pPr marL="1828800" algn="l" rtl="0" fontAlgn="base">
        <a:spcBef>
          <a:spcPct val="0"/>
        </a:spcBef>
        <a:spcAft>
          <a:spcPct val="0"/>
        </a:spcAft>
        <a:defRPr sz="4400">
          <a:solidFill>
            <a:schemeClr val="tx2"/>
          </a:solidFill>
          <a:latin typeface="Arial" charset="0"/>
          <a:ea typeface="ＭＳ Ｐゴシック" pitchFamily="-124" charset="-128"/>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ＭＳ Ｐゴシック"/>
        </a:defRPr>
      </a:lvl1pPr>
      <a:lvl2pPr marL="742950" indent="-285750" algn="l" rtl="0" eaLnBrk="0" fontAlgn="base" hangingPunct="0">
        <a:spcBef>
          <a:spcPct val="20000"/>
        </a:spcBef>
        <a:spcAft>
          <a:spcPct val="0"/>
        </a:spcAft>
        <a:buChar char="–"/>
        <a:defRPr sz="2400">
          <a:solidFill>
            <a:schemeClr val="tx1"/>
          </a:solidFill>
          <a:latin typeface="+mn-lt"/>
          <a:ea typeface="+mn-ea"/>
          <a:cs typeface="ＭＳ Ｐゴシック"/>
        </a:defRPr>
      </a:lvl2pPr>
      <a:lvl3pPr marL="1143000" indent="-228600" algn="l" rtl="0" eaLnBrk="0" fontAlgn="base" hangingPunct="0">
        <a:spcBef>
          <a:spcPct val="20000"/>
        </a:spcBef>
        <a:spcAft>
          <a:spcPct val="0"/>
        </a:spcAft>
        <a:buChar char="•"/>
        <a:defRPr sz="2400">
          <a:solidFill>
            <a:schemeClr val="tx1"/>
          </a:solidFill>
          <a:latin typeface="+mn-lt"/>
          <a:ea typeface="+mn-ea"/>
          <a:cs typeface="ＭＳ Ｐゴシック"/>
        </a:defRPr>
      </a:lvl3pPr>
      <a:lvl4pPr marL="1600200" indent="-228600" algn="l" rtl="0" eaLnBrk="0" fontAlgn="base" hangingPunct="0">
        <a:spcBef>
          <a:spcPct val="20000"/>
        </a:spcBef>
        <a:spcAft>
          <a:spcPct val="0"/>
        </a:spcAft>
        <a:buChar char="–"/>
        <a:defRPr sz="2000">
          <a:solidFill>
            <a:schemeClr val="tx1"/>
          </a:solidFill>
          <a:latin typeface="+mn-lt"/>
          <a:ea typeface="+mn-ea"/>
          <a:cs typeface="ＭＳ Ｐゴシック"/>
        </a:defRPr>
      </a:lvl4pPr>
      <a:lvl5pPr marL="2057400" indent="-228600" algn="l" rtl="0" eaLnBrk="0" fontAlgn="base" hangingPunct="0">
        <a:spcBef>
          <a:spcPct val="20000"/>
        </a:spcBef>
        <a:spcAft>
          <a:spcPct val="0"/>
        </a:spcAft>
        <a:buChar char="»"/>
        <a:defRPr sz="2000">
          <a:solidFill>
            <a:schemeClr val="tx1"/>
          </a:solidFill>
          <a:latin typeface="+mn-lt"/>
          <a:ea typeface="+mn-ea"/>
          <a:cs typeface="ＭＳ Ｐゴシック"/>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SDComms@dmp.wa.gov.au?subject=Exploration%20Safety%20Roadshow%202009"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dmp.wa.gov.au/ResourcesSafety"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3"/>
          <p:cNvSpPr>
            <a:spLocks noGrp="1"/>
          </p:cNvSpPr>
          <p:nvPr>
            <p:ph type="title"/>
          </p:nvPr>
        </p:nvSpPr>
        <p:spPr/>
        <p:txBody>
          <a:bodyPr/>
          <a:lstStyle/>
          <a:p>
            <a:r>
              <a:rPr lang="en-AU" altLang="en-US" dirty="0" smtClean="0">
                <a:solidFill>
                  <a:srgbClr val="CF5E31"/>
                </a:solidFill>
              </a:rPr>
              <a:t>Please read this before using presentation</a:t>
            </a:r>
          </a:p>
        </p:txBody>
      </p:sp>
      <p:sp>
        <p:nvSpPr>
          <p:cNvPr id="47107" name="Content Placeholder 4"/>
          <p:cNvSpPr>
            <a:spLocks noGrp="1"/>
          </p:cNvSpPr>
          <p:nvPr>
            <p:ph idx="1"/>
          </p:nvPr>
        </p:nvSpPr>
        <p:spPr/>
        <p:txBody>
          <a:bodyPr/>
          <a:lstStyle/>
          <a:p>
            <a:r>
              <a:rPr lang="en-AU" altLang="en-US" sz="1800" dirty="0" smtClean="0"/>
              <a:t>This presentation is based on content presented at the </a:t>
            </a:r>
            <a:r>
              <a:rPr lang="en-AU" altLang="en-US" sz="1800" dirty="0"/>
              <a:t>Registration of cranes information session </a:t>
            </a:r>
            <a:r>
              <a:rPr lang="en-AU" altLang="en-US" sz="1800" dirty="0" smtClean="0"/>
              <a:t>held in July 2014</a:t>
            </a:r>
          </a:p>
          <a:p>
            <a:r>
              <a:rPr lang="en-AU" altLang="en-US" sz="1800" dirty="0" smtClean="0"/>
              <a:t>It is made available for non-commercial use (e.g. toolbox meetings, OHS discussions) subject to the condition that the PowerPoint file is not altered without permission from Resources Safety</a:t>
            </a:r>
          </a:p>
          <a:p>
            <a:r>
              <a:rPr lang="en-AU" altLang="en-US" sz="1800" dirty="0" smtClean="0"/>
              <a:t>Supporting resources, such as brochures and posters, are available from Resources Safety</a:t>
            </a:r>
          </a:p>
          <a:p>
            <a:r>
              <a:rPr lang="en-AU" altLang="en-US" sz="1800" dirty="0" smtClean="0"/>
              <a:t>For resources, information or clarification, please contact:</a:t>
            </a:r>
          </a:p>
          <a:p>
            <a:pPr lvl="1">
              <a:buFontTx/>
              <a:buNone/>
            </a:pPr>
            <a:r>
              <a:rPr lang="en-AU" altLang="en-US" sz="1800" b="1" dirty="0" smtClean="0">
                <a:solidFill>
                  <a:srgbClr val="C00000"/>
                </a:solidFill>
                <a:hlinkClick r:id="rId3"/>
              </a:rPr>
              <a:t>RSDComms@dmp.wa.gov.au</a:t>
            </a:r>
            <a:endParaRPr lang="en-AU" altLang="en-US" sz="1800" b="1" dirty="0" smtClean="0">
              <a:solidFill>
                <a:srgbClr val="C00000"/>
              </a:solidFill>
            </a:endParaRPr>
          </a:p>
          <a:p>
            <a:pPr lvl="1">
              <a:buFontTx/>
              <a:buNone/>
            </a:pPr>
            <a:r>
              <a:rPr lang="en-AU" altLang="en-US" sz="1800" dirty="0" smtClean="0"/>
              <a:t>or visit</a:t>
            </a:r>
          </a:p>
          <a:p>
            <a:pPr lvl="1">
              <a:buFontTx/>
              <a:buNone/>
            </a:pPr>
            <a:r>
              <a:rPr lang="en-AU" altLang="en-US" sz="1800" b="1" dirty="0" smtClean="0">
                <a:solidFill>
                  <a:srgbClr val="C00000"/>
                </a:solidFill>
                <a:hlinkClick r:id="rId4"/>
              </a:rPr>
              <a:t>www.dmp.wa.gov.au/ResourcesSafety</a:t>
            </a:r>
            <a:endParaRPr lang="en-AU" altLang="en-US" sz="1800" b="1" dirty="0" smtClean="0">
              <a:solidFill>
                <a:srgbClr val="C00000"/>
              </a:solidFill>
            </a:endParaRPr>
          </a:p>
          <a:p>
            <a:endParaRPr lang="en-AU" altLang="en-US" dirty="0" smtClean="0"/>
          </a:p>
        </p:txBody>
      </p:sp>
      <p:sp>
        <p:nvSpPr>
          <p:cNvPr id="4710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fontAlgn="base">
              <a:spcBef>
                <a:spcPct val="0"/>
              </a:spcBef>
              <a:spcAft>
                <a:spcPct val="0"/>
              </a:spcAft>
              <a:defRPr>
                <a:solidFill>
                  <a:schemeClr val="tx1"/>
                </a:solidFill>
                <a:latin typeface="Arial" charset="0"/>
                <a:ea typeface="ＭＳ Ｐゴシック" pitchFamily="34" charset="-128"/>
              </a:defRPr>
            </a:lvl6pPr>
            <a:lvl7pPr marL="2971800" indent="-228600" fontAlgn="base">
              <a:spcBef>
                <a:spcPct val="0"/>
              </a:spcBef>
              <a:spcAft>
                <a:spcPct val="0"/>
              </a:spcAft>
              <a:defRPr>
                <a:solidFill>
                  <a:schemeClr val="tx1"/>
                </a:solidFill>
                <a:latin typeface="Arial" charset="0"/>
                <a:ea typeface="ＭＳ Ｐゴシック" pitchFamily="34" charset="-128"/>
              </a:defRPr>
            </a:lvl7pPr>
            <a:lvl8pPr marL="3429000" indent="-228600" fontAlgn="base">
              <a:spcBef>
                <a:spcPct val="0"/>
              </a:spcBef>
              <a:spcAft>
                <a:spcPct val="0"/>
              </a:spcAft>
              <a:defRPr>
                <a:solidFill>
                  <a:schemeClr val="tx1"/>
                </a:solidFill>
                <a:latin typeface="Arial" charset="0"/>
                <a:ea typeface="ＭＳ Ｐゴシック" pitchFamily="34" charset="-128"/>
              </a:defRPr>
            </a:lvl8pPr>
            <a:lvl9pPr marL="3886200" indent="-228600" fontAlgn="base">
              <a:spcBef>
                <a:spcPct val="0"/>
              </a:spcBef>
              <a:spcAft>
                <a:spcPct val="0"/>
              </a:spcAft>
              <a:defRPr>
                <a:solidFill>
                  <a:schemeClr val="tx1"/>
                </a:solidFill>
                <a:latin typeface="Arial" charset="0"/>
                <a:ea typeface="ＭＳ Ｐゴシック" pitchFamily="34" charset="-128"/>
              </a:defRPr>
            </a:lvl9pPr>
          </a:lstStyle>
          <a:p>
            <a:pPr fontAlgn="base">
              <a:spcBef>
                <a:spcPct val="0"/>
              </a:spcBef>
              <a:spcAft>
                <a:spcPct val="0"/>
              </a:spcAft>
            </a:pPr>
            <a:fld id="{604A8FB3-4815-4236-AC52-BD65269A1869}" type="slidenum">
              <a:rPr lang="en-US" altLang="en-US" smtClean="0">
                <a:solidFill>
                  <a:srgbClr val="CF5E31"/>
                </a:solidFill>
              </a:rPr>
              <a:pPr fontAlgn="base">
                <a:spcBef>
                  <a:spcPct val="0"/>
                </a:spcBef>
                <a:spcAft>
                  <a:spcPct val="0"/>
                </a:spcAft>
              </a:pPr>
              <a:t>1</a:t>
            </a:fld>
            <a:endParaRPr lang="en-US" altLang="en-US" smtClean="0">
              <a:solidFill>
                <a:srgbClr val="CF5E31"/>
              </a:solidFill>
            </a:endParaRPr>
          </a:p>
        </p:txBody>
      </p:sp>
    </p:spTree>
    <p:extLst>
      <p:ext uri="{BB962C8B-B14F-4D97-AF65-F5344CB8AC3E}">
        <p14:creationId xmlns:p14="http://schemas.microsoft.com/office/powerpoint/2010/main" val="3964249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p:txBody>
          <a:bodyPr/>
          <a:lstStyle/>
          <a:p>
            <a:r>
              <a:rPr lang="en-AU" dirty="0" smtClean="0"/>
              <a:t>Common non-compliances with AS 1418</a:t>
            </a:r>
            <a:endParaRPr lang="en-AU" dirty="0"/>
          </a:p>
        </p:txBody>
      </p:sp>
      <p:sp>
        <p:nvSpPr>
          <p:cNvPr id="4" name="Slide Number Placeholder 3"/>
          <p:cNvSpPr>
            <a:spLocks noGrp="1"/>
          </p:cNvSpPr>
          <p:nvPr>
            <p:ph type="sldNum" sz="quarter" idx="10"/>
          </p:nvPr>
        </p:nvSpPr>
        <p:spPr>
          <a:xfrm>
            <a:off x="7885113" y="6524625"/>
            <a:ext cx="1258887" cy="333375"/>
          </a:xfrm>
        </p:spPr>
        <p:txBody>
          <a:bodyPr/>
          <a:lstStyle/>
          <a:p>
            <a:pPr>
              <a:defRPr/>
            </a:pPr>
            <a:fld id="{65F01BBC-B154-426B-B193-7FA9844B8C65}" type="slidenum">
              <a:rPr lang="en-US" smtClean="0"/>
              <a:pPr>
                <a:defRPr/>
              </a:pPr>
              <a:t>10</a:t>
            </a:fld>
            <a:endParaRPr lang="en-US" dirty="0"/>
          </a:p>
        </p:txBody>
      </p:sp>
      <p:sp>
        <p:nvSpPr>
          <p:cNvPr id="2" name="Content Placeholder 1"/>
          <p:cNvSpPr>
            <a:spLocks noGrp="1"/>
          </p:cNvSpPr>
          <p:nvPr>
            <p:ph idx="1"/>
          </p:nvPr>
        </p:nvSpPr>
        <p:spPr/>
        <p:txBody>
          <a:bodyPr/>
          <a:lstStyle/>
          <a:p>
            <a:pPr lvl="0"/>
            <a:r>
              <a:rPr lang="en-AU" dirty="0" smtClean="0"/>
              <a:t>Undersized </a:t>
            </a:r>
            <a:r>
              <a:rPr lang="en-AU" dirty="0"/>
              <a:t>weld </a:t>
            </a:r>
            <a:r>
              <a:rPr lang="en-AU" dirty="0" smtClean="0"/>
              <a:t>specified</a:t>
            </a:r>
            <a:endParaRPr lang="en-AU" dirty="0"/>
          </a:p>
          <a:p>
            <a:pPr lvl="0"/>
            <a:r>
              <a:rPr lang="en-AU" dirty="0"/>
              <a:t>Connection </a:t>
            </a:r>
            <a:r>
              <a:rPr lang="en-AU" dirty="0" smtClean="0"/>
              <a:t>between </a:t>
            </a:r>
            <a:r>
              <a:rPr lang="en-AU" dirty="0"/>
              <a:t>bridge beam and end carriage, no bending or prying checks completed on </a:t>
            </a:r>
            <a:r>
              <a:rPr lang="en-AU" dirty="0" smtClean="0"/>
              <a:t>end </a:t>
            </a:r>
            <a:r>
              <a:rPr lang="en-AU" dirty="0"/>
              <a:t>plate</a:t>
            </a:r>
          </a:p>
          <a:p>
            <a:r>
              <a:rPr lang="en-AU" dirty="0" smtClean="0"/>
              <a:t>Check of vertical loads on web (AS 1418.18, cl. 5.7.3.3)</a:t>
            </a:r>
          </a:p>
          <a:p>
            <a:r>
              <a:rPr lang="en-AU" dirty="0" smtClean="0"/>
              <a:t>Checks </a:t>
            </a:r>
            <a:r>
              <a:rPr lang="en-AU" dirty="0"/>
              <a:t>of the support </a:t>
            </a:r>
            <a:r>
              <a:rPr lang="en-AU" dirty="0" smtClean="0"/>
              <a:t>structure’s deflection              (AS</a:t>
            </a:r>
            <a:r>
              <a:rPr lang="en-AU" dirty="0"/>
              <a:t> </a:t>
            </a:r>
            <a:r>
              <a:rPr lang="en-AU" dirty="0" smtClean="0"/>
              <a:t>1418.18, cl</a:t>
            </a:r>
            <a:r>
              <a:rPr lang="en-AU" dirty="0"/>
              <a:t>. </a:t>
            </a:r>
            <a:r>
              <a:rPr lang="en-AU" dirty="0" smtClean="0"/>
              <a:t>5.13)</a:t>
            </a:r>
            <a:endParaRPr lang="en-AU" dirty="0"/>
          </a:p>
          <a:p>
            <a:pPr lvl="0"/>
            <a:r>
              <a:rPr lang="en-AU" dirty="0"/>
              <a:t>Assessment that </a:t>
            </a:r>
            <a:r>
              <a:rPr lang="en-AU" dirty="0" smtClean="0"/>
              <a:t>end </a:t>
            </a:r>
            <a:r>
              <a:rPr lang="en-AU" dirty="0"/>
              <a:t>stop loads have a suitable resistance path back to </a:t>
            </a:r>
            <a:r>
              <a:rPr lang="en-AU" dirty="0" smtClean="0"/>
              <a:t>columns </a:t>
            </a:r>
            <a:r>
              <a:rPr lang="en-AU" dirty="0"/>
              <a:t>and </a:t>
            </a:r>
            <a:r>
              <a:rPr lang="en-AU" dirty="0" smtClean="0"/>
              <a:t>vertical </a:t>
            </a:r>
            <a:r>
              <a:rPr lang="en-AU" dirty="0"/>
              <a:t>bracing</a:t>
            </a:r>
          </a:p>
          <a:p>
            <a:pPr lvl="0"/>
            <a:r>
              <a:rPr lang="en-AU" dirty="0"/>
              <a:t>Fatigue analysis </a:t>
            </a:r>
          </a:p>
          <a:p>
            <a:pPr lvl="0"/>
            <a:r>
              <a:rPr lang="en-AU" dirty="0"/>
              <a:t>Seismic assessment</a:t>
            </a:r>
          </a:p>
          <a:p>
            <a:endParaRPr lang="en-AU" dirty="0"/>
          </a:p>
        </p:txBody>
      </p:sp>
    </p:spTree>
    <p:extLst>
      <p:ext uri="{BB962C8B-B14F-4D97-AF65-F5344CB8AC3E}">
        <p14:creationId xmlns:p14="http://schemas.microsoft.com/office/powerpoint/2010/main" val="4534867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p:txBody>
          <a:bodyPr/>
          <a:lstStyle/>
          <a:p>
            <a:r>
              <a:rPr lang="en-AU" dirty="0" smtClean="0"/>
              <a:t>Quality management</a:t>
            </a:r>
            <a:endParaRPr lang="en-AU" dirty="0"/>
          </a:p>
        </p:txBody>
      </p:sp>
      <p:sp>
        <p:nvSpPr>
          <p:cNvPr id="4" name="Slide Number Placeholder 3"/>
          <p:cNvSpPr>
            <a:spLocks noGrp="1"/>
          </p:cNvSpPr>
          <p:nvPr>
            <p:ph type="sldNum" sz="quarter" idx="10"/>
          </p:nvPr>
        </p:nvSpPr>
        <p:spPr>
          <a:xfrm>
            <a:off x="7885113" y="6524625"/>
            <a:ext cx="1258887" cy="333375"/>
          </a:xfrm>
        </p:spPr>
        <p:txBody>
          <a:bodyPr/>
          <a:lstStyle/>
          <a:p>
            <a:pPr>
              <a:defRPr/>
            </a:pPr>
            <a:fld id="{65F01BBC-B154-426B-B193-7FA9844B8C65}" type="slidenum">
              <a:rPr lang="en-US" smtClean="0"/>
              <a:pPr>
                <a:defRPr/>
              </a:pPr>
              <a:t>11</a:t>
            </a:fld>
            <a:endParaRPr lang="en-US" dirty="0"/>
          </a:p>
        </p:txBody>
      </p:sp>
      <p:sp>
        <p:nvSpPr>
          <p:cNvPr id="2" name="Content Placeholder 1"/>
          <p:cNvSpPr>
            <a:spLocks noGrp="1"/>
          </p:cNvSpPr>
          <p:nvPr>
            <p:ph idx="1"/>
          </p:nvPr>
        </p:nvSpPr>
        <p:spPr>
          <a:xfrm>
            <a:off x="685800" y="1600200"/>
            <a:ext cx="8206680" cy="4495800"/>
          </a:xfrm>
        </p:spPr>
        <p:txBody>
          <a:bodyPr/>
          <a:lstStyle/>
          <a:p>
            <a:r>
              <a:rPr lang="en-AU" dirty="0"/>
              <a:t>Crane design often involves </a:t>
            </a:r>
            <a:r>
              <a:rPr lang="en-AU" dirty="0" smtClean="0"/>
              <a:t>sub-contractors</a:t>
            </a:r>
            <a:endParaRPr lang="en-AU" dirty="0"/>
          </a:p>
          <a:p>
            <a:r>
              <a:rPr lang="en-AU" dirty="0" smtClean="0"/>
              <a:t>Are </a:t>
            </a:r>
            <a:r>
              <a:rPr lang="en-AU" dirty="0"/>
              <a:t>enough resources being directed into project’s </a:t>
            </a:r>
            <a:r>
              <a:rPr lang="en-AU" dirty="0" smtClean="0"/>
              <a:t>QM?</a:t>
            </a:r>
          </a:p>
          <a:p>
            <a:r>
              <a:rPr lang="en-AU" dirty="0"/>
              <a:t>Some </a:t>
            </a:r>
            <a:r>
              <a:rPr lang="en-AU" dirty="0" smtClean="0"/>
              <a:t>main </a:t>
            </a:r>
            <a:r>
              <a:rPr lang="en-AU" dirty="0"/>
              <a:t>issues </a:t>
            </a:r>
            <a:r>
              <a:rPr lang="en-AU" dirty="0" smtClean="0"/>
              <a:t>are</a:t>
            </a:r>
            <a:r>
              <a:rPr lang="en-AU" dirty="0"/>
              <a:t>:</a:t>
            </a:r>
          </a:p>
          <a:p>
            <a:pPr lvl="1">
              <a:lnSpc>
                <a:spcPct val="150000"/>
              </a:lnSpc>
            </a:pPr>
            <a:r>
              <a:rPr lang="en-AU" sz="2000" kern="1200" dirty="0" smtClean="0"/>
              <a:t>Lack </a:t>
            </a:r>
            <a:r>
              <a:rPr lang="en-AU" sz="2000" kern="1200" dirty="0"/>
              <a:t>of document control</a:t>
            </a:r>
          </a:p>
          <a:p>
            <a:pPr lvl="1">
              <a:lnSpc>
                <a:spcPct val="150000"/>
              </a:lnSpc>
            </a:pPr>
            <a:r>
              <a:rPr lang="en-AU" sz="2000" kern="1200" dirty="0"/>
              <a:t>Inconsistency with regards to parameters used</a:t>
            </a:r>
          </a:p>
          <a:p>
            <a:pPr lvl="1">
              <a:lnSpc>
                <a:spcPct val="150000"/>
              </a:lnSpc>
            </a:pPr>
            <a:r>
              <a:rPr lang="en-AU" sz="2000" kern="1200" dirty="0"/>
              <a:t>Calculation </a:t>
            </a:r>
            <a:r>
              <a:rPr lang="en-AU" sz="2000" kern="1200" dirty="0" smtClean="0"/>
              <a:t>errors </a:t>
            </a:r>
            <a:r>
              <a:rPr lang="en-AU" sz="2000" kern="1200" dirty="0"/>
              <a:t>– no </a:t>
            </a:r>
            <a:r>
              <a:rPr lang="en-AU" sz="2000" kern="1200" dirty="0" smtClean="0"/>
              <a:t>peer review of calculations </a:t>
            </a:r>
            <a:endParaRPr lang="en-AU" sz="2000" kern="1200" dirty="0"/>
          </a:p>
          <a:p>
            <a:pPr lvl="1">
              <a:lnSpc>
                <a:spcPct val="150000"/>
              </a:lnSpc>
            </a:pPr>
            <a:r>
              <a:rPr lang="en-AU" sz="2000" kern="1200" dirty="0"/>
              <a:t>Lack of traceability of drawing approvals </a:t>
            </a:r>
          </a:p>
          <a:p>
            <a:pPr lvl="1">
              <a:lnSpc>
                <a:spcPct val="150000"/>
              </a:lnSpc>
            </a:pPr>
            <a:r>
              <a:rPr lang="en-AU" sz="2000" dirty="0"/>
              <a:t>Lack of formal processes to resolve technical queries </a:t>
            </a:r>
            <a:r>
              <a:rPr lang="en-AU" sz="2000" dirty="0" smtClean="0"/>
              <a:t>across various </a:t>
            </a:r>
            <a:r>
              <a:rPr lang="en-AU" sz="2000" dirty="0"/>
              <a:t>stages of design</a:t>
            </a:r>
          </a:p>
          <a:p>
            <a:pPr lvl="1">
              <a:lnSpc>
                <a:spcPct val="150000"/>
              </a:lnSpc>
            </a:pPr>
            <a:r>
              <a:rPr lang="en-AU" sz="2000" kern="1200" dirty="0"/>
              <a:t>No evidence of drawing review against calculations </a:t>
            </a:r>
          </a:p>
          <a:p>
            <a:endParaRPr lang="en-AU" dirty="0"/>
          </a:p>
        </p:txBody>
      </p:sp>
    </p:spTree>
    <p:extLst>
      <p:ext uri="{BB962C8B-B14F-4D97-AF65-F5344CB8AC3E}">
        <p14:creationId xmlns:p14="http://schemas.microsoft.com/office/powerpoint/2010/main" val="2317093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p:txBody>
          <a:bodyPr/>
          <a:lstStyle/>
          <a:p>
            <a:r>
              <a:rPr lang="en-AU" dirty="0" smtClean="0"/>
              <a:t>How is the regulator helping?</a:t>
            </a:r>
            <a:endParaRPr lang="en-AU" dirty="0"/>
          </a:p>
        </p:txBody>
      </p:sp>
      <p:sp>
        <p:nvSpPr>
          <p:cNvPr id="4" name="Slide Number Placeholder 3"/>
          <p:cNvSpPr>
            <a:spLocks noGrp="1"/>
          </p:cNvSpPr>
          <p:nvPr>
            <p:ph type="sldNum" sz="quarter" idx="10"/>
          </p:nvPr>
        </p:nvSpPr>
        <p:spPr>
          <a:xfrm>
            <a:off x="7885113" y="6524625"/>
            <a:ext cx="1258887" cy="333375"/>
          </a:xfrm>
        </p:spPr>
        <p:txBody>
          <a:bodyPr/>
          <a:lstStyle/>
          <a:p>
            <a:pPr>
              <a:defRPr/>
            </a:pPr>
            <a:fld id="{65F01BBC-B154-426B-B193-7FA9844B8C65}" type="slidenum">
              <a:rPr lang="en-US" smtClean="0"/>
              <a:pPr>
                <a:defRPr/>
              </a:pPr>
              <a:t>12</a:t>
            </a:fld>
            <a:endParaRPr lang="en-US" dirty="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7233" t="19270" r="43192" b="7150"/>
          <a:stretch/>
        </p:blipFill>
        <p:spPr bwMode="auto">
          <a:xfrm rot="874981">
            <a:off x="6575551" y="1343"/>
            <a:ext cx="2367912" cy="33120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ubtitle 4"/>
          <p:cNvSpPr>
            <a:spLocks noGrp="1"/>
          </p:cNvSpPr>
          <p:nvPr>
            <p:ph idx="1"/>
          </p:nvPr>
        </p:nvSpPr>
        <p:spPr/>
        <p:txBody>
          <a:bodyPr/>
          <a:lstStyle/>
          <a:p>
            <a:pPr marL="0" indent="0">
              <a:buNone/>
            </a:pPr>
            <a:r>
              <a:rPr lang="en-AU" sz="2000" dirty="0" smtClean="0"/>
              <a:t>Updated form for registration of classified plant</a:t>
            </a:r>
          </a:p>
          <a:p>
            <a:pPr>
              <a:lnSpc>
                <a:spcPct val="150000"/>
              </a:lnSpc>
            </a:pPr>
            <a:r>
              <a:rPr lang="en-AU" sz="2000" dirty="0" smtClean="0"/>
              <a:t>Removed unnecessary details</a:t>
            </a:r>
            <a:endParaRPr lang="en-AU" sz="1800" dirty="0" smtClean="0"/>
          </a:p>
          <a:p>
            <a:pPr>
              <a:lnSpc>
                <a:spcPct val="150000"/>
              </a:lnSpc>
            </a:pPr>
            <a:r>
              <a:rPr lang="en-AU" sz="2000" dirty="0" smtClean="0"/>
              <a:t>Emphasised frequently overlooked items </a:t>
            </a:r>
          </a:p>
          <a:p>
            <a:pPr>
              <a:lnSpc>
                <a:spcPct val="150000"/>
              </a:lnSpc>
            </a:pPr>
            <a:r>
              <a:rPr lang="en-AU" sz="2000" dirty="0" smtClean="0"/>
              <a:t>Allowed for up to three designers and verifiers</a:t>
            </a:r>
          </a:p>
          <a:p>
            <a:pPr>
              <a:lnSpc>
                <a:spcPct val="150000"/>
              </a:lnSpc>
            </a:pPr>
            <a:r>
              <a:rPr lang="en-AU" sz="2000" dirty="0" smtClean="0"/>
              <a:t>Expanded sections for the documentation submitted</a:t>
            </a:r>
          </a:p>
          <a:p>
            <a:r>
              <a:rPr lang="en-AU" sz="2000" dirty="0" smtClean="0"/>
              <a:t>Clarified applicant’s declaration</a:t>
            </a:r>
          </a:p>
          <a:p>
            <a:pPr lvl="1">
              <a:buSzPct val="70000"/>
            </a:pPr>
            <a:r>
              <a:rPr lang="en-AU" sz="2000" dirty="0" smtClean="0"/>
              <a:t>Applicant is authorised</a:t>
            </a:r>
          </a:p>
          <a:p>
            <a:pPr lvl="1">
              <a:buSzPct val="70000"/>
            </a:pPr>
            <a:r>
              <a:rPr lang="en-AU" sz="2000" dirty="0" smtClean="0"/>
              <a:t>Information submitted is compliant and a true and correct representation of plant</a:t>
            </a:r>
          </a:p>
          <a:p>
            <a:pPr lvl="1">
              <a:buSzPct val="70000"/>
            </a:pPr>
            <a:r>
              <a:rPr lang="en-AU" sz="2000" dirty="0" smtClean="0"/>
              <a:t>All relevant safety and health information has been passed on to owner of plant</a:t>
            </a:r>
          </a:p>
          <a:p>
            <a:pPr marL="0" indent="0">
              <a:buNone/>
            </a:pPr>
            <a:endParaRPr lang="en-AU" sz="2000" dirty="0" smtClean="0"/>
          </a:p>
          <a:p>
            <a:pPr marL="0" indent="0" algn="ctr">
              <a:buNone/>
            </a:pPr>
            <a:endParaRPr lang="en-AU" sz="2000" dirty="0" smtClean="0"/>
          </a:p>
        </p:txBody>
      </p:sp>
    </p:spTree>
    <p:extLst>
      <p:ext uri="{BB962C8B-B14F-4D97-AF65-F5344CB8AC3E}">
        <p14:creationId xmlns:p14="http://schemas.microsoft.com/office/powerpoint/2010/main" val="1500163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p:txBody>
          <a:bodyPr/>
          <a:lstStyle/>
          <a:p>
            <a:r>
              <a:rPr lang="en-AU" dirty="0" smtClean="0"/>
              <a:t>What</a:t>
            </a:r>
            <a:r>
              <a:rPr lang="en-AU" dirty="0"/>
              <a:t> </a:t>
            </a:r>
            <a:r>
              <a:rPr lang="en-AU" dirty="0" smtClean="0"/>
              <a:t>else is available?</a:t>
            </a:r>
            <a:endParaRPr lang="en-AU" dirty="0"/>
          </a:p>
        </p:txBody>
      </p:sp>
      <p:sp>
        <p:nvSpPr>
          <p:cNvPr id="4" name="Slide Number Placeholder 3"/>
          <p:cNvSpPr>
            <a:spLocks noGrp="1"/>
          </p:cNvSpPr>
          <p:nvPr>
            <p:ph type="sldNum" sz="quarter" idx="10"/>
          </p:nvPr>
        </p:nvSpPr>
        <p:spPr>
          <a:xfrm>
            <a:off x="7885113" y="6524625"/>
            <a:ext cx="1258887" cy="333375"/>
          </a:xfrm>
        </p:spPr>
        <p:txBody>
          <a:bodyPr/>
          <a:lstStyle/>
          <a:p>
            <a:pPr>
              <a:defRPr/>
            </a:pPr>
            <a:fld id="{65F01BBC-B154-426B-B193-7FA9844B8C65}" type="slidenum">
              <a:rPr lang="en-US" smtClean="0"/>
              <a:pPr>
                <a:defRPr/>
              </a:pPr>
              <a:t>13</a:t>
            </a:fld>
            <a:endParaRPr lang="en-US" dirty="0"/>
          </a:p>
        </p:txBody>
      </p:sp>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26594" t="19040" r="43124" b="11364"/>
          <a:stretch/>
        </p:blipFill>
        <p:spPr bwMode="auto">
          <a:xfrm rot="1114832">
            <a:off x="6296447" y="1701687"/>
            <a:ext cx="2426395" cy="336332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ontent Placeholder 1"/>
          <p:cNvSpPr>
            <a:spLocks noGrp="1"/>
          </p:cNvSpPr>
          <p:nvPr>
            <p:ph idx="1"/>
          </p:nvPr>
        </p:nvSpPr>
        <p:spPr>
          <a:xfrm>
            <a:off x="685800" y="1600200"/>
            <a:ext cx="5902424" cy="3629000"/>
          </a:xfrm>
        </p:spPr>
        <p:txBody>
          <a:bodyPr/>
          <a:lstStyle/>
          <a:p>
            <a:pPr marL="0" indent="0">
              <a:buNone/>
            </a:pPr>
            <a:r>
              <a:rPr lang="en-AU" dirty="0" smtClean="0"/>
              <a:t>Updated </a:t>
            </a:r>
            <a:r>
              <a:rPr lang="en-AU" dirty="0"/>
              <a:t>g</a:t>
            </a:r>
            <a:r>
              <a:rPr lang="en-AU" dirty="0" smtClean="0"/>
              <a:t>uidance </a:t>
            </a:r>
            <a:r>
              <a:rPr lang="en-AU" dirty="0"/>
              <a:t>material </a:t>
            </a:r>
            <a:r>
              <a:rPr lang="en-AU" dirty="0" smtClean="0"/>
              <a:t>that </a:t>
            </a:r>
            <a:r>
              <a:rPr lang="en-AU" dirty="0"/>
              <a:t>lists documents required when applying for bridge and gantry crane registration</a:t>
            </a:r>
          </a:p>
          <a:p>
            <a:pPr marL="0" indent="0">
              <a:buNone/>
            </a:pPr>
            <a:endParaRPr lang="en-AU" dirty="0"/>
          </a:p>
          <a:p>
            <a:pPr>
              <a:spcAft>
                <a:spcPts val="1200"/>
              </a:spcAft>
            </a:pPr>
            <a:r>
              <a:rPr lang="en-AU" dirty="0" smtClean="0"/>
              <a:t>Amended layout </a:t>
            </a:r>
            <a:r>
              <a:rPr lang="en-AU" dirty="0"/>
              <a:t>to improve </a:t>
            </a:r>
            <a:r>
              <a:rPr lang="en-AU" dirty="0" smtClean="0"/>
              <a:t>clarity</a:t>
            </a:r>
          </a:p>
          <a:p>
            <a:pPr>
              <a:spcAft>
                <a:spcPts val="1200"/>
              </a:spcAft>
            </a:pPr>
            <a:r>
              <a:rPr lang="en-AU" dirty="0" smtClean="0"/>
              <a:t>Circulated to industry last year and feedback addressed</a:t>
            </a:r>
          </a:p>
        </p:txBody>
      </p:sp>
      <p:sp>
        <p:nvSpPr>
          <p:cNvPr id="3" name="Rectangle 2"/>
          <p:cNvSpPr/>
          <p:nvPr/>
        </p:nvSpPr>
        <p:spPr>
          <a:xfrm>
            <a:off x="611560" y="5363924"/>
            <a:ext cx="6898084" cy="830997"/>
          </a:xfrm>
          <a:prstGeom prst="rect">
            <a:avLst/>
          </a:prstGeom>
        </p:spPr>
        <p:txBody>
          <a:bodyPr wrap="square">
            <a:spAutoFit/>
          </a:bodyPr>
          <a:lstStyle/>
          <a:p>
            <a:pPr>
              <a:spcAft>
                <a:spcPts val="2400"/>
              </a:spcAft>
            </a:pPr>
            <a:r>
              <a:rPr lang="en-AU" sz="2400" dirty="0">
                <a:solidFill>
                  <a:prstClr val="black"/>
                </a:solidFill>
              </a:rPr>
              <a:t>Visit </a:t>
            </a:r>
            <a:r>
              <a:rPr lang="en-AU" sz="2400" dirty="0" smtClean="0">
                <a:solidFill>
                  <a:prstClr val="black"/>
                </a:solidFill>
              </a:rPr>
              <a:t>registration of classified plant </a:t>
            </a:r>
            <a:r>
              <a:rPr lang="en-AU" sz="2400" dirty="0">
                <a:solidFill>
                  <a:prstClr val="black"/>
                </a:solidFill>
              </a:rPr>
              <a:t>section at </a:t>
            </a:r>
            <a:r>
              <a:rPr lang="en-AU" sz="2400" dirty="0">
                <a:solidFill>
                  <a:srgbClr val="CF5E31"/>
                </a:solidFill>
              </a:rPr>
              <a:t>www.dmp.wa.gov.au/ResourcesSafety</a:t>
            </a:r>
          </a:p>
        </p:txBody>
      </p:sp>
    </p:spTree>
    <p:extLst>
      <p:ext uri="{BB962C8B-B14F-4D97-AF65-F5344CB8AC3E}">
        <p14:creationId xmlns:p14="http://schemas.microsoft.com/office/powerpoint/2010/main" val="27302836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p:txBody>
          <a:bodyPr/>
          <a:lstStyle/>
          <a:p>
            <a:r>
              <a:rPr lang="en-AU" dirty="0" smtClean="0"/>
              <a:t>What is coming?</a:t>
            </a:r>
            <a:endParaRPr lang="en-AU" dirty="0"/>
          </a:p>
        </p:txBody>
      </p:sp>
      <p:sp>
        <p:nvSpPr>
          <p:cNvPr id="4" name="Slide Number Placeholder 3"/>
          <p:cNvSpPr>
            <a:spLocks noGrp="1"/>
          </p:cNvSpPr>
          <p:nvPr>
            <p:ph type="sldNum" sz="quarter" idx="10"/>
          </p:nvPr>
        </p:nvSpPr>
        <p:spPr>
          <a:xfrm>
            <a:off x="7885113" y="6524625"/>
            <a:ext cx="1258887" cy="333375"/>
          </a:xfrm>
        </p:spPr>
        <p:txBody>
          <a:bodyPr/>
          <a:lstStyle/>
          <a:p>
            <a:pPr>
              <a:defRPr/>
            </a:pPr>
            <a:fld id="{65F01BBC-B154-426B-B193-7FA9844B8C65}" type="slidenum">
              <a:rPr lang="en-US" smtClean="0"/>
              <a:pPr>
                <a:defRPr/>
              </a:pPr>
              <a:t>14</a:t>
            </a:fld>
            <a:endParaRPr lang="en-US" dirty="0"/>
          </a:p>
        </p:txBody>
      </p:sp>
      <p:pic>
        <p:nvPicPr>
          <p:cNvPr id="3075"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8184" t="10019" r="19223"/>
          <a:stretch/>
        </p:blipFill>
        <p:spPr bwMode="auto">
          <a:xfrm>
            <a:off x="4851270" y="2780928"/>
            <a:ext cx="3857305" cy="348009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idx="1"/>
          </p:nvPr>
        </p:nvSpPr>
        <p:spPr>
          <a:xfrm>
            <a:off x="685800" y="1600200"/>
            <a:ext cx="8206680" cy="4495800"/>
          </a:xfrm>
        </p:spPr>
        <p:txBody>
          <a:bodyPr/>
          <a:lstStyle/>
          <a:p>
            <a:pPr marL="0" indent="0">
              <a:buNone/>
            </a:pPr>
            <a:r>
              <a:rPr lang="en-AU" dirty="0" smtClean="0"/>
              <a:t>Development </a:t>
            </a:r>
            <a:r>
              <a:rPr lang="en-AU" dirty="0"/>
              <a:t>of online </a:t>
            </a:r>
            <a:r>
              <a:rPr lang="en-AU" dirty="0" smtClean="0"/>
              <a:t>one-stop </a:t>
            </a:r>
            <a:r>
              <a:rPr lang="en-AU" dirty="0"/>
              <a:t>shop for all classified plant to replace current “Registration of Classified Plant</a:t>
            </a:r>
            <a:r>
              <a:rPr lang="en-AU" dirty="0" smtClean="0"/>
              <a:t>”</a:t>
            </a:r>
          </a:p>
          <a:p>
            <a:pPr marL="0" indent="0">
              <a:buNone/>
            </a:pPr>
            <a:r>
              <a:rPr lang="en-AU" dirty="0" smtClean="0"/>
              <a:t> </a:t>
            </a:r>
            <a:endParaRPr lang="en-AU" dirty="0"/>
          </a:p>
          <a:p>
            <a:r>
              <a:rPr lang="en-AU" sz="2200" dirty="0"/>
              <a:t>Legislation and exemptions</a:t>
            </a:r>
          </a:p>
          <a:p>
            <a:r>
              <a:rPr lang="en-AU" sz="2200" dirty="0"/>
              <a:t>Clearer definitions</a:t>
            </a:r>
          </a:p>
          <a:p>
            <a:r>
              <a:rPr lang="en-AU" sz="2200" dirty="0"/>
              <a:t>Updated FAQs</a:t>
            </a:r>
          </a:p>
          <a:p>
            <a:r>
              <a:rPr lang="en-AU" sz="2200" dirty="0"/>
              <a:t>Safety alerts</a:t>
            </a:r>
          </a:p>
          <a:p>
            <a:r>
              <a:rPr lang="en-AU" sz="2200" dirty="0"/>
              <a:t>Articles</a:t>
            </a:r>
          </a:p>
          <a:p>
            <a:r>
              <a:rPr lang="en-AU" sz="2200" dirty="0"/>
              <a:t>Forms</a:t>
            </a:r>
          </a:p>
          <a:p>
            <a:r>
              <a:rPr lang="en-AU" sz="2200" dirty="0"/>
              <a:t>Guidelines</a:t>
            </a:r>
          </a:p>
          <a:p>
            <a:endParaRPr lang="en-AU" dirty="0"/>
          </a:p>
        </p:txBody>
      </p:sp>
    </p:spTree>
    <p:extLst>
      <p:ext uri="{BB962C8B-B14F-4D97-AF65-F5344CB8AC3E}">
        <p14:creationId xmlns:p14="http://schemas.microsoft.com/office/powerpoint/2010/main" val="11533850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p:txBody>
          <a:bodyPr/>
          <a:lstStyle/>
          <a:p>
            <a:r>
              <a:rPr lang="en-AU" dirty="0" smtClean="0"/>
              <a:t>Other plans</a:t>
            </a:r>
            <a:endParaRPr lang="en-AU" dirty="0"/>
          </a:p>
        </p:txBody>
      </p:sp>
      <p:sp>
        <p:nvSpPr>
          <p:cNvPr id="4" name="Slide Number Placeholder 3"/>
          <p:cNvSpPr>
            <a:spLocks noGrp="1"/>
          </p:cNvSpPr>
          <p:nvPr>
            <p:ph type="sldNum" sz="quarter" idx="10"/>
          </p:nvPr>
        </p:nvSpPr>
        <p:spPr>
          <a:xfrm>
            <a:off x="7885113" y="6524625"/>
            <a:ext cx="1258887" cy="333375"/>
          </a:xfrm>
        </p:spPr>
        <p:txBody>
          <a:bodyPr/>
          <a:lstStyle/>
          <a:p>
            <a:pPr>
              <a:defRPr/>
            </a:pPr>
            <a:fld id="{65F01BBC-B154-426B-B193-7FA9844B8C65}" type="slidenum">
              <a:rPr lang="en-US" smtClean="0"/>
              <a:pPr>
                <a:defRPr/>
              </a:pPr>
              <a:t>15</a:t>
            </a:fld>
            <a:endParaRPr lang="en-US" dirty="0"/>
          </a:p>
        </p:txBody>
      </p:sp>
      <p:sp>
        <p:nvSpPr>
          <p:cNvPr id="2" name="Content Placeholder 1"/>
          <p:cNvSpPr>
            <a:spLocks noGrp="1"/>
          </p:cNvSpPr>
          <p:nvPr>
            <p:ph idx="1"/>
          </p:nvPr>
        </p:nvSpPr>
        <p:spPr/>
        <p:txBody>
          <a:bodyPr/>
          <a:lstStyle/>
          <a:p>
            <a:pPr marL="0" indent="0">
              <a:buNone/>
            </a:pPr>
            <a:r>
              <a:rPr lang="en-AU" dirty="0"/>
              <a:t>Looking into making </a:t>
            </a:r>
            <a:r>
              <a:rPr lang="en-AU" dirty="0" smtClean="0"/>
              <a:t>application </a:t>
            </a:r>
            <a:r>
              <a:rPr lang="en-AU" dirty="0"/>
              <a:t>process </a:t>
            </a:r>
            <a:r>
              <a:rPr lang="en-AU" dirty="0" smtClean="0"/>
              <a:t>electronic via:</a:t>
            </a:r>
            <a:endParaRPr lang="en-AU" dirty="0"/>
          </a:p>
          <a:p>
            <a:pPr>
              <a:lnSpc>
                <a:spcPct val="150000"/>
              </a:lnSpc>
              <a:buFont typeface="Arial" panose="020B0604020202020204" pitchFamily="34" charset="0"/>
              <a:buChar char="•"/>
            </a:pPr>
            <a:r>
              <a:rPr lang="en-AU" dirty="0" smtClean="0"/>
              <a:t>Safety Regulation System (SRS)</a:t>
            </a:r>
            <a:endParaRPr lang="en-AU" dirty="0"/>
          </a:p>
          <a:p>
            <a:pPr>
              <a:lnSpc>
                <a:spcPct val="150000"/>
              </a:lnSpc>
              <a:buFont typeface="Arial" panose="020B0604020202020204" pitchFamily="34" charset="0"/>
              <a:buChar char="•"/>
            </a:pPr>
            <a:r>
              <a:rPr lang="en-AU" dirty="0"/>
              <a:t>File </a:t>
            </a:r>
            <a:r>
              <a:rPr lang="en-AU" dirty="0" smtClean="0"/>
              <a:t>transfer system</a:t>
            </a:r>
            <a:endParaRPr lang="en-AU" dirty="0"/>
          </a:p>
          <a:p>
            <a:pPr>
              <a:lnSpc>
                <a:spcPct val="150000"/>
              </a:lnSpc>
              <a:buFont typeface="Arial" panose="020B0604020202020204" pitchFamily="34" charset="0"/>
              <a:buChar char="•"/>
            </a:pPr>
            <a:r>
              <a:rPr lang="en-AU" dirty="0"/>
              <a:t>Web page</a:t>
            </a:r>
          </a:p>
          <a:p>
            <a:pPr marL="0" indent="0">
              <a:buNone/>
            </a:pPr>
            <a:endParaRPr lang="en-AU" dirty="0"/>
          </a:p>
          <a:p>
            <a:pPr marL="0" indent="0">
              <a:buNone/>
            </a:pPr>
            <a:r>
              <a:rPr lang="en-AU" dirty="0"/>
              <a:t>Thoughts and ideas on this are welcome!</a:t>
            </a:r>
          </a:p>
          <a:p>
            <a:pPr marL="0" indent="0">
              <a:buNone/>
            </a:pPr>
            <a:endParaRPr lang="en-AU" sz="2000" dirty="0"/>
          </a:p>
          <a:p>
            <a:pPr marL="0" indent="0" algn="ctr">
              <a:buNone/>
            </a:pPr>
            <a:r>
              <a:rPr lang="en-AU" dirty="0">
                <a:solidFill>
                  <a:srgbClr val="CF5E31"/>
                </a:solidFill>
              </a:rPr>
              <a:t>plantregistrations@dmp.wa.gov.au</a:t>
            </a:r>
          </a:p>
          <a:p>
            <a:endParaRPr lang="en-AU" dirty="0"/>
          </a:p>
        </p:txBody>
      </p:sp>
    </p:spTree>
    <p:extLst>
      <p:ext uri="{BB962C8B-B14F-4D97-AF65-F5344CB8AC3E}">
        <p14:creationId xmlns:p14="http://schemas.microsoft.com/office/powerpoint/2010/main" val="26028687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p:txBody>
          <a:bodyPr/>
          <a:lstStyle/>
          <a:p>
            <a:r>
              <a:rPr lang="en-AU" dirty="0" smtClean="0"/>
              <a:t>FAQ regarding plant already registered</a:t>
            </a:r>
            <a:endParaRPr lang="en-AU" dirty="0"/>
          </a:p>
        </p:txBody>
      </p:sp>
      <p:sp>
        <p:nvSpPr>
          <p:cNvPr id="60419" name="Subtitle 4"/>
          <p:cNvSpPr>
            <a:spLocks noGrp="1"/>
          </p:cNvSpPr>
          <p:nvPr>
            <p:ph idx="1"/>
          </p:nvPr>
        </p:nvSpPr>
        <p:spPr/>
        <p:txBody>
          <a:bodyPr/>
          <a:lstStyle/>
          <a:p>
            <a:pPr marL="0" indent="0">
              <a:buNone/>
            </a:pPr>
            <a:r>
              <a:rPr lang="en-AU" dirty="0" smtClean="0"/>
              <a:t>Where specific items of classified plant have already been design registered by another Commonwealth, State or Territory authority within Australia, you do NOT need to apply to DMP to have plant registered. </a:t>
            </a:r>
          </a:p>
          <a:p>
            <a:pPr marL="0" indent="0">
              <a:buNone/>
            </a:pPr>
            <a:endParaRPr lang="en-AU" sz="2000" dirty="0"/>
          </a:p>
          <a:p>
            <a:pPr marL="0" indent="0">
              <a:buNone/>
            </a:pPr>
            <a:endParaRPr lang="en-AU" sz="2000" dirty="0"/>
          </a:p>
          <a:p>
            <a:pPr marL="0" indent="0">
              <a:buNone/>
            </a:pPr>
            <a:endParaRPr lang="en-AU" sz="2000" dirty="0" smtClean="0"/>
          </a:p>
          <a:p>
            <a:pPr marL="457200" lvl="1" indent="0">
              <a:buNone/>
            </a:pPr>
            <a:endParaRPr lang="en-AU" sz="2000" dirty="0"/>
          </a:p>
        </p:txBody>
      </p:sp>
      <p:sp>
        <p:nvSpPr>
          <p:cNvPr id="4" name="Slide Number Placeholder 3"/>
          <p:cNvSpPr>
            <a:spLocks noGrp="1"/>
          </p:cNvSpPr>
          <p:nvPr>
            <p:ph type="sldNum" sz="quarter" idx="10"/>
          </p:nvPr>
        </p:nvSpPr>
        <p:spPr/>
        <p:txBody>
          <a:bodyPr/>
          <a:lstStyle/>
          <a:p>
            <a:pPr>
              <a:defRPr/>
            </a:pPr>
            <a:fld id="{65F01BBC-B154-426B-B193-7FA9844B8C65}" type="slidenum">
              <a:rPr lang="en-US" smtClean="0"/>
              <a:pPr>
                <a:defRPr/>
              </a:pPr>
              <a:t>16</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336754828"/>
              </p:ext>
            </p:extLst>
          </p:nvPr>
        </p:nvGraphicFramePr>
        <p:xfrm>
          <a:off x="1475656" y="3391056"/>
          <a:ext cx="6096000" cy="2560320"/>
        </p:xfrm>
        <a:graphic>
          <a:graphicData uri="http://schemas.openxmlformats.org/drawingml/2006/table">
            <a:tbl>
              <a:tblPr firstRow="1" bandRow="1">
                <a:tableStyleId>{5C22544A-7EE6-4342-B048-85BDC9FD1C3A}</a:tableStyleId>
              </a:tblPr>
              <a:tblGrid>
                <a:gridCol w="3048000"/>
                <a:gridCol w="3048000"/>
              </a:tblGrid>
              <a:tr h="2448272">
                <a:tc>
                  <a:txBody>
                    <a:bodyPr/>
                    <a:lstStyle/>
                    <a:p>
                      <a:r>
                        <a:rPr lang="en-AU" u="none" dirty="0" smtClean="0">
                          <a:solidFill>
                            <a:sysClr val="windowText" lastClr="000000"/>
                          </a:solidFill>
                        </a:rPr>
                        <a:t>WorkSafe</a:t>
                      </a:r>
                      <a:r>
                        <a:rPr lang="en-AU" b="1" baseline="0" dirty="0" smtClean="0">
                          <a:solidFill>
                            <a:sysClr val="windowText" lastClr="000000"/>
                          </a:solidFill>
                        </a:rPr>
                        <a:t>     </a:t>
                      </a:r>
                    </a:p>
                    <a:p>
                      <a:r>
                        <a:rPr lang="en-AU" b="1" baseline="0" dirty="0" smtClean="0">
                          <a:solidFill>
                            <a:sysClr val="windowText" lastClr="000000"/>
                          </a:solidFill>
                        </a:rPr>
                        <a:t>         </a:t>
                      </a:r>
                    </a:p>
                    <a:p>
                      <a:pPr lvl="3"/>
                      <a:r>
                        <a:rPr lang="en-AU" b="0" dirty="0" smtClean="0">
                          <a:solidFill>
                            <a:sysClr val="windowText" lastClr="000000"/>
                          </a:solidFill>
                        </a:rPr>
                        <a:t>Design</a:t>
                      </a:r>
                      <a:r>
                        <a:rPr lang="en-AU" b="0" baseline="0" dirty="0" smtClean="0">
                          <a:solidFill>
                            <a:sysClr val="windowText" lastClr="000000"/>
                          </a:solidFill>
                        </a:rPr>
                        <a:t>  Registration </a:t>
                      </a:r>
                    </a:p>
                    <a:p>
                      <a:pPr lvl="3"/>
                      <a:r>
                        <a:rPr lang="en-AU" b="0" baseline="0" dirty="0" smtClean="0">
                          <a:solidFill>
                            <a:sysClr val="windowText" lastClr="000000"/>
                          </a:solidFill>
                        </a:rPr>
                        <a:t>Number</a:t>
                      </a:r>
                    </a:p>
                    <a:p>
                      <a:pPr lvl="3"/>
                      <a:endParaRPr lang="en-AU" b="0" baseline="0" dirty="0" smtClean="0">
                        <a:solidFill>
                          <a:sysClr val="windowText" lastClr="000000"/>
                        </a:solidFill>
                      </a:endParaRPr>
                    </a:p>
                    <a:p>
                      <a:pPr lvl="3"/>
                      <a:r>
                        <a:rPr lang="en-AU" b="0" baseline="0" dirty="0" smtClean="0">
                          <a:solidFill>
                            <a:sysClr val="windowText" lastClr="000000"/>
                          </a:solidFill>
                        </a:rPr>
                        <a:t>Individual Registration Number</a:t>
                      </a:r>
                      <a:endParaRPr lang="en-AU"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AU" u="none" dirty="0" smtClean="0">
                          <a:solidFill>
                            <a:sysClr val="windowText" lastClr="000000"/>
                          </a:solidFill>
                        </a:rPr>
                        <a:t>DMP</a:t>
                      </a:r>
                      <a:endParaRPr lang="en-AU" b="0" u="none" dirty="0" smtClean="0">
                        <a:solidFill>
                          <a:sysClr val="windowText" lastClr="000000"/>
                        </a:solidFill>
                      </a:endParaRPr>
                    </a:p>
                    <a:p>
                      <a:pPr lvl="3"/>
                      <a:endParaRPr lang="en-AU" b="0" dirty="0" smtClean="0">
                        <a:solidFill>
                          <a:sysClr val="windowText" lastClr="000000"/>
                        </a:solidFill>
                      </a:endParaRPr>
                    </a:p>
                    <a:p>
                      <a:pPr lvl="3"/>
                      <a:endParaRPr lang="en-AU" b="0" dirty="0" smtClean="0">
                        <a:solidFill>
                          <a:sysClr val="windowText" lastClr="000000"/>
                        </a:solidFill>
                      </a:endParaRPr>
                    </a:p>
                    <a:p>
                      <a:pPr lvl="3"/>
                      <a:r>
                        <a:rPr lang="en-AU" b="0" dirty="0" smtClean="0">
                          <a:solidFill>
                            <a:sysClr val="windowText" lastClr="000000"/>
                          </a:solidFill>
                        </a:rPr>
                        <a:t>Individual </a:t>
                      </a:r>
                      <a:r>
                        <a:rPr lang="en-AU" b="0" baseline="0" dirty="0" smtClean="0">
                          <a:solidFill>
                            <a:sysClr val="windowText" lastClr="000000"/>
                          </a:solidFill>
                        </a:rPr>
                        <a:t>Registration </a:t>
                      </a:r>
                    </a:p>
                    <a:p>
                      <a:pPr lvl="3"/>
                      <a:r>
                        <a:rPr lang="en-AU" b="0" baseline="0" dirty="0" smtClean="0">
                          <a:solidFill>
                            <a:sysClr val="windowText" lastClr="000000"/>
                          </a:solidFill>
                        </a:rPr>
                        <a:t>Number</a:t>
                      </a:r>
                    </a:p>
                    <a:p>
                      <a:endParaRPr lang="en-AU" dirty="0" smtClean="0">
                        <a:solidFill>
                          <a:sysClr val="windowText" lastClr="000000"/>
                        </a:solidFill>
                      </a:endParaRPr>
                    </a:p>
                    <a:p>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6" name="Group 5"/>
          <p:cNvGrpSpPr/>
          <p:nvPr/>
        </p:nvGrpSpPr>
        <p:grpSpPr>
          <a:xfrm>
            <a:off x="1672031" y="4079026"/>
            <a:ext cx="852945" cy="541908"/>
            <a:chOff x="2654840" y="2348880"/>
            <a:chExt cx="852945" cy="541908"/>
          </a:xfrm>
        </p:grpSpPr>
        <p:pic>
          <p:nvPicPr>
            <p:cNvPr id="1026" name="Picture 2" descr="C:\Users\MIRSDCI\AppData\Local\Microsoft\Windows\Temporary Internet Files\Content.IE5\QJUVLJBW\MC90030523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54840" y="2348880"/>
              <a:ext cx="147120" cy="529208"/>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p:cNvGrpSpPr/>
            <p:nvPr/>
          </p:nvGrpSpPr>
          <p:grpSpPr>
            <a:xfrm>
              <a:off x="2793635" y="2348880"/>
              <a:ext cx="714150" cy="541908"/>
              <a:chOff x="1700065" y="3356992"/>
              <a:chExt cx="714150" cy="541908"/>
            </a:xfrm>
          </p:grpSpPr>
          <p:pic>
            <p:nvPicPr>
              <p:cNvPr id="7" name="Picture 2" descr="C:\Users\MIRSDCI\AppData\Local\Microsoft\Windows\Temporary Internet Files\Content.IE5\QJUVLJBW\MC90030523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00065" y="3356992"/>
                <a:ext cx="147120" cy="52920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MIRSDCI\AppData\Local\Microsoft\Windows\Temporary Internet Files\Content.IE5\QJUVLJBW\MC90030523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42810" y="3356992"/>
                <a:ext cx="147120" cy="52920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MIRSDCI\AppData\Local\Microsoft\Windows\Temporary Internet Files\Content.IE5\QJUVLJBW\MC90030523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2855" y="3356992"/>
                <a:ext cx="147120" cy="52920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MIRSDCI\AppData\Local\Microsoft\Windows\Temporary Internet Files\Content.IE5\QJUVLJBW\MC90030523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19975" y="3369692"/>
                <a:ext cx="147120" cy="52920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MIRSDCI\AppData\Local\Microsoft\Windows\Temporary Internet Files\Content.IE5\QJUVLJBW\MC90030523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7095" y="3369692"/>
                <a:ext cx="147120" cy="529208"/>
              </a:xfrm>
              <a:prstGeom prst="rect">
                <a:avLst/>
              </a:prstGeom>
              <a:noFill/>
              <a:extLst>
                <a:ext uri="{909E8E84-426E-40DD-AFC4-6F175D3DCCD1}">
                  <a14:hiddenFill xmlns:a14="http://schemas.microsoft.com/office/drawing/2010/main">
                    <a:solidFill>
                      <a:srgbClr val="FFFFFF"/>
                    </a:solidFill>
                  </a14:hiddenFill>
                </a:ext>
              </a:extLst>
            </p:spPr>
          </p:pic>
        </p:grpSp>
      </p:grpSp>
      <p:pic>
        <p:nvPicPr>
          <p:cNvPr id="12" name="Picture 2" descr="C:\Users\MIRSDCI\AppData\Local\Microsoft\Windows\Temporary Internet Files\Content.IE5\QJUVLJBW\MC90030523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58951" y="5188056"/>
            <a:ext cx="147120" cy="52920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C:\Users\MIRSDCI\AppData\Local\Microsoft\Windows\Temporary Internet Files\Content.IE5\QJUVLJBW\MC90030523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5544" y="4365104"/>
            <a:ext cx="147120" cy="529208"/>
          </a:xfrm>
          <a:prstGeom prst="rect">
            <a:avLst/>
          </a:prstGeom>
          <a:noFill/>
          <a:extLst>
            <a:ext uri="{909E8E84-426E-40DD-AFC4-6F175D3DCCD1}">
              <a14:hiddenFill xmlns:a14="http://schemas.microsoft.com/office/drawing/2010/main">
                <a:solidFill>
                  <a:srgbClr val="FFFFFF"/>
                </a:solidFill>
              </a14:hiddenFill>
            </a:ext>
          </a:extLst>
        </p:spPr>
      </p:pic>
      <p:sp>
        <p:nvSpPr>
          <p:cNvPr id="3" name="Right Arrow 2"/>
          <p:cNvSpPr/>
          <p:nvPr/>
        </p:nvSpPr>
        <p:spPr bwMode="auto">
          <a:xfrm>
            <a:off x="2603340" y="4256764"/>
            <a:ext cx="216024" cy="288032"/>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AU" sz="2400" b="1">
              <a:ln w="18000">
                <a:solidFill>
                  <a:srgbClr val="C0504D">
                    <a:satMod val="140000"/>
                  </a:srgbClr>
                </a:solidFill>
                <a:prstDash val="solid"/>
                <a:miter lim="800000"/>
              </a:ln>
              <a:noFill/>
              <a:effectLst>
                <a:outerShdw blurRad="25500" dist="23000" dir="7020000" algn="tl">
                  <a:srgbClr val="000000">
                    <a:alpha val="50000"/>
                  </a:srgbClr>
                </a:outerShdw>
              </a:effectLst>
            </a:endParaRPr>
          </a:p>
        </p:txBody>
      </p:sp>
      <p:sp>
        <p:nvSpPr>
          <p:cNvPr id="15" name="Right Arrow 14"/>
          <p:cNvSpPr/>
          <p:nvPr/>
        </p:nvSpPr>
        <p:spPr bwMode="auto">
          <a:xfrm>
            <a:off x="2603340" y="5308644"/>
            <a:ext cx="216024" cy="288032"/>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AU" sz="2400" b="1">
              <a:ln w="18000">
                <a:solidFill>
                  <a:srgbClr val="C0504D">
                    <a:satMod val="140000"/>
                  </a:srgbClr>
                </a:solidFill>
                <a:prstDash val="solid"/>
                <a:miter lim="800000"/>
              </a:ln>
              <a:noFill/>
              <a:effectLst>
                <a:outerShdw blurRad="25500" dist="23000" dir="7020000" algn="tl">
                  <a:srgbClr val="000000">
                    <a:alpha val="50000"/>
                  </a:srgbClr>
                </a:outerShdw>
              </a:effectLst>
            </a:endParaRPr>
          </a:p>
        </p:txBody>
      </p:sp>
      <p:sp>
        <p:nvSpPr>
          <p:cNvPr id="16" name="Right Arrow 15"/>
          <p:cNvSpPr/>
          <p:nvPr/>
        </p:nvSpPr>
        <p:spPr bwMode="auto">
          <a:xfrm>
            <a:off x="5648548" y="4509120"/>
            <a:ext cx="216024" cy="288032"/>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AU" sz="2400" b="1">
              <a:ln w="18000">
                <a:solidFill>
                  <a:srgbClr val="C0504D">
                    <a:satMod val="140000"/>
                  </a:srgb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2966424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p:txBody>
          <a:bodyPr/>
          <a:lstStyle/>
          <a:p>
            <a:r>
              <a:rPr lang="en-AU" dirty="0" smtClean="0">
                <a:solidFill>
                  <a:srgbClr val="CF5E31"/>
                </a:solidFill>
              </a:rPr>
              <a:t>Crane registrations in Western Australia –</a:t>
            </a:r>
            <a:br>
              <a:rPr lang="en-AU" dirty="0" smtClean="0">
                <a:solidFill>
                  <a:srgbClr val="CF5E31"/>
                </a:solidFill>
              </a:rPr>
            </a:br>
            <a:r>
              <a:rPr lang="en-AU" dirty="0" smtClean="0">
                <a:solidFill>
                  <a:srgbClr val="CF5E31"/>
                </a:solidFill>
              </a:rPr>
              <a:t>The state-of-play and verification</a:t>
            </a:r>
            <a:endParaRPr lang="en-AU" dirty="0">
              <a:solidFill>
                <a:srgbClr val="CF5E31"/>
              </a:solidFill>
            </a:endParaRPr>
          </a:p>
        </p:txBody>
      </p:sp>
      <p:sp>
        <p:nvSpPr>
          <p:cNvPr id="4" name="Slide Number Placeholder 3"/>
          <p:cNvSpPr>
            <a:spLocks noGrp="1"/>
          </p:cNvSpPr>
          <p:nvPr>
            <p:ph type="sldNum" sz="quarter" idx="10"/>
          </p:nvPr>
        </p:nvSpPr>
        <p:spPr>
          <a:xfrm>
            <a:off x="7885113" y="6524625"/>
            <a:ext cx="1258887" cy="333375"/>
          </a:xfrm>
        </p:spPr>
        <p:txBody>
          <a:bodyPr/>
          <a:lstStyle/>
          <a:p>
            <a:pPr>
              <a:defRPr/>
            </a:pPr>
            <a:fld id="{65F01BBC-B154-426B-B193-7FA9844B8C65}" type="slidenum">
              <a:rPr lang="en-US" smtClean="0"/>
              <a:pPr>
                <a:defRPr/>
              </a:pPr>
              <a:t>2</a:t>
            </a:fld>
            <a:endParaRPr lang="en-US" dirty="0"/>
          </a:p>
        </p:txBody>
      </p:sp>
    </p:spTree>
    <p:extLst>
      <p:ext uri="{BB962C8B-B14F-4D97-AF65-F5344CB8AC3E}">
        <p14:creationId xmlns:p14="http://schemas.microsoft.com/office/powerpoint/2010/main" val="3230139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379118792"/>
              </p:ext>
            </p:extLst>
          </p:nvPr>
        </p:nvGraphicFramePr>
        <p:xfrm>
          <a:off x="179512" y="620688"/>
          <a:ext cx="8856984" cy="6237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0"/>
          </p:nvPr>
        </p:nvSpPr>
        <p:spPr/>
        <p:txBody>
          <a:bodyPr/>
          <a:lstStyle/>
          <a:p>
            <a:pPr>
              <a:defRPr/>
            </a:pPr>
            <a:fld id="{65F01BBC-B154-426B-B193-7FA9844B8C65}" type="slidenum">
              <a:rPr lang="en-US" smtClean="0"/>
              <a:pPr>
                <a:defRPr/>
              </a:pPr>
              <a:t>3</a:t>
            </a:fld>
            <a:endParaRPr lang="en-US" dirty="0"/>
          </a:p>
        </p:txBody>
      </p:sp>
      <p:sp>
        <p:nvSpPr>
          <p:cNvPr id="2" name="Title 1"/>
          <p:cNvSpPr>
            <a:spLocks noGrp="1"/>
          </p:cNvSpPr>
          <p:nvPr>
            <p:ph type="title" idx="4294967295"/>
          </p:nvPr>
        </p:nvSpPr>
        <p:spPr>
          <a:xfrm>
            <a:off x="395536" y="260648"/>
            <a:ext cx="8640960" cy="504056"/>
          </a:xfrm>
        </p:spPr>
        <p:txBody>
          <a:bodyPr/>
          <a:lstStyle/>
          <a:p>
            <a:r>
              <a:rPr lang="en-AU" sz="2400" dirty="0" smtClean="0">
                <a:solidFill>
                  <a:srgbClr val="F85E08"/>
                </a:solidFill>
              </a:rPr>
              <a:t>Hierarchy of control – start at the top</a:t>
            </a:r>
            <a:endParaRPr lang="en-AU" sz="2400" dirty="0">
              <a:solidFill>
                <a:srgbClr val="F85E08"/>
              </a:solidFill>
            </a:endParaRPr>
          </a:p>
        </p:txBody>
      </p:sp>
      <p:sp>
        <p:nvSpPr>
          <p:cNvPr id="3" name="Up Arrow 2"/>
          <p:cNvSpPr/>
          <p:nvPr/>
        </p:nvSpPr>
        <p:spPr bwMode="auto">
          <a:xfrm rot="9780000" flipV="1">
            <a:off x="1331640" y="1262939"/>
            <a:ext cx="1728192" cy="3502104"/>
          </a:xfrm>
          <a:custGeom>
            <a:avLst/>
            <a:gdLst>
              <a:gd name="connsiteX0" fmla="*/ 0 w 1296144"/>
              <a:gd name="connsiteY0" fmla="*/ 648072 h 3456384"/>
              <a:gd name="connsiteX1" fmla="*/ 648072 w 1296144"/>
              <a:gd name="connsiteY1" fmla="*/ 0 h 3456384"/>
              <a:gd name="connsiteX2" fmla="*/ 1296144 w 1296144"/>
              <a:gd name="connsiteY2" fmla="*/ 648072 h 3456384"/>
              <a:gd name="connsiteX3" fmla="*/ 972108 w 1296144"/>
              <a:gd name="connsiteY3" fmla="*/ 648072 h 3456384"/>
              <a:gd name="connsiteX4" fmla="*/ 972108 w 1296144"/>
              <a:gd name="connsiteY4" fmla="*/ 3456384 h 3456384"/>
              <a:gd name="connsiteX5" fmla="*/ 324036 w 1296144"/>
              <a:gd name="connsiteY5" fmla="*/ 3456384 h 3456384"/>
              <a:gd name="connsiteX6" fmla="*/ 324036 w 1296144"/>
              <a:gd name="connsiteY6" fmla="*/ 648072 h 3456384"/>
              <a:gd name="connsiteX7" fmla="*/ 0 w 1296144"/>
              <a:gd name="connsiteY7" fmla="*/ 648072 h 3456384"/>
              <a:gd name="connsiteX0" fmla="*/ 0 w 1296144"/>
              <a:gd name="connsiteY0" fmla="*/ 648072 h 3456384"/>
              <a:gd name="connsiteX1" fmla="*/ 648072 w 1296144"/>
              <a:gd name="connsiteY1" fmla="*/ 0 h 3456384"/>
              <a:gd name="connsiteX2" fmla="*/ 1296144 w 1296144"/>
              <a:gd name="connsiteY2" fmla="*/ 648072 h 3456384"/>
              <a:gd name="connsiteX3" fmla="*/ 972108 w 1296144"/>
              <a:gd name="connsiteY3" fmla="*/ 648072 h 3456384"/>
              <a:gd name="connsiteX4" fmla="*/ 972108 w 1296144"/>
              <a:gd name="connsiteY4" fmla="*/ 3456384 h 3456384"/>
              <a:gd name="connsiteX5" fmla="*/ 3996 w 1296144"/>
              <a:gd name="connsiteY5" fmla="*/ 3456384 h 3456384"/>
              <a:gd name="connsiteX6" fmla="*/ 324036 w 1296144"/>
              <a:gd name="connsiteY6" fmla="*/ 648072 h 3456384"/>
              <a:gd name="connsiteX7" fmla="*/ 0 w 1296144"/>
              <a:gd name="connsiteY7" fmla="*/ 648072 h 3456384"/>
              <a:gd name="connsiteX0" fmla="*/ 0 w 1296144"/>
              <a:gd name="connsiteY0" fmla="*/ 648072 h 3456384"/>
              <a:gd name="connsiteX1" fmla="*/ 648072 w 1296144"/>
              <a:gd name="connsiteY1" fmla="*/ 0 h 3456384"/>
              <a:gd name="connsiteX2" fmla="*/ 1296144 w 1296144"/>
              <a:gd name="connsiteY2" fmla="*/ 648072 h 3456384"/>
              <a:gd name="connsiteX3" fmla="*/ 972108 w 1296144"/>
              <a:gd name="connsiteY3" fmla="*/ 648072 h 3456384"/>
              <a:gd name="connsiteX4" fmla="*/ 1257858 w 1296144"/>
              <a:gd name="connsiteY4" fmla="*/ 3456384 h 3456384"/>
              <a:gd name="connsiteX5" fmla="*/ 3996 w 1296144"/>
              <a:gd name="connsiteY5" fmla="*/ 3456384 h 3456384"/>
              <a:gd name="connsiteX6" fmla="*/ 324036 w 1296144"/>
              <a:gd name="connsiteY6" fmla="*/ 648072 h 3456384"/>
              <a:gd name="connsiteX7" fmla="*/ 0 w 1296144"/>
              <a:gd name="connsiteY7" fmla="*/ 648072 h 3456384"/>
              <a:gd name="connsiteX0" fmla="*/ 0 w 1296144"/>
              <a:gd name="connsiteY0" fmla="*/ 648072 h 3456384"/>
              <a:gd name="connsiteX1" fmla="*/ 648072 w 1296144"/>
              <a:gd name="connsiteY1" fmla="*/ 0 h 3456384"/>
              <a:gd name="connsiteX2" fmla="*/ 1296144 w 1296144"/>
              <a:gd name="connsiteY2" fmla="*/ 648072 h 3456384"/>
              <a:gd name="connsiteX3" fmla="*/ 972108 w 1296144"/>
              <a:gd name="connsiteY3" fmla="*/ 648072 h 3456384"/>
              <a:gd name="connsiteX4" fmla="*/ 726363 w 1296144"/>
              <a:gd name="connsiteY4" fmla="*/ 3456384 h 3456384"/>
              <a:gd name="connsiteX5" fmla="*/ 3996 w 1296144"/>
              <a:gd name="connsiteY5" fmla="*/ 3456384 h 3456384"/>
              <a:gd name="connsiteX6" fmla="*/ 324036 w 1296144"/>
              <a:gd name="connsiteY6" fmla="*/ 648072 h 3456384"/>
              <a:gd name="connsiteX7" fmla="*/ 0 w 1296144"/>
              <a:gd name="connsiteY7" fmla="*/ 648072 h 3456384"/>
              <a:gd name="connsiteX0" fmla="*/ 0 w 1296144"/>
              <a:gd name="connsiteY0" fmla="*/ 648072 h 3502104"/>
              <a:gd name="connsiteX1" fmla="*/ 648072 w 1296144"/>
              <a:gd name="connsiteY1" fmla="*/ 0 h 3502104"/>
              <a:gd name="connsiteX2" fmla="*/ 1296144 w 1296144"/>
              <a:gd name="connsiteY2" fmla="*/ 648072 h 3502104"/>
              <a:gd name="connsiteX3" fmla="*/ 972108 w 1296144"/>
              <a:gd name="connsiteY3" fmla="*/ 648072 h 3502104"/>
              <a:gd name="connsiteX4" fmla="*/ 726363 w 1296144"/>
              <a:gd name="connsiteY4" fmla="*/ 3456384 h 3502104"/>
              <a:gd name="connsiteX5" fmla="*/ 586926 w 1296144"/>
              <a:gd name="connsiteY5" fmla="*/ 3502104 h 3502104"/>
              <a:gd name="connsiteX6" fmla="*/ 324036 w 1296144"/>
              <a:gd name="connsiteY6" fmla="*/ 648072 h 3502104"/>
              <a:gd name="connsiteX7" fmla="*/ 0 w 1296144"/>
              <a:gd name="connsiteY7" fmla="*/ 648072 h 35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6144" h="3502104">
                <a:moveTo>
                  <a:pt x="0" y="648072"/>
                </a:moveTo>
                <a:lnTo>
                  <a:pt x="648072" y="0"/>
                </a:lnTo>
                <a:lnTo>
                  <a:pt x="1296144" y="648072"/>
                </a:lnTo>
                <a:lnTo>
                  <a:pt x="972108" y="648072"/>
                </a:lnTo>
                <a:lnTo>
                  <a:pt x="726363" y="3456384"/>
                </a:lnTo>
                <a:lnTo>
                  <a:pt x="586926" y="3502104"/>
                </a:lnTo>
                <a:lnTo>
                  <a:pt x="324036" y="648072"/>
                </a:lnTo>
                <a:lnTo>
                  <a:pt x="0" y="648072"/>
                </a:lnTo>
                <a:close/>
              </a:path>
            </a:pathLst>
          </a:cu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vert="vert" wrap="square" lIns="91440" tIns="45720" rIns="91440" bIns="45720" numCol="1" rtlCol="0" anchor="ctr" anchorCtr="0" compatLnSpc="1">
            <a:prstTxWarp prst="textNoShape">
              <a:avLst/>
            </a:prstTxWarp>
          </a:bodyPr>
          <a:lstStyle/>
          <a:p>
            <a:pPr eaLnBrk="0" fontAlgn="base" hangingPunct="0">
              <a:spcBef>
                <a:spcPct val="0"/>
              </a:spcBef>
              <a:spcAft>
                <a:spcPct val="0"/>
              </a:spcAft>
            </a:pPr>
            <a:r>
              <a:rPr lang="en-AU" sz="2000" dirty="0">
                <a:solidFill>
                  <a:prstClr val="white"/>
                </a:solidFill>
              </a:rPr>
              <a:t>   Increasing effectiveness</a:t>
            </a:r>
          </a:p>
        </p:txBody>
      </p:sp>
    </p:spTree>
    <p:extLst>
      <p:ext uri="{BB962C8B-B14F-4D97-AF65-F5344CB8AC3E}">
        <p14:creationId xmlns:p14="http://schemas.microsoft.com/office/powerpoint/2010/main" val="2922357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p:txBody>
          <a:bodyPr/>
          <a:lstStyle/>
          <a:p>
            <a:r>
              <a:rPr lang="en-AU" dirty="0" smtClean="0"/>
              <a:t>Background information – crane registration</a:t>
            </a:r>
            <a:endParaRPr lang="en-AU" dirty="0"/>
          </a:p>
        </p:txBody>
      </p:sp>
      <p:sp>
        <p:nvSpPr>
          <p:cNvPr id="4" name="Slide Number Placeholder 3"/>
          <p:cNvSpPr>
            <a:spLocks noGrp="1"/>
          </p:cNvSpPr>
          <p:nvPr>
            <p:ph type="sldNum" sz="quarter" idx="10"/>
          </p:nvPr>
        </p:nvSpPr>
        <p:spPr>
          <a:xfrm>
            <a:off x="7885113" y="6524625"/>
            <a:ext cx="1258887" cy="333375"/>
          </a:xfrm>
        </p:spPr>
        <p:txBody>
          <a:bodyPr/>
          <a:lstStyle/>
          <a:p>
            <a:pPr>
              <a:defRPr/>
            </a:pPr>
            <a:fld id="{65F01BBC-B154-426B-B193-7FA9844B8C65}" type="slidenum">
              <a:rPr lang="en-US" smtClean="0"/>
              <a:pPr>
                <a:defRPr/>
              </a:pPr>
              <a:t>4</a:t>
            </a:fld>
            <a:endParaRPr lang="en-US" dirty="0"/>
          </a:p>
        </p:txBody>
      </p:sp>
      <p:sp>
        <p:nvSpPr>
          <p:cNvPr id="2" name="Content Placeholder 1"/>
          <p:cNvSpPr>
            <a:spLocks noGrp="1"/>
          </p:cNvSpPr>
          <p:nvPr>
            <p:ph idx="1"/>
          </p:nvPr>
        </p:nvSpPr>
        <p:spPr/>
        <p:txBody>
          <a:bodyPr/>
          <a:lstStyle/>
          <a:p>
            <a:pPr marL="0" indent="0">
              <a:buNone/>
            </a:pPr>
            <a:r>
              <a:rPr lang="en-AU" dirty="0">
                <a:solidFill>
                  <a:srgbClr val="CF5E31"/>
                </a:solidFill>
              </a:rPr>
              <a:t>Definitions r. 6.1</a:t>
            </a:r>
          </a:p>
          <a:p>
            <a:r>
              <a:rPr lang="en-AU" i="1" dirty="0"/>
              <a:t>A </a:t>
            </a:r>
            <a:r>
              <a:rPr lang="en-AU" i="1" dirty="0" smtClean="0"/>
              <a:t>crane </a:t>
            </a:r>
            <a:r>
              <a:rPr lang="en-AU" i="1" dirty="0"/>
              <a:t>is an appliance intended for raising or lowering a load and moving it horizontally and –</a:t>
            </a:r>
          </a:p>
          <a:p>
            <a:pPr marL="914400" lvl="1" indent="-514350">
              <a:buAutoNum type="alphaLcParenBoth"/>
            </a:pPr>
            <a:r>
              <a:rPr lang="en-AU" i="1" dirty="0"/>
              <a:t>Includes the supporting structure of the crane and its foundations</a:t>
            </a:r>
          </a:p>
          <a:p>
            <a:r>
              <a:rPr lang="en-AU" dirty="0"/>
              <a:t>Cranes are part of a larger group known as “classified plant” </a:t>
            </a:r>
          </a:p>
          <a:p>
            <a:endParaRPr lang="en-AU" sz="2800" dirty="0"/>
          </a:p>
        </p:txBody>
      </p:sp>
    </p:spTree>
    <p:extLst>
      <p:ext uri="{BB962C8B-B14F-4D97-AF65-F5344CB8AC3E}">
        <p14:creationId xmlns:p14="http://schemas.microsoft.com/office/powerpoint/2010/main" val="22030389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a:xfrm>
            <a:off x="685800" y="228600"/>
            <a:ext cx="8278688" cy="1143000"/>
          </a:xfrm>
        </p:spPr>
        <p:txBody>
          <a:bodyPr/>
          <a:lstStyle/>
          <a:p>
            <a:r>
              <a:rPr lang="en-AU" dirty="0" smtClean="0"/>
              <a:t>Background information – crane registration </a:t>
            </a:r>
            <a:r>
              <a:rPr lang="en-AU" sz="1400" dirty="0" smtClean="0"/>
              <a:t>(continued)</a:t>
            </a:r>
            <a:endParaRPr lang="en-AU" sz="1400" dirty="0"/>
          </a:p>
        </p:txBody>
      </p:sp>
      <p:sp>
        <p:nvSpPr>
          <p:cNvPr id="4" name="Slide Number Placeholder 3"/>
          <p:cNvSpPr>
            <a:spLocks noGrp="1"/>
          </p:cNvSpPr>
          <p:nvPr>
            <p:ph type="sldNum" sz="quarter" idx="10"/>
          </p:nvPr>
        </p:nvSpPr>
        <p:spPr>
          <a:xfrm>
            <a:off x="7885113" y="6524625"/>
            <a:ext cx="1258887" cy="333375"/>
          </a:xfrm>
        </p:spPr>
        <p:txBody>
          <a:bodyPr/>
          <a:lstStyle/>
          <a:p>
            <a:pPr>
              <a:defRPr/>
            </a:pPr>
            <a:fld id="{65F01BBC-B154-426B-B193-7FA9844B8C65}" type="slidenum">
              <a:rPr lang="en-US" smtClean="0"/>
              <a:pPr>
                <a:defRPr/>
              </a:pPr>
              <a:t>5</a:t>
            </a:fld>
            <a:endParaRPr lang="en-US" dirty="0"/>
          </a:p>
        </p:txBody>
      </p:sp>
      <p:sp>
        <p:nvSpPr>
          <p:cNvPr id="2" name="Content Placeholder 1"/>
          <p:cNvSpPr>
            <a:spLocks noGrp="1"/>
          </p:cNvSpPr>
          <p:nvPr>
            <p:ph idx="1"/>
          </p:nvPr>
        </p:nvSpPr>
        <p:spPr/>
        <p:txBody>
          <a:bodyPr/>
          <a:lstStyle/>
          <a:p>
            <a:pPr marL="0" indent="0">
              <a:buNone/>
            </a:pPr>
            <a:r>
              <a:rPr lang="en-AU" dirty="0">
                <a:solidFill>
                  <a:srgbClr val="CF5E31"/>
                </a:solidFill>
              </a:rPr>
              <a:t>Regulations</a:t>
            </a:r>
          </a:p>
          <a:p>
            <a:r>
              <a:rPr lang="en-AU" dirty="0"/>
              <a:t>All cranes must comply with AS 1418 (r. 6.33)</a:t>
            </a:r>
          </a:p>
          <a:p>
            <a:r>
              <a:rPr lang="en-AU" dirty="0"/>
              <a:t>All gantry cranes &gt; 5T and bridge cranes &gt; 10T must be registered before they </a:t>
            </a:r>
            <a:r>
              <a:rPr lang="en-AU" dirty="0" smtClean="0"/>
              <a:t>may be </a:t>
            </a:r>
            <a:r>
              <a:rPr lang="en-AU" dirty="0"/>
              <a:t>used on a mine site (r. 6.34)</a:t>
            </a:r>
          </a:p>
          <a:p>
            <a:r>
              <a:rPr lang="en-AU" dirty="0"/>
              <a:t>To apply for registration of a crane you must </a:t>
            </a:r>
            <a:r>
              <a:rPr lang="en-AU" dirty="0" smtClean="0"/>
              <a:t>submit:</a:t>
            </a:r>
          </a:p>
          <a:p>
            <a:pPr lvl="1"/>
            <a:r>
              <a:rPr lang="en-AU" dirty="0" smtClean="0"/>
              <a:t>Design </a:t>
            </a:r>
            <a:r>
              <a:rPr lang="en-AU" dirty="0"/>
              <a:t>calculations </a:t>
            </a:r>
          </a:p>
          <a:p>
            <a:pPr lvl="1"/>
            <a:r>
              <a:rPr lang="en-AU" dirty="0" smtClean="0"/>
              <a:t>Detailed </a:t>
            </a:r>
            <a:r>
              <a:rPr lang="en-AU" dirty="0"/>
              <a:t>drawings </a:t>
            </a:r>
            <a:endParaRPr lang="en-AU" dirty="0" smtClean="0"/>
          </a:p>
          <a:p>
            <a:pPr lvl="1"/>
            <a:r>
              <a:rPr lang="en-AU" dirty="0" smtClean="0"/>
              <a:t>Verification </a:t>
            </a:r>
            <a:r>
              <a:rPr lang="en-AU" dirty="0"/>
              <a:t>that </a:t>
            </a:r>
            <a:r>
              <a:rPr lang="en-AU" dirty="0" smtClean="0"/>
              <a:t>design </a:t>
            </a:r>
            <a:r>
              <a:rPr lang="en-AU" dirty="0"/>
              <a:t>complies with </a:t>
            </a:r>
            <a:r>
              <a:rPr lang="en-AU" dirty="0" smtClean="0"/>
              <a:t>AS 1418 </a:t>
            </a:r>
            <a:endParaRPr lang="en-AU" dirty="0"/>
          </a:p>
          <a:p>
            <a:endParaRPr lang="en-AU" dirty="0"/>
          </a:p>
        </p:txBody>
      </p:sp>
    </p:spTree>
    <p:extLst>
      <p:ext uri="{BB962C8B-B14F-4D97-AF65-F5344CB8AC3E}">
        <p14:creationId xmlns:p14="http://schemas.microsoft.com/office/powerpoint/2010/main" val="38351852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p:txBody>
          <a:bodyPr/>
          <a:lstStyle/>
          <a:p>
            <a:r>
              <a:rPr lang="en-AU" dirty="0" smtClean="0"/>
              <a:t>How are crane registrations assessed?</a:t>
            </a:r>
            <a:endParaRPr lang="en-AU" dirty="0"/>
          </a:p>
        </p:txBody>
      </p:sp>
      <p:sp>
        <p:nvSpPr>
          <p:cNvPr id="4" name="Slide Number Placeholder 3"/>
          <p:cNvSpPr>
            <a:spLocks noGrp="1"/>
          </p:cNvSpPr>
          <p:nvPr>
            <p:ph type="sldNum" sz="quarter" idx="10"/>
          </p:nvPr>
        </p:nvSpPr>
        <p:spPr>
          <a:xfrm>
            <a:off x="7885113" y="6524625"/>
            <a:ext cx="1258887" cy="333375"/>
          </a:xfrm>
        </p:spPr>
        <p:txBody>
          <a:bodyPr/>
          <a:lstStyle/>
          <a:p>
            <a:pPr>
              <a:defRPr/>
            </a:pPr>
            <a:fld id="{65F01BBC-B154-426B-B193-7FA9844B8C65}" type="slidenum">
              <a:rPr lang="en-US" smtClean="0"/>
              <a:pPr>
                <a:defRPr/>
              </a:pPr>
              <a:t>6</a:t>
            </a:fld>
            <a:endParaRPr lang="en-US" dirty="0"/>
          </a:p>
        </p:txBody>
      </p:sp>
      <p:sp>
        <p:nvSpPr>
          <p:cNvPr id="2" name="TextBox 1"/>
          <p:cNvSpPr txBox="1"/>
          <p:nvPr/>
        </p:nvSpPr>
        <p:spPr>
          <a:xfrm>
            <a:off x="2872528" y="1669450"/>
            <a:ext cx="3134191" cy="369332"/>
          </a:xfrm>
          <a:prstGeom prst="rect">
            <a:avLst/>
          </a:prstGeom>
          <a:noFill/>
          <a:ln>
            <a:solidFill>
              <a:schemeClr val="tx1"/>
            </a:solidFill>
          </a:ln>
        </p:spPr>
        <p:txBody>
          <a:bodyPr wrap="none" rtlCol="0">
            <a:spAutoFit/>
          </a:bodyPr>
          <a:lstStyle/>
          <a:p>
            <a:r>
              <a:rPr lang="en-AU" dirty="0">
                <a:solidFill>
                  <a:prstClr val="black"/>
                </a:solidFill>
              </a:rPr>
              <a:t>Application received by DMP</a:t>
            </a:r>
          </a:p>
        </p:txBody>
      </p:sp>
      <p:sp>
        <p:nvSpPr>
          <p:cNvPr id="6" name="TextBox 5"/>
          <p:cNvSpPr txBox="1"/>
          <p:nvPr/>
        </p:nvSpPr>
        <p:spPr>
          <a:xfrm>
            <a:off x="3122596" y="2391430"/>
            <a:ext cx="2634054" cy="369332"/>
          </a:xfrm>
          <a:prstGeom prst="rect">
            <a:avLst/>
          </a:prstGeom>
          <a:noFill/>
          <a:ln>
            <a:solidFill>
              <a:schemeClr val="tx1"/>
            </a:solidFill>
          </a:ln>
        </p:spPr>
        <p:txBody>
          <a:bodyPr wrap="none" rtlCol="0">
            <a:spAutoFit/>
          </a:bodyPr>
          <a:lstStyle/>
          <a:p>
            <a:r>
              <a:rPr lang="en-AU" dirty="0">
                <a:solidFill>
                  <a:prstClr val="black"/>
                </a:solidFill>
              </a:rPr>
              <a:t>Entered into a database</a:t>
            </a:r>
          </a:p>
        </p:txBody>
      </p:sp>
      <p:cxnSp>
        <p:nvCxnSpPr>
          <p:cNvPr id="5" name="Straight Arrow Connector 4"/>
          <p:cNvCxnSpPr>
            <a:stCxn id="2" idx="2"/>
            <a:endCxn id="6" idx="0"/>
          </p:cNvCxnSpPr>
          <p:nvPr/>
        </p:nvCxnSpPr>
        <p:spPr bwMode="auto">
          <a:xfrm flipH="1">
            <a:off x="4439623" y="2038782"/>
            <a:ext cx="1" cy="35264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 name="TextBox 9"/>
          <p:cNvSpPr txBox="1"/>
          <p:nvPr/>
        </p:nvSpPr>
        <p:spPr>
          <a:xfrm>
            <a:off x="1359838" y="3161540"/>
            <a:ext cx="6186309" cy="369332"/>
          </a:xfrm>
          <a:prstGeom prst="rect">
            <a:avLst/>
          </a:prstGeom>
          <a:noFill/>
          <a:ln>
            <a:solidFill>
              <a:schemeClr val="tx1"/>
            </a:solidFill>
          </a:ln>
        </p:spPr>
        <p:txBody>
          <a:bodyPr wrap="none" rtlCol="0">
            <a:spAutoFit/>
          </a:bodyPr>
          <a:lstStyle/>
          <a:p>
            <a:r>
              <a:rPr lang="en-AU" dirty="0">
                <a:solidFill>
                  <a:prstClr val="black"/>
                </a:solidFill>
              </a:rPr>
              <a:t>Reviewed against guidance material and for high risk areas</a:t>
            </a:r>
          </a:p>
        </p:txBody>
      </p:sp>
      <p:sp>
        <p:nvSpPr>
          <p:cNvPr id="13" name="TextBox 12"/>
          <p:cNvSpPr txBox="1"/>
          <p:nvPr/>
        </p:nvSpPr>
        <p:spPr>
          <a:xfrm>
            <a:off x="2930781" y="3920803"/>
            <a:ext cx="3044423" cy="369332"/>
          </a:xfrm>
          <a:prstGeom prst="rect">
            <a:avLst/>
          </a:prstGeom>
          <a:noFill/>
          <a:ln>
            <a:solidFill>
              <a:schemeClr val="tx1"/>
            </a:solidFill>
          </a:ln>
        </p:spPr>
        <p:txBody>
          <a:bodyPr wrap="none" rtlCol="0">
            <a:spAutoFit/>
          </a:bodyPr>
          <a:lstStyle/>
          <a:p>
            <a:r>
              <a:rPr lang="en-AU" dirty="0">
                <a:solidFill>
                  <a:prstClr val="black"/>
                </a:solidFill>
              </a:rPr>
              <a:t>Comments sent to applicant</a:t>
            </a:r>
          </a:p>
        </p:txBody>
      </p:sp>
      <p:sp>
        <p:nvSpPr>
          <p:cNvPr id="14" name="TextBox 13"/>
          <p:cNvSpPr txBox="1"/>
          <p:nvPr/>
        </p:nvSpPr>
        <p:spPr>
          <a:xfrm>
            <a:off x="2583987" y="4700875"/>
            <a:ext cx="3711272" cy="369332"/>
          </a:xfrm>
          <a:prstGeom prst="rect">
            <a:avLst/>
          </a:prstGeom>
          <a:noFill/>
          <a:ln>
            <a:solidFill>
              <a:schemeClr val="tx1"/>
            </a:solidFill>
          </a:ln>
        </p:spPr>
        <p:txBody>
          <a:bodyPr wrap="none" rtlCol="0">
            <a:spAutoFit/>
          </a:bodyPr>
          <a:lstStyle/>
          <a:p>
            <a:r>
              <a:rPr lang="en-AU" dirty="0">
                <a:solidFill>
                  <a:prstClr val="black"/>
                </a:solidFill>
              </a:rPr>
              <a:t>Responses received and reviewed</a:t>
            </a:r>
          </a:p>
        </p:txBody>
      </p:sp>
      <p:sp>
        <p:nvSpPr>
          <p:cNvPr id="15" name="TextBox 14"/>
          <p:cNvSpPr txBox="1"/>
          <p:nvPr/>
        </p:nvSpPr>
        <p:spPr>
          <a:xfrm>
            <a:off x="2872528" y="5557882"/>
            <a:ext cx="3121367" cy="369332"/>
          </a:xfrm>
          <a:prstGeom prst="rect">
            <a:avLst/>
          </a:prstGeom>
          <a:noFill/>
          <a:ln>
            <a:solidFill>
              <a:schemeClr val="tx1"/>
            </a:solidFill>
          </a:ln>
        </p:spPr>
        <p:txBody>
          <a:bodyPr wrap="none" rtlCol="0">
            <a:spAutoFit/>
          </a:bodyPr>
          <a:lstStyle/>
          <a:p>
            <a:r>
              <a:rPr lang="en-AU" dirty="0">
                <a:solidFill>
                  <a:prstClr val="black"/>
                </a:solidFill>
              </a:rPr>
              <a:t>Registration letter completed</a:t>
            </a:r>
          </a:p>
        </p:txBody>
      </p:sp>
      <p:cxnSp>
        <p:nvCxnSpPr>
          <p:cNvPr id="17" name="Straight Arrow Connector 16"/>
          <p:cNvCxnSpPr>
            <a:stCxn id="6" idx="2"/>
            <a:endCxn id="10" idx="0"/>
          </p:cNvCxnSpPr>
          <p:nvPr/>
        </p:nvCxnSpPr>
        <p:spPr bwMode="auto">
          <a:xfrm>
            <a:off x="4439623" y="2760762"/>
            <a:ext cx="13370" cy="4007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9" name="Straight Arrow Connector 18"/>
          <p:cNvCxnSpPr>
            <a:stCxn id="10" idx="2"/>
            <a:endCxn id="13" idx="0"/>
          </p:cNvCxnSpPr>
          <p:nvPr/>
        </p:nvCxnSpPr>
        <p:spPr bwMode="auto">
          <a:xfrm>
            <a:off x="4452993" y="3530872"/>
            <a:ext cx="0" cy="38993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3" name="Straight Arrow Connector 22"/>
          <p:cNvCxnSpPr>
            <a:stCxn id="13" idx="2"/>
            <a:endCxn id="14" idx="0"/>
          </p:cNvCxnSpPr>
          <p:nvPr/>
        </p:nvCxnSpPr>
        <p:spPr bwMode="auto">
          <a:xfrm flipH="1">
            <a:off x="4439623" y="4290135"/>
            <a:ext cx="13370" cy="41074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6" name="Straight Arrow Connector 25"/>
          <p:cNvCxnSpPr>
            <a:stCxn id="14" idx="2"/>
            <a:endCxn id="15" idx="0"/>
          </p:cNvCxnSpPr>
          <p:nvPr/>
        </p:nvCxnSpPr>
        <p:spPr bwMode="auto">
          <a:xfrm flipH="1">
            <a:off x="4433212" y="5070207"/>
            <a:ext cx="6411" cy="48767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7" name="Elbow Connector 6"/>
          <p:cNvCxnSpPr>
            <a:stCxn id="14" idx="3"/>
            <a:endCxn id="10" idx="3"/>
          </p:cNvCxnSpPr>
          <p:nvPr/>
        </p:nvCxnSpPr>
        <p:spPr bwMode="auto">
          <a:xfrm flipV="1">
            <a:off x="6295259" y="3346206"/>
            <a:ext cx="1250888" cy="1539335"/>
          </a:xfrm>
          <a:prstGeom prst="bentConnector3">
            <a:avLst>
              <a:gd name="adj1" fmla="val 118275"/>
            </a:avLst>
          </a:prstGeom>
          <a:solidFill>
            <a:schemeClr val="accent1"/>
          </a:solidFill>
          <a:ln w="9525" cap="flat" cmpd="sng" algn="ctr">
            <a:solidFill>
              <a:srgbClr val="FF0000"/>
            </a:solidFill>
            <a:prstDash val="solid"/>
            <a:round/>
            <a:headEnd type="none" w="med" len="med"/>
            <a:tailEnd type="arrow"/>
          </a:ln>
          <a:effectLst/>
        </p:spPr>
      </p:cxnSp>
    </p:spTree>
    <p:extLst>
      <p:ext uri="{BB962C8B-B14F-4D97-AF65-F5344CB8AC3E}">
        <p14:creationId xmlns:p14="http://schemas.microsoft.com/office/powerpoint/2010/main" val="33713412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Definition of designer</a:t>
            </a:r>
            <a:endParaRPr lang="en-AU" dirty="0"/>
          </a:p>
        </p:txBody>
      </p:sp>
      <p:sp>
        <p:nvSpPr>
          <p:cNvPr id="3" name="Content Placeholder 2"/>
          <p:cNvSpPr>
            <a:spLocks noGrp="1"/>
          </p:cNvSpPr>
          <p:nvPr>
            <p:ph idx="1"/>
          </p:nvPr>
        </p:nvSpPr>
        <p:spPr/>
        <p:txBody>
          <a:bodyPr/>
          <a:lstStyle/>
          <a:p>
            <a:pPr marL="0" indent="0">
              <a:buNone/>
            </a:pPr>
            <a:r>
              <a:rPr lang="en-AU" dirty="0" smtClean="0">
                <a:solidFill>
                  <a:srgbClr val="CF5E31"/>
                </a:solidFill>
              </a:rPr>
              <a:t>Regulation 6.1 definition </a:t>
            </a:r>
          </a:p>
          <a:p>
            <a:pPr marL="0" indent="0">
              <a:buNone/>
            </a:pPr>
            <a:r>
              <a:rPr lang="en-AU" i="1" dirty="0" smtClean="0"/>
              <a:t>Means </a:t>
            </a:r>
            <a:r>
              <a:rPr lang="en-AU" i="1" dirty="0"/>
              <a:t>a person who designs plant for use in a mine or intended for use in a mine or is responsible for the design of that plant</a:t>
            </a:r>
          </a:p>
          <a:p>
            <a:endParaRPr lang="en-AU" dirty="0"/>
          </a:p>
        </p:txBody>
      </p:sp>
      <p:sp>
        <p:nvSpPr>
          <p:cNvPr id="4" name="Slide Number Placeholder 3"/>
          <p:cNvSpPr>
            <a:spLocks noGrp="1"/>
          </p:cNvSpPr>
          <p:nvPr>
            <p:ph type="sldNum" sz="quarter" idx="10"/>
          </p:nvPr>
        </p:nvSpPr>
        <p:spPr/>
        <p:txBody>
          <a:bodyPr/>
          <a:lstStyle/>
          <a:p>
            <a:pPr>
              <a:defRPr/>
            </a:pPr>
            <a:fld id="{65F01BBC-B154-426B-B193-7FA9844B8C65}" type="slidenum">
              <a:rPr lang="en-US" smtClean="0"/>
              <a:pPr>
                <a:defRPr/>
              </a:pPr>
              <a:t>7</a:t>
            </a:fld>
            <a:endParaRPr lang="en-US" dirty="0"/>
          </a:p>
        </p:txBody>
      </p:sp>
    </p:spTree>
    <p:extLst>
      <p:ext uri="{BB962C8B-B14F-4D97-AF65-F5344CB8AC3E}">
        <p14:creationId xmlns:p14="http://schemas.microsoft.com/office/powerpoint/2010/main" val="26153298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p:txBody>
          <a:bodyPr/>
          <a:lstStyle/>
          <a:p>
            <a:r>
              <a:rPr lang="en-AU" dirty="0" smtClean="0"/>
              <a:t>Obligations for crane designers</a:t>
            </a:r>
            <a:endParaRPr lang="en-AU" dirty="0"/>
          </a:p>
        </p:txBody>
      </p:sp>
      <p:sp>
        <p:nvSpPr>
          <p:cNvPr id="4" name="Slide Number Placeholder 3"/>
          <p:cNvSpPr>
            <a:spLocks noGrp="1"/>
          </p:cNvSpPr>
          <p:nvPr>
            <p:ph type="sldNum" sz="quarter" idx="10"/>
          </p:nvPr>
        </p:nvSpPr>
        <p:spPr>
          <a:xfrm>
            <a:off x="7885113" y="6524625"/>
            <a:ext cx="1258887" cy="333375"/>
          </a:xfrm>
        </p:spPr>
        <p:txBody>
          <a:bodyPr/>
          <a:lstStyle/>
          <a:p>
            <a:pPr>
              <a:defRPr/>
            </a:pPr>
            <a:fld id="{65F01BBC-B154-426B-B193-7FA9844B8C65}" type="slidenum">
              <a:rPr lang="en-US" smtClean="0"/>
              <a:pPr>
                <a:defRPr/>
              </a:pPr>
              <a:t>8</a:t>
            </a:fld>
            <a:endParaRPr lang="en-US" dirty="0"/>
          </a:p>
        </p:txBody>
      </p:sp>
      <p:sp>
        <p:nvSpPr>
          <p:cNvPr id="3" name="Content Placeholder 2"/>
          <p:cNvSpPr>
            <a:spLocks noGrp="1"/>
          </p:cNvSpPr>
          <p:nvPr>
            <p:ph idx="1"/>
          </p:nvPr>
        </p:nvSpPr>
        <p:spPr>
          <a:xfrm>
            <a:off x="685800" y="1600200"/>
            <a:ext cx="7772400" cy="964704"/>
          </a:xfrm>
        </p:spPr>
        <p:txBody>
          <a:bodyPr/>
          <a:lstStyle/>
          <a:p>
            <a:pPr marL="0" indent="0">
              <a:buNone/>
            </a:pPr>
            <a:r>
              <a:rPr lang="en-AU" i="1" dirty="0"/>
              <a:t>“It is within the </a:t>
            </a:r>
            <a:r>
              <a:rPr lang="en-AU" i="1" dirty="0" smtClean="0"/>
              <a:t>designer’s </a:t>
            </a:r>
            <a:r>
              <a:rPr lang="en-AU" i="1" dirty="0"/>
              <a:t>discretion to decide where compliance is </a:t>
            </a:r>
            <a:r>
              <a:rPr lang="en-AU" i="1" dirty="0" smtClean="0"/>
              <a:t>necessary.”      </a:t>
            </a:r>
          </a:p>
          <a:p>
            <a:pPr marL="0" indent="0" algn="ctr">
              <a:buNone/>
            </a:pPr>
            <a:endParaRPr lang="en-AU" dirty="0" smtClean="0"/>
          </a:p>
          <a:p>
            <a:pPr marL="0" indent="0" algn="ctr">
              <a:buNone/>
            </a:pPr>
            <a:endParaRPr lang="en-AU" dirty="0"/>
          </a:p>
          <a:p>
            <a:endParaRPr lang="en-AU" dirty="0"/>
          </a:p>
        </p:txBody>
      </p:sp>
      <p:grpSp>
        <p:nvGrpSpPr>
          <p:cNvPr id="13" name="Group 12"/>
          <p:cNvGrpSpPr/>
          <p:nvPr/>
        </p:nvGrpSpPr>
        <p:grpSpPr>
          <a:xfrm>
            <a:off x="810272" y="1700808"/>
            <a:ext cx="7200800" cy="648072"/>
            <a:chOff x="810272" y="1700808"/>
            <a:chExt cx="7200800" cy="648072"/>
          </a:xfrm>
        </p:grpSpPr>
        <p:cxnSp>
          <p:nvCxnSpPr>
            <p:cNvPr id="7" name="Straight Connector 6"/>
            <p:cNvCxnSpPr/>
            <p:nvPr/>
          </p:nvCxnSpPr>
          <p:spPr bwMode="auto">
            <a:xfrm>
              <a:off x="810272" y="1700808"/>
              <a:ext cx="7200800" cy="648072"/>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9" name="Straight Connector 8"/>
            <p:cNvCxnSpPr/>
            <p:nvPr/>
          </p:nvCxnSpPr>
          <p:spPr bwMode="auto">
            <a:xfrm flipV="1">
              <a:off x="884146" y="1700808"/>
              <a:ext cx="7053052" cy="648072"/>
            </a:xfrm>
            <a:prstGeom prst="line">
              <a:avLst/>
            </a:prstGeom>
            <a:solidFill>
              <a:schemeClr val="accent1"/>
            </a:solidFill>
            <a:ln w="38100" cap="flat" cmpd="sng" algn="ctr">
              <a:solidFill>
                <a:srgbClr val="FF0000"/>
              </a:solidFill>
              <a:prstDash val="solid"/>
              <a:round/>
              <a:headEnd type="none" w="med" len="med"/>
              <a:tailEnd type="none" w="med" len="med"/>
            </a:ln>
            <a:effectLst/>
          </p:spPr>
        </p:cxnSp>
      </p:grpSp>
      <p:sp>
        <p:nvSpPr>
          <p:cNvPr id="14" name="Rectangle 13"/>
          <p:cNvSpPr/>
          <p:nvPr/>
        </p:nvSpPr>
        <p:spPr>
          <a:xfrm>
            <a:off x="810272" y="3875564"/>
            <a:ext cx="7578152" cy="1569660"/>
          </a:xfrm>
          <a:prstGeom prst="rect">
            <a:avLst/>
          </a:prstGeom>
        </p:spPr>
        <p:txBody>
          <a:bodyPr wrap="square">
            <a:spAutoFit/>
          </a:bodyPr>
          <a:lstStyle/>
          <a:p>
            <a:r>
              <a:rPr lang="en-AU" sz="2400" dirty="0">
                <a:solidFill>
                  <a:prstClr val="black"/>
                </a:solidFill>
              </a:rPr>
              <a:t>Compliance with AS 1418 is </a:t>
            </a:r>
            <a:r>
              <a:rPr lang="en-AU" sz="2400" dirty="0">
                <a:solidFill>
                  <a:srgbClr val="CF5E31"/>
                </a:solidFill>
              </a:rPr>
              <a:t>law </a:t>
            </a:r>
          </a:p>
          <a:p>
            <a:endParaRPr lang="en-AU" sz="2400" dirty="0">
              <a:solidFill>
                <a:prstClr val="black"/>
              </a:solidFill>
            </a:endParaRPr>
          </a:p>
          <a:p>
            <a:r>
              <a:rPr lang="en-AU" sz="2400" dirty="0">
                <a:solidFill>
                  <a:prstClr val="black"/>
                </a:solidFill>
              </a:rPr>
              <a:t>Should you be found not to comply, you are liable for prosecution under r. 6.33</a:t>
            </a:r>
          </a:p>
        </p:txBody>
      </p:sp>
      <p:sp>
        <p:nvSpPr>
          <p:cNvPr id="2" name="Rectangle 1"/>
          <p:cNvSpPr/>
          <p:nvPr/>
        </p:nvSpPr>
        <p:spPr>
          <a:xfrm>
            <a:off x="3275856" y="3059668"/>
            <a:ext cx="2175404" cy="461665"/>
          </a:xfrm>
          <a:prstGeom prst="rect">
            <a:avLst/>
          </a:prstGeom>
        </p:spPr>
        <p:txBody>
          <a:bodyPr wrap="none">
            <a:spAutoFit/>
          </a:bodyPr>
          <a:lstStyle/>
          <a:p>
            <a:pPr algn="ctr"/>
            <a:r>
              <a:rPr lang="en-AU" sz="2400" dirty="0">
                <a:solidFill>
                  <a:srgbClr val="CF5E31"/>
                </a:solidFill>
              </a:rPr>
              <a:t>True or False?</a:t>
            </a:r>
          </a:p>
        </p:txBody>
      </p:sp>
      <p:sp>
        <p:nvSpPr>
          <p:cNvPr id="10" name="Rectangle 9"/>
          <p:cNvSpPr/>
          <p:nvPr/>
        </p:nvSpPr>
        <p:spPr>
          <a:xfrm>
            <a:off x="4322198" y="3063121"/>
            <a:ext cx="938077" cy="461665"/>
          </a:xfrm>
          <a:prstGeom prst="rect">
            <a:avLst/>
          </a:prstGeom>
        </p:spPr>
        <p:txBody>
          <a:bodyPr wrap="none">
            <a:spAutoFit/>
          </a:bodyPr>
          <a:lstStyle/>
          <a:p>
            <a:pPr algn="ctr"/>
            <a:r>
              <a:rPr lang="en-AU" sz="2400" dirty="0">
                <a:solidFill>
                  <a:srgbClr val="CF5E31"/>
                </a:solidFill>
              </a:rPr>
              <a:t>False</a:t>
            </a:r>
          </a:p>
        </p:txBody>
      </p:sp>
    </p:spTree>
    <p:extLst>
      <p:ext uri="{BB962C8B-B14F-4D97-AF65-F5344CB8AC3E}">
        <p14:creationId xmlns:p14="http://schemas.microsoft.com/office/powerpoint/2010/main" val="11829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500"/>
                                        <p:tgtEl>
                                          <p:spTgt spid="14"/>
                                        </p:tgtEl>
                                      </p:cBhvr>
                                    </p:animEffec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p:txBody>
          <a:bodyPr/>
          <a:lstStyle/>
          <a:p>
            <a:r>
              <a:rPr lang="en-AU" dirty="0" smtClean="0"/>
              <a:t>Obligations for crane verifiers</a:t>
            </a:r>
            <a:endParaRPr lang="en-AU" dirty="0"/>
          </a:p>
        </p:txBody>
      </p:sp>
      <p:sp>
        <p:nvSpPr>
          <p:cNvPr id="4" name="Slide Number Placeholder 3"/>
          <p:cNvSpPr>
            <a:spLocks noGrp="1"/>
          </p:cNvSpPr>
          <p:nvPr>
            <p:ph type="sldNum" sz="quarter" idx="10"/>
          </p:nvPr>
        </p:nvSpPr>
        <p:spPr>
          <a:xfrm>
            <a:off x="7885113" y="6524625"/>
            <a:ext cx="1258887" cy="333375"/>
          </a:xfrm>
        </p:spPr>
        <p:txBody>
          <a:bodyPr/>
          <a:lstStyle/>
          <a:p>
            <a:pPr>
              <a:defRPr/>
            </a:pPr>
            <a:fld id="{65F01BBC-B154-426B-B193-7FA9844B8C65}" type="slidenum">
              <a:rPr lang="en-US" smtClean="0"/>
              <a:pPr>
                <a:defRPr/>
              </a:pPr>
              <a:t>9</a:t>
            </a:fld>
            <a:endParaRPr lang="en-US" dirty="0"/>
          </a:p>
        </p:txBody>
      </p:sp>
      <p:sp>
        <p:nvSpPr>
          <p:cNvPr id="3" name="Content Placeholder 2"/>
          <p:cNvSpPr>
            <a:spLocks noGrp="1"/>
          </p:cNvSpPr>
          <p:nvPr>
            <p:ph idx="1"/>
          </p:nvPr>
        </p:nvSpPr>
        <p:spPr>
          <a:xfrm>
            <a:off x="685800" y="1600200"/>
            <a:ext cx="7772400" cy="3124944"/>
          </a:xfrm>
        </p:spPr>
        <p:txBody>
          <a:bodyPr/>
          <a:lstStyle/>
          <a:p>
            <a:r>
              <a:rPr lang="en-AU" dirty="0"/>
              <a:t>Role of verifier is to confirm </a:t>
            </a:r>
            <a:r>
              <a:rPr lang="en-AU" dirty="0" smtClean="0"/>
              <a:t>that the design </a:t>
            </a:r>
            <a:r>
              <a:rPr lang="en-AU" dirty="0"/>
              <a:t>complies with AS 1418</a:t>
            </a:r>
          </a:p>
          <a:p>
            <a:r>
              <a:rPr lang="en-AU" dirty="0"/>
              <a:t>You </a:t>
            </a:r>
            <a:r>
              <a:rPr lang="en-AU" dirty="0" smtClean="0"/>
              <a:t>only </a:t>
            </a:r>
            <a:r>
              <a:rPr lang="en-AU" dirty="0"/>
              <a:t>supply a verification certificate for a design once you </a:t>
            </a:r>
            <a:r>
              <a:rPr lang="en-AU" dirty="0" smtClean="0"/>
              <a:t>have confirmed it </a:t>
            </a:r>
            <a:r>
              <a:rPr lang="en-AU" dirty="0"/>
              <a:t>complies with AS 1418</a:t>
            </a:r>
          </a:p>
          <a:p>
            <a:r>
              <a:rPr lang="en-AU" dirty="0" smtClean="0"/>
              <a:t>If you are found </a:t>
            </a:r>
            <a:r>
              <a:rPr lang="en-AU" dirty="0"/>
              <a:t>to </a:t>
            </a:r>
            <a:r>
              <a:rPr lang="en-AU" dirty="0" smtClean="0"/>
              <a:t>have verified a </a:t>
            </a:r>
            <a:r>
              <a:rPr lang="en-AU" dirty="0"/>
              <a:t>design that </a:t>
            </a:r>
            <a:r>
              <a:rPr lang="en-AU" dirty="0" smtClean="0"/>
              <a:t>does not </a:t>
            </a:r>
            <a:r>
              <a:rPr lang="en-AU" dirty="0"/>
              <a:t>comply with AS </a:t>
            </a:r>
            <a:r>
              <a:rPr lang="en-AU" dirty="0" smtClean="0"/>
              <a:t>1418, </a:t>
            </a:r>
            <a:r>
              <a:rPr lang="en-AU" dirty="0"/>
              <a:t>you may be prosecuted under s. 101 – </a:t>
            </a:r>
            <a:r>
              <a:rPr lang="en-AU" dirty="0" smtClean="0"/>
              <a:t>False </a:t>
            </a:r>
            <a:r>
              <a:rPr lang="en-AU" dirty="0"/>
              <a:t>or misleading information</a:t>
            </a:r>
          </a:p>
          <a:p>
            <a:endParaRPr lang="en-AU" dirty="0"/>
          </a:p>
        </p:txBody>
      </p:sp>
    </p:spTree>
    <p:extLst>
      <p:ext uri="{BB962C8B-B14F-4D97-AF65-F5344CB8AC3E}">
        <p14:creationId xmlns:p14="http://schemas.microsoft.com/office/powerpoint/2010/main" val="2570104075"/>
      </p:ext>
    </p:extLst>
  </p:cSld>
  <p:clrMapOvr>
    <a:masterClrMapping/>
  </p:clrMapOvr>
  <p:timing>
    <p:tnLst>
      <p:par>
        <p:cTn id="1" dur="indefinite" restart="never" nodeType="tmRoot"/>
      </p:par>
    </p:tnLst>
  </p:timing>
</p:sld>
</file>

<file path=ppt/theme/theme1.xml><?xml version="1.0" encoding="utf-8"?>
<a:theme xmlns:a="http://schemas.openxmlformats.org/drawingml/2006/main" name="4_Blank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OurDocsVersionReason xmlns="dce3ed02-b0cd-470d-9119-e5f1a2533a21" xsi:nil="true"/>
    <OurDocsVersionCreatedAt xmlns="dce3ed02-b0cd-470d-9119-e5f1a2533a21">2014-07-24T02:45:40+00:00</OurDocsVersionCreatedAt>
    <OurDocsDocId xmlns="dce3ed02-b0cd-470d-9119-e5f1a2533a21">000775.Bec.MOORE</OurDocsDocId>
    <OurDocsDocumentSource xmlns="dce3ed02-b0cd-470d-9119-e5f1a2533a21">Internal</OurDocsDocumentSource>
    <OurDocsFileNumbers xmlns="dce3ed02-b0cd-470d-9119-e5f1a2533a21">A0699/201002</OurDocsFileNumbers>
    <OurDocsLocation xmlns="dce3ed02-b0cd-470d-9119-e5f1a2533a21">Perth</OurDocsLocation>
    <OurDocsDataStore xmlns="dce3ed02-b0cd-470d-9119-e5f1a2533a21">Central</OurDocsDataStore>
    <OurDocsReleaseClassification xmlns="dce3ed02-b0cd-470d-9119-e5f1a2533a21">Departmental Use Only</OurDocsReleaseClassification>
    <OurDocsTitle xmlns="dce3ed02-b0cd-470d-9119-e5f1a2533a21">MS - Toolbox Presentation - 2014 - Crane registrations in Western Australia - The state-of-play and verification</OurDocsTitle>
    <OurDocsLockedOnBehalfOf xmlns="dce3ed02-b0cd-470d-9119-e5f1a2533a21" xsi:nil="true"/>
    <OurDocsAuthor xmlns="dce3ed02-b0cd-470d-9119-e5f1a2533a21">Bec.MOORE</OurDocsAuthor>
    <OurDocsDescription xmlns="dce3ed02-b0cd-470d-9119-e5f1a2533a21" xsi:nil="true"/>
    <OurDocsVersionCreatedBy xmlns="dce3ed02-b0cd-470d-9119-e5f1a2533a21">MIRSDBN</OurDocsVersionCreatedBy>
    <OurDocsIsLocked xmlns="dce3ed02-b0cd-470d-9119-e5f1a2533a21">false</OurDocsIsLocked>
    <OurDocsDocumentType xmlns="dce3ed02-b0cd-470d-9119-e5f1a2533a21">Other</OurDocsDocumentType>
    <OurDocsIsRecordsDocument xmlns="dce3ed02-b0cd-470d-9119-e5f1a2533a21">true</OurDocsIsRecordsDocument>
    <OurDocsDocumentDate xmlns="dce3ed02-b0cd-470d-9119-e5f1a2533a21">2014-07-23T16:00:00+00:00</OurDocsDocumentDate>
    <OurDocsLockedBy xmlns="dce3ed02-b0cd-470d-9119-e5f1a2533a21" xsi:nil="true"/>
    <OurDocsVersionNumber xmlns="dce3ed02-b0cd-470d-9119-e5f1a2533a21">1</OurDocsVersionNumber>
    <OurDocsLockedOn xmlns="dce3ed02-b0cd-470d-9119-e5f1a2533a2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OurDocs Document" ma:contentTypeID="0x0101000AC6246A9CD2FC45B52DC6FEC0F0AAAA00C4F446B380C7A6439C625EA4BE6D75B8" ma:contentTypeVersion="55" ma:contentTypeDescription="Create a new document." ma:contentTypeScope="" ma:versionID="be79b2babffece5ba04edb0ad5559ca7">
  <xsd:schema xmlns:xsd="http://www.w3.org/2001/XMLSchema" xmlns:xs="http://www.w3.org/2001/XMLSchema" xmlns:p="http://schemas.microsoft.com/office/2006/metadata/properties" xmlns:ns2="dce3ed02-b0cd-470d-9119-e5f1a2533a21" targetNamespace="http://schemas.microsoft.com/office/2006/metadata/properties" ma:root="true" ma:fieldsID="d6fc7f555b4b50738d5ce00429abb5da" ns2:_="">
    <xsd:import namespace="dce3ed02-b0cd-470d-9119-e5f1a2533a21"/>
    <xsd:element name="properties">
      <xsd:complexType>
        <xsd:sequence>
          <xsd:element name="documentManagement">
            <xsd:complexType>
              <xsd:all>
                <xsd:element ref="ns2:OurDocsDataStore"/>
                <xsd:element ref="ns2:OurDocsDocId"/>
                <xsd:element ref="ns2:OurDocsVersionNumber"/>
                <xsd:element ref="ns2:OurDocsIsRecordsDocument" minOccurs="0"/>
                <xsd:element ref="ns2:OurDocsIsLocked" minOccurs="0"/>
                <xsd:element ref="ns2:OurDocsTitle" minOccurs="0"/>
                <xsd:element ref="ns2:OurDocsDescription" minOccurs="0"/>
                <xsd:element ref="ns2:OurDocsAuthor" minOccurs="0"/>
                <xsd:element ref="ns2:OurDocsLocation" minOccurs="0"/>
                <xsd:element ref="ns2:OurDocsReleaseClassification" minOccurs="0"/>
                <xsd:element ref="ns2:OurDocsDocumentType" minOccurs="0"/>
                <xsd:element ref="ns2:OurDocsDocumentDate" minOccurs="0"/>
                <xsd:element ref="ns2:OurDocsDocumentSource" minOccurs="0"/>
                <xsd:element ref="ns2:OurDocsFileNumbers" minOccurs="0"/>
                <xsd:element ref="ns2:OurDocsLockedBy" minOccurs="0"/>
                <xsd:element ref="ns2:OurDocsLockedOnBehalfOf" minOccurs="0"/>
                <xsd:element ref="ns2:OurDocsLockedOn" minOccurs="0"/>
                <xsd:element ref="ns2:OurDocsVersionCreatedBy" minOccurs="0"/>
                <xsd:element ref="ns2:OurDocsVersionCreatedAt" minOccurs="0"/>
                <xsd:element ref="ns2:OurDocsVersionReas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e3ed02-b0cd-470d-9119-e5f1a2533a21" elementFormDefault="qualified">
    <xsd:import namespace="http://schemas.microsoft.com/office/2006/documentManagement/types"/>
    <xsd:import namespace="http://schemas.microsoft.com/office/infopath/2007/PartnerControls"/>
    <xsd:element name="OurDocsDataStore" ma:index="8" ma:displayName="DataStore" ma:internalName="OurDocsDataStore">
      <xsd:simpleType>
        <xsd:restriction base="dms:Text"/>
      </xsd:simpleType>
    </xsd:element>
    <xsd:element name="OurDocsDocId" ma:index="9" ma:displayName="DocId" ma:internalName="OurDocsDocId">
      <xsd:simpleType>
        <xsd:restriction base="dms:Text"/>
      </xsd:simpleType>
    </xsd:element>
    <xsd:element name="OurDocsVersionNumber" ma:index="10" ma:displayName="VersionNumber" ma:internalName="OurDocsVersionNumber">
      <xsd:simpleType>
        <xsd:restriction base="dms:Text"/>
      </xsd:simpleType>
    </xsd:element>
    <xsd:element name="OurDocsIsRecordsDocument" ma:index="11" nillable="true" ma:displayName="IsRecordsDocument" ma:internalName="OurDocsIsRecordsDocument">
      <xsd:simpleType>
        <xsd:restriction base="dms:Boolean"/>
      </xsd:simpleType>
    </xsd:element>
    <xsd:element name="OurDocsIsLocked" ma:index="12" nillable="true" ma:displayName="IsLocked" ma:internalName="OurDocsIsLocked">
      <xsd:simpleType>
        <xsd:restriction base="dms:Boolean"/>
      </xsd:simpleType>
    </xsd:element>
    <xsd:element name="OurDocsTitle" ma:index="13" nillable="true" ma:displayName="Title" ma:internalName="OurDocsTitle">
      <xsd:simpleType>
        <xsd:restriction base="dms:Text"/>
      </xsd:simpleType>
    </xsd:element>
    <xsd:element name="OurDocsDescription" ma:index="14" nillable="true" ma:displayName="Description" ma:internalName="OurDocsDescription">
      <xsd:simpleType>
        <xsd:restriction base="dms:Note">
          <xsd:maxLength value="255"/>
        </xsd:restriction>
      </xsd:simpleType>
    </xsd:element>
    <xsd:element name="OurDocsAuthor" ma:index="15" nillable="true" ma:displayName="Author" ma:internalName="OurDocsAuthor">
      <xsd:simpleType>
        <xsd:restriction base="dms:Text"/>
      </xsd:simpleType>
    </xsd:element>
    <xsd:element name="OurDocsLocation" ma:index="16" nillable="true" ma:displayName="Location" ma:internalName="OurDocsLocation">
      <xsd:simpleType>
        <xsd:restriction base="dms:Text"/>
      </xsd:simpleType>
    </xsd:element>
    <xsd:element name="OurDocsReleaseClassification" ma:index="17" nillable="true" ma:displayName="ReleaseClassification" ma:internalName="OurDocsReleaseClassification">
      <xsd:simpleType>
        <xsd:restriction base="dms:Choice">
          <xsd:enumeration value="Departmental Use Only"/>
          <xsd:enumeration value="Within Government Only"/>
          <xsd:enumeration value="Addressee Use Only"/>
          <xsd:enumeration value="Addressee and Within Government Only"/>
          <xsd:enumeration value="For Public Release"/>
          <xsd:enumeration value="UNKNOWN"/>
        </xsd:restriction>
      </xsd:simpleType>
    </xsd:element>
    <xsd:element name="OurDocsDocumentType" ma:index="18" nillable="true" ma:displayName="DocumentType" ma:internalName="OurDocsDocumentType">
      <xsd:simpleType>
        <xsd:restriction base="dms:Choice">
          <xsd:enumeration value="Administration"/>
          <xsd:enumeration value="Agenda"/>
          <xsd:enumeration value="Appointment"/>
          <xsd:enumeration value="Briefing Note"/>
          <xsd:enumeration value="Certificate of Competency"/>
          <xsd:enumeration value="Corporate Executive"/>
          <xsd:enumeration value="Corporate Form"/>
          <xsd:enumeration value="Corporate Policy"/>
          <xsd:enumeration value="Corporate Procedure"/>
          <xsd:enumeration value="Document"/>
          <xsd:enumeration value="Email"/>
          <xsd:enumeration value="External Presentations"/>
          <xsd:enumeration value="External Published Document"/>
          <xsd:enumeration value="Facsimile"/>
          <xsd:enumeration value="File"/>
          <xsd:enumeration value="File Note"/>
          <xsd:enumeration value="Form"/>
          <xsd:enumeration value="Incident Report"/>
          <xsd:enumeration value="Internal Memo"/>
          <xsd:enumeration value="Internal Presentations"/>
          <xsd:enumeration value="Investigation Document"/>
          <xsd:enumeration value="Letter"/>
          <xsd:enumeration value="Map"/>
          <xsd:enumeration value="Memorandum"/>
          <xsd:enumeration value="Ministerial"/>
          <xsd:enumeration value="Minutes"/>
          <xsd:enumeration value="Other"/>
          <xsd:enumeration value="Permit"/>
          <xsd:enumeration value="Photos"/>
          <xsd:enumeration value="Policy"/>
          <xsd:enumeration value="Press Clipping"/>
          <xsd:enumeration value="Press Release"/>
          <xsd:enumeration value="Procurement"/>
          <xsd:enumeration value="Production Report"/>
          <xsd:enumeration value="Report"/>
          <xsd:enumeration value="Risk Management"/>
          <xsd:enumeration value="Royalty Audit"/>
          <xsd:enumeration value="Royalty Payment/Revenue"/>
          <xsd:enumeration value="Royalty Return"/>
          <xsd:enumeration value="Safety Bulletin"/>
          <xsd:enumeration value="Speech"/>
          <xsd:enumeration value="Training"/>
          <xsd:enumeration value="Web Document"/>
        </xsd:restriction>
      </xsd:simpleType>
    </xsd:element>
    <xsd:element name="OurDocsDocumentDate" ma:index="19" nillable="true" ma:displayName="DocumentDate" ma:internalName="OurDocsDocumentDate">
      <xsd:simpleType>
        <xsd:restriction base="dms:DateTime"/>
      </xsd:simpleType>
    </xsd:element>
    <xsd:element name="OurDocsDocumentSource" ma:index="20" nillable="true" ma:displayName="DocumentSource" ma:internalName="OurDocsDocumentSource">
      <xsd:simpleType>
        <xsd:restriction base="dms:Choice">
          <xsd:enumeration value="Internal"/>
          <xsd:enumeration value="External"/>
          <xsd:enumeration value="UNKNOWN"/>
        </xsd:restriction>
      </xsd:simpleType>
    </xsd:element>
    <xsd:element name="OurDocsFileNumbers" ma:index="21" nillable="true" ma:displayName="FileNumbers" ma:internalName="OurDocsFileNumbers">
      <xsd:simpleType>
        <xsd:restriction base="dms:Note">
          <xsd:maxLength value="255"/>
        </xsd:restriction>
      </xsd:simpleType>
    </xsd:element>
    <xsd:element name="OurDocsLockedBy" ma:index="22" nillable="true" ma:displayName="LockedBy" ma:internalName="OurDocsLockedBy">
      <xsd:simpleType>
        <xsd:restriction base="dms:Text"/>
      </xsd:simpleType>
    </xsd:element>
    <xsd:element name="OurDocsLockedOnBehalfOf" ma:index="23" nillable="true" ma:displayName="LockedOnBehalfOf" ma:internalName="OurDocsLockedOnBehalfOf">
      <xsd:simpleType>
        <xsd:restriction base="dms:Text"/>
      </xsd:simpleType>
    </xsd:element>
    <xsd:element name="OurDocsLockedOn" ma:index="24" nillable="true" ma:displayName="LockedOn" ma:internalName="OurDocsLockedOn">
      <xsd:simpleType>
        <xsd:restriction base="dms:DateTime"/>
      </xsd:simpleType>
    </xsd:element>
    <xsd:element name="OurDocsVersionCreatedBy" ma:index="25" nillable="true" ma:displayName="VersionCreatedBy" ma:internalName="OurDocsVersionCreatedBy">
      <xsd:simpleType>
        <xsd:restriction base="dms:Text"/>
      </xsd:simpleType>
    </xsd:element>
    <xsd:element name="OurDocsVersionCreatedAt" ma:index="26" nillable="true" ma:displayName="VersionCreatedAt" ma:internalName="OurDocsVersionCreatedAt">
      <xsd:simpleType>
        <xsd:restriction base="dms:DateTime"/>
      </xsd:simpleType>
    </xsd:element>
    <xsd:element name="OurDocsVersionReason" ma:index="27" nillable="true" ma:displayName="VersionReason" ma:internalName="OurDocsVersionReas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haredContentType xmlns="Microsoft.SharePoint.Taxonomy.ContentTypeSync" SourceId="47aadd75-fb41-49d7-866d-414b51aa1b7e" ContentTypeId="0x0101000AC6246A9CD2FC45B52DC6FEC0F0AAAA" PreviousValue="false"/>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4AD033-2BAE-4978-9B4C-64E0B8770332}">
  <ds:schemaRefs>
    <ds:schemaRef ds:uri="http://schemas.microsoft.com/office/2006/metadata/properties"/>
    <ds:schemaRef ds:uri="dce3ed02-b0cd-470d-9119-e5f1a2533a21"/>
    <ds:schemaRef ds:uri="http://www.w3.org/XML/1998/namespace"/>
    <ds:schemaRef ds:uri="http://purl.org/dc/term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6500D184-1AB7-4781-A19E-316E96132A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e3ed02-b0cd-470d-9119-e5f1a2533a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D2C9B3C-9ED7-48CF-B2F4-83C0DC3C2548}">
  <ds:schemaRefs>
    <ds:schemaRef ds:uri="Microsoft.SharePoint.Taxonomy.ContentTypeSync"/>
  </ds:schemaRefs>
</ds:datastoreItem>
</file>

<file path=customXml/itemProps4.xml><?xml version="1.0" encoding="utf-8"?>
<ds:datastoreItem xmlns:ds="http://schemas.openxmlformats.org/officeDocument/2006/customXml" ds:itemID="{AB9FB34E-D2AF-4001-8883-631DDC04E7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271</TotalTime>
  <Words>2834</Words>
  <Application>Microsoft Office PowerPoint</Application>
  <PresentationFormat>On-screen Show (4:3)</PresentationFormat>
  <Paragraphs>269</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4_Blank Presentation</vt:lpstr>
      <vt:lpstr>Please read this before using presentation</vt:lpstr>
      <vt:lpstr>Crane registrations in Western Australia – The state-of-play and verification</vt:lpstr>
      <vt:lpstr>Hierarchy of control – start at the top</vt:lpstr>
      <vt:lpstr>Background information – crane registration</vt:lpstr>
      <vt:lpstr>Background information – crane registration (continued)</vt:lpstr>
      <vt:lpstr>How are crane registrations assessed?</vt:lpstr>
      <vt:lpstr>Definition of designer</vt:lpstr>
      <vt:lpstr>Obligations for crane designers</vt:lpstr>
      <vt:lpstr>Obligations for crane verifiers</vt:lpstr>
      <vt:lpstr>Common non-compliances with AS 1418</vt:lpstr>
      <vt:lpstr>Quality management</vt:lpstr>
      <vt:lpstr>How is the regulator helping?</vt:lpstr>
      <vt:lpstr>What else is available?</vt:lpstr>
      <vt:lpstr>What is coming?</vt:lpstr>
      <vt:lpstr>Other plans</vt:lpstr>
      <vt:lpstr>FAQ regarding plant already registered</vt:lpstr>
    </vt:vector>
  </TitlesOfParts>
  <Company>Department of Mines and Petroleum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 - Toolbox Presentation - 2014 - Crane registrations in Western Australia - The state-of-play and verification</dc:title>
  <dc:creator>Bec.MOORE</dc:creator>
  <cp:lastModifiedBy>MOORE, Bec</cp:lastModifiedBy>
  <cp:revision>45</cp:revision>
  <dcterms:created xsi:type="dcterms:W3CDTF">2014-07-24T02:11:26Z</dcterms:created>
  <dcterms:modified xsi:type="dcterms:W3CDTF">2014-08-11T07:11:29Z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0x0101000AC6246A9CD2FC45B52DC6FEC0F0AAAA00C4F446B380C7A6439C625EA4BE6D75B8</vt:lpwstr>
  </property>
  <property fmtid="{D5CDD505-2E9C-101B-9397-08002B2CF9AE}" pid="3" name="Site">
    <vt:lpwstr>Perth</vt:lpwstr>
  </property>
  <property fmtid="{D5CDD505-2E9C-101B-9397-08002B2CF9AE}" pid="4" name="SecType">
    <vt:lpwstr>Departmental Use Only</vt:lpwstr>
  </property>
  <property fmtid="{D5CDD505-2E9C-101B-9397-08002B2CF9AE}" pid="5" name="DataStore">
    <vt:lpwstr>Central</vt:lpwstr>
  </property>
  <property fmtid="{D5CDD505-2E9C-101B-9397-08002B2CF9AE}" pid="6" name="ReleaseClassification">
    <vt:lpwstr>Departmental Use Only</vt:lpwstr>
  </property>
</Properties>
</file>