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30"/>
  </p:notesMasterIdLst>
  <p:handoutMasterIdLst>
    <p:handoutMasterId r:id="rId31"/>
  </p:handoutMasterIdLst>
  <p:sldIdLst>
    <p:sldId id="322" r:id="rId6"/>
    <p:sldId id="323" r:id="rId7"/>
    <p:sldId id="324" r:id="rId8"/>
    <p:sldId id="291" r:id="rId9"/>
    <p:sldId id="292" r:id="rId10"/>
    <p:sldId id="293" r:id="rId11"/>
    <p:sldId id="294" r:id="rId12"/>
    <p:sldId id="295" r:id="rId13"/>
    <p:sldId id="296" r:id="rId14"/>
    <p:sldId id="297" r:id="rId15"/>
    <p:sldId id="298" r:id="rId16"/>
    <p:sldId id="299" r:id="rId17"/>
    <p:sldId id="301" r:id="rId18"/>
    <p:sldId id="302" r:id="rId19"/>
    <p:sldId id="303" r:id="rId20"/>
    <p:sldId id="325" r:id="rId21"/>
    <p:sldId id="305" r:id="rId22"/>
    <p:sldId id="326" r:id="rId23"/>
    <p:sldId id="308" r:id="rId24"/>
    <p:sldId id="309" r:id="rId25"/>
    <p:sldId id="310" r:id="rId26"/>
    <p:sldId id="311" r:id="rId27"/>
    <p:sldId id="312" r:id="rId28"/>
    <p:sldId id="313" r:id="rId29"/>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LAS-MARTENS, Amy" initials="DA" lastIdx="19" clrIdx="0">
    <p:extLst>
      <p:ext uri="{19B8F6BF-5375-455C-9EA6-DF929625EA0E}">
        <p15:presenceInfo xmlns:p15="http://schemas.microsoft.com/office/powerpoint/2012/main" userId="S-1-5-21-2548343187-3005953052-3739400866-773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D7F"/>
    <a:srgbClr val="49405D"/>
    <a:srgbClr val="A32816"/>
    <a:srgbClr val="BE1E2D"/>
    <a:srgbClr val="527732"/>
    <a:srgbClr val="A02A1D"/>
    <a:srgbClr val="C153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7093" autoAdjust="0"/>
  </p:normalViewPr>
  <p:slideViewPr>
    <p:cSldViewPr>
      <p:cViewPr varScale="1">
        <p:scale>
          <a:sx n="89" d="100"/>
          <a:sy n="89" d="100"/>
        </p:scale>
        <p:origin x="1992"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592"/>
    </p:cViewPr>
  </p:sorterViewPr>
  <p:notesViewPr>
    <p:cSldViewPr>
      <p:cViewPr varScale="1">
        <p:scale>
          <a:sx n="88" d="100"/>
          <a:sy n="88" d="100"/>
        </p:scale>
        <p:origin x="-3870"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'Coding Graphs'!$C$23</c:f>
              <c:strCache>
                <c:ptCount val="1"/>
                <c:pt idx="0">
                  <c:v>Percentage of injuries</c:v>
                </c:pt>
              </c:strCache>
            </c:strRef>
          </c:tx>
          <c:spPr>
            <a:solidFill>
              <a:srgbClr val="A02A1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'Coding Graphs'!$A$24:$A$28</c:f>
              <c:strCache>
                <c:ptCount val="5"/>
                <c:pt idx="0">
                  <c:v>Fitter</c:v>
                </c:pt>
                <c:pt idx="1">
                  <c:v>Processing Plant Operator</c:v>
                </c:pt>
                <c:pt idx="2">
                  <c:v>Processing Plant Serviceman</c:v>
                </c:pt>
                <c:pt idx="3">
                  <c:v>Boilermaker</c:v>
                </c:pt>
                <c:pt idx="4">
                  <c:v>Haulage Truck Driver</c:v>
                </c:pt>
              </c:strCache>
            </c:strRef>
          </c:cat>
          <c:val>
            <c:numRef>
              <c:f>'Coding Graphs'!$C$24:$C$28</c:f>
              <c:numCache>
                <c:formatCode>0%</c:formatCode>
                <c:ptCount val="5"/>
                <c:pt idx="0">
                  <c:v>0.1950509461426492</c:v>
                </c:pt>
                <c:pt idx="1">
                  <c:v>0.15866084425036389</c:v>
                </c:pt>
                <c:pt idx="2">
                  <c:v>5.9679767103347887E-2</c:v>
                </c:pt>
                <c:pt idx="3" formatCode="0.0%">
                  <c:v>5.2401746724890827E-2</c:v>
                </c:pt>
                <c:pt idx="4" formatCode="0.0%">
                  <c:v>4.8034934497816595E-2</c:v>
                </c:pt>
              </c:numCache>
            </c:numRef>
          </c:val>
          <c:extLst>
            <c:ext xmlns:c16="http://schemas.microsoft.com/office/drawing/2014/chart" uri="{C3380CC4-5D6E-409C-BE32-E72D297353CC}">
              <c16:uniqueId val="{00000000-F87C-45CD-867B-F82BA80EFD9E}"/>
            </c:ext>
          </c:extLst>
        </c:ser>
        <c:dLbls>
          <c:dLblPos val="outEnd"/>
          <c:showLegendKey val="0"/>
          <c:showVal val="1"/>
          <c:showCatName val="0"/>
          <c:showSerName val="0"/>
          <c:showPercent val="0"/>
          <c:showBubbleSize val="0"/>
        </c:dLbls>
        <c:gapWidth val="100"/>
        <c:overlap val="-24"/>
        <c:axId val="99203608"/>
        <c:axId val="99207544"/>
      </c:barChart>
      <c:catAx>
        <c:axId val="992036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9207544"/>
        <c:crosses val="autoZero"/>
        <c:auto val="1"/>
        <c:lblAlgn val="ctr"/>
        <c:lblOffset val="100"/>
        <c:noMultiLvlLbl val="0"/>
      </c:catAx>
      <c:valAx>
        <c:axId val="99207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203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'Coding Graphs'!$C$75</c:f>
              <c:strCache>
                <c:ptCount val="1"/>
                <c:pt idx="0">
                  <c:v>Percentage of injuries</c:v>
                </c:pt>
              </c:strCache>
            </c:strRef>
          </c:tx>
          <c:spPr>
            <a:solidFill>
              <a:srgbClr val="117D7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6103059581320451E-3"/>
                  <c:y val="-1.37532808398949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801-47B4-99CE-F7895560F670}"/>
                </c:ext>
              </c:extLst>
            </c:dLbl>
            <c:dLbl>
              <c:idx val="1"/>
              <c:layout>
                <c:manualLayout>
                  <c:x val="-8.0515297906602248E-3"/>
                  <c:y val="7.244094488188976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801-47B4-99CE-F7895560F670}"/>
                </c:ext>
              </c:extLst>
            </c:dLbl>
            <c:dLbl>
              <c:idx val="2"/>
              <c:layout>
                <c:manualLayout>
                  <c:x val="0"/>
                  <c:y val="4.61942257217847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801-47B4-99CE-F7895560F670}"/>
                </c:ext>
              </c:extLst>
            </c:dLbl>
            <c:dLbl>
              <c:idx val="3"/>
              <c:layout>
                <c:manualLayout>
                  <c:x val="1.6103059581320451E-3"/>
                  <c:y val="9.868766404199475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801-47B4-99CE-F7895560F670}"/>
                </c:ext>
              </c:extLst>
            </c:dLbl>
            <c:dLbl>
              <c:idx val="4"/>
              <c:layout>
                <c:manualLayout>
                  <c:x val="1.6103059581320451E-3"/>
                  <c:y val="-3.254593175853114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801-47B4-99CE-F7895560F67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'Coding Graphs'!$A$76:$A$80</c:f>
              <c:strCache>
                <c:ptCount val="5"/>
                <c:pt idx="0">
                  <c:v>Sprains and strains</c:v>
                </c:pt>
                <c:pt idx="1">
                  <c:v>Fractures and breaks</c:v>
                </c:pt>
                <c:pt idx="2">
                  <c:v>Crushing</c:v>
                </c:pt>
                <c:pt idx="3">
                  <c:v>Lacerations</c:v>
                </c:pt>
                <c:pt idx="4">
                  <c:v>Amputations</c:v>
                </c:pt>
              </c:strCache>
            </c:strRef>
          </c:cat>
          <c:val>
            <c:numRef>
              <c:f>'Coding Graphs'!$C$76:$C$80</c:f>
              <c:numCache>
                <c:formatCode>0%</c:formatCode>
                <c:ptCount val="5"/>
                <c:pt idx="0">
                  <c:v>0.3915574963609898</c:v>
                </c:pt>
                <c:pt idx="1">
                  <c:v>0.21688500727802038</c:v>
                </c:pt>
                <c:pt idx="2">
                  <c:v>0.10771470160116449</c:v>
                </c:pt>
                <c:pt idx="3">
                  <c:v>7.5691411935953426E-2</c:v>
                </c:pt>
                <c:pt idx="4">
                  <c:v>4.0756914119359534E-2</c:v>
                </c:pt>
              </c:numCache>
            </c:numRef>
          </c:val>
          <c:extLst>
            <c:ext xmlns:c16="http://schemas.microsoft.com/office/drawing/2014/chart" uri="{C3380CC4-5D6E-409C-BE32-E72D297353CC}">
              <c16:uniqueId val="{00000000-DEEF-4BD0-A94B-A14170AC1C8C}"/>
            </c:ext>
          </c:extLst>
        </c:ser>
        <c:dLbls>
          <c:dLblPos val="inEnd"/>
          <c:showLegendKey val="0"/>
          <c:showVal val="1"/>
          <c:showCatName val="0"/>
          <c:showSerName val="0"/>
          <c:showPercent val="0"/>
          <c:showBubbleSize val="0"/>
        </c:dLbls>
        <c:gapWidth val="100"/>
        <c:overlap val="-24"/>
        <c:axId val="541055016"/>
        <c:axId val="541054032"/>
      </c:barChart>
      <c:catAx>
        <c:axId val="5410550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541054032"/>
        <c:crosses val="autoZero"/>
        <c:auto val="1"/>
        <c:lblAlgn val="ctr"/>
        <c:lblOffset val="100"/>
        <c:noMultiLvlLbl val="0"/>
      </c:catAx>
      <c:valAx>
        <c:axId val="541054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1055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'Coding Graphs'!$C$63</c:f>
              <c:strCache>
                <c:ptCount val="1"/>
                <c:pt idx="0">
                  <c:v>Percentage of injuries</c:v>
                </c:pt>
              </c:strCache>
            </c:strRef>
          </c:tx>
          <c:dPt>
            <c:idx val="0"/>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1-0111-4185-931C-566405EEFEA7}"/>
              </c:ext>
            </c:extLst>
          </c:dPt>
          <c:dPt>
            <c:idx val="1"/>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3-0111-4185-931C-566405EEFEA7}"/>
              </c:ext>
            </c:extLst>
          </c:dPt>
          <c:dPt>
            <c:idx val="2"/>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5-0111-4185-931C-566405EEFEA7}"/>
              </c:ext>
            </c:extLst>
          </c:dPt>
          <c:dPt>
            <c:idx val="3"/>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extLst>
              <c:ext xmlns:c16="http://schemas.microsoft.com/office/drawing/2014/chart" uri="{C3380CC4-5D6E-409C-BE32-E72D297353CC}">
                <c16:uniqueId val="{00000007-0111-4185-931C-566405EEFEA7}"/>
              </c:ext>
            </c:extLst>
          </c:dPt>
          <c:dPt>
            <c:idx val="4"/>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extLst>
              <c:ext xmlns:c16="http://schemas.microsoft.com/office/drawing/2014/chart" uri="{C3380CC4-5D6E-409C-BE32-E72D297353CC}">
                <c16:uniqueId val="{00000009-0111-4185-931C-566405EEFEA7}"/>
              </c:ext>
            </c:extLst>
          </c:dPt>
          <c:dLbls>
            <c:dLbl>
              <c:idx val="1"/>
              <c:layout>
                <c:manualLayout>
                  <c:x val="3.2311931413897182E-2"/>
                  <c:y val="-1.0601310403300801E-16"/>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0111-4185-931C-566405EEFEA7}"/>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'Coding Graphs'!$A$64:$A$68</c:f>
              <c:strCache>
                <c:ptCount val="5"/>
                <c:pt idx="0">
                  <c:v>Fingers (Alone)</c:v>
                </c:pt>
                <c:pt idx="1">
                  <c:v>Shoulder</c:v>
                </c:pt>
                <c:pt idx="2">
                  <c:v>Ankle</c:v>
                </c:pt>
                <c:pt idx="3">
                  <c:v>Back - Lower</c:v>
                </c:pt>
                <c:pt idx="4">
                  <c:v>Knee</c:v>
                </c:pt>
              </c:strCache>
            </c:strRef>
          </c:cat>
          <c:val>
            <c:numRef>
              <c:f>'Coding Graphs'!$C$64:$C$68</c:f>
              <c:numCache>
                <c:formatCode>0%</c:formatCode>
                <c:ptCount val="5"/>
                <c:pt idx="0">
                  <c:v>0.16302765647743814</c:v>
                </c:pt>
                <c:pt idx="1">
                  <c:v>8.5880640465793301E-2</c:v>
                </c:pt>
                <c:pt idx="2">
                  <c:v>6.9868995633187769E-2</c:v>
                </c:pt>
                <c:pt idx="3">
                  <c:v>6.6957787481804948E-2</c:v>
                </c:pt>
                <c:pt idx="4">
                  <c:v>5.9679767103347887E-2</c:v>
                </c:pt>
              </c:numCache>
            </c:numRef>
          </c:val>
          <c:extLst>
            <c:ext xmlns:c16="http://schemas.microsoft.com/office/drawing/2014/chart" uri="{C3380CC4-5D6E-409C-BE32-E72D297353CC}">
              <c16:uniqueId val="{0000000A-0111-4185-931C-566405EEFEA7}"/>
            </c:ext>
          </c:extLst>
        </c:ser>
        <c:dLbls>
          <c:dLblPos val="outEnd"/>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0613420215323108"/>
          <c:y val="0.55848445290590609"/>
          <c:w val="0.19810479073147938"/>
          <c:h val="0.37455196235026711"/>
        </c:manualLayout>
      </c:layout>
      <c:overlay val="0"/>
      <c:spPr>
        <a:solidFill>
          <a:schemeClr val="lt1">
            <a:alpha val="50000"/>
          </a:schemeClr>
        </a:solidFill>
        <a:ln>
          <a:noFill/>
        </a:ln>
        <a:effectLst/>
      </c:spPr>
      <c:txPr>
        <a:bodyPr rot="0" spcFirstLastPara="1" vertOverflow="ellipsis" vert="horz" wrap="square" anchor="ctr" anchorCtr="1"/>
        <a:lstStyle/>
        <a:p>
          <a:pPr>
            <a:defRPr sz="18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252CB90-8EE4-4A53-A71A-793E1FEE6F21}" type="datetimeFigureOut">
              <a:rPr lang="en-AU" smtClean="0"/>
              <a:t>06/12/2018</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3D2436D-9620-40DF-B67B-D2C21934DF6E}" type="slidenum">
              <a:rPr lang="en-AU" smtClean="0"/>
              <a:t>‹#›</a:t>
            </a:fld>
            <a:endParaRPr lang="en-AU"/>
          </a:p>
        </p:txBody>
      </p:sp>
    </p:spTree>
    <p:extLst>
      <p:ext uri="{BB962C8B-B14F-4D97-AF65-F5344CB8AC3E}">
        <p14:creationId xmlns:p14="http://schemas.microsoft.com/office/powerpoint/2010/main" val="3922835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6CBFC4B7-690C-49E7-B546-F590042CAEDE}" type="datetimeFigureOut">
              <a:rPr lang="en-AU"/>
              <a:pPr>
                <a:defRPr/>
              </a:pPr>
              <a:t>06/12/2018</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6E2EE5A4-A1FE-4A33-9EDF-C05CFFD626FB}" type="slidenum">
              <a:rPr lang="en-AU"/>
              <a:pPr>
                <a:defRPr/>
              </a:pPr>
              <a:t>‹#›</a:t>
            </a:fld>
            <a:endParaRPr lang="en-AU"/>
          </a:p>
        </p:txBody>
      </p:sp>
    </p:spTree>
    <p:extLst>
      <p:ext uri="{BB962C8B-B14F-4D97-AF65-F5344CB8AC3E}">
        <p14:creationId xmlns:p14="http://schemas.microsoft.com/office/powerpoint/2010/main" val="3566218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tLang="en-US" sz="1200" b="0" dirty="0" smtClean="0">
              <a:solidFill>
                <a:srgbClr val="0000FF"/>
              </a:solidFill>
            </a:endParaRPr>
          </a:p>
          <a:p>
            <a:endParaRPr lang="en-AU" dirty="0"/>
          </a:p>
        </p:txBody>
      </p:sp>
      <p:sp>
        <p:nvSpPr>
          <p:cNvPr id="4" name="Slide Number Placeholder 3"/>
          <p:cNvSpPr>
            <a:spLocks noGrp="1"/>
          </p:cNvSpPr>
          <p:nvPr>
            <p:ph type="sldNum" sz="quarter" idx="10"/>
          </p:nvPr>
        </p:nvSpPr>
        <p:spPr/>
        <p:txBody>
          <a:bodyPr/>
          <a:lstStyle/>
          <a:p>
            <a:fld id="{AE8D4B3B-7D4C-4849-956A-2FF62D447998}" type="slidenum">
              <a:rPr lang="en-AU" smtClean="0"/>
              <a:t>1</a:t>
            </a:fld>
            <a:endParaRPr lang="en-AU" dirty="0"/>
          </a:p>
        </p:txBody>
      </p:sp>
    </p:spTree>
    <p:extLst>
      <p:ext uri="{BB962C8B-B14F-4D97-AF65-F5344CB8AC3E}">
        <p14:creationId xmlns:p14="http://schemas.microsoft.com/office/powerpoint/2010/main" val="1741505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To keep up to date with workplace safety and health information provided by the employer and liaise with government and other </a:t>
            </a:r>
            <a:r>
              <a:rPr lang="en-AU" dirty="0" smtClean="0"/>
              <a:t>bodies:</a:t>
            </a:r>
            <a:endParaRPr lang="en-AU" dirty="0"/>
          </a:p>
          <a:p>
            <a:pPr marL="171450" indent="-171450">
              <a:buFont typeface="Arial" panose="020B0604020202020204" pitchFamily="34" charset="0"/>
              <a:buChar char="•"/>
            </a:pPr>
            <a:r>
              <a:rPr lang="en-AU" dirty="0" smtClean="0"/>
              <a:t>Websites </a:t>
            </a:r>
            <a:endParaRPr lang="en-AU" dirty="0"/>
          </a:p>
          <a:p>
            <a:pPr marL="171450" indent="-171450">
              <a:buFont typeface="Arial" panose="020B0604020202020204" pitchFamily="34" charset="0"/>
              <a:buChar char="•"/>
            </a:pPr>
            <a:r>
              <a:rPr lang="en-AU" dirty="0"/>
              <a:t>Safe work Australia</a:t>
            </a:r>
          </a:p>
          <a:p>
            <a:pPr marL="171450" indent="-171450">
              <a:buFont typeface="Arial" panose="020B0604020202020204" pitchFamily="34" charset="0"/>
              <a:buChar char="•"/>
            </a:pPr>
            <a:r>
              <a:rPr lang="en-AU" dirty="0"/>
              <a:t>DMIRS</a:t>
            </a:r>
          </a:p>
          <a:p>
            <a:pPr marL="171450" indent="-171450">
              <a:buFont typeface="Arial" panose="020B0604020202020204" pitchFamily="34" charset="0"/>
              <a:buChar char="•"/>
            </a:pPr>
            <a:r>
              <a:rPr lang="en-AU" dirty="0"/>
              <a:t>Worksafe</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To keep up to date with workplace safety and health information provided by the employer and liaise with government and other bodies.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The employer has a duty to make safety and health information available to you. You can also liaise directly with </a:t>
            </a:r>
            <a:r>
              <a:rPr lang="en-AU" sz="1200" b="0" i="0" u="none" strike="noStrike" kern="1200" baseline="0" dirty="0" smtClean="0">
                <a:solidFill>
                  <a:schemeClr val="tx1"/>
                </a:solidFill>
                <a:latin typeface="+mn-lt"/>
                <a:ea typeface="+mn-ea"/>
                <a:cs typeface="+mn-cs"/>
              </a:rPr>
              <a:t>DMIRS or </a:t>
            </a:r>
            <a:r>
              <a:rPr lang="en-AU" sz="1200" b="0" i="0" u="none" strike="noStrike" kern="1200" baseline="0" dirty="0">
                <a:solidFill>
                  <a:schemeClr val="tx1"/>
                </a:solidFill>
                <a:latin typeface="+mn-lt"/>
                <a:ea typeface="+mn-ea"/>
                <a:cs typeface="+mn-cs"/>
              </a:rPr>
              <a:t>other organisations to find out more about safety </a:t>
            </a:r>
            <a:r>
              <a:rPr lang="en-AU" sz="1200" b="0" i="0" u="none" strike="noStrike" kern="1200" baseline="0" dirty="0" smtClean="0">
                <a:solidFill>
                  <a:schemeClr val="tx1"/>
                </a:solidFill>
                <a:latin typeface="+mn-lt"/>
                <a:ea typeface="+mn-ea"/>
                <a:cs typeface="+mn-cs"/>
              </a:rPr>
              <a:t>matters.</a:t>
            </a:r>
            <a:endParaRPr lang="en-AU" dirty="0"/>
          </a:p>
        </p:txBody>
      </p:sp>
      <p:sp>
        <p:nvSpPr>
          <p:cNvPr id="4" name="Slide Number Placeholder 3"/>
          <p:cNvSpPr>
            <a:spLocks noGrp="1"/>
          </p:cNvSpPr>
          <p:nvPr>
            <p:ph type="sldNum" sz="quarter" idx="10"/>
          </p:nvPr>
        </p:nvSpPr>
        <p:spPr/>
        <p:txBody>
          <a:bodyPr/>
          <a:lstStyle/>
          <a:p>
            <a:fld id="{CA767F07-F8DD-4C9E-A482-6F6B00563752}" type="slidenum">
              <a:rPr lang="en-AU" smtClean="0"/>
              <a:t>10</a:t>
            </a:fld>
            <a:endParaRPr lang="en-AU"/>
          </a:p>
        </p:txBody>
      </p:sp>
    </p:spTree>
    <p:extLst>
      <p:ext uri="{BB962C8B-B14F-4D97-AF65-F5344CB8AC3E}">
        <p14:creationId xmlns:p14="http://schemas.microsoft.com/office/powerpoint/2010/main" val="1629481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0" i="0" u="none" strike="noStrike" kern="1200" baseline="0" dirty="0" smtClean="0">
                <a:solidFill>
                  <a:schemeClr val="tx1"/>
                </a:solidFill>
                <a:latin typeface="+mn-lt"/>
                <a:ea typeface="+mn-ea"/>
                <a:cs typeface="+mn-cs"/>
              </a:rPr>
              <a:t>You </a:t>
            </a:r>
            <a:r>
              <a:rPr lang="en-AU" sz="1200" b="0" i="0" u="none" strike="noStrike" kern="1200" baseline="0" dirty="0">
                <a:solidFill>
                  <a:schemeClr val="tx1"/>
                </a:solidFill>
                <a:latin typeface="+mn-lt"/>
                <a:ea typeface="+mn-ea"/>
                <a:cs typeface="+mn-cs"/>
              </a:rPr>
              <a:t>can make an inspection with prior notice every 30 days; however, wherever possible, you and your employer should agree on the number and type of workplace inspections to be carried 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Checklists </a:t>
            </a:r>
            <a:r>
              <a:rPr lang="en-AU" sz="1200" b="0" i="0" u="none" strike="noStrike" kern="1200" baseline="0" dirty="0">
                <a:solidFill>
                  <a:schemeClr val="tx1"/>
                </a:solidFill>
                <a:latin typeface="+mn-lt"/>
                <a:ea typeface="+mn-ea"/>
                <a:cs typeface="+mn-cs"/>
              </a:rPr>
              <a:t>are a useful tool when carrying out workplace inspections. Checklists should be developed in consultation with your employer. A selection of checklists are available on the </a:t>
            </a:r>
            <a:r>
              <a:rPr lang="en-AU" sz="1200" b="0" i="0" u="none" strike="noStrike" kern="1200" baseline="0" dirty="0" err="1">
                <a:solidFill>
                  <a:schemeClr val="tx1"/>
                </a:solidFill>
                <a:latin typeface="+mn-lt"/>
                <a:ea typeface="+mn-ea"/>
                <a:cs typeface="+mn-cs"/>
              </a:rPr>
              <a:t>WorkSafe</a:t>
            </a:r>
            <a:r>
              <a:rPr lang="en-AU" sz="1200" b="0" i="0" u="none" strike="noStrike" kern="1200" baseline="0" dirty="0">
                <a:solidFill>
                  <a:schemeClr val="tx1"/>
                </a:solidFill>
                <a:latin typeface="+mn-lt"/>
                <a:ea typeface="+mn-ea"/>
                <a:cs typeface="+mn-cs"/>
              </a:rPr>
              <a:t> website. A fixed checklist of items can be limiting, so keep it open-ended.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As a safety and health representative you may accompany an inspector on an inspection of your workplace, if requested by the inspector. 	</a:t>
            </a:r>
          </a:p>
          <a:p>
            <a:endParaRPr lang="en-AU" dirty="0"/>
          </a:p>
          <a:p>
            <a:r>
              <a:rPr lang="en-AU" sz="1200" b="0" i="0" u="none" strike="noStrike" kern="1200" baseline="0" dirty="0">
                <a:solidFill>
                  <a:schemeClr val="tx1"/>
                </a:solidFill>
                <a:latin typeface="+mn-lt"/>
                <a:ea typeface="+mn-ea"/>
                <a:cs typeface="+mn-cs"/>
              </a:rPr>
              <a:t>After an inspection, you should report to the employer about any safety and health issue identified during the inspection. The report should be in writing, although hazards needing quick action should be verbally reported immediately. </a:t>
            </a:r>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You should also inform employees about any workplace hazards and potential risks identified during the inspection. </a:t>
            </a:r>
          </a:p>
          <a:p>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CA767F07-F8DD-4C9E-A482-6F6B00563752}" type="slidenum">
              <a:rPr lang="en-AU" smtClean="0"/>
              <a:t>11</a:t>
            </a:fld>
            <a:endParaRPr lang="en-AU"/>
          </a:p>
        </p:txBody>
      </p:sp>
    </p:spTree>
    <p:extLst>
      <p:ext uri="{BB962C8B-B14F-4D97-AF65-F5344CB8AC3E}">
        <p14:creationId xmlns:p14="http://schemas.microsoft.com/office/powerpoint/2010/main" val="2254657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After an inspection, you should report to the employer about any safety or health issue identified during the </a:t>
            </a:r>
            <a:r>
              <a:rPr lang="en-AU" dirty="0" smtClean="0"/>
              <a:t>inspection. </a:t>
            </a:r>
            <a:r>
              <a:rPr lang="en-AU" dirty="0"/>
              <a:t>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Accompany an inspector on an inspection of your workplace, if requested by the inspector.</a:t>
            </a:r>
          </a:p>
          <a:p>
            <a:endParaRPr lang="en-AU" dirty="0"/>
          </a:p>
        </p:txBody>
      </p:sp>
      <p:sp>
        <p:nvSpPr>
          <p:cNvPr id="4" name="Slide Number Placeholder 3"/>
          <p:cNvSpPr>
            <a:spLocks noGrp="1"/>
          </p:cNvSpPr>
          <p:nvPr>
            <p:ph type="sldNum" sz="quarter" idx="10"/>
          </p:nvPr>
        </p:nvSpPr>
        <p:spPr/>
        <p:txBody>
          <a:bodyPr/>
          <a:lstStyle/>
          <a:p>
            <a:fld id="{CA767F07-F8DD-4C9E-A482-6F6B00563752}" type="slidenum">
              <a:rPr lang="en-AU" smtClean="0"/>
              <a:t>12</a:t>
            </a:fld>
            <a:endParaRPr lang="en-AU"/>
          </a:p>
        </p:txBody>
      </p:sp>
    </p:spTree>
    <p:extLst>
      <p:ext uri="{BB962C8B-B14F-4D97-AF65-F5344CB8AC3E}">
        <p14:creationId xmlns:p14="http://schemas.microsoft.com/office/powerpoint/2010/main" val="162607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09679B7-217F-461E-8C46-624B77FF316E}" type="slidenum">
              <a:rPr lang="en-AU" smtClean="0"/>
              <a:t>15</a:t>
            </a:fld>
            <a:endParaRPr lang="en-AU" dirty="0"/>
          </a:p>
        </p:txBody>
      </p:sp>
    </p:spTree>
    <p:extLst>
      <p:ext uri="{BB962C8B-B14F-4D97-AF65-F5344CB8AC3E}">
        <p14:creationId xmlns:p14="http://schemas.microsoft.com/office/powerpoint/2010/main" val="1086026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https://vimeo.com/304726850</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16</a:t>
            </a:fld>
            <a:endParaRPr lang="en-AU"/>
          </a:p>
        </p:txBody>
      </p:sp>
    </p:spTree>
    <p:extLst>
      <p:ext uri="{BB962C8B-B14F-4D97-AF65-F5344CB8AC3E}">
        <p14:creationId xmlns:p14="http://schemas.microsoft.com/office/powerpoint/2010/main" val="612977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AU" sz="1200" b="0" i="0" u="none" strike="noStrike" kern="1200" baseline="0" dirty="0">
                <a:solidFill>
                  <a:schemeClr val="tx1"/>
                </a:solidFill>
                <a:latin typeface="+mn-lt"/>
                <a:ea typeface="+mn-ea"/>
                <a:cs typeface="+mn-cs"/>
              </a:rPr>
              <a:t>A provisional improvement notice (PIN) is a notice issued by an elected and qualified safety and health representative about a safety and health issue in the workplace. </a:t>
            </a:r>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A PIN is similar to an improvement notice issued by an inspector. Your power to issue a PIN improves your effectiveness as a safety and health representative. However, there is no requirement for you to issue a PIN if you choose not to. </a:t>
            </a:r>
            <a:endParaRPr lang="en-AU" sz="1200" b="0" i="0" u="none" strike="noStrike" kern="1200" baseline="0" dirty="0" smtClean="0">
              <a:solidFill>
                <a:schemeClr val="tx1"/>
              </a:solidFill>
              <a:latin typeface="+mn-lt"/>
              <a:ea typeface="+mn-ea"/>
              <a:cs typeface="+mn-cs"/>
            </a:endParaRPr>
          </a:p>
          <a:p>
            <a:endParaRPr lang="en-AU" sz="1200" b="1"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Qualified to issue PINs </a:t>
            </a:r>
          </a:p>
          <a:p>
            <a:r>
              <a:rPr lang="en-AU" sz="1200" b="0" i="0" u="none" strike="noStrike" kern="1200" baseline="0" dirty="0">
                <a:solidFill>
                  <a:schemeClr val="tx1"/>
                </a:solidFill>
                <a:latin typeface="+mn-lt"/>
                <a:ea typeface="+mn-ea"/>
                <a:cs typeface="+mn-cs"/>
              </a:rPr>
              <a:t>Before being able to issue a PIN, you must be qualified. Being qualified means you have completed the accredited introductory safety and health representative training course, which includes a section about PINs. </a:t>
            </a: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Before </a:t>
            </a:r>
            <a:r>
              <a:rPr lang="en-AU" sz="1200" b="1" i="0" u="none" strike="noStrike" kern="1200" baseline="0" dirty="0">
                <a:solidFill>
                  <a:schemeClr val="tx1"/>
                </a:solidFill>
                <a:latin typeface="+mn-lt"/>
                <a:ea typeface="+mn-ea"/>
                <a:cs typeface="+mn-cs"/>
              </a:rPr>
              <a:t>you issue a PIN </a:t>
            </a:r>
          </a:p>
          <a:p>
            <a:r>
              <a:rPr lang="en-AU" sz="1200" b="0" i="0" u="none" strike="noStrike" kern="1200" baseline="0" dirty="0">
                <a:solidFill>
                  <a:schemeClr val="tx1"/>
                </a:solidFill>
                <a:latin typeface="+mn-lt"/>
                <a:ea typeface="+mn-ea"/>
                <a:cs typeface="+mn-cs"/>
              </a:rPr>
              <a:t>Before you can issue a PIN you must do the following: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be of the opinion that the person is breaching, or has breached either a provision of the relevant Act or regulation, and the circumstances make it likely that the breach will continue or be repeated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have consulted with the person who will receive the PIN, and another safety and health representative at the workplace (if you are able to do so)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ensure you only issue the PIN for the workplace/s you are elected to represent (or where there is at least one worker you were elected to represent). </a:t>
            </a: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Who </a:t>
            </a:r>
            <a:r>
              <a:rPr lang="en-AU" sz="1200" b="1" i="0" u="none" strike="noStrike" kern="1200" baseline="0" dirty="0">
                <a:solidFill>
                  <a:schemeClr val="tx1"/>
                </a:solidFill>
                <a:latin typeface="+mn-lt"/>
                <a:ea typeface="+mn-ea"/>
                <a:cs typeface="+mn-cs"/>
              </a:rPr>
              <a:t>can be issued with a PIN? </a:t>
            </a:r>
            <a:endParaRPr lang="en-AU" dirty="0"/>
          </a:p>
          <a:p>
            <a:r>
              <a:rPr lang="en-AU" sz="1200" b="0" i="0" u="none" strike="noStrike" kern="1200" baseline="0" dirty="0">
                <a:solidFill>
                  <a:schemeClr val="tx1"/>
                </a:solidFill>
                <a:latin typeface="+mn-lt"/>
                <a:ea typeface="+mn-ea"/>
                <a:cs typeface="+mn-cs"/>
              </a:rPr>
              <a:t>You can issue a PIN to anyone who has a duty of care under the Act. This includes public bodies, companies, associations, employees, employers, principal contractors, host employers and anyone for whom someone else does work. If a PIN is issued to an employee, the employee must give a copy to their employer (e.g. for a mine, the mine manager). You cannot issue a PIN to a trading or a registered business name. Rather it must be issued to individuals or the corporations carrying out the business. </a:t>
            </a: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How </a:t>
            </a:r>
            <a:r>
              <a:rPr lang="en-AU" sz="1200" b="1" i="0" u="none" strike="noStrike" kern="1200" baseline="0" dirty="0">
                <a:solidFill>
                  <a:schemeClr val="tx1"/>
                </a:solidFill>
                <a:latin typeface="+mn-lt"/>
                <a:ea typeface="+mn-ea"/>
                <a:cs typeface="+mn-cs"/>
              </a:rPr>
              <a:t>to issue a PIN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The PIN must be in writing and specify: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your opinion that there is a breach of the relevant Act, and this breach is likely to continue or be repeated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the reasons for your opinion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the provisions of the Act or regulation you consider are being breached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the date when the breach is to be remedied (you must allow </a:t>
            </a:r>
            <a:r>
              <a:rPr lang="en-AU" sz="1200" b="1" i="0" u="none" strike="noStrike" kern="1200" baseline="0" dirty="0">
                <a:solidFill>
                  <a:schemeClr val="tx1"/>
                </a:solidFill>
                <a:latin typeface="+mn-lt"/>
                <a:ea typeface="+mn-ea"/>
                <a:cs typeface="+mn-cs"/>
              </a:rPr>
              <a:t>more than seven days </a:t>
            </a:r>
            <a:r>
              <a:rPr lang="en-AU" sz="1200" b="0" i="0" u="none" strike="noStrike" kern="1200" baseline="0" dirty="0">
                <a:solidFill>
                  <a:schemeClr val="tx1"/>
                </a:solidFill>
                <a:latin typeface="+mn-lt"/>
                <a:ea typeface="+mn-ea"/>
                <a:cs typeface="+mn-cs"/>
              </a:rPr>
              <a:t>from the day the PIN is issued)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a brief summary of the right to have the notice reviewed by an inspector.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To assist, </a:t>
            </a:r>
            <a:r>
              <a:rPr lang="en-AU" sz="1200" b="0" i="0" u="none" strike="noStrike" kern="1200" baseline="0" dirty="0" smtClean="0">
                <a:solidFill>
                  <a:schemeClr val="tx1"/>
                </a:solidFill>
                <a:latin typeface="+mn-lt"/>
                <a:ea typeface="+mn-ea"/>
                <a:cs typeface="+mn-cs"/>
              </a:rPr>
              <a:t>the Department has </a:t>
            </a:r>
            <a:r>
              <a:rPr lang="en-AU" sz="1200" b="0" i="0" u="none" strike="noStrike" kern="1200" baseline="0" dirty="0">
                <a:solidFill>
                  <a:schemeClr val="tx1"/>
                </a:solidFill>
                <a:latin typeface="+mn-lt"/>
                <a:ea typeface="+mn-ea"/>
                <a:cs typeface="+mn-cs"/>
              </a:rPr>
              <a:t>produced a PIN pro forma that may be used. It can be downloaded from the </a:t>
            </a:r>
            <a:r>
              <a:rPr lang="en-AU" sz="1200" b="0" i="0" u="none" strike="noStrike" kern="1200" baseline="0" dirty="0" smtClean="0">
                <a:solidFill>
                  <a:schemeClr val="tx1"/>
                </a:solidFill>
                <a:latin typeface="+mn-lt"/>
                <a:ea typeface="+mn-ea"/>
                <a:cs typeface="+mn-cs"/>
              </a:rPr>
              <a:t>website or </a:t>
            </a:r>
            <a:r>
              <a:rPr lang="en-AU" sz="1200" b="0" i="0" u="none" strike="noStrike" kern="1200" baseline="0">
                <a:solidFill>
                  <a:schemeClr val="tx1"/>
                </a:solidFill>
                <a:latin typeface="+mn-lt"/>
                <a:ea typeface="+mn-ea"/>
                <a:cs typeface="+mn-cs"/>
              </a:rPr>
              <a:t>contact </a:t>
            </a:r>
            <a:r>
              <a:rPr lang="en-AU" sz="1200" b="0" i="0" u="none" strike="noStrike" kern="1200" baseline="0" smtClean="0">
                <a:solidFill>
                  <a:schemeClr val="tx1"/>
                </a:solidFill>
                <a:latin typeface="+mn-lt"/>
                <a:ea typeface="+mn-ea"/>
                <a:cs typeface="+mn-cs"/>
              </a:rPr>
              <a:t>Mines </a:t>
            </a:r>
            <a:r>
              <a:rPr lang="en-AU" sz="1200" b="0" i="0" u="none" strike="noStrike" kern="1200" baseline="0" dirty="0" smtClean="0">
                <a:solidFill>
                  <a:schemeClr val="tx1"/>
                </a:solidFill>
                <a:latin typeface="+mn-lt"/>
                <a:ea typeface="+mn-ea"/>
                <a:cs typeface="+mn-cs"/>
              </a:rPr>
              <a:t>Safety. </a:t>
            </a:r>
            <a:endParaRPr lang="en-AU" sz="1200" b="0" i="0" u="none" strike="noStrike" kern="1200" baseline="0" dirty="0">
              <a:solidFill>
                <a:schemeClr val="tx1"/>
              </a:solidFill>
              <a:latin typeface="+mn-lt"/>
              <a:ea typeface="+mn-ea"/>
              <a:cs typeface="+mn-cs"/>
            </a:endParaRP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Right </a:t>
            </a:r>
            <a:r>
              <a:rPr lang="en-AU" sz="1200" b="1" i="0" u="none" strike="noStrike" kern="1200" baseline="0" dirty="0">
                <a:solidFill>
                  <a:schemeClr val="tx1"/>
                </a:solidFill>
                <a:latin typeface="+mn-lt"/>
                <a:ea typeface="+mn-ea"/>
                <a:cs typeface="+mn-cs"/>
              </a:rPr>
              <a:t>of review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Recipients must comply with the PIN by the remedy date stated on the PIN, or they may seek to have it reviewed before the remedy date elapses. Failure to comply is an offence under the Acts. </a:t>
            </a:r>
          </a:p>
          <a:p>
            <a:r>
              <a:rPr lang="en-AU" sz="1200" b="0" i="0" u="none" strike="noStrike" kern="1200" baseline="0" dirty="0">
                <a:solidFill>
                  <a:schemeClr val="tx1"/>
                </a:solidFill>
                <a:latin typeface="+mn-lt"/>
                <a:ea typeface="+mn-ea"/>
                <a:cs typeface="+mn-cs"/>
              </a:rPr>
              <a:t>A request for an inspector to review a PIN must be made in writing to Resources Safety. The PIN is suspended to allow time for review. The inspector may affirm the PIN, modify the PIN or cancel the PIN. If the inspector affirms, or affirms and modifies, the PIN it has the effect of becoming an improvement notice issued by an inspector. </a:t>
            </a:r>
          </a:p>
          <a:p>
            <a:endParaRPr lang="en-AU" sz="1200" b="0" i="0" u="none" strike="noStrike" kern="1200" baseline="0" dirty="0">
              <a:solidFill>
                <a:schemeClr val="tx1"/>
              </a:solidFill>
              <a:latin typeface="+mn-lt"/>
              <a:ea typeface="+mn-ea"/>
              <a:cs typeface="+mn-cs"/>
            </a:endParaRPr>
          </a:p>
          <a:p>
            <a:r>
              <a:rPr lang="en-AU" b="1" dirty="0"/>
              <a:t>Recording the notice</a:t>
            </a:r>
          </a:p>
          <a:p>
            <a:r>
              <a:rPr lang="en-AU" dirty="0"/>
              <a:t>On receiving the notice from the qualified safety and health representative, the mine manager must:</a:t>
            </a:r>
          </a:p>
          <a:p>
            <a:pPr marL="171450" indent="-171450">
              <a:buFont typeface="Arial" panose="020B0604020202020204" pitchFamily="34" charset="0"/>
              <a:buChar char="•"/>
            </a:pPr>
            <a:r>
              <a:rPr lang="en-AU" dirty="0"/>
              <a:t>provide a copy of the notice to the principal employer</a:t>
            </a:r>
          </a:p>
          <a:p>
            <a:pPr marL="171450" indent="-171450">
              <a:buFont typeface="Arial" panose="020B0604020202020204" pitchFamily="34" charset="0"/>
              <a:buChar char="•"/>
            </a:pPr>
            <a:r>
              <a:rPr lang="en-AU" dirty="0"/>
              <a:t>display the notice at the mine site</a:t>
            </a:r>
          </a:p>
          <a:p>
            <a:pPr marL="171450" indent="-171450">
              <a:buFont typeface="Arial" panose="020B0604020202020204" pitchFamily="34" charset="0"/>
              <a:buChar char="•"/>
            </a:pPr>
            <a:r>
              <a:rPr lang="en-AU" dirty="0"/>
              <a:t>fix a copy in the mine record book.</a:t>
            </a:r>
          </a:p>
          <a:p>
            <a:endParaRPr lang="en-AU" dirty="0" smtClean="0"/>
          </a:p>
          <a:p>
            <a:r>
              <a:rPr lang="en-AU" dirty="0" smtClean="0"/>
              <a:t>Notice </a:t>
            </a:r>
            <a:r>
              <a:rPr lang="en-AU" dirty="0"/>
              <a:t>of the action taken and the completion of the remedial action should be posted at the site and in the mine record book.</a:t>
            </a:r>
          </a:p>
          <a:p>
            <a:r>
              <a:rPr lang="en-AU" dirty="0"/>
              <a:t>If a review of the notice is requested, a copy of the request for review must also be attached to the mine record book.</a:t>
            </a:r>
          </a:p>
          <a:p>
            <a:r>
              <a:rPr lang="en-AU" dirty="0"/>
              <a:t>If no review is requested, the person issued with the notice must comply with it. Failure to do so is an offence under the </a:t>
            </a:r>
            <a:r>
              <a:rPr lang="en-AU" i="1" dirty="0"/>
              <a:t>Mines Safety and Inspection Act 1994</a:t>
            </a:r>
            <a:r>
              <a:rPr lang="en-AU" dirty="0"/>
              <a:t>.</a:t>
            </a:r>
          </a:p>
          <a:p>
            <a:endParaRPr lang="en-AU" dirty="0"/>
          </a:p>
        </p:txBody>
      </p:sp>
      <p:sp>
        <p:nvSpPr>
          <p:cNvPr id="4" name="Slide Number Placeholder 3"/>
          <p:cNvSpPr>
            <a:spLocks noGrp="1"/>
          </p:cNvSpPr>
          <p:nvPr>
            <p:ph type="sldNum" sz="quarter" idx="10"/>
          </p:nvPr>
        </p:nvSpPr>
        <p:spPr/>
        <p:txBody>
          <a:bodyPr/>
          <a:lstStyle/>
          <a:p>
            <a:fld id="{CA767F07-F8DD-4C9E-A482-6F6B00563752}" type="slidenum">
              <a:rPr lang="en-AU" smtClean="0"/>
              <a:t>17</a:t>
            </a:fld>
            <a:endParaRPr lang="en-AU"/>
          </a:p>
        </p:txBody>
      </p:sp>
    </p:spTree>
    <p:extLst>
      <p:ext uri="{BB962C8B-B14F-4D97-AF65-F5344CB8AC3E}">
        <p14:creationId xmlns:p14="http://schemas.microsoft.com/office/powerpoint/2010/main" val="1633617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https://vimeo.com/304729320</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18</a:t>
            </a:fld>
            <a:endParaRPr lang="en-AU"/>
          </a:p>
        </p:txBody>
      </p:sp>
    </p:spTree>
    <p:extLst>
      <p:ext uri="{BB962C8B-B14F-4D97-AF65-F5344CB8AC3E}">
        <p14:creationId xmlns:p14="http://schemas.microsoft.com/office/powerpoint/2010/main" val="2992315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Information</a:t>
            </a:r>
            <a:r>
              <a:rPr lang="en-AU" baseline="0" dirty="0" smtClean="0"/>
              <a:t> sheet can be found on the DMIRS website.</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19</a:t>
            </a:fld>
            <a:endParaRPr lang="en-AU"/>
          </a:p>
        </p:txBody>
      </p:sp>
    </p:spTree>
    <p:extLst>
      <p:ext uri="{BB962C8B-B14F-4D97-AF65-F5344CB8AC3E}">
        <p14:creationId xmlns:p14="http://schemas.microsoft.com/office/powerpoint/2010/main" val="588942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After an accident or dangerous incident, the employer should take immediate steps to prevent the incident happening </a:t>
            </a:r>
            <a:r>
              <a:rPr lang="en-AU" dirty="0" smtClean="0"/>
              <a:t>again.</a:t>
            </a:r>
            <a:endParaRPr lang="en-AU" dirty="0"/>
          </a:p>
          <a:p>
            <a:endParaRPr lang="en-AU" dirty="0"/>
          </a:p>
          <a:p>
            <a:r>
              <a:rPr lang="en-AU" sz="1200" b="0" i="0" u="none" strike="noStrike" kern="1200" baseline="0" dirty="0">
                <a:solidFill>
                  <a:schemeClr val="tx1"/>
                </a:solidFill>
                <a:latin typeface="+mn-lt"/>
                <a:ea typeface="+mn-ea"/>
                <a:cs typeface="+mn-cs"/>
              </a:rPr>
              <a:t>A reduction in the interval between call-time and response-time increases the prospects of the solution to an </a:t>
            </a:r>
            <a:r>
              <a:rPr lang="en-AU" sz="1200" b="0" i="0" u="none" strike="noStrike" kern="1200" baseline="0" dirty="0" smtClean="0">
                <a:solidFill>
                  <a:schemeClr val="tx1"/>
                </a:solidFill>
                <a:latin typeface="+mn-lt"/>
                <a:ea typeface="+mn-ea"/>
                <a:cs typeface="+mn-cs"/>
              </a:rPr>
              <a:t>incident.</a:t>
            </a:r>
            <a:endParaRPr lang="en-AU" sz="1200" b="0" i="0" u="none" strike="noStrike" kern="1200" baseline="0" dirty="0">
              <a:solidFill>
                <a:schemeClr val="tx1"/>
              </a:solidFill>
              <a:latin typeface="+mn-lt"/>
              <a:ea typeface="+mn-ea"/>
              <a:cs typeface="+mn-cs"/>
            </a:endParaRP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Accident investigations commonly conclude that the injured person’s conduct contributed in some way to the outcome. In most instances, however, the contributing conduct arises from inadequate procedures or a lack of adequate training or supervision. In other instances, enthusiasm for productivity, including well-meaning but ill-considered attempts to correct equipment malfunctions, plays a part.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An investigation may reveal if something went wrong in the management system. Was there an omission, an oversight, or a lack of control of circumstances that permitted the incident to occur? As management systems improve, the overall safety and health performance will also </a:t>
            </a:r>
            <a:r>
              <a:rPr lang="en-AU" sz="1200" b="0" i="0" u="none" strike="noStrike" kern="1200" baseline="0" dirty="0" smtClean="0">
                <a:solidFill>
                  <a:schemeClr val="tx1"/>
                </a:solidFill>
                <a:latin typeface="+mn-lt"/>
                <a:ea typeface="+mn-ea"/>
                <a:cs typeface="+mn-cs"/>
              </a:rPr>
              <a:t>improve.</a:t>
            </a:r>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It </a:t>
            </a:r>
            <a:r>
              <a:rPr lang="en-AU" sz="1200" b="0" i="0" u="none" strike="noStrike" kern="1200" baseline="0" dirty="0">
                <a:solidFill>
                  <a:schemeClr val="tx1"/>
                </a:solidFill>
                <a:latin typeface="+mn-lt"/>
                <a:ea typeface="+mn-ea"/>
                <a:cs typeface="+mn-cs"/>
              </a:rPr>
              <a:t>may be difficult to appreciate the role of human behaviour in accident or incident causation and therefore recommend the most effective responses. Also, relying solely on the number of accidents or incidents in the organisation is not an adequate means of assessing safety performance, if the behavioural component is not understood. Statistics alone are unlikely to indicate how well individual managers or supervisors are dealing with problems, or if further action is required.</a:t>
            </a:r>
          </a:p>
          <a:p>
            <a:endParaRPr lang="en-AU" dirty="0"/>
          </a:p>
        </p:txBody>
      </p:sp>
      <p:sp>
        <p:nvSpPr>
          <p:cNvPr id="4" name="Slide Number Placeholder 3"/>
          <p:cNvSpPr>
            <a:spLocks noGrp="1"/>
          </p:cNvSpPr>
          <p:nvPr>
            <p:ph type="sldNum" sz="quarter" idx="10"/>
          </p:nvPr>
        </p:nvSpPr>
        <p:spPr/>
        <p:txBody>
          <a:bodyPr/>
          <a:lstStyle/>
          <a:p>
            <a:fld id="{CA767F07-F8DD-4C9E-A482-6F6B00563752}" type="slidenum">
              <a:rPr lang="en-AU" smtClean="0"/>
              <a:t>20</a:t>
            </a:fld>
            <a:endParaRPr lang="en-AU"/>
          </a:p>
        </p:txBody>
      </p:sp>
    </p:spTree>
    <p:extLst>
      <p:ext uri="{BB962C8B-B14F-4D97-AF65-F5344CB8AC3E}">
        <p14:creationId xmlns:p14="http://schemas.microsoft.com/office/powerpoint/2010/main" val="3627606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AU" sz="1200" b="0" i="0" u="none" strike="noStrike" kern="1200" baseline="0" dirty="0" smtClean="0">
                <a:solidFill>
                  <a:schemeClr val="tx1"/>
                </a:solidFill>
                <a:latin typeface="+mn-lt"/>
                <a:ea typeface="+mn-ea"/>
                <a:cs typeface="+mn-cs"/>
              </a:rPr>
              <a:t>If </a:t>
            </a:r>
            <a:r>
              <a:rPr lang="en-AU" sz="1200" b="0" i="0" u="none" strike="noStrike" kern="1200" baseline="0" dirty="0">
                <a:solidFill>
                  <a:schemeClr val="tx1"/>
                </a:solidFill>
                <a:latin typeface="+mn-lt"/>
                <a:ea typeface="+mn-ea"/>
                <a:cs typeface="+mn-cs"/>
              </a:rPr>
              <a:t>attempts are made to apportion ‘blame’ then people who might otherwise provide useful information — and hence guidance on the remedial action needed — will simply become defensive.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a:t>
            </a:r>
            <a:r>
              <a:rPr lang="en-AU" sz="1200" b="0" i="0" u="none" strike="noStrike" kern="1200" baseline="0" dirty="0">
                <a:solidFill>
                  <a:schemeClr val="tx1"/>
                </a:solidFill>
                <a:latin typeface="+mn-lt"/>
                <a:ea typeface="+mn-ea"/>
                <a:cs typeface="+mn-cs"/>
              </a:rPr>
              <a:t>result could be:</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witnesses not revealing all of the circumstances and events surrounding the incident</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deliberate obstruction, or provision of false information</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removal of relevant information, documents or evidence.</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The investigator must remain impartial and objective if all of the causes are to be established.</a:t>
            </a:r>
          </a:p>
          <a:p>
            <a:endParaRPr lang="en-AU" dirty="0"/>
          </a:p>
          <a:p>
            <a:r>
              <a:rPr lang="en-AU" sz="1200" b="0" i="0" u="none" strike="noStrike" kern="1200" baseline="0" dirty="0" smtClean="0">
                <a:solidFill>
                  <a:schemeClr val="tx1"/>
                </a:solidFill>
                <a:latin typeface="+mn-lt"/>
                <a:ea typeface="+mn-ea"/>
                <a:cs typeface="+mn-cs"/>
              </a:rPr>
              <a:t>People </a:t>
            </a:r>
            <a:r>
              <a:rPr lang="en-AU" sz="1200" b="0" i="0" u="none" strike="noStrike" kern="1200" baseline="0" dirty="0">
                <a:solidFill>
                  <a:schemeClr val="tx1"/>
                </a:solidFill>
                <a:latin typeface="+mn-lt"/>
                <a:ea typeface="+mn-ea"/>
                <a:cs typeface="+mn-cs"/>
              </a:rPr>
              <a:t>who have knowledge of the work in hand or conditions at the scene, whether or not they were at the actual event or saw it occur, can also contribute to establishing the chain of events.</a:t>
            </a: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Essential </a:t>
            </a:r>
            <a:r>
              <a:rPr lang="en-AU" sz="1200" b="1" i="0" u="none" strike="noStrike" kern="1200" baseline="0" dirty="0">
                <a:solidFill>
                  <a:schemeClr val="tx1"/>
                </a:solidFill>
                <a:latin typeface="+mn-lt"/>
                <a:ea typeface="+mn-ea"/>
                <a:cs typeface="+mn-cs"/>
              </a:rPr>
              <a:t>factors and causes</a:t>
            </a:r>
          </a:p>
          <a:p>
            <a:r>
              <a:rPr lang="en-AU" sz="1200" b="0" i="0" u="none" strike="noStrike" kern="1200" baseline="0" dirty="0">
                <a:solidFill>
                  <a:schemeClr val="tx1"/>
                </a:solidFill>
                <a:latin typeface="+mn-lt"/>
                <a:ea typeface="+mn-ea"/>
                <a:cs typeface="+mn-cs"/>
              </a:rPr>
              <a:t>In the events leading up to an incident, there will be a number of essential factors that must be present to allow the sequence to continue and the harm or damage to occur. These factors are all important, and each must have been present for the incident to have occurred. All have design, environmental and behavioural components. To conduct an effective incident investigation, it is essential to look at each of these components, and not try to isolate a single cause</a:t>
            </a:r>
            <a:r>
              <a:rPr lang="en-AU" sz="1200" b="0" i="0" u="none" strike="noStrike" kern="1200" baseline="0" dirty="0" smtClean="0">
                <a:solidFill>
                  <a:schemeClr val="tx1"/>
                </a:solidFill>
                <a:latin typeface="+mn-lt"/>
                <a:ea typeface="+mn-ea"/>
                <a:cs typeface="+mn-cs"/>
              </a:rPr>
              <a:t>.</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The normal practice in an investigation is to look for the cause of any incident. However, in dealing with these essential factors, it is not possible to select any particular one and give it the title </a:t>
            </a:r>
            <a:r>
              <a:rPr lang="en-AU" sz="1200" b="0" i="0" u="none" strike="noStrike" kern="1200" baseline="0" dirty="0" err="1">
                <a:solidFill>
                  <a:schemeClr val="tx1"/>
                </a:solidFill>
                <a:latin typeface="+mn-lt"/>
                <a:ea typeface="+mn-ea"/>
                <a:cs typeface="+mn-cs"/>
              </a:rPr>
              <a:t>‘cause</a:t>
            </a:r>
            <a:r>
              <a:rPr lang="en-AU" sz="1200" b="0" i="0" u="none" strike="noStrike" kern="1200" baseline="0" dirty="0" smtClean="0">
                <a:solidFill>
                  <a:schemeClr val="tx1"/>
                </a:solidFill>
                <a:latin typeface="+mn-lt"/>
                <a:ea typeface="+mn-ea"/>
                <a:cs typeface="+mn-cs"/>
              </a:rPr>
              <a:t>’.</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Searching for a single </a:t>
            </a:r>
            <a:r>
              <a:rPr lang="en-AU" sz="1200" b="0" i="0" u="none" strike="noStrike" kern="1200" baseline="0" dirty="0" err="1">
                <a:solidFill>
                  <a:schemeClr val="tx1"/>
                </a:solidFill>
                <a:latin typeface="+mn-lt"/>
                <a:ea typeface="+mn-ea"/>
                <a:cs typeface="+mn-cs"/>
              </a:rPr>
              <a:t>‘cause</a:t>
            </a:r>
            <a:r>
              <a:rPr lang="en-AU" sz="1200" b="0" i="0" u="none" strike="noStrike" kern="1200" baseline="0" dirty="0">
                <a:solidFill>
                  <a:schemeClr val="tx1"/>
                </a:solidFill>
                <a:latin typeface="+mn-lt"/>
                <a:ea typeface="+mn-ea"/>
                <a:cs typeface="+mn-cs"/>
              </a:rPr>
              <a:t>’ of an incident is also restrictive. It focuses attention on only one — or, at best, a very few — of the essential factors while others, which may be more easily controlled, pass unnoticed.</a:t>
            </a: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Design components</a:t>
            </a:r>
          </a:p>
          <a:p>
            <a:r>
              <a:rPr lang="en-AU" sz="1200" b="0" i="0" u="none" strike="noStrike" kern="1200" baseline="0" dirty="0">
                <a:solidFill>
                  <a:schemeClr val="tx1"/>
                </a:solidFill>
                <a:latin typeface="+mn-lt"/>
                <a:ea typeface="+mn-ea"/>
                <a:cs typeface="+mn-cs"/>
              </a:rPr>
              <a:t>Poor systems design may result in exposure to hazards such as:</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unguarded dangerous parts of machinery</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ineffective safety devices</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provision of makeshift plant, equipment and tools</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inadequate ventilation.</a:t>
            </a:r>
          </a:p>
          <a:p>
            <a:endParaRPr lang="en-AU" sz="1200" b="1"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Environmental components</a:t>
            </a:r>
          </a:p>
          <a:p>
            <a:r>
              <a:rPr lang="en-AU" sz="1200" b="0" i="0" u="none" strike="noStrike" kern="1200" baseline="0" dirty="0">
                <a:solidFill>
                  <a:schemeClr val="tx1"/>
                </a:solidFill>
                <a:latin typeface="+mn-lt"/>
                <a:ea typeface="+mn-ea"/>
                <a:cs typeface="+mn-cs"/>
              </a:rPr>
              <a:t>The production system environment has a direct effect on safety behaviour. How people function in the work environment depends on what they experience in it (e.g. dust, light, space available).</a:t>
            </a:r>
          </a:p>
          <a:p>
            <a:endParaRPr lang="en-AU" sz="1200" b="1"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Behavioural components</a:t>
            </a:r>
          </a:p>
          <a:p>
            <a:r>
              <a:rPr lang="en-AU" sz="1200" b="0" i="0" u="none" strike="noStrike" kern="1200" baseline="0" dirty="0">
                <a:solidFill>
                  <a:schemeClr val="tx1"/>
                </a:solidFill>
                <a:latin typeface="+mn-lt"/>
                <a:ea typeface="+mn-ea"/>
                <a:cs typeface="+mn-cs"/>
              </a:rPr>
              <a:t>The reasons why people disregard established safe systems of work or standard work practices and safety practices, procedures or rules should be examined. Examples include misuse of safeguards, improper use of tools and equipment, disregard of cautionary notices, failure to wear personal protective equipment, horseplay and poor standards of housekeeping. Poor practices may indicate that improved communication, further training or some other action (e.g. supervision) are necessary.</a:t>
            </a:r>
            <a:endParaRPr lang="en-AU" sz="1200" b="1" i="0" u="none" strike="noStrike" kern="1200" baseline="0" dirty="0">
              <a:solidFill>
                <a:schemeClr val="tx1"/>
              </a:solidFill>
              <a:latin typeface="+mn-lt"/>
              <a:ea typeface="+mn-ea"/>
              <a:cs typeface="+mn-cs"/>
            </a:endParaRPr>
          </a:p>
          <a:p>
            <a:endParaRPr lang="en-AU" dirty="0"/>
          </a:p>
          <a:p>
            <a:r>
              <a:rPr lang="en-AU" sz="1200" b="0" i="0" u="none" strike="noStrike" kern="1200" baseline="0" dirty="0">
                <a:solidFill>
                  <a:schemeClr val="tx1"/>
                </a:solidFill>
                <a:latin typeface="+mn-lt"/>
                <a:ea typeface="+mn-ea"/>
                <a:cs typeface="+mn-cs"/>
              </a:rPr>
              <a:t>Visit the scene before physical evidence is distributed.</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Initially, not move plant or equipment, or remove or take into custody any items at the scene.</a:t>
            </a:r>
          </a:p>
          <a:p>
            <a:r>
              <a:rPr lang="en-AU" sz="1200" b="0" i="1" u="none" strike="noStrike" kern="1200" baseline="0" dirty="0">
                <a:solidFill>
                  <a:schemeClr val="tx1"/>
                </a:solidFill>
                <a:latin typeface="+mn-lt"/>
                <a:ea typeface="+mn-ea"/>
                <a:cs typeface="+mn-cs"/>
              </a:rPr>
              <a:t>Note: other investigating authorities (e.g. the police or inspectors in serious cases) may do </a:t>
            </a:r>
            <a:r>
              <a:rPr lang="en-AU" sz="1200" b="0" i="1" u="none" strike="noStrike" kern="1200" baseline="0" dirty="0" smtClean="0">
                <a:solidFill>
                  <a:schemeClr val="tx1"/>
                </a:solidFill>
                <a:latin typeface="+mn-lt"/>
                <a:ea typeface="+mn-ea"/>
                <a:cs typeface="+mn-cs"/>
              </a:rPr>
              <a:t>this.</a:t>
            </a:r>
            <a:endParaRPr lang="en-AU" sz="1200" b="0" i="1"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Enquire whether anyone has removed any items, or disturbed or altered anything at the </a:t>
            </a:r>
            <a:r>
              <a:rPr lang="en-AU" sz="1200" b="0" i="0" u="none" strike="noStrike" kern="1200" baseline="0" dirty="0" smtClean="0">
                <a:solidFill>
                  <a:schemeClr val="tx1"/>
                </a:solidFill>
                <a:latin typeface="+mn-lt"/>
                <a:ea typeface="+mn-ea"/>
                <a:cs typeface="+mn-cs"/>
              </a:rPr>
              <a:t>scene.</a:t>
            </a:r>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Carefully log the sources of all information. This avoids any impression that information obtained from third parties is based on the investigator’s own observations or analysis and can prove valuable if the investigation is expanded or re-opened later. Note any contradictory statements or evidence and attempt to resolve </a:t>
            </a:r>
            <a:r>
              <a:rPr lang="en-AU" sz="1200" b="0" i="0" u="none" strike="noStrike" kern="1200" baseline="0" dirty="0" smtClean="0">
                <a:solidFill>
                  <a:schemeClr val="tx1"/>
                </a:solidFill>
                <a:latin typeface="+mn-lt"/>
                <a:ea typeface="+mn-ea"/>
                <a:cs typeface="+mn-cs"/>
              </a:rPr>
              <a:t>discrepancies.</a:t>
            </a:r>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Determine which incident-related items should be preserved. These may become critical evidence in later litigation. When the investigation reveals that an item may have failed to operate properly, or was damaged, it should be decided whether to preserve the item as it was found at the scene or to document carefully any subsequent repairs or modifications.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Identify, label, and keep all material evidence (e.g. spanners, defective electrical equipment, eye-bolts, bits, fragments).</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Reconstruct </a:t>
            </a:r>
            <a:r>
              <a:rPr lang="en-AU" sz="1200" b="0" i="0" u="none" strike="noStrike" kern="1200" baseline="0" dirty="0">
                <a:solidFill>
                  <a:schemeClr val="tx1"/>
                </a:solidFill>
                <a:latin typeface="+mn-lt"/>
                <a:ea typeface="+mn-ea"/>
                <a:cs typeface="+mn-cs"/>
              </a:rPr>
              <a:t>or re-enact the situation which led up to the </a:t>
            </a:r>
            <a:r>
              <a:rPr lang="en-AU" sz="1200" b="0" i="0" u="none" strike="noStrike" kern="1200" baseline="0" dirty="0" smtClean="0">
                <a:solidFill>
                  <a:schemeClr val="tx1"/>
                </a:solidFill>
                <a:latin typeface="+mn-lt"/>
                <a:ea typeface="+mn-ea"/>
                <a:cs typeface="+mn-cs"/>
              </a:rPr>
              <a:t>incident. </a:t>
            </a:r>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This helps to obtain necessary information which cannot be obtained in any other </a:t>
            </a:r>
            <a:r>
              <a:rPr lang="en-AU" sz="1200" b="0" i="0" u="none" strike="noStrike" kern="1200" baseline="0" dirty="0" smtClean="0">
                <a:solidFill>
                  <a:schemeClr val="tx1"/>
                </a:solidFill>
                <a:latin typeface="+mn-lt"/>
                <a:ea typeface="+mn-ea"/>
                <a:cs typeface="+mn-cs"/>
              </a:rPr>
              <a:t>way determine </a:t>
            </a:r>
            <a:r>
              <a:rPr lang="en-AU" sz="1200" b="0" i="0" u="none" strike="noStrike" kern="1200" baseline="0" dirty="0">
                <a:solidFill>
                  <a:schemeClr val="tx1"/>
                </a:solidFill>
                <a:latin typeface="+mn-lt"/>
                <a:ea typeface="+mn-ea"/>
                <a:cs typeface="+mn-cs"/>
              </a:rPr>
              <a:t>a course of preventive </a:t>
            </a:r>
            <a:r>
              <a:rPr lang="en-AU" sz="1200" b="0" i="0" u="none" strike="noStrike" kern="1200" baseline="0" dirty="0" smtClean="0">
                <a:solidFill>
                  <a:schemeClr val="tx1"/>
                </a:solidFill>
                <a:latin typeface="+mn-lt"/>
                <a:ea typeface="+mn-ea"/>
                <a:cs typeface="+mn-cs"/>
              </a:rPr>
              <a:t>action and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verify facts given by the victim or witness.</a:t>
            </a:r>
          </a:p>
          <a:p>
            <a:endParaRPr lang="en-AU" dirty="0"/>
          </a:p>
        </p:txBody>
      </p:sp>
      <p:sp>
        <p:nvSpPr>
          <p:cNvPr id="4" name="Slide Number Placeholder 3"/>
          <p:cNvSpPr>
            <a:spLocks noGrp="1"/>
          </p:cNvSpPr>
          <p:nvPr>
            <p:ph type="sldNum" sz="quarter" idx="10"/>
          </p:nvPr>
        </p:nvSpPr>
        <p:spPr/>
        <p:txBody>
          <a:bodyPr/>
          <a:lstStyle/>
          <a:p>
            <a:fld id="{CA767F07-F8DD-4C9E-A482-6F6B00563752}" type="slidenum">
              <a:rPr lang="en-AU" smtClean="0"/>
              <a:t>21</a:t>
            </a:fld>
            <a:endParaRPr lang="en-AU"/>
          </a:p>
        </p:txBody>
      </p:sp>
    </p:spTree>
    <p:extLst>
      <p:ext uri="{BB962C8B-B14F-4D97-AF65-F5344CB8AC3E}">
        <p14:creationId xmlns:p14="http://schemas.microsoft.com/office/powerpoint/2010/main" val="4185369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2</a:t>
            </a:fld>
            <a:endParaRPr lang="en-AU" dirty="0"/>
          </a:p>
        </p:txBody>
      </p:sp>
    </p:spTree>
    <p:extLst>
      <p:ext uri="{BB962C8B-B14F-4D97-AF65-F5344CB8AC3E}">
        <p14:creationId xmlns:p14="http://schemas.microsoft.com/office/powerpoint/2010/main" val="3739308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AU" dirty="0"/>
              <a:t>To refer any matters that you think should be considered by the committee, where there is a safety and health committee for the workplace</a:t>
            </a:r>
            <a:r>
              <a:rPr lang="en-AU" b="1" dirty="0"/>
              <a:t>. </a:t>
            </a:r>
            <a:r>
              <a:rPr lang="en-AU" dirty="0"/>
              <a:t>	</a:t>
            </a:r>
          </a:p>
          <a:p>
            <a:r>
              <a:rPr lang="en-AU" dirty="0"/>
              <a:t>You have an important role in identifying matters that should be considered by the safety and health committee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You should discuss the completed checklist with the employer and safety and health committee (if there is one) to help identify solutions to hazards identified.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a:solidFill>
                <a:schemeClr val="tx1"/>
              </a:solidFill>
              <a:latin typeface="+mn-lt"/>
              <a:ea typeface="+mn-ea"/>
              <a:cs typeface="+mn-cs"/>
            </a:endParaRPr>
          </a:p>
          <a:p>
            <a:pPr marL="0" indent="0">
              <a:buNone/>
            </a:pPr>
            <a:r>
              <a:rPr lang="en-AU" dirty="0"/>
              <a:t>A safety and health committee can be established if any employee requests a </a:t>
            </a:r>
            <a:r>
              <a:rPr lang="en-AU" dirty="0" smtClean="0"/>
              <a:t>committee. </a:t>
            </a:r>
            <a:endParaRPr lang="en-AU" dirty="0"/>
          </a:p>
          <a:p>
            <a:endParaRPr lang="en-AU" dirty="0"/>
          </a:p>
          <a:p>
            <a:r>
              <a:rPr lang="en-AU" sz="1200" b="1" i="0" u="none" strike="noStrike" kern="1200" baseline="0" dirty="0">
                <a:solidFill>
                  <a:schemeClr val="tx1"/>
                </a:solidFill>
                <a:latin typeface="+mn-lt"/>
                <a:ea typeface="+mn-ea"/>
                <a:cs typeface="+mn-cs"/>
              </a:rPr>
              <a:t>Safety and health committees </a:t>
            </a:r>
          </a:p>
          <a:p>
            <a:r>
              <a:rPr lang="en-AU" sz="1200" b="0" i="0" u="none" strike="noStrike" kern="1200" baseline="0" dirty="0">
                <a:solidFill>
                  <a:schemeClr val="tx1"/>
                </a:solidFill>
                <a:latin typeface="+mn-lt"/>
                <a:ea typeface="+mn-ea"/>
                <a:cs typeface="+mn-cs"/>
              </a:rPr>
              <a:t>A safety and health committee can be established if any employee requests a committee, or the employer decides to establish one. The State </a:t>
            </a:r>
            <a:r>
              <a:rPr lang="en-AU" sz="1200" b="0" i="0" u="none" strike="noStrike" kern="1200" baseline="0" dirty="0" smtClean="0">
                <a:solidFill>
                  <a:schemeClr val="tx1"/>
                </a:solidFill>
                <a:latin typeface="+mn-lt"/>
                <a:ea typeface="+mn-ea"/>
                <a:cs typeface="+mn-cs"/>
              </a:rPr>
              <a:t>mining </a:t>
            </a:r>
            <a:r>
              <a:rPr lang="en-AU" sz="1200" b="0" i="0" u="none" strike="noStrike" kern="1200" baseline="0" dirty="0">
                <a:solidFill>
                  <a:schemeClr val="tx1"/>
                </a:solidFill>
                <a:latin typeface="+mn-lt"/>
                <a:ea typeface="+mn-ea"/>
                <a:cs typeface="+mn-cs"/>
              </a:rPr>
              <a:t>e</a:t>
            </a:r>
            <a:r>
              <a:rPr lang="en-AU" sz="1200" b="0" i="0" u="none" strike="noStrike" kern="1200" baseline="0" dirty="0" smtClean="0">
                <a:solidFill>
                  <a:schemeClr val="tx1"/>
                </a:solidFill>
                <a:latin typeface="+mn-lt"/>
                <a:ea typeface="+mn-ea"/>
                <a:cs typeface="+mn-cs"/>
              </a:rPr>
              <a:t>ngineer </a:t>
            </a:r>
            <a:r>
              <a:rPr lang="en-AU" sz="1200" b="0" i="0" u="none" strike="noStrike" kern="1200" baseline="0" dirty="0">
                <a:solidFill>
                  <a:schemeClr val="tx1"/>
                </a:solidFill>
                <a:latin typeface="+mn-lt"/>
                <a:ea typeface="+mn-ea"/>
                <a:cs typeface="+mn-cs"/>
              </a:rPr>
              <a:t>can direct the appointment of a committee.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a:t>
            </a:r>
            <a:r>
              <a:rPr lang="en-AU" sz="1200" b="0" i="0" u="none" strike="noStrike" kern="1200" baseline="0" dirty="0">
                <a:solidFill>
                  <a:schemeClr val="tx1"/>
                </a:solidFill>
                <a:latin typeface="+mn-lt"/>
                <a:ea typeface="+mn-ea"/>
                <a:cs typeface="+mn-cs"/>
              </a:rPr>
              <a:t>workplace can choose the best committee structure to suit its operation. For example, a small exploration company might have one committee across several sites. A large earth-moving contractor, however, might choose to have one committee with several subcommittees, one for each mining operation. </a:t>
            </a:r>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Workplaces can also choose the composition of their occupational safety and health committee provided the safety and health committee is made up of half or more employee representatives. The committee may include elected safety and health representatives and also may have other employees elected by the employees to represent them. Other members can be employers and/or the employer representatives.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With regard to workplace safety and health, the committee may deal with: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policy development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monitoring programs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emergency procedures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training and supervision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trends in accident and illness reports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resolution of safety and health issues. </a:t>
            </a:r>
          </a:p>
          <a:p>
            <a:endParaRPr lang="en-AU"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 </a:t>
            </a:r>
            <a:r>
              <a:rPr lang="en-AU" dirty="0" smtClean="0"/>
              <a:t>Keep </a:t>
            </a:r>
            <a:r>
              <a:rPr lang="en-AU" dirty="0"/>
              <a:t>informed about safety and health standards in similar workplaces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 </a:t>
            </a:r>
            <a:r>
              <a:rPr lang="en-AU" dirty="0" smtClean="0"/>
              <a:t>Help </a:t>
            </a:r>
            <a:r>
              <a:rPr lang="en-AU" dirty="0"/>
              <a:t>to initiate, develop and implement safety and health measures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 Perform </a:t>
            </a:r>
            <a:r>
              <a:rPr lang="en-AU" dirty="0"/>
              <a:t>other functions prescribed in the regulations or given to the committee, with its consent, by the employer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 </a:t>
            </a:r>
            <a:r>
              <a:rPr lang="en-AU" dirty="0" smtClean="0"/>
              <a:t>Make </a:t>
            </a:r>
            <a:r>
              <a:rPr lang="en-AU" dirty="0"/>
              <a:t>recommendations on safety and health rules, programs, measures and procedures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 </a:t>
            </a:r>
            <a:r>
              <a:rPr lang="en-AU" dirty="0" smtClean="0"/>
              <a:t>Consultation </a:t>
            </a:r>
            <a:r>
              <a:rPr lang="en-AU" dirty="0"/>
              <a:t>and cooperation between employers and </a:t>
            </a:r>
            <a:r>
              <a:rPr lang="en-AU" dirty="0" smtClean="0"/>
              <a:t>workers.</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sz="1200" b="0" i="0" u="none" strike="noStrike" kern="1200" baseline="0" dirty="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CA767F07-F8DD-4C9E-A482-6F6B00563752}" type="slidenum">
              <a:rPr lang="en-AU" smtClean="0"/>
              <a:t>22</a:t>
            </a:fld>
            <a:endParaRPr lang="en-AU"/>
          </a:p>
        </p:txBody>
      </p:sp>
    </p:spTree>
    <p:extLst>
      <p:ext uri="{BB962C8B-B14F-4D97-AF65-F5344CB8AC3E}">
        <p14:creationId xmlns:p14="http://schemas.microsoft.com/office/powerpoint/2010/main" val="1572266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a:solidFill>
                  <a:schemeClr val="tx1"/>
                </a:solidFill>
                <a:latin typeface="+mn-lt"/>
                <a:ea typeface="+mn-ea"/>
                <a:cs typeface="+mn-cs"/>
              </a:rPr>
              <a:t>Keeping records </a:t>
            </a:r>
          </a:p>
          <a:p>
            <a:r>
              <a:rPr lang="en-AU" sz="1200" b="0" i="0" u="none" strike="noStrike" kern="1200" baseline="0" dirty="0">
                <a:solidFill>
                  <a:schemeClr val="tx1"/>
                </a:solidFill>
                <a:latin typeface="+mn-lt"/>
                <a:ea typeface="+mn-ea"/>
                <a:cs typeface="+mn-cs"/>
              </a:rPr>
              <a:t>Keeping records of tasks related to your functions is an important part of being a safety and health representative. </a:t>
            </a:r>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These </a:t>
            </a:r>
            <a:r>
              <a:rPr lang="en-AU" sz="1200" b="0" i="0" u="none" strike="noStrike" kern="1200" baseline="0" dirty="0">
                <a:solidFill>
                  <a:schemeClr val="tx1"/>
                </a:solidFill>
                <a:latin typeface="+mn-lt"/>
                <a:ea typeface="+mn-ea"/>
                <a:cs typeface="+mn-cs"/>
              </a:rPr>
              <a:t>may include: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daily diary of safety and health events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monthly planner for inspections, meetings and follow-up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copies of issued PINs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list of job procedures for hazard identification and risk analyses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photographs of relevant plant and equipment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reports of your inspections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interviews with employees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copies of agendas and minutes of employee meetings and safety and health committee meetings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hazard information relevant to the workplaces or workgroup for which you were elected.</a:t>
            </a:r>
          </a:p>
          <a:p>
            <a:endParaRPr lang="en-AU" dirty="0"/>
          </a:p>
        </p:txBody>
      </p:sp>
      <p:sp>
        <p:nvSpPr>
          <p:cNvPr id="4" name="Slide Number Placeholder 3"/>
          <p:cNvSpPr>
            <a:spLocks noGrp="1"/>
          </p:cNvSpPr>
          <p:nvPr>
            <p:ph type="sldNum" sz="quarter" idx="10"/>
          </p:nvPr>
        </p:nvSpPr>
        <p:spPr/>
        <p:txBody>
          <a:bodyPr/>
          <a:lstStyle/>
          <a:p>
            <a:fld id="{CA767F07-F8DD-4C9E-A482-6F6B00563752}" type="slidenum">
              <a:rPr lang="en-AU" smtClean="0"/>
              <a:t>23</a:t>
            </a:fld>
            <a:endParaRPr lang="en-AU"/>
          </a:p>
        </p:txBody>
      </p:sp>
    </p:spTree>
    <p:extLst>
      <p:ext uri="{BB962C8B-B14F-4D97-AF65-F5344CB8AC3E}">
        <p14:creationId xmlns:p14="http://schemas.microsoft.com/office/powerpoint/2010/main" val="3865418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09679B7-217F-461E-8C46-624B77FF316E}" type="slidenum">
              <a:rPr lang="en-AU" smtClean="0"/>
              <a:t>24</a:t>
            </a:fld>
            <a:endParaRPr lang="en-AU" dirty="0"/>
          </a:p>
        </p:txBody>
      </p:sp>
    </p:spTree>
    <p:extLst>
      <p:ext uri="{BB962C8B-B14F-4D97-AF65-F5344CB8AC3E}">
        <p14:creationId xmlns:p14="http://schemas.microsoft.com/office/powerpoint/2010/main" val="4243575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674688" y="808038"/>
            <a:ext cx="5387975" cy="4041775"/>
          </a:xfrm>
          <a:prstGeom prst="rect">
            <a:avLst/>
          </a:prstGeom>
          <a:noFill/>
          <a:ln>
            <a:solidFill>
              <a:srgbClr val="000000"/>
            </a:solidFill>
            <a:miter lim="800000"/>
            <a:headEnd/>
            <a:tailEnd/>
          </a:ln>
        </p:spPr>
      </p:sp>
      <p:sp>
        <p:nvSpPr>
          <p:cNvPr id="135171" name="Notes Placeholder 2"/>
          <p:cNvSpPr>
            <a:spLocks noGrp="1"/>
          </p:cNvSpPr>
          <p:nvPr>
            <p:ph type="body" idx="1"/>
          </p:nvPr>
        </p:nvSpPr>
        <p:spPr bwMode="auto">
          <a:xfrm>
            <a:off x="673487" y="5118182"/>
            <a:ext cx="5390907" cy="4849067"/>
          </a:xfrm>
          <a:prstGeom prst="rect">
            <a:avLst/>
          </a:prstGeom>
          <a:noFill/>
        </p:spPr>
        <p:txBody>
          <a:bodyPr wrap="square" numCol="1" anchor="t" anchorCtr="0" compatLnSpc="1">
            <a:prstTxWarp prst="textNoShape">
              <a:avLst/>
            </a:prstTxWarp>
          </a:bodyPr>
          <a:lstStyle/>
          <a:p>
            <a:endParaRPr lang="en-AU" dirty="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54B4F6-22DA-4C9F-93D4-BE9D14C84C69}" type="slidenum">
              <a:rPr lang="en-AU" smtClean="0">
                <a:solidFill>
                  <a:prstClr val="black"/>
                </a:solidFill>
              </a:rPr>
              <a:pPr/>
              <a:t>3</a:t>
            </a:fld>
            <a:endParaRPr lang="en-AU" dirty="0">
              <a:solidFill>
                <a:prstClr val="black"/>
              </a:solidFill>
            </a:endParaRPr>
          </a:p>
        </p:txBody>
      </p:sp>
    </p:spTree>
    <p:extLst>
      <p:ext uri="{BB962C8B-B14F-4D97-AF65-F5344CB8AC3E}">
        <p14:creationId xmlns:p14="http://schemas.microsoft.com/office/powerpoint/2010/main" val="2471955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AU" dirty="0"/>
              <a:t>Safety and health representatives </a:t>
            </a:r>
            <a:r>
              <a:rPr lang="en-AU" dirty="0" smtClean="0"/>
              <a:t>(</a:t>
            </a:r>
            <a:r>
              <a:rPr lang="en-AU" dirty="0" err="1" smtClean="0"/>
              <a:t>SHReps</a:t>
            </a:r>
            <a:r>
              <a:rPr lang="en-AU" smtClean="0"/>
              <a:t>)</a:t>
            </a:r>
            <a:r>
              <a:rPr lang="en-AU" baseline="0" smtClean="0"/>
              <a:t> </a:t>
            </a:r>
            <a:r>
              <a:rPr lang="en-AU" smtClean="0"/>
              <a:t>are </a:t>
            </a:r>
            <a:r>
              <a:rPr lang="en-AU" dirty="0"/>
              <a:t>not safety and health officers or coordinators and they are not responsible for solving safety and health problems in the workplace. That’s still up to the employer. But the safety representative is an important link between employers and workers</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It </a:t>
            </a:r>
            <a:r>
              <a:rPr lang="en-AU" sz="1200" b="0" i="0" u="none" strike="noStrike" kern="1200" baseline="0" dirty="0">
                <a:solidFill>
                  <a:schemeClr val="tx1"/>
                </a:solidFill>
                <a:latin typeface="+mn-lt"/>
                <a:ea typeface="+mn-ea"/>
                <a:cs typeface="+mn-cs"/>
              </a:rPr>
              <a:t>makes sense for employers and workers to talk to each other about safety at work. </a:t>
            </a:r>
          </a:p>
          <a:p>
            <a:endParaRPr lang="en-AU" dirty="0"/>
          </a:p>
          <a:p>
            <a:r>
              <a:rPr lang="en-AU" sz="1200" b="0" i="0" u="none" strike="noStrike" kern="1200" baseline="0" dirty="0" smtClean="0">
                <a:solidFill>
                  <a:schemeClr val="tx1"/>
                </a:solidFill>
                <a:latin typeface="+mn-lt"/>
                <a:ea typeface="+mn-ea"/>
                <a:cs typeface="+mn-cs"/>
              </a:rPr>
              <a:t>Safety </a:t>
            </a:r>
            <a:r>
              <a:rPr lang="en-AU" sz="1200" b="0" i="0" u="none" strike="noStrike" kern="1200" baseline="0" dirty="0">
                <a:solidFill>
                  <a:schemeClr val="tx1"/>
                </a:solidFill>
                <a:latin typeface="+mn-lt"/>
                <a:ea typeface="+mn-ea"/>
                <a:cs typeface="+mn-cs"/>
              </a:rPr>
              <a:t>and health representatives can make a difference. </a:t>
            </a:r>
          </a:p>
          <a:p>
            <a:endParaRPr lang="en-AU" dirty="0"/>
          </a:p>
          <a:p>
            <a:r>
              <a:rPr lang="en-AU" sz="1200" b="0" i="0" u="none" strike="noStrike" kern="1200" baseline="0" dirty="0" smtClean="0">
                <a:solidFill>
                  <a:schemeClr val="tx1"/>
                </a:solidFill>
                <a:latin typeface="+mn-lt"/>
                <a:ea typeface="+mn-ea"/>
                <a:cs typeface="+mn-cs"/>
              </a:rPr>
              <a:t>A </a:t>
            </a:r>
            <a:r>
              <a:rPr lang="en-AU" sz="1200" b="0" i="0" u="none" strike="noStrike" kern="1200" baseline="0" dirty="0">
                <a:solidFill>
                  <a:schemeClr val="tx1"/>
                </a:solidFill>
                <a:latin typeface="+mn-lt"/>
                <a:ea typeface="+mn-ea"/>
                <a:cs typeface="+mn-cs"/>
              </a:rPr>
              <a:t>safety and health representative is the key to communication by making it easier to exchange ideas and concerns about safety between employers and workers.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Safety and health representatives raise and discuss safety issues and concerns with employers and/or managers so they can work together and arrive at solutions to make the workplace safe.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Workers sometimes feel more comfortable using their safety and health representatives to raise an issue or present an idea about occupational safety and health than going directly to management.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When everyone works together as a team, great things can happen, such as improving work conditions and keeping people safe. You can tell when you walk into a workplace that operates this way - workers feel involved, people are more </a:t>
            </a:r>
            <a:r>
              <a:rPr lang="en-AU" sz="1200" b="0" i="0" u="none" strike="noStrike" kern="1200" baseline="0" dirty="0" smtClean="0">
                <a:solidFill>
                  <a:schemeClr val="tx1"/>
                </a:solidFill>
                <a:latin typeface="+mn-lt"/>
                <a:ea typeface="+mn-ea"/>
                <a:cs typeface="+mn-cs"/>
              </a:rPr>
              <a:t>committed </a:t>
            </a:r>
            <a:r>
              <a:rPr lang="en-AU" sz="1200" b="0" i="0" u="none" strike="noStrike" kern="1200" baseline="0" dirty="0">
                <a:solidFill>
                  <a:schemeClr val="tx1"/>
                </a:solidFill>
                <a:latin typeface="+mn-lt"/>
                <a:ea typeface="+mn-ea"/>
                <a:cs typeface="+mn-cs"/>
              </a:rPr>
              <a:t>to working safely, the working environment is happier, people want to work harder, productivity is higher, and there are less accidents and injuries.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The commitment and efforts of safety and health representatives have helped reduce occupational injury and disease rates in Western Australia in recent years. </a:t>
            </a:r>
          </a:p>
          <a:p>
            <a:endParaRPr lang="en-AU" dirty="0"/>
          </a:p>
        </p:txBody>
      </p:sp>
      <p:sp>
        <p:nvSpPr>
          <p:cNvPr id="4" name="Slide Number Placeholder 3"/>
          <p:cNvSpPr>
            <a:spLocks noGrp="1"/>
          </p:cNvSpPr>
          <p:nvPr>
            <p:ph type="sldNum" sz="quarter" idx="10"/>
          </p:nvPr>
        </p:nvSpPr>
        <p:spPr/>
        <p:txBody>
          <a:bodyPr/>
          <a:lstStyle/>
          <a:p>
            <a:fld id="{CA767F07-F8DD-4C9E-A482-6F6B00563752}" type="slidenum">
              <a:rPr lang="en-AU" smtClean="0"/>
              <a:t>4</a:t>
            </a:fld>
            <a:endParaRPr lang="en-AU"/>
          </a:p>
        </p:txBody>
      </p:sp>
    </p:spTree>
    <p:extLst>
      <p:ext uri="{BB962C8B-B14F-4D97-AF65-F5344CB8AC3E}">
        <p14:creationId xmlns:p14="http://schemas.microsoft.com/office/powerpoint/2010/main" val="1680240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Safety</a:t>
            </a:r>
            <a:r>
              <a:rPr lang="en-AU" baseline="0" dirty="0" smtClean="0"/>
              <a:t> and health representative handbook is available through DMIRS.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5</a:t>
            </a:fld>
            <a:endParaRPr lang="en-AU"/>
          </a:p>
        </p:txBody>
      </p:sp>
    </p:spTree>
    <p:extLst>
      <p:ext uri="{BB962C8B-B14F-4D97-AF65-F5344CB8AC3E}">
        <p14:creationId xmlns:p14="http://schemas.microsoft.com/office/powerpoint/2010/main" val="790323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a:t>
            </a:r>
            <a:r>
              <a:rPr lang="en-AU" sz="1200" i="1" kern="1200" dirty="0">
                <a:solidFill>
                  <a:schemeClr val="tx1"/>
                </a:solidFill>
                <a:effectLst/>
                <a:latin typeface="+mn-lt"/>
                <a:ea typeface="+mn-ea"/>
                <a:cs typeface="+mn-cs"/>
              </a:rPr>
              <a:t>Mines Safety and Inspection Act 1994 </a:t>
            </a:r>
            <a:r>
              <a:rPr lang="en-AU" sz="1200" kern="1200" dirty="0">
                <a:solidFill>
                  <a:schemeClr val="tx1"/>
                </a:solidFill>
                <a:effectLst/>
                <a:latin typeface="+mn-lt"/>
                <a:ea typeface="+mn-ea"/>
                <a:cs typeface="+mn-cs"/>
              </a:rPr>
              <a:t>encourages employers and employees to talk to each other about safety matters and work together, particularly through elected safety and health representatives and occupational safety and health committees</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Upon </a:t>
            </a:r>
            <a:r>
              <a:rPr lang="en-AU" sz="1200" b="0" i="0" u="none" strike="noStrike" kern="1200" baseline="0" dirty="0">
                <a:solidFill>
                  <a:schemeClr val="tx1"/>
                </a:solidFill>
                <a:latin typeface="+mn-lt"/>
                <a:ea typeface="+mn-ea"/>
                <a:cs typeface="+mn-cs"/>
              </a:rPr>
              <a:t>receipt of the election notification, a resources package is sent to the newly elected representative. The representative is also added to </a:t>
            </a:r>
            <a:r>
              <a:rPr lang="en-AU" sz="1200" b="0" i="0" u="none" strike="noStrike" kern="1200" baseline="0" dirty="0" smtClean="0">
                <a:solidFill>
                  <a:schemeClr val="tx1"/>
                </a:solidFill>
                <a:latin typeface="+mn-lt"/>
                <a:ea typeface="+mn-ea"/>
                <a:cs typeface="+mn-cs"/>
              </a:rPr>
              <a:t>the Department’s </a:t>
            </a:r>
            <a:r>
              <a:rPr lang="en-AU" sz="1200" b="0" i="0" u="none" strike="noStrike" kern="1200" baseline="0" dirty="0">
                <a:solidFill>
                  <a:schemeClr val="tx1"/>
                </a:solidFill>
                <a:latin typeface="+mn-lt"/>
                <a:ea typeface="+mn-ea"/>
                <a:cs typeface="+mn-cs"/>
              </a:rPr>
              <a:t>mailing list to receive future </a:t>
            </a:r>
            <a:r>
              <a:rPr lang="en-AU" sz="1200" b="0" i="0" u="none" strike="noStrike" kern="1200" baseline="0" dirty="0" smtClean="0">
                <a:solidFill>
                  <a:schemeClr val="tx1"/>
                </a:solidFill>
                <a:latin typeface="+mn-lt"/>
                <a:ea typeface="+mn-ea"/>
                <a:cs typeface="+mn-cs"/>
              </a:rPr>
              <a:t>mines safety </a:t>
            </a:r>
            <a:r>
              <a:rPr lang="en-AU" sz="1200" b="0" i="0" u="none" strike="noStrike" kern="1200" baseline="0" dirty="0">
                <a:solidFill>
                  <a:schemeClr val="tx1"/>
                </a:solidFill>
                <a:latin typeface="+mn-lt"/>
                <a:ea typeface="+mn-ea"/>
                <a:cs typeface="+mn-cs"/>
              </a:rPr>
              <a:t>and health </a:t>
            </a:r>
            <a:r>
              <a:rPr lang="en-AU" sz="1200" b="0" i="0" u="none" strike="noStrike" kern="1200" baseline="0" dirty="0" smtClean="0">
                <a:solidFill>
                  <a:schemeClr val="tx1"/>
                </a:solidFill>
                <a:latin typeface="+mn-lt"/>
                <a:ea typeface="+mn-ea"/>
                <a:cs typeface="+mn-cs"/>
              </a:rPr>
              <a:t>information. The </a:t>
            </a:r>
            <a:r>
              <a:rPr lang="en-AU" sz="1200" b="0" i="0" u="none" strike="noStrike" kern="1200" baseline="0" dirty="0">
                <a:solidFill>
                  <a:schemeClr val="tx1"/>
                </a:solidFill>
                <a:latin typeface="+mn-lt"/>
                <a:ea typeface="+mn-ea"/>
                <a:cs typeface="+mn-cs"/>
              </a:rPr>
              <a:t>Act provides an important and necessary protection for safety and health representatives elected in accordance with the Act. You cannot be sued for damages for anything arising from having performed, or failed to perform, any function related to your position as a safety and health representative. However, you do have the same responsibilities and general duties of care as any other employee </a:t>
            </a:r>
          </a:p>
          <a:p>
            <a:endParaRPr lang="en-AU" sz="1200" b="0" i="0" u="none" strike="noStrike" kern="1200" baseline="0" dirty="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Training</a:t>
            </a:r>
            <a:r>
              <a:rPr lang="en-AU" sz="1200" b="0" i="0" u="none" strike="noStrike" kern="1200" baseline="0" dirty="0" smtClean="0">
                <a:solidFill>
                  <a:schemeClr val="tx1"/>
                </a:solidFill>
                <a:latin typeface="+mn-lt"/>
                <a:ea typeface="+mn-ea"/>
                <a:cs typeface="+mn-cs"/>
              </a:rPr>
              <a:t>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Once elected as a safety and health representative, you have the right to attend an accredited course within 12 months of being elected. However, to enable you to fulfil all of your functions, you should try to enrol in an accredited introductory training course within the first three to six months of being elected.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Safety </a:t>
            </a:r>
            <a:r>
              <a:rPr lang="en-AU" sz="1200" b="0" i="0" u="none" strike="noStrike" kern="1200" baseline="0" dirty="0">
                <a:solidFill>
                  <a:schemeClr val="tx1"/>
                </a:solidFill>
                <a:latin typeface="+mn-lt"/>
                <a:ea typeface="+mn-ea"/>
                <a:cs typeface="+mn-cs"/>
              </a:rPr>
              <a:t>and health representatives who have previously completed an accredited introductory course are not required to complete the course again, but may attend training to refresh or update their knowledge if they wish to do so following re-election or at the employer’s recommendation. </a:t>
            </a:r>
          </a:p>
          <a:p>
            <a:r>
              <a:rPr lang="en-AU" sz="1200" b="0" i="0" u="none" strike="noStrike" kern="1200" baseline="0" dirty="0">
                <a:solidFill>
                  <a:schemeClr val="tx1"/>
                </a:solidFill>
                <a:latin typeface="+mn-lt"/>
                <a:ea typeface="+mn-ea"/>
                <a:cs typeface="+mn-cs"/>
              </a:rPr>
              <a:t>In mining, you are free to choose, within reasonable limits, which training course to attend. This choice should be made from the list of accredited providers on the </a:t>
            </a:r>
            <a:r>
              <a:rPr lang="en-AU" sz="1200" b="0" i="0" u="none" strike="noStrike" kern="1200" baseline="0" dirty="0" smtClean="0">
                <a:solidFill>
                  <a:schemeClr val="tx1"/>
                </a:solidFill>
                <a:latin typeface="+mn-lt"/>
                <a:ea typeface="+mn-ea"/>
                <a:cs typeface="+mn-cs"/>
              </a:rPr>
              <a:t>Department’s website </a:t>
            </a:r>
            <a:r>
              <a:rPr lang="en-AU" sz="1200" b="0" i="0" u="none" strike="noStrike" kern="1200" baseline="0" dirty="0">
                <a:solidFill>
                  <a:schemeClr val="tx1"/>
                </a:solidFill>
                <a:latin typeface="+mn-lt"/>
                <a:ea typeface="+mn-ea"/>
                <a:cs typeface="+mn-cs"/>
              </a:rPr>
              <a:t>in consultation with your employer and any other relevant parties at the workplace, such as the safety and health committee or a relevant union. </a:t>
            </a:r>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Completion of the introductory safety and health representatives course with the addition of a work-based project gives you the option to have your training recognised as a </a:t>
            </a:r>
            <a:r>
              <a:rPr lang="en-AU" sz="1200" b="0" i="1" u="none" strike="noStrike" kern="1200" baseline="0" dirty="0">
                <a:solidFill>
                  <a:schemeClr val="tx1"/>
                </a:solidFill>
                <a:latin typeface="+mn-lt"/>
                <a:ea typeface="+mn-ea"/>
                <a:cs typeface="+mn-cs"/>
              </a:rPr>
              <a:t>Certificate III in Occupational Safety and Health </a:t>
            </a:r>
            <a:r>
              <a:rPr lang="en-AU" sz="1200" b="0" i="0" u="none" strike="noStrike" kern="1200" baseline="0" dirty="0">
                <a:solidFill>
                  <a:schemeClr val="tx1"/>
                </a:solidFill>
                <a:latin typeface="+mn-lt"/>
                <a:ea typeface="+mn-ea"/>
                <a:cs typeface="+mn-cs"/>
              </a:rPr>
              <a:t>within the vocational education and training system. This option is entirely voluntary. If interested, talk to your training provider when you get to the course.</a:t>
            </a:r>
          </a:p>
          <a:p>
            <a:endParaRPr lang="en-AU" sz="1200" b="0" i="0" u="none" strike="noStrike" kern="1200" baseline="0" dirty="0">
              <a:solidFill>
                <a:schemeClr val="tx1"/>
              </a:solidFill>
              <a:latin typeface="+mn-lt"/>
              <a:ea typeface="+mn-ea"/>
              <a:cs typeface="+mn-cs"/>
            </a:endParaRPr>
          </a:p>
          <a:p>
            <a:endParaRPr lang="en-AU" b="1" dirty="0"/>
          </a:p>
          <a:p>
            <a:endParaRPr lang="en-AU" b="1" dirty="0"/>
          </a:p>
          <a:p>
            <a:endParaRPr lang="en-AU" b="1" dirty="0"/>
          </a:p>
          <a:p>
            <a:endParaRPr lang="en-AU" b="1" dirty="0"/>
          </a:p>
        </p:txBody>
      </p:sp>
      <p:sp>
        <p:nvSpPr>
          <p:cNvPr id="4" name="Slide Number Placeholder 3"/>
          <p:cNvSpPr>
            <a:spLocks noGrp="1"/>
          </p:cNvSpPr>
          <p:nvPr>
            <p:ph type="sldNum" sz="quarter" idx="10"/>
          </p:nvPr>
        </p:nvSpPr>
        <p:spPr/>
        <p:txBody>
          <a:bodyPr/>
          <a:lstStyle/>
          <a:p>
            <a:fld id="{CA767F07-F8DD-4C9E-A482-6F6B00563752}" type="slidenum">
              <a:rPr lang="en-AU" smtClean="0"/>
              <a:t>6</a:t>
            </a:fld>
            <a:endParaRPr lang="en-AU"/>
          </a:p>
        </p:txBody>
      </p:sp>
    </p:spTree>
    <p:extLst>
      <p:ext uri="{BB962C8B-B14F-4D97-AF65-F5344CB8AC3E}">
        <p14:creationId xmlns:p14="http://schemas.microsoft.com/office/powerpoint/2010/main" val="3246149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To liaise with employers and employees about safety and health matters.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You have a responsibility to advise management of the views of the employees you represent. To do this effectively you should discuss the matter with the employees and reach a common view, if possible, before meeting with the employer. You also have an important role in passing on information about safety and health matters to the employees that you represent.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To regularly inspect the workplace areas you were elected to represent at agreed times and </a:t>
            </a:r>
            <a:r>
              <a:rPr lang="en-AU" sz="1200" b="0" i="0" u="none" strike="noStrike" kern="1200" baseline="0" dirty="0" smtClean="0">
                <a:solidFill>
                  <a:schemeClr val="tx1"/>
                </a:solidFill>
                <a:latin typeface="+mn-lt"/>
                <a:ea typeface="+mn-ea"/>
                <a:cs typeface="+mn-cs"/>
              </a:rPr>
              <a:t>frequency. </a:t>
            </a:r>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After an accident or dangerous incident, the employer should take immediate steps to prevent the incident happening again. </a:t>
            </a:r>
          </a:p>
          <a:p>
            <a:r>
              <a:rPr lang="en-AU" sz="1200" b="0" i="0" u="none" strike="noStrike" kern="1200" baseline="0" dirty="0">
                <a:solidFill>
                  <a:schemeClr val="tx1"/>
                </a:solidFill>
                <a:latin typeface="+mn-lt"/>
                <a:ea typeface="+mn-ea"/>
                <a:cs typeface="+mn-cs"/>
              </a:rPr>
              <a:t>The employer must notify you immediately after an accident or dangerous incident. Depending on the situation. 	</a:t>
            </a:r>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To report hazards in the workplace to the employer. 	</a:t>
            </a: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You must report any hazard or potential hazard to your employer or your employer’s representative. You could recognise a hazard or find out about a hazard before management becomes aware of it. 	</a:t>
            </a:r>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To refer any matters that you think should be considered by the committee, where there is a safety and health committee for the workplace.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You have an important role in identifying matters that should be considered by the safety and health </a:t>
            </a:r>
            <a:r>
              <a:rPr lang="en-AU" sz="1200" b="0" i="0" u="none" strike="noStrike" kern="1200" baseline="0" dirty="0" smtClean="0">
                <a:solidFill>
                  <a:schemeClr val="tx1"/>
                </a:solidFill>
                <a:latin typeface="+mn-lt"/>
                <a:ea typeface="+mn-ea"/>
                <a:cs typeface="+mn-cs"/>
              </a:rPr>
              <a:t>committee. </a:t>
            </a:r>
            <a:r>
              <a:rPr lang="en-AU" sz="1200" b="0" i="0" u="none" strike="noStrike" kern="1200" baseline="0" dirty="0">
                <a:solidFill>
                  <a:schemeClr val="tx1"/>
                </a:solidFill>
                <a:latin typeface="+mn-lt"/>
                <a:ea typeface="+mn-ea"/>
                <a:cs typeface="+mn-cs"/>
              </a:rPr>
              <a:t>	</a:t>
            </a:r>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To consult and cooperate with the employer on safety and health matters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You must consult and cooperate with management on all safety and health matters relevant to the work area and employees you represent. 	</a:t>
            </a:r>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To liaise with employers and employees about safety and health matters.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You have a responsibility to advise management of the views of the employees you represent. To do this effectively you should discuss the matter with the employees and reach a common view, if possible, before meeting with the employer. You also have an important role in passing on information about safety and health matters to the employees that you represent.	</a:t>
            </a:r>
          </a:p>
          <a:p>
            <a:endParaRPr lang="en-AU" b="1" dirty="0"/>
          </a:p>
          <a:p>
            <a:endParaRPr lang="en-AU" dirty="0"/>
          </a:p>
        </p:txBody>
      </p:sp>
      <p:sp>
        <p:nvSpPr>
          <p:cNvPr id="4" name="Slide Number Placeholder 3"/>
          <p:cNvSpPr>
            <a:spLocks noGrp="1"/>
          </p:cNvSpPr>
          <p:nvPr>
            <p:ph type="sldNum" sz="quarter" idx="10"/>
          </p:nvPr>
        </p:nvSpPr>
        <p:spPr/>
        <p:txBody>
          <a:bodyPr/>
          <a:lstStyle/>
          <a:p>
            <a:fld id="{CA767F07-F8DD-4C9E-A482-6F6B00563752}" type="slidenum">
              <a:rPr lang="en-AU" smtClean="0"/>
              <a:t>7</a:t>
            </a:fld>
            <a:endParaRPr lang="en-AU"/>
          </a:p>
        </p:txBody>
      </p:sp>
    </p:spTree>
    <p:extLst>
      <p:ext uri="{BB962C8B-B14F-4D97-AF65-F5344CB8AC3E}">
        <p14:creationId xmlns:p14="http://schemas.microsoft.com/office/powerpoint/2010/main" val="123995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AU" dirty="0"/>
              <a:t>Effective consultation involves seeking views on relevant safety and health issues from those at the workplace and engaging in common discussion to achieve accepted outcomes.</a:t>
            </a:r>
          </a:p>
          <a:p>
            <a:endParaRPr lang="en-AU"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You must consult and cooperate with management on all safety and health matters relevant to the work area and workers you represent.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a:t>
            </a:r>
            <a:r>
              <a:rPr lang="en-AU" sz="1200" b="0" i="0" u="none" strike="noStrike" kern="1200" baseline="0" dirty="0">
                <a:solidFill>
                  <a:schemeClr val="tx1"/>
                </a:solidFill>
                <a:latin typeface="+mn-lt"/>
                <a:ea typeface="+mn-ea"/>
                <a:cs typeface="+mn-cs"/>
              </a:rPr>
              <a:t>purpose of consultation on changes at the workplace is to give employees the opportunity to review intended changes so they can apply their experience and expertise to identify any unintended safety or health problems.</a:t>
            </a:r>
          </a:p>
          <a:p>
            <a:endParaRPr lang="en-AU"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Cooperation is most likely to produce workable results that draw on the knowledge of those performing the tasks to ensure practicability.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Setting up formal processes, involving employers, employees and others at the workplace, is a recognised way of working towards improving safety and health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sz="1200" b="0" i="0" u="none" strike="noStrike" kern="1200" baseline="0" dirty="0">
                <a:solidFill>
                  <a:schemeClr val="tx1"/>
                </a:solidFill>
                <a:latin typeface="+mn-lt"/>
                <a:ea typeface="+mn-ea"/>
                <a:cs typeface="+mn-cs"/>
              </a:rPr>
              <a:t>I</a:t>
            </a:r>
            <a:r>
              <a:rPr lang="en-AU" dirty="0" smtClean="0"/>
              <a:t>mplementing </a:t>
            </a:r>
            <a:r>
              <a:rPr lang="en-AU" dirty="0"/>
              <a:t>email safety bulletins or newsletters to encourage discussion and feedback on </a:t>
            </a:r>
            <a:r>
              <a:rPr lang="en-AU" dirty="0" smtClean="0"/>
              <a:t>issues.</a:t>
            </a:r>
            <a:endParaRPr lang="en-AU" sz="1200" b="0" i="0" u="none" strike="noStrike" kern="1200" baseline="0" dirty="0">
              <a:solidFill>
                <a:schemeClr val="tx1"/>
              </a:solidFill>
              <a:latin typeface="+mn-lt"/>
              <a:ea typeface="+mn-ea"/>
              <a:cs typeface="+mn-cs"/>
            </a:endParaRPr>
          </a:p>
          <a:p>
            <a:r>
              <a:rPr lang="en-AU" dirty="0"/>
              <a:t>		</a:t>
            </a:r>
          </a:p>
          <a:p>
            <a:r>
              <a:rPr lang="en-AU" dirty="0"/>
              <a:t>D</a:t>
            </a:r>
            <a:r>
              <a:rPr lang="en-AU" dirty="0" smtClean="0"/>
              <a:t>iscuss </a:t>
            </a:r>
            <a:r>
              <a:rPr lang="en-AU" dirty="0"/>
              <a:t>the matter with the workers and reach a common view, if possible, before meeting with the </a:t>
            </a:r>
            <a:r>
              <a:rPr lang="en-AU" dirty="0" smtClean="0"/>
              <a:t>employer. </a:t>
            </a:r>
            <a:endParaRPr lang="en-AU" dirty="0"/>
          </a:p>
          <a:p>
            <a:r>
              <a:rPr lang="en-AU" dirty="0"/>
              <a:t>	</a:t>
            </a:r>
          </a:p>
          <a:p>
            <a:r>
              <a:rPr lang="en-AU" dirty="0"/>
              <a:t>You also have an important role in passing on information about safety and health matters to the workers that you represent. </a:t>
            </a:r>
          </a:p>
          <a:p>
            <a:endParaRPr lang="en-AU" dirty="0"/>
          </a:p>
          <a:p>
            <a:r>
              <a:rPr lang="en-AU" dirty="0"/>
              <a:t>To report hazards in the workplace to the employer 	</a:t>
            </a:r>
          </a:p>
          <a:p>
            <a:pPr marL="171450" indent="-171450">
              <a:buFont typeface="Arial" panose="020B0604020202020204" pitchFamily="34" charset="0"/>
              <a:buChar char="•"/>
            </a:pPr>
            <a:r>
              <a:rPr lang="en-AU" dirty="0"/>
              <a:t>y</a:t>
            </a:r>
            <a:r>
              <a:rPr lang="en-AU" dirty="0" smtClean="0"/>
              <a:t>ou </a:t>
            </a:r>
            <a:r>
              <a:rPr lang="en-AU" dirty="0"/>
              <a:t>must report any hazard or potential hazard to your employer or your employer’s </a:t>
            </a:r>
            <a:r>
              <a:rPr lang="en-AU" dirty="0" smtClean="0"/>
              <a:t>representative </a:t>
            </a:r>
            <a:r>
              <a:rPr lang="en-AU" dirty="0"/>
              <a:t>	</a:t>
            </a:r>
          </a:p>
          <a:p>
            <a:pPr marL="171450" indent="-171450">
              <a:buFont typeface="Arial" panose="020B0604020202020204" pitchFamily="34" charset="0"/>
              <a:buChar char="•"/>
            </a:pPr>
            <a:r>
              <a:rPr lang="en-AU" dirty="0"/>
              <a:t>y</a:t>
            </a:r>
            <a:r>
              <a:rPr lang="en-AU" dirty="0" smtClean="0"/>
              <a:t>ou </a:t>
            </a:r>
            <a:r>
              <a:rPr lang="en-AU" dirty="0"/>
              <a:t>may recognise a hazard or find out about a hazard before management becomes aware of it. </a:t>
            </a:r>
          </a:p>
          <a:p>
            <a:endParaRPr lang="en-AU" dirty="0"/>
          </a:p>
          <a:p>
            <a:endParaRPr lang="en-AU" dirty="0"/>
          </a:p>
        </p:txBody>
      </p:sp>
      <p:sp>
        <p:nvSpPr>
          <p:cNvPr id="4" name="Slide Number Placeholder 3"/>
          <p:cNvSpPr>
            <a:spLocks noGrp="1"/>
          </p:cNvSpPr>
          <p:nvPr>
            <p:ph type="sldNum" sz="quarter" idx="10"/>
          </p:nvPr>
        </p:nvSpPr>
        <p:spPr/>
        <p:txBody>
          <a:bodyPr/>
          <a:lstStyle/>
          <a:p>
            <a:fld id="{CA767F07-F8DD-4C9E-A482-6F6B00563752}" type="slidenum">
              <a:rPr lang="en-AU" smtClean="0"/>
              <a:t>8</a:t>
            </a:fld>
            <a:endParaRPr lang="en-AU"/>
          </a:p>
        </p:txBody>
      </p:sp>
    </p:spTree>
    <p:extLst>
      <p:ext uri="{BB962C8B-B14F-4D97-AF65-F5344CB8AC3E}">
        <p14:creationId xmlns:p14="http://schemas.microsoft.com/office/powerpoint/2010/main" val="1071961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AU" sz="1200" b="1" i="0" u="none" strike="noStrike" kern="1200" baseline="0" dirty="0">
                <a:solidFill>
                  <a:schemeClr val="tx1"/>
                </a:solidFill>
                <a:latin typeface="+mn-lt"/>
                <a:ea typeface="+mn-ea"/>
                <a:cs typeface="+mn-cs"/>
              </a:rPr>
              <a:t>Resolution of issues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The best way to resolve safety and health issues is for the parties in the workplace to agree on procedures that help to resolve the issues before they become disputes. </a:t>
            </a:r>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The Act requires employers, safety and health representatives and employees to resolve safety and health issues by following relevant procedures for the workplace. If no procedures have been developed, then the procedures in the </a:t>
            </a:r>
            <a:r>
              <a:rPr lang="en-AU" sz="1200" b="0" i="0" u="none" strike="noStrike" kern="1200" baseline="0" dirty="0" smtClean="0">
                <a:solidFill>
                  <a:schemeClr val="tx1"/>
                </a:solidFill>
                <a:latin typeface="+mn-lt"/>
                <a:ea typeface="+mn-ea"/>
                <a:cs typeface="+mn-cs"/>
              </a:rPr>
              <a:t>regulation </a:t>
            </a:r>
            <a:r>
              <a:rPr lang="en-AU" sz="1200" b="0" i="0" u="none" strike="noStrike" kern="1200" baseline="0" dirty="0">
                <a:solidFill>
                  <a:schemeClr val="tx1"/>
                </a:solidFill>
                <a:latin typeface="+mn-lt"/>
                <a:ea typeface="+mn-ea"/>
                <a:cs typeface="+mn-cs"/>
              </a:rPr>
              <a:t>must be followed. If the issue cannot be resolved and there is both a safety and health representative and a safety and health committee, the safety and health representative must refer the issue to the committee for resolution. </a:t>
            </a:r>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If an issue remains unresolved, either the employer or a safety and health representative may request an inspector to attend the workplace. Inspectors only become involved after they have satisfied themselves that an attempt has been made to resolve the matter at the workplace as required by the Act. </a:t>
            </a:r>
          </a:p>
          <a:p>
            <a:r>
              <a:rPr lang="en-AU" sz="1200" b="0" i="0" u="none" strike="noStrike" kern="1200" baseline="0" dirty="0">
                <a:solidFill>
                  <a:schemeClr val="tx1"/>
                </a:solidFill>
                <a:latin typeface="+mn-lt"/>
                <a:ea typeface="+mn-ea"/>
                <a:cs typeface="+mn-cs"/>
              </a:rPr>
              <a:t>Inspectors can issue improvement or prohibition notices or take whatever action they consider appropriate under the Act. Alternatively, an inspector may decide that no action is required</a:t>
            </a:r>
            <a:r>
              <a:rPr lang="en-AU" sz="1200" b="0" i="0" u="none" strike="noStrike" kern="1200" baseline="0" dirty="0" smtClean="0">
                <a:solidFill>
                  <a:schemeClr val="tx1"/>
                </a:solidFill>
                <a:latin typeface="+mn-lt"/>
                <a:ea typeface="+mn-ea"/>
                <a:cs typeface="+mn-cs"/>
              </a:rPr>
              <a:t>.</a:t>
            </a:r>
          </a:p>
          <a:p>
            <a:endParaRPr lang="en-AU" b="1" dirty="0"/>
          </a:p>
          <a:p>
            <a:r>
              <a:rPr lang="en-AU" sz="1200" b="1" i="0" u="none" strike="noStrike" kern="1200" baseline="0" dirty="0">
                <a:solidFill>
                  <a:schemeClr val="tx1"/>
                </a:solidFill>
                <a:latin typeface="+mn-lt"/>
                <a:ea typeface="+mn-ea"/>
                <a:cs typeface="+mn-cs"/>
              </a:rPr>
              <a:t>Right to refuse unsafe work </a:t>
            </a:r>
          </a:p>
          <a:p>
            <a:r>
              <a:rPr lang="en-AU" sz="1200" b="0" i="0" u="none" strike="noStrike" kern="1200" baseline="0" dirty="0">
                <a:solidFill>
                  <a:schemeClr val="tx1"/>
                </a:solidFill>
                <a:latin typeface="+mn-lt"/>
                <a:ea typeface="+mn-ea"/>
                <a:cs typeface="+mn-cs"/>
              </a:rPr>
              <a:t>The Act allows employees to refuse work if they have reasonable grounds to believe the work is dangerous and there is an immediate risk of serious injury or harm to themselves or others in the workplace. The employer and the safety and health representative must be notified.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Employees </a:t>
            </a:r>
            <a:r>
              <a:rPr lang="en-AU" sz="1200" b="0" i="0" u="none" strike="noStrike" kern="1200" baseline="0" dirty="0">
                <a:solidFill>
                  <a:schemeClr val="tx1"/>
                </a:solidFill>
                <a:latin typeface="+mn-lt"/>
                <a:ea typeface="+mn-ea"/>
                <a:cs typeface="+mn-cs"/>
              </a:rPr>
              <a:t>do not need the employer’s permission to leave the work area if they risk imminent and serious harm by remaining. The employer can give employees other work to do away from the danger. </a:t>
            </a:r>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The matter has to be resolved by the employer and the safety representative or committee, or employees, just like other safety and health issues. If </a:t>
            </a:r>
            <a:r>
              <a:rPr lang="en-AU" sz="1200" b="0" i="0" u="none" strike="noStrike" kern="1200" baseline="0" dirty="0" smtClean="0">
                <a:solidFill>
                  <a:schemeClr val="tx1"/>
                </a:solidFill>
                <a:latin typeface="+mn-lt"/>
                <a:ea typeface="+mn-ea"/>
                <a:cs typeface="+mn-cs"/>
              </a:rPr>
              <a:t>the matter can not be resolved, they </a:t>
            </a:r>
            <a:r>
              <a:rPr lang="en-AU" sz="1200" b="0" i="0" u="none" strike="noStrike" kern="1200" baseline="0" dirty="0">
                <a:solidFill>
                  <a:schemeClr val="tx1"/>
                </a:solidFill>
                <a:latin typeface="+mn-lt"/>
                <a:ea typeface="+mn-ea"/>
                <a:cs typeface="+mn-cs"/>
              </a:rPr>
              <a:t>may then request an inspector to attend the workplace. </a:t>
            </a:r>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If there are any unresolved problems related to pay or benefits, an employee or the employer can refer the case to the Occupational Safety and Health Tribunal. </a:t>
            </a:r>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Disentitled employee </a:t>
            </a:r>
          </a:p>
          <a:p>
            <a:r>
              <a:rPr lang="en-AU" sz="1200" b="0" i="0" u="none" strike="noStrike" kern="1200" baseline="0" dirty="0">
                <a:solidFill>
                  <a:schemeClr val="tx1"/>
                </a:solidFill>
                <a:latin typeface="+mn-lt"/>
                <a:ea typeface="+mn-ea"/>
                <a:cs typeface="+mn-cs"/>
              </a:rPr>
              <a:t>A disentitled employee is an employee who leaves the workplace without authorisation or refuses to undertake alternative work. It is an offence to pay a disentitled employee or for a disentitled employee to receive benefits where the employee: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does not have reasonable grounds to believe that to continue to work would expose him or her or any other person to the risk of imminent and serious injury or harm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leaves the workplace without the employer’s authority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refuses alternative work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refuses to work on the grounds that another employee refuses to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u="none" strike="noStrike" kern="1200" baseline="0" dirty="0" smtClean="0">
                <a:solidFill>
                  <a:schemeClr val="tx1"/>
                </a:solidFill>
                <a:latin typeface="+mn-lt"/>
                <a:ea typeface="+mn-ea"/>
                <a:cs typeface="+mn-cs"/>
              </a:rPr>
              <a:t>Disqualification </a:t>
            </a:r>
            <a:r>
              <a:rPr lang="en-AU" sz="1200" b="1" i="0" u="none" strike="noStrike" kern="1200" baseline="0" dirty="0">
                <a:solidFill>
                  <a:schemeClr val="tx1"/>
                </a:solidFill>
                <a:latin typeface="+mn-lt"/>
                <a:ea typeface="+mn-ea"/>
                <a:cs typeface="+mn-cs"/>
              </a:rPr>
              <a:t>of safety and health representatives </a:t>
            </a:r>
          </a:p>
          <a:p>
            <a:r>
              <a:rPr lang="en-AU" sz="1200" b="0" i="0" u="none" strike="noStrike" kern="1200" baseline="0" dirty="0" smtClean="0">
                <a:solidFill>
                  <a:schemeClr val="tx1"/>
                </a:solidFill>
                <a:latin typeface="+mn-lt"/>
                <a:ea typeface="+mn-ea"/>
                <a:cs typeface="+mn-cs"/>
              </a:rPr>
              <a:t>The </a:t>
            </a:r>
            <a:r>
              <a:rPr lang="en-AU" sz="1200" b="0" i="0" u="none" strike="noStrike" kern="1200" baseline="0" dirty="0">
                <a:solidFill>
                  <a:schemeClr val="tx1"/>
                </a:solidFill>
                <a:latin typeface="+mn-lt"/>
                <a:ea typeface="+mn-ea"/>
                <a:cs typeface="+mn-cs"/>
              </a:rPr>
              <a:t>Occupational Safety and Health Tribunal can disqualify a safety and health representative. As a safety and health representative you can be disqualified if: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you are found to have acted with the intention of harming your employer or your employer’s business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you use or disclose information obtained from your employer not connected with your functions under the Act as a safety and health representative, with the intention of harming your employer or your employer’s business </a:t>
            </a:r>
          </a:p>
          <a:p>
            <a:pPr marL="171450" indent="-171450">
              <a:buFont typeface="Arial" panose="020B0604020202020204" pitchFamily="34" charset="0"/>
              <a:buChar char="•"/>
            </a:pPr>
            <a:r>
              <a:rPr lang="en-AU" sz="1200" b="0" i="0" u="none" strike="noStrike" kern="1200" baseline="0" dirty="0">
                <a:solidFill>
                  <a:schemeClr val="tx1"/>
                </a:solidFill>
                <a:latin typeface="+mn-lt"/>
                <a:ea typeface="+mn-ea"/>
                <a:cs typeface="+mn-cs"/>
              </a:rPr>
              <a:t>you have failed to adequately perform your functions under the Act. </a:t>
            </a:r>
          </a:p>
          <a:p>
            <a:r>
              <a:rPr lang="en-AU" sz="1200" b="0" i="1" u="none" strike="noStrike" kern="1200" baseline="0" dirty="0">
                <a:solidFill>
                  <a:schemeClr val="tx1"/>
                </a:solidFill>
                <a:latin typeface="+mn-lt"/>
                <a:ea typeface="+mn-ea"/>
                <a:cs typeface="+mn-cs"/>
              </a:rPr>
              <a:t>Note: The misuse of PINs may meet one or more of the above criteria. </a:t>
            </a:r>
            <a:endParaRPr lang="en-AU" b="1" dirty="0"/>
          </a:p>
          <a:p>
            <a:endParaRPr lang="en-AU" b="1" dirty="0"/>
          </a:p>
          <a:p>
            <a:endParaRPr lang="en-AU" b="1" dirty="0"/>
          </a:p>
          <a:p>
            <a:endParaRPr lang="en-AU" b="1" dirty="0"/>
          </a:p>
          <a:p>
            <a:endParaRPr lang="en-AU" b="1" dirty="0"/>
          </a:p>
          <a:p>
            <a:endParaRPr lang="en-AU" b="1" dirty="0"/>
          </a:p>
        </p:txBody>
      </p:sp>
      <p:sp>
        <p:nvSpPr>
          <p:cNvPr id="4" name="Slide Number Placeholder 3"/>
          <p:cNvSpPr>
            <a:spLocks noGrp="1"/>
          </p:cNvSpPr>
          <p:nvPr>
            <p:ph type="sldNum" sz="quarter" idx="10"/>
          </p:nvPr>
        </p:nvSpPr>
        <p:spPr/>
        <p:txBody>
          <a:bodyPr/>
          <a:lstStyle/>
          <a:p>
            <a:fld id="{CA767F07-F8DD-4C9E-A482-6F6B00563752}" type="slidenum">
              <a:rPr lang="en-AU" smtClean="0"/>
              <a:t>9</a:t>
            </a:fld>
            <a:endParaRPr lang="en-AU"/>
          </a:p>
        </p:txBody>
      </p:sp>
    </p:spTree>
    <p:extLst>
      <p:ext uri="{BB962C8B-B14F-4D97-AF65-F5344CB8AC3E}">
        <p14:creationId xmlns:p14="http://schemas.microsoft.com/office/powerpoint/2010/main" val="1187683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145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917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2"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426407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539530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sp>
        <p:nvSpPr>
          <p:cNvPr id="10"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66210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685800" y="228600"/>
            <a:ext cx="7772400" cy="752128"/>
          </a:xfrm>
        </p:spPr>
        <p:txBody>
          <a:bodyPr/>
          <a:lstStyle>
            <a:lvl1pPr>
              <a:defRPr>
                <a:solidFill>
                  <a:schemeClr val="accent1">
                    <a:lumMod val="50000"/>
                  </a:schemeClr>
                </a:solidFill>
              </a:defRPr>
            </a:lvl1pPr>
          </a:lstStyle>
          <a:p>
            <a:r>
              <a:rPr lang="en-US" dirty="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30082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55650" y="1196975"/>
            <a:ext cx="7777163" cy="71438"/>
          </a:xfrm>
          <a:prstGeom prst="rect">
            <a:avLst/>
          </a:prstGeom>
          <a:solidFill>
            <a:schemeClr val="bg1"/>
          </a:solidFill>
          <a:ln w="9525" algn="ctr">
            <a:solidFill>
              <a:schemeClr val="bg1"/>
            </a:solidFill>
            <a:round/>
            <a:headEnd/>
            <a:tailEnd/>
          </a:ln>
        </p:spPr>
        <p:txBody>
          <a:bodyPr/>
          <a:lstStyle/>
          <a:p>
            <a:endParaRPr lang="en-AU"/>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1964173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92396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5" name="Group 4"/>
          <p:cNvGrpSpPr/>
          <p:nvPr userDrawn="1"/>
        </p:nvGrpSpPr>
        <p:grpSpPr>
          <a:xfrm>
            <a:off x="0" y="0"/>
            <a:ext cx="9144000" cy="6858000"/>
            <a:chOff x="0" y="0"/>
            <a:chExt cx="9144000" cy="5143500"/>
          </a:xfrm>
        </p:grpSpPr>
        <p:pic>
          <p:nvPicPr>
            <p:cNvPr id="6" name="Picture 5" descr="DMIRS-PowerPoint-Template-June-2017_FINAL-16_9-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251460"/>
            </a:xfrm>
            <a:prstGeom prst="rect">
              <a:avLst/>
            </a:prstGeom>
          </p:spPr>
        </p:pic>
        <p:pic>
          <p:nvPicPr>
            <p:cNvPr id="7" name="Picture 6" descr="DMIRS-PowerPoint-Template-June-2017_FINAL-16_9-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24172"/>
              <a:ext cx="9144000" cy="719328"/>
            </a:xfrm>
            <a:prstGeom prst="rect">
              <a:avLst/>
            </a:prstGeom>
          </p:spPr>
        </p:pic>
      </p:grpSp>
      <p:sp>
        <p:nvSpPr>
          <p:cNvPr id="9" name="TextBox 8"/>
          <p:cNvSpPr txBox="1"/>
          <p:nvPr userDrawn="1"/>
        </p:nvSpPr>
        <p:spPr>
          <a:xfrm>
            <a:off x="5510780" y="4485118"/>
            <a:ext cx="3756030" cy="830997"/>
          </a:xfrm>
          <a:prstGeom prst="rect">
            <a:avLst/>
          </a:prstGeom>
          <a:noFill/>
        </p:spPr>
        <p:txBody>
          <a:bodyPr wrap="square" rtlCol="0">
            <a:spAutoFit/>
          </a:bodyPr>
          <a:lstStyle/>
          <a:p>
            <a:r>
              <a:rPr lang="en-US" sz="2000" b="1" dirty="0" smtClean="0">
                <a:solidFill>
                  <a:schemeClr val="bg1"/>
                </a:solidFill>
              </a:rPr>
              <a:t>REPLACE IMAGE</a:t>
            </a:r>
          </a:p>
          <a:p>
            <a:r>
              <a:rPr lang="en-US" sz="1400" b="1" dirty="0" smtClean="0">
                <a:solidFill>
                  <a:schemeClr val="bg1"/>
                </a:solidFill>
              </a:rPr>
              <a:t>NOTE: Right click  on the image and select Arrange and Send to Back</a:t>
            </a:r>
            <a:endParaRPr lang="en-US" sz="1400" b="1" dirty="0">
              <a:solidFill>
                <a:schemeClr val="bg1"/>
              </a:solidFill>
            </a:endParaRPr>
          </a:p>
        </p:txBody>
      </p:sp>
      <p:sp>
        <p:nvSpPr>
          <p:cNvPr id="14" name="Text Placeholder 13"/>
          <p:cNvSpPr>
            <a:spLocks noGrp="1"/>
          </p:cNvSpPr>
          <p:nvPr>
            <p:ph type="body" sz="quarter" idx="13"/>
          </p:nvPr>
        </p:nvSpPr>
        <p:spPr>
          <a:xfrm>
            <a:off x="323850" y="452967"/>
            <a:ext cx="4824214" cy="54461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Picture Placeholder 12"/>
          <p:cNvSpPr>
            <a:spLocks noGrp="1"/>
          </p:cNvSpPr>
          <p:nvPr>
            <p:ph type="pic" sz="quarter" idx="11"/>
          </p:nvPr>
        </p:nvSpPr>
        <p:spPr>
          <a:xfrm>
            <a:off x="5148064" y="452669"/>
            <a:ext cx="3887986" cy="5446227"/>
          </a:xfrm>
        </p:spPr>
        <p:txBody>
          <a:bodyPr/>
          <a:lstStyle>
            <a:lvl1pPr marL="0" indent="0" algn="ctr">
              <a:buNone/>
              <a:defRPr baseline="0">
                <a:solidFill>
                  <a:schemeClr val="bg2">
                    <a:lumMod val="60000"/>
                    <a:lumOff val="40000"/>
                  </a:schemeClr>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17722430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1442258"/>
          </a:xfrm>
          <a:prstGeom prst="rect">
            <a:avLst/>
          </a:prstGeom>
        </p:spPr>
      </p:pic>
      <p:sp>
        <p:nvSpPr>
          <p:cNvPr id="9" name="Text Placeholder 8"/>
          <p:cNvSpPr>
            <a:spLocks noGrp="1"/>
          </p:cNvSpPr>
          <p:nvPr>
            <p:ph type="body" sz="quarter" idx="10" hasCustomPrompt="1"/>
          </p:nvPr>
        </p:nvSpPr>
        <p:spPr>
          <a:xfrm>
            <a:off x="542925" y="1984976"/>
            <a:ext cx="3971925" cy="725273"/>
          </a:xfrm>
        </p:spPr>
        <p:txBody>
          <a:bodyPr anchor="ctr">
            <a:normAutofit/>
          </a:bodyPr>
          <a:lstStyle>
            <a:lvl1pPr marL="0" indent="0" algn="ctr">
              <a:buNone/>
              <a:defRPr sz="3200" b="1" baseline="0">
                <a:solidFill>
                  <a:srgbClr val="0E6E71"/>
                </a:solidFill>
              </a:defRPr>
            </a:lvl1pPr>
          </a:lstStyle>
          <a:p>
            <a:pPr lvl="0"/>
            <a:r>
              <a:rPr lang="en-AU" dirty="0"/>
              <a:t>Enter Title Here</a:t>
            </a:r>
          </a:p>
        </p:txBody>
      </p:sp>
      <p:sp>
        <p:nvSpPr>
          <p:cNvPr id="10" name="Text Placeholder 8"/>
          <p:cNvSpPr>
            <a:spLocks noGrp="1"/>
          </p:cNvSpPr>
          <p:nvPr>
            <p:ph type="body" sz="quarter" idx="11" hasCustomPrompt="1"/>
          </p:nvPr>
        </p:nvSpPr>
        <p:spPr>
          <a:xfrm>
            <a:off x="542925" y="4176242"/>
            <a:ext cx="3971925" cy="428710"/>
          </a:xfrm>
        </p:spPr>
        <p:txBody>
          <a:bodyPr anchor="ctr">
            <a:normAutofit/>
          </a:bodyPr>
          <a:lstStyle>
            <a:lvl1pPr marL="0" indent="0" algn="ctr">
              <a:buNone/>
              <a:defRPr sz="2000" b="0" baseline="0">
                <a:solidFill>
                  <a:srgbClr val="8E1A16"/>
                </a:solidFill>
              </a:defRPr>
            </a:lvl1pPr>
          </a:lstStyle>
          <a:p>
            <a:pPr lvl="0"/>
            <a:r>
              <a:rPr lang="en-AU" dirty="0"/>
              <a:t>Presented by</a:t>
            </a:r>
          </a:p>
        </p:txBody>
      </p:sp>
      <p:sp>
        <p:nvSpPr>
          <p:cNvPr id="11" name="Text Placeholder 8"/>
          <p:cNvSpPr>
            <a:spLocks noGrp="1"/>
          </p:cNvSpPr>
          <p:nvPr>
            <p:ph type="body" sz="quarter" idx="12" hasCustomPrompt="1"/>
          </p:nvPr>
        </p:nvSpPr>
        <p:spPr>
          <a:xfrm>
            <a:off x="542925" y="4892934"/>
            <a:ext cx="3971925" cy="428710"/>
          </a:xfrm>
        </p:spPr>
        <p:txBody>
          <a:bodyPr anchor="ctr">
            <a:normAutofit/>
          </a:bodyPr>
          <a:lstStyle>
            <a:lvl1pPr marL="0" indent="0" algn="ctr">
              <a:buNone/>
              <a:defRPr sz="2800" b="1" baseline="0">
                <a:solidFill>
                  <a:srgbClr val="8E1A16"/>
                </a:solidFill>
              </a:defRPr>
            </a:lvl1pPr>
          </a:lstStyle>
          <a:p>
            <a:pPr lvl="0"/>
            <a:r>
              <a:rPr lang="en-AU" dirty="0"/>
              <a:t>Enter Name Here</a:t>
            </a:r>
          </a:p>
        </p:txBody>
      </p:sp>
      <p:sp>
        <p:nvSpPr>
          <p:cNvPr id="13" name="Picture Placeholder 12"/>
          <p:cNvSpPr>
            <a:spLocks noGrp="1"/>
          </p:cNvSpPr>
          <p:nvPr>
            <p:ph type="pic" sz="quarter" idx="13"/>
          </p:nvPr>
        </p:nvSpPr>
        <p:spPr>
          <a:xfrm>
            <a:off x="4662488" y="1268413"/>
            <a:ext cx="4349750" cy="4884737"/>
          </a:xfrm>
        </p:spPr>
        <p:txBody>
          <a:bodyPr/>
          <a:lstStyle/>
          <a:p>
            <a:r>
              <a:rPr lang="en-US" dirty="0"/>
              <a:t>Click icon to add picture</a:t>
            </a:r>
            <a:endParaRPr lang="en-AU" dirty="0"/>
          </a:p>
        </p:txBody>
      </p:sp>
    </p:spTree>
    <p:extLst>
      <p:ext uri="{BB962C8B-B14F-4D97-AF65-F5344CB8AC3E}">
        <p14:creationId xmlns:p14="http://schemas.microsoft.com/office/powerpoint/2010/main" val="3073991401"/>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44" y="6180307"/>
            <a:ext cx="9144000" cy="676656"/>
          </a:xfrm>
          <a:prstGeom prst="rect">
            <a:avLst/>
          </a:prstGeom>
        </p:spPr>
      </p:pic>
      <p:sp>
        <p:nvSpPr>
          <p:cNvPr id="1027"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a:defRPr/>
            </a:pPr>
            <a:fld id="{1B86F9D1-B07B-4D00-B2E6-B8677B14ED2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6" r:id="rId6"/>
    <p:sldLayoutId id="2147483665" r:id="rId7"/>
    <p:sldLayoutId id="2147483667" r:id="rId8"/>
    <p:sldLayoutId id="2147483668" r:id="rId9"/>
  </p:sldLayoutIdLst>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vimeo.com/304726850"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vimeo.com/304729320"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4821" y="1124744"/>
            <a:ext cx="8516762" cy="4896544"/>
          </a:xfrm>
        </p:spPr>
        <p:txBody>
          <a:bodyPr/>
          <a:lstStyle/>
          <a:p>
            <a:pPr lvl="0">
              <a:defRPr/>
            </a:pPr>
            <a:r>
              <a:rPr lang="en-AU" sz="2000" dirty="0"/>
              <a:t>This presentation is based on the </a:t>
            </a:r>
            <a:r>
              <a:rPr lang="en-AU" sz="2000" dirty="0" smtClean="0"/>
              <a:t>content presented at the 2018 Mines Safety Roadshow in October 2018.</a:t>
            </a:r>
            <a:endParaRPr lang="en-AU" sz="2000" dirty="0"/>
          </a:p>
          <a:p>
            <a:pPr>
              <a:defRPr/>
            </a:pPr>
            <a:r>
              <a:rPr lang="en-AU" sz="2000" dirty="0"/>
              <a:t>Department of Mines, Industry Regulation and </a:t>
            </a:r>
            <a:r>
              <a:rPr lang="en-AU" sz="2000" dirty="0" smtClean="0"/>
              <a:t>Safety (</a:t>
            </a:r>
            <a:r>
              <a:rPr lang="en-AU" sz="2000" dirty="0"/>
              <a:t>DMIRS) supports and encourages reuse of its information (including data), and endorses use of the Australian Governments Open Access and Licensing Framework (AusGOAL)</a:t>
            </a:r>
          </a:p>
          <a:p>
            <a:pPr>
              <a:defRPr/>
            </a:pPr>
            <a:r>
              <a:rPr lang="en-AU" sz="2000" dirty="0"/>
              <a:t>This material is licensed under Creative Commons Attribution 4.0 licence. We request that you observe and retain any copyright or related notices that may accompany this material as part of attribution. This is a requirement of Creative Commons Licences.</a:t>
            </a:r>
            <a:r>
              <a:rPr lang="en-AU" sz="2000" b="1" dirty="0"/>
              <a:t> </a:t>
            </a:r>
          </a:p>
          <a:p>
            <a:pPr>
              <a:defRPr/>
            </a:pPr>
            <a:r>
              <a:rPr lang="en-AU" sz="2000" dirty="0"/>
              <a:t>Please give attribution to Department of Mines, Industry Regulation and Safety, </a:t>
            </a:r>
            <a:r>
              <a:rPr lang="en-AU" sz="2000" dirty="0" smtClean="0"/>
              <a:t>2018.</a:t>
            </a:r>
            <a:endParaRPr lang="en-AU" sz="2000" dirty="0"/>
          </a:p>
          <a:p>
            <a:pPr>
              <a:defRPr/>
            </a:pPr>
            <a:r>
              <a:rPr lang="en-AU" altLang="en-US" sz="2000" dirty="0"/>
              <a:t>For resources, information or clarification, please contact: </a:t>
            </a:r>
            <a:r>
              <a:rPr lang="en-AU" altLang="en-US" sz="2000" b="1" dirty="0" smtClean="0">
                <a:solidFill>
                  <a:srgbClr val="0000FF"/>
                </a:solidFill>
              </a:rPr>
              <a:t>SafetyComms@dmirs.wa.gov.au</a:t>
            </a:r>
            <a:r>
              <a:rPr lang="en-AU" altLang="en-US" sz="2000" b="1" dirty="0" smtClean="0">
                <a:solidFill>
                  <a:srgbClr val="C00000"/>
                </a:solidFill>
              </a:rPr>
              <a:t> </a:t>
            </a:r>
            <a:r>
              <a:rPr lang="en-AU" altLang="en-US" sz="2000" dirty="0"/>
              <a:t>or visit </a:t>
            </a:r>
            <a:r>
              <a:rPr lang="en-AU" altLang="en-US" sz="2000" b="1" dirty="0">
                <a:solidFill>
                  <a:srgbClr val="0000FF"/>
                </a:solidFill>
              </a:rPr>
              <a:t>www.dmirs.wa.gov.au/ResourcesSafety</a:t>
            </a:r>
          </a:p>
          <a:p>
            <a:pPr>
              <a:defRPr/>
            </a:pPr>
            <a:endParaRPr lang="en-AU" altLang="en-US" sz="2000" b="1" dirty="0">
              <a:solidFill>
                <a:srgbClr val="C00000"/>
              </a:solidFill>
            </a:endParaRPr>
          </a:p>
          <a:p>
            <a:endParaRPr lang="en-AU" sz="2000" dirty="0"/>
          </a:p>
        </p:txBody>
      </p:sp>
      <p:pic>
        <p:nvPicPr>
          <p:cNvPr id="4" name="Picture 2" descr="image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8700" y="305272"/>
            <a:ext cx="1838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p:cNvSpPr txBox="1">
            <a:spLocks/>
          </p:cNvSpPr>
          <p:nvPr/>
        </p:nvSpPr>
        <p:spPr>
          <a:xfrm>
            <a:off x="377999" y="332656"/>
            <a:ext cx="8134672" cy="1143000"/>
          </a:xfrm>
          <a:prstGeom prst="rect">
            <a:avLst/>
          </a:prstGeom>
        </p:spPr>
        <p:txBody>
          <a:bodyPr/>
          <a:lst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a:lstStyle>
          <a:p>
            <a:r>
              <a:rPr lang="en-AU" altLang="en-US" sz="2800" kern="0" dirty="0">
                <a:solidFill>
                  <a:srgbClr val="CF5E31"/>
                </a:solidFill>
              </a:rPr>
              <a:t>Please read this before using presentation</a:t>
            </a:r>
            <a:endParaRPr lang="en-AU" altLang="en-US" sz="2800" kern="0" dirty="0"/>
          </a:p>
        </p:txBody>
      </p:sp>
    </p:spTree>
    <p:extLst>
      <p:ext uri="{BB962C8B-B14F-4D97-AF65-F5344CB8AC3E}">
        <p14:creationId xmlns:p14="http://schemas.microsoft.com/office/powerpoint/2010/main" val="34627870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Up to date information for a </a:t>
            </a:r>
            <a:r>
              <a:rPr lang="en-AU" dirty="0" err="1"/>
              <a:t>SHRep</a:t>
            </a:r>
            <a:endParaRPr lang="en-AU" dirty="0"/>
          </a:p>
        </p:txBody>
      </p:sp>
      <p:sp>
        <p:nvSpPr>
          <p:cNvPr id="3" name="Content Placeholder 2"/>
          <p:cNvSpPr>
            <a:spLocks noGrp="1"/>
          </p:cNvSpPr>
          <p:nvPr>
            <p:ph idx="1"/>
          </p:nvPr>
        </p:nvSpPr>
        <p:spPr/>
        <p:txBody>
          <a:bodyPr/>
          <a:lstStyle/>
          <a:p>
            <a:endParaRPr lang="en-AU" dirty="0"/>
          </a:p>
          <a:p>
            <a:r>
              <a:rPr lang="en-AU" dirty="0"/>
              <a:t>The employer has a duty to keep up to date safety and health information available to you	</a:t>
            </a:r>
          </a:p>
          <a:p>
            <a:endParaRPr lang="en-AU" dirty="0"/>
          </a:p>
          <a:p>
            <a:r>
              <a:rPr lang="en-AU" dirty="0"/>
              <a:t>You can also liaise directly with DMIRS or other organisations to find out more about safety matters. 	</a:t>
            </a:r>
          </a:p>
          <a:p>
            <a:endParaRPr lang="en-AU" dirty="0"/>
          </a:p>
        </p:txBody>
      </p:sp>
      <p:sp>
        <p:nvSpPr>
          <p:cNvPr id="4" name="Slide Number Placeholder 4">
            <a:extLst>
              <a:ext uri="{FF2B5EF4-FFF2-40B4-BE49-F238E27FC236}">
                <a16:creationId xmlns:a16="http://schemas.microsoft.com/office/drawing/2014/main" id="{4061668D-2EF9-184F-8A72-680257A16387}"/>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10</a:t>
            </a:fld>
            <a:endParaRPr lang="en-US"/>
          </a:p>
        </p:txBody>
      </p:sp>
    </p:spTree>
    <p:extLst>
      <p:ext uri="{BB962C8B-B14F-4D97-AF65-F5344CB8AC3E}">
        <p14:creationId xmlns:p14="http://schemas.microsoft.com/office/powerpoint/2010/main" val="2926082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SHRep</a:t>
            </a:r>
            <a:r>
              <a:rPr lang="en-AU" dirty="0"/>
              <a:t> inspections</a:t>
            </a:r>
          </a:p>
        </p:txBody>
      </p:sp>
      <p:sp>
        <p:nvSpPr>
          <p:cNvPr id="3" name="Content Placeholder 2"/>
          <p:cNvSpPr>
            <a:spLocks noGrp="1"/>
          </p:cNvSpPr>
          <p:nvPr>
            <p:ph idx="1"/>
          </p:nvPr>
        </p:nvSpPr>
        <p:spPr/>
        <p:txBody>
          <a:bodyPr>
            <a:normAutofit/>
          </a:bodyPr>
          <a:lstStyle/>
          <a:p>
            <a:endParaRPr lang="en-AU" dirty="0"/>
          </a:p>
          <a:p>
            <a:r>
              <a:rPr lang="en-AU" dirty="0"/>
              <a:t>To regularly inspect the workplace areas you were elected to represent at agreed times and frequency</a:t>
            </a:r>
          </a:p>
          <a:p>
            <a:pPr marL="0" indent="0">
              <a:buNone/>
            </a:pPr>
            <a:r>
              <a:rPr lang="en-AU" dirty="0"/>
              <a:t> 	</a:t>
            </a:r>
          </a:p>
          <a:p>
            <a:r>
              <a:rPr lang="en-AU" dirty="0"/>
              <a:t>You can make an inspection with prior notice every 30 days	</a:t>
            </a:r>
          </a:p>
          <a:p>
            <a:pPr marL="0" indent="0">
              <a:buNone/>
            </a:pPr>
            <a:endParaRPr lang="en-AU" dirty="0"/>
          </a:p>
          <a:p>
            <a:r>
              <a:rPr lang="en-AU" dirty="0"/>
              <a:t>After an inspection, you should report to the employer any safety or health issue identified during the inspection.	</a:t>
            </a:r>
          </a:p>
          <a:p>
            <a:endParaRPr lang="en-AU" dirty="0"/>
          </a:p>
          <a:p>
            <a:endParaRPr lang="en-AU" dirty="0"/>
          </a:p>
        </p:txBody>
      </p:sp>
      <p:sp>
        <p:nvSpPr>
          <p:cNvPr id="4" name="Slide Number Placeholder 4">
            <a:extLst>
              <a:ext uri="{FF2B5EF4-FFF2-40B4-BE49-F238E27FC236}">
                <a16:creationId xmlns:a16="http://schemas.microsoft.com/office/drawing/2014/main" id="{77A806D7-C182-1C47-8650-6B419F605959}"/>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11</a:t>
            </a:fld>
            <a:endParaRPr lang="en-US"/>
          </a:p>
        </p:txBody>
      </p:sp>
    </p:spTree>
    <p:extLst>
      <p:ext uri="{BB962C8B-B14F-4D97-AF65-F5344CB8AC3E}">
        <p14:creationId xmlns:p14="http://schemas.microsoft.com/office/powerpoint/2010/main" val="38551145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SHRep</a:t>
            </a:r>
            <a:r>
              <a:rPr lang="en-AU" dirty="0"/>
              <a:t> inspections</a:t>
            </a:r>
          </a:p>
        </p:txBody>
      </p:sp>
      <p:sp>
        <p:nvSpPr>
          <p:cNvPr id="3" name="Content Placeholder 2"/>
          <p:cNvSpPr>
            <a:spLocks noGrp="1"/>
          </p:cNvSpPr>
          <p:nvPr>
            <p:ph idx="1"/>
          </p:nvPr>
        </p:nvSpPr>
        <p:spPr/>
        <p:txBody>
          <a:bodyPr>
            <a:normAutofit/>
          </a:bodyPr>
          <a:lstStyle/>
          <a:p>
            <a:pPr marL="0" indent="0">
              <a:buNone/>
            </a:pPr>
            <a:endParaRPr lang="en-AU" dirty="0"/>
          </a:p>
          <a:p>
            <a:r>
              <a:rPr lang="en-AU" dirty="0"/>
              <a:t>Report should be in writing, although hazards needing quick action should be verbally reported immediately 	</a:t>
            </a:r>
          </a:p>
          <a:p>
            <a:endParaRPr lang="en-AU" dirty="0"/>
          </a:p>
          <a:p>
            <a:r>
              <a:rPr lang="en-AU" dirty="0"/>
              <a:t>You should also inform workers about any workplace hazards and potential risks identified during the inspection</a:t>
            </a:r>
          </a:p>
          <a:p>
            <a:pPr marL="0" indent="0">
              <a:buNone/>
            </a:pPr>
            <a:endParaRPr lang="en-AU" dirty="0"/>
          </a:p>
          <a:p>
            <a:r>
              <a:rPr lang="en-AU" dirty="0"/>
              <a:t>Accompany an inspector on an inspection of your workplace, if requested by the inspector.</a:t>
            </a:r>
          </a:p>
          <a:p>
            <a:endParaRPr lang="en-AU" dirty="0"/>
          </a:p>
          <a:p>
            <a:endParaRPr lang="en-AU" dirty="0"/>
          </a:p>
          <a:p>
            <a:endParaRPr lang="en-AU" dirty="0"/>
          </a:p>
        </p:txBody>
      </p:sp>
      <p:sp>
        <p:nvSpPr>
          <p:cNvPr id="4" name="Slide Number Placeholder 4">
            <a:extLst>
              <a:ext uri="{FF2B5EF4-FFF2-40B4-BE49-F238E27FC236}">
                <a16:creationId xmlns:a16="http://schemas.microsoft.com/office/drawing/2014/main" id="{7DE18586-3CA9-B64B-A3E9-F10501F50F74}"/>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12</a:t>
            </a:fld>
            <a:endParaRPr lang="en-US"/>
          </a:p>
        </p:txBody>
      </p:sp>
    </p:spTree>
    <p:extLst>
      <p:ext uri="{BB962C8B-B14F-4D97-AF65-F5344CB8AC3E}">
        <p14:creationId xmlns:p14="http://schemas.microsoft.com/office/powerpoint/2010/main" val="29657022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Injuries by occupation (top 5) </a:t>
            </a:r>
            <a:r>
              <a:rPr lang="en-AU" altLang="en-US" dirty="0"/>
              <a:t>– 2013 to 2017</a:t>
            </a:r>
            <a:endParaRPr lang="en-AU" dirty="0"/>
          </a:p>
        </p:txBody>
      </p:sp>
      <p:graphicFrame>
        <p:nvGraphicFramePr>
          <p:cNvPr id="4" name="Content Placeholder 3"/>
          <p:cNvGraphicFramePr>
            <a:graphicFrameLocks noGrp="1"/>
          </p:cNvGraphicFramePr>
          <p:nvPr>
            <p:ph idx="1"/>
            <p:extLst/>
          </p:nvPr>
        </p:nvGraphicFramePr>
        <p:xfrm>
          <a:off x="107504" y="1498600"/>
          <a:ext cx="8856984" cy="447040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13FB48F5-8BED-114E-BFA0-DE1DEC48F34E}"/>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13</a:t>
            </a:fld>
            <a:endParaRPr lang="en-US"/>
          </a:p>
        </p:txBody>
      </p:sp>
    </p:spTree>
    <p:extLst>
      <p:ext uri="{BB962C8B-B14F-4D97-AF65-F5344CB8AC3E}">
        <p14:creationId xmlns:p14="http://schemas.microsoft.com/office/powerpoint/2010/main" val="15234058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Nature of injury (top 5) </a:t>
            </a:r>
            <a:r>
              <a:rPr lang="en-AU" altLang="en-US" dirty="0"/>
              <a:t>– 2013 to 2017</a:t>
            </a:r>
            <a:endParaRPr lang="en-AU" dirty="0"/>
          </a:p>
        </p:txBody>
      </p:sp>
      <p:graphicFrame>
        <p:nvGraphicFramePr>
          <p:cNvPr id="4" name="Content Placeholder 3"/>
          <p:cNvGraphicFramePr>
            <a:graphicFrameLocks noGrp="1"/>
          </p:cNvGraphicFramePr>
          <p:nvPr>
            <p:ph idx="1"/>
            <p:extLst/>
          </p:nvPr>
        </p:nvGraphicFramePr>
        <p:xfrm>
          <a:off x="628650" y="1333500"/>
          <a:ext cx="7886700" cy="483870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5DE4D230-D09B-B44C-8BFE-A2DAC71F676E}"/>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14</a:t>
            </a:fld>
            <a:endParaRPr lang="en-US"/>
          </a:p>
        </p:txBody>
      </p:sp>
    </p:spTree>
    <p:extLst>
      <p:ext uri="{BB962C8B-B14F-4D97-AF65-F5344CB8AC3E}">
        <p14:creationId xmlns:p14="http://schemas.microsoft.com/office/powerpoint/2010/main" val="262420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Injuries by part of body (top 5) </a:t>
            </a:r>
            <a:r>
              <a:rPr lang="en-AU" altLang="en-US" dirty="0"/>
              <a:t>– 2013 to 2017</a:t>
            </a:r>
            <a:endParaRPr lang="en-AU" dirty="0"/>
          </a:p>
        </p:txBody>
      </p:sp>
      <p:graphicFrame>
        <p:nvGraphicFramePr>
          <p:cNvPr id="4" name="Content Placeholder 3"/>
          <p:cNvGraphicFramePr>
            <a:graphicFrameLocks noGrp="1"/>
          </p:cNvGraphicFramePr>
          <p:nvPr>
            <p:ph idx="1"/>
            <p:extLst/>
          </p:nvPr>
        </p:nvGraphicFramePr>
        <p:xfrm>
          <a:off x="-289048" y="1484784"/>
          <a:ext cx="10117632" cy="4752528"/>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A0415FE6-392A-0E4D-A36A-7EC0F6C8A000}"/>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15</a:t>
            </a:fld>
            <a:endParaRPr lang="en-US"/>
          </a:p>
        </p:txBody>
      </p:sp>
    </p:spTree>
    <p:extLst>
      <p:ext uri="{BB962C8B-B14F-4D97-AF65-F5344CB8AC3E}">
        <p14:creationId xmlns:p14="http://schemas.microsoft.com/office/powerpoint/2010/main" val="10454242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179512" y="908720"/>
            <a:ext cx="8724244" cy="4464496"/>
          </a:xfrm>
          <a:prstGeom prst="rect">
            <a:avLst/>
          </a:prstGeom>
        </p:spPr>
      </p:pic>
    </p:spTree>
    <p:extLst>
      <p:ext uri="{BB962C8B-B14F-4D97-AF65-F5344CB8AC3E}">
        <p14:creationId xmlns:p14="http://schemas.microsoft.com/office/powerpoint/2010/main" val="30831671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Provisional improvement notices </a:t>
            </a:r>
          </a:p>
        </p:txBody>
      </p:sp>
      <p:sp>
        <p:nvSpPr>
          <p:cNvPr id="3" name="Content Placeholder 2"/>
          <p:cNvSpPr>
            <a:spLocks noGrp="1"/>
          </p:cNvSpPr>
          <p:nvPr>
            <p:ph idx="1"/>
          </p:nvPr>
        </p:nvSpPr>
        <p:spPr/>
        <p:txBody>
          <a:bodyPr/>
          <a:lstStyle/>
          <a:p>
            <a:r>
              <a:rPr lang="en-AU" dirty="0"/>
              <a:t>Provisional improvement notice (PIN)</a:t>
            </a:r>
          </a:p>
          <a:p>
            <a:r>
              <a:rPr lang="en-AU" dirty="0"/>
              <a:t>Qualified to issue PINs </a:t>
            </a:r>
          </a:p>
          <a:p>
            <a:r>
              <a:rPr lang="en-AU" dirty="0"/>
              <a:t>Before you issue a PIN </a:t>
            </a:r>
          </a:p>
          <a:p>
            <a:r>
              <a:rPr lang="en-AU" dirty="0"/>
              <a:t>Who can be issued with a PIN? </a:t>
            </a:r>
          </a:p>
          <a:p>
            <a:r>
              <a:rPr lang="en-AU" dirty="0"/>
              <a:t>How to issue a PIN </a:t>
            </a:r>
          </a:p>
          <a:p>
            <a:r>
              <a:rPr lang="en-AU" dirty="0"/>
              <a:t>Right of review </a:t>
            </a:r>
          </a:p>
          <a:p>
            <a:r>
              <a:rPr lang="en-AU" dirty="0"/>
              <a:t>Recording the notice</a:t>
            </a:r>
          </a:p>
        </p:txBody>
      </p:sp>
      <p:sp>
        <p:nvSpPr>
          <p:cNvPr id="4" name="Slide Number Placeholder 4">
            <a:extLst>
              <a:ext uri="{FF2B5EF4-FFF2-40B4-BE49-F238E27FC236}">
                <a16:creationId xmlns:a16="http://schemas.microsoft.com/office/drawing/2014/main" id="{3FE28026-1846-B141-8E36-A9DDF71646A0}"/>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17</a:t>
            </a:fld>
            <a:endParaRPr lang="en-US"/>
          </a:p>
        </p:txBody>
      </p:sp>
    </p:spTree>
    <p:extLst>
      <p:ext uri="{BB962C8B-B14F-4D97-AF65-F5344CB8AC3E}">
        <p14:creationId xmlns:p14="http://schemas.microsoft.com/office/powerpoint/2010/main" val="24633503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251520" y="764704"/>
            <a:ext cx="8604172" cy="4784426"/>
          </a:xfrm>
          <a:prstGeom prst="rect">
            <a:avLst/>
          </a:prstGeom>
        </p:spPr>
      </p:pic>
    </p:spTree>
    <p:extLst>
      <p:ext uri="{BB962C8B-B14F-4D97-AF65-F5344CB8AC3E}">
        <p14:creationId xmlns:p14="http://schemas.microsoft.com/office/powerpoint/2010/main" val="19143310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Investigating incidents for </a:t>
            </a:r>
            <a:r>
              <a:rPr lang="en-AU" dirty="0" err="1"/>
              <a:t>SHReps</a:t>
            </a:r>
            <a:endParaRPr lang="en-AU" dirty="0"/>
          </a:p>
        </p:txBody>
      </p:sp>
      <p:pic>
        <p:nvPicPr>
          <p:cNvPr id="4" name="Picture 3"/>
          <p:cNvPicPr>
            <a:picLocks noChangeAspect="1"/>
          </p:cNvPicPr>
          <p:nvPr/>
        </p:nvPicPr>
        <p:blipFill>
          <a:blip r:embed="rId3"/>
          <a:stretch>
            <a:fillRect/>
          </a:stretch>
        </p:blipFill>
        <p:spPr>
          <a:xfrm>
            <a:off x="2555776" y="1340768"/>
            <a:ext cx="3434049" cy="4823892"/>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C75D1276-4263-6F4D-9B5E-E5A0DAB9B17A}"/>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19</a:t>
            </a:fld>
            <a:endParaRPr lang="en-US"/>
          </a:p>
        </p:txBody>
      </p:sp>
    </p:spTree>
    <p:extLst>
      <p:ext uri="{BB962C8B-B14F-4D97-AF65-F5344CB8AC3E}">
        <p14:creationId xmlns:p14="http://schemas.microsoft.com/office/powerpoint/2010/main" val="24175806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1442258"/>
          </a:xfrm>
          <a:prstGeom prst="rect">
            <a:avLst/>
          </a:prstGeom>
        </p:spPr>
      </p:pic>
      <p:pic>
        <p:nvPicPr>
          <p:cNvPr id="9" name="Picture 8" descr="DMIRS-PowerPoint-Template-June-2017_FINAL-16_9-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53863"/>
            <a:ext cx="9144000" cy="719328"/>
          </a:xfrm>
          <a:prstGeom prst="rect">
            <a:avLst/>
          </a:prstGeom>
        </p:spPr>
      </p:pic>
      <p:sp>
        <p:nvSpPr>
          <p:cNvPr id="6" name="Rectangle 7">
            <a:extLst>
              <a:ext uri="{FF2B5EF4-FFF2-40B4-BE49-F238E27FC236}">
                <a16:creationId xmlns:a16="http://schemas.microsoft.com/office/drawing/2014/main" id="{E62B09EE-4ACA-43DA-8F3D-386000159F43}"/>
              </a:ext>
            </a:extLst>
          </p:cNvPr>
          <p:cNvSpPr>
            <a:spLocks noGrp="1" noChangeArrowheads="1"/>
          </p:cNvSpPr>
          <p:nvPr/>
        </p:nvSpPr>
        <p:spPr bwMode="auto">
          <a:xfrm>
            <a:off x="5580112" y="2849828"/>
            <a:ext cx="3094112" cy="1471404"/>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sz="4400" dirty="0" smtClean="0">
                <a:solidFill>
                  <a:srgbClr val="A32816"/>
                </a:solidFill>
              </a:rPr>
              <a:t>2018 Mines </a:t>
            </a:r>
            <a:r>
              <a:rPr lang="en-US" sz="4400" dirty="0">
                <a:solidFill>
                  <a:srgbClr val="A32816"/>
                </a:solidFill>
              </a:rPr>
              <a:t>Safety Roadshow</a:t>
            </a:r>
          </a:p>
          <a:p>
            <a:pPr algn="ctr" eaLnBrk="0" fontAlgn="base" hangingPunct="0">
              <a:spcBef>
                <a:spcPct val="0"/>
              </a:spcBef>
              <a:spcAft>
                <a:spcPct val="0"/>
              </a:spcAft>
            </a:pPr>
            <a:endParaRPr lang="en-US" sz="1000" dirty="0">
              <a:solidFill>
                <a:prstClr val="black"/>
              </a:solidFill>
            </a:endParaRPr>
          </a:p>
        </p:txBody>
      </p:sp>
      <p:pic>
        <p:nvPicPr>
          <p:cNvPr id="8" name="Picture 7">
            <a:extLst>
              <a:ext uri="{FF2B5EF4-FFF2-40B4-BE49-F238E27FC236}">
                <a16:creationId xmlns:a16="http://schemas.microsoft.com/office/drawing/2014/main" id="{0A1C5E6E-26B8-459A-B4DE-DC39D9ECC870}"/>
              </a:ext>
            </a:extLst>
          </p:cNvPr>
          <p:cNvPicPr>
            <a:picLocks noChangeAspect="1"/>
          </p:cNvPicPr>
          <p:nvPr/>
        </p:nvPicPr>
        <p:blipFill>
          <a:blip r:embed="rId5"/>
          <a:stretch>
            <a:fillRect/>
          </a:stretch>
        </p:blipFill>
        <p:spPr>
          <a:xfrm>
            <a:off x="395536" y="1844824"/>
            <a:ext cx="4956720" cy="3481413"/>
          </a:xfrm>
          <a:prstGeom prst="rect">
            <a:avLst/>
          </a:prstGeom>
        </p:spPr>
      </p:pic>
    </p:spTree>
    <p:extLst>
      <p:ext uri="{BB962C8B-B14F-4D97-AF65-F5344CB8AC3E}">
        <p14:creationId xmlns:p14="http://schemas.microsoft.com/office/powerpoint/2010/main" val="2035910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Investigations</a:t>
            </a:r>
          </a:p>
        </p:txBody>
      </p:sp>
      <p:sp>
        <p:nvSpPr>
          <p:cNvPr id="3" name="Content Placeholder 2"/>
          <p:cNvSpPr>
            <a:spLocks noGrp="1"/>
          </p:cNvSpPr>
          <p:nvPr>
            <p:ph idx="1"/>
          </p:nvPr>
        </p:nvSpPr>
        <p:spPr/>
        <p:txBody>
          <a:bodyPr/>
          <a:lstStyle/>
          <a:p>
            <a:r>
              <a:rPr lang="en-AU" dirty="0"/>
              <a:t>Employer must notify </a:t>
            </a:r>
            <a:r>
              <a:rPr lang="en-AU" dirty="0" err="1"/>
              <a:t>SHRep</a:t>
            </a:r>
            <a:r>
              <a:rPr lang="en-AU" dirty="0"/>
              <a:t> immediately after an accident or dangerous incident</a:t>
            </a:r>
          </a:p>
          <a:p>
            <a:endParaRPr lang="en-AU" dirty="0"/>
          </a:p>
          <a:p>
            <a:r>
              <a:rPr lang="en-AU" dirty="0"/>
              <a:t>An incident investigation is a search for the truth, in the interests of prevention of further harm</a:t>
            </a:r>
          </a:p>
          <a:p>
            <a:endParaRPr lang="en-AU" dirty="0"/>
          </a:p>
          <a:p>
            <a:r>
              <a:rPr lang="en-AU" dirty="0"/>
              <a:t>Act as soon as possible after incident.</a:t>
            </a:r>
          </a:p>
          <a:p>
            <a:endParaRPr lang="en-AU" dirty="0"/>
          </a:p>
        </p:txBody>
      </p:sp>
      <p:sp>
        <p:nvSpPr>
          <p:cNvPr id="4" name="Slide Number Placeholder 4">
            <a:extLst>
              <a:ext uri="{FF2B5EF4-FFF2-40B4-BE49-F238E27FC236}">
                <a16:creationId xmlns:a16="http://schemas.microsoft.com/office/drawing/2014/main" id="{832FCB33-22E4-F246-88BF-455C36280AC8}"/>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20</a:t>
            </a:fld>
            <a:endParaRPr lang="en-US"/>
          </a:p>
        </p:txBody>
      </p:sp>
    </p:spTree>
    <p:extLst>
      <p:ext uri="{BB962C8B-B14F-4D97-AF65-F5344CB8AC3E}">
        <p14:creationId xmlns:p14="http://schemas.microsoft.com/office/powerpoint/2010/main" val="23410942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to look for in an investigation</a:t>
            </a:r>
          </a:p>
        </p:txBody>
      </p:sp>
      <p:sp>
        <p:nvSpPr>
          <p:cNvPr id="3" name="Content Placeholder 2"/>
          <p:cNvSpPr>
            <a:spLocks noGrp="1"/>
          </p:cNvSpPr>
          <p:nvPr>
            <p:ph idx="1"/>
          </p:nvPr>
        </p:nvSpPr>
        <p:spPr/>
        <p:txBody>
          <a:bodyPr/>
          <a:lstStyle/>
          <a:p>
            <a:r>
              <a:rPr lang="en-AU" dirty="0"/>
              <a:t>Safe work instructions</a:t>
            </a:r>
          </a:p>
          <a:p>
            <a:r>
              <a:rPr lang="en-AU" dirty="0"/>
              <a:t>Verification of competency </a:t>
            </a:r>
          </a:p>
          <a:p>
            <a:r>
              <a:rPr lang="en-AU" dirty="0"/>
              <a:t>Adequate supervision </a:t>
            </a:r>
          </a:p>
          <a:p>
            <a:r>
              <a:rPr lang="en-AU" dirty="0"/>
              <a:t>Root cause and contributing factors</a:t>
            </a:r>
          </a:p>
          <a:p>
            <a:r>
              <a:rPr lang="en-AU" dirty="0"/>
              <a:t>Design </a:t>
            </a:r>
          </a:p>
          <a:p>
            <a:r>
              <a:rPr lang="en-AU" dirty="0"/>
              <a:t>Environmental</a:t>
            </a:r>
          </a:p>
          <a:p>
            <a:r>
              <a:rPr lang="en-AU" dirty="0"/>
              <a:t>Behavioural components</a:t>
            </a:r>
            <a:endParaRPr lang="en-AU" b="1" dirty="0"/>
          </a:p>
          <a:p>
            <a:endParaRPr lang="en-AU" dirty="0"/>
          </a:p>
          <a:p>
            <a:endParaRPr lang="en-AU" dirty="0"/>
          </a:p>
          <a:p>
            <a:endParaRPr lang="en-AU" dirty="0"/>
          </a:p>
        </p:txBody>
      </p:sp>
      <p:sp>
        <p:nvSpPr>
          <p:cNvPr id="4" name="Slide Number Placeholder 4">
            <a:extLst>
              <a:ext uri="{FF2B5EF4-FFF2-40B4-BE49-F238E27FC236}">
                <a16:creationId xmlns:a16="http://schemas.microsoft.com/office/drawing/2014/main" id="{866F8FB3-6A72-3F43-A0DB-006178CEE472}"/>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21</a:t>
            </a:fld>
            <a:endParaRPr lang="en-US"/>
          </a:p>
        </p:txBody>
      </p:sp>
    </p:spTree>
    <p:extLst>
      <p:ext uri="{BB962C8B-B14F-4D97-AF65-F5344CB8AC3E}">
        <p14:creationId xmlns:p14="http://schemas.microsoft.com/office/powerpoint/2010/main" val="13592276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Function of a Safety and Health Committee</a:t>
            </a:r>
          </a:p>
        </p:txBody>
      </p:sp>
      <p:sp>
        <p:nvSpPr>
          <p:cNvPr id="3" name="Content Placeholder 2"/>
          <p:cNvSpPr>
            <a:spLocks noGrp="1"/>
          </p:cNvSpPr>
          <p:nvPr>
            <p:ph idx="1"/>
          </p:nvPr>
        </p:nvSpPr>
        <p:spPr/>
        <p:txBody>
          <a:bodyPr>
            <a:normAutofit/>
          </a:bodyPr>
          <a:lstStyle/>
          <a:p>
            <a:r>
              <a:rPr lang="en-AU" dirty="0"/>
              <a:t>Consider matters referred to it by safety and health representatives</a:t>
            </a:r>
          </a:p>
          <a:p>
            <a:endParaRPr lang="en-AU" dirty="0"/>
          </a:p>
          <a:p>
            <a:r>
              <a:rPr lang="en-AU" dirty="0"/>
              <a:t>Ensure information on hazards is kept where it is readily accessible</a:t>
            </a:r>
          </a:p>
          <a:p>
            <a:endParaRPr lang="en-AU" dirty="0"/>
          </a:p>
          <a:p>
            <a:r>
              <a:rPr lang="en-AU" dirty="0"/>
              <a:t>Consider and make recommendations about changes that may affect the safety and health of workers</a:t>
            </a:r>
          </a:p>
        </p:txBody>
      </p:sp>
      <p:sp>
        <p:nvSpPr>
          <p:cNvPr id="4" name="Slide Number Placeholder 4">
            <a:extLst>
              <a:ext uri="{FF2B5EF4-FFF2-40B4-BE49-F238E27FC236}">
                <a16:creationId xmlns:a16="http://schemas.microsoft.com/office/drawing/2014/main" id="{820A72BE-AB89-9B48-85C4-8865E4041DE5}"/>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22</a:t>
            </a:fld>
            <a:endParaRPr lang="en-US"/>
          </a:p>
        </p:txBody>
      </p:sp>
    </p:spTree>
    <p:extLst>
      <p:ext uri="{BB962C8B-B14F-4D97-AF65-F5344CB8AC3E}">
        <p14:creationId xmlns:p14="http://schemas.microsoft.com/office/powerpoint/2010/main" val="1448305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Record documentation</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AU" dirty="0"/>
              <a:t>Monthly planner for inspections, meetings and </a:t>
            </a:r>
            <a:br>
              <a:rPr lang="en-AU" dirty="0"/>
            </a:br>
            <a:r>
              <a:rPr lang="en-AU" dirty="0"/>
              <a:t>follow-up </a:t>
            </a:r>
            <a:br>
              <a:rPr lang="en-AU" dirty="0"/>
            </a:br>
            <a:endParaRPr lang="en-AU" dirty="0"/>
          </a:p>
          <a:p>
            <a:pPr>
              <a:buFont typeface="Arial" panose="020B0604020202020204" pitchFamily="34" charset="0"/>
              <a:buChar char="•"/>
            </a:pPr>
            <a:r>
              <a:rPr lang="en-AU" dirty="0"/>
              <a:t>Reports of your inspections</a:t>
            </a:r>
          </a:p>
          <a:p>
            <a:pPr>
              <a:buFont typeface="Arial" panose="020B0604020202020204" pitchFamily="34" charset="0"/>
              <a:buChar char="•"/>
            </a:pPr>
            <a:endParaRPr lang="en-AU" dirty="0"/>
          </a:p>
          <a:p>
            <a:pPr>
              <a:buFont typeface="Arial" panose="020B0604020202020204" pitchFamily="34" charset="0"/>
              <a:buChar char="•"/>
            </a:pPr>
            <a:r>
              <a:rPr lang="en-AU" dirty="0"/>
              <a:t>Interviews with workers </a:t>
            </a:r>
          </a:p>
          <a:p>
            <a:pPr>
              <a:buFont typeface="Arial" panose="020B0604020202020204" pitchFamily="34" charset="0"/>
              <a:buChar char="•"/>
            </a:pPr>
            <a:endParaRPr lang="en-AU" dirty="0"/>
          </a:p>
          <a:p>
            <a:pPr>
              <a:buFont typeface="Arial" panose="020B0604020202020204" pitchFamily="34" charset="0"/>
              <a:buChar char="•"/>
            </a:pPr>
            <a:r>
              <a:rPr lang="en-AU" dirty="0"/>
              <a:t>Hazard information relevant to the workplaces or workgroup for which you were elected.</a:t>
            </a:r>
          </a:p>
          <a:p>
            <a:endParaRPr lang="en-AU" dirty="0"/>
          </a:p>
        </p:txBody>
      </p:sp>
      <p:sp>
        <p:nvSpPr>
          <p:cNvPr id="4" name="Slide Number Placeholder 4">
            <a:extLst>
              <a:ext uri="{FF2B5EF4-FFF2-40B4-BE49-F238E27FC236}">
                <a16:creationId xmlns:a16="http://schemas.microsoft.com/office/drawing/2014/main" id="{EF5C8EFB-0C1C-F047-91D3-A7B52E23BCE4}"/>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23</a:t>
            </a:fld>
            <a:endParaRPr lang="en-US"/>
          </a:p>
        </p:txBody>
      </p:sp>
    </p:spTree>
    <p:extLst>
      <p:ext uri="{BB962C8B-B14F-4D97-AF65-F5344CB8AC3E}">
        <p14:creationId xmlns:p14="http://schemas.microsoft.com/office/powerpoint/2010/main" val="30701160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220980" y="2204864"/>
            <a:ext cx="8923020" cy="4195935"/>
          </a:xfrm>
        </p:spPr>
        <p:txBody>
          <a:bodyPr/>
          <a:lstStyle/>
          <a:p>
            <a:pPr marL="457200" indent="-457200">
              <a:buFont typeface="+mj-lt"/>
              <a:buAutoNum type="arabicPeriod"/>
            </a:pPr>
            <a:r>
              <a:rPr lang="en-AU" dirty="0"/>
              <a:t>What is the role of the safety and health representative in consultation?</a:t>
            </a:r>
          </a:p>
          <a:p>
            <a:pPr marL="0" indent="0">
              <a:buNone/>
            </a:pPr>
            <a:endParaRPr lang="en-AU" dirty="0"/>
          </a:p>
          <a:p>
            <a:pPr marL="457200" indent="-457200">
              <a:buFont typeface="+mj-lt"/>
              <a:buAutoNum type="arabicPeriod" startAt="2"/>
            </a:pPr>
            <a:r>
              <a:rPr lang="en-AU" dirty="0"/>
              <a:t>How can safety and health representatives contribute to incident investigations?</a:t>
            </a:r>
          </a:p>
          <a:p>
            <a:pPr marL="0" indent="0">
              <a:buNone/>
            </a:pPr>
            <a:endParaRPr lang="en-AU" dirty="0"/>
          </a:p>
          <a:p>
            <a:pPr marL="457200" indent="-457200">
              <a:buFont typeface="+mj-lt"/>
              <a:buAutoNum type="arabicPeriod" startAt="3"/>
            </a:pPr>
            <a:r>
              <a:rPr lang="en-AU" dirty="0"/>
              <a:t>What is the purpose of a provisional improvement notice (PIN)?</a:t>
            </a:r>
          </a:p>
          <a:p>
            <a:pPr marL="0" indent="0">
              <a:buNone/>
            </a:pPr>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24</a:t>
            </a:fld>
            <a:endParaRPr lang="en-US" dirty="0"/>
          </a:p>
        </p:txBody>
      </p:sp>
      <p:pic>
        <p:nvPicPr>
          <p:cNvPr id="5" name="Picture 2" descr="C:\Users\bec.moore@dmp.wa.gov.au\AppData\Local\Microsoft\Windows\Temporary Internet Files\Content.Outlook\WIZ10ZHM\Hazardta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3550" r="16238"/>
          <a:stretch/>
        </p:blipFill>
        <p:spPr bwMode="auto">
          <a:xfrm>
            <a:off x="-36512" y="-27385"/>
            <a:ext cx="9180512" cy="13013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50620" y="342501"/>
            <a:ext cx="6385560" cy="523220"/>
          </a:xfrm>
          <a:prstGeom prst="rect">
            <a:avLst/>
          </a:prstGeom>
          <a:noFill/>
        </p:spPr>
        <p:txBody>
          <a:bodyPr wrap="square" rtlCol="0">
            <a:spAutoFit/>
          </a:bodyPr>
          <a:lstStyle/>
          <a:p>
            <a:pPr algn="ctr"/>
            <a:r>
              <a:rPr lang="en-AU" sz="2800" b="1" dirty="0">
                <a:solidFill>
                  <a:schemeClr val="bg1"/>
                </a:solidFill>
              </a:rPr>
              <a:t>Workshop</a:t>
            </a:r>
          </a:p>
        </p:txBody>
      </p:sp>
      <p:sp>
        <p:nvSpPr>
          <p:cNvPr id="7" name="TextBox 6"/>
          <p:cNvSpPr txBox="1"/>
          <p:nvPr/>
        </p:nvSpPr>
        <p:spPr>
          <a:xfrm>
            <a:off x="435134" y="1387835"/>
            <a:ext cx="8237220" cy="830997"/>
          </a:xfrm>
          <a:prstGeom prst="rect">
            <a:avLst/>
          </a:prstGeom>
          <a:noFill/>
        </p:spPr>
        <p:txBody>
          <a:bodyPr wrap="square" rtlCol="0">
            <a:spAutoFit/>
          </a:bodyPr>
          <a:lstStyle/>
          <a:p>
            <a:pPr algn="ctr"/>
            <a:r>
              <a:rPr lang="en-AU" b="1" dirty="0">
                <a:solidFill>
                  <a:srgbClr val="117D7F"/>
                </a:solidFill>
              </a:rPr>
              <a:t>How can safety and health representatives help to improve safety and health in the workplace?</a:t>
            </a:r>
          </a:p>
        </p:txBody>
      </p:sp>
    </p:spTree>
    <p:extLst>
      <p:ext uri="{BB962C8B-B14F-4D97-AF65-F5344CB8AC3E}">
        <p14:creationId xmlns:p14="http://schemas.microsoft.com/office/powerpoint/2010/main" val="40459648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endParaRPr lang="en-AU" dirty="0"/>
          </a:p>
        </p:txBody>
      </p:sp>
      <p:sp>
        <p:nvSpPr>
          <p:cNvPr id="60419" name="Subtitle 4"/>
          <p:cNvSpPr>
            <a:spLocks noGrp="1"/>
          </p:cNvSpPr>
          <p:nvPr>
            <p:ph idx="1"/>
          </p:nvPr>
        </p:nvSpPr>
        <p:spPr>
          <a:xfrm>
            <a:off x="504664" y="1686507"/>
            <a:ext cx="8134672" cy="3948173"/>
          </a:xfrm>
        </p:spPr>
        <p:txBody>
          <a:bodyPr>
            <a:normAutofit/>
          </a:bodyPr>
          <a:lstStyle/>
          <a:p>
            <a:pPr>
              <a:buFontTx/>
              <a:buNone/>
              <a:defRPr/>
            </a:pPr>
            <a:endParaRPr lang="en-AU" sz="4400" dirty="0"/>
          </a:p>
          <a:p>
            <a:pPr algn="ctr">
              <a:buFontTx/>
              <a:buNone/>
              <a:defRPr/>
            </a:pPr>
            <a:r>
              <a:rPr lang="en-AU" sz="4400" dirty="0" smtClean="0">
                <a:solidFill>
                  <a:srgbClr val="0E6E71"/>
                </a:solidFill>
              </a:rPr>
              <a:t>A day in the life of a safety and health representative</a:t>
            </a:r>
            <a:endParaRPr lang="en-AU" sz="4400" dirty="0">
              <a:solidFill>
                <a:srgbClr val="0E6E71"/>
              </a:solidFill>
            </a:endParaRPr>
          </a:p>
          <a:p>
            <a:pPr>
              <a:spcBef>
                <a:spcPts val="0"/>
              </a:spcBef>
              <a:buNone/>
            </a:pPr>
            <a:endParaRPr lang="en-AU" sz="4400" dirty="0"/>
          </a:p>
          <a:p>
            <a:pPr>
              <a:spcBef>
                <a:spcPts val="0"/>
              </a:spcBef>
              <a:buNone/>
            </a:pPr>
            <a:endParaRPr lang="en-AU" sz="4400" dirty="0"/>
          </a:p>
          <a:p>
            <a:pPr>
              <a:spcBef>
                <a:spcPts val="0"/>
              </a:spcBef>
              <a:buNone/>
            </a:pPr>
            <a:endParaRPr lang="en-AU" sz="4400" dirty="0"/>
          </a:p>
          <a:p>
            <a:pPr algn="r">
              <a:buNone/>
            </a:pPr>
            <a:endParaRPr lang="en-AU" sz="4400" dirty="0"/>
          </a:p>
          <a:p>
            <a:pPr algn="r">
              <a:buFontTx/>
              <a:buNone/>
            </a:pPr>
            <a:endParaRPr lang="en-AU" sz="4400" dirty="0"/>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3</a:t>
            </a:fld>
            <a:endParaRPr lang="en-US" dirty="0"/>
          </a:p>
        </p:txBody>
      </p:sp>
    </p:spTree>
    <p:extLst>
      <p:ext uri="{BB962C8B-B14F-4D97-AF65-F5344CB8AC3E}">
        <p14:creationId xmlns:p14="http://schemas.microsoft.com/office/powerpoint/2010/main" val="4221453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 Safety and health representatives</a:t>
            </a:r>
          </a:p>
        </p:txBody>
      </p:sp>
      <p:sp>
        <p:nvSpPr>
          <p:cNvPr id="3" name="Content Placeholder 2"/>
          <p:cNvSpPr>
            <a:spLocks noGrp="1"/>
          </p:cNvSpPr>
          <p:nvPr>
            <p:ph idx="1"/>
          </p:nvPr>
        </p:nvSpPr>
        <p:spPr/>
        <p:txBody>
          <a:bodyPr>
            <a:normAutofit/>
          </a:bodyPr>
          <a:lstStyle/>
          <a:p>
            <a:r>
              <a:rPr lang="en-AU" dirty="0"/>
              <a:t>Safety and health representatives (</a:t>
            </a:r>
            <a:r>
              <a:rPr lang="en-AU" dirty="0" err="1"/>
              <a:t>SHReps</a:t>
            </a:r>
            <a:r>
              <a:rPr lang="en-AU" dirty="0"/>
              <a:t>) are without doubt the ambassadors of safety in the work place</a:t>
            </a:r>
          </a:p>
          <a:p>
            <a:endParaRPr lang="en-AU" dirty="0"/>
          </a:p>
          <a:p>
            <a:r>
              <a:rPr lang="en-AU" dirty="0"/>
              <a:t>They are chosen to represent their workmates in matters of occupational safety and health</a:t>
            </a:r>
          </a:p>
          <a:p>
            <a:pPr marL="0" indent="0">
              <a:buNone/>
            </a:pPr>
            <a:endParaRPr lang="en-AU" dirty="0"/>
          </a:p>
          <a:p>
            <a:r>
              <a:rPr lang="en-AU" dirty="0"/>
              <a:t>The role is important to help identify, communicate and respond to safety and health issues within your workplace.</a:t>
            </a:r>
          </a:p>
          <a:p>
            <a:pPr marL="0" indent="0">
              <a:buNone/>
            </a:pPr>
            <a:r>
              <a:rPr lang="en-AU" dirty="0"/>
              <a:t> </a:t>
            </a:r>
          </a:p>
        </p:txBody>
      </p:sp>
      <p:sp>
        <p:nvSpPr>
          <p:cNvPr id="4" name="Slide Number Placeholder 4">
            <a:extLst>
              <a:ext uri="{FF2B5EF4-FFF2-40B4-BE49-F238E27FC236}">
                <a16:creationId xmlns:a16="http://schemas.microsoft.com/office/drawing/2014/main" id="{F3DFE3AD-F837-1E48-AB59-EA9D950B8520}"/>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4</a:t>
            </a:fld>
            <a:endParaRPr lang="en-US"/>
          </a:p>
        </p:txBody>
      </p:sp>
    </p:spTree>
    <p:extLst>
      <p:ext uri="{BB962C8B-B14F-4D97-AF65-F5344CB8AC3E}">
        <p14:creationId xmlns:p14="http://schemas.microsoft.com/office/powerpoint/2010/main" val="3208020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520" y="228599"/>
            <a:ext cx="7772400" cy="752475"/>
          </a:xfrm>
        </p:spPr>
        <p:txBody>
          <a:bodyPr/>
          <a:lstStyle/>
          <a:p>
            <a:r>
              <a:rPr lang="en-AU" dirty="0"/>
              <a:t>Safety and health representative handbook</a:t>
            </a:r>
          </a:p>
        </p:txBody>
      </p:sp>
      <p:pic>
        <p:nvPicPr>
          <p:cNvPr id="4" name="Content Placeholder 3"/>
          <p:cNvPicPr>
            <a:picLocks noGrp="1" noChangeAspect="1"/>
          </p:cNvPicPr>
          <p:nvPr>
            <p:ph idx="4294967295"/>
          </p:nvPr>
        </p:nvPicPr>
        <p:blipFill>
          <a:blip r:embed="rId3"/>
          <a:stretch>
            <a:fillRect/>
          </a:stretch>
        </p:blipFill>
        <p:spPr>
          <a:xfrm>
            <a:off x="2339752" y="981074"/>
            <a:ext cx="4248472" cy="5108801"/>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439A789F-D886-6F40-8E8F-904EB3F19B3E}"/>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5</a:t>
            </a:fld>
            <a:endParaRPr lang="en-US"/>
          </a:p>
        </p:txBody>
      </p:sp>
    </p:spTree>
    <p:extLst>
      <p:ext uri="{BB962C8B-B14F-4D97-AF65-F5344CB8AC3E}">
        <p14:creationId xmlns:p14="http://schemas.microsoft.com/office/powerpoint/2010/main" val="3513717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Introduction to a </a:t>
            </a:r>
            <a:r>
              <a:rPr lang="en-AU" dirty="0" err="1"/>
              <a:t>SHRep</a:t>
            </a:r>
            <a:endParaRPr lang="en-AU" dirty="0"/>
          </a:p>
        </p:txBody>
      </p:sp>
      <p:sp>
        <p:nvSpPr>
          <p:cNvPr id="3" name="Content Placeholder 2"/>
          <p:cNvSpPr>
            <a:spLocks noGrp="1"/>
          </p:cNvSpPr>
          <p:nvPr>
            <p:ph idx="1"/>
          </p:nvPr>
        </p:nvSpPr>
        <p:spPr/>
        <p:txBody>
          <a:bodyPr>
            <a:normAutofit/>
          </a:bodyPr>
          <a:lstStyle/>
          <a:p>
            <a:r>
              <a:rPr lang="en-AU" i="1" dirty="0"/>
              <a:t>Mines Safety and Inspection Act 1994 </a:t>
            </a:r>
          </a:p>
          <a:p>
            <a:pPr marL="0" indent="0">
              <a:buNone/>
            </a:pPr>
            <a:endParaRPr lang="en-AU" dirty="0"/>
          </a:p>
          <a:p>
            <a:r>
              <a:rPr lang="en-AU" dirty="0"/>
              <a:t>Notification – Resource package is sent </a:t>
            </a:r>
          </a:p>
          <a:p>
            <a:endParaRPr lang="en-AU" dirty="0"/>
          </a:p>
          <a:p>
            <a:r>
              <a:rPr lang="en-AU" dirty="0"/>
              <a:t>Training – safety and health representative must attend an accredited course within 12 months of being elected. </a:t>
            </a:r>
          </a:p>
          <a:p>
            <a:pPr marL="0" indent="0">
              <a:buNone/>
            </a:pPr>
            <a:endParaRPr lang="en-AU" dirty="0"/>
          </a:p>
        </p:txBody>
      </p:sp>
      <p:sp>
        <p:nvSpPr>
          <p:cNvPr id="4" name="Slide Number Placeholder 4">
            <a:extLst>
              <a:ext uri="{FF2B5EF4-FFF2-40B4-BE49-F238E27FC236}">
                <a16:creationId xmlns:a16="http://schemas.microsoft.com/office/drawing/2014/main" id="{3F3DABDC-A282-A642-B566-BA70509D746F}"/>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6</a:t>
            </a:fld>
            <a:endParaRPr lang="en-US"/>
          </a:p>
        </p:txBody>
      </p:sp>
    </p:spTree>
    <p:extLst>
      <p:ext uri="{BB962C8B-B14F-4D97-AF65-F5344CB8AC3E}">
        <p14:creationId xmlns:p14="http://schemas.microsoft.com/office/powerpoint/2010/main" val="786029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SHRep</a:t>
            </a:r>
            <a:r>
              <a:rPr lang="en-AU" dirty="0"/>
              <a:t> functions </a:t>
            </a:r>
          </a:p>
        </p:txBody>
      </p:sp>
      <p:sp>
        <p:nvSpPr>
          <p:cNvPr id="3" name="Content Placeholder 2"/>
          <p:cNvSpPr>
            <a:spLocks noGrp="1"/>
          </p:cNvSpPr>
          <p:nvPr>
            <p:ph idx="1"/>
          </p:nvPr>
        </p:nvSpPr>
        <p:spPr/>
        <p:txBody>
          <a:bodyPr>
            <a:normAutofit/>
          </a:bodyPr>
          <a:lstStyle/>
          <a:p>
            <a:r>
              <a:rPr lang="en-AU" dirty="0"/>
              <a:t>Liaise with employees</a:t>
            </a:r>
          </a:p>
          <a:p>
            <a:endParaRPr lang="en-AU" dirty="0"/>
          </a:p>
          <a:p>
            <a:r>
              <a:rPr lang="en-AU" dirty="0"/>
              <a:t>Regular general inspections</a:t>
            </a:r>
          </a:p>
          <a:p>
            <a:endParaRPr lang="en-AU" dirty="0"/>
          </a:p>
          <a:p>
            <a:r>
              <a:rPr lang="en-AU" dirty="0"/>
              <a:t>Consultation with management</a:t>
            </a:r>
          </a:p>
          <a:p>
            <a:endParaRPr lang="en-AU" dirty="0"/>
          </a:p>
          <a:p>
            <a:r>
              <a:rPr lang="en-AU" dirty="0"/>
              <a:t>Investigations </a:t>
            </a:r>
          </a:p>
          <a:p>
            <a:endParaRPr lang="en-AU" dirty="0"/>
          </a:p>
          <a:p>
            <a:r>
              <a:rPr lang="en-AU" dirty="0"/>
              <a:t>Safety Committee </a:t>
            </a:r>
          </a:p>
          <a:p>
            <a:endParaRPr lang="en-AU" dirty="0"/>
          </a:p>
          <a:p>
            <a:endParaRPr lang="en-AU" dirty="0"/>
          </a:p>
          <a:p>
            <a:endParaRPr lang="en-AU" dirty="0"/>
          </a:p>
          <a:p>
            <a:endParaRPr lang="en-AU" dirty="0"/>
          </a:p>
          <a:p>
            <a:endParaRPr lang="en-AU" dirty="0"/>
          </a:p>
          <a:p>
            <a:endParaRPr lang="en-AU" dirty="0"/>
          </a:p>
        </p:txBody>
      </p:sp>
      <p:sp>
        <p:nvSpPr>
          <p:cNvPr id="4" name="Slide Number Placeholder 4">
            <a:extLst>
              <a:ext uri="{FF2B5EF4-FFF2-40B4-BE49-F238E27FC236}">
                <a16:creationId xmlns:a16="http://schemas.microsoft.com/office/drawing/2014/main" id="{1CBEDEF7-8257-0347-BD9A-68F8E7ABF8A9}"/>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7</a:t>
            </a:fld>
            <a:endParaRPr lang="en-US"/>
          </a:p>
        </p:txBody>
      </p:sp>
    </p:spTree>
    <p:extLst>
      <p:ext uri="{BB962C8B-B14F-4D97-AF65-F5344CB8AC3E}">
        <p14:creationId xmlns:p14="http://schemas.microsoft.com/office/powerpoint/2010/main" val="17266530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Consultation and co-operation</a:t>
            </a:r>
          </a:p>
        </p:txBody>
      </p:sp>
      <p:sp>
        <p:nvSpPr>
          <p:cNvPr id="3" name="Content Placeholder 2"/>
          <p:cNvSpPr>
            <a:spLocks noGrp="1"/>
          </p:cNvSpPr>
          <p:nvPr>
            <p:ph idx="1"/>
          </p:nvPr>
        </p:nvSpPr>
        <p:spPr/>
        <p:txBody>
          <a:bodyPr>
            <a:normAutofit/>
          </a:bodyPr>
          <a:lstStyle/>
          <a:p>
            <a:r>
              <a:rPr lang="en-AU" dirty="0"/>
              <a:t>To liaise with employers and employees about safety and health matters</a:t>
            </a:r>
          </a:p>
          <a:p>
            <a:pPr marL="0" indent="0">
              <a:buNone/>
            </a:pPr>
            <a:r>
              <a:rPr lang="en-AU" dirty="0"/>
              <a:t>	</a:t>
            </a:r>
          </a:p>
          <a:p>
            <a:r>
              <a:rPr lang="en-AU" dirty="0"/>
              <a:t>You have a responsibility to advise management of the views of the workers you represent</a:t>
            </a:r>
          </a:p>
          <a:p>
            <a:pPr marL="0" indent="0">
              <a:buNone/>
            </a:pPr>
            <a:r>
              <a:rPr lang="en-AU" dirty="0"/>
              <a:t> </a:t>
            </a:r>
          </a:p>
          <a:p>
            <a:r>
              <a:rPr lang="en-AU" dirty="0"/>
              <a:t>You also have an important role in passing on information about safety and health matters to the workers that you represent. </a:t>
            </a:r>
          </a:p>
          <a:p>
            <a:endParaRPr lang="en-AU" dirty="0"/>
          </a:p>
          <a:p>
            <a:endParaRPr lang="en-AU" dirty="0"/>
          </a:p>
        </p:txBody>
      </p:sp>
      <p:sp>
        <p:nvSpPr>
          <p:cNvPr id="4" name="Slide Number Placeholder 4">
            <a:extLst>
              <a:ext uri="{FF2B5EF4-FFF2-40B4-BE49-F238E27FC236}">
                <a16:creationId xmlns:a16="http://schemas.microsoft.com/office/drawing/2014/main" id="{366E043C-83AF-974B-A8A4-93AC0FF8DC79}"/>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8</a:t>
            </a:fld>
            <a:endParaRPr lang="en-US"/>
          </a:p>
        </p:txBody>
      </p:sp>
    </p:spTree>
    <p:extLst>
      <p:ext uri="{BB962C8B-B14F-4D97-AF65-F5344CB8AC3E}">
        <p14:creationId xmlns:p14="http://schemas.microsoft.com/office/powerpoint/2010/main" val="663573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 </a:t>
            </a:r>
            <a:r>
              <a:rPr lang="en-AU" dirty="0" err="1"/>
              <a:t>SHRep</a:t>
            </a:r>
            <a:r>
              <a:rPr lang="en-AU" dirty="0"/>
              <a:t> duties</a:t>
            </a:r>
          </a:p>
        </p:txBody>
      </p:sp>
      <p:sp>
        <p:nvSpPr>
          <p:cNvPr id="3" name="Content Placeholder 2"/>
          <p:cNvSpPr>
            <a:spLocks noGrp="1"/>
          </p:cNvSpPr>
          <p:nvPr>
            <p:ph idx="1"/>
          </p:nvPr>
        </p:nvSpPr>
        <p:spPr/>
        <p:txBody>
          <a:bodyPr/>
          <a:lstStyle/>
          <a:p>
            <a:r>
              <a:rPr lang="en-AU" dirty="0"/>
              <a:t>Resolution of issues</a:t>
            </a:r>
          </a:p>
          <a:p>
            <a:pPr marL="0" indent="0">
              <a:buNone/>
            </a:pPr>
            <a:endParaRPr lang="en-AU" dirty="0"/>
          </a:p>
          <a:p>
            <a:r>
              <a:rPr lang="en-AU" dirty="0"/>
              <a:t>Right to refuse unsafe work</a:t>
            </a:r>
          </a:p>
          <a:p>
            <a:endParaRPr lang="en-AU" dirty="0"/>
          </a:p>
          <a:p>
            <a:r>
              <a:rPr lang="en-AU" dirty="0"/>
              <a:t> Disentitled employee </a:t>
            </a:r>
          </a:p>
          <a:p>
            <a:endParaRPr lang="en-AU" dirty="0"/>
          </a:p>
          <a:p>
            <a:r>
              <a:rPr lang="en-AU" dirty="0"/>
              <a:t>Disqualification of safety and health representatives </a:t>
            </a:r>
            <a:endParaRPr lang="en-AU" b="1" dirty="0"/>
          </a:p>
          <a:p>
            <a:endParaRPr lang="en-AU" dirty="0"/>
          </a:p>
        </p:txBody>
      </p:sp>
      <p:sp>
        <p:nvSpPr>
          <p:cNvPr id="4" name="Slide Number Placeholder 4">
            <a:extLst>
              <a:ext uri="{FF2B5EF4-FFF2-40B4-BE49-F238E27FC236}">
                <a16:creationId xmlns:a16="http://schemas.microsoft.com/office/drawing/2014/main" id="{FD36B931-BD20-4340-8822-3AACB755D381}"/>
              </a:ext>
            </a:extLst>
          </p:cNvPr>
          <p:cNvSpPr>
            <a:spLocks noGrp="1"/>
          </p:cNvSpPr>
          <p:nvPr>
            <p:ph type="sldNum" sz="quarter" idx="10"/>
          </p:nvPr>
        </p:nvSpPr>
        <p:spPr>
          <a:xfrm>
            <a:off x="7239000" y="6500813"/>
            <a:ext cx="1905000" cy="361615"/>
          </a:xfrm>
        </p:spPr>
        <p:txBody>
          <a:bodyPr/>
          <a:lstStyle/>
          <a:p>
            <a:pPr>
              <a:defRPr/>
            </a:pPr>
            <a:fld id="{44C1278F-C93A-44A2-AB74-1750ADFF2444}" type="slidenum">
              <a:rPr lang="en-US" smtClean="0"/>
              <a:pPr>
                <a:defRPr/>
              </a:pPr>
              <a:t>9</a:t>
            </a:fld>
            <a:endParaRPr lang="en-US"/>
          </a:p>
        </p:txBody>
      </p:sp>
    </p:spTree>
    <p:extLst>
      <p:ext uri="{BB962C8B-B14F-4D97-AF65-F5344CB8AC3E}">
        <p14:creationId xmlns:p14="http://schemas.microsoft.com/office/powerpoint/2010/main" val="208778193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urDocsVersionReason xmlns="dce3ed02-b0cd-470d-9119-e5f1a2533a21" xsi:nil="true"/>
    <OurDocsVersionCreatedAt xmlns="dce3ed02-b0cd-470d-9119-e5f1a2533a21">2018-11-26T06:49:26+00:00</OurDocsVersionCreatedAt>
    <OurDocsDocId xmlns="dce3ed02-b0cd-470d-9119-e5f1a2533a21">001344.safety.comms</OurDocsDocId>
    <OurDocsDocumentSource xmlns="dce3ed02-b0cd-470d-9119-e5f1a2533a21">Internal</OurDocsDocumentSource>
    <OurDocsFileNumbers xmlns="dce3ed02-b0cd-470d-9119-e5f1a2533a21">A0571/200906</OurDocsFileNumbers>
    <OurDocsLocation xmlns="dce3ed02-b0cd-470d-9119-e5f1a2533a21">Perth</OurDocsLocation>
    <OurDocsDataStore xmlns="dce3ed02-b0cd-470d-9119-e5f1a2533a21">Central</OurDocsDataStore>
    <OurDocsReleaseClassification xmlns="dce3ed02-b0cd-470d-9119-e5f1a2533a21">Departmental Use Only</OurDocsReleaseClassification>
    <OurDocsTitle xmlns="dce3ed02-b0cd-470d-9119-e5f1a2533a21">MS - Mines Safety Roadshow - 2018 - Toolbox presentation 2</OurDocsTitle>
    <OurDocsLockedOnBehalfOf xmlns="dce3ed02-b0cd-470d-9119-e5f1a2533a21" xsi:nil="true"/>
    <OurDocsVersionNumber xmlns="dce3ed02-b0cd-470d-9119-e5f1a2533a21">1</OurDocsVersionNumber>
    <OurDocsAuthor xmlns="dce3ed02-b0cd-470d-9119-e5f1a2533a21">Clinton Woosnam</OurDocsAuthor>
    <OurDocsDescription xmlns="dce3ed02-b0cd-470d-9119-e5f1a2533a21">A day in the life of a SHRep.  Presenter Clinton Woosnam.</OurDocsDescription>
    <OurDocsVersionCreatedBy xmlns="dce3ed02-b0cd-470d-9119-e5f1a2533a21">MITWYNA</OurDocsVersionCreatedBy>
    <OurDocsIsLocked xmlns="dce3ed02-b0cd-470d-9119-e5f1a2533a21">false</OurDocsIsLocked>
    <OurDocsDocumentType xmlns="dce3ed02-b0cd-470d-9119-e5f1a2533a21">Corporate Policy</OurDocsDocumentType>
    <OurDocsIsRecordsDocument xmlns="dce3ed02-b0cd-470d-9119-e5f1a2533a21">false</OurDocsIsRecordsDocument>
    <OurDocsDocumentDate xmlns="dce3ed02-b0cd-470d-9119-e5f1a2533a21">2018-11-25T16:00:00+00:00</OurDocsDocumentDate>
    <OurDocsLockedBy xmlns="dce3ed02-b0cd-470d-9119-e5f1a2533a21" xsi:nil="true"/>
    <OurDocsLockedOn xmlns="dce3ed02-b0cd-470d-9119-e5f1a2533a2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A5C1F1DA62DAB340B34B67F1BBB7A427" ma:contentTypeVersion="88" ma:contentTypeDescription="Create a new document." ma:contentTypeScope="" ma:versionID="de533cc85b0a1a6deaa38b4d894f8410">
  <xsd:schema xmlns:xsd="http://www.w3.org/2001/XMLSchema" xmlns:xs="http://www.w3.org/2001/XMLSchema" xmlns:p="http://schemas.microsoft.com/office/2006/metadata/properties" xmlns:ns2="dce3ed02-b0cd-470d-9119-e5f1a2533a21" targetNamespace="http://schemas.microsoft.com/office/2006/metadata/properties" ma:root="true" ma:fieldsID="3996e60e55f1126f10561fe58fc67083"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47aadd75-fb41-49d7-866d-414b51aa1b7e" ContentTypeId="0x0101000AC6246A9CD2FC45B52DC6FEC0F0AAAA" PreviousValue="false"/>
</file>

<file path=customXml/itemProps1.xml><?xml version="1.0" encoding="utf-8"?>
<ds:datastoreItem xmlns:ds="http://schemas.openxmlformats.org/officeDocument/2006/customXml" ds:itemID="{F071F2B1-57F0-441C-8226-433340C219F5}">
  <ds:schemaRefs>
    <ds:schemaRef ds:uri="http://schemas.microsoft.com/sharepoint/v3/contenttype/forms"/>
  </ds:schemaRefs>
</ds:datastoreItem>
</file>

<file path=customXml/itemProps2.xml><?xml version="1.0" encoding="utf-8"?>
<ds:datastoreItem xmlns:ds="http://schemas.openxmlformats.org/officeDocument/2006/customXml" ds:itemID="{8BE222B8-D2EE-4B01-A42E-4B7BC7204434}">
  <ds:schemaRefs>
    <ds:schemaRef ds:uri="http://schemas.microsoft.com/office/2006/documentManagement/types"/>
    <ds:schemaRef ds:uri="http://purl.org/dc/terms/"/>
    <ds:schemaRef ds:uri="dce3ed02-b0cd-470d-9119-e5f1a2533a21"/>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DDCAAEF-F4A5-4457-B57F-F82B5F49D2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7E60467-6BEC-4D91-9714-73DC4C6DE499}">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1947</TotalTime>
  <Words>3937</Words>
  <Application>Microsoft Office PowerPoint</Application>
  <PresentationFormat>On-screen Show (4:3)</PresentationFormat>
  <Paragraphs>431</Paragraphs>
  <Slides>24</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ＭＳ Ｐゴシック</vt:lpstr>
      <vt:lpstr>Arial</vt:lpstr>
      <vt:lpstr>Calibri</vt:lpstr>
      <vt:lpstr>Blank Presentation</vt:lpstr>
      <vt:lpstr>PowerPoint Presentation</vt:lpstr>
      <vt:lpstr>PowerPoint Presentation</vt:lpstr>
      <vt:lpstr>PowerPoint Presentation</vt:lpstr>
      <vt:lpstr> Safety and health representatives</vt:lpstr>
      <vt:lpstr>Safety and health representative handbook</vt:lpstr>
      <vt:lpstr>Introduction to a SHRep</vt:lpstr>
      <vt:lpstr>SHRep functions </vt:lpstr>
      <vt:lpstr>Consultation and co-operation</vt:lpstr>
      <vt:lpstr> SHRep duties</vt:lpstr>
      <vt:lpstr>Up to date information for a SHRep</vt:lpstr>
      <vt:lpstr>SHRep inspections</vt:lpstr>
      <vt:lpstr>SHRep inspections</vt:lpstr>
      <vt:lpstr>Injuries by occupation (top 5) – 2013 to 2017</vt:lpstr>
      <vt:lpstr>Nature of injury (top 5) – 2013 to 2017</vt:lpstr>
      <vt:lpstr>Injuries by part of body (top 5) – 2013 to 2017</vt:lpstr>
      <vt:lpstr>PowerPoint Presentation</vt:lpstr>
      <vt:lpstr>Provisional improvement notices </vt:lpstr>
      <vt:lpstr>PowerPoint Presentation</vt:lpstr>
      <vt:lpstr>Investigating incidents for SHReps</vt:lpstr>
      <vt:lpstr>Investigations</vt:lpstr>
      <vt:lpstr>What to look for in an investigation</vt:lpstr>
      <vt:lpstr>Function of a Safety and Health Committee</vt:lpstr>
      <vt:lpstr>Record documentation</vt:lpstr>
      <vt:lpstr>PowerPoint Presentation</vt:lpstr>
    </vt:vector>
  </TitlesOfParts>
  <Company>G5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 - Mines Safety Roadshow - 2018 - Toolbox presentation 2</dc:title>
  <dc:subject>A day in the life of a SHRep.  Presenter Clinton Woosnam.</dc:subject>
  <dc:creator>Clinton Woosnam</dc:creator>
  <cp:keywords>DocSrc=Internal&lt;!&gt;VersionNo=2&lt;!&gt;VersionBy=Su.HO&lt;!&gt;VersionDate=08/11/2012&lt;!&gt;Branch=&lt;!&gt;Division=&lt;!&gt;Section=&lt;!&gt;LockedBy=&lt;!&gt;LockedOn=&lt;!&gt;LockedBehalfof=</cp:keywords>
  <dc:description>FileNo=A0571/200906&lt;!&gt;Site=PERTH&lt;!&gt;MDNo=&lt;!&gt;DocType=Corporate Policy&lt;!&gt;DocSec=RS\current&lt;!&gt;Owner=manual.manager&lt;!&gt;Filename=001276V02.Manual.Manager.ppt&lt;!&gt;Project=&lt;!&gt;Group=&lt;!&gt;SecType=Departmental Use Only</dc:description>
  <cp:lastModifiedBy>MOORE, Bec</cp:lastModifiedBy>
  <cp:revision>171</cp:revision>
  <cp:lastPrinted>2018-09-21T02:05:03Z</cp:lastPrinted>
  <dcterms:created xsi:type="dcterms:W3CDTF">2011-01-21T07:01:17Z</dcterms:created>
  <dcterms:modified xsi:type="dcterms:W3CDTF">2018-12-06T06:51:21Z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0x0101000AC6246A9CD2FC45B52DC6FEC0F0AAAA00A5C1F1DA62DAB340B34B67F1BBB7A427</vt:lpwstr>
  </property>
  <property fmtid="{D5CDD505-2E9C-101B-9397-08002B2CF9AE}" pid="3" name="DataStore">
    <vt:lpwstr>Central</vt:lpwstr>
  </property>
</Properties>
</file>