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43"/>
  </p:notesMasterIdLst>
  <p:handoutMasterIdLst>
    <p:handoutMasterId r:id="rId44"/>
  </p:handoutMasterIdLst>
  <p:sldIdLst>
    <p:sldId id="417" r:id="rId6"/>
    <p:sldId id="418" r:id="rId7"/>
    <p:sldId id="419"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415" r:id="rId41"/>
    <p:sldId id="416" r:id="rId42"/>
  </p:sldIdLst>
  <p:sldSz cx="12192000" cy="6858000"/>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CC00CC"/>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74884" autoAdjust="0"/>
  </p:normalViewPr>
  <p:slideViewPr>
    <p:cSldViewPr>
      <p:cViewPr varScale="1">
        <p:scale>
          <a:sx n="86" d="100"/>
          <a:sy n="86" d="100"/>
        </p:scale>
        <p:origin x="1674"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30/07/2019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30/07/2019</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13445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new SRS functionality</a:t>
            </a:r>
            <a:r>
              <a:rPr lang="en-AU" baseline="0" dirty="0" smtClean="0"/>
              <a:t> incorporates a statistical analysis package and the capacity to benchmark against other, similar mining operations.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15</a:t>
            </a:fld>
            <a:endParaRPr lang="en-AU"/>
          </a:p>
        </p:txBody>
      </p:sp>
    </p:spTree>
    <p:extLst>
      <p:ext uri="{BB962C8B-B14F-4D97-AF65-F5344CB8AC3E}">
        <p14:creationId xmlns:p14="http://schemas.microsoft.com/office/powerpoint/2010/main" val="75359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The new SRS functionality</a:t>
            </a:r>
            <a:r>
              <a:rPr lang="en-AU" baseline="0" dirty="0" smtClean="0"/>
              <a:t> incorporates a statistical analysis package and the capacity to benchmark against other, similar mining operations.</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16</a:t>
            </a:fld>
            <a:endParaRPr lang="en-AU"/>
          </a:p>
        </p:txBody>
      </p:sp>
    </p:spTree>
    <p:extLst>
      <p:ext uri="{BB962C8B-B14F-4D97-AF65-F5344CB8AC3E}">
        <p14:creationId xmlns:p14="http://schemas.microsoft.com/office/powerpoint/2010/main" val="414732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36</a:t>
            </a:fld>
            <a:endParaRPr lang="en-AU"/>
          </a:p>
        </p:txBody>
      </p:sp>
    </p:spTree>
    <p:extLst>
      <p:ext uri="{BB962C8B-B14F-4D97-AF65-F5344CB8AC3E}">
        <p14:creationId xmlns:p14="http://schemas.microsoft.com/office/powerpoint/2010/main" val="328887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Add slide </a:t>
            </a:r>
            <a:r>
              <a:rPr lang="en-AU" smtClean="0"/>
              <a:t>about awards</a:t>
            </a:r>
            <a:endParaRPr lang="en-AU"/>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2531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Held at the Hyatt Regency, Perth, 24</a:t>
            </a:r>
            <a:r>
              <a:rPr lang="en-AU" baseline="30000" dirty="0" smtClean="0"/>
              <a:t>th</a:t>
            </a:r>
            <a:r>
              <a:rPr lang="en-AU" dirty="0" smtClean="0"/>
              <a:t> June 2019</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a:t>
            </a:fld>
            <a:endParaRPr lang="en-AU"/>
          </a:p>
        </p:txBody>
      </p:sp>
    </p:spTree>
    <p:extLst>
      <p:ext uri="{BB962C8B-B14F-4D97-AF65-F5344CB8AC3E}">
        <p14:creationId xmlns:p14="http://schemas.microsoft.com/office/powerpoint/2010/main" val="20098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316038" y="1033463"/>
            <a:ext cx="9191626" cy="5170487"/>
          </a:xfrm>
          <a:ln/>
        </p:spPr>
      </p:sp>
      <p:sp>
        <p:nvSpPr>
          <p:cNvPr id="64515" name="Notes Placeholder 2"/>
          <p:cNvSpPr>
            <a:spLocks noGrp="1"/>
          </p:cNvSpPr>
          <p:nvPr>
            <p:ph type="body" idx="1"/>
          </p:nvPr>
        </p:nvSpPr>
        <p:spPr>
          <a:noFill/>
        </p:spPr>
        <p:txBody>
          <a:bodyPr/>
          <a:lstStyle/>
          <a:p>
            <a:r>
              <a:rPr lang="en-US" altLang="en-US" dirty="0" smtClean="0"/>
              <a:t>Health and hygiene has</a:t>
            </a:r>
            <a:r>
              <a:rPr lang="en-US" altLang="en-US" baseline="0" dirty="0" smtClean="0"/>
              <a:t> been identified as one of the key commitments in the Mines Safety Towards 2020 regulatory strategy. It is closely aligned with the </a:t>
            </a:r>
            <a:r>
              <a:rPr lang="en-US" altLang="en-US" baseline="0" dirty="0" err="1" smtClean="0"/>
              <a:t>comitments</a:t>
            </a:r>
            <a:r>
              <a:rPr lang="en-US" altLang="en-US" baseline="0" dirty="0" smtClean="0"/>
              <a:t> of risk-based resourcing and using SRS as a major data exchange tool.</a:t>
            </a:r>
            <a:endParaRPr lang="en-US"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A17A33-59C0-4046-A7E3-3D671A44216D}"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38249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that the</a:t>
            </a:r>
            <a:r>
              <a:rPr lang="en-AU" baseline="0" dirty="0" smtClean="0"/>
              <a:t> </a:t>
            </a:r>
            <a:r>
              <a:rPr lang="en-AU" dirty="0" smtClean="0"/>
              <a:t>CONTAM system ceased in 2017,</a:t>
            </a:r>
            <a:r>
              <a:rPr lang="en-AU" baseline="0" dirty="0" smtClean="0"/>
              <a:t> and that all mining operations in WA are now required to comply with the HHMP requirements.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5</a:t>
            </a:fld>
            <a:endParaRPr lang="en-AU"/>
          </a:p>
        </p:txBody>
      </p:sp>
    </p:spTree>
    <p:extLst>
      <p:ext uri="{BB962C8B-B14F-4D97-AF65-F5344CB8AC3E}">
        <p14:creationId xmlns:p14="http://schemas.microsoft.com/office/powerpoint/2010/main" val="225731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DMIRS (and the broader</a:t>
            </a:r>
            <a:r>
              <a:rPr lang="en-AU" baseline="0" dirty="0" smtClean="0"/>
              <a:t> industrial hygiene community) use the term AGENTS to describe the various </a:t>
            </a:r>
            <a:r>
              <a:rPr lang="en-AU" sz="1200" dirty="0" smtClean="0"/>
              <a:t>chemical, biological, radiation or physical hazards.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a:p>
        </p:txBody>
      </p:sp>
    </p:spTree>
    <p:extLst>
      <p:ext uri="{BB962C8B-B14F-4D97-AF65-F5344CB8AC3E}">
        <p14:creationId xmlns:p14="http://schemas.microsoft.com/office/powerpoint/2010/main" val="282808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Mines that are exempt from the Mines Safety levy may be exempt from HHMP – but this is not always</a:t>
            </a:r>
            <a:r>
              <a:rPr lang="en-AU" baseline="0" dirty="0" smtClean="0"/>
              <a:t> the case. Registered Managers of levy-exempt mining operations need to check with their District Inspector who cant grant the exemption – and not to assume that an exemption applies.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269163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an example of how a submission timeline might evolve. It is not meant as guidance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9</a:t>
            </a:fld>
            <a:endParaRPr lang="en-AU"/>
          </a:p>
        </p:txBody>
      </p:sp>
    </p:spTree>
    <p:extLst>
      <p:ext uri="{BB962C8B-B14F-4D97-AF65-F5344CB8AC3E}">
        <p14:creationId xmlns:p14="http://schemas.microsoft.com/office/powerpoint/2010/main" val="371757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31026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Risk Assessment tool is found in the HHMP Guideline.</a:t>
            </a:r>
          </a:p>
          <a:p>
            <a:endParaRPr lang="en-AU" dirty="0" smtClean="0"/>
          </a:p>
          <a:p>
            <a:r>
              <a:rPr lang="en-AU" dirty="0" smtClean="0"/>
              <a:t>Note – if operations have their own risk assessment protocol it should be applied – with a cautionary</a:t>
            </a:r>
            <a:r>
              <a:rPr lang="en-AU" baseline="0" dirty="0" smtClean="0"/>
              <a:t> note that ‘</a:t>
            </a:r>
            <a:r>
              <a:rPr lang="en-AU" i="1" baseline="0" dirty="0" smtClean="0"/>
              <a:t>normal</a:t>
            </a:r>
            <a:r>
              <a:rPr lang="en-AU" baseline="0" dirty="0" smtClean="0"/>
              <a:t>’ risk assessment matrices generally are not suitable for application to health based outcomes.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13</a:t>
            </a:fld>
            <a:endParaRPr lang="en-AU"/>
          </a:p>
        </p:txBody>
      </p:sp>
    </p:spTree>
    <p:extLst>
      <p:ext uri="{BB962C8B-B14F-4D97-AF65-F5344CB8AC3E}">
        <p14:creationId xmlns:p14="http://schemas.microsoft.com/office/powerpoint/2010/main" val="1405862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0708960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inesSafety@dmirs.wa.gov.a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28821" y="1124744"/>
            <a:ext cx="8516762" cy="4896544"/>
          </a:xfrm>
        </p:spPr>
        <p:txBody>
          <a:bodyPr/>
          <a:lstStyle/>
          <a:p>
            <a:pPr lvl="0">
              <a:defRPr/>
            </a:pPr>
            <a:r>
              <a:rPr lang="en-AU" sz="2000" dirty="0"/>
              <a:t>This presentation is based on the content presented at the 2019 </a:t>
            </a:r>
            <a:r>
              <a:rPr lang="en-AU" sz="2000" dirty="0" smtClean="0"/>
              <a:t>Health and Hygiene Forum </a:t>
            </a:r>
            <a:r>
              <a:rPr lang="en-AU" sz="2000" dirty="0"/>
              <a:t>in </a:t>
            </a:r>
            <a:r>
              <a:rPr lang="en-AU" sz="2000" dirty="0" smtClean="0"/>
              <a:t>June </a:t>
            </a:r>
            <a:r>
              <a:rPr lang="en-AU" sz="2000" dirty="0"/>
              <a:t>2019.  </a:t>
            </a:r>
          </a:p>
          <a:p>
            <a:pPr>
              <a:defRPr/>
            </a:pPr>
            <a:r>
              <a:rPr lang="en-AU" sz="2000" dirty="0"/>
              <a:t>Department of Mines, Industry Regulation and Safety (DMIRS)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2019.</a:t>
            </a:r>
          </a:p>
          <a:p>
            <a:pPr>
              <a:defRPr/>
            </a:pPr>
            <a:r>
              <a:rPr lang="en-AU" altLang="en-US" sz="2000" dirty="0"/>
              <a:t>For resources, information or clarification, please contact: </a:t>
            </a:r>
            <a:r>
              <a:rPr lang="en-AU" altLang="en-US" sz="2000" b="1" dirty="0">
                <a:solidFill>
                  <a:srgbClr val="0000FF"/>
                </a:solidFill>
              </a:rPr>
              <a:t>SafetyComms@dmirs.wa.gov.au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2701" y="30527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1901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1380434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697113" y="3041236"/>
            <a:ext cx="3429910" cy="1961587"/>
          </a:xfrm>
          <a:prstGeom prst="rect">
            <a:avLst/>
          </a:prstGeom>
        </p:spPr>
      </p:pic>
      <p:sp>
        <p:nvSpPr>
          <p:cNvPr id="2" name="Title 1"/>
          <p:cNvSpPr>
            <a:spLocks noGrp="1"/>
          </p:cNvSpPr>
          <p:nvPr>
            <p:ph type="title"/>
          </p:nvPr>
        </p:nvSpPr>
        <p:spPr/>
        <p:txBody>
          <a:bodyPr/>
          <a:lstStyle/>
          <a:p>
            <a:r>
              <a:rPr lang="en-AU" dirty="0" smtClean="0"/>
              <a:t>What should be included in HHMP</a:t>
            </a:r>
            <a:endParaRPr lang="en-AU" dirty="0"/>
          </a:p>
        </p:txBody>
      </p:sp>
      <p:sp>
        <p:nvSpPr>
          <p:cNvPr id="3" name="Content Placeholder 2"/>
          <p:cNvSpPr>
            <a:spLocks noGrp="1"/>
          </p:cNvSpPr>
          <p:nvPr>
            <p:ph idx="1"/>
          </p:nvPr>
        </p:nvSpPr>
        <p:spPr>
          <a:xfrm>
            <a:off x="1055440" y="2636912"/>
            <a:ext cx="10441160" cy="3500564"/>
          </a:xfrm>
        </p:spPr>
        <p:txBody>
          <a:bodyPr/>
          <a:lstStyle/>
          <a:p>
            <a:pPr marL="0" indent="0">
              <a:buNone/>
            </a:pPr>
            <a:r>
              <a:rPr lang="en-AU" dirty="0" smtClean="0"/>
              <a:t>Description of operation</a:t>
            </a:r>
          </a:p>
          <a:p>
            <a:r>
              <a:rPr lang="en-AU" sz="2000" dirty="0"/>
              <a:t>Principal function e.g. exploration, quarry, process plant </a:t>
            </a:r>
          </a:p>
          <a:p>
            <a:r>
              <a:rPr lang="en-AU" sz="2000" dirty="0"/>
              <a:t>Status of operation e.g. new, reopening of suspended activities, </a:t>
            </a:r>
            <a:r>
              <a:rPr lang="en-AU" sz="2000" dirty="0" smtClean="0"/>
              <a:t/>
            </a:r>
            <a:br>
              <a:rPr lang="en-AU" sz="2000" dirty="0" smtClean="0"/>
            </a:br>
            <a:r>
              <a:rPr lang="en-AU" sz="2000" dirty="0" smtClean="0"/>
              <a:t>expansion </a:t>
            </a:r>
            <a:r>
              <a:rPr lang="en-AU" sz="2000" dirty="0"/>
              <a:t>of existing facilities, continuation of normal operations</a:t>
            </a:r>
          </a:p>
          <a:p>
            <a:r>
              <a:rPr lang="en-AU" sz="2000" dirty="0"/>
              <a:t>Location, activities at site (a schematic flowchart may assist), </a:t>
            </a:r>
            <a:r>
              <a:rPr lang="en-AU" sz="2000" dirty="0" smtClean="0"/>
              <a:t/>
            </a:r>
            <a:br>
              <a:rPr lang="en-AU" sz="2000" dirty="0" smtClean="0"/>
            </a:br>
            <a:r>
              <a:rPr lang="en-AU" sz="2000" dirty="0" smtClean="0"/>
              <a:t>techniques </a:t>
            </a:r>
            <a:r>
              <a:rPr lang="en-AU" sz="2000" dirty="0"/>
              <a:t>and controls, size of operation</a:t>
            </a:r>
          </a:p>
          <a:p>
            <a:r>
              <a:rPr lang="en-AU" sz="2000" dirty="0"/>
              <a:t>Basic geology e.g. </a:t>
            </a:r>
            <a:r>
              <a:rPr lang="en-AU" sz="2000" dirty="0" smtClean="0"/>
              <a:t>principal </a:t>
            </a:r>
            <a:r>
              <a:rPr lang="en-AU" sz="2000" dirty="0"/>
              <a:t>mineral(s), contaminants in ore and </a:t>
            </a:r>
            <a:r>
              <a:rPr lang="en-AU" sz="2000" dirty="0" smtClean="0"/>
              <a:t/>
            </a:r>
            <a:br>
              <a:rPr lang="en-AU" sz="2000" dirty="0" smtClean="0"/>
            </a:br>
            <a:r>
              <a:rPr lang="en-AU" sz="2000" dirty="0" smtClean="0"/>
              <a:t>waste</a:t>
            </a:r>
            <a:r>
              <a:rPr lang="en-AU" sz="2000" dirty="0"/>
              <a:t>, likelihood of harmful or flammable gases, chemically unstable minerals</a:t>
            </a:r>
          </a:p>
          <a:p>
            <a:r>
              <a:rPr lang="en-AU" sz="2000" dirty="0"/>
              <a:t>Process chemicals used or created. Temperature and pressure of processing</a:t>
            </a:r>
          </a:p>
          <a:p>
            <a:pPr lvl="1"/>
            <a:endParaRPr lang="en-AU" sz="2000" dirty="0"/>
          </a:p>
          <a:p>
            <a:pPr lvl="1"/>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pic>
        <p:nvPicPr>
          <p:cNvPr id="6" name="Picture 5"/>
          <p:cNvPicPr>
            <a:picLocks noChangeAspect="1"/>
          </p:cNvPicPr>
          <p:nvPr/>
        </p:nvPicPr>
        <p:blipFill>
          <a:blip r:embed="rId3"/>
          <a:stretch>
            <a:fillRect/>
          </a:stretch>
        </p:blipFill>
        <p:spPr>
          <a:xfrm>
            <a:off x="914400" y="1484784"/>
            <a:ext cx="10037143" cy="1193114"/>
          </a:xfrm>
          <a:prstGeom prst="rect">
            <a:avLst/>
          </a:prstGeom>
        </p:spPr>
      </p:pic>
    </p:spTree>
    <p:extLst>
      <p:ext uri="{BB962C8B-B14F-4D97-AF65-F5344CB8AC3E}">
        <p14:creationId xmlns:p14="http://schemas.microsoft.com/office/powerpoint/2010/main" val="664666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should be included in </a:t>
            </a:r>
            <a:r>
              <a:rPr lang="en-AU" dirty="0" smtClean="0"/>
              <a:t>HHMP</a:t>
            </a:r>
            <a:endParaRPr lang="en-AU" dirty="0"/>
          </a:p>
        </p:txBody>
      </p:sp>
      <p:sp>
        <p:nvSpPr>
          <p:cNvPr id="3" name="Content Placeholder 2"/>
          <p:cNvSpPr>
            <a:spLocks noGrp="1"/>
          </p:cNvSpPr>
          <p:nvPr>
            <p:ph idx="1"/>
          </p:nvPr>
        </p:nvSpPr>
        <p:spPr>
          <a:xfrm>
            <a:off x="841301" y="3068960"/>
            <a:ext cx="10363200" cy="3225031"/>
          </a:xfrm>
        </p:spPr>
        <p:txBody>
          <a:bodyPr/>
          <a:lstStyle/>
          <a:p>
            <a:pPr marL="0" indent="0">
              <a:buNone/>
            </a:pPr>
            <a:r>
              <a:rPr lang="en-AU" dirty="0" smtClean="0"/>
              <a:t>Identify hazards during:</a:t>
            </a:r>
          </a:p>
          <a:p>
            <a:pPr lvl="1"/>
            <a:r>
              <a:rPr lang="en-AU" sz="2000" dirty="0"/>
              <a:t>Exploration</a:t>
            </a:r>
          </a:p>
          <a:p>
            <a:pPr lvl="1"/>
            <a:r>
              <a:rPr lang="en-AU" sz="2000" dirty="0"/>
              <a:t>Mining</a:t>
            </a:r>
          </a:p>
          <a:p>
            <a:pPr lvl="1"/>
            <a:r>
              <a:rPr lang="en-AU" sz="2000" dirty="0"/>
              <a:t>Processing and stockpiling</a:t>
            </a:r>
          </a:p>
          <a:p>
            <a:pPr lvl="1"/>
            <a:r>
              <a:rPr lang="en-AU" sz="2000" dirty="0"/>
              <a:t>Ancillary/Support Services</a:t>
            </a:r>
          </a:p>
          <a:p>
            <a:r>
              <a:rPr lang="en-AU" dirty="0" smtClean="0"/>
              <a:t>Identify </a:t>
            </a:r>
            <a:r>
              <a:rPr lang="en-AU" dirty="0"/>
              <a:t>the engineering, administrative and PPE </a:t>
            </a:r>
            <a:r>
              <a:rPr lang="en-AU" dirty="0" smtClean="0"/>
              <a:t>controls</a:t>
            </a:r>
          </a:p>
          <a:p>
            <a:r>
              <a:rPr lang="en-AU" dirty="0" smtClean="0"/>
              <a:t>Document hazards and controls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pic>
        <p:nvPicPr>
          <p:cNvPr id="6" name="Picture 5"/>
          <p:cNvPicPr>
            <a:picLocks noChangeAspect="1"/>
          </p:cNvPicPr>
          <p:nvPr/>
        </p:nvPicPr>
        <p:blipFill>
          <a:blip r:embed="rId2"/>
          <a:stretch>
            <a:fillRect/>
          </a:stretch>
        </p:blipFill>
        <p:spPr>
          <a:xfrm>
            <a:off x="914400" y="1523086"/>
            <a:ext cx="10217002" cy="1210339"/>
          </a:xfrm>
          <a:prstGeom prst="rect">
            <a:avLst/>
          </a:prstGeom>
        </p:spPr>
      </p:pic>
      <p:pic>
        <p:nvPicPr>
          <p:cNvPr id="7" name="Picture 6"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3068960"/>
            <a:ext cx="2992881" cy="279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95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should be included in </a:t>
            </a:r>
            <a:r>
              <a:rPr lang="en-AU" dirty="0" smtClean="0"/>
              <a:t>HHMP</a:t>
            </a:r>
            <a:endParaRPr lang="en-AU" dirty="0"/>
          </a:p>
        </p:txBody>
      </p:sp>
      <p:sp>
        <p:nvSpPr>
          <p:cNvPr id="3" name="Content Placeholder 2"/>
          <p:cNvSpPr>
            <a:spLocks noGrp="1"/>
          </p:cNvSpPr>
          <p:nvPr>
            <p:ph idx="1"/>
          </p:nvPr>
        </p:nvSpPr>
        <p:spPr>
          <a:xfrm>
            <a:off x="914400" y="2780928"/>
            <a:ext cx="10363200" cy="3177528"/>
          </a:xfrm>
        </p:spPr>
        <p:txBody>
          <a:bodyPr/>
          <a:lstStyle/>
          <a:p>
            <a:pPr marL="0" indent="0">
              <a:buNone/>
            </a:pPr>
            <a:r>
              <a:rPr lang="en-AU" dirty="0" smtClean="0"/>
              <a:t>Assess risk</a:t>
            </a:r>
          </a:p>
          <a:p>
            <a:r>
              <a:rPr lang="en-AU" sz="2000" dirty="0"/>
              <a:t>Define parameters used to assess risk and risk acceptability</a:t>
            </a:r>
          </a:p>
          <a:p>
            <a:r>
              <a:rPr lang="en-AU" sz="2000" dirty="0"/>
              <a:t>Can use corporate method or AS/ISO 31000</a:t>
            </a:r>
          </a:p>
          <a:p>
            <a:r>
              <a:rPr lang="en-AU" sz="2000" dirty="0"/>
              <a:t>Define Similar </a:t>
            </a:r>
            <a:r>
              <a:rPr lang="en-AU" sz="2000" u="sng" dirty="0"/>
              <a:t>Exposure</a:t>
            </a:r>
            <a:r>
              <a:rPr lang="en-AU" sz="2000" dirty="0"/>
              <a:t> Groups (SEGs</a:t>
            </a:r>
            <a:r>
              <a:rPr lang="en-AU" sz="2000" dirty="0" smtClean="0"/>
              <a:t>) </a:t>
            </a:r>
            <a:br>
              <a:rPr lang="en-AU" sz="2000" dirty="0" smtClean="0"/>
            </a:br>
            <a:r>
              <a:rPr lang="en-AU" sz="2000" dirty="0" smtClean="0"/>
              <a:t>–not the operational org chart</a:t>
            </a:r>
            <a:endParaRPr lang="en-AU" sz="2000" dirty="0"/>
          </a:p>
          <a:p>
            <a:r>
              <a:rPr lang="en-AU" sz="2000" dirty="0"/>
              <a:t>Risk Assess each SEG for the hazards</a:t>
            </a:r>
          </a:p>
          <a:p>
            <a:r>
              <a:rPr lang="en-AU" sz="2000" dirty="0"/>
              <a:t>Document risk assessment with controls in place</a:t>
            </a:r>
          </a:p>
          <a:p>
            <a:pPr lvl="1"/>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pic>
        <p:nvPicPr>
          <p:cNvPr id="7" name="Picture 6"/>
          <p:cNvPicPr>
            <a:picLocks noChangeAspect="1"/>
          </p:cNvPicPr>
          <p:nvPr/>
        </p:nvPicPr>
        <p:blipFill>
          <a:blip r:embed="rId3"/>
          <a:stretch>
            <a:fillRect/>
          </a:stretch>
        </p:blipFill>
        <p:spPr>
          <a:xfrm>
            <a:off x="911424" y="1484784"/>
            <a:ext cx="10369152" cy="1232581"/>
          </a:xfrm>
          <a:prstGeom prst="rect">
            <a:avLst/>
          </a:prstGeom>
        </p:spPr>
      </p:pic>
    </p:spTree>
    <p:extLst>
      <p:ext uri="{BB962C8B-B14F-4D97-AF65-F5344CB8AC3E}">
        <p14:creationId xmlns:p14="http://schemas.microsoft.com/office/powerpoint/2010/main" val="183780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of Risk Assessment Tool</a:t>
            </a:r>
            <a:endParaRPr lang="en-AU" dirty="0"/>
          </a:p>
        </p:txBody>
      </p:sp>
      <p:sp>
        <p:nvSpPr>
          <p:cNvPr id="3" name="Content Placeholder 2"/>
          <p:cNvSpPr>
            <a:spLocks noGrp="1"/>
          </p:cNvSpPr>
          <p:nvPr>
            <p:ph idx="1"/>
          </p:nvPr>
        </p:nvSpPr>
        <p:spPr>
          <a:xfrm>
            <a:off x="2192709" y="1340768"/>
            <a:ext cx="7772400" cy="4729594"/>
          </a:xfrm>
        </p:spPr>
        <p:txBody>
          <a:bodyPr/>
          <a:lstStyle/>
          <a:p>
            <a:endParaRPr lang="en-AU" dirty="0" smtClean="0"/>
          </a:p>
          <a:p>
            <a:endParaRPr lang="en-AU" dirty="0"/>
          </a:p>
          <a:p>
            <a:endParaRPr lang="en-AU" dirty="0" smtClean="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graphicFrame>
        <p:nvGraphicFramePr>
          <p:cNvPr id="6" name="Table 5"/>
          <p:cNvGraphicFramePr>
            <a:graphicFrameLocks noGrp="1"/>
          </p:cNvGraphicFramePr>
          <p:nvPr>
            <p:extLst/>
          </p:nvPr>
        </p:nvGraphicFramePr>
        <p:xfrm>
          <a:off x="407369" y="1196750"/>
          <a:ext cx="11449271" cy="5205671"/>
        </p:xfrm>
        <a:graphic>
          <a:graphicData uri="http://schemas.openxmlformats.org/drawingml/2006/table">
            <a:tbl>
              <a:tblPr firstRow="1" firstCol="1" bandRow="1"/>
              <a:tblGrid>
                <a:gridCol w="1256719">
                  <a:extLst>
                    <a:ext uri="{9D8B030D-6E8A-4147-A177-3AD203B41FA5}">
                      <a16:colId xmlns:a16="http://schemas.microsoft.com/office/drawing/2014/main" val="20000"/>
                    </a:ext>
                  </a:extLst>
                </a:gridCol>
                <a:gridCol w="1179734">
                  <a:extLst>
                    <a:ext uri="{9D8B030D-6E8A-4147-A177-3AD203B41FA5}">
                      <a16:colId xmlns:a16="http://schemas.microsoft.com/office/drawing/2014/main" val="20001"/>
                    </a:ext>
                  </a:extLst>
                </a:gridCol>
                <a:gridCol w="1256719">
                  <a:extLst>
                    <a:ext uri="{9D8B030D-6E8A-4147-A177-3AD203B41FA5}">
                      <a16:colId xmlns:a16="http://schemas.microsoft.com/office/drawing/2014/main" val="20002"/>
                    </a:ext>
                  </a:extLst>
                </a:gridCol>
                <a:gridCol w="1780445">
                  <a:extLst>
                    <a:ext uri="{9D8B030D-6E8A-4147-A177-3AD203B41FA5}">
                      <a16:colId xmlns:a16="http://schemas.microsoft.com/office/drawing/2014/main" val="20003"/>
                    </a:ext>
                  </a:extLst>
                </a:gridCol>
                <a:gridCol w="1780445">
                  <a:extLst>
                    <a:ext uri="{9D8B030D-6E8A-4147-A177-3AD203B41FA5}">
                      <a16:colId xmlns:a16="http://schemas.microsoft.com/office/drawing/2014/main" val="20004"/>
                    </a:ext>
                  </a:extLst>
                </a:gridCol>
                <a:gridCol w="1449728">
                  <a:extLst>
                    <a:ext uri="{9D8B030D-6E8A-4147-A177-3AD203B41FA5}">
                      <a16:colId xmlns:a16="http://schemas.microsoft.com/office/drawing/2014/main" val="20005"/>
                    </a:ext>
                  </a:extLst>
                </a:gridCol>
                <a:gridCol w="1449728">
                  <a:extLst>
                    <a:ext uri="{9D8B030D-6E8A-4147-A177-3AD203B41FA5}">
                      <a16:colId xmlns:a16="http://schemas.microsoft.com/office/drawing/2014/main" val="20006"/>
                    </a:ext>
                  </a:extLst>
                </a:gridCol>
                <a:gridCol w="1295753">
                  <a:extLst>
                    <a:ext uri="{9D8B030D-6E8A-4147-A177-3AD203B41FA5}">
                      <a16:colId xmlns:a16="http://schemas.microsoft.com/office/drawing/2014/main" val="20007"/>
                    </a:ext>
                  </a:extLst>
                </a:gridCol>
              </a:tblGrid>
              <a:tr h="178884">
                <a:tc rowSpan="3" gridSpan="3">
                  <a:txBody>
                    <a:bodyPr/>
                    <a:lstStyle/>
                    <a:p>
                      <a:pPr algn="ctr">
                        <a:lnSpc>
                          <a:spcPct val="115000"/>
                        </a:lnSpc>
                        <a:spcBef>
                          <a:spcPts val="1000"/>
                        </a:spcBef>
                        <a:spcAft>
                          <a:spcPts val="0"/>
                        </a:spcAft>
                      </a:pPr>
                      <a:r>
                        <a:rPr lang="en-AU" sz="800" b="1" i="1" dirty="0">
                          <a:effectLst/>
                          <a:latin typeface="Arial"/>
                          <a:ea typeface="Times New Roman"/>
                          <a:cs typeface="Times New Roman"/>
                        </a:rPr>
                        <a:t> </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AU"/>
                    </a:p>
                  </a:txBody>
                  <a:tcPr/>
                </a:tc>
                <a:tc rowSpan="3" hMerge="1">
                  <a:txBody>
                    <a:bodyPr/>
                    <a:lstStyle/>
                    <a:p>
                      <a:endParaRPr lang="en-AU"/>
                    </a:p>
                  </a:txBody>
                  <a:tcPr/>
                </a:tc>
                <a:tc gridSpan="5">
                  <a:txBody>
                    <a:bodyPr/>
                    <a:lstStyle/>
                    <a:p>
                      <a:pPr algn="ctr">
                        <a:lnSpc>
                          <a:spcPct val="115000"/>
                        </a:lnSpc>
                        <a:spcBef>
                          <a:spcPts val="1000"/>
                        </a:spcBef>
                        <a:spcAft>
                          <a:spcPts val="0"/>
                        </a:spcAft>
                      </a:pPr>
                      <a:r>
                        <a:rPr lang="en-AU" sz="1100" b="1" i="1" dirty="0">
                          <a:effectLst/>
                          <a:latin typeface="Arial"/>
                          <a:ea typeface="Times New Roman"/>
                          <a:cs typeface="Times New Roman"/>
                        </a:rPr>
                        <a:t>CONSEQUENCE</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1846133">
                <a:tc gridSpan="3"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nSpc>
                          <a:spcPct val="115000"/>
                        </a:lnSpc>
                        <a:spcBef>
                          <a:spcPts val="1000"/>
                        </a:spcBef>
                        <a:spcAft>
                          <a:spcPts val="0"/>
                        </a:spcAft>
                      </a:pPr>
                      <a:r>
                        <a:rPr lang="en-AU" sz="1000" i="1" dirty="0">
                          <a:effectLst/>
                          <a:latin typeface="Arial"/>
                          <a:ea typeface="Times New Roman"/>
                          <a:cs typeface="Times New Roman"/>
                        </a:rPr>
                        <a:t>Probably not Carcinogenic to humans (IARC-Cat4) or causes minor Irritation</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1000" i="1" dirty="0">
                          <a:effectLst/>
                          <a:latin typeface="Arial"/>
                          <a:ea typeface="Times New Roman"/>
                          <a:cs typeface="Times New Roman"/>
                        </a:rPr>
                        <a:t>Not classifiable as Carcinogenic to humans (IARC-Cat3) or causes irritation, headache, nausea, shortness of breath, erythema</a:t>
                      </a:r>
                      <a:endParaRPr lang="en-AU" sz="1000" dirty="0">
                        <a:effectLst/>
                        <a:latin typeface="Arial"/>
                        <a:ea typeface="Times New Roman"/>
                        <a:cs typeface="Times New Roman"/>
                      </a:endParaRPr>
                    </a:p>
                    <a:p>
                      <a:pPr>
                        <a:lnSpc>
                          <a:spcPct val="115000"/>
                        </a:lnSpc>
                        <a:spcBef>
                          <a:spcPts val="1000"/>
                        </a:spcBef>
                        <a:spcAft>
                          <a:spcPts val="0"/>
                        </a:spcAft>
                      </a:pPr>
                      <a:r>
                        <a:rPr lang="en-AU" sz="1000" i="1" dirty="0">
                          <a:effectLst/>
                          <a:latin typeface="Arial"/>
                          <a:ea typeface="Times New Roman"/>
                          <a:cs typeface="Times New Roman"/>
                        </a:rPr>
                        <a:t>Temporary Hearing Loss (Threshold Shift)</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1000" i="1" dirty="0">
                          <a:effectLst/>
                          <a:latin typeface="Arial"/>
                          <a:ea typeface="Times New Roman"/>
                          <a:cs typeface="Times New Roman"/>
                        </a:rPr>
                        <a:t>Possibly Carcinogenic to humans (Cat2b) or causes temporary incapacitation, or dermatitis, dizziness, poor coordination </a:t>
                      </a:r>
                      <a:endParaRPr lang="en-AU" sz="1000" dirty="0">
                        <a:effectLst/>
                        <a:latin typeface="Arial"/>
                        <a:ea typeface="Times New Roman"/>
                        <a:cs typeface="Times New Roman"/>
                      </a:endParaRPr>
                    </a:p>
                    <a:p>
                      <a:pPr>
                        <a:lnSpc>
                          <a:spcPct val="115000"/>
                        </a:lnSpc>
                        <a:spcBef>
                          <a:spcPts val="1000"/>
                        </a:spcBef>
                        <a:spcAft>
                          <a:spcPts val="0"/>
                        </a:spcAft>
                      </a:pPr>
                      <a:r>
                        <a:rPr lang="en-AU" sz="1000" i="1" dirty="0">
                          <a:effectLst/>
                          <a:latin typeface="Arial"/>
                          <a:ea typeface="Times New Roman"/>
                          <a:cs typeface="Times New Roman"/>
                        </a:rPr>
                        <a:t>Permanent hearing loss/impairment</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1000" i="1" dirty="0">
                          <a:effectLst/>
                          <a:latin typeface="Arial"/>
                          <a:ea typeface="Times New Roman"/>
                          <a:cs typeface="Times New Roman"/>
                        </a:rPr>
                        <a:t>Probably Carcinogenic to humans (Cat2a) Permanent incapacitation/ sensitisation, liver or kidney damage.</a:t>
                      </a:r>
                      <a:endParaRPr lang="en-AU" sz="1000" dirty="0">
                        <a:effectLst/>
                        <a:latin typeface="Arial"/>
                        <a:ea typeface="Times New Roman"/>
                        <a:cs typeface="Times New Roman"/>
                      </a:endParaRPr>
                    </a:p>
                    <a:p>
                      <a:pPr>
                        <a:lnSpc>
                          <a:spcPct val="115000"/>
                        </a:lnSpc>
                        <a:spcBef>
                          <a:spcPts val="1000"/>
                        </a:spcBef>
                        <a:spcAft>
                          <a:spcPts val="0"/>
                        </a:spcAft>
                      </a:pPr>
                      <a:r>
                        <a:rPr lang="en-AU" sz="1000" i="1" dirty="0">
                          <a:effectLst/>
                          <a:latin typeface="Arial"/>
                          <a:ea typeface="Times New Roman"/>
                          <a:cs typeface="Times New Roman"/>
                        </a:rPr>
                        <a:t>Significant Permanent hearing loss/impairment </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1000" i="1" dirty="0">
                          <a:effectLst/>
                          <a:latin typeface="Arial"/>
                          <a:ea typeface="Times New Roman"/>
                          <a:cs typeface="Times New Roman"/>
                        </a:rPr>
                        <a:t>Carcinogenic to humans (Cat1) Reproductive effects, Death, </a:t>
                      </a:r>
                      <a:endParaRPr lang="en-AU" sz="1000" dirty="0">
                        <a:effectLst/>
                        <a:latin typeface="Arial"/>
                        <a:ea typeface="Times New Roman"/>
                        <a:cs typeface="Times New Roman"/>
                      </a:endParaRPr>
                    </a:p>
                    <a:p>
                      <a:pPr>
                        <a:lnSpc>
                          <a:spcPct val="115000"/>
                        </a:lnSpc>
                        <a:spcBef>
                          <a:spcPts val="1000"/>
                        </a:spcBef>
                        <a:spcAft>
                          <a:spcPts val="0"/>
                        </a:spcAft>
                      </a:pPr>
                      <a:r>
                        <a:rPr lang="en-AU" sz="1000" i="1" dirty="0">
                          <a:effectLst/>
                          <a:latin typeface="Arial"/>
                          <a:ea typeface="Times New Roman"/>
                          <a:cs typeface="Times New Roman"/>
                        </a:rPr>
                        <a:t>Deafness</a:t>
                      </a:r>
                      <a:endParaRPr lang="en-AU" sz="10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9095">
                <a:tc gridSpan="3"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a:lnSpc>
                          <a:spcPct val="115000"/>
                        </a:lnSpc>
                        <a:spcBef>
                          <a:spcPts val="1000"/>
                        </a:spcBef>
                        <a:spcAft>
                          <a:spcPts val="0"/>
                        </a:spcAft>
                      </a:pPr>
                      <a:r>
                        <a:rPr lang="en-AU" sz="900" b="1" i="1" dirty="0">
                          <a:effectLst/>
                          <a:latin typeface="Arial"/>
                          <a:ea typeface="Times New Roman"/>
                          <a:cs typeface="Times New Roman"/>
                        </a:rPr>
                        <a:t>Insignificant</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b="1" i="1" dirty="0">
                          <a:effectLst/>
                          <a:latin typeface="Arial"/>
                          <a:ea typeface="Times New Roman"/>
                          <a:cs typeface="Times New Roman"/>
                        </a:rPr>
                        <a:t>Minor</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b="1" i="1" dirty="0">
                          <a:effectLst/>
                          <a:latin typeface="Arial"/>
                          <a:ea typeface="Times New Roman"/>
                          <a:cs typeface="Times New Roman"/>
                        </a:rPr>
                        <a:t>Moderate</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b="1" i="1" dirty="0">
                          <a:effectLst/>
                          <a:latin typeface="Arial"/>
                          <a:ea typeface="Times New Roman"/>
                          <a:cs typeface="Times New Roman"/>
                        </a:rPr>
                        <a:t>Major</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b="1" i="1" dirty="0">
                          <a:effectLst/>
                          <a:latin typeface="Arial"/>
                          <a:ea typeface="Times New Roman"/>
                          <a:cs typeface="Times New Roman"/>
                        </a:rPr>
                        <a:t>Catastrophic</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6427">
                <a:tc rowSpan="5">
                  <a:txBody>
                    <a:bodyPr/>
                    <a:lstStyle/>
                    <a:p>
                      <a:pPr algn="ctr">
                        <a:lnSpc>
                          <a:spcPct val="115000"/>
                        </a:lnSpc>
                        <a:spcBef>
                          <a:spcPts val="1000"/>
                        </a:spcBef>
                        <a:spcAft>
                          <a:spcPts val="0"/>
                        </a:spcAft>
                      </a:pPr>
                      <a:r>
                        <a:rPr lang="en-AU" sz="1200" b="1" i="1" dirty="0">
                          <a:effectLst/>
                          <a:latin typeface="Arial"/>
                          <a:ea typeface="Times New Roman"/>
                          <a:cs typeface="Times New Roman"/>
                        </a:rPr>
                        <a:t>Likelihood/ Exposure</a:t>
                      </a:r>
                      <a:endParaRPr lang="en-AU" sz="1050" dirty="0">
                        <a:effectLst/>
                        <a:latin typeface="Arial"/>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900" i="1" dirty="0">
                          <a:effectLst/>
                          <a:latin typeface="Arial"/>
                          <a:ea typeface="Times New Roman"/>
                          <a:cs typeface="Times New Roman"/>
                        </a:rPr>
                        <a:t>Always &lt;10% of OEL </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900" b="1" i="1">
                          <a:effectLst/>
                          <a:latin typeface="Arial"/>
                          <a:ea typeface="Times New Roman"/>
                          <a:cs typeface="Times New Roman"/>
                        </a:rPr>
                        <a:t>Very unlikely to occur </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i="1">
                          <a:effectLst/>
                          <a:latin typeface="Arial"/>
                          <a:ea typeface="Times New Roman"/>
                          <a:cs typeface="Times New Roman"/>
                        </a:rPr>
                        <a:t>Low</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low</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Low</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medium</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medium</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781601">
                <a:tc vMerge="1">
                  <a:txBody>
                    <a:bodyPr/>
                    <a:lstStyle/>
                    <a:p>
                      <a:endParaRPr lang="en-AU"/>
                    </a:p>
                  </a:txBody>
                  <a:tcPr/>
                </a:tc>
                <a:tc>
                  <a:txBody>
                    <a:bodyPr/>
                    <a:lstStyle/>
                    <a:p>
                      <a:pPr>
                        <a:lnSpc>
                          <a:spcPct val="115000"/>
                        </a:lnSpc>
                        <a:spcBef>
                          <a:spcPts val="1000"/>
                        </a:spcBef>
                        <a:spcAft>
                          <a:spcPts val="0"/>
                        </a:spcAft>
                      </a:pPr>
                      <a:r>
                        <a:rPr lang="en-AU" sz="900" i="1" dirty="0">
                          <a:effectLst/>
                          <a:latin typeface="Arial"/>
                          <a:ea typeface="Times New Roman"/>
                          <a:cs typeface="Times New Roman"/>
                        </a:rPr>
                        <a:t>Consistently &lt;50% of OEL and 0% of all samples above OEL</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900" b="1" i="1">
                          <a:effectLst/>
                          <a:latin typeface="Arial"/>
                          <a:ea typeface="Times New Roman"/>
                          <a:cs typeface="Times New Roman"/>
                        </a:rPr>
                        <a:t>Unlikely to occur</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i="1">
                          <a:effectLst/>
                          <a:latin typeface="Arial"/>
                          <a:ea typeface="Times New Roman"/>
                          <a:cs typeface="Times New Roman"/>
                        </a:rPr>
                        <a:t>low</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low</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medium</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900" i="1">
                          <a:effectLst/>
                          <a:latin typeface="Arial"/>
                          <a:ea typeface="Times New Roman"/>
                          <a:cs typeface="Times New Roman"/>
                        </a:rPr>
                        <a:t>medium</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high</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781601">
                <a:tc vMerge="1">
                  <a:txBody>
                    <a:bodyPr/>
                    <a:lstStyle/>
                    <a:p>
                      <a:endParaRPr lang="en-AU"/>
                    </a:p>
                  </a:txBody>
                  <a:tcPr/>
                </a:tc>
                <a:tc>
                  <a:txBody>
                    <a:bodyPr/>
                    <a:lstStyle/>
                    <a:p>
                      <a:pPr>
                        <a:lnSpc>
                          <a:spcPct val="115000"/>
                        </a:lnSpc>
                        <a:spcBef>
                          <a:spcPts val="1000"/>
                        </a:spcBef>
                        <a:spcAft>
                          <a:spcPts val="0"/>
                        </a:spcAft>
                      </a:pPr>
                      <a:r>
                        <a:rPr lang="en-AU" sz="900" i="1" dirty="0">
                          <a:effectLst/>
                          <a:latin typeface="Arial"/>
                          <a:ea typeface="Times New Roman"/>
                          <a:cs typeface="Times New Roman"/>
                        </a:rPr>
                        <a:t>Consistently &lt;50% of OEL and &lt;5% of all samples above OEL</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900" b="1" i="1">
                          <a:effectLst/>
                          <a:latin typeface="Arial"/>
                          <a:ea typeface="Times New Roman"/>
                          <a:cs typeface="Times New Roman"/>
                        </a:rPr>
                        <a:t>Possibly could occur</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i="1">
                          <a:effectLst/>
                          <a:latin typeface="Arial"/>
                          <a:ea typeface="Times New Roman"/>
                          <a:cs typeface="Times New Roman"/>
                        </a:rPr>
                        <a:t>low</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medium</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medium</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900" i="1">
                          <a:effectLst/>
                          <a:latin typeface="Arial"/>
                          <a:ea typeface="Times New Roman"/>
                          <a:cs typeface="Times New Roman"/>
                        </a:rPr>
                        <a:t>high</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1000"/>
                        </a:spcBef>
                        <a:spcAft>
                          <a:spcPts val="0"/>
                        </a:spcAft>
                      </a:pPr>
                      <a:r>
                        <a:rPr lang="en-AU" sz="900" i="1" dirty="0">
                          <a:solidFill>
                            <a:srgbClr val="FFFFFF"/>
                          </a:solidFill>
                          <a:effectLst/>
                          <a:latin typeface="Arial"/>
                          <a:ea typeface="Times New Roman"/>
                          <a:cs typeface="Times New Roman"/>
                        </a:rPr>
                        <a:t>Unacceptable</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781601">
                <a:tc vMerge="1">
                  <a:txBody>
                    <a:bodyPr/>
                    <a:lstStyle/>
                    <a:p>
                      <a:endParaRPr lang="en-AU"/>
                    </a:p>
                  </a:txBody>
                  <a:tcPr/>
                </a:tc>
                <a:tc>
                  <a:txBody>
                    <a:bodyPr/>
                    <a:lstStyle/>
                    <a:p>
                      <a:pPr>
                        <a:lnSpc>
                          <a:spcPct val="115000"/>
                        </a:lnSpc>
                        <a:spcBef>
                          <a:spcPts val="1000"/>
                        </a:spcBef>
                        <a:spcAft>
                          <a:spcPts val="0"/>
                        </a:spcAft>
                      </a:pPr>
                      <a:r>
                        <a:rPr lang="en-AU" sz="900" i="1" dirty="0">
                          <a:effectLst/>
                          <a:latin typeface="Arial"/>
                          <a:ea typeface="Times New Roman"/>
                          <a:cs typeface="Times New Roman"/>
                        </a:rPr>
                        <a:t>Consistently 50-100% of OEL or &gt;5% of all samples above OEL</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900" b="1" i="1">
                          <a:effectLst/>
                          <a:latin typeface="Arial"/>
                          <a:ea typeface="Times New Roman"/>
                          <a:cs typeface="Times New Roman"/>
                        </a:rPr>
                        <a:t>Probably will occur</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i="1">
                          <a:effectLst/>
                          <a:latin typeface="Arial"/>
                          <a:ea typeface="Times New Roman"/>
                          <a:cs typeface="Times New Roman"/>
                        </a:rPr>
                        <a:t>medium</a:t>
                      </a:r>
                      <a:endParaRPr lang="en-AU" sz="12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high</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high</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1000"/>
                        </a:spcBef>
                        <a:spcAft>
                          <a:spcPts val="0"/>
                        </a:spcAft>
                      </a:pPr>
                      <a:r>
                        <a:rPr lang="en-AU" sz="900" i="1" dirty="0">
                          <a:solidFill>
                            <a:srgbClr val="FFFFFF"/>
                          </a:solidFill>
                          <a:effectLst/>
                          <a:latin typeface="Arial"/>
                          <a:ea typeface="Times New Roman"/>
                          <a:cs typeface="Times New Roman"/>
                        </a:rPr>
                        <a:t>Unacceptable</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1000"/>
                        </a:spcBef>
                        <a:spcAft>
                          <a:spcPts val="0"/>
                        </a:spcAft>
                      </a:pPr>
                      <a:r>
                        <a:rPr lang="en-AU" sz="900" i="1" dirty="0">
                          <a:solidFill>
                            <a:srgbClr val="FFFFFF"/>
                          </a:solidFill>
                          <a:effectLst/>
                          <a:latin typeface="Arial"/>
                          <a:ea typeface="Times New Roman"/>
                          <a:cs typeface="Times New Roman"/>
                        </a:rPr>
                        <a:t>Unacceptable</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6"/>
                  </a:ext>
                </a:extLst>
              </a:tr>
              <a:tr h="316427">
                <a:tc vMerge="1">
                  <a:txBody>
                    <a:bodyPr/>
                    <a:lstStyle/>
                    <a:p>
                      <a:endParaRPr lang="en-AU"/>
                    </a:p>
                  </a:txBody>
                  <a:tcPr/>
                </a:tc>
                <a:tc>
                  <a:txBody>
                    <a:bodyPr/>
                    <a:lstStyle/>
                    <a:p>
                      <a:pPr>
                        <a:lnSpc>
                          <a:spcPct val="115000"/>
                        </a:lnSpc>
                        <a:spcBef>
                          <a:spcPts val="1000"/>
                        </a:spcBef>
                        <a:spcAft>
                          <a:spcPts val="0"/>
                        </a:spcAft>
                      </a:pPr>
                      <a:r>
                        <a:rPr lang="en-AU" sz="900" i="1" dirty="0">
                          <a:effectLst/>
                          <a:latin typeface="Arial"/>
                          <a:ea typeface="Times New Roman"/>
                          <a:cs typeface="Times New Roman"/>
                        </a:rPr>
                        <a:t>Consistently &gt;100% of OEL</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000"/>
                        </a:spcBef>
                        <a:spcAft>
                          <a:spcPts val="0"/>
                        </a:spcAft>
                      </a:pPr>
                      <a:r>
                        <a:rPr lang="en-AU" sz="900" b="1" i="1" dirty="0">
                          <a:effectLst/>
                          <a:latin typeface="Arial"/>
                          <a:ea typeface="Times New Roman"/>
                          <a:cs typeface="Times New Roman"/>
                        </a:rPr>
                        <a:t>Almost Certain to occur</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medium</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1000"/>
                        </a:spcBef>
                        <a:spcAft>
                          <a:spcPts val="0"/>
                        </a:spcAft>
                      </a:pPr>
                      <a:r>
                        <a:rPr lang="en-AU" sz="900" i="1" dirty="0">
                          <a:effectLst/>
                          <a:latin typeface="Arial"/>
                          <a:ea typeface="Times New Roman"/>
                          <a:cs typeface="Times New Roman"/>
                        </a:rPr>
                        <a:t>High</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1000"/>
                        </a:spcBef>
                        <a:spcAft>
                          <a:spcPts val="0"/>
                        </a:spcAft>
                      </a:pPr>
                      <a:r>
                        <a:rPr lang="en-AU" sz="900" i="1" dirty="0">
                          <a:solidFill>
                            <a:srgbClr val="FFFFFF"/>
                          </a:solidFill>
                          <a:effectLst/>
                          <a:latin typeface="Arial"/>
                          <a:ea typeface="Times New Roman"/>
                          <a:cs typeface="Times New Roman"/>
                        </a:rPr>
                        <a:t>Unacceptable</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1000"/>
                        </a:spcBef>
                        <a:spcAft>
                          <a:spcPts val="0"/>
                        </a:spcAft>
                      </a:pPr>
                      <a:r>
                        <a:rPr lang="en-AU" sz="900" i="1" dirty="0">
                          <a:solidFill>
                            <a:srgbClr val="FFFFFF"/>
                          </a:solidFill>
                          <a:effectLst/>
                          <a:latin typeface="Arial"/>
                          <a:ea typeface="Times New Roman"/>
                          <a:cs typeface="Times New Roman"/>
                        </a:rPr>
                        <a:t>Unacceptable</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1000"/>
                        </a:spcBef>
                        <a:spcAft>
                          <a:spcPts val="0"/>
                        </a:spcAft>
                      </a:pPr>
                      <a:r>
                        <a:rPr lang="en-AU" sz="900" i="1" dirty="0">
                          <a:solidFill>
                            <a:srgbClr val="FFFFFF"/>
                          </a:solidFill>
                          <a:effectLst/>
                          <a:latin typeface="Arial"/>
                          <a:ea typeface="Times New Roman"/>
                          <a:cs typeface="Times New Roman"/>
                        </a:rPr>
                        <a:t>Unacceptable</a:t>
                      </a:r>
                      <a:endParaRPr lang="en-AU" sz="12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29976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prstClr val="white"/>
                </a:solidFill>
              </a:rPr>
              <a:t>What should be included in </a:t>
            </a:r>
            <a:r>
              <a:rPr lang="en-AU" dirty="0" smtClean="0">
                <a:solidFill>
                  <a:prstClr val="white"/>
                </a:solidFill>
              </a:rPr>
              <a:t>HHMP</a:t>
            </a:r>
            <a:endParaRPr lang="en-AU" dirty="0"/>
          </a:p>
        </p:txBody>
      </p:sp>
      <p:sp>
        <p:nvSpPr>
          <p:cNvPr id="3" name="Content Placeholder 2"/>
          <p:cNvSpPr>
            <a:spLocks noGrp="1"/>
          </p:cNvSpPr>
          <p:nvPr>
            <p:ph idx="1"/>
          </p:nvPr>
        </p:nvSpPr>
        <p:spPr>
          <a:xfrm>
            <a:off x="914400" y="2653511"/>
            <a:ext cx="10942240" cy="3761958"/>
          </a:xfrm>
        </p:spPr>
        <p:txBody>
          <a:bodyPr/>
          <a:lstStyle/>
          <a:p>
            <a:pPr marL="0" indent="0">
              <a:buNone/>
            </a:pPr>
            <a:r>
              <a:rPr lang="en-AU" dirty="0" smtClean="0"/>
              <a:t>Many techniques available to verify control effectiveness </a:t>
            </a:r>
          </a:p>
          <a:p>
            <a:r>
              <a:rPr lang="en-AU" sz="2000" dirty="0" smtClean="0"/>
              <a:t>For example: Atmospheric sampling, Biological monitoring, Noise dosimetry, Audiometric testing, Medical examinations, </a:t>
            </a:r>
            <a:r>
              <a:rPr lang="en-AU" sz="2000" dirty="0"/>
              <a:t>Ventilation system measurements e.g. capture </a:t>
            </a:r>
            <a:r>
              <a:rPr lang="en-AU" sz="2000" dirty="0" smtClean="0"/>
              <a:t>velocities, Audits </a:t>
            </a:r>
            <a:r>
              <a:rPr lang="en-AU" sz="2000" dirty="0"/>
              <a:t>and </a:t>
            </a:r>
            <a:r>
              <a:rPr lang="en-AU" sz="2000" dirty="0" smtClean="0"/>
              <a:t>inspections, Questionnaires </a:t>
            </a:r>
            <a:r>
              <a:rPr lang="en-AU" sz="2000" dirty="0"/>
              <a:t>and examinations</a:t>
            </a:r>
          </a:p>
          <a:p>
            <a:r>
              <a:rPr lang="en-AU" dirty="0" smtClean="0"/>
              <a:t>Record </a:t>
            </a:r>
            <a:r>
              <a:rPr lang="en-AU" dirty="0"/>
              <a:t>results and findings</a:t>
            </a:r>
          </a:p>
          <a:p>
            <a:r>
              <a:rPr lang="en-AU" dirty="0"/>
              <a:t>Submit to DMIRS via SRS or </a:t>
            </a:r>
            <a:r>
              <a:rPr lang="en-AU" dirty="0" err="1"/>
              <a:t>Workcover</a:t>
            </a:r>
            <a:r>
              <a:rPr lang="en-AU" dirty="0"/>
              <a:t> as applicable</a:t>
            </a:r>
          </a:p>
          <a:p>
            <a:r>
              <a:rPr lang="en-AU" dirty="0"/>
              <a:t>Conduct (Statistical) analysis of results</a:t>
            </a:r>
          </a:p>
          <a:p>
            <a:r>
              <a:rPr lang="en-AU" dirty="0"/>
              <a:t>Present overview in annual report </a:t>
            </a:r>
          </a:p>
          <a:p>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pic>
        <p:nvPicPr>
          <p:cNvPr id="6" name="Picture 5"/>
          <p:cNvPicPr>
            <a:picLocks noChangeAspect="1"/>
          </p:cNvPicPr>
          <p:nvPr/>
        </p:nvPicPr>
        <p:blipFill>
          <a:blip r:embed="rId2"/>
          <a:stretch>
            <a:fillRect/>
          </a:stretch>
        </p:blipFill>
        <p:spPr>
          <a:xfrm>
            <a:off x="945307" y="1443625"/>
            <a:ext cx="10110131" cy="1224000"/>
          </a:xfrm>
          <a:prstGeom prst="rect">
            <a:avLst/>
          </a:prstGeom>
        </p:spPr>
      </p:pic>
    </p:spTree>
    <p:extLst>
      <p:ext uri="{BB962C8B-B14F-4D97-AF65-F5344CB8AC3E}">
        <p14:creationId xmlns:p14="http://schemas.microsoft.com/office/powerpoint/2010/main" val="2770415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82548" y="1556792"/>
            <a:ext cx="4884608" cy="4248472"/>
          </a:xfrm>
        </p:spPr>
      </p:pic>
      <p:sp>
        <p:nvSpPr>
          <p:cNvPr id="5" name="Content Placeholder 4"/>
          <p:cNvSpPr>
            <a:spLocks noGrp="1"/>
          </p:cNvSpPr>
          <p:nvPr>
            <p:ph sz="half" idx="2"/>
          </p:nvPr>
        </p:nvSpPr>
        <p:spPr>
          <a:xfrm>
            <a:off x="839416" y="1556792"/>
            <a:ext cx="5080000" cy="4349080"/>
          </a:xfrm>
        </p:spPr>
        <p:txBody>
          <a:bodyPr/>
          <a:lstStyle/>
          <a:p>
            <a:r>
              <a:rPr lang="en-AU" dirty="0" smtClean="0"/>
              <a:t>The mean (average) of the samples (or the upper confidence limit of the mean) is not the correct statistic to determine compliance</a:t>
            </a:r>
          </a:p>
          <a:p>
            <a:r>
              <a:rPr lang="en-AU" dirty="0" smtClean="0"/>
              <a:t>The 95%ile of the predicted population exposure is a better indicator of compliance</a:t>
            </a:r>
          </a:p>
          <a:p>
            <a:endParaRPr lang="en-AU" dirty="0"/>
          </a:p>
        </p:txBody>
      </p:sp>
      <p:sp>
        <p:nvSpPr>
          <p:cNvPr id="2" name="Title 1"/>
          <p:cNvSpPr>
            <a:spLocks noGrp="1"/>
          </p:cNvSpPr>
          <p:nvPr>
            <p:ph type="title"/>
          </p:nvPr>
        </p:nvSpPr>
        <p:spPr/>
        <p:txBody>
          <a:bodyPr/>
          <a:lstStyle/>
          <a:p>
            <a:r>
              <a:rPr lang="en-AU" dirty="0" smtClean="0"/>
              <a:t>Using the correct </a:t>
            </a:r>
            <a:r>
              <a:rPr lang="en-AU" dirty="0"/>
              <a:t>s</a:t>
            </a:r>
            <a:r>
              <a:rPr lang="en-AU" dirty="0" smtClean="0"/>
              <a:t>tatistics to determine </a:t>
            </a:r>
            <a:r>
              <a:rPr lang="en-AU" dirty="0"/>
              <a:t>c</a:t>
            </a:r>
            <a:r>
              <a:rPr lang="en-AU" dirty="0" smtClean="0"/>
              <a:t>ompliance</a:t>
            </a:r>
            <a:endParaRPr lang="en-AU" dirty="0"/>
          </a:p>
        </p:txBody>
      </p:sp>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251379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of SRS HHMP statistics </a:t>
            </a:r>
            <a:r>
              <a:rPr lang="en-AU" dirty="0"/>
              <a:t>p</a:t>
            </a:r>
            <a:r>
              <a:rPr lang="en-AU" dirty="0" smtClean="0"/>
              <a:t>ackage</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9375" y="980728"/>
            <a:ext cx="9649073" cy="5400600"/>
          </a:xfrm>
        </p:spPr>
      </p:pic>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530680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36912"/>
            <a:ext cx="10363200" cy="3321543"/>
          </a:xfrm>
        </p:spPr>
        <p:txBody>
          <a:bodyPr/>
          <a:lstStyle/>
          <a:p>
            <a:pPr marL="0" indent="0">
              <a:buNone/>
            </a:pPr>
            <a:r>
              <a:rPr lang="en-AU" dirty="0" smtClean="0"/>
              <a:t>Improvements</a:t>
            </a:r>
          </a:p>
          <a:p>
            <a:r>
              <a:rPr lang="en-AU" sz="2000" dirty="0"/>
              <a:t>Document </a:t>
            </a:r>
            <a:r>
              <a:rPr lang="en-AU" sz="2000" dirty="0" smtClean="0"/>
              <a:t>what controls </a:t>
            </a:r>
            <a:r>
              <a:rPr lang="en-AU" sz="2000" dirty="0"/>
              <a:t>are effective</a:t>
            </a:r>
          </a:p>
          <a:p>
            <a:r>
              <a:rPr lang="en-AU" sz="2000" dirty="0"/>
              <a:t>Identify what additional controls are required</a:t>
            </a:r>
          </a:p>
          <a:p>
            <a:r>
              <a:rPr lang="en-AU" sz="2000" dirty="0"/>
              <a:t>Summarise and present in </a:t>
            </a:r>
            <a:r>
              <a:rPr lang="en-AU" sz="2000" i="1" dirty="0" smtClean="0"/>
              <a:t>HHMP annual report </a:t>
            </a:r>
            <a:r>
              <a:rPr lang="en-AU" sz="2000" dirty="0" smtClean="0"/>
              <a:t>(opportunity to present achievements as well as improvements) </a:t>
            </a:r>
            <a:endParaRPr lang="en-AU" sz="2000" i="1" dirty="0" smtClean="0"/>
          </a:p>
          <a:p>
            <a:r>
              <a:rPr lang="en-AU" sz="2000" dirty="0" smtClean="0"/>
              <a:t>If required update health risk assessment and submit a </a:t>
            </a:r>
            <a:r>
              <a:rPr lang="en-AU" sz="2000" i="1" dirty="0" smtClean="0"/>
              <a:t>HHMP revision </a:t>
            </a:r>
            <a:r>
              <a:rPr lang="en-AU" sz="2000" dirty="0" smtClean="0"/>
              <a:t>(5yr cycle restarts)</a:t>
            </a:r>
            <a:endParaRPr lang="en-AU" sz="200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6" name="Title 1"/>
          <p:cNvSpPr>
            <a:spLocks noGrp="1"/>
          </p:cNvSpPr>
          <p:nvPr>
            <p:ph type="title"/>
          </p:nvPr>
        </p:nvSpPr>
        <p:spPr/>
        <p:txBody>
          <a:bodyPr/>
          <a:lstStyle/>
          <a:p>
            <a:r>
              <a:rPr lang="en-AU" dirty="0">
                <a:solidFill>
                  <a:prstClr val="white"/>
                </a:solidFill>
              </a:rPr>
              <a:t>What should be included in </a:t>
            </a:r>
            <a:r>
              <a:rPr lang="en-AU" dirty="0" smtClean="0">
                <a:solidFill>
                  <a:prstClr val="white"/>
                </a:solidFill>
              </a:rPr>
              <a:t>HHMP</a:t>
            </a:r>
            <a:endParaRPr lang="en-AU" dirty="0"/>
          </a:p>
        </p:txBody>
      </p:sp>
      <p:pic>
        <p:nvPicPr>
          <p:cNvPr id="2" name="Picture 1"/>
          <p:cNvPicPr>
            <a:picLocks noChangeAspect="1"/>
          </p:cNvPicPr>
          <p:nvPr/>
        </p:nvPicPr>
        <p:blipFill>
          <a:blip r:embed="rId2"/>
          <a:stretch>
            <a:fillRect/>
          </a:stretch>
        </p:blipFill>
        <p:spPr>
          <a:xfrm>
            <a:off x="914400" y="1495280"/>
            <a:ext cx="10242308" cy="1194023"/>
          </a:xfrm>
          <a:prstGeom prst="rect">
            <a:avLst/>
          </a:prstGeom>
        </p:spPr>
      </p:pic>
    </p:spTree>
    <p:extLst>
      <p:ext uri="{BB962C8B-B14F-4D97-AF65-F5344CB8AC3E}">
        <p14:creationId xmlns:p14="http://schemas.microsoft.com/office/powerpoint/2010/main" val="877285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Ten common “issues</a:t>
            </a:r>
            <a:r>
              <a:rPr lang="en-AU" dirty="0"/>
              <a:t>/ </a:t>
            </a:r>
            <a:r>
              <a:rPr lang="en-AU" dirty="0" smtClean="0"/>
              <a:t>failings/mistakes” with some HHMPs</a:t>
            </a:r>
            <a:endParaRPr lang="en-AU" dirty="0"/>
          </a:p>
        </p:txBody>
      </p:sp>
      <p:sp>
        <p:nvSpPr>
          <p:cNvPr id="4" name="Content Placeholder 3"/>
          <p:cNvSpPr>
            <a:spLocks noGrp="1"/>
          </p:cNvSpPr>
          <p:nvPr>
            <p:ph idx="1"/>
          </p:nvPr>
        </p:nvSpPr>
        <p:spPr/>
        <p:txBody>
          <a:bodyPr/>
          <a:lstStyle/>
          <a:p>
            <a:pPr marL="0" indent="0">
              <a:buNone/>
            </a:pPr>
            <a:r>
              <a:rPr lang="en-AU" dirty="0" smtClean="0"/>
              <a:t>This was not easy to give a heading to</a:t>
            </a:r>
          </a:p>
          <a:p>
            <a:r>
              <a:rPr lang="en-AU" dirty="0" smtClean="0"/>
              <a:t>Proposed </a:t>
            </a:r>
            <a:r>
              <a:rPr lang="en-AU" b="1" i="1" dirty="0" smtClean="0"/>
              <a:t>“The ten common failings or mistakes in submitted HHMPs”</a:t>
            </a:r>
          </a:p>
          <a:p>
            <a:pPr lvl="1"/>
            <a:r>
              <a:rPr lang="en-AU" dirty="0" smtClean="0"/>
              <a:t>Too negative (some might be upset or offended) </a:t>
            </a:r>
          </a:p>
          <a:p>
            <a:pPr lvl="1"/>
            <a:r>
              <a:rPr lang="en-AU" dirty="0" smtClean="0"/>
              <a:t>Recommended a more positive heading</a:t>
            </a:r>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144982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Ten common “issues</a:t>
            </a:r>
            <a:r>
              <a:rPr lang="en-AU" dirty="0"/>
              <a:t>/ </a:t>
            </a:r>
            <a:r>
              <a:rPr lang="en-AU" dirty="0" smtClean="0"/>
              <a:t>failings/mistakes” with some HHMPs</a:t>
            </a:r>
            <a:endParaRPr lang="en-AU" dirty="0"/>
          </a:p>
        </p:txBody>
      </p:sp>
      <p:sp>
        <p:nvSpPr>
          <p:cNvPr id="4" name="Content Placeholder 3"/>
          <p:cNvSpPr>
            <a:spLocks noGrp="1"/>
          </p:cNvSpPr>
          <p:nvPr>
            <p:ph idx="1"/>
          </p:nvPr>
        </p:nvSpPr>
        <p:spPr/>
        <p:txBody>
          <a:bodyPr/>
          <a:lstStyle/>
          <a:p>
            <a:pPr marL="0" indent="0">
              <a:buNone/>
            </a:pPr>
            <a:r>
              <a:rPr lang="en-AU" dirty="0" smtClean="0">
                <a:solidFill>
                  <a:schemeClr val="bg1">
                    <a:lumMod val="75000"/>
                  </a:schemeClr>
                </a:solidFill>
              </a:rPr>
              <a:t>This was not easy to give a heading to</a:t>
            </a:r>
          </a:p>
          <a:p>
            <a:r>
              <a:rPr lang="en-AU" dirty="0" smtClean="0">
                <a:solidFill>
                  <a:schemeClr val="bg1">
                    <a:lumMod val="75000"/>
                  </a:schemeClr>
                </a:solidFill>
              </a:rPr>
              <a:t>Proposed “The ten common failings or mistakes in submitted HHMPs”</a:t>
            </a:r>
          </a:p>
          <a:p>
            <a:pPr lvl="1"/>
            <a:r>
              <a:rPr lang="en-AU" dirty="0" smtClean="0">
                <a:solidFill>
                  <a:schemeClr val="bg1">
                    <a:lumMod val="75000"/>
                  </a:schemeClr>
                </a:solidFill>
              </a:rPr>
              <a:t>Too negative (some might be upset or offended) </a:t>
            </a:r>
          </a:p>
          <a:p>
            <a:pPr lvl="1"/>
            <a:r>
              <a:rPr lang="en-AU" dirty="0" smtClean="0">
                <a:solidFill>
                  <a:schemeClr val="bg1">
                    <a:lumMod val="75000"/>
                  </a:schemeClr>
                </a:solidFill>
              </a:rPr>
              <a:t>Recommended a more positive heading</a:t>
            </a:r>
          </a:p>
          <a:p>
            <a:r>
              <a:rPr lang="en-AU" dirty="0" smtClean="0"/>
              <a:t>Proposed “ </a:t>
            </a:r>
            <a:r>
              <a:rPr lang="en-AU" b="1" i="1" dirty="0" smtClean="0"/>
              <a:t>The ten rules to follow when submitting an HHMP”</a:t>
            </a:r>
          </a:p>
          <a:p>
            <a:pPr lvl="1"/>
            <a:r>
              <a:rPr lang="en-AU" dirty="0" smtClean="0"/>
              <a:t>Too authoritarian (some might be alienated) </a:t>
            </a:r>
          </a:p>
          <a:p>
            <a:pPr lvl="1"/>
            <a:r>
              <a:rPr lang="en-AU" dirty="0" smtClean="0"/>
              <a:t> Recommended a more engaging heading</a:t>
            </a:r>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63014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99456" y="692696"/>
            <a:ext cx="1152128" cy="216024"/>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568" y="1556792"/>
            <a:ext cx="4509120" cy="4509120"/>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7104112" y="2852936"/>
            <a:ext cx="3456384" cy="146829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a:solidFill>
                  <a:srgbClr val="A32816"/>
                </a:solidFill>
              </a:rPr>
              <a:t>2019 </a:t>
            </a:r>
            <a:r>
              <a:rPr lang="en-US" sz="4400" dirty="0" smtClean="0">
                <a:solidFill>
                  <a:srgbClr val="A32816"/>
                </a:solidFill>
              </a:rPr>
              <a:t>Health and hygiene</a:t>
            </a:r>
          </a:p>
          <a:p>
            <a:pPr algn="ctr" eaLnBrk="0" fontAlgn="base" hangingPunct="0">
              <a:spcBef>
                <a:spcPct val="0"/>
              </a:spcBef>
              <a:spcAft>
                <a:spcPct val="0"/>
              </a:spcAft>
            </a:pPr>
            <a:r>
              <a:rPr lang="en-US" sz="4400" dirty="0">
                <a:solidFill>
                  <a:srgbClr val="A32816"/>
                </a:solidFill>
              </a:rPr>
              <a:t>f</a:t>
            </a:r>
            <a:r>
              <a:rPr lang="en-US" sz="4400" dirty="0" smtClean="0">
                <a:solidFill>
                  <a:srgbClr val="A32816"/>
                </a:solidFill>
              </a:rPr>
              <a:t>orum</a:t>
            </a:r>
            <a:endParaRPr lang="en-US" sz="4400" dirty="0">
              <a:solidFill>
                <a:srgbClr val="A32816"/>
              </a:solidFill>
            </a:endParaRPr>
          </a:p>
          <a:p>
            <a:pPr algn="ctr" eaLnBrk="0" fontAlgn="base" hangingPunct="0">
              <a:spcBef>
                <a:spcPct val="0"/>
              </a:spcBef>
              <a:spcAft>
                <a:spcPct val="0"/>
              </a:spcAft>
            </a:pPr>
            <a:endParaRPr lang="en-US" sz="1000" dirty="0">
              <a:solidFill>
                <a:prstClr val="black"/>
              </a:solidFill>
            </a:endParaRPr>
          </a:p>
        </p:txBody>
      </p:sp>
    </p:spTree>
    <p:extLst>
      <p:ext uri="{BB962C8B-B14F-4D97-AF65-F5344CB8AC3E}">
        <p14:creationId xmlns:p14="http://schemas.microsoft.com/office/powerpoint/2010/main" val="4280066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Ten common “issues</a:t>
            </a:r>
            <a:r>
              <a:rPr lang="en-AU" dirty="0"/>
              <a:t>/ </a:t>
            </a:r>
            <a:r>
              <a:rPr lang="en-AU" dirty="0" smtClean="0"/>
              <a:t>failings/mistakes” with some HHMPs</a:t>
            </a:r>
            <a:endParaRPr lang="en-AU" dirty="0"/>
          </a:p>
        </p:txBody>
      </p:sp>
      <p:sp>
        <p:nvSpPr>
          <p:cNvPr id="4" name="Content Placeholder 3"/>
          <p:cNvSpPr>
            <a:spLocks noGrp="1"/>
          </p:cNvSpPr>
          <p:nvPr>
            <p:ph idx="1"/>
          </p:nvPr>
        </p:nvSpPr>
        <p:spPr/>
        <p:txBody>
          <a:bodyPr/>
          <a:lstStyle/>
          <a:p>
            <a:pPr marL="0" indent="0">
              <a:buNone/>
            </a:pPr>
            <a:r>
              <a:rPr lang="en-AU" dirty="0" smtClean="0">
                <a:solidFill>
                  <a:schemeClr val="bg1">
                    <a:lumMod val="75000"/>
                  </a:schemeClr>
                </a:solidFill>
              </a:rPr>
              <a:t>This was not easy to give a heading to</a:t>
            </a:r>
          </a:p>
          <a:p>
            <a:r>
              <a:rPr lang="en-AU" dirty="0" smtClean="0">
                <a:solidFill>
                  <a:schemeClr val="bg1">
                    <a:lumMod val="75000"/>
                  </a:schemeClr>
                </a:solidFill>
              </a:rPr>
              <a:t>Proposed “The ten common failings or mistakes in submitted HHMPs”</a:t>
            </a:r>
          </a:p>
          <a:p>
            <a:pPr lvl="1"/>
            <a:r>
              <a:rPr lang="en-AU" dirty="0" smtClean="0">
                <a:solidFill>
                  <a:schemeClr val="bg1">
                    <a:lumMod val="75000"/>
                  </a:schemeClr>
                </a:solidFill>
              </a:rPr>
              <a:t>Too negative (some might be upset or offended) </a:t>
            </a:r>
          </a:p>
          <a:p>
            <a:pPr lvl="1"/>
            <a:r>
              <a:rPr lang="en-AU" dirty="0" smtClean="0">
                <a:solidFill>
                  <a:schemeClr val="bg1">
                    <a:lumMod val="75000"/>
                  </a:schemeClr>
                </a:solidFill>
              </a:rPr>
              <a:t>Recommended a more positive heading</a:t>
            </a:r>
          </a:p>
          <a:p>
            <a:r>
              <a:rPr lang="en-AU" dirty="0" smtClean="0">
                <a:solidFill>
                  <a:schemeClr val="bg1">
                    <a:lumMod val="75000"/>
                  </a:schemeClr>
                </a:solidFill>
              </a:rPr>
              <a:t>Proposed “ The ten rules to follow when submitting an HHMP”</a:t>
            </a:r>
          </a:p>
          <a:p>
            <a:pPr lvl="1"/>
            <a:r>
              <a:rPr lang="en-AU" dirty="0" smtClean="0">
                <a:solidFill>
                  <a:schemeClr val="bg1">
                    <a:lumMod val="75000"/>
                  </a:schemeClr>
                </a:solidFill>
              </a:rPr>
              <a:t>Too authoritarian ( some might be alienated) </a:t>
            </a:r>
          </a:p>
          <a:p>
            <a:pPr lvl="1"/>
            <a:r>
              <a:rPr lang="en-AU" dirty="0" smtClean="0">
                <a:solidFill>
                  <a:schemeClr val="bg1">
                    <a:lumMod val="75000"/>
                  </a:schemeClr>
                </a:solidFill>
              </a:rPr>
              <a:t> Recommended a more engaging heading</a:t>
            </a:r>
          </a:p>
          <a:p>
            <a:r>
              <a:rPr lang="en-AU" dirty="0" smtClean="0"/>
              <a:t>Proposed </a:t>
            </a:r>
            <a:r>
              <a:rPr lang="en-AU" b="1" i="1" dirty="0" smtClean="0"/>
              <a:t>“The ten tenets when submitting an HHMP”</a:t>
            </a:r>
          </a:p>
          <a:p>
            <a:pPr lvl="1"/>
            <a:r>
              <a:rPr lang="en-AU" dirty="0"/>
              <a:t>Nice little catchy </a:t>
            </a:r>
            <a:r>
              <a:rPr lang="en-AU" dirty="0" smtClean="0"/>
              <a:t>phrase that shouldn’t upset or alienate anyone</a:t>
            </a:r>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75632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ten tenets of HHMP’s</a:t>
            </a:r>
            <a:endParaRPr lang="en-AU" dirty="0"/>
          </a:p>
        </p:txBody>
      </p:sp>
      <p:sp>
        <p:nvSpPr>
          <p:cNvPr id="5" name="Content Placeholder 4"/>
          <p:cNvSpPr>
            <a:spLocks noGrp="1"/>
          </p:cNvSpPr>
          <p:nvPr>
            <p:ph idx="1"/>
          </p:nvPr>
        </p:nvSpPr>
        <p:spPr/>
        <p:txBody>
          <a:bodyPr/>
          <a:lstStyle/>
          <a:p>
            <a:r>
              <a:rPr lang="en-AU" dirty="0" smtClean="0"/>
              <a:t>So I asked for some help with a graphic</a:t>
            </a:r>
            <a:endParaRPr lang="en-AU"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196707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Not So Silent Night - Wikipedi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04112" y="1196752"/>
            <a:ext cx="4888962" cy="4822294"/>
          </a:xfrm>
        </p:spPr>
      </p:pic>
      <p:sp>
        <p:nvSpPr>
          <p:cNvPr id="8" name="Content Placeholder 7"/>
          <p:cNvSpPr>
            <a:spLocks noGrp="1"/>
          </p:cNvSpPr>
          <p:nvPr>
            <p:ph sz="half" idx="2"/>
          </p:nvPr>
        </p:nvSpPr>
        <p:spPr>
          <a:xfrm>
            <a:off x="914400" y="1645905"/>
            <a:ext cx="5080000" cy="4349080"/>
          </a:xfrm>
        </p:spPr>
        <p:txBody>
          <a:bodyPr/>
          <a:lstStyle/>
          <a:p>
            <a:r>
              <a:rPr lang="en-AU" dirty="0" smtClean="0"/>
              <a:t>Clearly noise induced hearing loss is not restricted to the mining industry </a:t>
            </a:r>
          </a:p>
          <a:p>
            <a:r>
              <a:rPr lang="en-AU" dirty="0" smtClean="0"/>
              <a:t>So another change was required </a:t>
            </a:r>
          </a:p>
          <a:p>
            <a:endParaRPr lang="en-AU" dirty="0"/>
          </a:p>
        </p:txBody>
      </p:sp>
      <p:sp>
        <p:nvSpPr>
          <p:cNvPr id="2" name="Title 1"/>
          <p:cNvSpPr>
            <a:spLocks noGrp="1"/>
          </p:cNvSpPr>
          <p:nvPr>
            <p:ph type="title"/>
          </p:nvPr>
        </p:nvSpPr>
        <p:spPr/>
        <p:txBody>
          <a:bodyPr/>
          <a:lstStyle/>
          <a:p>
            <a:r>
              <a:rPr lang="en-AU" dirty="0" smtClean="0"/>
              <a:t>The ten tenets of HHMP’s</a:t>
            </a:r>
            <a:endParaRPr lang="en-AU" dirty="0"/>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831031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AU" dirty="0" smtClean="0"/>
          </a:p>
          <a:p>
            <a:endParaRPr lang="en-AU" dirty="0"/>
          </a:p>
        </p:txBody>
      </p:sp>
      <p:pic>
        <p:nvPicPr>
          <p:cNvPr id="5" name="Content Placeholder 4"/>
          <p:cNvPicPr>
            <a:picLocks noGrp="1" noChangeAspect="1"/>
          </p:cNvPicPr>
          <p:nvPr>
            <p:ph sz="half" idx="2"/>
          </p:nvPr>
        </p:nvPicPr>
        <p:blipFill>
          <a:blip r:embed="rId2"/>
          <a:stretch>
            <a:fillRect/>
          </a:stretch>
        </p:blipFill>
        <p:spPr>
          <a:xfrm>
            <a:off x="6240016" y="1277491"/>
            <a:ext cx="4672459" cy="4672459"/>
          </a:xfrm>
          <a:prstGeom prst="rect">
            <a:avLst/>
          </a:prstGeom>
        </p:spPr>
      </p:pic>
      <p:sp>
        <p:nvSpPr>
          <p:cNvPr id="4" name="Title 3"/>
          <p:cNvSpPr>
            <a:spLocks noGrp="1"/>
          </p:cNvSpPr>
          <p:nvPr>
            <p:ph type="title"/>
          </p:nvPr>
        </p:nvSpPr>
        <p:spPr/>
        <p:txBody>
          <a:bodyPr/>
          <a:lstStyle/>
          <a:p>
            <a:r>
              <a:rPr lang="en-AU" dirty="0"/>
              <a:t>The Ten Commandments for HHMP submissions</a:t>
            </a:r>
          </a:p>
        </p:txBody>
      </p:sp>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384787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2" y="1412776"/>
            <a:ext cx="9505056" cy="4824536"/>
          </a:xfrm>
        </p:spPr>
        <p:txBody>
          <a:bodyPr/>
          <a:lstStyle/>
          <a:p>
            <a:r>
              <a:rPr lang="en-AU" dirty="0">
                <a:latin typeface="Monotype Corsiva" panose="03010101010201010101" pitchFamily="66" charset="0"/>
              </a:rPr>
              <a:t>Thou shalt remember that the purpose of the plan is to prevent harm to thy fellow workers not </a:t>
            </a:r>
            <a:r>
              <a:rPr lang="en-AU" dirty="0" smtClean="0">
                <a:latin typeface="Monotype Corsiva" panose="03010101010201010101" pitchFamily="66" charset="0"/>
              </a:rPr>
              <a:t>the </a:t>
            </a:r>
            <a:r>
              <a:rPr lang="en-AU" dirty="0">
                <a:latin typeface="Monotype Corsiva" panose="03010101010201010101" pitchFamily="66" charset="0"/>
              </a:rPr>
              <a:t>accumulation of KPI points or to provide an audit tool for </a:t>
            </a:r>
            <a:r>
              <a:rPr lang="en-AU" dirty="0" smtClean="0">
                <a:latin typeface="Monotype Corsiva" panose="03010101010201010101" pitchFamily="66" charset="0"/>
              </a:rPr>
              <a:t>thy regulator, for </a:t>
            </a:r>
            <a:r>
              <a:rPr lang="en-AU" dirty="0">
                <a:latin typeface="Monotype Corsiva" panose="03010101010201010101" pitchFamily="66" charset="0"/>
              </a:rPr>
              <a:t>thy regulator has </a:t>
            </a:r>
            <a:r>
              <a:rPr lang="en-AU" dirty="0" smtClean="0">
                <a:latin typeface="Monotype Corsiva" panose="03010101010201010101" pitchFamily="66" charset="0"/>
              </a:rPr>
              <a:t>many, many forms </a:t>
            </a:r>
            <a:r>
              <a:rPr lang="en-AU" dirty="0">
                <a:latin typeface="Monotype Corsiva" panose="03010101010201010101" pitchFamily="66" charset="0"/>
              </a:rPr>
              <a:t>already.</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pic>
        <p:nvPicPr>
          <p:cNvPr id="7" name="Picture 6"/>
          <p:cNvPicPr>
            <a:picLocks noChangeAspect="1"/>
          </p:cNvPicPr>
          <p:nvPr/>
        </p:nvPicPr>
        <p:blipFill>
          <a:blip r:embed="rId2"/>
          <a:stretch>
            <a:fillRect/>
          </a:stretch>
        </p:blipFill>
        <p:spPr>
          <a:xfrm>
            <a:off x="8821231" y="2492896"/>
            <a:ext cx="3276363" cy="2520280"/>
          </a:xfrm>
          <a:prstGeom prst="rect">
            <a:avLst/>
          </a:prstGeom>
        </p:spPr>
      </p:pic>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507393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r>
              <a:rPr lang="en-AU" dirty="0">
                <a:latin typeface="Monotype Corsiva" panose="03010101010201010101" pitchFamily="66" charset="0"/>
              </a:rPr>
              <a:t>Thy plan shall overfloweth with facts and data not opinions and </a:t>
            </a:r>
            <a:r>
              <a:rPr lang="en-AU" dirty="0" smtClean="0">
                <a:latin typeface="Monotype Corsiva" panose="03010101010201010101" pitchFamily="66" charset="0"/>
              </a:rPr>
              <a:t>aspirations.</a:t>
            </a:r>
            <a:endParaRPr lang="en-AU" dirty="0">
              <a:latin typeface="Monotype Corsiva" panose="03010101010201010101" pitchFamily="66" charset="0"/>
            </a:endParaRP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pic>
        <p:nvPicPr>
          <p:cNvPr id="7" name="Picture 6"/>
          <p:cNvPicPr>
            <a:picLocks noChangeAspect="1"/>
          </p:cNvPicPr>
          <p:nvPr/>
        </p:nvPicPr>
        <p:blipFill>
          <a:blip r:embed="rId2"/>
          <a:stretch>
            <a:fillRect/>
          </a:stretch>
        </p:blipFill>
        <p:spPr>
          <a:xfrm>
            <a:off x="9264353" y="1844824"/>
            <a:ext cx="2808312" cy="2160240"/>
          </a:xfrm>
          <a:prstGeom prst="rect">
            <a:avLst/>
          </a:prstGeom>
        </p:spPr>
      </p:pic>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561001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r>
              <a:rPr lang="en-AU" sz="1800" dirty="0">
                <a:solidFill>
                  <a:schemeClr val="bg1">
                    <a:lumMod val="75000"/>
                  </a:schemeClr>
                </a:solidFill>
                <a:latin typeface="Monotype Corsiva" panose="03010101010201010101" pitchFamily="66" charset="0"/>
              </a:rPr>
              <a:t>Thy plan shall overfloweth with facts and data not opinions and </a:t>
            </a:r>
            <a:r>
              <a:rPr lang="en-AU" sz="1800" dirty="0" smtClean="0">
                <a:solidFill>
                  <a:schemeClr val="bg1">
                    <a:lumMod val="75000"/>
                  </a:schemeClr>
                </a:solidFill>
                <a:latin typeface="Monotype Corsiva" panose="03010101010201010101" pitchFamily="66" charset="0"/>
              </a:rPr>
              <a:t>aspirations.</a:t>
            </a:r>
            <a:endParaRPr lang="en-AU" sz="1800" dirty="0">
              <a:solidFill>
                <a:schemeClr val="bg1">
                  <a:lumMod val="75000"/>
                </a:schemeClr>
              </a:solidFill>
              <a:latin typeface="Monotype Corsiva" panose="03010101010201010101" pitchFamily="66" charset="0"/>
            </a:endParaRPr>
          </a:p>
          <a:p>
            <a:r>
              <a:rPr lang="en-AU" dirty="0" smtClean="0">
                <a:latin typeface="Monotype Corsiva" panose="03010101010201010101" pitchFamily="66" charset="0"/>
              </a:rPr>
              <a:t>Thou shalt supply a plan of management actions, not a status report or list of health hazards.</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380961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r>
              <a:rPr lang="en-AU" sz="1800" dirty="0">
                <a:solidFill>
                  <a:schemeClr val="bg1">
                    <a:lumMod val="75000"/>
                  </a:schemeClr>
                </a:solidFill>
                <a:latin typeface="Monotype Corsiva" panose="03010101010201010101" pitchFamily="66" charset="0"/>
              </a:rPr>
              <a:t>Thy plan shall overfloweth with facts and data not opinions and </a:t>
            </a:r>
            <a:r>
              <a:rPr lang="en-AU" sz="1800" dirty="0" smtClean="0">
                <a:solidFill>
                  <a:schemeClr val="bg1">
                    <a:lumMod val="75000"/>
                  </a:schemeClr>
                </a:solidFill>
                <a:latin typeface="Monotype Corsiva" panose="03010101010201010101" pitchFamily="66" charset="0"/>
              </a:rPr>
              <a:t>aspirations.</a:t>
            </a:r>
            <a:endParaRPr lang="en-AU" sz="1800" dirty="0">
              <a:solidFill>
                <a:schemeClr val="bg1">
                  <a:lumMod val="75000"/>
                </a:schemeClr>
              </a:solidFill>
              <a:latin typeface="Monotype Corsiva" panose="03010101010201010101" pitchFamily="66" charset="0"/>
            </a:endParaRPr>
          </a:p>
          <a:p>
            <a:r>
              <a:rPr lang="en-AU" sz="1800" dirty="0" smtClean="0">
                <a:solidFill>
                  <a:schemeClr val="bg1">
                    <a:lumMod val="75000"/>
                  </a:schemeClr>
                </a:solidFill>
                <a:latin typeface="Monotype Corsiva" panose="03010101010201010101" pitchFamily="66" charset="0"/>
              </a:rPr>
              <a:t>Thou shalt supply a plan of management actions, not a status report or list of health hazards.</a:t>
            </a:r>
          </a:p>
          <a:p>
            <a:r>
              <a:rPr lang="en-AU" dirty="0" smtClean="0">
                <a:latin typeface="Monotype Corsiva" panose="03010101010201010101" pitchFamily="66" charset="0"/>
              </a:rPr>
              <a:t>Remember that recommendations have no place in thy plan, only actions. Thy actions shalt be S.M.A.R.T.</a:t>
            </a:r>
          </a:p>
          <a:p>
            <a:pPr lvl="1"/>
            <a:r>
              <a:rPr lang="en-AU" b="1" dirty="0" smtClean="0">
                <a:latin typeface="Monotype Corsiva" panose="03010101010201010101" pitchFamily="66" charset="0"/>
              </a:rPr>
              <a:t>S</a:t>
            </a:r>
            <a:r>
              <a:rPr lang="en-AU" dirty="0" smtClean="0">
                <a:latin typeface="Monotype Corsiva" panose="03010101010201010101" pitchFamily="66" charset="0"/>
              </a:rPr>
              <a:t>pecific, </a:t>
            </a:r>
            <a:r>
              <a:rPr lang="en-AU" b="1" dirty="0" smtClean="0">
                <a:latin typeface="Monotype Corsiva" panose="03010101010201010101" pitchFamily="66" charset="0"/>
              </a:rPr>
              <a:t>M</a:t>
            </a:r>
            <a:r>
              <a:rPr lang="en-AU" dirty="0" smtClean="0">
                <a:latin typeface="Monotype Corsiva" panose="03010101010201010101" pitchFamily="66" charset="0"/>
              </a:rPr>
              <a:t>easureable, </a:t>
            </a:r>
            <a:r>
              <a:rPr lang="en-AU" b="1" dirty="0" smtClean="0">
                <a:latin typeface="Monotype Corsiva" panose="03010101010201010101" pitchFamily="66" charset="0"/>
              </a:rPr>
              <a:t>A</a:t>
            </a:r>
            <a:r>
              <a:rPr lang="en-AU" dirty="0" smtClean="0">
                <a:latin typeface="Monotype Corsiva" panose="03010101010201010101" pitchFamily="66" charset="0"/>
              </a:rPr>
              <a:t>chievable, </a:t>
            </a:r>
            <a:r>
              <a:rPr lang="en-AU" b="1" dirty="0" smtClean="0">
                <a:latin typeface="Monotype Corsiva" panose="03010101010201010101" pitchFamily="66" charset="0"/>
              </a:rPr>
              <a:t>R</a:t>
            </a:r>
            <a:r>
              <a:rPr lang="en-AU" dirty="0" smtClean="0">
                <a:latin typeface="Monotype Corsiva" panose="03010101010201010101" pitchFamily="66" charset="0"/>
              </a:rPr>
              <a:t>esponsibility assigned and </a:t>
            </a:r>
            <a:r>
              <a:rPr lang="en-AU" b="1" dirty="0" smtClean="0">
                <a:latin typeface="Monotype Corsiva" panose="03010101010201010101" pitchFamily="66" charset="0"/>
              </a:rPr>
              <a:t>T</a:t>
            </a:r>
            <a:r>
              <a:rPr lang="en-AU" dirty="0" smtClean="0">
                <a:latin typeface="Monotype Corsiva" panose="03010101010201010101" pitchFamily="66" charset="0"/>
              </a:rPr>
              <a:t>ime bound</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178679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r>
              <a:rPr lang="en-AU" sz="1800" dirty="0">
                <a:solidFill>
                  <a:schemeClr val="bg1">
                    <a:lumMod val="75000"/>
                  </a:schemeClr>
                </a:solidFill>
                <a:latin typeface="Monotype Corsiva" panose="03010101010201010101" pitchFamily="66" charset="0"/>
              </a:rPr>
              <a:t>Thy plan shall overfloweth with facts and data not opinions and </a:t>
            </a:r>
            <a:r>
              <a:rPr lang="en-AU" sz="1800" dirty="0" smtClean="0">
                <a:solidFill>
                  <a:schemeClr val="bg1">
                    <a:lumMod val="75000"/>
                  </a:schemeClr>
                </a:solidFill>
                <a:latin typeface="Monotype Corsiva" panose="03010101010201010101" pitchFamily="66" charset="0"/>
              </a:rPr>
              <a:t>aspirations.</a:t>
            </a:r>
            <a:endParaRPr lang="en-AU" sz="1800" dirty="0">
              <a:solidFill>
                <a:schemeClr val="bg1">
                  <a:lumMod val="75000"/>
                </a:schemeClr>
              </a:solidFill>
              <a:latin typeface="Monotype Corsiva" panose="03010101010201010101" pitchFamily="66" charset="0"/>
            </a:endParaRPr>
          </a:p>
          <a:p>
            <a:r>
              <a:rPr lang="en-AU" sz="1800" dirty="0" smtClean="0">
                <a:solidFill>
                  <a:schemeClr val="bg1">
                    <a:lumMod val="75000"/>
                  </a:schemeClr>
                </a:solidFill>
                <a:latin typeface="Monotype Corsiva" panose="03010101010201010101" pitchFamily="66" charset="0"/>
              </a:rPr>
              <a:t>Thou shalt supply a plan of management actions, not a status report or list of health hazards.</a:t>
            </a:r>
          </a:p>
          <a:p>
            <a:r>
              <a:rPr lang="en-AU" sz="1800" dirty="0" smtClean="0">
                <a:solidFill>
                  <a:schemeClr val="bg1">
                    <a:lumMod val="75000"/>
                  </a:schemeClr>
                </a:solidFill>
                <a:latin typeface="Monotype Corsiva" panose="03010101010201010101" pitchFamily="66" charset="0"/>
              </a:rPr>
              <a:t>Remember that recommendations have no place in thy plan only actions. Thy actions shalt be S.M.A.R.T.</a:t>
            </a:r>
          </a:p>
          <a:p>
            <a:pPr lvl="1"/>
            <a:r>
              <a:rPr lang="en-AU" sz="1800" b="1" dirty="0" smtClean="0">
                <a:solidFill>
                  <a:schemeClr val="bg1">
                    <a:lumMod val="75000"/>
                  </a:schemeClr>
                </a:solidFill>
                <a:latin typeface="Monotype Corsiva" panose="03010101010201010101" pitchFamily="66" charset="0"/>
              </a:rPr>
              <a:t>S</a:t>
            </a:r>
            <a:r>
              <a:rPr lang="en-AU" sz="1800" dirty="0" smtClean="0">
                <a:solidFill>
                  <a:schemeClr val="bg1">
                    <a:lumMod val="75000"/>
                  </a:schemeClr>
                </a:solidFill>
                <a:latin typeface="Monotype Corsiva" panose="03010101010201010101" pitchFamily="66" charset="0"/>
              </a:rPr>
              <a:t>pecific, </a:t>
            </a:r>
            <a:r>
              <a:rPr lang="en-AU" sz="1800" b="1" dirty="0" smtClean="0">
                <a:solidFill>
                  <a:schemeClr val="bg1">
                    <a:lumMod val="75000"/>
                  </a:schemeClr>
                </a:solidFill>
                <a:latin typeface="Monotype Corsiva" panose="03010101010201010101" pitchFamily="66" charset="0"/>
              </a:rPr>
              <a:t>M</a:t>
            </a:r>
            <a:r>
              <a:rPr lang="en-AU" sz="1800" dirty="0" smtClean="0">
                <a:solidFill>
                  <a:schemeClr val="bg1">
                    <a:lumMod val="75000"/>
                  </a:schemeClr>
                </a:solidFill>
                <a:latin typeface="Monotype Corsiva" panose="03010101010201010101" pitchFamily="66" charset="0"/>
              </a:rPr>
              <a:t>easureable, </a:t>
            </a:r>
            <a:r>
              <a:rPr lang="en-AU" sz="1800" b="1" dirty="0" smtClean="0">
                <a:solidFill>
                  <a:schemeClr val="bg1">
                    <a:lumMod val="75000"/>
                  </a:schemeClr>
                </a:solidFill>
                <a:latin typeface="Monotype Corsiva" panose="03010101010201010101" pitchFamily="66" charset="0"/>
              </a:rPr>
              <a:t>A</a:t>
            </a:r>
            <a:r>
              <a:rPr lang="en-AU" sz="1800" dirty="0" smtClean="0">
                <a:solidFill>
                  <a:schemeClr val="bg1">
                    <a:lumMod val="75000"/>
                  </a:schemeClr>
                </a:solidFill>
                <a:latin typeface="Monotype Corsiva" panose="03010101010201010101" pitchFamily="66" charset="0"/>
              </a:rPr>
              <a:t>chievable, </a:t>
            </a:r>
            <a:r>
              <a:rPr lang="en-AU" sz="1800" b="1" dirty="0" smtClean="0">
                <a:solidFill>
                  <a:schemeClr val="bg1">
                    <a:lumMod val="75000"/>
                  </a:schemeClr>
                </a:solidFill>
                <a:latin typeface="Monotype Corsiva" panose="03010101010201010101" pitchFamily="66" charset="0"/>
              </a:rPr>
              <a:t>R</a:t>
            </a:r>
            <a:r>
              <a:rPr lang="en-AU" sz="1800" dirty="0" smtClean="0">
                <a:solidFill>
                  <a:schemeClr val="bg1">
                    <a:lumMod val="75000"/>
                  </a:schemeClr>
                </a:solidFill>
                <a:latin typeface="Monotype Corsiva" panose="03010101010201010101" pitchFamily="66" charset="0"/>
              </a:rPr>
              <a:t>esponsibility assigned and </a:t>
            </a:r>
            <a:r>
              <a:rPr lang="en-AU" sz="1800" b="1" dirty="0" smtClean="0">
                <a:solidFill>
                  <a:schemeClr val="bg1">
                    <a:lumMod val="75000"/>
                  </a:schemeClr>
                </a:solidFill>
                <a:latin typeface="Monotype Corsiva" panose="03010101010201010101" pitchFamily="66" charset="0"/>
              </a:rPr>
              <a:t>T</a:t>
            </a:r>
            <a:r>
              <a:rPr lang="en-AU" sz="1800" dirty="0" smtClean="0">
                <a:solidFill>
                  <a:schemeClr val="bg1">
                    <a:lumMod val="75000"/>
                  </a:schemeClr>
                </a:solidFill>
                <a:latin typeface="Monotype Corsiva" panose="03010101010201010101" pitchFamily="66" charset="0"/>
              </a:rPr>
              <a:t>ime bound</a:t>
            </a:r>
          </a:p>
          <a:p>
            <a:r>
              <a:rPr lang="en-AU" dirty="0" smtClean="0">
                <a:latin typeface="Monotype Corsiva" panose="03010101010201010101" pitchFamily="66" charset="0"/>
              </a:rPr>
              <a:t>Thou you may covet thy neighbours HHMP - do not copy- for thee hazards and controls will be different.</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907208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r>
              <a:rPr lang="en-AU" sz="1800" dirty="0">
                <a:solidFill>
                  <a:schemeClr val="bg1">
                    <a:lumMod val="75000"/>
                  </a:schemeClr>
                </a:solidFill>
                <a:latin typeface="Monotype Corsiva" panose="03010101010201010101" pitchFamily="66" charset="0"/>
              </a:rPr>
              <a:t>Thy plan shall overfloweth with facts and data not opinions and </a:t>
            </a:r>
            <a:r>
              <a:rPr lang="en-AU" sz="1800" dirty="0" smtClean="0">
                <a:solidFill>
                  <a:schemeClr val="bg1">
                    <a:lumMod val="75000"/>
                  </a:schemeClr>
                </a:solidFill>
                <a:latin typeface="Monotype Corsiva" panose="03010101010201010101" pitchFamily="66" charset="0"/>
              </a:rPr>
              <a:t>aspirations.</a:t>
            </a:r>
            <a:endParaRPr lang="en-AU" sz="1800" dirty="0">
              <a:solidFill>
                <a:schemeClr val="bg1">
                  <a:lumMod val="75000"/>
                </a:schemeClr>
              </a:solidFill>
              <a:latin typeface="Monotype Corsiva" panose="03010101010201010101" pitchFamily="66" charset="0"/>
            </a:endParaRPr>
          </a:p>
          <a:p>
            <a:r>
              <a:rPr lang="en-AU" sz="1800" dirty="0" smtClean="0">
                <a:solidFill>
                  <a:schemeClr val="bg1">
                    <a:lumMod val="75000"/>
                  </a:schemeClr>
                </a:solidFill>
                <a:latin typeface="Monotype Corsiva" panose="03010101010201010101" pitchFamily="66" charset="0"/>
              </a:rPr>
              <a:t>Thou shalt supply a plan of management actions, not a status report or list of health hazards.</a:t>
            </a:r>
          </a:p>
          <a:p>
            <a:r>
              <a:rPr lang="en-AU" sz="1800" dirty="0" smtClean="0">
                <a:solidFill>
                  <a:schemeClr val="bg1">
                    <a:lumMod val="75000"/>
                  </a:schemeClr>
                </a:solidFill>
                <a:latin typeface="Monotype Corsiva" panose="03010101010201010101" pitchFamily="66" charset="0"/>
              </a:rPr>
              <a:t>Remember that recommendations have no place in thy plan only actions. Thy actions shalt be S.M.A.R.T.</a:t>
            </a:r>
          </a:p>
          <a:p>
            <a:pPr lvl="1"/>
            <a:r>
              <a:rPr lang="en-AU" sz="1800" b="1" dirty="0" smtClean="0">
                <a:solidFill>
                  <a:schemeClr val="bg1">
                    <a:lumMod val="75000"/>
                  </a:schemeClr>
                </a:solidFill>
                <a:latin typeface="Monotype Corsiva" panose="03010101010201010101" pitchFamily="66" charset="0"/>
              </a:rPr>
              <a:t>S</a:t>
            </a:r>
            <a:r>
              <a:rPr lang="en-AU" sz="1800" dirty="0" smtClean="0">
                <a:solidFill>
                  <a:schemeClr val="bg1">
                    <a:lumMod val="75000"/>
                  </a:schemeClr>
                </a:solidFill>
                <a:latin typeface="Monotype Corsiva" panose="03010101010201010101" pitchFamily="66" charset="0"/>
              </a:rPr>
              <a:t>pecific, </a:t>
            </a:r>
            <a:r>
              <a:rPr lang="en-AU" sz="1800" b="1" dirty="0" smtClean="0">
                <a:solidFill>
                  <a:schemeClr val="bg1">
                    <a:lumMod val="75000"/>
                  </a:schemeClr>
                </a:solidFill>
                <a:latin typeface="Monotype Corsiva" panose="03010101010201010101" pitchFamily="66" charset="0"/>
              </a:rPr>
              <a:t>M</a:t>
            </a:r>
            <a:r>
              <a:rPr lang="en-AU" sz="1800" dirty="0" smtClean="0">
                <a:solidFill>
                  <a:schemeClr val="bg1">
                    <a:lumMod val="75000"/>
                  </a:schemeClr>
                </a:solidFill>
                <a:latin typeface="Monotype Corsiva" panose="03010101010201010101" pitchFamily="66" charset="0"/>
              </a:rPr>
              <a:t>easureable, </a:t>
            </a:r>
            <a:r>
              <a:rPr lang="en-AU" sz="1800" b="1" dirty="0" smtClean="0">
                <a:solidFill>
                  <a:schemeClr val="bg1">
                    <a:lumMod val="75000"/>
                  </a:schemeClr>
                </a:solidFill>
                <a:latin typeface="Monotype Corsiva" panose="03010101010201010101" pitchFamily="66" charset="0"/>
              </a:rPr>
              <a:t>A</a:t>
            </a:r>
            <a:r>
              <a:rPr lang="en-AU" sz="1800" dirty="0" smtClean="0">
                <a:solidFill>
                  <a:schemeClr val="bg1">
                    <a:lumMod val="75000"/>
                  </a:schemeClr>
                </a:solidFill>
                <a:latin typeface="Monotype Corsiva" panose="03010101010201010101" pitchFamily="66" charset="0"/>
              </a:rPr>
              <a:t>chievable, </a:t>
            </a:r>
            <a:r>
              <a:rPr lang="en-AU" sz="1800" b="1" dirty="0" smtClean="0">
                <a:solidFill>
                  <a:schemeClr val="bg1">
                    <a:lumMod val="75000"/>
                  </a:schemeClr>
                </a:solidFill>
                <a:latin typeface="Monotype Corsiva" panose="03010101010201010101" pitchFamily="66" charset="0"/>
              </a:rPr>
              <a:t>R</a:t>
            </a:r>
            <a:r>
              <a:rPr lang="en-AU" sz="1800" dirty="0" smtClean="0">
                <a:solidFill>
                  <a:schemeClr val="bg1">
                    <a:lumMod val="75000"/>
                  </a:schemeClr>
                </a:solidFill>
                <a:latin typeface="Monotype Corsiva" panose="03010101010201010101" pitchFamily="66" charset="0"/>
              </a:rPr>
              <a:t>esponsibility assigned and </a:t>
            </a:r>
            <a:r>
              <a:rPr lang="en-AU" sz="1800" b="1" dirty="0" smtClean="0">
                <a:solidFill>
                  <a:schemeClr val="bg1">
                    <a:lumMod val="75000"/>
                  </a:schemeClr>
                </a:solidFill>
                <a:latin typeface="Monotype Corsiva" panose="03010101010201010101" pitchFamily="66" charset="0"/>
              </a:rPr>
              <a:t>T</a:t>
            </a:r>
            <a:r>
              <a:rPr lang="en-AU" sz="1800" dirty="0" smtClean="0">
                <a:solidFill>
                  <a:schemeClr val="bg1">
                    <a:lumMod val="75000"/>
                  </a:schemeClr>
                </a:solidFill>
                <a:latin typeface="Monotype Corsiva" panose="03010101010201010101" pitchFamily="66" charset="0"/>
              </a:rPr>
              <a:t>ime bound</a:t>
            </a:r>
          </a:p>
          <a:p>
            <a:r>
              <a:rPr lang="en-AU" sz="1800" dirty="0" smtClean="0">
                <a:solidFill>
                  <a:schemeClr val="bg1">
                    <a:lumMod val="75000"/>
                  </a:schemeClr>
                </a:solidFill>
                <a:latin typeface="Monotype Corsiva" panose="03010101010201010101" pitchFamily="66" charset="0"/>
              </a:rPr>
              <a:t>Thou you may covet thy neighbours HHMP - do not copy- for thee hazards and controls will be different.</a:t>
            </a:r>
          </a:p>
          <a:p>
            <a:r>
              <a:rPr lang="en-AU" dirty="0" smtClean="0">
                <a:latin typeface="Monotype Corsiva" panose="03010101010201010101" pitchFamily="66" charset="0"/>
              </a:rPr>
              <a:t>Thy plan shalt be succinct. Understand thy hazards and controls and the words will be few.</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718386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sz="4800" dirty="0" smtClean="0">
              <a:solidFill>
                <a:srgbClr val="117D7F"/>
              </a:solidFill>
            </a:endParaRPr>
          </a:p>
          <a:p>
            <a:pPr marL="0" indent="0" algn="ctr">
              <a:buNone/>
            </a:pPr>
            <a:r>
              <a:rPr lang="en-AU" sz="4800" dirty="0" smtClean="0">
                <a:solidFill>
                  <a:srgbClr val="117D7F"/>
                </a:solidFill>
              </a:rPr>
              <a:t>Health and hygiene management plans (HHMPs) – the </a:t>
            </a:r>
            <a:r>
              <a:rPr lang="en-AU" sz="4800" dirty="0" err="1" smtClean="0">
                <a:solidFill>
                  <a:srgbClr val="117D7F"/>
                </a:solidFill>
              </a:rPr>
              <a:t>hows</a:t>
            </a:r>
            <a:r>
              <a:rPr lang="en-AU" sz="4800" dirty="0" smtClean="0">
                <a:solidFill>
                  <a:srgbClr val="117D7F"/>
                </a:solidFill>
              </a:rPr>
              <a:t> and whys</a:t>
            </a:r>
            <a:endParaRPr lang="en-AU" sz="4800" dirty="0">
              <a:solidFill>
                <a:srgbClr val="117D7F"/>
              </a:solidFill>
            </a:endParaRPr>
          </a:p>
        </p:txBody>
      </p:sp>
    </p:spTree>
    <p:extLst>
      <p:ext uri="{BB962C8B-B14F-4D97-AF65-F5344CB8AC3E}">
        <p14:creationId xmlns:p14="http://schemas.microsoft.com/office/powerpoint/2010/main" val="381990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r>
              <a:rPr lang="en-AU" sz="1800" dirty="0">
                <a:solidFill>
                  <a:schemeClr val="bg1">
                    <a:lumMod val="75000"/>
                  </a:schemeClr>
                </a:solidFill>
                <a:latin typeface="Monotype Corsiva" panose="03010101010201010101" pitchFamily="66" charset="0"/>
              </a:rPr>
              <a:t>Thy plan shall overfloweth with facts and data not opinions and </a:t>
            </a:r>
            <a:r>
              <a:rPr lang="en-AU" sz="1800" dirty="0" smtClean="0">
                <a:solidFill>
                  <a:schemeClr val="bg1">
                    <a:lumMod val="75000"/>
                  </a:schemeClr>
                </a:solidFill>
                <a:latin typeface="Monotype Corsiva" panose="03010101010201010101" pitchFamily="66" charset="0"/>
              </a:rPr>
              <a:t>aspirations.</a:t>
            </a:r>
            <a:endParaRPr lang="en-AU" sz="1800" dirty="0">
              <a:solidFill>
                <a:schemeClr val="bg1">
                  <a:lumMod val="75000"/>
                </a:schemeClr>
              </a:solidFill>
              <a:latin typeface="Monotype Corsiva" panose="03010101010201010101" pitchFamily="66" charset="0"/>
            </a:endParaRPr>
          </a:p>
          <a:p>
            <a:r>
              <a:rPr lang="en-AU" sz="1800" dirty="0" smtClean="0">
                <a:solidFill>
                  <a:schemeClr val="bg1">
                    <a:lumMod val="75000"/>
                  </a:schemeClr>
                </a:solidFill>
                <a:latin typeface="Monotype Corsiva" panose="03010101010201010101" pitchFamily="66" charset="0"/>
              </a:rPr>
              <a:t>Thou shalt supply a plan of management actions, not a status report or list of health hazards.</a:t>
            </a:r>
          </a:p>
          <a:p>
            <a:r>
              <a:rPr lang="en-AU" sz="1800" dirty="0" smtClean="0">
                <a:solidFill>
                  <a:schemeClr val="bg1">
                    <a:lumMod val="75000"/>
                  </a:schemeClr>
                </a:solidFill>
                <a:latin typeface="Monotype Corsiva" panose="03010101010201010101" pitchFamily="66" charset="0"/>
              </a:rPr>
              <a:t>Remember that recommendations have no place in thy plan only actions. Thy actions shalt be S.M.A.R.T.</a:t>
            </a:r>
          </a:p>
          <a:p>
            <a:pPr lvl="1"/>
            <a:r>
              <a:rPr lang="en-AU" sz="1800" b="1" dirty="0" smtClean="0">
                <a:solidFill>
                  <a:schemeClr val="bg1">
                    <a:lumMod val="75000"/>
                  </a:schemeClr>
                </a:solidFill>
                <a:latin typeface="Monotype Corsiva" panose="03010101010201010101" pitchFamily="66" charset="0"/>
              </a:rPr>
              <a:t>S</a:t>
            </a:r>
            <a:r>
              <a:rPr lang="en-AU" sz="1800" dirty="0" smtClean="0">
                <a:solidFill>
                  <a:schemeClr val="bg1">
                    <a:lumMod val="75000"/>
                  </a:schemeClr>
                </a:solidFill>
                <a:latin typeface="Monotype Corsiva" panose="03010101010201010101" pitchFamily="66" charset="0"/>
              </a:rPr>
              <a:t>pecific, </a:t>
            </a:r>
            <a:r>
              <a:rPr lang="en-AU" sz="1800" b="1" dirty="0" smtClean="0">
                <a:solidFill>
                  <a:schemeClr val="bg1">
                    <a:lumMod val="75000"/>
                  </a:schemeClr>
                </a:solidFill>
                <a:latin typeface="Monotype Corsiva" panose="03010101010201010101" pitchFamily="66" charset="0"/>
              </a:rPr>
              <a:t>M</a:t>
            </a:r>
            <a:r>
              <a:rPr lang="en-AU" sz="1800" dirty="0" smtClean="0">
                <a:solidFill>
                  <a:schemeClr val="bg1">
                    <a:lumMod val="75000"/>
                  </a:schemeClr>
                </a:solidFill>
                <a:latin typeface="Monotype Corsiva" panose="03010101010201010101" pitchFamily="66" charset="0"/>
              </a:rPr>
              <a:t>easureable, </a:t>
            </a:r>
            <a:r>
              <a:rPr lang="en-AU" sz="1800" b="1" dirty="0" smtClean="0">
                <a:solidFill>
                  <a:schemeClr val="bg1">
                    <a:lumMod val="75000"/>
                  </a:schemeClr>
                </a:solidFill>
                <a:latin typeface="Monotype Corsiva" panose="03010101010201010101" pitchFamily="66" charset="0"/>
              </a:rPr>
              <a:t>A</a:t>
            </a:r>
            <a:r>
              <a:rPr lang="en-AU" sz="1800" dirty="0" smtClean="0">
                <a:solidFill>
                  <a:schemeClr val="bg1">
                    <a:lumMod val="75000"/>
                  </a:schemeClr>
                </a:solidFill>
                <a:latin typeface="Monotype Corsiva" panose="03010101010201010101" pitchFamily="66" charset="0"/>
              </a:rPr>
              <a:t>chievable, </a:t>
            </a:r>
            <a:r>
              <a:rPr lang="en-AU" sz="1800" b="1" dirty="0" smtClean="0">
                <a:solidFill>
                  <a:schemeClr val="bg1">
                    <a:lumMod val="75000"/>
                  </a:schemeClr>
                </a:solidFill>
                <a:latin typeface="Monotype Corsiva" panose="03010101010201010101" pitchFamily="66" charset="0"/>
              </a:rPr>
              <a:t>R</a:t>
            </a:r>
            <a:r>
              <a:rPr lang="en-AU" sz="1800" dirty="0" smtClean="0">
                <a:solidFill>
                  <a:schemeClr val="bg1">
                    <a:lumMod val="75000"/>
                  </a:schemeClr>
                </a:solidFill>
                <a:latin typeface="Monotype Corsiva" panose="03010101010201010101" pitchFamily="66" charset="0"/>
              </a:rPr>
              <a:t>esponsibility assigned and </a:t>
            </a:r>
            <a:r>
              <a:rPr lang="en-AU" sz="1800" b="1" dirty="0" smtClean="0">
                <a:solidFill>
                  <a:schemeClr val="bg1">
                    <a:lumMod val="75000"/>
                  </a:schemeClr>
                </a:solidFill>
                <a:latin typeface="Monotype Corsiva" panose="03010101010201010101" pitchFamily="66" charset="0"/>
              </a:rPr>
              <a:t>T</a:t>
            </a:r>
            <a:r>
              <a:rPr lang="en-AU" sz="1800" dirty="0" smtClean="0">
                <a:solidFill>
                  <a:schemeClr val="bg1">
                    <a:lumMod val="75000"/>
                  </a:schemeClr>
                </a:solidFill>
                <a:latin typeface="Monotype Corsiva" panose="03010101010201010101" pitchFamily="66" charset="0"/>
              </a:rPr>
              <a:t>ime bound</a:t>
            </a:r>
          </a:p>
          <a:p>
            <a:r>
              <a:rPr lang="en-AU" sz="1800" dirty="0" smtClean="0">
                <a:solidFill>
                  <a:schemeClr val="bg1">
                    <a:lumMod val="75000"/>
                  </a:schemeClr>
                </a:solidFill>
                <a:latin typeface="Monotype Corsiva" panose="03010101010201010101" pitchFamily="66" charset="0"/>
              </a:rPr>
              <a:t>Thou you may covet thy neighbours HHMP - do not copy- for thee hazards and controls will be different.</a:t>
            </a:r>
          </a:p>
          <a:p>
            <a:r>
              <a:rPr lang="en-AU" sz="1800" dirty="0" smtClean="0">
                <a:solidFill>
                  <a:schemeClr val="bg1">
                    <a:lumMod val="75000"/>
                  </a:schemeClr>
                </a:solidFill>
                <a:latin typeface="Monotype Corsiva" panose="03010101010201010101" pitchFamily="66" charset="0"/>
              </a:rPr>
              <a:t>Thy plan shalt be succinct. Understand thy hazards and controls and the words will be few.</a:t>
            </a:r>
          </a:p>
          <a:p>
            <a:r>
              <a:rPr lang="en-AU" dirty="0" smtClean="0">
                <a:latin typeface="Monotype Corsiva" panose="03010101010201010101" pitchFamily="66" charset="0"/>
              </a:rPr>
              <a:t>Thy law requires ALL workers to not be harmed irrespective of obscurity of work location or employment contract -so thy plan shalt cover all aspects </a:t>
            </a:r>
            <a:r>
              <a:rPr lang="en-AU" dirty="0">
                <a:latin typeface="Monotype Corsiva" panose="03010101010201010101" pitchFamily="66" charset="0"/>
              </a:rPr>
              <a:t>and </a:t>
            </a:r>
            <a:r>
              <a:rPr lang="en-AU" dirty="0" smtClean="0">
                <a:latin typeface="Monotype Corsiva" panose="03010101010201010101" pitchFamily="66" charset="0"/>
              </a:rPr>
              <a:t>hazards of the operation even though thy dangers are far from view and only few may be affected. </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pic>
        <p:nvPicPr>
          <p:cNvPr id="7" name="Picture 6"/>
          <p:cNvPicPr>
            <a:picLocks noChangeAspect="1"/>
          </p:cNvPicPr>
          <p:nvPr/>
        </p:nvPicPr>
        <p:blipFill>
          <a:blip r:embed="rId2"/>
          <a:stretch>
            <a:fillRect/>
          </a:stretch>
        </p:blipFill>
        <p:spPr>
          <a:xfrm>
            <a:off x="9264353" y="1844824"/>
            <a:ext cx="2808312" cy="2160240"/>
          </a:xfrm>
          <a:prstGeom prst="rect">
            <a:avLst/>
          </a:prstGeom>
        </p:spPr>
      </p:pic>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472809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r>
              <a:rPr lang="en-AU" sz="1800" dirty="0">
                <a:solidFill>
                  <a:schemeClr val="bg1">
                    <a:lumMod val="75000"/>
                  </a:schemeClr>
                </a:solidFill>
                <a:latin typeface="Monotype Corsiva" panose="03010101010201010101" pitchFamily="66" charset="0"/>
              </a:rPr>
              <a:t>Thy plan shall overfloweth with facts and data not opinions and </a:t>
            </a:r>
            <a:r>
              <a:rPr lang="en-AU" sz="1800" dirty="0" smtClean="0">
                <a:solidFill>
                  <a:schemeClr val="bg1">
                    <a:lumMod val="75000"/>
                  </a:schemeClr>
                </a:solidFill>
                <a:latin typeface="Monotype Corsiva" panose="03010101010201010101" pitchFamily="66" charset="0"/>
              </a:rPr>
              <a:t>aspirations.</a:t>
            </a:r>
            <a:endParaRPr lang="en-AU" sz="1800" dirty="0">
              <a:solidFill>
                <a:schemeClr val="bg1">
                  <a:lumMod val="75000"/>
                </a:schemeClr>
              </a:solidFill>
              <a:latin typeface="Monotype Corsiva" panose="03010101010201010101" pitchFamily="66" charset="0"/>
            </a:endParaRPr>
          </a:p>
          <a:p>
            <a:r>
              <a:rPr lang="en-AU" sz="1800" dirty="0" smtClean="0">
                <a:solidFill>
                  <a:schemeClr val="bg1">
                    <a:lumMod val="75000"/>
                  </a:schemeClr>
                </a:solidFill>
                <a:latin typeface="Monotype Corsiva" panose="03010101010201010101" pitchFamily="66" charset="0"/>
              </a:rPr>
              <a:t>Thou shalt supply a plan of management actions, not a status report or list of health hazards.</a:t>
            </a:r>
          </a:p>
          <a:p>
            <a:r>
              <a:rPr lang="en-AU" sz="1800" dirty="0" smtClean="0">
                <a:solidFill>
                  <a:schemeClr val="bg1">
                    <a:lumMod val="75000"/>
                  </a:schemeClr>
                </a:solidFill>
                <a:latin typeface="Monotype Corsiva" panose="03010101010201010101" pitchFamily="66" charset="0"/>
              </a:rPr>
              <a:t>Remember that recommendations have no place in thy plan only actions. Thy actions shalt be S.M.A.R.T.</a:t>
            </a:r>
          </a:p>
          <a:p>
            <a:pPr lvl="1"/>
            <a:r>
              <a:rPr lang="en-AU" sz="1800" b="1" dirty="0" smtClean="0">
                <a:solidFill>
                  <a:schemeClr val="bg1">
                    <a:lumMod val="75000"/>
                  </a:schemeClr>
                </a:solidFill>
                <a:latin typeface="Monotype Corsiva" panose="03010101010201010101" pitchFamily="66" charset="0"/>
              </a:rPr>
              <a:t>S</a:t>
            </a:r>
            <a:r>
              <a:rPr lang="en-AU" sz="1800" dirty="0" smtClean="0">
                <a:solidFill>
                  <a:schemeClr val="bg1">
                    <a:lumMod val="75000"/>
                  </a:schemeClr>
                </a:solidFill>
                <a:latin typeface="Monotype Corsiva" panose="03010101010201010101" pitchFamily="66" charset="0"/>
              </a:rPr>
              <a:t>pecific, </a:t>
            </a:r>
            <a:r>
              <a:rPr lang="en-AU" sz="1800" b="1" dirty="0" smtClean="0">
                <a:solidFill>
                  <a:schemeClr val="bg1">
                    <a:lumMod val="75000"/>
                  </a:schemeClr>
                </a:solidFill>
                <a:latin typeface="Monotype Corsiva" panose="03010101010201010101" pitchFamily="66" charset="0"/>
              </a:rPr>
              <a:t>M</a:t>
            </a:r>
            <a:r>
              <a:rPr lang="en-AU" sz="1800" dirty="0" smtClean="0">
                <a:solidFill>
                  <a:schemeClr val="bg1">
                    <a:lumMod val="75000"/>
                  </a:schemeClr>
                </a:solidFill>
                <a:latin typeface="Monotype Corsiva" panose="03010101010201010101" pitchFamily="66" charset="0"/>
              </a:rPr>
              <a:t>easureable, </a:t>
            </a:r>
            <a:r>
              <a:rPr lang="en-AU" sz="1800" b="1" dirty="0" smtClean="0">
                <a:solidFill>
                  <a:schemeClr val="bg1">
                    <a:lumMod val="75000"/>
                  </a:schemeClr>
                </a:solidFill>
                <a:latin typeface="Monotype Corsiva" panose="03010101010201010101" pitchFamily="66" charset="0"/>
              </a:rPr>
              <a:t>A</a:t>
            </a:r>
            <a:r>
              <a:rPr lang="en-AU" sz="1800" dirty="0" smtClean="0">
                <a:solidFill>
                  <a:schemeClr val="bg1">
                    <a:lumMod val="75000"/>
                  </a:schemeClr>
                </a:solidFill>
                <a:latin typeface="Monotype Corsiva" panose="03010101010201010101" pitchFamily="66" charset="0"/>
              </a:rPr>
              <a:t>chievable, </a:t>
            </a:r>
            <a:r>
              <a:rPr lang="en-AU" sz="1800" b="1" dirty="0" smtClean="0">
                <a:solidFill>
                  <a:schemeClr val="bg1">
                    <a:lumMod val="75000"/>
                  </a:schemeClr>
                </a:solidFill>
                <a:latin typeface="Monotype Corsiva" panose="03010101010201010101" pitchFamily="66" charset="0"/>
              </a:rPr>
              <a:t>R</a:t>
            </a:r>
            <a:r>
              <a:rPr lang="en-AU" sz="1800" dirty="0" smtClean="0">
                <a:solidFill>
                  <a:schemeClr val="bg1">
                    <a:lumMod val="75000"/>
                  </a:schemeClr>
                </a:solidFill>
                <a:latin typeface="Monotype Corsiva" panose="03010101010201010101" pitchFamily="66" charset="0"/>
              </a:rPr>
              <a:t>esponsibility assigned and </a:t>
            </a:r>
            <a:r>
              <a:rPr lang="en-AU" sz="1800" b="1" dirty="0" smtClean="0">
                <a:solidFill>
                  <a:schemeClr val="bg1">
                    <a:lumMod val="75000"/>
                  </a:schemeClr>
                </a:solidFill>
                <a:latin typeface="Monotype Corsiva" panose="03010101010201010101" pitchFamily="66" charset="0"/>
              </a:rPr>
              <a:t>T</a:t>
            </a:r>
            <a:r>
              <a:rPr lang="en-AU" sz="1800" dirty="0" smtClean="0">
                <a:solidFill>
                  <a:schemeClr val="bg1">
                    <a:lumMod val="75000"/>
                  </a:schemeClr>
                </a:solidFill>
                <a:latin typeface="Monotype Corsiva" panose="03010101010201010101" pitchFamily="66" charset="0"/>
              </a:rPr>
              <a:t>ime bound</a:t>
            </a:r>
          </a:p>
          <a:p>
            <a:r>
              <a:rPr lang="en-AU" sz="1800" dirty="0" smtClean="0">
                <a:solidFill>
                  <a:schemeClr val="bg1">
                    <a:lumMod val="75000"/>
                  </a:schemeClr>
                </a:solidFill>
                <a:latin typeface="Monotype Corsiva" panose="03010101010201010101" pitchFamily="66" charset="0"/>
              </a:rPr>
              <a:t>Thou you may covet thy neighbours HHMP - do not copy- for thee hazards and controls will be different.</a:t>
            </a:r>
          </a:p>
          <a:p>
            <a:r>
              <a:rPr lang="en-AU" sz="1800" dirty="0" smtClean="0">
                <a:solidFill>
                  <a:schemeClr val="bg1">
                    <a:lumMod val="75000"/>
                  </a:schemeClr>
                </a:solidFill>
                <a:latin typeface="Monotype Corsiva" panose="03010101010201010101" pitchFamily="66" charset="0"/>
              </a:rPr>
              <a:t>Thy plan shalt be succinct. Understand thy hazards and controls and the words will be few.</a:t>
            </a:r>
          </a:p>
          <a:p>
            <a:r>
              <a:rPr lang="en-AU" sz="1800" dirty="0" smtClean="0">
                <a:solidFill>
                  <a:schemeClr val="bg1">
                    <a:lumMod val="75000"/>
                  </a:schemeClr>
                </a:solidFill>
                <a:latin typeface="Monotype Corsiva" panose="03010101010201010101" pitchFamily="66" charset="0"/>
              </a:rPr>
              <a:t>Thy law requires ALL workers to not be harmed irrespective of obscurity of work location or employment contract -so thy plan shalt cover all aspects </a:t>
            </a:r>
            <a:r>
              <a:rPr lang="en-AU" sz="1800" dirty="0">
                <a:solidFill>
                  <a:schemeClr val="bg1">
                    <a:lumMod val="75000"/>
                  </a:schemeClr>
                </a:solidFill>
                <a:latin typeface="Monotype Corsiva" panose="03010101010201010101" pitchFamily="66" charset="0"/>
              </a:rPr>
              <a:t>and </a:t>
            </a:r>
            <a:r>
              <a:rPr lang="en-AU" sz="1800" dirty="0" smtClean="0">
                <a:solidFill>
                  <a:schemeClr val="bg1">
                    <a:lumMod val="75000"/>
                  </a:schemeClr>
                </a:solidFill>
                <a:latin typeface="Monotype Corsiva" panose="03010101010201010101" pitchFamily="66" charset="0"/>
              </a:rPr>
              <a:t>hazards of the operation even though thy dangers are far from view and only few may be affected. </a:t>
            </a:r>
          </a:p>
          <a:p>
            <a:r>
              <a:rPr lang="en-AU" dirty="0" smtClean="0">
                <a:latin typeface="Monotype Corsiva" panose="03010101010201010101" pitchFamily="66" charset="0"/>
              </a:rPr>
              <a:t>Remember that quoting out of date sampling methods, legislation, or incorrect statistics does not portray an understanding of thy obligations and is likely to incur the rathe of thy reviewing officer. </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pic>
        <p:nvPicPr>
          <p:cNvPr id="7" name="Picture 6"/>
          <p:cNvPicPr>
            <a:picLocks noChangeAspect="1"/>
          </p:cNvPicPr>
          <p:nvPr/>
        </p:nvPicPr>
        <p:blipFill>
          <a:blip r:embed="rId2"/>
          <a:stretch>
            <a:fillRect/>
          </a:stretch>
        </p:blipFill>
        <p:spPr>
          <a:xfrm>
            <a:off x="9264353" y="1844824"/>
            <a:ext cx="2808312" cy="2160240"/>
          </a:xfrm>
          <a:prstGeom prst="rect">
            <a:avLst/>
          </a:prstGeom>
        </p:spPr>
      </p:pic>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097973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r>
              <a:rPr lang="en-AU" sz="1800" dirty="0">
                <a:solidFill>
                  <a:schemeClr val="bg1">
                    <a:lumMod val="75000"/>
                  </a:schemeClr>
                </a:solidFill>
                <a:latin typeface="Monotype Corsiva" panose="03010101010201010101" pitchFamily="66" charset="0"/>
              </a:rPr>
              <a:t>Thy plan shall overfloweth with facts and data not opinions and </a:t>
            </a:r>
            <a:r>
              <a:rPr lang="en-AU" sz="1800" dirty="0" smtClean="0">
                <a:solidFill>
                  <a:schemeClr val="bg1">
                    <a:lumMod val="75000"/>
                  </a:schemeClr>
                </a:solidFill>
                <a:latin typeface="Monotype Corsiva" panose="03010101010201010101" pitchFamily="66" charset="0"/>
              </a:rPr>
              <a:t>aspirations.</a:t>
            </a:r>
            <a:endParaRPr lang="en-AU" sz="1800" dirty="0">
              <a:solidFill>
                <a:schemeClr val="bg1">
                  <a:lumMod val="75000"/>
                </a:schemeClr>
              </a:solidFill>
              <a:latin typeface="Monotype Corsiva" panose="03010101010201010101" pitchFamily="66" charset="0"/>
            </a:endParaRPr>
          </a:p>
          <a:p>
            <a:r>
              <a:rPr lang="en-AU" sz="1800" dirty="0" smtClean="0">
                <a:solidFill>
                  <a:schemeClr val="bg1">
                    <a:lumMod val="75000"/>
                  </a:schemeClr>
                </a:solidFill>
                <a:latin typeface="Monotype Corsiva" panose="03010101010201010101" pitchFamily="66" charset="0"/>
              </a:rPr>
              <a:t>Thou shalt supply a plan of management actions, not a status report or list of health hazards.</a:t>
            </a:r>
          </a:p>
          <a:p>
            <a:r>
              <a:rPr lang="en-AU" sz="1800" dirty="0" smtClean="0">
                <a:solidFill>
                  <a:schemeClr val="bg1">
                    <a:lumMod val="75000"/>
                  </a:schemeClr>
                </a:solidFill>
                <a:latin typeface="Monotype Corsiva" panose="03010101010201010101" pitchFamily="66" charset="0"/>
              </a:rPr>
              <a:t>Remember that recommendations have no place in thy plan only actions. Thy actions shalt be S.M.A.R.T.</a:t>
            </a:r>
          </a:p>
          <a:p>
            <a:pPr lvl="1"/>
            <a:r>
              <a:rPr lang="en-AU" sz="1800" b="1" dirty="0" smtClean="0">
                <a:solidFill>
                  <a:schemeClr val="bg1">
                    <a:lumMod val="75000"/>
                  </a:schemeClr>
                </a:solidFill>
                <a:latin typeface="Monotype Corsiva" panose="03010101010201010101" pitchFamily="66" charset="0"/>
              </a:rPr>
              <a:t>S</a:t>
            </a:r>
            <a:r>
              <a:rPr lang="en-AU" sz="1800" dirty="0" smtClean="0">
                <a:solidFill>
                  <a:schemeClr val="bg1">
                    <a:lumMod val="75000"/>
                  </a:schemeClr>
                </a:solidFill>
                <a:latin typeface="Monotype Corsiva" panose="03010101010201010101" pitchFamily="66" charset="0"/>
              </a:rPr>
              <a:t>pecific, </a:t>
            </a:r>
            <a:r>
              <a:rPr lang="en-AU" sz="1800" b="1" dirty="0" smtClean="0">
                <a:solidFill>
                  <a:schemeClr val="bg1">
                    <a:lumMod val="75000"/>
                  </a:schemeClr>
                </a:solidFill>
                <a:latin typeface="Monotype Corsiva" panose="03010101010201010101" pitchFamily="66" charset="0"/>
              </a:rPr>
              <a:t>M</a:t>
            </a:r>
            <a:r>
              <a:rPr lang="en-AU" sz="1800" dirty="0" smtClean="0">
                <a:solidFill>
                  <a:schemeClr val="bg1">
                    <a:lumMod val="75000"/>
                  </a:schemeClr>
                </a:solidFill>
                <a:latin typeface="Monotype Corsiva" panose="03010101010201010101" pitchFamily="66" charset="0"/>
              </a:rPr>
              <a:t>easureable, </a:t>
            </a:r>
            <a:r>
              <a:rPr lang="en-AU" sz="1800" b="1" dirty="0" smtClean="0">
                <a:solidFill>
                  <a:schemeClr val="bg1">
                    <a:lumMod val="75000"/>
                  </a:schemeClr>
                </a:solidFill>
                <a:latin typeface="Monotype Corsiva" panose="03010101010201010101" pitchFamily="66" charset="0"/>
              </a:rPr>
              <a:t>A</a:t>
            </a:r>
            <a:r>
              <a:rPr lang="en-AU" sz="1800" dirty="0" smtClean="0">
                <a:solidFill>
                  <a:schemeClr val="bg1">
                    <a:lumMod val="75000"/>
                  </a:schemeClr>
                </a:solidFill>
                <a:latin typeface="Monotype Corsiva" panose="03010101010201010101" pitchFamily="66" charset="0"/>
              </a:rPr>
              <a:t>chievable, </a:t>
            </a:r>
            <a:r>
              <a:rPr lang="en-AU" sz="1800" b="1" dirty="0" smtClean="0">
                <a:solidFill>
                  <a:schemeClr val="bg1">
                    <a:lumMod val="75000"/>
                  </a:schemeClr>
                </a:solidFill>
                <a:latin typeface="Monotype Corsiva" panose="03010101010201010101" pitchFamily="66" charset="0"/>
              </a:rPr>
              <a:t>R</a:t>
            </a:r>
            <a:r>
              <a:rPr lang="en-AU" sz="1800" dirty="0" smtClean="0">
                <a:solidFill>
                  <a:schemeClr val="bg1">
                    <a:lumMod val="75000"/>
                  </a:schemeClr>
                </a:solidFill>
                <a:latin typeface="Monotype Corsiva" panose="03010101010201010101" pitchFamily="66" charset="0"/>
              </a:rPr>
              <a:t>esponsibility assigned and </a:t>
            </a:r>
            <a:r>
              <a:rPr lang="en-AU" sz="1800" b="1" dirty="0" smtClean="0">
                <a:solidFill>
                  <a:schemeClr val="bg1">
                    <a:lumMod val="75000"/>
                  </a:schemeClr>
                </a:solidFill>
                <a:latin typeface="Monotype Corsiva" panose="03010101010201010101" pitchFamily="66" charset="0"/>
              </a:rPr>
              <a:t>T</a:t>
            </a:r>
            <a:r>
              <a:rPr lang="en-AU" sz="1800" dirty="0" smtClean="0">
                <a:solidFill>
                  <a:schemeClr val="bg1">
                    <a:lumMod val="75000"/>
                  </a:schemeClr>
                </a:solidFill>
                <a:latin typeface="Monotype Corsiva" panose="03010101010201010101" pitchFamily="66" charset="0"/>
              </a:rPr>
              <a:t>ime bound</a:t>
            </a:r>
          </a:p>
          <a:p>
            <a:r>
              <a:rPr lang="en-AU" sz="1800" dirty="0" smtClean="0">
                <a:solidFill>
                  <a:schemeClr val="bg1">
                    <a:lumMod val="75000"/>
                  </a:schemeClr>
                </a:solidFill>
                <a:latin typeface="Monotype Corsiva" panose="03010101010201010101" pitchFamily="66" charset="0"/>
              </a:rPr>
              <a:t>Thou you may covet thy neighbours HHMP - do not copy- for thee hazards and controls will be different.</a:t>
            </a:r>
          </a:p>
          <a:p>
            <a:r>
              <a:rPr lang="en-AU" sz="1800" dirty="0" smtClean="0">
                <a:solidFill>
                  <a:schemeClr val="bg1">
                    <a:lumMod val="75000"/>
                  </a:schemeClr>
                </a:solidFill>
                <a:latin typeface="Monotype Corsiva" panose="03010101010201010101" pitchFamily="66" charset="0"/>
              </a:rPr>
              <a:t>Thy plan shalt be succinct. Understand thy hazards and controls and the words will be few.</a:t>
            </a:r>
          </a:p>
          <a:p>
            <a:r>
              <a:rPr lang="en-AU" sz="1800" dirty="0" smtClean="0">
                <a:solidFill>
                  <a:schemeClr val="bg1">
                    <a:lumMod val="75000"/>
                  </a:schemeClr>
                </a:solidFill>
                <a:latin typeface="Monotype Corsiva" panose="03010101010201010101" pitchFamily="66" charset="0"/>
              </a:rPr>
              <a:t>Thy law requires ALL workers to not be harmed irrespective of obscurity of work location or employment contract -so thy plan shalt cover all aspects </a:t>
            </a:r>
            <a:r>
              <a:rPr lang="en-AU" sz="1800" dirty="0">
                <a:solidFill>
                  <a:schemeClr val="bg1">
                    <a:lumMod val="75000"/>
                  </a:schemeClr>
                </a:solidFill>
                <a:latin typeface="Monotype Corsiva" panose="03010101010201010101" pitchFamily="66" charset="0"/>
              </a:rPr>
              <a:t>and </a:t>
            </a:r>
            <a:r>
              <a:rPr lang="en-AU" sz="1800" dirty="0" smtClean="0">
                <a:solidFill>
                  <a:schemeClr val="bg1">
                    <a:lumMod val="75000"/>
                  </a:schemeClr>
                </a:solidFill>
                <a:latin typeface="Monotype Corsiva" panose="03010101010201010101" pitchFamily="66" charset="0"/>
              </a:rPr>
              <a:t>hazards of the operation even though thy dangers are far from view and only few may be affected. </a:t>
            </a:r>
          </a:p>
          <a:p>
            <a:r>
              <a:rPr lang="en-AU" sz="1800" dirty="0" smtClean="0">
                <a:solidFill>
                  <a:schemeClr val="bg1">
                    <a:lumMod val="75000"/>
                  </a:schemeClr>
                </a:solidFill>
                <a:latin typeface="Monotype Corsiva" panose="03010101010201010101" pitchFamily="66" charset="0"/>
              </a:rPr>
              <a:t>Remember that quoting out of date sampling methods, legislation, or incorrect statistics does not portray an understanding of thy obligations and is likely to incur the rathe of thy reviewing officer. </a:t>
            </a:r>
          </a:p>
          <a:p>
            <a:r>
              <a:rPr lang="en-AU" dirty="0" smtClean="0">
                <a:latin typeface="Monotype Corsiva" panose="03010101010201010101" pitchFamily="66" charset="0"/>
              </a:rPr>
              <a:t>Thou should know that exposure standards and shift roster adjustments are critical in managing risk and failure to provide does not display knowledge of thy hazard  and may bring to question the competency of those responsible .</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pic>
        <p:nvPicPr>
          <p:cNvPr id="7" name="Picture 6"/>
          <p:cNvPicPr>
            <a:picLocks noChangeAspect="1"/>
          </p:cNvPicPr>
          <p:nvPr/>
        </p:nvPicPr>
        <p:blipFill>
          <a:blip r:embed="rId2"/>
          <a:stretch>
            <a:fillRect/>
          </a:stretch>
        </p:blipFill>
        <p:spPr>
          <a:xfrm>
            <a:off x="9264353" y="1844824"/>
            <a:ext cx="2808312" cy="2160240"/>
          </a:xfrm>
          <a:prstGeom prst="rect">
            <a:avLst/>
          </a:prstGeom>
        </p:spPr>
      </p:pic>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226221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pPr>
              <a:spcBef>
                <a:spcPts val="0"/>
              </a:spcBef>
            </a:pPr>
            <a:r>
              <a:rPr lang="en-AU" sz="1800" dirty="0">
                <a:solidFill>
                  <a:schemeClr val="bg1">
                    <a:lumMod val="75000"/>
                  </a:schemeClr>
                </a:solidFill>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solidFill>
                  <a:schemeClr val="bg1">
                    <a:lumMod val="75000"/>
                  </a:schemeClr>
                </a:solidFill>
                <a:latin typeface="Monotype Corsiva" panose="03010101010201010101" pitchFamily="66" charset="0"/>
              </a:rPr>
              <a:t>thy regulator, for </a:t>
            </a:r>
            <a:r>
              <a:rPr lang="en-AU" sz="1800" dirty="0">
                <a:solidFill>
                  <a:schemeClr val="bg1">
                    <a:lumMod val="75000"/>
                  </a:schemeClr>
                </a:solidFill>
                <a:latin typeface="Monotype Corsiva" panose="03010101010201010101" pitchFamily="66" charset="0"/>
              </a:rPr>
              <a:t>thy regulator has </a:t>
            </a:r>
            <a:r>
              <a:rPr lang="en-AU" sz="1800" dirty="0" smtClean="0">
                <a:solidFill>
                  <a:schemeClr val="bg1">
                    <a:lumMod val="75000"/>
                  </a:schemeClr>
                </a:solidFill>
                <a:latin typeface="Monotype Corsiva" panose="03010101010201010101" pitchFamily="66" charset="0"/>
              </a:rPr>
              <a:t>many, many forms </a:t>
            </a:r>
            <a:r>
              <a:rPr lang="en-AU" sz="1800" dirty="0">
                <a:solidFill>
                  <a:schemeClr val="bg1">
                    <a:lumMod val="75000"/>
                  </a:schemeClr>
                </a:solidFill>
                <a:latin typeface="Monotype Corsiva" panose="03010101010201010101" pitchFamily="66" charset="0"/>
              </a:rPr>
              <a:t>already.</a:t>
            </a:r>
          </a:p>
          <a:p>
            <a:pPr>
              <a:spcBef>
                <a:spcPts val="0"/>
              </a:spcBef>
            </a:pPr>
            <a:r>
              <a:rPr lang="en-AU" sz="1800" dirty="0">
                <a:solidFill>
                  <a:schemeClr val="bg1">
                    <a:lumMod val="75000"/>
                  </a:schemeClr>
                </a:solidFill>
                <a:latin typeface="Monotype Corsiva" panose="03010101010201010101" pitchFamily="66" charset="0"/>
              </a:rPr>
              <a:t>Thy plan shall overfloweth with facts and data not opinions and </a:t>
            </a:r>
            <a:r>
              <a:rPr lang="en-AU" sz="1800" dirty="0" smtClean="0">
                <a:solidFill>
                  <a:schemeClr val="bg1">
                    <a:lumMod val="75000"/>
                  </a:schemeClr>
                </a:solidFill>
                <a:latin typeface="Monotype Corsiva" panose="03010101010201010101" pitchFamily="66" charset="0"/>
              </a:rPr>
              <a:t>aspirations.</a:t>
            </a:r>
            <a:endParaRPr lang="en-AU" sz="1800" dirty="0">
              <a:solidFill>
                <a:schemeClr val="bg1">
                  <a:lumMod val="75000"/>
                </a:schemeClr>
              </a:solidFill>
              <a:latin typeface="Monotype Corsiva" panose="03010101010201010101" pitchFamily="66" charset="0"/>
            </a:endParaRPr>
          </a:p>
          <a:p>
            <a:pPr>
              <a:spcBef>
                <a:spcPts val="0"/>
              </a:spcBef>
            </a:pPr>
            <a:r>
              <a:rPr lang="en-AU" sz="1800" dirty="0" smtClean="0">
                <a:solidFill>
                  <a:schemeClr val="bg1">
                    <a:lumMod val="75000"/>
                  </a:schemeClr>
                </a:solidFill>
                <a:latin typeface="Monotype Corsiva" panose="03010101010201010101" pitchFamily="66" charset="0"/>
              </a:rPr>
              <a:t>Thou shalt supply a plan of management actions, not a status report or list of health hazards.</a:t>
            </a:r>
          </a:p>
          <a:p>
            <a:pPr>
              <a:spcBef>
                <a:spcPts val="0"/>
              </a:spcBef>
            </a:pPr>
            <a:r>
              <a:rPr lang="en-AU" sz="1800" dirty="0" smtClean="0">
                <a:solidFill>
                  <a:schemeClr val="bg1">
                    <a:lumMod val="75000"/>
                  </a:schemeClr>
                </a:solidFill>
                <a:latin typeface="Monotype Corsiva" panose="03010101010201010101" pitchFamily="66" charset="0"/>
              </a:rPr>
              <a:t>Remember that recommendations have no place in thy plan only actions. Thy actions shalt be S.M.A.R.T.</a:t>
            </a:r>
          </a:p>
          <a:p>
            <a:pPr lvl="1">
              <a:spcBef>
                <a:spcPts val="0"/>
              </a:spcBef>
            </a:pPr>
            <a:r>
              <a:rPr lang="en-AU" sz="1800" b="1" dirty="0" smtClean="0">
                <a:solidFill>
                  <a:schemeClr val="bg1">
                    <a:lumMod val="75000"/>
                  </a:schemeClr>
                </a:solidFill>
                <a:latin typeface="Monotype Corsiva" panose="03010101010201010101" pitchFamily="66" charset="0"/>
              </a:rPr>
              <a:t>S</a:t>
            </a:r>
            <a:r>
              <a:rPr lang="en-AU" sz="1800" dirty="0" smtClean="0">
                <a:solidFill>
                  <a:schemeClr val="bg1">
                    <a:lumMod val="75000"/>
                  </a:schemeClr>
                </a:solidFill>
                <a:latin typeface="Monotype Corsiva" panose="03010101010201010101" pitchFamily="66" charset="0"/>
              </a:rPr>
              <a:t>pecific, </a:t>
            </a:r>
            <a:r>
              <a:rPr lang="en-AU" sz="1800" b="1" dirty="0" smtClean="0">
                <a:solidFill>
                  <a:schemeClr val="bg1">
                    <a:lumMod val="75000"/>
                  </a:schemeClr>
                </a:solidFill>
                <a:latin typeface="Monotype Corsiva" panose="03010101010201010101" pitchFamily="66" charset="0"/>
              </a:rPr>
              <a:t>M</a:t>
            </a:r>
            <a:r>
              <a:rPr lang="en-AU" sz="1800" dirty="0" smtClean="0">
                <a:solidFill>
                  <a:schemeClr val="bg1">
                    <a:lumMod val="75000"/>
                  </a:schemeClr>
                </a:solidFill>
                <a:latin typeface="Monotype Corsiva" panose="03010101010201010101" pitchFamily="66" charset="0"/>
              </a:rPr>
              <a:t>easureable, </a:t>
            </a:r>
            <a:r>
              <a:rPr lang="en-AU" sz="1800" b="1" dirty="0" smtClean="0">
                <a:solidFill>
                  <a:schemeClr val="bg1">
                    <a:lumMod val="75000"/>
                  </a:schemeClr>
                </a:solidFill>
                <a:latin typeface="Monotype Corsiva" panose="03010101010201010101" pitchFamily="66" charset="0"/>
              </a:rPr>
              <a:t>A</a:t>
            </a:r>
            <a:r>
              <a:rPr lang="en-AU" sz="1800" dirty="0" smtClean="0">
                <a:solidFill>
                  <a:schemeClr val="bg1">
                    <a:lumMod val="75000"/>
                  </a:schemeClr>
                </a:solidFill>
                <a:latin typeface="Monotype Corsiva" panose="03010101010201010101" pitchFamily="66" charset="0"/>
              </a:rPr>
              <a:t>chievable, </a:t>
            </a:r>
            <a:r>
              <a:rPr lang="en-AU" sz="1800" b="1" dirty="0" smtClean="0">
                <a:solidFill>
                  <a:schemeClr val="bg1">
                    <a:lumMod val="75000"/>
                  </a:schemeClr>
                </a:solidFill>
                <a:latin typeface="Monotype Corsiva" panose="03010101010201010101" pitchFamily="66" charset="0"/>
              </a:rPr>
              <a:t>R</a:t>
            </a:r>
            <a:r>
              <a:rPr lang="en-AU" sz="1800" dirty="0" smtClean="0">
                <a:solidFill>
                  <a:schemeClr val="bg1">
                    <a:lumMod val="75000"/>
                  </a:schemeClr>
                </a:solidFill>
                <a:latin typeface="Monotype Corsiva" panose="03010101010201010101" pitchFamily="66" charset="0"/>
              </a:rPr>
              <a:t>esponsibility assigned and </a:t>
            </a:r>
            <a:r>
              <a:rPr lang="en-AU" sz="1800" b="1" dirty="0" smtClean="0">
                <a:solidFill>
                  <a:schemeClr val="bg1">
                    <a:lumMod val="75000"/>
                  </a:schemeClr>
                </a:solidFill>
                <a:latin typeface="Monotype Corsiva" panose="03010101010201010101" pitchFamily="66" charset="0"/>
              </a:rPr>
              <a:t>T</a:t>
            </a:r>
            <a:r>
              <a:rPr lang="en-AU" sz="1800" dirty="0" smtClean="0">
                <a:solidFill>
                  <a:schemeClr val="bg1">
                    <a:lumMod val="75000"/>
                  </a:schemeClr>
                </a:solidFill>
                <a:latin typeface="Monotype Corsiva" panose="03010101010201010101" pitchFamily="66" charset="0"/>
              </a:rPr>
              <a:t>ime bound</a:t>
            </a:r>
          </a:p>
          <a:p>
            <a:pPr>
              <a:spcBef>
                <a:spcPts val="0"/>
              </a:spcBef>
            </a:pPr>
            <a:r>
              <a:rPr lang="en-AU" sz="1800" dirty="0" smtClean="0">
                <a:solidFill>
                  <a:schemeClr val="bg1">
                    <a:lumMod val="75000"/>
                  </a:schemeClr>
                </a:solidFill>
                <a:latin typeface="Monotype Corsiva" panose="03010101010201010101" pitchFamily="66" charset="0"/>
              </a:rPr>
              <a:t>Thou you may covet thy neighbours HHMP - do not copy- for thee hazards and controls will be different.</a:t>
            </a:r>
          </a:p>
          <a:p>
            <a:pPr>
              <a:spcBef>
                <a:spcPts val="0"/>
              </a:spcBef>
            </a:pPr>
            <a:r>
              <a:rPr lang="en-AU" sz="1800" dirty="0" smtClean="0">
                <a:solidFill>
                  <a:schemeClr val="bg1">
                    <a:lumMod val="75000"/>
                  </a:schemeClr>
                </a:solidFill>
                <a:latin typeface="Monotype Corsiva" panose="03010101010201010101" pitchFamily="66" charset="0"/>
              </a:rPr>
              <a:t>Thy plan shalt be succinct. Understand thy hazards and controls and the words will be few.</a:t>
            </a:r>
          </a:p>
          <a:p>
            <a:pPr>
              <a:spcBef>
                <a:spcPts val="0"/>
              </a:spcBef>
            </a:pPr>
            <a:r>
              <a:rPr lang="en-AU" sz="1800" dirty="0" smtClean="0">
                <a:solidFill>
                  <a:schemeClr val="bg1">
                    <a:lumMod val="75000"/>
                  </a:schemeClr>
                </a:solidFill>
                <a:latin typeface="Monotype Corsiva" panose="03010101010201010101" pitchFamily="66" charset="0"/>
              </a:rPr>
              <a:t>Thy law requires ALL workers to not be harmed irrespective of obscurity of work location or employment contract -so thy plan shalt cover all aspects </a:t>
            </a:r>
            <a:r>
              <a:rPr lang="en-AU" sz="1800" dirty="0">
                <a:solidFill>
                  <a:schemeClr val="bg1">
                    <a:lumMod val="75000"/>
                  </a:schemeClr>
                </a:solidFill>
                <a:latin typeface="Monotype Corsiva" panose="03010101010201010101" pitchFamily="66" charset="0"/>
              </a:rPr>
              <a:t>and </a:t>
            </a:r>
            <a:r>
              <a:rPr lang="en-AU" sz="1800" dirty="0" smtClean="0">
                <a:solidFill>
                  <a:schemeClr val="bg1">
                    <a:lumMod val="75000"/>
                  </a:schemeClr>
                </a:solidFill>
                <a:latin typeface="Monotype Corsiva" panose="03010101010201010101" pitchFamily="66" charset="0"/>
              </a:rPr>
              <a:t>hazards of the operation even though thy dangers are far from view and only few may be affected. </a:t>
            </a:r>
          </a:p>
          <a:p>
            <a:pPr>
              <a:spcBef>
                <a:spcPts val="0"/>
              </a:spcBef>
            </a:pPr>
            <a:r>
              <a:rPr lang="en-AU" sz="1800" dirty="0" smtClean="0">
                <a:solidFill>
                  <a:schemeClr val="bg1">
                    <a:lumMod val="75000"/>
                  </a:schemeClr>
                </a:solidFill>
                <a:latin typeface="Monotype Corsiva" panose="03010101010201010101" pitchFamily="66" charset="0"/>
              </a:rPr>
              <a:t>Remember that quoting out of date sampling methods, legislation, or incorrect statistics does not portray an understanding of thy obligations and is likely to incur the rathe of thy reviewing officer. </a:t>
            </a:r>
          </a:p>
          <a:p>
            <a:pPr>
              <a:spcBef>
                <a:spcPts val="0"/>
              </a:spcBef>
            </a:pPr>
            <a:r>
              <a:rPr lang="en-AU" sz="1800" dirty="0" smtClean="0">
                <a:solidFill>
                  <a:schemeClr val="bg1">
                    <a:lumMod val="75000"/>
                  </a:schemeClr>
                </a:solidFill>
                <a:latin typeface="Monotype Corsiva" panose="03010101010201010101" pitchFamily="66" charset="0"/>
              </a:rPr>
              <a:t>Thou should know that exposure standards and shift roster adjustments are critical in managing risk and failure to provide does not display knowledge of thy hazard  and may bring to question the competency of those responsible .</a:t>
            </a:r>
          </a:p>
          <a:p>
            <a:r>
              <a:rPr lang="en-AU" dirty="0" smtClean="0">
                <a:latin typeface="Monotype Corsiva" panose="03010101010201010101" pitchFamily="66" charset="0"/>
              </a:rPr>
              <a:t>Thou shalt stipulate how result anomalies and exceedances will be reported, investigated and rectified else thy regulator will be required to use thy powers to specify thy controls.</a:t>
            </a:r>
          </a:p>
          <a:p>
            <a:endParaRPr lang="en-AU"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642912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The Ten Commandments for HHMP submissions</a:t>
            </a:r>
          </a:p>
        </p:txBody>
      </p:sp>
      <p:sp>
        <p:nvSpPr>
          <p:cNvPr id="6" name="Content Placeholder 5"/>
          <p:cNvSpPr>
            <a:spLocks noGrp="1"/>
          </p:cNvSpPr>
          <p:nvPr>
            <p:ph idx="1"/>
          </p:nvPr>
        </p:nvSpPr>
        <p:spPr>
          <a:xfrm>
            <a:off x="263351" y="1412776"/>
            <a:ext cx="11809313" cy="4824536"/>
          </a:xfrm>
        </p:spPr>
        <p:txBody>
          <a:bodyPr/>
          <a:lstStyle/>
          <a:p>
            <a:r>
              <a:rPr lang="en-AU" sz="1800" dirty="0">
                <a:latin typeface="Monotype Corsiva" panose="03010101010201010101" pitchFamily="66" charset="0"/>
              </a:rPr>
              <a:t>Thou shalt remember that the purpose of the plan is to prevent harm to thy fellow workers not satisfy the accumulation of KPI points or to provide an audit tool for </a:t>
            </a:r>
            <a:r>
              <a:rPr lang="en-AU" sz="1800" dirty="0" smtClean="0">
                <a:latin typeface="Monotype Corsiva" panose="03010101010201010101" pitchFamily="66" charset="0"/>
              </a:rPr>
              <a:t>thy regulator, for </a:t>
            </a:r>
            <a:r>
              <a:rPr lang="en-AU" sz="1800" dirty="0">
                <a:latin typeface="Monotype Corsiva" panose="03010101010201010101" pitchFamily="66" charset="0"/>
              </a:rPr>
              <a:t>thy regulator has </a:t>
            </a:r>
            <a:r>
              <a:rPr lang="en-AU" sz="1800" dirty="0" smtClean="0">
                <a:latin typeface="Monotype Corsiva" panose="03010101010201010101" pitchFamily="66" charset="0"/>
              </a:rPr>
              <a:t>many, many forms </a:t>
            </a:r>
            <a:r>
              <a:rPr lang="en-AU" sz="1800" dirty="0">
                <a:latin typeface="Monotype Corsiva" panose="03010101010201010101" pitchFamily="66" charset="0"/>
              </a:rPr>
              <a:t>already.</a:t>
            </a:r>
          </a:p>
          <a:p>
            <a:r>
              <a:rPr lang="en-AU" sz="1800" dirty="0">
                <a:latin typeface="Monotype Corsiva" panose="03010101010201010101" pitchFamily="66" charset="0"/>
              </a:rPr>
              <a:t>Thy plan shall overfloweth with facts and data not opinions and </a:t>
            </a:r>
            <a:r>
              <a:rPr lang="en-AU" sz="1800" dirty="0" smtClean="0">
                <a:latin typeface="Monotype Corsiva" panose="03010101010201010101" pitchFamily="66" charset="0"/>
              </a:rPr>
              <a:t>aspirations.</a:t>
            </a:r>
            <a:endParaRPr lang="en-AU" sz="1800" dirty="0">
              <a:latin typeface="Monotype Corsiva" panose="03010101010201010101" pitchFamily="66" charset="0"/>
            </a:endParaRPr>
          </a:p>
          <a:p>
            <a:r>
              <a:rPr lang="en-AU" sz="1800" dirty="0" smtClean="0">
                <a:latin typeface="Monotype Corsiva" panose="03010101010201010101" pitchFamily="66" charset="0"/>
              </a:rPr>
              <a:t>Thou shalt supply a plan of management actions, not a status report or list of health hazards.</a:t>
            </a:r>
          </a:p>
          <a:p>
            <a:r>
              <a:rPr lang="en-AU" sz="1800" dirty="0" smtClean="0">
                <a:latin typeface="Monotype Corsiva" panose="03010101010201010101" pitchFamily="66" charset="0"/>
              </a:rPr>
              <a:t>Remember that recommendations have no place in thy plan only actions. Thy actions shalt be S.M.A.R.T.</a:t>
            </a:r>
          </a:p>
          <a:p>
            <a:pPr lvl="1"/>
            <a:r>
              <a:rPr lang="en-AU" sz="1800" b="1" dirty="0" smtClean="0">
                <a:latin typeface="Monotype Corsiva" panose="03010101010201010101" pitchFamily="66" charset="0"/>
              </a:rPr>
              <a:t>S</a:t>
            </a:r>
            <a:r>
              <a:rPr lang="en-AU" sz="1800" dirty="0" smtClean="0">
                <a:latin typeface="Monotype Corsiva" panose="03010101010201010101" pitchFamily="66" charset="0"/>
              </a:rPr>
              <a:t>pecific, </a:t>
            </a:r>
            <a:r>
              <a:rPr lang="en-AU" sz="1800" b="1" dirty="0" smtClean="0">
                <a:latin typeface="Monotype Corsiva" panose="03010101010201010101" pitchFamily="66" charset="0"/>
              </a:rPr>
              <a:t>M</a:t>
            </a:r>
            <a:r>
              <a:rPr lang="en-AU" sz="1800" dirty="0" smtClean="0">
                <a:latin typeface="Monotype Corsiva" panose="03010101010201010101" pitchFamily="66" charset="0"/>
              </a:rPr>
              <a:t>easureable, </a:t>
            </a:r>
            <a:r>
              <a:rPr lang="en-AU" sz="1800" b="1" dirty="0" smtClean="0">
                <a:latin typeface="Monotype Corsiva" panose="03010101010201010101" pitchFamily="66" charset="0"/>
              </a:rPr>
              <a:t>A</a:t>
            </a:r>
            <a:r>
              <a:rPr lang="en-AU" sz="1800" dirty="0" smtClean="0">
                <a:latin typeface="Monotype Corsiva" panose="03010101010201010101" pitchFamily="66" charset="0"/>
              </a:rPr>
              <a:t>chievable, </a:t>
            </a:r>
            <a:r>
              <a:rPr lang="en-AU" sz="1800" b="1" dirty="0" smtClean="0">
                <a:latin typeface="Monotype Corsiva" panose="03010101010201010101" pitchFamily="66" charset="0"/>
              </a:rPr>
              <a:t>R</a:t>
            </a:r>
            <a:r>
              <a:rPr lang="en-AU" sz="1800" dirty="0" smtClean="0">
                <a:latin typeface="Monotype Corsiva" panose="03010101010201010101" pitchFamily="66" charset="0"/>
              </a:rPr>
              <a:t>esponsibility assigned and </a:t>
            </a:r>
            <a:r>
              <a:rPr lang="en-AU" sz="1800" b="1" dirty="0" smtClean="0">
                <a:latin typeface="Monotype Corsiva" panose="03010101010201010101" pitchFamily="66" charset="0"/>
              </a:rPr>
              <a:t>T</a:t>
            </a:r>
            <a:r>
              <a:rPr lang="en-AU" sz="1800" dirty="0" smtClean="0">
                <a:latin typeface="Monotype Corsiva" panose="03010101010201010101" pitchFamily="66" charset="0"/>
              </a:rPr>
              <a:t>ime bound</a:t>
            </a:r>
          </a:p>
          <a:p>
            <a:r>
              <a:rPr lang="en-AU" sz="1800" dirty="0" smtClean="0">
                <a:latin typeface="Monotype Corsiva" panose="03010101010201010101" pitchFamily="66" charset="0"/>
              </a:rPr>
              <a:t>Thou you may covet thy neighbours HHMP - do not copy- for thee hazards and controls will be different.</a:t>
            </a:r>
          </a:p>
          <a:p>
            <a:r>
              <a:rPr lang="en-AU" sz="1800" dirty="0" smtClean="0">
                <a:latin typeface="Monotype Corsiva" panose="03010101010201010101" pitchFamily="66" charset="0"/>
              </a:rPr>
              <a:t>Thy plan shalt be succinct. Understand thy hazards and controls and the words will be few.</a:t>
            </a:r>
          </a:p>
          <a:p>
            <a:r>
              <a:rPr lang="en-AU" sz="1800" dirty="0" smtClean="0">
                <a:latin typeface="Monotype Corsiva" panose="03010101010201010101" pitchFamily="66" charset="0"/>
              </a:rPr>
              <a:t>Thy law requires ALL workers to not be harmed irrespective of obscurity of work location or employment contract -so thy plan shalt cover all aspects </a:t>
            </a:r>
            <a:r>
              <a:rPr lang="en-AU" sz="1800" dirty="0">
                <a:latin typeface="Monotype Corsiva" panose="03010101010201010101" pitchFamily="66" charset="0"/>
              </a:rPr>
              <a:t>and </a:t>
            </a:r>
            <a:r>
              <a:rPr lang="en-AU" sz="1800" dirty="0" smtClean="0">
                <a:latin typeface="Monotype Corsiva" panose="03010101010201010101" pitchFamily="66" charset="0"/>
              </a:rPr>
              <a:t>hazards of the operation even though thy dangers are far from view and only few may be affected. </a:t>
            </a:r>
          </a:p>
          <a:p>
            <a:r>
              <a:rPr lang="en-AU" sz="1800" dirty="0" smtClean="0">
                <a:latin typeface="Monotype Corsiva" panose="03010101010201010101" pitchFamily="66" charset="0"/>
              </a:rPr>
              <a:t>Remember that quoting out of date sampling methods, legislation, or incorrect statistics does not portray an understanding of thy obligations and is likely to incur the wrath of thy reviewing officer. </a:t>
            </a:r>
          </a:p>
          <a:p>
            <a:r>
              <a:rPr lang="en-AU" sz="1800" dirty="0" smtClean="0">
                <a:latin typeface="Monotype Corsiva" panose="03010101010201010101" pitchFamily="66" charset="0"/>
              </a:rPr>
              <a:t>Thou should know that exposure standards and shift roster adjustments are critical in managing risk and failure to provide does not display knowledge of thy hazard  and may bring to question the competency of those responsible .</a:t>
            </a:r>
          </a:p>
          <a:p>
            <a:r>
              <a:rPr lang="en-AU" sz="1800" dirty="0" smtClean="0">
                <a:latin typeface="Monotype Corsiva" panose="03010101010201010101" pitchFamily="66" charset="0"/>
              </a:rPr>
              <a:t>Thou shalt stipulate how result anomalies and exceedances will be reported, investigated and rectified else thee regulator  will be </a:t>
            </a:r>
            <a:br>
              <a:rPr lang="en-AU" sz="1800" dirty="0" smtClean="0">
                <a:latin typeface="Monotype Corsiva" panose="03010101010201010101" pitchFamily="66" charset="0"/>
              </a:rPr>
            </a:br>
            <a:r>
              <a:rPr lang="en-AU" sz="1800" dirty="0" smtClean="0">
                <a:latin typeface="Monotype Corsiva" panose="03010101010201010101" pitchFamily="66" charset="0"/>
              </a:rPr>
              <a:t>required to use thy powers to specify thy controls.</a:t>
            </a:r>
          </a:p>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pic>
        <p:nvPicPr>
          <p:cNvPr id="7" name="Picture 6"/>
          <p:cNvPicPr>
            <a:picLocks noChangeAspect="1"/>
          </p:cNvPicPr>
          <p:nvPr/>
        </p:nvPicPr>
        <p:blipFill>
          <a:blip r:embed="rId2"/>
          <a:stretch>
            <a:fillRect/>
          </a:stretch>
        </p:blipFill>
        <p:spPr>
          <a:xfrm>
            <a:off x="9264353" y="1844824"/>
            <a:ext cx="2808312" cy="2160240"/>
          </a:xfrm>
          <a:prstGeom prst="rect">
            <a:avLst/>
          </a:prstGeom>
        </p:spPr>
      </p:pic>
      <p:sp>
        <p:nvSpPr>
          <p:cNvPr id="8"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562288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Questions on HHMP </a:t>
            </a:r>
            <a:r>
              <a:rPr lang="en-AU" dirty="0"/>
              <a:t>submissions</a:t>
            </a:r>
          </a:p>
        </p:txBody>
      </p:sp>
      <p:sp>
        <p:nvSpPr>
          <p:cNvPr id="6" name="Content Placeholder 5"/>
          <p:cNvSpPr>
            <a:spLocks noGrp="1"/>
          </p:cNvSpPr>
          <p:nvPr>
            <p:ph idx="1"/>
          </p:nvPr>
        </p:nvSpPr>
        <p:spPr>
          <a:xfrm>
            <a:off x="263351" y="1412776"/>
            <a:ext cx="11809313" cy="4824536"/>
          </a:xfrm>
        </p:spPr>
        <p:txBody>
          <a:bodyPr/>
          <a:lstStyle/>
          <a:p>
            <a:endParaRPr lang="en-AU" sz="1800" dirty="0" smtClean="0">
              <a:latin typeface="Monotype Corsiva" panose="03010101010201010101" pitchFamily="66" charset="0"/>
            </a:endParaRPr>
          </a:p>
          <a:p>
            <a:endParaRPr lang="en-AU" sz="1800" dirty="0" smtClean="0">
              <a:latin typeface="Monotype Corsiva" panose="03010101010201010101" pitchFamily="66" charset="0"/>
            </a:endParaRPr>
          </a:p>
          <a:p>
            <a:pPr marL="0" indent="0">
              <a:buNone/>
            </a:pPr>
            <a:r>
              <a:rPr lang="en-AU" sz="3200" dirty="0" smtClean="0">
                <a:latin typeface="Monotype Corsiva" panose="03010101010201010101" pitchFamily="66" charset="0"/>
              </a:rPr>
              <a:t>Those that seek higher </a:t>
            </a:r>
            <a:br>
              <a:rPr lang="en-AU" sz="3200" dirty="0" smtClean="0">
                <a:latin typeface="Monotype Corsiva" panose="03010101010201010101" pitchFamily="66" charset="0"/>
              </a:rPr>
            </a:br>
            <a:r>
              <a:rPr lang="en-AU" sz="3200" dirty="0" smtClean="0">
                <a:latin typeface="Monotype Corsiva" panose="03010101010201010101" pitchFamily="66" charset="0"/>
              </a:rPr>
              <a:t>understanding shalt not be </a:t>
            </a:r>
            <a:br>
              <a:rPr lang="en-AU" sz="3200" dirty="0" smtClean="0">
                <a:latin typeface="Monotype Corsiva" panose="03010101010201010101" pitchFamily="66" charset="0"/>
              </a:rPr>
            </a:br>
            <a:r>
              <a:rPr lang="en-AU" sz="3200" dirty="0" smtClean="0">
                <a:latin typeface="Monotype Corsiva" panose="03010101010201010101" pitchFamily="66" charset="0"/>
              </a:rPr>
              <a:t>afraid to ask  questions </a:t>
            </a:r>
            <a:br>
              <a:rPr lang="en-AU" sz="3200" dirty="0" smtClean="0">
                <a:latin typeface="Monotype Corsiva" panose="03010101010201010101" pitchFamily="66" charset="0"/>
              </a:rPr>
            </a:br>
            <a:r>
              <a:rPr lang="en-AU" sz="3200" dirty="0" smtClean="0">
                <a:latin typeface="Monotype Corsiva" panose="03010101010201010101" pitchFamily="66" charset="0"/>
              </a:rPr>
              <a:t>at the panel session or by </a:t>
            </a:r>
            <a:br>
              <a:rPr lang="en-AU" sz="3200" dirty="0" smtClean="0">
                <a:latin typeface="Monotype Corsiva" panose="03010101010201010101" pitchFamily="66" charset="0"/>
              </a:rPr>
            </a:br>
            <a:r>
              <a:rPr lang="en-AU" sz="3200" dirty="0" smtClean="0">
                <a:latin typeface="Monotype Corsiva" panose="03010101010201010101" pitchFamily="66" charset="0"/>
              </a:rPr>
              <a:t>calling 1800 SAFE MINE</a:t>
            </a:r>
            <a:br>
              <a:rPr lang="en-AU" sz="3200" dirty="0" smtClean="0">
                <a:latin typeface="Monotype Corsiva" panose="03010101010201010101" pitchFamily="66" charset="0"/>
              </a:rPr>
            </a:br>
            <a:r>
              <a:rPr lang="en-AU" sz="3200" dirty="0" smtClean="0">
                <a:latin typeface="Monotype Corsiva" panose="03010101010201010101" pitchFamily="66" charset="0"/>
              </a:rPr>
              <a:t>(1800 7233 6463)</a:t>
            </a:r>
          </a:p>
          <a:p>
            <a:endParaRPr lang="en-AU" dirty="0" smtClean="0">
              <a:latin typeface="Monotype Corsiva" panose="03010101010201010101" pitchFamily="66" charset="0"/>
            </a:endParaRPr>
          </a:p>
          <a:p>
            <a:endParaRPr lang="en-AU" dirty="0">
              <a:latin typeface="Monotype Corsiva" panose="03010101010201010101" pitchFamily="66" charset="0"/>
            </a:endParaRPr>
          </a:p>
        </p:txBody>
      </p:sp>
      <p:pic>
        <p:nvPicPr>
          <p:cNvPr id="2" name="Picture 1"/>
          <p:cNvPicPr>
            <a:picLocks noChangeAspect="1"/>
          </p:cNvPicPr>
          <p:nvPr/>
        </p:nvPicPr>
        <p:blipFill>
          <a:blip r:embed="rId2"/>
          <a:stretch>
            <a:fillRect/>
          </a:stretch>
        </p:blipFill>
        <p:spPr>
          <a:xfrm>
            <a:off x="5546305" y="1772816"/>
            <a:ext cx="6256433" cy="3816424"/>
          </a:xfrm>
          <a:prstGeom prst="rect">
            <a:avLst/>
          </a:prstGeom>
        </p:spPr>
      </p:pic>
      <p:sp>
        <p:nvSpPr>
          <p:cNvPr id="7"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270839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DMIRS contacts</a:t>
            </a:r>
            <a:endParaRPr lang="en-AU" dirty="0"/>
          </a:p>
        </p:txBody>
      </p:sp>
      <p:sp>
        <p:nvSpPr>
          <p:cNvPr id="3" name="Content Placeholder 2"/>
          <p:cNvSpPr>
            <a:spLocks noGrp="1"/>
          </p:cNvSpPr>
          <p:nvPr>
            <p:ph idx="1"/>
          </p:nvPr>
        </p:nvSpPr>
        <p:spPr>
          <a:xfrm>
            <a:off x="2351584" y="1600200"/>
            <a:ext cx="8926016" cy="4495800"/>
          </a:xfrm>
        </p:spPr>
        <p:txBody>
          <a:bodyPr/>
          <a:lstStyle/>
          <a:p>
            <a:pPr marL="0" indent="0">
              <a:buNone/>
            </a:pPr>
            <a:endParaRPr lang="en-AU" sz="2800" dirty="0" smtClean="0">
              <a:solidFill>
                <a:srgbClr val="A02A1D"/>
              </a:solidFill>
            </a:endParaRPr>
          </a:p>
          <a:p>
            <a:pPr marL="0" indent="0">
              <a:buNone/>
            </a:pPr>
            <a:r>
              <a:rPr lang="en-AU" sz="2800" dirty="0" smtClean="0">
                <a:solidFill>
                  <a:srgbClr val="A02A1D"/>
                </a:solidFill>
              </a:rPr>
              <a:t>1 800 SAFE MINE (1 800 7233 646)</a:t>
            </a:r>
          </a:p>
          <a:p>
            <a:pPr marL="0" indent="0">
              <a:buNone/>
            </a:pPr>
            <a:endParaRPr lang="en-AU" dirty="0" smtClean="0"/>
          </a:p>
          <a:p>
            <a:pPr marL="0" indent="0">
              <a:buNone/>
            </a:pPr>
            <a:endParaRPr lang="en-AU" dirty="0" smtClean="0"/>
          </a:p>
          <a:p>
            <a:pPr marL="0" indent="0">
              <a:buNone/>
            </a:pPr>
            <a:endParaRPr lang="en-AU" dirty="0"/>
          </a:p>
          <a:p>
            <a:pPr marL="0" indent="0">
              <a:buNone/>
            </a:pPr>
            <a:r>
              <a:rPr lang="en-AU" sz="2800" dirty="0" smtClean="0"/>
              <a:t>Email: </a:t>
            </a:r>
            <a:r>
              <a:rPr lang="en-AU" sz="2800" dirty="0" smtClean="0">
                <a:hlinkClick r:id="rId3"/>
              </a:rPr>
              <a:t>MinesSafety@dmirs.wa.gov.au</a:t>
            </a:r>
            <a:r>
              <a:rPr lang="en-AU" sz="2800" dirty="0" smtClean="0"/>
              <a:t>	</a:t>
            </a:r>
            <a:endParaRPr lang="en-AU" sz="28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36</a:t>
            </a:fld>
            <a:endParaRPr lang="en-US"/>
          </a:p>
        </p:txBody>
      </p:sp>
      <p:pic>
        <p:nvPicPr>
          <p:cNvPr id="7" name="Picture 6"/>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7330" t="12348" r="51408" b="13562"/>
          <a:stretch/>
        </p:blipFill>
        <p:spPr>
          <a:xfrm>
            <a:off x="863440" y="1600200"/>
            <a:ext cx="1431822" cy="1431822"/>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953" t="12520" r="75194" b="13390"/>
          <a:stretch/>
        </p:blipFill>
        <p:spPr>
          <a:xfrm>
            <a:off x="729805" y="3501008"/>
            <a:ext cx="1545602" cy="1503830"/>
          </a:xfrm>
          <a:prstGeom prst="rect">
            <a:avLst/>
          </a:prstGeom>
        </p:spPr>
      </p:pic>
    </p:spTree>
    <p:extLst>
      <p:ext uri="{BB962C8B-B14F-4D97-AF65-F5344CB8AC3E}">
        <p14:creationId xmlns:p14="http://schemas.microsoft.com/office/powerpoint/2010/main" val="1267210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11679"/>
            <a:ext cx="9144000" cy="323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206" y="1694375"/>
            <a:ext cx="1328992" cy="118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7179116" y="1765266"/>
            <a:ext cx="3525397" cy="1015663"/>
          </a:xfrm>
          <a:prstGeom prst="rect">
            <a:avLst/>
          </a:prstGeom>
        </p:spPr>
        <p:txBody>
          <a:bodyPr wrap="square">
            <a:spAutoFit/>
          </a:bodyPr>
          <a:lstStyle/>
          <a:p>
            <a:pPr>
              <a:spcAft>
                <a:spcPts val="0"/>
              </a:spcAft>
              <a:defRPr/>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spcAft>
                <a:spcPts val="0"/>
              </a:spcAft>
              <a:defRPr/>
            </a:pPr>
            <a:r>
              <a:rPr lang="en-AU" altLang="en-US" sz="2000" b="1" dirty="0">
                <a:solidFill>
                  <a:prstClr val="black"/>
                </a:solidFill>
              </a:rPr>
              <a:t>Mines, Industry Regulation and Safety </a:t>
            </a:r>
            <a:endParaRPr lang="en-AU" sz="2000" dirty="0">
              <a:solidFill>
                <a:prstClr val="black"/>
              </a:solidFill>
              <a:sym typeface="Wingdings" panose="05000000000000000000" pitchFamily="2" charset="2"/>
            </a:endParaRPr>
          </a:p>
        </p:txBody>
      </p:sp>
      <p:sp>
        <p:nvSpPr>
          <p:cNvPr id="5" name="Rectangle 4"/>
          <p:cNvSpPr/>
          <p:nvPr/>
        </p:nvSpPr>
        <p:spPr>
          <a:xfrm>
            <a:off x="3220454" y="1578348"/>
            <a:ext cx="2383837" cy="1323423"/>
          </a:xfrm>
          <a:prstGeom prst="rect">
            <a:avLst/>
          </a:prstGeom>
        </p:spPr>
        <p:txBody>
          <a:bodyPr wrap="square" lIns="91425" tIns="45712" rIns="91425" bIns="45712">
            <a:spAutoFit/>
          </a:bodyPr>
          <a:lstStyle/>
          <a:p>
            <a:pPr>
              <a:spcAft>
                <a:spcPts val="0"/>
              </a:spcAft>
              <a:defRPr/>
            </a:pPr>
            <a:r>
              <a:rPr lang="en-AU" sz="2000" dirty="0">
                <a:solidFill>
                  <a:prstClr val="black"/>
                </a:solidFill>
                <a:sym typeface="Wingdings" panose="05000000000000000000" pitchFamily="2" charset="2"/>
              </a:rPr>
              <a:t>Twitter </a:t>
            </a:r>
          </a:p>
          <a:p>
            <a:pPr>
              <a:spcAft>
                <a:spcPts val="0"/>
              </a:spcAft>
              <a:defRPr/>
            </a:pPr>
            <a:r>
              <a:rPr lang="en-AU" altLang="en-US" sz="2000" b="1" dirty="0">
                <a:solidFill>
                  <a:prstClr val="black"/>
                </a:solidFill>
              </a:rPr>
              <a:t>@DMIRS_WA</a:t>
            </a:r>
          </a:p>
          <a:p>
            <a:pPr>
              <a:spcAft>
                <a:spcPts val="0"/>
              </a:spcAft>
              <a:defRPr/>
            </a:pPr>
            <a:endParaRPr lang="en-AU" altLang="en-US" sz="2000" b="1" dirty="0">
              <a:solidFill>
                <a:prstClr val="black"/>
              </a:solidFill>
            </a:endParaRPr>
          </a:p>
          <a:p>
            <a:r>
              <a:rPr lang="en-AU" sz="2000" b="1" dirty="0">
                <a:solidFill>
                  <a:srgbClr val="000000"/>
                </a:solidFill>
              </a:rPr>
              <a:t>@</a:t>
            </a:r>
            <a:r>
              <a:rPr lang="en-AU" sz="2000" b="1" dirty="0" err="1">
                <a:solidFill>
                  <a:srgbClr val="000000"/>
                </a:solidFill>
              </a:rPr>
              <a:t>AndrewChaplyn</a:t>
            </a:r>
            <a:endParaRPr lang="en-AU" sz="2000" b="1" dirty="0">
              <a:solidFill>
                <a:srgbClr val="000000"/>
              </a:solidFill>
            </a:endParaRPr>
          </a:p>
        </p:txBody>
      </p:sp>
      <p:pic>
        <p:nvPicPr>
          <p:cNvPr id="6" name="Picture 3" descr="W:\TRANSFER\Social Media\News-Twitter_D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0962" y="1694376"/>
            <a:ext cx="1336574" cy="113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6"/>
          <p:cNvSpPr>
            <a:spLocks noGrp="1"/>
          </p:cNvSpPr>
          <p:nvPr>
            <p:ph type="title"/>
          </p:nvPr>
        </p:nvSpPr>
        <p:spPr/>
        <p:txBody>
          <a:bodyPr>
            <a:normAutofit/>
          </a:bodyPr>
          <a:lstStyle/>
          <a:p>
            <a:r>
              <a:rPr lang="en-AU" dirty="0"/>
              <a:t>Follow us on social media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37</a:t>
            </a:fld>
            <a:endParaRPr lang="en-US" dirty="0">
              <a:solidFill>
                <a:srgbClr val="FFFFFF"/>
              </a:solidFill>
            </a:endParaRPr>
          </a:p>
        </p:txBody>
      </p:sp>
    </p:spTree>
    <p:extLst>
      <p:ext uri="{BB962C8B-B14F-4D97-AF65-F5344CB8AC3E}">
        <p14:creationId xmlns:p14="http://schemas.microsoft.com/office/powerpoint/2010/main" val="244199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914400" y="1600200"/>
            <a:ext cx="5541640" cy="4349080"/>
          </a:xfrm>
        </p:spPr>
        <p:txBody>
          <a:bodyPr/>
          <a:lstStyle/>
          <a:p>
            <a:pPr>
              <a:spcAft>
                <a:spcPts val="600"/>
              </a:spcAft>
            </a:pPr>
            <a:r>
              <a:rPr lang="en-AU" dirty="0" smtClean="0"/>
              <a:t>Safe Work Australia </a:t>
            </a:r>
            <a:r>
              <a:rPr lang="en-AU" dirty="0"/>
              <a:t>states that more than 10,000 workers suffer serious disease effects each year and they estimate that around 5000 cancers are attributed to occupational exposures. </a:t>
            </a:r>
            <a:endParaRPr lang="en-AU" dirty="0" smtClean="0"/>
          </a:p>
          <a:p>
            <a:pPr>
              <a:spcBef>
                <a:spcPts val="0"/>
              </a:spcBef>
              <a:spcAft>
                <a:spcPts val="0"/>
              </a:spcAft>
            </a:pPr>
            <a:r>
              <a:rPr lang="en-AU" dirty="0" smtClean="0"/>
              <a:t>DMIRS is committed to:</a:t>
            </a:r>
          </a:p>
          <a:p>
            <a:pPr lvl="1">
              <a:spcBef>
                <a:spcPts val="0"/>
              </a:spcBef>
              <a:spcAft>
                <a:spcPts val="0"/>
              </a:spcAft>
            </a:pPr>
            <a:r>
              <a:rPr lang="en-AU" dirty="0" smtClean="0"/>
              <a:t>reducing health and hygiene risks</a:t>
            </a:r>
          </a:p>
          <a:p>
            <a:pPr lvl="1">
              <a:spcBef>
                <a:spcPts val="0"/>
              </a:spcBef>
              <a:spcAft>
                <a:spcPts val="0"/>
              </a:spcAft>
            </a:pPr>
            <a:r>
              <a:rPr lang="en-AU" dirty="0" smtClean="0"/>
              <a:t>improving SRS</a:t>
            </a:r>
          </a:p>
          <a:p>
            <a:pPr lvl="1">
              <a:spcBef>
                <a:spcPts val="0"/>
              </a:spcBef>
              <a:spcAft>
                <a:spcPts val="0"/>
              </a:spcAft>
            </a:pPr>
            <a:r>
              <a:rPr lang="en-AU" dirty="0" smtClean="0"/>
              <a:t>deploying resources based on risk (both industry’s and Dept.) </a:t>
            </a:r>
          </a:p>
          <a:p>
            <a:pPr>
              <a:spcAft>
                <a:spcPts val="600"/>
              </a:spcAft>
            </a:pPr>
            <a:endParaRPr lang="en-AU" altLang="en-US" sz="2200" dirty="0"/>
          </a:p>
        </p:txBody>
      </p:sp>
      <p:sp>
        <p:nvSpPr>
          <p:cNvPr id="3" name="Slide Number Placeholder 2"/>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2" name="Title 1"/>
          <p:cNvSpPr>
            <a:spLocks noGrp="1"/>
          </p:cNvSpPr>
          <p:nvPr>
            <p:ph type="title"/>
          </p:nvPr>
        </p:nvSpPr>
        <p:spPr/>
        <p:txBody>
          <a:bodyPr/>
          <a:lstStyle/>
          <a:p>
            <a:r>
              <a:rPr lang="en-AU" dirty="0" smtClean="0"/>
              <a:t>Why the focus on health and hygiene </a:t>
            </a:r>
            <a:endParaRPr lang="en-AU"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744072" y="1612565"/>
            <a:ext cx="462915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bwMode="auto">
          <a:xfrm rot="2952113">
            <a:off x="7139156" y="1513145"/>
            <a:ext cx="1111239" cy="60137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sp>
        <p:nvSpPr>
          <p:cNvPr id="8" name="Right Arrow 7"/>
          <p:cNvSpPr/>
          <p:nvPr/>
        </p:nvSpPr>
        <p:spPr bwMode="auto">
          <a:xfrm rot="10800000">
            <a:off x="10992544" y="3645024"/>
            <a:ext cx="1080705"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sp>
        <p:nvSpPr>
          <p:cNvPr id="9" name="Right Arrow 8"/>
          <p:cNvSpPr/>
          <p:nvPr/>
        </p:nvSpPr>
        <p:spPr bwMode="auto">
          <a:xfrm rot="19493328">
            <a:off x="6323704" y="5019938"/>
            <a:ext cx="1105413" cy="52444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99972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796" r="12448"/>
          <a:stretch/>
        </p:blipFill>
        <p:spPr>
          <a:xfrm>
            <a:off x="10100891" y="3933056"/>
            <a:ext cx="2016225" cy="1971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082" y="1441939"/>
            <a:ext cx="1440160" cy="1440160"/>
          </a:xfrm>
          <a:prstGeom prst="rect">
            <a:avLst/>
          </a:prstGeom>
        </p:spPr>
      </p:pic>
      <p:sp>
        <p:nvSpPr>
          <p:cNvPr id="2" name="Title 1"/>
          <p:cNvSpPr>
            <a:spLocks noGrp="1"/>
          </p:cNvSpPr>
          <p:nvPr>
            <p:ph type="title"/>
          </p:nvPr>
        </p:nvSpPr>
        <p:spPr/>
        <p:txBody>
          <a:bodyPr/>
          <a:lstStyle/>
          <a:p>
            <a:r>
              <a:rPr lang="en-AU" dirty="0" smtClean="0"/>
              <a:t>What is a </a:t>
            </a:r>
            <a:r>
              <a:rPr lang="en-AU" dirty="0"/>
              <a:t>Health and Hygiene Management </a:t>
            </a:r>
            <a:r>
              <a:rPr lang="en-AU" dirty="0" smtClean="0"/>
              <a:t>Plan (HHMP)?</a:t>
            </a:r>
            <a:endParaRPr lang="en-AU" dirty="0"/>
          </a:p>
        </p:txBody>
      </p:sp>
      <p:sp>
        <p:nvSpPr>
          <p:cNvPr id="3" name="Content Placeholder 2"/>
          <p:cNvSpPr>
            <a:spLocks noGrp="1"/>
          </p:cNvSpPr>
          <p:nvPr>
            <p:ph idx="1"/>
          </p:nvPr>
        </p:nvSpPr>
        <p:spPr>
          <a:xfrm>
            <a:off x="914400" y="1441939"/>
            <a:ext cx="8998024" cy="4358256"/>
          </a:xfrm>
        </p:spPr>
        <p:txBody>
          <a:bodyPr/>
          <a:lstStyle/>
          <a:p>
            <a:pPr>
              <a:spcBef>
                <a:spcPts val="0"/>
              </a:spcBef>
            </a:pPr>
            <a:r>
              <a:rPr lang="en-AU" sz="2000" dirty="0" smtClean="0"/>
              <a:t>A HHMP </a:t>
            </a:r>
            <a:r>
              <a:rPr lang="en-AU" sz="2000" dirty="0"/>
              <a:t>is an integrated risk-based management plan not just a monitoring </a:t>
            </a:r>
            <a:r>
              <a:rPr lang="en-AU" sz="2000" dirty="0" smtClean="0"/>
              <a:t>program</a:t>
            </a:r>
            <a:endParaRPr lang="en-AU" sz="2000" dirty="0"/>
          </a:p>
          <a:p>
            <a:pPr>
              <a:spcBef>
                <a:spcPts val="0"/>
              </a:spcBef>
            </a:pPr>
            <a:r>
              <a:rPr lang="en-AU" sz="2000" dirty="0"/>
              <a:t>It supports the </a:t>
            </a:r>
            <a:r>
              <a:rPr lang="en-AU" sz="2000" dirty="0" smtClean="0"/>
              <a:t>project management plan (PMP) </a:t>
            </a:r>
            <a:r>
              <a:rPr lang="en-AU" sz="2000" dirty="0"/>
              <a:t>by providing more detail on specific </a:t>
            </a:r>
            <a:r>
              <a:rPr lang="en-AU" sz="2000" dirty="0" smtClean="0"/>
              <a:t>hazards</a:t>
            </a:r>
            <a:endParaRPr lang="en-AU" sz="2000" dirty="0"/>
          </a:p>
          <a:p>
            <a:pPr>
              <a:spcBef>
                <a:spcPts val="0"/>
              </a:spcBef>
            </a:pPr>
            <a:r>
              <a:rPr lang="en-AU" sz="2000" dirty="0"/>
              <a:t>It must contain measurable </a:t>
            </a:r>
            <a:r>
              <a:rPr lang="en-AU" sz="2000" dirty="0" smtClean="0"/>
              <a:t>and </a:t>
            </a:r>
            <a:r>
              <a:rPr lang="en-AU" sz="2000" dirty="0"/>
              <a:t>verifiable </a:t>
            </a:r>
            <a:r>
              <a:rPr lang="en-AU" sz="2000" dirty="0" smtClean="0"/>
              <a:t>commitments</a:t>
            </a:r>
            <a:endParaRPr lang="en-AU" sz="2000" dirty="0"/>
          </a:p>
          <a:p>
            <a:pPr>
              <a:spcBef>
                <a:spcPts val="0"/>
              </a:spcBef>
            </a:pPr>
            <a:r>
              <a:rPr lang="en-AU" sz="2000" dirty="0"/>
              <a:t>It compliments the </a:t>
            </a:r>
            <a:r>
              <a:rPr lang="en-AU" sz="2000" dirty="0" smtClean="0"/>
              <a:t>radiation management plan (RMP), </a:t>
            </a:r>
            <a:r>
              <a:rPr lang="en-AU" sz="2000" dirty="0"/>
              <a:t>Noise Control Plan and other hazard management </a:t>
            </a:r>
            <a:r>
              <a:rPr lang="en-AU" sz="2000" dirty="0" smtClean="0"/>
              <a:t>plans</a:t>
            </a:r>
          </a:p>
          <a:p>
            <a:pPr>
              <a:spcBef>
                <a:spcPts val="0"/>
              </a:spcBef>
            </a:pPr>
            <a:r>
              <a:rPr lang="en-AU" sz="2000" dirty="0" smtClean="0"/>
              <a:t>Will form required component of a </a:t>
            </a:r>
            <a:r>
              <a:rPr lang="en-AU" sz="2000" i="1" dirty="0" smtClean="0"/>
              <a:t>Mine Safety Management System </a:t>
            </a:r>
            <a:r>
              <a:rPr lang="en-AU" sz="2000" dirty="0" smtClean="0"/>
              <a:t>in the harmonised WHS regulations</a:t>
            </a:r>
            <a:endParaRPr lang="en-AU" sz="2000" dirty="0"/>
          </a:p>
          <a:p>
            <a:r>
              <a:rPr lang="en-AU" sz="2000" dirty="0" smtClean="0"/>
              <a:t>It is a concise means of demonstrating an understanding of health hazards, how they are managed, and how the effectiveness of controls are verified</a:t>
            </a:r>
          </a:p>
          <a:p>
            <a:r>
              <a:rPr lang="en-AU" sz="2000" dirty="0" smtClean="0"/>
              <a:t>It is </a:t>
            </a:r>
            <a:r>
              <a:rPr lang="en-AU" sz="2000" b="1" i="1" dirty="0" smtClean="0"/>
              <a:t>not </a:t>
            </a:r>
            <a:r>
              <a:rPr lang="en-AU" sz="2000" dirty="0" smtClean="0"/>
              <a:t>a sampling quota (Workforce surveys and quotas not issued </a:t>
            </a:r>
            <a:br>
              <a:rPr lang="en-AU" sz="2000" dirty="0" smtClean="0"/>
            </a:br>
            <a:r>
              <a:rPr lang="en-AU" sz="2000" dirty="0" smtClean="0"/>
              <a:t>since 2013)</a:t>
            </a:r>
          </a:p>
          <a:p>
            <a:r>
              <a:rPr lang="en-AU" sz="2000" dirty="0" smtClean="0"/>
              <a:t>It is </a:t>
            </a:r>
            <a:r>
              <a:rPr lang="en-AU" sz="2000" b="1" i="1" dirty="0" smtClean="0"/>
              <a:t>not</a:t>
            </a:r>
            <a:r>
              <a:rPr lang="en-AU" sz="2000" dirty="0" smtClean="0"/>
              <a:t> CONTAM (CONTAM database has not existed since</a:t>
            </a:r>
            <a:r>
              <a:rPr lang="en-AU" sz="2000" dirty="0"/>
              <a:t> </a:t>
            </a:r>
            <a:r>
              <a:rPr lang="en-AU" sz="2000" dirty="0" smtClean="0"/>
              <a:t>2017). </a:t>
            </a:r>
            <a:endParaRPr lang="en-AU" sz="2000" dirty="0"/>
          </a:p>
        </p:txBody>
      </p:sp>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924365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5401" y="1527496"/>
            <a:ext cx="6704898" cy="4349080"/>
          </a:xfrm>
        </p:spPr>
        <p:txBody>
          <a:bodyPr/>
          <a:lstStyle/>
          <a:p>
            <a:r>
              <a:rPr lang="en-AU" sz="2000" dirty="0" smtClean="0"/>
              <a:t>All workplaces have some form of chemical, biological, radiation or physical hazard that include:</a:t>
            </a:r>
          </a:p>
          <a:p>
            <a:pPr lvl="1"/>
            <a:r>
              <a:rPr lang="en-AU" sz="1800" dirty="0"/>
              <a:t>Dusts, chemicals, noise, vibration, radioactive materials or devices, temperature extremes, bacteria, fungi, inadequate lighting</a:t>
            </a:r>
          </a:p>
          <a:p>
            <a:r>
              <a:rPr lang="en-AU" sz="2000" dirty="0" smtClean="0"/>
              <a:t>Meets legislative requirement to: </a:t>
            </a:r>
            <a:endParaRPr lang="en-AU" sz="2000" dirty="0"/>
          </a:p>
          <a:p>
            <a:pPr lvl="1"/>
            <a:r>
              <a:rPr lang="en-AU" sz="1800" dirty="0"/>
              <a:t>Identify hazards</a:t>
            </a:r>
          </a:p>
          <a:p>
            <a:pPr lvl="1"/>
            <a:r>
              <a:rPr lang="en-AU" sz="1800" dirty="0"/>
              <a:t>Assess risks</a:t>
            </a:r>
          </a:p>
          <a:p>
            <a:pPr lvl="1"/>
            <a:r>
              <a:rPr lang="en-AU" sz="1800" dirty="0"/>
              <a:t>Implement </a:t>
            </a:r>
            <a:r>
              <a:rPr lang="en-AU" sz="1800" dirty="0" smtClean="0"/>
              <a:t>controls</a:t>
            </a:r>
            <a:endParaRPr lang="en-AU" sz="1800" dirty="0"/>
          </a:p>
          <a:p>
            <a:pPr lvl="1"/>
            <a:r>
              <a:rPr lang="en-AU" sz="1800" dirty="0"/>
              <a:t>Verify that controls are </a:t>
            </a:r>
            <a:r>
              <a:rPr lang="en-AU" sz="1800" dirty="0" smtClean="0"/>
              <a:t>effective</a:t>
            </a:r>
          </a:p>
          <a:p>
            <a:pPr lvl="1"/>
            <a:r>
              <a:rPr lang="en-AU" sz="1800" dirty="0" smtClean="0"/>
              <a:t>(Principle </a:t>
            </a:r>
            <a:r>
              <a:rPr lang="en-AU" sz="1800" dirty="0"/>
              <a:t>Hazard Management </a:t>
            </a:r>
            <a:r>
              <a:rPr lang="en-AU" sz="1800" dirty="0" smtClean="0"/>
              <a:t>Plan and Health Management Plan required in upcoming WHS Regs)</a:t>
            </a:r>
            <a:endParaRPr lang="en-AU" sz="1800" dirty="0"/>
          </a:p>
          <a:p>
            <a:r>
              <a:rPr lang="en-AU" sz="2000" dirty="0" smtClean="0"/>
              <a:t>Provides a structured means of demonstrating an understanding of the hazards and risks and verification that controls are effective. </a:t>
            </a:r>
            <a:br>
              <a:rPr lang="en-AU" sz="2000" dirty="0" smtClean="0"/>
            </a:br>
            <a:r>
              <a:rPr lang="en-AU" sz="2000" dirty="0" smtClean="0"/>
              <a:t> </a:t>
            </a:r>
          </a:p>
          <a:p>
            <a:endParaRPr lang="en-AU" sz="1800" dirty="0"/>
          </a:p>
        </p:txBody>
      </p:sp>
      <p:sp>
        <p:nvSpPr>
          <p:cNvPr id="8" name="Content Placeholder 7"/>
          <p:cNvSpPr>
            <a:spLocks noGrp="1"/>
          </p:cNvSpPr>
          <p:nvPr>
            <p:ph sz="half" idx="2"/>
          </p:nvPr>
        </p:nvSpPr>
        <p:spPr>
          <a:xfrm>
            <a:off x="7299856" y="1600200"/>
            <a:ext cx="3977744" cy="4349080"/>
          </a:xfrm>
        </p:spPr>
        <p:txBody>
          <a:bodyPr/>
          <a:lstStyle/>
          <a:p>
            <a:pPr marL="0" indent="0">
              <a:buNone/>
            </a:pPr>
            <a:r>
              <a:rPr lang="en-AU" dirty="0" smtClean="0"/>
              <a:t>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2" name="Title 1"/>
          <p:cNvSpPr>
            <a:spLocks noGrp="1"/>
          </p:cNvSpPr>
          <p:nvPr>
            <p:ph type="title"/>
          </p:nvPr>
        </p:nvSpPr>
        <p:spPr/>
        <p:txBody>
          <a:bodyPr/>
          <a:lstStyle/>
          <a:p>
            <a:r>
              <a:rPr lang="en-AU" dirty="0" smtClean="0"/>
              <a:t>Why a HHMP?</a:t>
            </a:r>
            <a:endParaRPr lang="en-AU"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819" y="1484058"/>
            <a:ext cx="134778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1448970"/>
            <a:ext cx="17430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6913" y="3153555"/>
            <a:ext cx="16462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9575" y="4297377"/>
            <a:ext cx="1423988"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3600" y="3120823"/>
            <a:ext cx="1920012" cy="127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444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7156" y="1556792"/>
            <a:ext cx="7485856" cy="4349080"/>
          </a:xfrm>
        </p:spPr>
        <p:txBody>
          <a:bodyPr/>
          <a:lstStyle/>
          <a:p>
            <a:r>
              <a:rPr lang="en-AU" sz="2300" dirty="0"/>
              <a:t>Prior to operations commencing </a:t>
            </a:r>
            <a:endParaRPr lang="en-AU" sz="2300" dirty="0" smtClean="0"/>
          </a:p>
          <a:p>
            <a:pPr lvl="1"/>
            <a:r>
              <a:rPr lang="en-AU" sz="2000" dirty="0" smtClean="0"/>
              <a:t>Hazards </a:t>
            </a:r>
            <a:r>
              <a:rPr lang="en-AU" sz="2000" dirty="0"/>
              <a:t>are to be identified and controls implemented prior to operations </a:t>
            </a:r>
            <a:r>
              <a:rPr lang="en-AU" sz="2000" dirty="0" smtClean="0"/>
              <a:t>starting</a:t>
            </a:r>
            <a:endParaRPr lang="en-AU" sz="2000" dirty="0"/>
          </a:p>
          <a:p>
            <a:r>
              <a:rPr lang="en-AU" sz="2300" dirty="0" smtClean="0"/>
              <a:t>All </a:t>
            </a:r>
            <a:r>
              <a:rPr lang="en-AU" sz="2300" dirty="0"/>
              <a:t>registered mine sites require a </a:t>
            </a:r>
            <a:r>
              <a:rPr lang="en-AU" sz="2300" dirty="0" smtClean="0"/>
              <a:t>valid HHMP </a:t>
            </a:r>
            <a:r>
              <a:rPr lang="en-AU" sz="2300" dirty="0"/>
              <a:t>(including exploration</a:t>
            </a:r>
            <a:r>
              <a:rPr lang="en-AU" sz="2300" dirty="0" smtClean="0"/>
              <a:t>) by 30 June 2019</a:t>
            </a:r>
          </a:p>
          <a:p>
            <a:pPr lvl="1"/>
            <a:r>
              <a:rPr lang="en-AU" sz="2000" dirty="0" smtClean="0"/>
              <a:t>Letter was sent from State mining engineer Sept 2018 to all mines </a:t>
            </a:r>
          </a:p>
          <a:p>
            <a:pPr lvl="1"/>
            <a:r>
              <a:rPr lang="en-AU" sz="2000" dirty="0" smtClean="0"/>
              <a:t>Existing RBHMP’s will be valid till expiry (~Nov 2019)</a:t>
            </a:r>
            <a:endParaRPr lang="en-AU" sz="2000" dirty="0"/>
          </a:p>
          <a:p>
            <a:r>
              <a:rPr lang="en-AU" sz="2300" dirty="0" smtClean="0"/>
              <a:t>Very </a:t>
            </a:r>
            <a:r>
              <a:rPr lang="en-AU" sz="2300" dirty="0"/>
              <a:t>small operations may be exempt </a:t>
            </a:r>
            <a:r>
              <a:rPr lang="en-AU" sz="2300" dirty="0" smtClean="0"/>
              <a:t>if requirements </a:t>
            </a:r>
            <a:r>
              <a:rPr lang="en-AU" sz="2300" dirty="0"/>
              <a:t>are covered in </a:t>
            </a:r>
            <a:r>
              <a:rPr lang="en-AU" sz="2300" dirty="0" smtClean="0"/>
              <a:t>PMP of other documents.</a:t>
            </a:r>
          </a:p>
          <a:p>
            <a:pPr lvl="1"/>
            <a:r>
              <a:rPr lang="en-AU" sz="2000" dirty="0" smtClean="0"/>
              <a:t>A HHMP template is being developed to assist operations that may meet the exemption criteria applied to the Mine Safety levy.</a:t>
            </a:r>
            <a:endParaRPr lang="en-AU" sz="2000" dirty="0"/>
          </a:p>
          <a:p>
            <a:endParaRPr lang="en-AU" sz="2300" dirty="0"/>
          </a:p>
        </p:txBody>
      </p:sp>
      <p:pic>
        <p:nvPicPr>
          <p:cNvPr id="6" name="Content Placeholder 5"/>
          <p:cNvPicPr>
            <a:picLocks noGrp="1" noChangeAspect="1"/>
          </p:cNvPicPr>
          <p:nvPr>
            <p:ph sz="half" idx="2"/>
          </p:nvPr>
        </p:nvPicPr>
        <p:blipFill>
          <a:blip r:embed="rId3"/>
          <a:stretch>
            <a:fillRect/>
          </a:stretch>
        </p:blipFill>
        <p:spPr>
          <a:xfrm rot="630142">
            <a:off x="8715654" y="1279848"/>
            <a:ext cx="2907190" cy="4517947"/>
          </a:xfrm>
          <a:prstGeom prst="rect">
            <a:avLst/>
          </a:prstGeom>
          <a:ln>
            <a:solidFill>
              <a:schemeClr val="bg1">
                <a:lumMod val="50000"/>
                <a:alpha val="99000"/>
              </a:schemeClr>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C1278F-C93A-44A2-AB74-1750ADFF2444}"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
        <p:nvSpPr>
          <p:cNvPr id="2" name="Title 1"/>
          <p:cNvSpPr>
            <a:spLocks noGrp="1"/>
          </p:cNvSpPr>
          <p:nvPr>
            <p:ph type="title"/>
          </p:nvPr>
        </p:nvSpPr>
        <p:spPr/>
        <p:txBody>
          <a:bodyPr/>
          <a:lstStyle/>
          <a:p>
            <a:r>
              <a:rPr lang="en-AU" dirty="0" smtClean="0"/>
              <a:t>When is </a:t>
            </a:r>
            <a:r>
              <a:rPr lang="en-AU" dirty="0"/>
              <a:t>a </a:t>
            </a:r>
            <a:r>
              <a:rPr lang="en-AU" dirty="0" smtClean="0"/>
              <a:t>HHMP required?</a:t>
            </a:r>
            <a:endParaRPr lang="en-AU" dirty="0"/>
          </a:p>
        </p:txBody>
      </p:sp>
    </p:spTree>
    <p:extLst>
      <p:ext uri="{BB962C8B-B14F-4D97-AF65-F5344CB8AC3E}">
        <p14:creationId xmlns:p14="http://schemas.microsoft.com/office/powerpoint/2010/main" val="251424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When are documents submitted?</a:t>
            </a:r>
            <a:endParaRPr lang="en-AU" dirty="0"/>
          </a:p>
        </p:txBody>
      </p:sp>
      <p:sp>
        <p:nvSpPr>
          <p:cNvPr id="3" name="Content Placeholder 2"/>
          <p:cNvSpPr>
            <a:spLocks noGrp="1"/>
          </p:cNvSpPr>
          <p:nvPr>
            <p:ph idx="1"/>
          </p:nvPr>
        </p:nvSpPr>
        <p:spPr>
          <a:xfrm>
            <a:off x="695400" y="1484784"/>
            <a:ext cx="10873208" cy="4358256"/>
          </a:xfrm>
        </p:spPr>
        <p:txBody>
          <a:bodyPr/>
          <a:lstStyle/>
          <a:p>
            <a:pPr>
              <a:spcBef>
                <a:spcPts val="0"/>
              </a:spcBef>
            </a:pPr>
            <a:r>
              <a:rPr lang="en-AU" dirty="0" smtClean="0"/>
              <a:t>Plans can be submitted at any time</a:t>
            </a:r>
          </a:p>
          <a:p>
            <a:pPr>
              <a:spcBef>
                <a:spcPts val="0"/>
              </a:spcBef>
            </a:pPr>
            <a:r>
              <a:rPr lang="en-AU" dirty="0" smtClean="0"/>
              <a:t>Plan </a:t>
            </a:r>
            <a:r>
              <a:rPr lang="en-AU" dirty="0"/>
              <a:t>is valid for </a:t>
            </a:r>
            <a:r>
              <a:rPr lang="en-AU" dirty="0" smtClean="0"/>
              <a:t>(up to) five </a:t>
            </a:r>
            <a:r>
              <a:rPr lang="en-AU" dirty="0"/>
              <a:t>years </a:t>
            </a:r>
            <a:endParaRPr lang="en-AU" dirty="0" smtClean="0"/>
          </a:p>
          <a:p>
            <a:pPr>
              <a:spcBef>
                <a:spcPts val="0"/>
              </a:spcBef>
            </a:pPr>
            <a:r>
              <a:rPr lang="en-AU" dirty="0" smtClean="0"/>
              <a:t>A revised plan </a:t>
            </a:r>
            <a:r>
              <a:rPr lang="en-AU" dirty="0"/>
              <a:t>can be submitted at any time </a:t>
            </a:r>
            <a:r>
              <a:rPr lang="en-AU" dirty="0" smtClean="0"/>
              <a:t>when a </a:t>
            </a:r>
            <a:r>
              <a:rPr lang="en-AU" dirty="0"/>
              <a:t>change occurs that alters risk </a:t>
            </a:r>
            <a:r>
              <a:rPr lang="en-AU" dirty="0" smtClean="0"/>
              <a:t>profile of the site</a:t>
            </a:r>
          </a:p>
          <a:p>
            <a:pPr>
              <a:spcBef>
                <a:spcPts val="0"/>
              </a:spcBef>
            </a:pPr>
            <a:r>
              <a:rPr lang="en-AU" dirty="0" smtClean="0"/>
              <a:t>Revised plan is valid for (up to) five years i.e. the “clock is reset”</a:t>
            </a:r>
            <a:endParaRPr lang="en-AU" dirty="0"/>
          </a:p>
          <a:p>
            <a:pPr>
              <a:spcBef>
                <a:spcPts val="0"/>
              </a:spcBef>
            </a:pPr>
            <a:r>
              <a:rPr lang="en-AU" dirty="0" smtClean="0"/>
              <a:t>A (brief) </a:t>
            </a:r>
            <a:r>
              <a:rPr lang="en-AU" dirty="0"/>
              <a:t>annual summary report </a:t>
            </a:r>
            <a:r>
              <a:rPr lang="en-AU" dirty="0" smtClean="0"/>
              <a:t>is submitted if the risk </a:t>
            </a:r>
            <a:r>
              <a:rPr lang="en-AU" dirty="0"/>
              <a:t>profile or controls </a:t>
            </a:r>
            <a:r>
              <a:rPr lang="en-AU" dirty="0" smtClean="0"/>
              <a:t>have not </a:t>
            </a:r>
            <a:r>
              <a:rPr lang="en-AU" dirty="0"/>
              <a:t>significantly </a:t>
            </a:r>
            <a:r>
              <a:rPr lang="en-AU" dirty="0" smtClean="0"/>
              <a:t>changed (otherwise a revised plan is required)</a:t>
            </a:r>
          </a:p>
          <a:p>
            <a:pPr>
              <a:spcBef>
                <a:spcPts val="0"/>
              </a:spcBef>
            </a:pPr>
            <a:r>
              <a:rPr lang="en-AU" dirty="0" smtClean="0"/>
              <a:t>Annual report should:</a:t>
            </a:r>
          </a:p>
          <a:p>
            <a:pPr lvl="1">
              <a:spcBef>
                <a:spcPts val="0"/>
              </a:spcBef>
            </a:pPr>
            <a:r>
              <a:rPr lang="en-AU" sz="2000" dirty="0" smtClean="0"/>
              <a:t>confirm commitments made in the plan have been fulfilled</a:t>
            </a:r>
          </a:p>
          <a:p>
            <a:pPr lvl="1">
              <a:spcBef>
                <a:spcPts val="0"/>
              </a:spcBef>
            </a:pPr>
            <a:r>
              <a:rPr lang="en-AU" sz="2000" dirty="0" smtClean="0"/>
              <a:t>justify why </a:t>
            </a:r>
            <a:r>
              <a:rPr lang="en-AU" sz="2000" dirty="0"/>
              <a:t>commitments made in the plan have </a:t>
            </a:r>
            <a:r>
              <a:rPr lang="en-AU" sz="2000" dirty="0" smtClean="0"/>
              <a:t>not been fulfilled</a:t>
            </a:r>
          </a:p>
          <a:p>
            <a:pPr lvl="1">
              <a:spcBef>
                <a:spcPts val="0"/>
              </a:spcBef>
            </a:pPr>
            <a:r>
              <a:rPr lang="en-AU" sz="2000" dirty="0" smtClean="0"/>
              <a:t>highlight non compliances and the actions proposed to remedy</a:t>
            </a:r>
          </a:p>
          <a:p>
            <a:pPr lvl="1">
              <a:spcBef>
                <a:spcPts val="0"/>
              </a:spcBef>
            </a:pPr>
            <a:r>
              <a:rPr lang="en-AU" sz="2000" dirty="0" smtClean="0"/>
              <a:t>highlight proactive actions and achievements</a:t>
            </a:r>
          </a:p>
          <a:p>
            <a:pPr lvl="1">
              <a:spcBef>
                <a:spcPts val="0"/>
              </a:spcBef>
            </a:pPr>
            <a:r>
              <a:rPr lang="en-AU" sz="2000" dirty="0" smtClean="0"/>
              <a:t>proposed control verification methods for next 12 months.</a:t>
            </a:r>
            <a:endParaRPr lang="en-AU" sz="2000" dirty="0"/>
          </a:p>
          <a:p>
            <a:pPr lvl="1"/>
            <a:endParaRPr lang="en-AU" dirty="0" smtClean="0"/>
          </a:p>
          <a:p>
            <a:pPr marL="0" indent="0">
              <a:buNone/>
            </a:pPr>
            <a:r>
              <a:rPr lang="en-AU" dirty="0"/>
              <a:t>	</a:t>
            </a:r>
          </a:p>
          <a:p>
            <a:endParaRPr lang="en-AU"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93667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of HHMP and Annual Review timeline</a:t>
            </a:r>
            <a:endParaRPr lang="en-AU" dirty="0"/>
          </a:p>
        </p:txBody>
      </p:sp>
      <p:pic>
        <p:nvPicPr>
          <p:cNvPr id="102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3410" r="567"/>
          <a:stretch/>
        </p:blipFill>
        <p:spPr bwMode="auto">
          <a:xfrm>
            <a:off x="47328" y="1365900"/>
            <a:ext cx="12169352" cy="50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914400" y="1844824"/>
            <a:ext cx="11158264" cy="4358256"/>
          </a:xfrm>
        </p:spPr>
        <p:txBody>
          <a:bodyPr/>
          <a:lstStyle/>
          <a:p>
            <a:endParaRPr lang="en-AU" dirty="0" smtClean="0"/>
          </a:p>
          <a:p>
            <a:endParaRPr lang="en-AU" dirty="0"/>
          </a:p>
        </p:txBody>
      </p:sp>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450681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002499.safety.comms</OurDocsDocId>
    <OurDocsVersionCreatedBy xmlns="dce3ed02-b0cd-470d-9119-e5f1a2533a21">EEDWARDS</OurDocsVersionCreatedBy>
    <OurDocsIsLocked xmlns="dce3ed02-b0cd-470d-9119-e5f1a2533a21">false</OurDocsIsLocked>
    <OurDocsDocumentType xmlns="dce3ed02-b0cd-470d-9119-e5f1a2533a21">External Presentations</OurDocsDocumentType>
    <OurDocsFileNumbers xmlns="dce3ed02-b0cd-470d-9119-e5f1a2533a21">A0571/200906</OurDocsFileNumbers>
    <OurDocsLockedOnBehalfOf xmlns="dce3ed02-b0cd-470d-9119-e5f1a2533a21" xsi:nil="true"/>
    <OurDocsDocumentDate xmlns="dce3ed02-b0cd-470d-9119-e5f1a2533a21">2019-06-25T16:00:00+00:00</OurDocsDocumentDate>
    <OurDocsVersionCreatedAt xmlns="dce3ed02-b0cd-470d-9119-e5f1a2533a21">2019-06-26T04:15:38+00:00</OurDocsVersionCreatedAt>
    <OurDocsReleaseClassification xmlns="dce3ed02-b0cd-470d-9119-e5f1a2533a21">Departmental Use Only</OurDocsReleaseClassification>
    <OurDocsTitle xmlns="dce3ed02-b0cd-470d-9119-e5f1a2533a21">MS - Health and hygiene forum - 2019 - Toolbox Paul Foley Health and hygiene management plans-expectations and requirements</OurDocsTitle>
    <OurDocsLocation xmlns="dce3ed02-b0cd-470d-9119-e5f1a2533a21">Perth</OurDocsLocation>
    <OurDocsDescription xmlns="dce3ed02-b0cd-470d-9119-e5f1a2533a21">Slides from 2019 Health and hygiene forum 24/06/2019. Presentation by Paul Foley Health and hygiene management plans-expectations and requirements</OurDocsDescription>
    <OurDocsVersionReason xmlns="dce3ed02-b0cd-470d-9119-e5f1a2533a21" xsi:nil="true"/>
    <OurDocsAuthor xmlns="dce3ed02-b0cd-470d-9119-e5f1a2533a21">Safety Comms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2.xml><?xml version="1.0" encoding="utf-8"?>
<ds:datastoreItem xmlns:ds="http://schemas.openxmlformats.org/officeDocument/2006/customXml" ds:itemID="{853D9A20-CA18-4B9E-9133-BDE91CECFDBA}">
  <ds:schemaRefs>
    <ds:schemaRef ds:uri="dce3ed02-b0cd-470d-9119-e5f1a2533a21"/>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806E523-9FFC-4586-9147-EF12F6C85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9E4E8EC-3D10-438F-AFE7-1980EB3A3C8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1365</TotalTime>
  <Words>3603</Words>
  <Application>Microsoft Office PowerPoint</Application>
  <PresentationFormat>Widescreen</PresentationFormat>
  <Paragraphs>377</Paragraphs>
  <Slides>37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Monotype Corsiva</vt:lpstr>
      <vt:lpstr>Times New Roman</vt:lpstr>
      <vt:lpstr>Wingdings</vt:lpstr>
      <vt:lpstr>Blank Presentation</vt:lpstr>
      <vt:lpstr>PowerPoint Presentation</vt:lpstr>
      <vt:lpstr>PowerPoint Presentation</vt:lpstr>
      <vt:lpstr>PowerPoint Presentation</vt:lpstr>
      <vt:lpstr>Why the focus on health and hygiene </vt:lpstr>
      <vt:lpstr>What is a Health and Hygiene Management Plan (HHMP)?</vt:lpstr>
      <vt:lpstr>Why a HHMP?</vt:lpstr>
      <vt:lpstr>When is a HHMP required?</vt:lpstr>
      <vt:lpstr>When are documents submitted?</vt:lpstr>
      <vt:lpstr>Example of HHMP and Annual Review timeline</vt:lpstr>
      <vt:lpstr>What should be included in HHMP</vt:lpstr>
      <vt:lpstr>What should be included in HHMP</vt:lpstr>
      <vt:lpstr>What should be included in HHMP</vt:lpstr>
      <vt:lpstr>Example of Risk Assessment Tool</vt:lpstr>
      <vt:lpstr>What should be included in HHMP</vt:lpstr>
      <vt:lpstr>Using the correct statistics to determine compliance</vt:lpstr>
      <vt:lpstr>Example of SRS HHMP statistics package</vt:lpstr>
      <vt:lpstr>What should be included in HHMP</vt:lpstr>
      <vt:lpstr>Ten common “issues/ failings/mistakes” with some HHMPs</vt:lpstr>
      <vt:lpstr>Ten common “issues/ failings/mistakes” with some HHMPs</vt:lpstr>
      <vt:lpstr>Ten common “issues/ failings/mistakes” with some HHMPs</vt:lpstr>
      <vt:lpstr>The ten tenets of HHMP’s</vt:lpstr>
      <vt:lpstr>The ten tenets of HHMP’s</vt:lpstr>
      <vt:lpstr>The Ten Commandments for HHMP submissions</vt:lpstr>
      <vt:lpstr>The Ten Commandments for HHMP submissions</vt:lpstr>
      <vt:lpstr>The Ten Commandments for HHMP submissions</vt:lpstr>
      <vt:lpstr>The Ten Commandments for HHMP submissions</vt:lpstr>
      <vt:lpstr>The Ten Commandments for HHMP submissions</vt:lpstr>
      <vt:lpstr>The Ten Commandments for HHMP submissions</vt:lpstr>
      <vt:lpstr>The Ten Commandments for HHMP submissions</vt:lpstr>
      <vt:lpstr>The Ten Commandments for HHMP submissions</vt:lpstr>
      <vt:lpstr>The Ten Commandments for HHMP submissions</vt:lpstr>
      <vt:lpstr>The Ten Commandments for HHMP submissions</vt:lpstr>
      <vt:lpstr>The Ten Commandments for HHMP submissions</vt:lpstr>
      <vt:lpstr>The Ten Commandments for HHMP submissions</vt:lpstr>
      <vt:lpstr>Questions on HHMP submissions</vt:lpstr>
      <vt:lpstr>DMIRS contacts</vt:lpstr>
      <vt:lpstr>Follow us on social media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Health and hygiene forum - 2019 - Toolbox Paul Foley Health and hygiene management plans-expectations and requirements</dc:title>
  <dc:subject>Slides from 2019 Health and hygiene forum 24/06/2019. Presentation by Paul Foley Health and hygiene management plans-expectations and requirements</dc:subject>
  <dc:creator>Safety Comms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WYNANDS, Tracy</cp:lastModifiedBy>
  <cp:revision>120</cp:revision>
  <cp:lastPrinted>2019-06-25T01:06:21Z</cp:lastPrinted>
  <dcterms:created xsi:type="dcterms:W3CDTF">2011-01-21T07:01:17Z</dcterms:created>
  <dcterms:modified xsi:type="dcterms:W3CDTF">2019-07-30T01:48:29Z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