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96" r:id="rId5"/>
  </p:sldMasterIdLst>
  <p:notesMasterIdLst>
    <p:notesMasterId r:id="rId37"/>
  </p:notesMasterIdLst>
  <p:handoutMasterIdLst>
    <p:handoutMasterId r:id="rId38"/>
  </p:handoutMasterIdLst>
  <p:sldIdLst>
    <p:sldId id="1687" r:id="rId6"/>
    <p:sldId id="1656" r:id="rId7"/>
    <p:sldId id="1657" r:id="rId8"/>
    <p:sldId id="1658" r:id="rId9"/>
    <p:sldId id="1659" r:id="rId10"/>
    <p:sldId id="1660" r:id="rId11"/>
    <p:sldId id="1661" r:id="rId12"/>
    <p:sldId id="1662" r:id="rId13"/>
    <p:sldId id="1663" r:id="rId14"/>
    <p:sldId id="1664" r:id="rId15"/>
    <p:sldId id="1665" r:id="rId16"/>
    <p:sldId id="1666" r:id="rId17"/>
    <p:sldId id="1667" r:id="rId18"/>
    <p:sldId id="1668" r:id="rId19"/>
    <p:sldId id="1669" r:id="rId20"/>
    <p:sldId id="1670" r:id="rId21"/>
    <p:sldId id="1671" r:id="rId22"/>
    <p:sldId id="1672" r:id="rId23"/>
    <p:sldId id="1673" r:id="rId24"/>
    <p:sldId id="1674" r:id="rId25"/>
    <p:sldId id="1675" r:id="rId26"/>
    <p:sldId id="1676" r:id="rId27"/>
    <p:sldId id="1677" r:id="rId28"/>
    <p:sldId id="1678" r:id="rId29"/>
    <p:sldId id="1679" r:id="rId30"/>
    <p:sldId id="1680" r:id="rId31"/>
    <p:sldId id="1681" r:id="rId32"/>
    <p:sldId id="1682" r:id="rId33"/>
    <p:sldId id="1683" r:id="rId34"/>
    <p:sldId id="1684" r:id="rId35"/>
    <p:sldId id="1685" r:id="rId36"/>
  </p:sldIdLst>
  <p:sldSz cx="9144000" cy="6858000" type="screen4x3"/>
  <p:notesSz cx="6797675" cy="9926638"/>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FFB7B7"/>
    <a:srgbClr val="CCFFCC"/>
    <a:srgbClr val="E05406"/>
    <a:srgbClr val="F96F23"/>
    <a:srgbClr val="CF5E31"/>
    <a:srgbClr val="0000FF"/>
    <a:srgbClr val="F85E08"/>
    <a:srgbClr val="FFC285"/>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65" autoAdjust="0"/>
    <p:restoredTop sz="73385" autoAdjust="0"/>
  </p:normalViewPr>
  <p:slideViewPr>
    <p:cSldViewPr>
      <p:cViewPr varScale="1">
        <p:scale>
          <a:sx n="42" d="100"/>
          <a:sy n="42" d="100"/>
        </p:scale>
        <p:origin x="-18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79" d="100"/>
          <a:sy n="79" d="100"/>
        </p:scale>
        <p:origin x="-2100"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36155114310415"/>
          <c:y val="0.1141700067513866"/>
          <c:w val="0.83504893038724815"/>
          <c:h val="0.67679440621493259"/>
        </c:manualLayout>
      </c:layout>
      <c:scatterChart>
        <c:scatterStyle val="lineMarker"/>
        <c:varyColors val="0"/>
        <c:ser>
          <c:idx val="0"/>
          <c:order val="0"/>
          <c:tx>
            <c:strRef>
              <c:f>Sheet1!$B$1</c:f>
              <c:strCache>
                <c:ptCount val="1"/>
                <c:pt idx="0">
                  <c:v>Mass (kg)</c:v>
                </c:pt>
              </c:strCache>
            </c:strRef>
          </c:tx>
          <c:spPr>
            <a:ln w="28575">
              <a:solidFill>
                <a:schemeClr val="accent1"/>
              </a:solidFill>
            </a:ln>
          </c:spPr>
          <c:marker>
            <c:spPr>
              <a:solidFill>
                <a:srgbClr val="FF0000"/>
              </a:solidFill>
            </c:spPr>
          </c:marker>
          <c:dPt>
            <c:idx val="3"/>
            <c:marker>
              <c:spPr>
                <a:solidFill>
                  <a:srgbClr val="FF0000"/>
                </a:solidFill>
                <a:ln>
                  <a:solidFill>
                    <a:srgbClr val="FF0000"/>
                  </a:solidFill>
                </a:ln>
              </c:spPr>
            </c:marker>
            <c:bubble3D val="0"/>
            <c:spPr>
              <a:ln w="28575">
                <a:solidFill>
                  <a:srgbClr val="FF0000"/>
                </a:solidFill>
              </a:ln>
            </c:spPr>
          </c:dPt>
          <c:dPt>
            <c:idx val="4"/>
            <c:marker>
              <c:spPr>
                <a:solidFill>
                  <a:srgbClr val="FF0000"/>
                </a:solidFill>
                <a:ln>
                  <a:solidFill>
                    <a:srgbClr val="FF0000"/>
                  </a:solidFill>
                </a:ln>
              </c:spPr>
            </c:marker>
            <c:bubble3D val="0"/>
            <c:spPr>
              <a:ln w="28575">
                <a:solidFill>
                  <a:srgbClr val="FF0000"/>
                </a:solidFill>
              </a:ln>
            </c:spPr>
          </c:dPt>
          <c:dPt>
            <c:idx val="5"/>
            <c:marker>
              <c:spPr>
                <a:solidFill>
                  <a:srgbClr val="FF0000"/>
                </a:solidFill>
                <a:ln>
                  <a:solidFill>
                    <a:srgbClr val="FF0000"/>
                  </a:solidFill>
                </a:ln>
              </c:spPr>
            </c:marker>
            <c:bubble3D val="0"/>
            <c:spPr>
              <a:ln w="28575">
                <a:solidFill>
                  <a:srgbClr val="FF0000"/>
                </a:solidFill>
              </a:ln>
            </c:spPr>
          </c:dPt>
          <c:dPt>
            <c:idx val="6"/>
            <c:marker>
              <c:spPr>
                <a:solidFill>
                  <a:srgbClr val="FF0000"/>
                </a:solidFill>
                <a:ln>
                  <a:solidFill>
                    <a:srgbClr val="FF0000"/>
                  </a:solidFill>
                </a:ln>
              </c:spPr>
            </c:marker>
            <c:bubble3D val="0"/>
            <c:spPr>
              <a:ln w="28575">
                <a:solidFill>
                  <a:srgbClr val="FF0000"/>
                </a:solidFill>
              </a:ln>
            </c:spPr>
          </c:dPt>
          <c:dPt>
            <c:idx val="7"/>
            <c:marker>
              <c:spPr>
                <a:solidFill>
                  <a:srgbClr val="FF0000"/>
                </a:solidFill>
                <a:ln>
                  <a:solidFill>
                    <a:srgbClr val="FF0000"/>
                  </a:solidFill>
                </a:ln>
              </c:spPr>
            </c:marker>
            <c:bubble3D val="0"/>
            <c:spPr>
              <a:ln w="28575">
                <a:solidFill>
                  <a:srgbClr val="FF0000"/>
                </a:solidFill>
              </a:ln>
            </c:spPr>
          </c:dPt>
          <c:dPt>
            <c:idx val="8"/>
            <c:marker>
              <c:spPr>
                <a:solidFill>
                  <a:srgbClr val="FF0000"/>
                </a:solidFill>
                <a:ln>
                  <a:solidFill>
                    <a:srgbClr val="FF0000"/>
                  </a:solidFill>
                </a:ln>
              </c:spPr>
            </c:marker>
            <c:bubble3D val="0"/>
            <c:spPr>
              <a:ln w="28575">
                <a:solidFill>
                  <a:srgbClr val="FF0000"/>
                </a:solidFill>
              </a:ln>
            </c:spPr>
          </c:dPt>
          <c:dPt>
            <c:idx val="9"/>
            <c:marker>
              <c:spPr>
                <a:solidFill>
                  <a:srgbClr val="FF0000"/>
                </a:solidFill>
                <a:ln>
                  <a:solidFill>
                    <a:srgbClr val="FF0000"/>
                  </a:solidFill>
                </a:ln>
              </c:spPr>
            </c:marker>
            <c:bubble3D val="0"/>
            <c:spPr>
              <a:ln w="28575">
                <a:solidFill>
                  <a:srgbClr val="FF0000"/>
                </a:solidFill>
              </a:ln>
            </c:spPr>
          </c:dPt>
          <c:dPt>
            <c:idx val="10"/>
            <c:marker>
              <c:spPr>
                <a:solidFill>
                  <a:srgbClr val="FF0000"/>
                </a:solidFill>
                <a:ln>
                  <a:solidFill>
                    <a:srgbClr val="FF0000"/>
                  </a:solidFill>
                </a:ln>
              </c:spPr>
            </c:marker>
            <c:bubble3D val="0"/>
            <c:spPr>
              <a:ln w="28575">
                <a:solidFill>
                  <a:srgbClr val="FF0000"/>
                </a:solidFill>
              </a:ln>
            </c:spPr>
          </c:dPt>
          <c:dPt>
            <c:idx val="11"/>
            <c:marker>
              <c:spPr>
                <a:solidFill>
                  <a:srgbClr val="FF0000"/>
                </a:solidFill>
                <a:ln>
                  <a:solidFill>
                    <a:srgbClr val="FF0000"/>
                  </a:solidFill>
                </a:ln>
              </c:spPr>
            </c:marker>
            <c:bubble3D val="0"/>
            <c:spPr>
              <a:ln w="28575">
                <a:solidFill>
                  <a:srgbClr val="FF0000"/>
                </a:solidFill>
              </a:ln>
            </c:spPr>
          </c:dPt>
          <c:dPt>
            <c:idx val="12"/>
            <c:marker>
              <c:spPr>
                <a:solidFill>
                  <a:srgbClr val="FF0000"/>
                </a:solidFill>
                <a:ln>
                  <a:solidFill>
                    <a:srgbClr val="FF0000"/>
                  </a:solidFill>
                </a:ln>
              </c:spPr>
            </c:marker>
            <c:bubble3D val="0"/>
            <c:spPr>
              <a:ln w="28575">
                <a:solidFill>
                  <a:srgbClr val="FF0000"/>
                </a:solidFill>
              </a:ln>
            </c:spPr>
          </c:dPt>
          <c:dPt>
            <c:idx val="13"/>
            <c:marker>
              <c:spPr>
                <a:solidFill>
                  <a:srgbClr val="FF0000"/>
                </a:solidFill>
                <a:ln>
                  <a:solidFill>
                    <a:srgbClr val="FF0000"/>
                  </a:solidFill>
                </a:ln>
              </c:spPr>
            </c:marker>
            <c:bubble3D val="0"/>
            <c:spPr>
              <a:ln w="28575">
                <a:solidFill>
                  <a:srgbClr val="FF0000"/>
                </a:solidFill>
              </a:ln>
            </c:spPr>
          </c:dPt>
          <c:dPt>
            <c:idx val="14"/>
            <c:marker>
              <c:spPr>
                <a:solidFill>
                  <a:srgbClr val="FF0000"/>
                </a:solidFill>
                <a:ln>
                  <a:solidFill>
                    <a:srgbClr val="FF0000"/>
                  </a:solidFill>
                </a:ln>
              </c:spPr>
            </c:marker>
            <c:bubble3D val="0"/>
            <c:spPr>
              <a:ln w="28575">
                <a:solidFill>
                  <a:srgbClr val="FF0000"/>
                </a:solidFill>
              </a:ln>
            </c:spPr>
          </c:dPt>
          <c:dPt>
            <c:idx val="15"/>
            <c:marker>
              <c:spPr>
                <a:solidFill>
                  <a:srgbClr val="FF0000"/>
                </a:solidFill>
                <a:ln>
                  <a:solidFill>
                    <a:srgbClr val="FF0000"/>
                  </a:solidFill>
                </a:ln>
              </c:spPr>
            </c:marker>
            <c:bubble3D val="0"/>
            <c:spPr>
              <a:ln w="28575">
                <a:solidFill>
                  <a:srgbClr val="FF0000"/>
                </a:solidFill>
              </a:ln>
            </c:spPr>
          </c:dPt>
          <c:dPt>
            <c:idx val="16"/>
            <c:marker>
              <c:spPr>
                <a:solidFill>
                  <a:srgbClr val="FF0000"/>
                </a:solidFill>
                <a:ln>
                  <a:solidFill>
                    <a:srgbClr val="FF0000"/>
                  </a:solidFill>
                </a:ln>
              </c:spPr>
            </c:marker>
            <c:bubble3D val="0"/>
            <c:spPr>
              <a:ln w="28575">
                <a:solidFill>
                  <a:srgbClr val="FF0000"/>
                </a:solidFill>
              </a:ln>
            </c:spPr>
          </c:dPt>
          <c:dPt>
            <c:idx val="17"/>
            <c:marker>
              <c:spPr>
                <a:solidFill>
                  <a:srgbClr val="FF0000"/>
                </a:solidFill>
                <a:ln>
                  <a:solidFill>
                    <a:srgbClr val="FF0000"/>
                  </a:solidFill>
                </a:ln>
              </c:spPr>
            </c:marker>
            <c:bubble3D val="0"/>
            <c:spPr>
              <a:ln w="28575">
                <a:solidFill>
                  <a:srgbClr val="FF0000"/>
                </a:solidFill>
              </a:ln>
            </c:spPr>
          </c:dPt>
          <c:dPt>
            <c:idx val="18"/>
            <c:marker>
              <c:spPr>
                <a:solidFill>
                  <a:srgbClr val="FF0000"/>
                </a:solidFill>
                <a:ln>
                  <a:solidFill>
                    <a:srgbClr val="FF0000"/>
                  </a:solidFill>
                </a:ln>
              </c:spPr>
            </c:marker>
            <c:bubble3D val="0"/>
            <c:spPr>
              <a:ln w="28575">
                <a:solidFill>
                  <a:srgbClr val="FF0000"/>
                </a:solidFill>
              </a:ln>
            </c:spPr>
          </c:dPt>
          <c:xVal>
            <c:numRef>
              <c:f>Sheet1!$A$2:$A$32</c:f>
              <c:numCache>
                <c:formatCode>General</c:formatCode>
                <c:ptCount val="31"/>
                <c:pt idx="0">
                  <c:v>0.1</c:v>
                </c:pt>
                <c:pt idx="1">
                  <c:v>0.2</c:v>
                </c:pt>
                <c:pt idx="2">
                  <c:v>0.30000000000000004</c:v>
                </c:pt>
                <c:pt idx="3">
                  <c:v>0.4</c:v>
                </c:pt>
                <c:pt idx="4">
                  <c:v>0.5</c:v>
                </c:pt>
                <c:pt idx="5">
                  <c:v>0.6</c:v>
                </c:pt>
                <c:pt idx="6">
                  <c:v>0.7</c:v>
                </c:pt>
                <c:pt idx="7">
                  <c:v>0.79999999999999993</c:v>
                </c:pt>
                <c:pt idx="8">
                  <c:v>0.89999999999999991</c:v>
                </c:pt>
                <c:pt idx="9">
                  <c:v>0.99999999999999989</c:v>
                </c:pt>
                <c:pt idx="10">
                  <c:v>2</c:v>
                </c:pt>
                <c:pt idx="11">
                  <c:v>3</c:v>
                </c:pt>
                <c:pt idx="12">
                  <c:v>4</c:v>
                </c:pt>
                <c:pt idx="13">
                  <c:v>5</c:v>
                </c:pt>
                <c:pt idx="14">
                  <c:v>6</c:v>
                </c:pt>
                <c:pt idx="15">
                  <c:v>7</c:v>
                </c:pt>
                <c:pt idx="16">
                  <c:v>8</c:v>
                </c:pt>
                <c:pt idx="17">
                  <c:v>9</c:v>
                </c:pt>
                <c:pt idx="18">
                  <c:v>10</c:v>
                </c:pt>
                <c:pt idx="19">
                  <c:v>20</c:v>
                </c:pt>
                <c:pt idx="20">
                  <c:v>30</c:v>
                </c:pt>
                <c:pt idx="21">
                  <c:v>40</c:v>
                </c:pt>
                <c:pt idx="22">
                  <c:v>50</c:v>
                </c:pt>
                <c:pt idx="23">
                  <c:v>60</c:v>
                </c:pt>
                <c:pt idx="24">
                  <c:v>70</c:v>
                </c:pt>
                <c:pt idx="25">
                  <c:v>80</c:v>
                </c:pt>
                <c:pt idx="26">
                  <c:v>90</c:v>
                </c:pt>
                <c:pt idx="27">
                  <c:v>100</c:v>
                </c:pt>
                <c:pt idx="28">
                  <c:v>200</c:v>
                </c:pt>
                <c:pt idx="29">
                  <c:v>300</c:v>
                </c:pt>
                <c:pt idx="30">
                  <c:v>400</c:v>
                </c:pt>
              </c:numCache>
            </c:numRef>
          </c:xVal>
          <c:yVal>
            <c:numRef>
              <c:f>Sheet1!$B$2:$B$32</c:f>
              <c:numCache>
                <c:formatCode>0.0</c:formatCode>
                <c:ptCount val="31"/>
                <c:pt idx="0">
                  <c:v>305.81039755351679</c:v>
                </c:pt>
                <c:pt idx="1">
                  <c:v>152.9051987767584</c:v>
                </c:pt>
                <c:pt idx="2">
                  <c:v>101.93679918450559</c:v>
                </c:pt>
                <c:pt idx="3">
                  <c:v>76.452599388379198</c:v>
                </c:pt>
                <c:pt idx="4">
                  <c:v>61.162079510703364</c:v>
                </c:pt>
                <c:pt idx="5">
                  <c:v>50.968399592252801</c:v>
                </c:pt>
                <c:pt idx="6">
                  <c:v>43.6871996505024</c:v>
                </c:pt>
                <c:pt idx="7">
                  <c:v>38.226299694189606</c:v>
                </c:pt>
                <c:pt idx="8">
                  <c:v>33.97893306150187</c:v>
                </c:pt>
                <c:pt idx="9">
                  <c:v>30.581039755351686</c:v>
                </c:pt>
                <c:pt idx="10">
                  <c:v>15.290519877675841</c:v>
                </c:pt>
                <c:pt idx="11">
                  <c:v>10.193679918450561</c:v>
                </c:pt>
                <c:pt idx="12">
                  <c:v>7.6452599388379205</c:v>
                </c:pt>
                <c:pt idx="13">
                  <c:v>6.1162079510703355</c:v>
                </c:pt>
                <c:pt idx="14">
                  <c:v>5.0968399592252807</c:v>
                </c:pt>
                <c:pt idx="15">
                  <c:v>4.3687199650502402</c:v>
                </c:pt>
                <c:pt idx="16">
                  <c:v>3.8226299694189603</c:v>
                </c:pt>
                <c:pt idx="17">
                  <c:v>3.3978933061501868</c:v>
                </c:pt>
                <c:pt idx="18">
                  <c:v>3.0581039755351678</c:v>
                </c:pt>
                <c:pt idx="19">
                  <c:v>1.5290519877675839</c:v>
                </c:pt>
                <c:pt idx="20">
                  <c:v>1.019367991845056</c:v>
                </c:pt>
                <c:pt idx="21">
                  <c:v>0.76452599388379194</c:v>
                </c:pt>
                <c:pt idx="22">
                  <c:v>0.6116207951070336</c:v>
                </c:pt>
                <c:pt idx="23">
                  <c:v>0.509683995922528</c:v>
                </c:pt>
                <c:pt idx="24">
                  <c:v>0.43687199650502401</c:v>
                </c:pt>
                <c:pt idx="25">
                  <c:v>0.38226299694189597</c:v>
                </c:pt>
                <c:pt idx="26">
                  <c:v>0.33978933061501865</c:v>
                </c:pt>
                <c:pt idx="27">
                  <c:v>0.3058103975535168</c:v>
                </c:pt>
                <c:pt idx="28">
                  <c:v>0.1529051987767584</c:v>
                </c:pt>
                <c:pt idx="29">
                  <c:v>0.1019367991845056</c:v>
                </c:pt>
                <c:pt idx="30">
                  <c:v>7.64525993883792E-2</c:v>
                </c:pt>
              </c:numCache>
            </c:numRef>
          </c:yVal>
          <c:smooth val="0"/>
        </c:ser>
        <c:dLbls>
          <c:showLegendKey val="0"/>
          <c:showVal val="0"/>
          <c:showCatName val="0"/>
          <c:showSerName val="0"/>
          <c:showPercent val="0"/>
          <c:showBubbleSize val="0"/>
        </c:dLbls>
        <c:axId val="39289216"/>
        <c:axId val="39291136"/>
      </c:scatterChart>
      <c:valAx>
        <c:axId val="39289216"/>
        <c:scaling>
          <c:orientation val="minMax"/>
          <c:max val="10"/>
        </c:scaling>
        <c:delete val="0"/>
        <c:axPos val="b"/>
        <c:majorGridlines/>
        <c:title>
          <c:tx>
            <c:rich>
              <a:bodyPr/>
              <a:lstStyle/>
              <a:p>
                <a:pPr>
                  <a:defRPr sz="1800"/>
                </a:pPr>
                <a:r>
                  <a:rPr lang="en-AU" sz="1800"/>
                  <a:t>Mass</a:t>
                </a:r>
                <a:r>
                  <a:rPr lang="en-AU" sz="1800" baseline="0"/>
                  <a:t> (kg)</a:t>
                </a:r>
                <a:endParaRPr lang="en-AU" sz="1800"/>
              </a:p>
            </c:rich>
          </c:tx>
          <c:overlay val="0"/>
        </c:title>
        <c:numFmt formatCode="General" sourceLinked="1"/>
        <c:majorTickMark val="out"/>
        <c:minorTickMark val="none"/>
        <c:tickLblPos val="nextTo"/>
        <c:txPr>
          <a:bodyPr/>
          <a:lstStyle/>
          <a:p>
            <a:pPr>
              <a:defRPr sz="1600"/>
            </a:pPr>
            <a:endParaRPr lang="en-US"/>
          </a:p>
        </c:txPr>
        <c:crossAx val="39291136"/>
        <c:crossesAt val="0"/>
        <c:crossBetween val="midCat"/>
        <c:majorUnit val="1"/>
        <c:minorUnit val="1"/>
      </c:valAx>
      <c:valAx>
        <c:axId val="39291136"/>
        <c:scaling>
          <c:orientation val="minMax"/>
          <c:max val="100"/>
        </c:scaling>
        <c:delete val="0"/>
        <c:axPos val="l"/>
        <c:majorGridlines/>
        <c:numFmt formatCode="0.0" sourceLinked="1"/>
        <c:majorTickMark val="out"/>
        <c:minorTickMark val="none"/>
        <c:tickLblPos val="nextTo"/>
        <c:txPr>
          <a:bodyPr/>
          <a:lstStyle/>
          <a:p>
            <a:pPr>
              <a:defRPr sz="1600"/>
            </a:pPr>
            <a:endParaRPr lang="en-US"/>
          </a:p>
        </c:txPr>
        <c:crossAx val="39289216"/>
        <c:crosses val="autoZero"/>
        <c:crossBetween val="midCat"/>
      </c:valAx>
    </c:plotArea>
    <c:plotVisOnly val="1"/>
    <c:dispBlanksAs val="gap"/>
    <c:showDLblsOverMax val="0"/>
  </c:chart>
  <c:spPr>
    <a:ln>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50296" y="9427766"/>
            <a:ext cx="2945862" cy="497332"/>
          </a:xfrm>
          <a:prstGeom prst="rect">
            <a:avLst/>
          </a:prstGeom>
        </p:spPr>
        <p:txBody>
          <a:bodyPr vert="horz" lIns="91410" tIns="45705" rIns="91410" bIns="45705" rtlCol="0" anchor="b"/>
          <a:lstStyle>
            <a:lvl1pPr algn="r" eaLnBrk="0" hangingPunct="0">
              <a:defRPr sz="1200">
                <a:latin typeface="Arial" charset="0"/>
                <a:ea typeface="ＭＳ Ｐゴシック" pitchFamily="-124" charset="-128"/>
                <a:cs typeface="+mn-cs"/>
              </a:defRPr>
            </a:lvl1pPr>
          </a:lstStyle>
          <a:p>
            <a:pPr>
              <a:defRPr/>
            </a:pPr>
            <a:fld id="{2C3ECC53-1EC5-4EF8-9185-E3B9D77F9A67}" type="slidenum">
              <a:rPr lang="en-AU"/>
              <a:pPr>
                <a:defRPr/>
              </a:pPr>
              <a:t>‹#›</a:t>
            </a:fld>
            <a:endParaRPr lang="en-AU"/>
          </a:p>
        </p:txBody>
      </p:sp>
    </p:spTree>
    <p:extLst>
      <p:ext uri="{BB962C8B-B14F-4D97-AF65-F5344CB8AC3E}">
        <p14:creationId xmlns:p14="http://schemas.microsoft.com/office/powerpoint/2010/main" val="35929290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a:spLocks noGrp="1"/>
          </p:cNvSpPr>
          <p:nvPr>
            <p:ph type="sldNum" sz="quarter" idx="5"/>
          </p:nvPr>
        </p:nvSpPr>
        <p:spPr>
          <a:xfrm>
            <a:off x="3850296" y="9427767"/>
            <a:ext cx="2572878" cy="288081"/>
          </a:xfrm>
          <a:prstGeom prst="rect">
            <a:avLst/>
          </a:prstGeom>
        </p:spPr>
        <p:txBody>
          <a:bodyPr vert="horz" lIns="91410" tIns="45705" rIns="91410" bIns="45705" rtlCol="0" anchor="b"/>
          <a:lstStyle>
            <a:lvl1pPr algn="r" eaLnBrk="0" hangingPunct="0">
              <a:defRPr sz="1000" b="1" i="0" baseline="0">
                <a:latin typeface="Arial" charset="0"/>
                <a:ea typeface="ＭＳ Ｐゴシック" pitchFamily="-124" charset="-128"/>
                <a:cs typeface="+mn-cs"/>
              </a:defRPr>
            </a:lvl1pPr>
          </a:lstStyle>
          <a:p>
            <a:pPr>
              <a:defRPr/>
            </a:pPr>
            <a:fld id="{68CEC57F-D47E-41B0-A201-811C5AF9F861}" type="slidenum">
              <a:rPr lang="en-AU" smtClean="0"/>
              <a:pPr>
                <a:defRPr/>
              </a:pPr>
              <a:t>‹#›</a:t>
            </a:fld>
            <a:endParaRPr lang="en-AU" dirty="0"/>
          </a:p>
        </p:txBody>
      </p:sp>
      <p:sp>
        <p:nvSpPr>
          <p:cNvPr id="8" name="Slide Image Placeholder 7"/>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6" rIns="91432" bIns="45716" rtlCol="0" anchor="ctr"/>
          <a:lstStyle/>
          <a:p>
            <a:endParaRPr lang="en-AU"/>
          </a:p>
        </p:txBody>
      </p:sp>
      <p:sp>
        <p:nvSpPr>
          <p:cNvPr id="5" name="Notes Placeholder 4"/>
          <p:cNvSpPr>
            <a:spLocks noGrp="1"/>
          </p:cNvSpPr>
          <p:nvPr>
            <p:ph type="body" sz="quarter" idx="3"/>
          </p:nvPr>
        </p:nvSpPr>
        <p:spPr>
          <a:xfrm>
            <a:off x="679464" y="4714653"/>
            <a:ext cx="5438748" cy="4466756"/>
          </a:xfrm>
          <a:prstGeom prst="rect">
            <a:avLst/>
          </a:prstGeom>
        </p:spPr>
        <p:txBody>
          <a:bodyPr vert="horz" lIns="88221" tIns="44111" rIns="88221" bIns="4411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876743940"/>
      </p:ext>
    </p:extLst>
  </p:cSld>
  <p:clrMap bg1="lt1" tx1="dk1" bg2="lt2" tx2="dk2" accent1="accent1" accent2="accent2" accent3="accent3" accent4="accent4" accent5="accent5" accent6="accent6" hlink="hlink" folHlink="folHlink"/>
  <p:hf hdr="0" ftr="0" dt="0"/>
  <p:notesStyle>
    <a:lvl1pPr algn="l" rtl="0" eaLnBrk="0" fontAlgn="base" hangingPunct="0">
      <a:spcBef>
        <a:spcPts val="0"/>
      </a:spcBef>
      <a:spcAft>
        <a:spcPts val="600"/>
      </a:spcAft>
      <a:defRPr sz="1400" kern="1200">
        <a:solidFill>
          <a:schemeClr val="tx1"/>
        </a:solidFill>
        <a:latin typeface="+mn-lt"/>
        <a:ea typeface="+mn-ea"/>
        <a:cs typeface="+mn-cs"/>
      </a:defRPr>
    </a:lvl1pPr>
    <a:lvl2pPr marL="457200" algn="l" rtl="0" eaLnBrk="0" fontAlgn="base" hangingPunct="0">
      <a:spcBef>
        <a:spcPts val="0"/>
      </a:spcBef>
      <a:spcAft>
        <a:spcPts val="600"/>
      </a:spcAft>
      <a:defRPr sz="1400" kern="1200">
        <a:solidFill>
          <a:schemeClr val="tx1"/>
        </a:solidFill>
        <a:latin typeface="+mn-lt"/>
        <a:ea typeface="+mn-ea"/>
        <a:cs typeface="+mn-cs"/>
      </a:defRPr>
    </a:lvl2pPr>
    <a:lvl3pPr marL="914400" algn="l" rtl="0" eaLnBrk="0" fontAlgn="base" hangingPunct="0">
      <a:spcBef>
        <a:spcPts val="0"/>
      </a:spcBef>
      <a:spcAft>
        <a:spcPts val="600"/>
      </a:spcAft>
      <a:defRPr sz="1400" kern="1200">
        <a:solidFill>
          <a:schemeClr val="tx1"/>
        </a:solidFill>
        <a:latin typeface="+mn-lt"/>
        <a:ea typeface="+mn-ea"/>
        <a:cs typeface="+mn-cs"/>
      </a:defRPr>
    </a:lvl3pPr>
    <a:lvl4pPr marL="1371600" algn="l" rtl="0" eaLnBrk="0" fontAlgn="base" hangingPunct="0">
      <a:spcBef>
        <a:spcPts val="0"/>
      </a:spcBef>
      <a:spcAft>
        <a:spcPts val="600"/>
      </a:spcAft>
      <a:defRPr sz="1400" kern="1200">
        <a:solidFill>
          <a:schemeClr val="tx1"/>
        </a:solidFill>
        <a:latin typeface="+mn-lt"/>
        <a:ea typeface="+mn-ea"/>
        <a:cs typeface="+mn-cs"/>
      </a:defRPr>
    </a:lvl4pPr>
    <a:lvl5pPr marL="1828800" algn="l" rtl="0" eaLnBrk="0" fontAlgn="base" hangingPunct="0">
      <a:spcBef>
        <a:spcPts val="0"/>
      </a:spcBef>
      <a:spcAft>
        <a:spcPts val="600"/>
      </a:spcAft>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vimeo.com/108303043"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vimeo.com/108305795" TargetMode="External"/><Relationship Id="rId4" Type="http://schemas.openxmlformats.org/officeDocument/2006/relationships/hyperlink" Target="http://vimeo.com/108304626"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fontAlgn="base">
              <a:spcBef>
                <a:spcPct val="0"/>
              </a:spcBef>
              <a:spcAft>
                <a:spcPct val="0"/>
              </a:spcAft>
              <a:defRPr>
                <a:solidFill>
                  <a:schemeClr val="tx1"/>
                </a:solidFill>
                <a:latin typeface="Arial" charset="0"/>
                <a:ea typeface="ＭＳ Ｐゴシック" pitchFamily="34" charset="-128"/>
              </a:defRPr>
            </a:lvl6pPr>
            <a:lvl7pPr marL="2971800" indent="-228600" fontAlgn="base">
              <a:spcBef>
                <a:spcPct val="0"/>
              </a:spcBef>
              <a:spcAft>
                <a:spcPct val="0"/>
              </a:spcAft>
              <a:defRPr>
                <a:solidFill>
                  <a:schemeClr val="tx1"/>
                </a:solidFill>
                <a:latin typeface="Arial" charset="0"/>
                <a:ea typeface="ＭＳ Ｐゴシック" pitchFamily="34" charset="-128"/>
              </a:defRPr>
            </a:lvl7pPr>
            <a:lvl8pPr marL="3429000" indent="-228600" fontAlgn="base">
              <a:spcBef>
                <a:spcPct val="0"/>
              </a:spcBef>
              <a:spcAft>
                <a:spcPct val="0"/>
              </a:spcAft>
              <a:defRPr>
                <a:solidFill>
                  <a:schemeClr val="tx1"/>
                </a:solidFill>
                <a:latin typeface="Arial" charset="0"/>
                <a:ea typeface="ＭＳ Ｐゴシック" pitchFamily="34" charset="-128"/>
              </a:defRPr>
            </a:lvl8pPr>
            <a:lvl9pPr marL="3886200" indent="-228600" fontAlgn="base">
              <a:spcBef>
                <a:spcPct val="0"/>
              </a:spcBef>
              <a:spcAft>
                <a:spcPct val="0"/>
              </a:spcAft>
              <a:defRPr>
                <a:solidFill>
                  <a:schemeClr val="tx1"/>
                </a:solidFill>
                <a:latin typeface="Arial" charset="0"/>
                <a:ea typeface="ＭＳ Ｐゴシック" pitchFamily="34" charset="-128"/>
              </a:defRPr>
            </a:lvl9pPr>
          </a:lstStyle>
          <a:p>
            <a:fld id="{880EECEC-6984-4644-B8D5-4F644DCACFD2}" type="slidenum">
              <a:rPr lang="en-AU" altLang="en-US">
                <a:solidFill>
                  <a:prstClr val="black"/>
                </a:solidFill>
                <a:latin typeface="Calibri" pitchFamily="34" charset="0"/>
              </a:rPr>
              <a:pPr/>
              <a:t>1</a:t>
            </a:fld>
            <a:endParaRPr lang="en-AU" altLang="en-US">
              <a:solidFill>
                <a:prstClr val="black"/>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smtClean="0"/>
              <a:t>Let’s continue</a:t>
            </a:r>
            <a:r>
              <a:rPr lang="en-AU" baseline="0" dirty="0" smtClean="0"/>
              <a:t> exploring stored energy.</a:t>
            </a:r>
          </a:p>
          <a:p>
            <a:endParaRPr lang="en-AU" baseline="0" dirty="0" smtClean="0"/>
          </a:p>
          <a:p>
            <a:r>
              <a:rPr lang="en-AU" baseline="0" dirty="0" smtClean="0"/>
              <a:t>How much gravitational potential energy could a person generate?</a:t>
            </a:r>
          </a:p>
          <a:p>
            <a:endParaRPr lang="en-AU" baseline="0" dirty="0" smtClean="0"/>
          </a:p>
          <a:p>
            <a:r>
              <a:rPr lang="en-AU" baseline="0" dirty="0" smtClean="0"/>
              <a:t>Does anyone know what the world deadlift record is? </a:t>
            </a:r>
          </a:p>
          <a:p>
            <a:r>
              <a:rPr lang="en-AU" baseline="0" dirty="0" smtClean="0"/>
              <a:t>Note: As at October 2014 – update next slide if the record changes!</a:t>
            </a:r>
            <a:endParaRPr lang="en-AU" dirty="0" smtClean="0"/>
          </a:p>
        </p:txBody>
      </p:sp>
      <p:sp>
        <p:nvSpPr>
          <p:cNvPr id="23556" name="Header Placeholder 3"/>
          <p:cNvSpPr>
            <a:spLocks noGrp="1"/>
          </p:cNvSpPr>
          <p:nvPr>
            <p:ph type="hdr" sz="quarter"/>
          </p:nvPr>
        </p:nvSpPr>
        <p:spPr>
          <a:xfrm>
            <a:off x="0" y="0"/>
            <a:ext cx="2946400" cy="496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r>
              <a:rPr kumimoji="0" lang="en-AU" sz="1200" smtClean="0">
                <a:solidFill>
                  <a:prstClr val="black"/>
                </a:solidFill>
                <a:latin typeface="Times New Roman" pitchFamily="18" charset="0"/>
              </a:rPr>
              <a:t>Copyright Resources Safety,Department of Mines and Petroleum</a:t>
            </a:r>
          </a:p>
        </p:txBody>
      </p:sp>
      <p:sp>
        <p:nvSpPr>
          <p:cNvPr id="2355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fld id="{8C357740-8364-4B8E-9D0B-0A8E101DCA70}" type="slidenum">
              <a:rPr kumimoji="0" lang="en-AU" sz="1200" smtClean="0">
                <a:solidFill>
                  <a:prstClr val="black"/>
                </a:solidFill>
                <a:latin typeface="Times New Roman" pitchFamily="18" charset="0"/>
              </a:rPr>
              <a:pPr/>
              <a:t>10</a:t>
            </a:fld>
            <a:endParaRPr kumimoji="0" lang="en-AU" sz="1200" smtClean="0">
              <a:solidFill>
                <a:prstClr val="black"/>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ts val="0"/>
              </a:spcBef>
              <a:spcAft>
                <a:spcPts val="600"/>
              </a:spcAft>
              <a:buClrTx/>
              <a:buSzTx/>
              <a:buFontTx/>
              <a:buNone/>
              <a:tabLst/>
              <a:defRPr/>
            </a:pPr>
            <a:r>
              <a:rPr lang="en-AU" dirty="0" smtClean="0"/>
              <a:t>The world record for the deadlift was set at the 2014 Arnold Strongman by </a:t>
            </a:r>
            <a:r>
              <a:rPr lang="en-AU" dirty="0" err="1" smtClean="0"/>
              <a:t>Zydrunas</a:t>
            </a:r>
            <a:r>
              <a:rPr lang="en-AU" dirty="0" smtClean="0"/>
              <a:t> </a:t>
            </a:r>
            <a:r>
              <a:rPr lang="en-AU" dirty="0" err="1" smtClean="0"/>
              <a:t>Savickas</a:t>
            </a:r>
            <a:r>
              <a:rPr lang="en-AU" dirty="0" smtClean="0"/>
              <a:t>, who lifted 1155 pounds. This is about 523 kg! </a:t>
            </a:r>
          </a:p>
          <a:p>
            <a:endParaRPr lang="en-AU" dirty="0" smtClean="0"/>
          </a:p>
          <a:p>
            <a:r>
              <a:rPr lang="en-AU" dirty="0" smtClean="0"/>
              <a:t>If we assume that the bar was lifted to about</a:t>
            </a:r>
            <a:r>
              <a:rPr lang="en-AU" baseline="0" dirty="0" smtClean="0"/>
              <a:t> 80 cm height (i.e. 0.8 metres), then the gravitational potential energy generated was over 4,000 Joules.</a:t>
            </a:r>
          </a:p>
          <a:p>
            <a:endParaRPr lang="en-AU" baseline="0" dirty="0" smtClean="0"/>
          </a:p>
          <a:p>
            <a:r>
              <a:rPr lang="en-AU" baseline="0" dirty="0" smtClean="0"/>
              <a:t>Nobody would like that weight dropped on them and we’d consider the outcome to be almost certainly fatal.</a:t>
            </a:r>
          </a:p>
        </p:txBody>
      </p:sp>
      <p:sp>
        <p:nvSpPr>
          <p:cNvPr id="23556" name="Header Placeholder 3"/>
          <p:cNvSpPr>
            <a:spLocks noGrp="1"/>
          </p:cNvSpPr>
          <p:nvPr>
            <p:ph type="hdr" sz="quarter"/>
          </p:nvPr>
        </p:nvSpPr>
        <p:spPr>
          <a:xfrm>
            <a:off x="0" y="0"/>
            <a:ext cx="2946400" cy="496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r>
              <a:rPr kumimoji="0" lang="en-AU" sz="1200" smtClean="0">
                <a:solidFill>
                  <a:prstClr val="black"/>
                </a:solidFill>
                <a:latin typeface="Times New Roman" pitchFamily="18" charset="0"/>
              </a:rPr>
              <a:t>Copyright Resources Safety,Department of Mines and Petroleum</a:t>
            </a:r>
          </a:p>
        </p:txBody>
      </p:sp>
      <p:sp>
        <p:nvSpPr>
          <p:cNvPr id="2355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fld id="{8C357740-8364-4B8E-9D0B-0A8E101DCA70}" type="slidenum">
              <a:rPr kumimoji="0" lang="en-AU" sz="1200" smtClean="0">
                <a:solidFill>
                  <a:prstClr val="black"/>
                </a:solidFill>
                <a:latin typeface="Times New Roman" pitchFamily="18" charset="0"/>
              </a:rPr>
              <a:pPr/>
              <a:t>11</a:t>
            </a:fld>
            <a:endParaRPr kumimoji="0" lang="en-AU" sz="1200" smtClean="0">
              <a:solidFill>
                <a:prstClr val="black"/>
              </a:solidFill>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smtClean="0"/>
              <a:t>Of course, lifting over half</a:t>
            </a:r>
            <a:r>
              <a:rPr lang="en-AU" baseline="0" dirty="0" smtClean="0"/>
              <a:t> a tonne probably has limited applications because it’s unlikely that Mr </a:t>
            </a:r>
            <a:r>
              <a:rPr lang="en-AU" dirty="0" err="1" smtClean="0"/>
              <a:t>Savickas</a:t>
            </a:r>
            <a:r>
              <a:rPr lang="en-AU" dirty="0" smtClean="0"/>
              <a:t> would</a:t>
            </a:r>
            <a:r>
              <a:rPr lang="en-AU" baseline="0" dirty="0" smtClean="0"/>
              <a:t> carry the weight anywhere (and he did in fact drop it immediately)!).</a:t>
            </a:r>
          </a:p>
          <a:p>
            <a:endParaRPr lang="en-AU" baseline="0" dirty="0" smtClean="0"/>
          </a:p>
          <a:p>
            <a:r>
              <a:rPr lang="en-AU" baseline="0" dirty="0" smtClean="0"/>
              <a:t>Assuming that most of us could handle up to 25 kg, we could routinely generate almost 200 Joules. Could this energy be fatal?</a:t>
            </a:r>
            <a:endParaRPr lang="en-AU" dirty="0" smtClean="0"/>
          </a:p>
        </p:txBody>
      </p:sp>
      <p:sp>
        <p:nvSpPr>
          <p:cNvPr id="23556" name="Header Placeholder 3"/>
          <p:cNvSpPr>
            <a:spLocks noGrp="1"/>
          </p:cNvSpPr>
          <p:nvPr>
            <p:ph type="hdr" sz="quarter"/>
          </p:nvPr>
        </p:nvSpPr>
        <p:spPr>
          <a:xfrm>
            <a:off x="0" y="0"/>
            <a:ext cx="2946400" cy="496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r>
              <a:rPr kumimoji="0" lang="en-AU" sz="1200" smtClean="0">
                <a:solidFill>
                  <a:prstClr val="black"/>
                </a:solidFill>
                <a:latin typeface="Times New Roman" pitchFamily="18" charset="0"/>
              </a:rPr>
              <a:t>Copyright Resources Safety,Department of Mines and Petroleum</a:t>
            </a:r>
          </a:p>
        </p:txBody>
      </p:sp>
      <p:sp>
        <p:nvSpPr>
          <p:cNvPr id="2355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fld id="{8C357740-8364-4B8E-9D0B-0A8E101DCA70}" type="slidenum">
              <a:rPr kumimoji="0" lang="en-AU" sz="1200" smtClean="0">
                <a:solidFill>
                  <a:prstClr val="black"/>
                </a:solidFill>
                <a:latin typeface="Times New Roman" pitchFamily="18" charset="0"/>
              </a:rPr>
              <a:pPr/>
              <a:t>12</a:t>
            </a:fld>
            <a:endParaRPr kumimoji="0" lang="en-AU" sz="1200" smtClean="0">
              <a:solidFill>
                <a:prstClr val="black"/>
              </a:solidFill>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smtClean="0"/>
              <a:t>This</a:t>
            </a:r>
            <a:r>
              <a:rPr lang="en-AU" baseline="0" dirty="0" smtClean="0"/>
              <a:t> plot shows the probability of a fatality depending on the energy of moving fragments hitting the human body. Where the body is hit will influence whether a hit is likely to be fatal or not (e.g. more likely to be killed if hit in the back of the head than the upper leg).</a:t>
            </a:r>
          </a:p>
          <a:p>
            <a:endParaRPr lang="en-AU" baseline="0" dirty="0" smtClean="0"/>
          </a:p>
          <a:p>
            <a:r>
              <a:rPr lang="en-AU" baseline="0" dirty="0" smtClean="0"/>
              <a:t>Using this as a general guide, we can see that at 100 Joules there is a 50% chance. At 200 Joules we are up to 90%, and it is 98% at 300 Joules – and most of us wouldn’t take on a 2% probability of survival.</a:t>
            </a:r>
          </a:p>
          <a:p>
            <a:endParaRPr lang="en-AU" baseline="0" dirty="0" smtClean="0"/>
          </a:p>
          <a:p>
            <a:r>
              <a:rPr lang="en-AU" baseline="0" dirty="0" smtClean="0"/>
              <a:t>So we can select 300 Joules as the energy level we definitely don’t want </a:t>
            </a:r>
            <a:r>
              <a:rPr lang="en-AU" baseline="0" smtClean="0"/>
              <a:t>to exceed. </a:t>
            </a:r>
            <a:endParaRPr lang="en-AU" dirty="0" smtClean="0"/>
          </a:p>
        </p:txBody>
      </p:sp>
      <p:sp>
        <p:nvSpPr>
          <p:cNvPr id="23556" name="Header Placeholder 3"/>
          <p:cNvSpPr>
            <a:spLocks noGrp="1"/>
          </p:cNvSpPr>
          <p:nvPr>
            <p:ph type="hdr" sz="quarter"/>
          </p:nvPr>
        </p:nvSpPr>
        <p:spPr>
          <a:xfrm>
            <a:off x="0" y="0"/>
            <a:ext cx="2946400" cy="496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r>
              <a:rPr kumimoji="0" lang="en-AU" sz="1200" smtClean="0">
                <a:solidFill>
                  <a:prstClr val="black"/>
                </a:solidFill>
                <a:latin typeface="Times New Roman" pitchFamily="18" charset="0"/>
              </a:rPr>
              <a:t>Copyright Resources Safety,Department of Mines and Petroleum</a:t>
            </a:r>
          </a:p>
        </p:txBody>
      </p:sp>
      <p:sp>
        <p:nvSpPr>
          <p:cNvPr id="2355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fld id="{8C357740-8364-4B8E-9D0B-0A8E101DCA70}" type="slidenum">
              <a:rPr kumimoji="0" lang="en-AU" sz="1200" smtClean="0">
                <a:solidFill>
                  <a:prstClr val="black"/>
                </a:solidFill>
                <a:latin typeface="Times New Roman" pitchFamily="18" charset="0"/>
              </a:rPr>
              <a:pPr/>
              <a:t>13</a:t>
            </a:fld>
            <a:endParaRPr kumimoji="0" lang="en-AU" sz="1200" smtClean="0">
              <a:solidFill>
                <a:prstClr val="black"/>
              </a:solidFill>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smtClean="0"/>
              <a:t>Let’s explore this 300 Joules “limit”</a:t>
            </a:r>
            <a:r>
              <a:rPr lang="en-AU" baseline="0" dirty="0" smtClean="0"/>
              <a:t> and what it means in terms of cranes and lifting things.</a:t>
            </a:r>
          </a:p>
          <a:p>
            <a:endParaRPr lang="en-AU" baseline="0" dirty="0" smtClean="0"/>
          </a:p>
          <a:p>
            <a:r>
              <a:rPr lang="en-AU" baseline="0" dirty="0" smtClean="0"/>
              <a:t>Under what circumstances might we exceed this value?</a:t>
            </a:r>
          </a:p>
          <a:p>
            <a:endParaRPr lang="en-AU" dirty="0" smtClean="0"/>
          </a:p>
        </p:txBody>
      </p:sp>
      <p:sp>
        <p:nvSpPr>
          <p:cNvPr id="23556" name="Header Placeholder 3"/>
          <p:cNvSpPr>
            <a:spLocks noGrp="1"/>
          </p:cNvSpPr>
          <p:nvPr>
            <p:ph type="hdr" sz="quarter"/>
          </p:nvPr>
        </p:nvSpPr>
        <p:spPr>
          <a:xfrm>
            <a:off x="0" y="0"/>
            <a:ext cx="2946400" cy="496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r>
              <a:rPr kumimoji="0" lang="en-AU" sz="1200" smtClean="0">
                <a:solidFill>
                  <a:prstClr val="black"/>
                </a:solidFill>
                <a:latin typeface="Times New Roman" pitchFamily="18" charset="0"/>
              </a:rPr>
              <a:t>Copyright Resources Safety,Department of Mines and Petroleum</a:t>
            </a:r>
          </a:p>
        </p:txBody>
      </p:sp>
      <p:sp>
        <p:nvSpPr>
          <p:cNvPr id="2355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fld id="{8C357740-8364-4B8E-9D0B-0A8E101DCA70}" type="slidenum">
              <a:rPr kumimoji="0" lang="en-AU" sz="1200" smtClean="0">
                <a:solidFill>
                  <a:prstClr val="black"/>
                </a:solidFill>
                <a:latin typeface="Times New Roman" pitchFamily="18" charset="0"/>
              </a:rPr>
              <a:pPr/>
              <a:t>14</a:t>
            </a:fld>
            <a:endParaRPr kumimoji="0" lang="en-AU" sz="1200" smtClean="0">
              <a:solidFill>
                <a:prstClr val="black"/>
              </a:solidFill>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ts val="0"/>
              </a:spcBef>
              <a:spcAft>
                <a:spcPts val="600"/>
              </a:spcAft>
              <a:buClrTx/>
              <a:buSzTx/>
              <a:buFontTx/>
              <a:buNone/>
              <a:tabLst/>
              <a:defRPr/>
            </a:pPr>
            <a:r>
              <a:rPr lang="en-AU" b="0" dirty="0" smtClean="0"/>
              <a:t>The red line plotted on this graph shows the relationship between height</a:t>
            </a:r>
            <a:r>
              <a:rPr lang="en-AU" b="0" baseline="0" dirty="0" smtClean="0"/>
              <a:t> and mass to obtain an energy value of 300 Joules.</a:t>
            </a:r>
          </a:p>
          <a:p>
            <a:pPr marL="0" marR="0" indent="0" algn="l" defTabSz="914400" rtl="0" eaLnBrk="0" fontAlgn="base" latinLnBrk="0" hangingPunct="0">
              <a:lnSpc>
                <a:spcPct val="100000"/>
              </a:lnSpc>
              <a:spcBef>
                <a:spcPts val="0"/>
              </a:spcBef>
              <a:spcAft>
                <a:spcPts val="600"/>
              </a:spcAft>
              <a:buClrTx/>
              <a:buSzTx/>
              <a:buFontTx/>
              <a:buNone/>
              <a:tabLst/>
              <a:defRPr/>
            </a:pPr>
            <a:endParaRPr lang="en-AU" b="0" baseline="0" dirty="0" smtClean="0"/>
          </a:p>
          <a:p>
            <a:pPr marL="0" marR="0" indent="0" algn="l" defTabSz="914400" rtl="0" eaLnBrk="0" fontAlgn="base" latinLnBrk="0" hangingPunct="0">
              <a:lnSpc>
                <a:spcPct val="100000"/>
              </a:lnSpc>
              <a:spcBef>
                <a:spcPts val="0"/>
              </a:spcBef>
              <a:spcAft>
                <a:spcPts val="600"/>
              </a:spcAft>
              <a:buClrTx/>
              <a:buSzTx/>
              <a:buFontTx/>
              <a:buNone/>
              <a:tabLst/>
              <a:defRPr/>
            </a:pPr>
            <a:r>
              <a:rPr lang="en-AU" b="0" dirty="0" smtClean="0"/>
              <a:t>If</a:t>
            </a:r>
            <a:r>
              <a:rPr lang="en-AU" b="0" baseline="0" dirty="0" smtClean="0"/>
              <a:t> we are in this area of the graph [ANIMATION – click to get green &lt;300J], we are below 300 Joules and there is less probability of a fatality (i.e. possible but less likely). </a:t>
            </a:r>
          </a:p>
          <a:p>
            <a:pPr marL="0" marR="0" indent="0" algn="l" defTabSz="914400" rtl="0" eaLnBrk="0" fontAlgn="base" latinLnBrk="0" hangingPunct="0">
              <a:lnSpc>
                <a:spcPct val="100000"/>
              </a:lnSpc>
              <a:spcBef>
                <a:spcPts val="0"/>
              </a:spcBef>
              <a:spcAft>
                <a:spcPts val="600"/>
              </a:spcAft>
              <a:buClrTx/>
              <a:buSzTx/>
              <a:buFontTx/>
              <a:buNone/>
              <a:tabLst/>
              <a:defRPr/>
            </a:pPr>
            <a:endParaRPr lang="en-AU" b="0" baseline="0" dirty="0" smtClean="0"/>
          </a:p>
          <a:p>
            <a:pPr marL="0" marR="0" indent="0" algn="l" defTabSz="914400" rtl="0" eaLnBrk="0" fontAlgn="base" latinLnBrk="0" hangingPunct="0">
              <a:lnSpc>
                <a:spcPct val="100000"/>
              </a:lnSpc>
              <a:spcBef>
                <a:spcPts val="0"/>
              </a:spcBef>
              <a:spcAft>
                <a:spcPts val="600"/>
              </a:spcAft>
              <a:buClrTx/>
              <a:buSzTx/>
              <a:buFontTx/>
              <a:buNone/>
              <a:tabLst/>
              <a:defRPr/>
            </a:pPr>
            <a:r>
              <a:rPr lang="en-AU" b="0" dirty="0" smtClean="0"/>
              <a:t>If</a:t>
            </a:r>
            <a:r>
              <a:rPr lang="en-AU" b="0" baseline="0" dirty="0" smtClean="0"/>
              <a:t> we are in this area of the graph [ANIMATION – click to get pink &gt;300J], we are above 300 Joules and a fatal outcome is almost certain.</a:t>
            </a:r>
          </a:p>
          <a:p>
            <a:pPr marL="0" marR="0" indent="0" algn="l" defTabSz="914400" rtl="0" eaLnBrk="0" fontAlgn="base" latinLnBrk="0" hangingPunct="0">
              <a:lnSpc>
                <a:spcPct val="100000"/>
              </a:lnSpc>
              <a:spcBef>
                <a:spcPts val="0"/>
              </a:spcBef>
              <a:spcAft>
                <a:spcPts val="600"/>
              </a:spcAft>
              <a:buClrTx/>
              <a:buSzTx/>
              <a:buFontTx/>
              <a:buNone/>
              <a:tabLst/>
              <a:defRPr/>
            </a:pPr>
            <a:endParaRPr lang="en-AU" b="0" baseline="0" dirty="0" smtClean="0"/>
          </a:p>
          <a:p>
            <a:pPr marL="0" marR="0" indent="0" algn="l" defTabSz="914400" rtl="0" eaLnBrk="0" fontAlgn="base" latinLnBrk="0" hangingPunct="0">
              <a:lnSpc>
                <a:spcPct val="100000"/>
              </a:lnSpc>
              <a:spcBef>
                <a:spcPts val="0"/>
              </a:spcBef>
              <a:spcAft>
                <a:spcPts val="600"/>
              </a:spcAft>
              <a:buClrTx/>
              <a:buSzTx/>
              <a:buFontTx/>
              <a:buNone/>
              <a:tabLst/>
              <a:defRPr/>
            </a:pPr>
            <a:r>
              <a:rPr lang="en-AU" b="0" baseline="0" dirty="0" smtClean="0"/>
              <a:t>How much does it take to get into the fatal domain? Not much!</a:t>
            </a:r>
          </a:p>
          <a:p>
            <a:pPr marL="0" marR="0" indent="0" algn="l" defTabSz="914400" rtl="0" eaLnBrk="0" fontAlgn="base" latinLnBrk="0" hangingPunct="0">
              <a:lnSpc>
                <a:spcPct val="100000"/>
              </a:lnSpc>
              <a:spcBef>
                <a:spcPts val="0"/>
              </a:spcBef>
              <a:spcAft>
                <a:spcPts val="600"/>
              </a:spcAft>
              <a:buClrTx/>
              <a:buSzTx/>
              <a:buFontTx/>
              <a:buNone/>
              <a:tabLst/>
              <a:defRPr/>
            </a:pPr>
            <a:r>
              <a:rPr lang="en-AU" b="0" baseline="0" dirty="0" smtClean="0"/>
              <a:t>Use Mines Safety Significant Incident Report No. 184 as an example. [available at www.dmp.wa.gov.au/15563.aspx#7002]</a:t>
            </a:r>
          </a:p>
          <a:p>
            <a:pPr marL="0" marR="0" indent="0" algn="l" defTabSz="914400" rtl="0" eaLnBrk="0" fontAlgn="base" latinLnBrk="0" hangingPunct="0">
              <a:lnSpc>
                <a:spcPct val="100000"/>
              </a:lnSpc>
              <a:spcBef>
                <a:spcPts val="0"/>
              </a:spcBef>
              <a:spcAft>
                <a:spcPts val="600"/>
              </a:spcAft>
              <a:buClrTx/>
              <a:buSzTx/>
              <a:buFontTx/>
              <a:buNone/>
              <a:tabLst/>
              <a:defRPr/>
            </a:pPr>
            <a:r>
              <a:rPr lang="en-AU" b="0" baseline="0" dirty="0" smtClean="0"/>
              <a:t>This involved a 4.5 kg rail clip falling about 10 metres from a </a:t>
            </a:r>
            <a:r>
              <a:rPr lang="en-AU" b="0" baseline="0" dirty="0" err="1" smtClean="0"/>
              <a:t>shiploader</a:t>
            </a:r>
            <a:r>
              <a:rPr lang="en-AU" b="0" baseline="0" dirty="0" smtClean="0"/>
              <a:t> rail system.</a:t>
            </a:r>
          </a:p>
          <a:p>
            <a:pPr marL="0" marR="0" indent="0" algn="l" defTabSz="914400" rtl="0" eaLnBrk="0" fontAlgn="base" latinLnBrk="0" hangingPunct="0">
              <a:lnSpc>
                <a:spcPct val="100000"/>
              </a:lnSpc>
              <a:spcBef>
                <a:spcPts val="0"/>
              </a:spcBef>
              <a:spcAft>
                <a:spcPts val="600"/>
              </a:spcAft>
              <a:buClrTx/>
              <a:buSzTx/>
              <a:buFontTx/>
              <a:buNone/>
              <a:tabLst/>
              <a:defRPr/>
            </a:pPr>
            <a:r>
              <a:rPr lang="en-AU" b="0" baseline="0" dirty="0" smtClean="0"/>
              <a:t>What was its likely gravitational potential energy at the point of impact? </a:t>
            </a:r>
          </a:p>
          <a:p>
            <a:pPr marL="0" marR="0" indent="0" algn="l" defTabSz="914400" rtl="0" eaLnBrk="0" fontAlgn="base" latinLnBrk="0" hangingPunct="0">
              <a:lnSpc>
                <a:spcPct val="100000"/>
              </a:lnSpc>
              <a:spcBef>
                <a:spcPts val="0"/>
              </a:spcBef>
              <a:spcAft>
                <a:spcPts val="600"/>
              </a:spcAft>
              <a:buClrTx/>
              <a:buSzTx/>
              <a:buFontTx/>
              <a:buNone/>
              <a:tabLst/>
              <a:defRPr/>
            </a:pPr>
            <a:r>
              <a:rPr lang="en-AU" b="0" baseline="0" dirty="0" smtClean="0"/>
              <a:t>[ANIMATION – Click to get the relevant measurements.]</a:t>
            </a:r>
          </a:p>
          <a:p>
            <a:pPr marL="0" marR="0" indent="0" algn="l" defTabSz="914400" rtl="0" eaLnBrk="0" fontAlgn="base" latinLnBrk="0" hangingPunct="0">
              <a:lnSpc>
                <a:spcPct val="100000"/>
              </a:lnSpc>
              <a:spcBef>
                <a:spcPts val="0"/>
              </a:spcBef>
              <a:spcAft>
                <a:spcPts val="600"/>
              </a:spcAft>
              <a:buClrTx/>
              <a:buSzTx/>
              <a:buFontTx/>
              <a:buNone/>
              <a:tabLst/>
              <a:defRPr/>
            </a:pPr>
            <a:r>
              <a:rPr lang="en-AU" b="0" baseline="0" dirty="0" smtClean="0"/>
              <a:t>Above 300 Joules! That is why the Department of Mines and Petroleum is interested in this type of incident. It may seem minor but, had someone been walking underneath at the time, would a hardhat have been sufficient protection depending on where and the angle of impact?</a:t>
            </a:r>
            <a:endParaRPr lang="en-AU" b="0" dirty="0" smtClean="0"/>
          </a:p>
          <a:p>
            <a:endParaRPr lang="en-AU" b="0" dirty="0" smtClean="0"/>
          </a:p>
        </p:txBody>
      </p:sp>
      <p:sp>
        <p:nvSpPr>
          <p:cNvPr id="23556" name="Header Placeholder 3"/>
          <p:cNvSpPr>
            <a:spLocks noGrp="1"/>
          </p:cNvSpPr>
          <p:nvPr>
            <p:ph type="hdr" sz="quarter"/>
          </p:nvPr>
        </p:nvSpPr>
        <p:spPr>
          <a:xfrm>
            <a:off x="0" y="0"/>
            <a:ext cx="2946400" cy="496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r>
              <a:rPr kumimoji="0" lang="en-AU" sz="1200" smtClean="0">
                <a:solidFill>
                  <a:prstClr val="black"/>
                </a:solidFill>
                <a:latin typeface="Times New Roman" pitchFamily="18" charset="0"/>
              </a:rPr>
              <a:t>Copyright Resources Safety,Department of Mines and Petroleum</a:t>
            </a:r>
          </a:p>
        </p:txBody>
      </p:sp>
      <p:sp>
        <p:nvSpPr>
          <p:cNvPr id="2355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fld id="{8C357740-8364-4B8E-9D0B-0A8E101DCA70}" type="slidenum">
              <a:rPr kumimoji="0" lang="en-AU" sz="1200" smtClean="0">
                <a:solidFill>
                  <a:prstClr val="black"/>
                </a:solidFill>
                <a:latin typeface="Times New Roman" pitchFamily="18" charset="0"/>
              </a:rPr>
              <a:pPr/>
              <a:t>15</a:t>
            </a:fld>
            <a:endParaRPr kumimoji="0" lang="en-AU" sz="1200" smtClean="0">
              <a:solidFill>
                <a:prstClr val="black"/>
              </a:solidFill>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smtClean="0"/>
              <a:t>So why have we been discussing energies and what could be generated?</a:t>
            </a:r>
          </a:p>
          <a:p>
            <a:endParaRPr lang="en-AU" dirty="0" smtClean="0"/>
          </a:p>
          <a:p>
            <a:r>
              <a:rPr lang="en-AU" dirty="0" smtClean="0"/>
              <a:t>Well, we know that the types of energies</a:t>
            </a:r>
            <a:r>
              <a:rPr lang="en-AU" baseline="0" dirty="0" smtClean="0"/>
              <a:t> that humans can produce through manual handling are not large enough for many mining operations. So we need to consider mechanical handling if we are going to lift things.</a:t>
            </a:r>
          </a:p>
          <a:p>
            <a:endParaRPr lang="en-AU" baseline="0" dirty="0" smtClean="0"/>
          </a:p>
          <a:p>
            <a:r>
              <a:rPr lang="en-AU" baseline="0" dirty="0" smtClean="0"/>
              <a:t>The largest crane registered by the Department of Mines and Petroleum in the past few years is a bridge crane. The structure and crane parts weigh 122 tonnes and it is rated to lift 75 tonnes through 38 metres.</a:t>
            </a:r>
          </a:p>
          <a:p>
            <a:endParaRPr lang="en-AU" baseline="0" dirty="0" smtClean="0"/>
          </a:p>
          <a:p>
            <a:r>
              <a:rPr lang="en-AU" baseline="0" dirty="0" smtClean="0"/>
              <a:t>If that came down with a load a full height it could generate 73 </a:t>
            </a:r>
            <a:r>
              <a:rPr lang="en-AU" baseline="0" dirty="0" err="1" smtClean="0"/>
              <a:t>Megajoules</a:t>
            </a:r>
            <a:r>
              <a:rPr lang="en-AU" baseline="0" dirty="0" smtClean="0"/>
              <a:t> – a lot of energy in anyone’s terms.</a:t>
            </a:r>
            <a:endParaRPr lang="en-AU" dirty="0" smtClean="0"/>
          </a:p>
        </p:txBody>
      </p:sp>
      <p:sp>
        <p:nvSpPr>
          <p:cNvPr id="23556" name="Header Placeholder 3"/>
          <p:cNvSpPr>
            <a:spLocks noGrp="1"/>
          </p:cNvSpPr>
          <p:nvPr>
            <p:ph type="hdr" sz="quarter"/>
          </p:nvPr>
        </p:nvSpPr>
        <p:spPr>
          <a:xfrm>
            <a:off x="0" y="0"/>
            <a:ext cx="2946400" cy="496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r>
              <a:rPr kumimoji="0" lang="en-AU" sz="1200" smtClean="0">
                <a:solidFill>
                  <a:prstClr val="black"/>
                </a:solidFill>
                <a:latin typeface="Times New Roman" pitchFamily="18" charset="0"/>
              </a:rPr>
              <a:t>Copyright Resources Safety,Department of Mines and Petroleum</a:t>
            </a:r>
          </a:p>
        </p:txBody>
      </p:sp>
      <p:sp>
        <p:nvSpPr>
          <p:cNvPr id="2355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fld id="{8C357740-8364-4B8E-9D0B-0A8E101DCA70}" type="slidenum">
              <a:rPr kumimoji="0" lang="en-AU" sz="1200" smtClean="0">
                <a:solidFill>
                  <a:prstClr val="black"/>
                </a:solidFill>
                <a:latin typeface="Times New Roman" pitchFamily="18" charset="0"/>
              </a:rPr>
              <a:pPr/>
              <a:t>16</a:t>
            </a:fld>
            <a:endParaRPr kumimoji="0" lang="en-AU" sz="1200" smtClean="0">
              <a:solidFill>
                <a:prstClr val="black"/>
              </a:solidFill>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smtClean="0"/>
              <a:t>We know that the energies involved in lifting can be fatal – and unfortunately the Department of Mines and Petroleum is still receiving reports of accidents and incidents.</a:t>
            </a:r>
            <a:r>
              <a:rPr lang="en-AU" baseline="0" dirty="0" smtClean="0"/>
              <a:t> </a:t>
            </a:r>
          </a:p>
          <a:p>
            <a:endParaRPr lang="en-AU" baseline="0" dirty="0" smtClean="0"/>
          </a:p>
          <a:p>
            <a:r>
              <a:rPr lang="en-AU" baseline="0" dirty="0" smtClean="0"/>
              <a:t>Of the 60 fatalities in Western Australia from 2000 to October 2014, five involved mechanical handling.</a:t>
            </a:r>
            <a:endParaRPr lang="en-AU" dirty="0" smtClean="0"/>
          </a:p>
        </p:txBody>
      </p:sp>
      <p:sp>
        <p:nvSpPr>
          <p:cNvPr id="23556" name="Header Placeholder 3"/>
          <p:cNvSpPr>
            <a:spLocks noGrp="1"/>
          </p:cNvSpPr>
          <p:nvPr>
            <p:ph type="hdr" sz="quarter"/>
          </p:nvPr>
        </p:nvSpPr>
        <p:spPr>
          <a:xfrm>
            <a:off x="0" y="0"/>
            <a:ext cx="2946400" cy="496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r>
              <a:rPr kumimoji="0" lang="en-AU" sz="1200" smtClean="0">
                <a:solidFill>
                  <a:prstClr val="black"/>
                </a:solidFill>
                <a:latin typeface="Times New Roman" pitchFamily="18" charset="0"/>
              </a:rPr>
              <a:t>Copyright Resources Safety,Department of Mines and Petroleum</a:t>
            </a:r>
          </a:p>
        </p:txBody>
      </p:sp>
      <p:sp>
        <p:nvSpPr>
          <p:cNvPr id="2355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fld id="{8C357740-8364-4B8E-9D0B-0A8E101DCA70}" type="slidenum">
              <a:rPr kumimoji="0" lang="en-AU" sz="1200" smtClean="0">
                <a:solidFill>
                  <a:prstClr val="black"/>
                </a:solidFill>
                <a:latin typeface="Times New Roman" pitchFamily="18" charset="0"/>
              </a:rPr>
              <a:pPr/>
              <a:t>17</a:t>
            </a:fld>
            <a:endParaRPr kumimoji="0" lang="en-AU" sz="1200" smtClean="0">
              <a:solidFill>
                <a:prstClr val="black"/>
              </a:solidFill>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In 2003, ConocoPhillips Marine conducted a study demonstrating a large difference in the ratio of serious accidents and near misses. The study found that for every single fatality there are at least 300,000 at-risk behaviours, defined as activities that are not consistent with safety programs, training and components on machinery. </a:t>
            </a:r>
          </a:p>
          <a:p>
            <a:endParaRPr lang="en-AU" altLang="en-US" dirty="0" smtClean="0"/>
          </a:p>
          <a:p>
            <a:r>
              <a:rPr lang="en-AU" altLang="en-US" dirty="0" smtClean="0"/>
              <a:t>If</a:t>
            </a:r>
            <a:r>
              <a:rPr lang="en-AU" altLang="en-US" baseline="0" dirty="0" smtClean="0"/>
              <a:t> we use this approach, based on 5 fatalities over a period of almost 15 years, one and a half million at-risk behaviours would be expected. This translates to 100,000 at-risk behaviours each year. This is probably a reasonable estimate.</a:t>
            </a:r>
          </a:p>
          <a:p>
            <a:endParaRPr lang="en-AU" altLang="en-US" baseline="0" dirty="0" smtClean="0"/>
          </a:p>
          <a:p>
            <a:r>
              <a:rPr lang="en-AU" altLang="en-US" baseline="0" dirty="0" smtClean="0"/>
              <a:t>So what are we going to do about it?</a:t>
            </a:r>
            <a:endParaRPr lang="en-AU"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124" charset="-128"/>
              </a:defRPr>
            </a:lvl1pPr>
            <a:lvl2pPr marL="742950" indent="-285750">
              <a:defRPr sz="2400">
                <a:solidFill>
                  <a:schemeClr val="tx1"/>
                </a:solidFill>
                <a:latin typeface="Arial" charset="0"/>
                <a:ea typeface="ＭＳ Ｐゴシック" pitchFamily="-124" charset="-128"/>
              </a:defRPr>
            </a:lvl2pPr>
            <a:lvl3pPr marL="1143000" indent="-228600">
              <a:defRPr sz="2400">
                <a:solidFill>
                  <a:schemeClr val="tx1"/>
                </a:solidFill>
                <a:latin typeface="Arial" charset="0"/>
                <a:ea typeface="ＭＳ Ｐゴシック" pitchFamily="-124" charset="-128"/>
              </a:defRPr>
            </a:lvl3pPr>
            <a:lvl4pPr marL="1600200" indent="-228600">
              <a:defRPr sz="2400">
                <a:solidFill>
                  <a:schemeClr val="tx1"/>
                </a:solidFill>
                <a:latin typeface="Arial" charset="0"/>
                <a:ea typeface="ＭＳ Ｐゴシック" pitchFamily="-124" charset="-128"/>
              </a:defRPr>
            </a:lvl4pPr>
            <a:lvl5pPr marL="2057400" indent="-228600">
              <a:defRPr sz="2400">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24" charset="-128"/>
              </a:defRPr>
            </a:lvl9pPr>
          </a:lstStyle>
          <a:p>
            <a:fld id="{12E435DB-AA1B-4BC7-B589-D6F4939D068F}" type="slidenum">
              <a:rPr lang="en-AU" altLang="en-US" sz="1200" smtClean="0">
                <a:solidFill>
                  <a:prstClr val="black"/>
                </a:solidFill>
              </a:rPr>
              <a:pPr/>
              <a:t>18</a:t>
            </a:fld>
            <a:endParaRPr lang="en-AU" altLang="en-US" sz="1200" smtClean="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ts val="0"/>
              </a:spcBef>
              <a:spcAft>
                <a:spcPts val="600"/>
              </a:spcAft>
              <a:buClrTx/>
              <a:buSzTx/>
              <a:buFontTx/>
              <a:buNone/>
              <a:tabLst/>
              <a:defRPr/>
            </a:pPr>
            <a:r>
              <a:rPr lang="en-AU" b="0" dirty="0" smtClean="0"/>
              <a:t>Firstly,</a:t>
            </a:r>
            <a:r>
              <a:rPr lang="en-AU" b="0" baseline="0" dirty="0" smtClean="0"/>
              <a:t> there are some regulatory requirements under the mines safety legislation in Western Australia. People undertaking high-risk work involving cranes, rigging and dogging are required to have a licence – and be verified as competent.</a:t>
            </a:r>
          </a:p>
          <a:p>
            <a:pPr marL="0" marR="0" indent="0" algn="l" defTabSz="914400" rtl="0" eaLnBrk="0" fontAlgn="base" latinLnBrk="0" hangingPunct="0">
              <a:lnSpc>
                <a:spcPct val="100000"/>
              </a:lnSpc>
              <a:spcBef>
                <a:spcPts val="0"/>
              </a:spcBef>
              <a:spcAft>
                <a:spcPts val="600"/>
              </a:spcAft>
              <a:buClrTx/>
              <a:buSzTx/>
              <a:buFontTx/>
              <a:buNone/>
              <a:tabLst/>
              <a:defRPr/>
            </a:pPr>
            <a:endParaRPr lang="en-AU" b="0" baseline="0" dirty="0" smtClean="0"/>
          </a:p>
          <a:p>
            <a:pPr marL="0" marR="0" indent="0" algn="l" defTabSz="914400" rtl="0" eaLnBrk="0" fontAlgn="base" latinLnBrk="0" hangingPunct="0">
              <a:lnSpc>
                <a:spcPct val="100000"/>
              </a:lnSpc>
              <a:spcBef>
                <a:spcPts val="0"/>
              </a:spcBef>
              <a:spcAft>
                <a:spcPts val="600"/>
              </a:spcAft>
              <a:buClrTx/>
              <a:buSzTx/>
              <a:buFontTx/>
              <a:buNone/>
              <a:tabLst/>
              <a:defRPr/>
            </a:pPr>
            <a:r>
              <a:rPr lang="en-AU" b="0" baseline="0" dirty="0" smtClean="0"/>
              <a:t>Note: Holding a crane licence does not equate to having a dogging or rigging licence, for which another licence is required.</a:t>
            </a:r>
          </a:p>
          <a:p>
            <a:pPr marL="0" marR="0" indent="0" algn="l" defTabSz="914400" rtl="0" eaLnBrk="0" fontAlgn="base" latinLnBrk="0" hangingPunct="0">
              <a:lnSpc>
                <a:spcPct val="100000"/>
              </a:lnSpc>
              <a:spcBef>
                <a:spcPts val="0"/>
              </a:spcBef>
              <a:spcAft>
                <a:spcPts val="600"/>
              </a:spcAft>
              <a:buClrTx/>
              <a:buSzTx/>
              <a:buFontTx/>
              <a:buNone/>
              <a:tabLst/>
              <a:defRPr/>
            </a:pPr>
            <a:endParaRPr lang="en-AU" b="0" baseline="0" dirty="0" smtClean="0"/>
          </a:p>
          <a:p>
            <a:pPr marL="0" marR="0" indent="0" algn="l" defTabSz="914400" rtl="0" eaLnBrk="0" fontAlgn="base" latinLnBrk="0" hangingPunct="0">
              <a:lnSpc>
                <a:spcPct val="100000"/>
              </a:lnSpc>
              <a:spcBef>
                <a:spcPts val="0"/>
              </a:spcBef>
              <a:spcAft>
                <a:spcPts val="600"/>
              </a:spcAft>
              <a:buClrTx/>
              <a:buSzTx/>
              <a:buFontTx/>
              <a:buNone/>
              <a:tabLst/>
              <a:defRPr/>
            </a:pPr>
            <a:r>
              <a:rPr lang="en-AU" b="0" baseline="0" dirty="0" smtClean="0"/>
              <a:t>However, despite the requirements for licensing and competency testing, we are still having near misses and accidents, and people are getting hurt.</a:t>
            </a:r>
            <a:endParaRPr lang="en-AU" b="0" dirty="0" smtClean="0"/>
          </a:p>
        </p:txBody>
      </p:sp>
      <p:sp>
        <p:nvSpPr>
          <p:cNvPr id="23556" name="Header Placeholder 3"/>
          <p:cNvSpPr>
            <a:spLocks noGrp="1"/>
          </p:cNvSpPr>
          <p:nvPr>
            <p:ph type="hdr" sz="quarter"/>
          </p:nvPr>
        </p:nvSpPr>
        <p:spPr>
          <a:xfrm>
            <a:off x="0" y="0"/>
            <a:ext cx="2946400" cy="496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r>
              <a:rPr kumimoji="0" lang="en-AU" sz="1200" smtClean="0">
                <a:solidFill>
                  <a:prstClr val="black"/>
                </a:solidFill>
                <a:latin typeface="Times New Roman" pitchFamily="18" charset="0"/>
              </a:rPr>
              <a:t>Copyright Resources Safety,Department of Mines and Petroleum</a:t>
            </a:r>
          </a:p>
        </p:txBody>
      </p:sp>
      <p:sp>
        <p:nvSpPr>
          <p:cNvPr id="2355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fld id="{8C357740-8364-4B8E-9D0B-0A8E101DCA70}" type="slidenum">
              <a:rPr kumimoji="0" lang="en-AU" sz="1200" smtClean="0">
                <a:solidFill>
                  <a:prstClr val="black"/>
                </a:solidFill>
                <a:latin typeface="Times New Roman" pitchFamily="18" charset="0"/>
              </a:rPr>
              <a:pPr/>
              <a:t>19</a:t>
            </a:fld>
            <a:endParaRPr kumimoji="0" lang="en-AU" sz="1200" smtClean="0">
              <a:solidFill>
                <a:prstClr val="black"/>
              </a:solidFill>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917575" y="744538"/>
            <a:ext cx="4962525" cy="3722687"/>
          </a:xfrm>
          <a:prstGeom prst="rect">
            <a:avLst/>
          </a:prstGeom>
          <a:noFill/>
          <a:ln>
            <a:solidFill>
              <a:srgbClr val="000000"/>
            </a:solidFill>
            <a:miter lim="800000"/>
            <a:headEnd/>
            <a:tailEnd/>
          </a:ln>
        </p:spPr>
      </p:sp>
      <p:sp>
        <p:nvSpPr>
          <p:cNvPr id="123907" name="Notes Placeholder 2"/>
          <p:cNvSpPr>
            <a:spLocks noGrp="1"/>
          </p:cNvSpPr>
          <p:nvPr>
            <p:ph type="body" idx="1"/>
          </p:nvPr>
        </p:nvSpPr>
        <p:spPr bwMode="auto">
          <a:xfrm>
            <a:off x="679464" y="4714653"/>
            <a:ext cx="5438748" cy="4466756"/>
          </a:xfrm>
          <a:prstGeom prst="rect">
            <a:avLst/>
          </a:prstGeom>
          <a:noFill/>
        </p:spPr>
        <p:txBody>
          <a:bodyPr wrap="square" numCol="1" anchor="t" anchorCtr="0" compatLnSpc="1">
            <a:prstTxWarp prst="textNoShape">
              <a:avLst/>
            </a:prstTxWarp>
          </a:bodyPr>
          <a:lstStyle/>
          <a:p>
            <a:endParaRPr lang="en-AU" dirty="0" smtClean="0"/>
          </a:p>
        </p:txBody>
      </p:sp>
      <p:sp>
        <p:nvSpPr>
          <p:cNvPr id="1239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EBBBCB-1940-4845-9D22-8D60C11BCE97}" type="slidenum">
              <a:rPr lang="en-AU" smtClean="0">
                <a:solidFill>
                  <a:prstClr val="black"/>
                </a:solidFill>
              </a:rPr>
              <a:pPr/>
              <a:t>2</a:t>
            </a:fld>
            <a:endParaRPr lang="en-AU" smtClean="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smtClean="0"/>
              <a:t>To address</a:t>
            </a:r>
            <a:r>
              <a:rPr lang="en-AU" baseline="0" dirty="0" smtClean="0"/>
              <a:t> this, the Resources Safety Division of the Department of Mines and Petroleum decided to try something a bit different. </a:t>
            </a:r>
          </a:p>
          <a:p>
            <a:endParaRPr lang="en-AU" baseline="0" dirty="0" smtClean="0"/>
          </a:p>
          <a:p>
            <a:r>
              <a:rPr lang="en-AU" sz="1400" kern="1200" dirty="0" smtClean="0">
                <a:solidFill>
                  <a:schemeClr val="tx1"/>
                </a:solidFill>
                <a:effectLst/>
                <a:latin typeface="+mn-lt"/>
                <a:ea typeface="+mn-ea"/>
                <a:cs typeface="+mn-cs"/>
              </a:rPr>
              <a:t>The “Know Your Hazards” video series aims to assist workers to identify and understand common hazards in the resources industry.</a:t>
            </a:r>
            <a:r>
              <a:rPr lang="en-AU" sz="1400" kern="1200" baseline="0" dirty="0" smtClean="0">
                <a:solidFill>
                  <a:schemeClr val="tx1"/>
                </a:solidFill>
                <a:effectLst/>
                <a:latin typeface="+mn-lt"/>
                <a:ea typeface="+mn-ea"/>
                <a:cs typeface="+mn-cs"/>
              </a:rPr>
              <a:t> </a:t>
            </a:r>
            <a:r>
              <a:rPr lang="en-AU" sz="1400" kern="1200" dirty="0" smtClean="0">
                <a:solidFill>
                  <a:schemeClr val="tx1"/>
                </a:solidFill>
                <a:effectLst/>
                <a:latin typeface="+mn-lt"/>
                <a:ea typeface="+mn-ea"/>
                <a:cs typeface="+mn-cs"/>
              </a:rPr>
              <a:t>The ability to correctly identify potential hazards in the workplace can be critical in reducing the severity and frequency of workplace accidents and incidents.</a:t>
            </a:r>
          </a:p>
          <a:p>
            <a:endParaRPr lang="en-AU" sz="1400" kern="1200" dirty="0" smtClean="0">
              <a:solidFill>
                <a:schemeClr val="tx1"/>
              </a:solidFill>
              <a:effectLst/>
              <a:latin typeface="+mn-lt"/>
              <a:ea typeface="+mn-ea"/>
              <a:cs typeface="+mn-cs"/>
            </a:endParaRPr>
          </a:p>
          <a:p>
            <a:r>
              <a:rPr lang="en-AU" sz="1400" kern="1200" dirty="0" smtClean="0">
                <a:solidFill>
                  <a:schemeClr val="tx1"/>
                </a:solidFill>
                <a:effectLst/>
                <a:latin typeface="+mn-lt"/>
                <a:ea typeface="+mn-ea"/>
                <a:cs typeface="+mn-cs"/>
              </a:rPr>
              <a:t>The first instalment of three short educational videos is called “Raising the issues” and aims to assist workers to understand the concepts behind some common hazards encountered when lifting,</a:t>
            </a:r>
            <a:r>
              <a:rPr lang="en-AU" sz="1400" kern="1200" baseline="0" dirty="0" smtClean="0">
                <a:solidFill>
                  <a:schemeClr val="tx1"/>
                </a:solidFill>
                <a:effectLst/>
                <a:latin typeface="+mn-lt"/>
                <a:ea typeface="+mn-ea"/>
                <a:cs typeface="+mn-cs"/>
              </a:rPr>
              <a:t> </a:t>
            </a:r>
            <a:r>
              <a:rPr lang="en-AU" sz="1400" kern="1200" dirty="0" smtClean="0">
                <a:solidFill>
                  <a:schemeClr val="tx1"/>
                </a:solidFill>
                <a:effectLst/>
                <a:latin typeface="+mn-lt"/>
                <a:ea typeface="+mn-ea"/>
                <a:cs typeface="+mn-cs"/>
              </a:rPr>
              <a:t>rigging or dogging.</a:t>
            </a:r>
          </a:p>
          <a:p>
            <a:endParaRPr lang="en-AU" sz="1400" kern="1200" dirty="0" smtClean="0">
              <a:solidFill>
                <a:schemeClr val="tx1"/>
              </a:solidFill>
              <a:effectLst/>
              <a:latin typeface="+mn-lt"/>
              <a:ea typeface="+mn-ea"/>
              <a:cs typeface="+mn-cs"/>
            </a:endParaRPr>
          </a:p>
          <a:p>
            <a:r>
              <a:rPr lang="en-AU" sz="1400" kern="1200" dirty="0" smtClean="0">
                <a:solidFill>
                  <a:schemeClr val="tx1"/>
                </a:solidFill>
                <a:effectLst/>
                <a:latin typeface="+mn-lt"/>
                <a:ea typeface="+mn-ea"/>
                <a:cs typeface="+mn-cs"/>
              </a:rPr>
              <a:t>The videos provide key pointers on the basics of friction, tensile strength and centre of gravity.</a:t>
            </a:r>
          </a:p>
          <a:p>
            <a:endParaRPr lang="en-AU" sz="1400" kern="1200" dirty="0" smtClean="0">
              <a:solidFill>
                <a:schemeClr val="tx1"/>
              </a:solidFill>
              <a:effectLst/>
              <a:latin typeface="+mn-lt"/>
              <a:ea typeface="+mn-ea"/>
              <a:cs typeface="+mn-cs"/>
            </a:endParaRPr>
          </a:p>
          <a:p>
            <a:r>
              <a:rPr lang="en-AU" sz="1400" kern="1200" dirty="0" smtClean="0">
                <a:solidFill>
                  <a:schemeClr val="tx1"/>
                </a:solidFill>
                <a:effectLst/>
                <a:latin typeface="+mn-lt"/>
                <a:ea typeface="+mn-ea"/>
                <a:cs typeface="+mn-cs"/>
              </a:rPr>
              <a:t>IMPORTANT NOTE: Please read disclaimer. </a:t>
            </a:r>
          </a:p>
          <a:p>
            <a:r>
              <a:rPr lang="en-AU" sz="1400" i="1" kern="1200" dirty="0" smtClean="0">
                <a:solidFill>
                  <a:schemeClr val="tx1"/>
                </a:solidFill>
                <a:effectLst/>
                <a:latin typeface="+mn-lt"/>
                <a:ea typeface="+mn-ea"/>
                <a:cs typeface="+mn-cs"/>
              </a:rPr>
              <a:t>This video is designed to raise general awareness and improve understanding of the issues surrounding the work practices shown. It is not a substitute for training nor does it constitute training, which should address the application of concepts presented here and ensure recipients have the necessary knowledge and understanding to operate in a safe and efficient manner.</a:t>
            </a:r>
          </a:p>
          <a:p>
            <a:r>
              <a:rPr lang="en-AU" sz="1400" i="1" kern="1200" dirty="0" smtClean="0">
                <a:solidFill>
                  <a:schemeClr val="tx1"/>
                </a:solidFill>
                <a:effectLst/>
                <a:latin typeface="+mn-lt"/>
                <a:ea typeface="+mn-ea"/>
                <a:cs typeface="+mn-cs"/>
              </a:rPr>
              <a:t>Before undertaking rigging, dogging or lifting work, you must be trained and assessed as competent and hold the appropriate class of high risk work licence. </a:t>
            </a:r>
          </a:p>
          <a:p>
            <a:endParaRPr lang="en-AU" sz="14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ts val="0"/>
              </a:spcBef>
              <a:spcAft>
                <a:spcPts val="600"/>
              </a:spcAft>
              <a:buClrTx/>
              <a:buSzTx/>
              <a:buFontTx/>
              <a:buNone/>
              <a:tabLst/>
              <a:defRPr/>
            </a:pPr>
            <a:r>
              <a:rPr lang="en-AU" baseline="0" dirty="0" smtClean="0"/>
              <a:t>Note: The videos presented in this presentation may be downloaded and imbedded or linked in the presentation. </a:t>
            </a:r>
          </a:p>
          <a:p>
            <a:r>
              <a:rPr lang="en-AU" sz="1400" kern="1200" dirty="0" smtClean="0">
                <a:solidFill>
                  <a:schemeClr val="tx1"/>
                </a:solidFill>
                <a:effectLst/>
                <a:latin typeface="+mn-lt"/>
                <a:ea typeface="+mn-ea"/>
                <a:cs typeface="+mn-cs"/>
              </a:rPr>
              <a:t>Friction </a:t>
            </a:r>
            <a:r>
              <a:rPr lang="en-AU" sz="1400" u="sng" kern="1200" dirty="0" smtClean="0">
                <a:solidFill>
                  <a:schemeClr val="tx1"/>
                </a:solidFill>
                <a:effectLst/>
                <a:latin typeface="+mn-lt"/>
                <a:ea typeface="+mn-ea"/>
                <a:cs typeface="+mn-cs"/>
                <a:hlinkClick r:id="rId3"/>
              </a:rPr>
              <a:t>vimeo.com/108303043</a:t>
            </a:r>
            <a:r>
              <a:rPr lang="en-AU" sz="1400" kern="1200" dirty="0" smtClean="0">
                <a:solidFill>
                  <a:schemeClr val="tx1"/>
                </a:solidFill>
                <a:effectLst/>
                <a:latin typeface="+mn-lt"/>
                <a:ea typeface="+mn-ea"/>
                <a:cs typeface="+mn-cs"/>
              </a:rPr>
              <a:t> </a:t>
            </a:r>
          </a:p>
          <a:p>
            <a:r>
              <a:rPr lang="en-AU" sz="1400" kern="1200" dirty="0" smtClean="0">
                <a:solidFill>
                  <a:schemeClr val="tx1"/>
                </a:solidFill>
                <a:effectLst/>
                <a:latin typeface="+mn-lt"/>
                <a:ea typeface="+mn-ea"/>
                <a:cs typeface="+mn-cs"/>
              </a:rPr>
              <a:t>Centre of Gravity </a:t>
            </a:r>
            <a:r>
              <a:rPr lang="en-AU" sz="1400" u="sng" kern="1200" dirty="0" smtClean="0">
                <a:solidFill>
                  <a:schemeClr val="tx1"/>
                </a:solidFill>
                <a:effectLst/>
                <a:latin typeface="+mn-lt"/>
                <a:ea typeface="+mn-ea"/>
                <a:cs typeface="+mn-cs"/>
                <a:hlinkClick r:id="rId4"/>
              </a:rPr>
              <a:t>vimeo.com/108304626</a:t>
            </a:r>
            <a:r>
              <a:rPr lang="en-AU" sz="1400" kern="1200" dirty="0" smtClean="0">
                <a:solidFill>
                  <a:schemeClr val="tx1"/>
                </a:solidFill>
                <a:effectLst/>
                <a:latin typeface="+mn-lt"/>
                <a:ea typeface="+mn-ea"/>
                <a:cs typeface="+mn-cs"/>
              </a:rPr>
              <a:t> </a:t>
            </a:r>
          </a:p>
          <a:p>
            <a:r>
              <a:rPr lang="en-AU" sz="1400" kern="1200" dirty="0" smtClean="0">
                <a:solidFill>
                  <a:schemeClr val="tx1"/>
                </a:solidFill>
                <a:effectLst/>
                <a:latin typeface="+mn-lt"/>
                <a:ea typeface="+mn-ea"/>
                <a:cs typeface="+mn-cs"/>
              </a:rPr>
              <a:t>Tensile Strength </a:t>
            </a:r>
            <a:r>
              <a:rPr lang="en-AU" sz="1400" u="sng" kern="1200" dirty="0" smtClean="0">
                <a:solidFill>
                  <a:schemeClr val="tx1"/>
                </a:solidFill>
                <a:effectLst/>
                <a:latin typeface="+mn-lt"/>
                <a:ea typeface="+mn-ea"/>
                <a:cs typeface="+mn-cs"/>
                <a:hlinkClick r:id="rId5"/>
              </a:rPr>
              <a:t>vimeo.com/108305795</a:t>
            </a:r>
            <a:endParaRPr lang="en-AU" sz="1400" kern="1200" dirty="0" smtClean="0">
              <a:solidFill>
                <a:schemeClr val="tx1"/>
              </a:solidFill>
              <a:effectLst/>
              <a:latin typeface="+mn-lt"/>
              <a:ea typeface="+mn-ea"/>
              <a:cs typeface="+mn-cs"/>
            </a:endParaRPr>
          </a:p>
          <a:p>
            <a:endParaRPr lang="en-AU" dirty="0" smtClean="0"/>
          </a:p>
        </p:txBody>
      </p:sp>
      <p:sp>
        <p:nvSpPr>
          <p:cNvPr id="23556" name="Header Placeholder 3"/>
          <p:cNvSpPr>
            <a:spLocks noGrp="1"/>
          </p:cNvSpPr>
          <p:nvPr>
            <p:ph type="hdr" sz="quarter"/>
          </p:nvPr>
        </p:nvSpPr>
        <p:spPr>
          <a:xfrm>
            <a:off x="0" y="0"/>
            <a:ext cx="2946400" cy="496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r>
              <a:rPr kumimoji="0" lang="en-AU" sz="1200" smtClean="0">
                <a:solidFill>
                  <a:prstClr val="black"/>
                </a:solidFill>
                <a:latin typeface="Times New Roman" pitchFamily="18" charset="0"/>
              </a:rPr>
              <a:t>Copyright Resources Safety,Department of Mines and Petroleum</a:t>
            </a:r>
          </a:p>
        </p:txBody>
      </p:sp>
      <p:sp>
        <p:nvSpPr>
          <p:cNvPr id="2355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fld id="{8C357740-8364-4B8E-9D0B-0A8E101DCA70}" type="slidenum">
              <a:rPr kumimoji="0" lang="en-AU" sz="1200" smtClean="0">
                <a:solidFill>
                  <a:prstClr val="black"/>
                </a:solidFill>
                <a:latin typeface="Times New Roman" pitchFamily="18" charset="0"/>
              </a:rPr>
              <a:pPr/>
              <a:t>20</a:t>
            </a:fld>
            <a:endParaRPr kumimoji="0" lang="en-AU" sz="1200" smtClean="0">
              <a:solidFill>
                <a:prstClr val="black"/>
              </a:solidFill>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
        <p:nvSpPr>
          <p:cNvPr id="23556" name="Header Placeholder 3"/>
          <p:cNvSpPr>
            <a:spLocks noGrp="1"/>
          </p:cNvSpPr>
          <p:nvPr>
            <p:ph type="hdr" sz="quarter"/>
          </p:nvPr>
        </p:nvSpPr>
        <p:spPr>
          <a:xfrm>
            <a:off x="0" y="0"/>
            <a:ext cx="2946400" cy="496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r>
              <a:rPr kumimoji="0" lang="en-AU" sz="1200" smtClean="0">
                <a:solidFill>
                  <a:prstClr val="black"/>
                </a:solidFill>
                <a:latin typeface="Times New Roman" pitchFamily="18" charset="0"/>
              </a:rPr>
              <a:t>Copyright Resources Safety,Department of Mines and Petroleum</a:t>
            </a:r>
          </a:p>
        </p:txBody>
      </p:sp>
      <p:sp>
        <p:nvSpPr>
          <p:cNvPr id="2355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fld id="{8C357740-8364-4B8E-9D0B-0A8E101DCA70}" type="slidenum">
              <a:rPr kumimoji="0" lang="en-AU" sz="1200" smtClean="0">
                <a:solidFill>
                  <a:prstClr val="black"/>
                </a:solidFill>
                <a:latin typeface="Times New Roman" pitchFamily="18" charset="0"/>
              </a:rPr>
              <a:pPr/>
              <a:t>21</a:t>
            </a:fld>
            <a:endParaRPr kumimoji="0" lang="en-AU" sz="1200" smtClean="0">
              <a:solidFill>
                <a:prstClr val="black"/>
              </a:solidFill>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smtClean="0"/>
              <a:t>Discuss messages.</a:t>
            </a:r>
          </a:p>
          <a:p>
            <a:endParaRPr lang="en-AU" dirty="0" smtClean="0"/>
          </a:p>
          <a:p>
            <a:endParaRPr lang="en-AU" dirty="0" smtClean="0"/>
          </a:p>
          <a:p>
            <a:endParaRPr lang="en-AU" dirty="0" smtClean="0"/>
          </a:p>
          <a:p>
            <a:r>
              <a:rPr lang="en-AU" dirty="0" smtClean="0"/>
              <a:t>NOTE: Key messages are provided for each video to reinforce some of the learnings.</a:t>
            </a:r>
          </a:p>
          <a:p>
            <a:pPr marL="0" indent="0">
              <a:buNone/>
            </a:pPr>
            <a:r>
              <a:rPr lang="en-AU" dirty="0" smtClean="0"/>
              <a:t>Importantly, even if audience members aren’t involved directly in the lifting, rigging or dogging, they may see something that doesn’t look quite right</a:t>
            </a:r>
            <a:r>
              <a:rPr lang="en-AU" baseline="0" dirty="0" smtClean="0"/>
              <a:t> when involved in a job. They may want to ask the question, “Is that how it should be?” </a:t>
            </a:r>
            <a:endParaRPr lang="en-AU" dirty="0" smtClean="0"/>
          </a:p>
          <a:p>
            <a:endParaRPr lang="en-AU" dirty="0" smtClean="0"/>
          </a:p>
        </p:txBody>
      </p:sp>
      <p:sp>
        <p:nvSpPr>
          <p:cNvPr id="23556" name="Header Placeholder 3"/>
          <p:cNvSpPr>
            <a:spLocks noGrp="1"/>
          </p:cNvSpPr>
          <p:nvPr>
            <p:ph type="hdr" sz="quarter"/>
          </p:nvPr>
        </p:nvSpPr>
        <p:spPr>
          <a:xfrm>
            <a:off x="0" y="0"/>
            <a:ext cx="2946400" cy="496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r>
              <a:rPr kumimoji="0" lang="en-AU" sz="1200" smtClean="0">
                <a:solidFill>
                  <a:prstClr val="black"/>
                </a:solidFill>
                <a:latin typeface="Times New Roman" pitchFamily="18" charset="0"/>
              </a:rPr>
              <a:t>Copyright Resources Safety,Department of Mines and Petroleum</a:t>
            </a:r>
          </a:p>
        </p:txBody>
      </p:sp>
      <p:sp>
        <p:nvSpPr>
          <p:cNvPr id="2355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fld id="{8C357740-8364-4B8E-9D0B-0A8E101DCA70}" type="slidenum">
              <a:rPr kumimoji="0" lang="en-AU" sz="1200" smtClean="0">
                <a:solidFill>
                  <a:prstClr val="black"/>
                </a:solidFill>
                <a:latin typeface="Times New Roman" pitchFamily="18" charset="0"/>
              </a:rPr>
              <a:pPr/>
              <a:t>22</a:t>
            </a:fld>
            <a:endParaRPr kumimoji="0" lang="en-AU" sz="1200" smtClean="0">
              <a:solidFill>
                <a:prstClr val="black"/>
              </a:solidFill>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
        <p:nvSpPr>
          <p:cNvPr id="23556" name="Header Placeholder 3"/>
          <p:cNvSpPr>
            <a:spLocks noGrp="1"/>
          </p:cNvSpPr>
          <p:nvPr>
            <p:ph type="hdr" sz="quarter"/>
          </p:nvPr>
        </p:nvSpPr>
        <p:spPr>
          <a:xfrm>
            <a:off x="0" y="0"/>
            <a:ext cx="2946400" cy="496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r>
              <a:rPr kumimoji="0" lang="en-AU" sz="1200" smtClean="0">
                <a:solidFill>
                  <a:prstClr val="black"/>
                </a:solidFill>
                <a:latin typeface="Times New Roman" pitchFamily="18" charset="0"/>
              </a:rPr>
              <a:t>Copyright Resources Safety,Department of Mines and Petroleum</a:t>
            </a:r>
          </a:p>
        </p:txBody>
      </p:sp>
      <p:sp>
        <p:nvSpPr>
          <p:cNvPr id="2355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fld id="{8C357740-8364-4B8E-9D0B-0A8E101DCA70}" type="slidenum">
              <a:rPr kumimoji="0" lang="en-AU" sz="1200" smtClean="0">
                <a:solidFill>
                  <a:prstClr val="black"/>
                </a:solidFill>
                <a:latin typeface="Times New Roman" pitchFamily="18" charset="0"/>
              </a:rPr>
              <a:pPr/>
              <a:t>23</a:t>
            </a:fld>
            <a:endParaRPr kumimoji="0" lang="en-AU" sz="1200" smtClean="0">
              <a:solidFill>
                <a:prstClr val="black"/>
              </a:solidFill>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smtClean="0"/>
              <a:t>It</a:t>
            </a:r>
            <a:r>
              <a:rPr lang="en-AU" baseline="0" dirty="0" smtClean="0"/>
              <a:t> can be difficult to determine the friction coefficients of materials.</a:t>
            </a:r>
          </a:p>
          <a:p>
            <a:endParaRPr lang="en-AU" baseline="0" dirty="0" smtClean="0"/>
          </a:p>
          <a:p>
            <a:r>
              <a:rPr lang="en-AU" baseline="0" dirty="0" smtClean="0"/>
              <a:t>[Quote examples. Can be highly variable for steel-steel depending on surface, any lubricants etc. Steel-nylon could be when using soft sling, smaller range but still variable.]</a:t>
            </a:r>
          </a:p>
          <a:p>
            <a:endParaRPr lang="en-AU" baseline="0" dirty="0" smtClean="0"/>
          </a:p>
          <a:p>
            <a:r>
              <a:rPr lang="en-AU" baseline="0" dirty="0" smtClean="0"/>
              <a:t>If you don’t want a load to slip then there are essentially two options – discuss based on principles shown in video.</a:t>
            </a:r>
          </a:p>
        </p:txBody>
      </p:sp>
      <p:sp>
        <p:nvSpPr>
          <p:cNvPr id="23556" name="Header Placeholder 3"/>
          <p:cNvSpPr>
            <a:spLocks noGrp="1"/>
          </p:cNvSpPr>
          <p:nvPr>
            <p:ph type="hdr" sz="quarter"/>
          </p:nvPr>
        </p:nvSpPr>
        <p:spPr>
          <a:xfrm>
            <a:off x="0" y="0"/>
            <a:ext cx="2946400" cy="496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r>
              <a:rPr kumimoji="0" lang="en-AU" sz="1200" smtClean="0">
                <a:solidFill>
                  <a:prstClr val="black"/>
                </a:solidFill>
                <a:latin typeface="Times New Roman" pitchFamily="18" charset="0"/>
              </a:rPr>
              <a:t>Copyright Resources Safety,Department of Mines and Petroleum</a:t>
            </a:r>
          </a:p>
        </p:txBody>
      </p:sp>
      <p:sp>
        <p:nvSpPr>
          <p:cNvPr id="2355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fld id="{8C357740-8364-4B8E-9D0B-0A8E101DCA70}" type="slidenum">
              <a:rPr kumimoji="0" lang="en-AU" sz="1200" smtClean="0">
                <a:solidFill>
                  <a:prstClr val="black"/>
                </a:solidFill>
                <a:latin typeface="Times New Roman" pitchFamily="18" charset="0"/>
              </a:rPr>
              <a:pPr/>
              <a:t>24</a:t>
            </a:fld>
            <a:endParaRPr kumimoji="0" lang="en-AU" sz="1200" smtClean="0">
              <a:solidFill>
                <a:prstClr val="black"/>
              </a:solidFill>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
        <p:nvSpPr>
          <p:cNvPr id="23556" name="Header Placeholder 3"/>
          <p:cNvSpPr>
            <a:spLocks noGrp="1"/>
          </p:cNvSpPr>
          <p:nvPr>
            <p:ph type="hdr" sz="quarter"/>
          </p:nvPr>
        </p:nvSpPr>
        <p:spPr>
          <a:xfrm>
            <a:off x="0" y="0"/>
            <a:ext cx="2946400" cy="496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r>
              <a:rPr kumimoji="0" lang="en-AU" sz="1200" smtClean="0">
                <a:solidFill>
                  <a:prstClr val="black"/>
                </a:solidFill>
                <a:latin typeface="Times New Roman" pitchFamily="18" charset="0"/>
              </a:rPr>
              <a:t>Copyright Resources Safety,Department of Mines and Petroleum</a:t>
            </a:r>
          </a:p>
        </p:txBody>
      </p:sp>
      <p:sp>
        <p:nvSpPr>
          <p:cNvPr id="2355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fld id="{8C357740-8364-4B8E-9D0B-0A8E101DCA70}" type="slidenum">
              <a:rPr kumimoji="0" lang="en-AU" sz="1200" smtClean="0">
                <a:solidFill>
                  <a:prstClr val="black"/>
                </a:solidFill>
                <a:latin typeface="Times New Roman" pitchFamily="18" charset="0"/>
              </a:rPr>
              <a:pPr/>
              <a:t>25</a:t>
            </a:fld>
            <a:endParaRPr kumimoji="0" lang="en-AU" sz="1200" smtClean="0">
              <a:solidFill>
                <a:prstClr val="black"/>
              </a:solidFill>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ts val="0"/>
              </a:spcBef>
              <a:spcAft>
                <a:spcPts val="600"/>
              </a:spcAft>
              <a:buClrTx/>
              <a:buSzTx/>
              <a:buFontTx/>
              <a:buNone/>
              <a:tabLst/>
              <a:defRPr/>
            </a:pPr>
            <a:r>
              <a:rPr lang="en-AU" dirty="0" smtClean="0"/>
              <a:t>We</a:t>
            </a:r>
            <a:r>
              <a:rPr lang="en-AU" baseline="0" dirty="0" smtClean="0"/>
              <a:t> are adding some metallurgy to the principles covered in this video.</a:t>
            </a:r>
          </a:p>
          <a:p>
            <a:pPr marL="0" marR="0" indent="0" algn="l" defTabSz="914400" rtl="0" eaLnBrk="0" fontAlgn="base" latinLnBrk="0" hangingPunct="0">
              <a:lnSpc>
                <a:spcPct val="100000"/>
              </a:lnSpc>
              <a:spcBef>
                <a:spcPts val="0"/>
              </a:spcBef>
              <a:spcAft>
                <a:spcPts val="600"/>
              </a:spcAft>
              <a:buClrTx/>
              <a:buSzTx/>
              <a:buFontTx/>
              <a:buNone/>
              <a:tabLst/>
              <a:defRPr/>
            </a:pPr>
            <a:endParaRPr lang="en-AU" baseline="0" dirty="0" smtClean="0"/>
          </a:p>
          <a:p>
            <a:pPr marL="0" marR="0" indent="0" algn="l" defTabSz="914400" rtl="0" eaLnBrk="0" fontAlgn="base" latinLnBrk="0" hangingPunct="0">
              <a:lnSpc>
                <a:spcPct val="100000"/>
              </a:lnSpc>
              <a:spcBef>
                <a:spcPts val="0"/>
              </a:spcBef>
              <a:spcAft>
                <a:spcPts val="600"/>
              </a:spcAft>
              <a:buClrTx/>
              <a:buSzTx/>
              <a:buFontTx/>
              <a:buNone/>
              <a:tabLst/>
              <a:defRPr/>
            </a:pPr>
            <a:r>
              <a:rPr lang="en-AU" baseline="0" dirty="0" smtClean="0"/>
              <a:t>Remember the chain that broke when it was overloaded several times? This diagram attempts to demonstrate what happens.</a:t>
            </a:r>
          </a:p>
          <a:p>
            <a:pPr marL="0" marR="0" indent="0" algn="l" defTabSz="914400" rtl="0" eaLnBrk="0" fontAlgn="base" latinLnBrk="0" hangingPunct="0">
              <a:lnSpc>
                <a:spcPct val="100000"/>
              </a:lnSpc>
              <a:spcBef>
                <a:spcPts val="0"/>
              </a:spcBef>
              <a:spcAft>
                <a:spcPts val="600"/>
              </a:spcAft>
              <a:buClrTx/>
              <a:buSzTx/>
              <a:buFontTx/>
              <a:buNone/>
              <a:tabLst/>
              <a:defRPr/>
            </a:pPr>
            <a:endParaRPr lang="en-AU" baseline="0" dirty="0" smtClean="0"/>
          </a:p>
          <a:p>
            <a:pPr marL="0" marR="0" indent="0" algn="l" defTabSz="914400" rtl="0" eaLnBrk="0" fontAlgn="base" latinLnBrk="0" hangingPunct="0">
              <a:lnSpc>
                <a:spcPct val="100000"/>
              </a:lnSpc>
              <a:spcBef>
                <a:spcPts val="0"/>
              </a:spcBef>
              <a:spcAft>
                <a:spcPts val="600"/>
              </a:spcAft>
              <a:buClrTx/>
              <a:buSzTx/>
              <a:buFontTx/>
              <a:buNone/>
              <a:tabLst/>
              <a:defRPr/>
            </a:pPr>
            <a:r>
              <a:rPr lang="en-AU" baseline="0" dirty="0" smtClean="0"/>
              <a:t>When a chain is not overloaded, its properties effectively move up and down the straight part of this play. [ANIMATE – Click and purple line appears to show normal operating conditions].</a:t>
            </a:r>
          </a:p>
          <a:p>
            <a:pPr marL="0" marR="0" indent="0" algn="l" defTabSz="914400" rtl="0" eaLnBrk="0" fontAlgn="base" latinLnBrk="0" hangingPunct="0">
              <a:lnSpc>
                <a:spcPct val="100000"/>
              </a:lnSpc>
              <a:spcBef>
                <a:spcPts val="0"/>
              </a:spcBef>
              <a:spcAft>
                <a:spcPts val="600"/>
              </a:spcAft>
              <a:buClrTx/>
              <a:buSzTx/>
              <a:buFontTx/>
              <a:buNone/>
              <a:tabLst/>
              <a:defRPr/>
            </a:pPr>
            <a:endParaRPr lang="en-AU" baseline="0" dirty="0" smtClean="0"/>
          </a:p>
          <a:p>
            <a:pPr marL="0" marR="0" indent="0" algn="l" defTabSz="914400" rtl="0" eaLnBrk="0" fontAlgn="base" latinLnBrk="0" hangingPunct="0">
              <a:lnSpc>
                <a:spcPct val="100000"/>
              </a:lnSpc>
              <a:spcBef>
                <a:spcPts val="0"/>
              </a:spcBef>
              <a:spcAft>
                <a:spcPts val="600"/>
              </a:spcAft>
              <a:buClrTx/>
              <a:buSzTx/>
              <a:buFontTx/>
              <a:buNone/>
              <a:tabLst/>
              <a:defRPr/>
            </a:pPr>
            <a:r>
              <a:rPr lang="en-AU" baseline="0" dirty="0" smtClean="0"/>
              <a:t>[ANIMATE – Click to show first overloading episode]. If the chain is overloaded, the plot starts to follow a curved patch and doesn’t return to the starting point. The time bomb has started ticking.</a:t>
            </a:r>
          </a:p>
          <a:p>
            <a:pPr marL="0" marR="0" indent="0" algn="l" defTabSz="914400" rtl="0" eaLnBrk="0" fontAlgn="base" latinLnBrk="0" hangingPunct="0">
              <a:lnSpc>
                <a:spcPct val="100000"/>
              </a:lnSpc>
              <a:spcBef>
                <a:spcPts val="0"/>
              </a:spcBef>
              <a:spcAft>
                <a:spcPts val="600"/>
              </a:spcAft>
              <a:buClrTx/>
              <a:buSzTx/>
              <a:buFontTx/>
              <a:buNone/>
              <a:tabLst/>
              <a:defRPr/>
            </a:pPr>
            <a:r>
              <a:rPr lang="en-AU" baseline="0" dirty="0" smtClean="0"/>
              <a:t>What if we overload the chain again? …. [ANIMATE – Click to show second overloading episode] … and again? [ANIMATE – Click to show next overloading episode] Eventually something gives.</a:t>
            </a:r>
          </a:p>
          <a:p>
            <a:pPr marL="0" marR="0" indent="0" algn="l" defTabSz="914400" rtl="0" eaLnBrk="0" fontAlgn="base" latinLnBrk="0" hangingPunct="0">
              <a:lnSpc>
                <a:spcPct val="100000"/>
              </a:lnSpc>
              <a:spcBef>
                <a:spcPts val="0"/>
              </a:spcBef>
              <a:spcAft>
                <a:spcPts val="600"/>
              </a:spcAft>
              <a:buClrTx/>
              <a:buSzTx/>
              <a:buFontTx/>
              <a:buNone/>
              <a:tabLst/>
              <a:defRPr/>
            </a:pPr>
            <a:endParaRPr lang="en-AU" dirty="0" smtClean="0"/>
          </a:p>
          <a:p>
            <a:pPr marL="0" marR="0" indent="0" algn="l" defTabSz="914400" rtl="0" eaLnBrk="0" fontAlgn="base" latinLnBrk="0" hangingPunct="0">
              <a:lnSpc>
                <a:spcPct val="100000"/>
              </a:lnSpc>
              <a:spcBef>
                <a:spcPts val="0"/>
              </a:spcBef>
              <a:spcAft>
                <a:spcPts val="600"/>
              </a:spcAft>
              <a:buClrTx/>
              <a:buSzTx/>
              <a:buFontTx/>
              <a:buNone/>
              <a:tabLst/>
              <a:defRPr/>
            </a:pPr>
            <a:endParaRPr lang="en-AU" dirty="0" smtClean="0"/>
          </a:p>
        </p:txBody>
      </p:sp>
      <p:sp>
        <p:nvSpPr>
          <p:cNvPr id="23556" name="Header Placeholder 3"/>
          <p:cNvSpPr>
            <a:spLocks noGrp="1"/>
          </p:cNvSpPr>
          <p:nvPr>
            <p:ph type="hdr" sz="quarter"/>
          </p:nvPr>
        </p:nvSpPr>
        <p:spPr>
          <a:xfrm>
            <a:off x="0" y="0"/>
            <a:ext cx="2946400" cy="496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r>
              <a:rPr kumimoji="0" lang="en-AU" sz="1200" smtClean="0">
                <a:solidFill>
                  <a:prstClr val="black"/>
                </a:solidFill>
                <a:latin typeface="Times New Roman" pitchFamily="18" charset="0"/>
              </a:rPr>
              <a:t>Copyright Resources Safety,Department of Mines and Petroleum</a:t>
            </a:r>
          </a:p>
        </p:txBody>
      </p:sp>
      <p:sp>
        <p:nvSpPr>
          <p:cNvPr id="2355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fld id="{8C357740-8364-4B8E-9D0B-0A8E101DCA70}" type="slidenum">
              <a:rPr kumimoji="0" lang="en-AU" sz="1200" smtClean="0">
                <a:solidFill>
                  <a:prstClr val="black"/>
                </a:solidFill>
                <a:latin typeface="Times New Roman" pitchFamily="18" charset="0"/>
              </a:rPr>
              <a:pPr/>
              <a:t>26</a:t>
            </a:fld>
            <a:endParaRPr kumimoji="0" lang="en-AU" sz="1200" smtClean="0">
              <a:solidFill>
                <a:prstClr val="black"/>
              </a:solidFill>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b="0" dirty="0" smtClean="0"/>
              <a:t>NOTE:</a:t>
            </a:r>
            <a:r>
              <a:rPr lang="en-AU" b="0" baseline="0" dirty="0" smtClean="0"/>
              <a:t> This exercise can be used to reinforce the message about metallurgy and why it is important to NOT use damaged lifting gear. </a:t>
            </a:r>
          </a:p>
          <a:p>
            <a:endParaRPr lang="en-AU" b="0" baseline="0" dirty="0" smtClean="0"/>
          </a:p>
          <a:p>
            <a:r>
              <a:rPr lang="en-AU" b="0" baseline="0" dirty="0" smtClean="0"/>
              <a:t>Use some thin garden wire cut into 10 cm lengths. Provide each person (or selected volunteers) with one piece of wire that is intact and another that has a very small nick made with a file or knife. To determine the depth of the nick, try the exercise a few times to check that you get a reproducible difference between the data collected for the whole wire and nicked wire samples.</a:t>
            </a:r>
          </a:p>
          <a:p>
            <a:endParaRPr lang="en-AU" b="0" baseline="0" dirty="0" smtClean="0"/>
          </a:p>
          <a:p>
            <a:r>
              <a:rPr lang="en-AU" b="0" baseline="0" dirty="0" smtClean="0"/>
              <a:t>TIP TO IMPROVE RESULTS: Ensure the wire does not rotate or slip while bending!</a:t>
            </a:r>
          </a:p>
          <a:p>
            <a:endParaRPr lang="en-AU" b="0" baseline="0" dirty="0" smtClean="0"/>
          </a:p>
          <a:p>
            <a:r>
              <a:rPr lang="en-AU" b="0" baseline="0" dirty="0" smtClean="0"/>
              <a:t>Collate the results and compare. Assuming consistent operator technique, the nicked wire should break before the whole wire – even with the smallest of nicks.</a:t>
            </a:r>
          </a:p>
          <a:p>
            <a:endParaRPr lang="en-AU" b="1" dirty="0" smtClean="0"/>
          </a:p>
          <a:p>
            <a:endParaRPr lang="en-AU" baseline="0" dirty="0" smtClean="0"/>
          </a:p>
          <a:p>
            <a:endParaRPr lang="en-AU" dirty="0" smtClean="0"/>
          </a:p>
        </p:txBody>
      </p:sp>
      <p:sp>
        <p:nvSpPr>
          <p:cNvPr id="23556" name="Header Placeholder 3"/>
          <p:cNvSpPr>
            <a:spLocks noGrp="1"/>
          </p:cNvSpPr>
          <p:nvPr>
            <p:ph type="hdr" sz="quarter"/>
          </p:nvPr>
        </p:nvSpPr>
        <p:spPr>
          <a:xfrm>
            <a:off x="0" y="0"/>
            <a:ext cx="2946400" cy="496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r>
              <a:rPr kumimoji="0" lang="en-AU" sz="1200" smtClean="0">
                <a:solidFill>
                  <a:prstClr val="black"/>
                </a:solidFill>
                <a:latin typeface="Times New Roman" pitchFamily="18" charset="0"/>
              </a:rPr>
              <a:t>Copyright Resources Safety,Department of Mines and Petroleum</a:t>
            </a:r>
          </a:p>
        </p:txBody>
      </p:sp>
      <p:sp>
        <p:nvSpPr>
          <p:cNvPr id="2355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fld id="{8C357740-8364-4B8E-9D0B-0A8E101DCA70}" type="slidenum">
              <a:rPr kumimoji="0" lang="en-AU" sz="1200" smtClean="0">
                <a:solidFill>
                  <a:prstClr val="black"/>
                </a:solidFill>
                <a:latin typeface="Times New Roman" pitchFamily="18" charset="0"/>
              </a:rPr>
              <a:pPr/>
              <a:t>27</a:t>
            </a:fld>
            <a:endParaRPr kumimoji="0" lang="en-AU" sz="1200" smtClean="0">
              <a:solidFill>
                <a:prstClr val="black"/>
              </a:solidFill>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smtClean="0"/>
              <a:t>WLL</a:t>
            </a:r>
            <a:r>
              <a:rPr lang="en-AU" baseline="0" dirty="0" smtClean="0"/>
              <a:t> = Working Load Limit</a:t>
            </a:r>
            <a:endParaRPr lang="en-AU" dirty="0" smtClean="0"/>
          </a:p>
        </p:txBody>
      </p:sp>
      <p:sp>
        <p:nvSpPr>
          <p:cNvPr id="23556" name="Header Placeholder 3"/>
          <p:cNvSpPr>
            <a:spLocks noGrp="1"/>
          </p:cNvSpPr>
          <p:nvPr>
            <p:ph type="hdr" sz="quarter"/>
          </p:nvPr>
        </p:nvSpPr>
        <p:spPr>
          <a:xfrm>
            <a:off x="0" y="0"/>
            <a:ext cx="2946400" cy="496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r>
              <a:rPr kumimoji="0" lang="en-AU" sz="1200" smtClean="0">
                <a:solidFill>
                  <a:prstClr val="black"/>
                </a:solidFill>
                <a:latin typeface="Times New Roman" pitchFamily="18" charset="0"/>
              </a:rPr>
              <a:t>Copyright Resources Safety,Department of Mines and Petroleum</a:t>
            </a:r>
          </a:p>
        </p:txBody>
      </p:sp>
      <p:sp>
        <p:nvSpPr>
          <p:cNvPr id="2355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fld id="{8C357740-8364-4B8E-9D0B-0A8E101DCA70}" type="slidenum">
              <a:rPr kumimoji="0" lang="en-AU" sz="1200" smtClean="0">
                <a:solidFill>
                  <a:prstClr val="black"/>
                </a:solidFill>
                <a:latin typeface="Times New Roman" pitchFamily="18" charset="0"/>
              </a:rPr>
              <a:pPr/>
              <a:t>28</a:t>
            </a:fld>
            <a:endParaRPr kumimoji="0" lang="en-AU" sz="1200" smtClean="0">
              <a:solidFill>
                <a:prstClr val="black"/>
              </a:solidFill>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
        <p:nvSpPr>
          <p:cNvPr id="23556" name="Header Placeholder 3"/>
          <p:cNvSpPr>
            <a:spLocks noGrp="1"/>
          </p:cNvSpPr>
          <p:nvPr>
            <p:ph type="hdr" sz="quarter"/>
          </p:nvPr>
        </p:nvSpPr>
        <p:spPr>
          <a:xfrm>
            <a:off x="0" y="0"/>
            <a:ext cx="2946400" cy="496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r>
              <a:rPr kumimoji="0" lang="en-AU" sz="1200" smtClean="0">
                <a:solidFill>
                  <a:prstClr val="black"/>
                </a:solidFill>
                <a:latin typeface="Times New Roman" pitchFamily="18" charset="0"/>
              </a:rPr>
              <a:t>Copyright Resources Safety,Department of Mines and Petroleum</a:t>
            </a:r>
          </a:p>
        </p:txBody>
      </p:sp>
      <p:sp>
        <p:nvSpPr>
          <p:cNvPr id="2355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fld id="{8C357740-8364-4B8E-9D0B-0A8E101DCA70}" type="slidenum">
              <a:rPr kumimoji="0" lang="en-AU" sz="1200" smtClean="0">
                <a:solidFill>
                  <a:prstClr val="black"/>
                </a:solidFill>
                <a:latin typeface="Times New Roman" pitchFamily="18" charset="0"/>
              </a:rPr>
              <a:pPr/>
              <a:t>29</a:t>
            </a:fld>
            <a:endParaRPr kumimoji="0" lang="en-AU" sz="1200" smtClean="0">
              <a:solidFill>
                <a:prstClr val="black"/>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ts val="600"/>
              </a:spcAft>
              <a:buClrTx/>
              <a:buSzTx/>
              <a:buFontTx/>
              <a:buNone/>
              <a:tabLst/>
              <a:defRPr/>
            </a:pPr>
            <a:r>
              <a:rPr lang="en-AU" dirty="0" smtClean="0"/>
              <a:t>This statement from</a:t>
            </a:r>
            <a:r>
              <a:rPr lang="en-AU" baseline="0" dirty="0" smtClean="0"/>
              <a:t> the Department of Mines and Petroleum underpins the regulatory approach taken by the Resources Safety Division under the Reform and Development at Resources Safety (RADARS) strategy.</a:t>
            </a:r>
          </a:p>
          <a:p>
            <a:pPr marL="0" marR="0" indent="0" algn="l" defTabSz="914400" rtl="0" eaLnBrk="0" fontAlgn="base" latinLnBrk="0" hangingPunct="0">
              <a:lnSpc>
                <a:spcPct val="100000"/>
              </a:lnSpc>
              <a:spcBef>
                <a:spcPts val="0"/>
              </a:spcBef>
              <a:spcAft>
                <a:spcPts val="600"/>
              </a:spcAft>
              <a:buClrTx/>
              <a:buSzTx/>
              <a:buFontTx/>
              <a:buNone/>
              <a:tabLst/>
              <a:defRPr/>
            </a:pPr>
            <a:endParaRPr lang="en-AU" baseline="0" dirty="0" smtClean="0"/>
          </a:p>
          <a:p>
            <a:pPr marL="0" marR="0" indent="0" algn="l" defTabSz="914400" rtl="0" eaLnBrk="0" fontAlgn="base" latinLnBrk="0" hangingPunct="0">
              <a:lnSpc>
                <a:spcPct val="100000"/>
              </a:lnSpc>
              <a:spcBef>
                <a:spcPts val="0"/>
              </a:spcBef>
              <a:spcAft>
                <a:spcPts val="600"/>
              </a:spcAft>
              <a:buClrTx/>
              <a:buSzTx/>
              <a:buFontTx/>
              <a:buNone/>
              <a:tabLst/>
              <a:defRPr/>
            </a:pPr>
            <a:r>
              <a:rPr lang="en-AU" baseline="0" dirty="0" smtClean="0"/>
              <a:t>This presentation </a:t>
            </a:r>
            <a:r>
              <a:rPr lang="en-AU" dirty="0" smtClean="0"/>
              <a:t>relates to hazard awareness and control selection</a:t>
            </a:r>
            <a:r>
              <a:rPr lang="en-AU" baseline="0" dirty="0" smtClean="0"/>
              <a:t> as applied to lifting, rigging and dogging. There have been some serious incidents over the last few years and Resources Safety has decided to try a different approach to raising awareness.</a:t>
            </a:r>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3</a:t>
            </a:fld>
            <a:endParaRPr lang="en-AU">
              <a:solidFill>
                <a:prstClr val="black"/>
              </a:solidFill>
            </a:endParaRPr>
          </a:p>
        </p:txBody>
      </p:sp>
    </p:spTree>
    <p:extLst>
      <p:ext uri="{BB962C8B-B14F-4D97-AF65-F5344CB8AC3E}">
        <p14:creationId xmlns:p14="http://schemas.microsoft.com/office/powerpoint/2010/main" val="14793459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sz="1200" kern="1200" dirty="0" smtClean="0">
                <a:solidFill>
                  <a:schemeClr val="tx1"/>
                </a:solidFill>
                <a:effectLst/>
                <a:latin typeface="+mn-lt"/>
                <a:ea typeface="+mn-ea"/>
                <a:cs typeface="+mn-cs"/>
              </a:rPr>
              <a:t>The serious take home message is this. </a:t>
            </a:r>
          </a:p>
          <a:p>
            <a:r>
              <a:rPr lang="en-AU" sz="1200" kern="1200" dirty="0" smtClean="0">
                <a:solidFill>
                  <a:schemeClr val="tx1"/>
                </a:solidFill>
                <a:effectLst/>
                <a:latin typeface="+mn-lt"/>
                <a:ea typeface="+mn-ea"/>
                <a:cs typeface="+mn-cs"/>
              </a:rPr>
              <a:t>Where engineers employ mechanisms, valves, cylinder, motors and energies this almost invariably means energies for human tolerability are exceeded. Every time you touch something at work, almost invariably, if it goes wrong you’ve got levels of energy that can kill you. </a:t>
            </a:r>
            <a:endParaRPr lang="en-AU" dirty="0" smtClean="0"/>
          </a:p>
        </p:txBody>
      </p:sp>
      <p:sp>
        <p:nvSpPr>
          <p:cNvPr id="23556" name="Header Placeholder 3"/>
          <p:cNvSpPr>
            <a:spLocks noGrp="1"/>
          </p:cNvSpPr>
          <p:nvPr>
            <p:ph type="hdr" sz="quarter"/>
          </p:nvPr>
        </p:nvSpPr>
        <p:spPr>
          <a:xfrm>
            <a:off x="0" y="0"/>
            <a:ext cx="2946400" cy="496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defTabSz="900040" eaLnBrk="0" hangingPunct="0">
              <a:defRPr kumimoji="1" sz="2400">
                <a:solidFill>
                  <a:schemeClr val="tx1"/>
                </a:solidFill>
                <a:latin typeface="Arial" charset="0"/>
              </a:defRPr>
            </a:lvl1pPr>
            <a:lvl2pPr marL="742889" indent="-285726" defTabSz="900040" eaLnBrk="0" hangingPunct="0">
              <a:defRPr kumimoji="1" sz="2400">
                <a:solidFill>
                  <a:schemeClr val="tx1"/>
                </a:solidFill>
                <a:latin typeface="Arial" charset="0"/>
              </a:defRPr>
            </a:lvl2pPr>
            <a:lvl3pPr marL="1142907" indent="-228581" defTabSz="900040" eaLnBrk="0" hangingPunct="0">
              <a:defRPr kumimoji="1" sz="2400">
                <a:solidFill>
                  <a:schemeClr val="tx1"/>
                </a:solidFill>
                <a:latin typeface="Arial" charset="0"/>
              </a:defRPr>
            </a:lvl3pPr>
            <a:lvl4pPr marL="1600070" indent="-228581" defTabSz="900040" eaLnBrk="0" hangingPunct="0">
              <a:defRPr kumimoji="1" sz="2400">
                <a:solidFill>
                  <a:schemeClr val="tx1"/>
                </a:solidFill>
                <a:latin typeface="Arial" charset="0"/>
              </a:defRPr>
            </a:lvl4pPr>
            <a:lvl5pPr marL="2057232" indent="-228581" defTabSz="900040" eaLnBrk="0" hangingPunct="0">
              <a:defRPr kumimoji="1" sz="2400">
                <a:solidFill>
                  <a:schemeClr val="tx1"/>
                </a:solidFill>
                <a:latin typeface="Arial" charset="0"/>
              </a:defRPr>
            </a:lvl5pPr>
            <a:lvl6pPr marL="2514395" indent="-228581" defTabSz="900040" eaLnBrk="0" fontAlgn="base" hangingPunct="0">
              <a:spcBef>
                <a:spcPct val="0"/>
              </a:spcBef>
              <a:spcAft>
                <a:spcPct val="0"/>
              </a:spcAft>
              <a:defRPr kumimoji="1" sz="2400">
                <a:solidFill>
                  <a:schemeClr val="tx1"/>
                </a:solidFill>
                <a:latin typeface="Arial" charset="0"/>
              </a:defRPr>
            </a:lvl6pPr>
            <a:lvl7pPr marL="2971559" indent="-228581" defTabSz="900040" eaLnBrk="0" fontAlgn="base" hangingPunct="0">
              <a:spcBef>
                <a:spcPct val="0"/>
              </a:spcBef>
              <a:spcAft>
                <a:spcPct val="0"/>
              </a:spcAft>
              <a:defRPr kumimoji="1" sz="2400">
                <a:solidFill>
                  <a:schemeClr val="tx1"/>
                </a:solidFill>
                <a:latin typeface="Arial" charset="0"/>
              </a:defRPr>
            </a:lvl7pPr>
            <a:lvl8pPr marL="3428722" indent="-228581" defTabSz="900040" eaLnBrk="0" fontAlgn="base" hangingPunct="0">
              <a:spcBef>
                <a:spcPct val="0"/>
              </a:spcBef>
              <a:spcAft>
                <a:spcPct val="0"/>
              </a:spcAft>
              <a:defRPr kumimoji="1" sz="2400">
                <a:solidFill>
                  <a:schemeClr val="tx1"/>
                </a:solidFill>
                <a:latin typeface="Arial" charset="0"/>
              </a:defRPr>
            </a:lvl8pPr>
            <a:lvl9pPr marL="3885884" indent="-228581" defTabSz="900040" eaLnBrk="0" fontAlgn="base" hangingPunct="0">
              <a:spcBef>
                <a:spcPct val="0"/>
              </a:spcBef>
              <a:spcAft>
                <a:spcPct val="0"/>
              </a:spcAft>
              <a:defRPr kumimoji="1" sz="2400">
                <a:solidFill>
                  <a:schemeClr val="tx1"/>
                </a:solidFill>
                <a:latin typeface="Arial" charset="0"/>
              </a:defRPr>
            </a:lvl9pPr>
          </a:lstStyle>
          <a:p>
            <a:r>
              <a:rPr kumimoji="0" lang="en-AU" sz="1200">
                <a:solidFill>
                  <a:prstClr val="black"/>
                </a:solidFill>
                <a:latin typeface="Times New Roman" pitchFamily="18" charset="0"/>
              </a:rPr>
              <a:t>Copyright Resources Safety,Department of Mines and Petroleum</a:t>
            </a:r>
          </a:p>
        </p:txBody>
      </p:sp>
      <p:sp>
        <p:nvSpPr>
          <p:cNvPr id="2355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040" eaLnBrk="0" hangingPunct="0">
              <a:defRPr kumimoji="1" sz="2400">
                <a:solidFill>
                  <a:schemeClr val="tx1"/>
                </a:solidFill>
                <a:latin typeface="Arial" charset="0"/>
              </a:defRPr>
            </a:lvl1pPr>
            <a:lvl2pPr marL="742889" indent="-285726" defTabSz="900040" eaLnBrk="0" hangingPunct="0">
              <a:defRPr kumimoji="1" sz="2400">
                <a:solidFill>
                  <a:schemeClr val="tx1"/>
                </a:solidFill>
                <a:latin typeface="Arial" charset="0"/>
              </a:defRPr>
            </a:lvl2pPr>
            <a:lvl3pPr marL="1142907" indent="-228581" defTabSz="900040" eaLnBrk="0" hangingPunct="0">
              <a:defRPr kumimoji="1" sz="2400">
                <a:solidFill>
                  <a:schemeClr val="tx1"/>
                </a:solidFill>
                <a:latin typeface="Arial" charset="0"/>
              </a:defRPr>
            </a:lvl3pPr>
            <a:lvl4pPr marL="1600070" indent="-228581" defTabSz="900040" eaLnBrk="0" hangingPunct="0">
              <a:defRPr kumimoji="1" sz="2400">
                <a:solidFill>
                  <a:schemeClr val="tx1"/>
                </a:solidFill>
                <a:latin typeface="Arial" charset="0"/>
              </a:defRPr>
            </a:lvl4pPr>
            <a:lvl5pPr marL="2057232" indent="-228581" defTabSz="900040" eaLnBrk="0" hangingPunct="0">
              <a:defRPr kumimoji="1" sz="2400">
                <a:solidFill>
                  <a:schemeClr val="tx1"/>
                </a:solidFill>
                <a:latin typeface="Arial" charset="0"/>
              </a:defRPr>
            </a:lvl5pPr>
            <a:lvl6pPr marL="2514395" indent="-228581" defTabSz="900040" eaLnBrk="0" fontAlgn="base" hangingPunct="0">
              <a:spcBef>
                <a:spcPct val="0"/>
              </a:spcBef>
              <a:spcAft>
                <a:spcPct val="0"/>
              </a:spcAft>
              <a:defRPr kumimoji="1" sz="2400">
                <a:solidFill>
                  <a:schemeClr val="tx1"/>
                </a:solidFill>
                <a:latin typeface="Arial" charset="0"/>
              </a:defRPr>
            </a:lvl6pPr>
            <a:lvl7pPr marL="2971559" indent="-228581" defTabSz="900040" eaLnBrk="0" fontAlgn="base" hangingPunct="0">
              <a:spcBef>
                <a:spcPct val="0"/>
              </a:spcBef>
              <a:spcAft>
                <a:spcPct val="0"/>
              </a:spcAft>
              <a:defRPr kumimoji="1" sz="2400">
                <a:solidFill>
                  <a:schemeClr val="tx1"/>
                </a:solidFill>
                <a:latin typeface="Arial" charset="0"/>
              </a:defRPr>
            </a:lvl7pPr>
            <a:lvl8pPr marL="3428722" indent="-228581" defTabSz="900040" eaLnBrk="0" fontAlgn="base" hangingPunct="0">
              <a:spcBef>
                <a:spcPct val="0"/>
              </a:spcBef>
              <a:spcAft>
                <a:spcPct val="0"/>
              </a:spcAft>
              <a:defRPr kumimoji="1" sz="2400">
                <a:solidFill>
                  <a:schemeClr val="tx1"/>
                </a:solidFill>
                <a:latin typeface="Arial" charset="0"/>
              </a:defRPr>
            </a:lvl8pPr>
            <a:lvl9pPr marL="3885884" indent="-228581" defTabSz="900040" eaLnBrk="0" fontAlgn="base" hangingPunct="0">
              <a:spcBef>
                <a:spcPct val="0"/>
              </a:spcBef>
              <a:spcAft>
                <a:spcPct val="0"/>
              </a:spcAft>
              <a:defRPr kumimoji="1" sz="2400">
                <a:solidFill>
                  <a:schemeClr val="tx1"/>
                </a:solidFill>
                <a:latin typeface="Arial" charset="0"/>
              </a:defRPr>
            </a:lvl9pPr>
          </a:lstStyle>
          <a:p>
            <a:fld id="{8C357740-8364-4B8E-9D0B-0A8E101DCA70}" type="slidenum">
              <a:rPr kumimoji="0" lang="en-AU" sz="1200">
                <a:solidFill>
                  <a:prstClr val="black"/>
                </a:solidFill>
                <a:latin typeface="Times New Roman" pitchFamily="18" charset="0"/>
              </a:rPr>
              <a:pPr/>
              <a:t>30</a:t>
            </a:fld>
            <a:endParaRPr kumimoji="0" lang="en-AU" sz="1200">
              <a:solidFill>
                <a:prstClr val="black"/>
              </a:solidFill>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
        <p:nvSpPr>
          <p:cNvPr id="23556" name="Header Placeholder 3"/>
          <p:cNvSpPr>
            <a:spLocks noGrp="1"/>
          </p:cNvSpPr>
          <p:nvPr>
            <p:ph type="hdr" sz="quarter"/>
          </p:nvPr>
        </p:nvSpPr>
        <p:spPr>
          <a:xfrm>
            <a:off x="0" y="0"/>
            <a:ext cx="2946400" cy="496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r>
              <a:rPr kumimoji="0" lang="en-AU" sz="1200" smtClean="0">
                <a:solidFill>
                  <a:prstClr val="black"/>
                </a:solidFill>
                <a:latin typeface="Times New Roman" pitchFamily="18" charset="0"/>
              </a:rPr>
              <a:t>Copyright Resources Safety,Department of Mines and Petroleum</a:t>
            </a:r>
          </a:p>
        </p:txBody>
      </p:sp>
      <p:sp>
        <p:nvSpPr>
          <p:cNvPr id="2355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fld id="{8C357740-8364-4B8E-9D0B-0A8E101DCA70}" type="slidenum">
              <a:rPr kumimoji="0" lang="en-AU" sz="1200" smtClean="0">
                <a:solidFill>
                  <a:prstClr val="black"/>
                </a:solidFill>
                <a:latin typeface="Times New Roman" pitchFamily="18" charset="0"/>
              </a:rPr>
              <a:pPr/>
              <a:t>31</a:t>
            </a:fld>
            <a:endParaRPr kumimoji="0" lang="en-AU" sz="1200" smtClean="0">
              <a:solidFill>
                <a:prstClr val="black"/>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917575" y="744538"/>
            <a:ext cx="4962525" cy="3722687"/>
          </a:xfrm>
          <a:prstGeom prst="rect">
            <a:avLst/>
          </a:prstGeom>
          <a:noFill/>
          <a:ln>
            <a:solidFill>
              <a:srgbClr val="000000"/>
            </a:solidFill>
            <a:miter lim="800000"/>
            <a:headEnd/>
            <a:tailEnd/>
          </a:ln>
        </p:spPr>
      </p:sp>
      <p:sp>
        <p:nvSpPr>
          <p:cNvPr id="91139" name="Notes Placeholder 2"/>
          <p:cNvSpPr>
            <a:spLocks noGrp="1"/>
          </p:cNvSpPr>
          <p:nvPr>
            <p:ph type="body" idx="1"/>
          </p:nvPr>
        </p:nvSpPr>
        <p:spPr bwMode="auto">
          <a:xfrm>
            <a:off x="679464" y="4714653"/>
            <a:ext cx="5438748" cy="4466756"/>
          </a:xfrm>
          <a:prstGeom prst="rect">
            <a:avLst/>
          </a:prstGeom>
          <a:noFill/>
        </p:spPr>
        <p:txBody>
          <a:bodyPr wrap="square" numCol="1" anchor="t" anchorCtr="0" compatLnSpc="1">
            <a:prstTxWarp prst="textNoShape">
              <a:avLst/>
            </a:prstTxWarp>
            <a:normAutofit/>
          </a:bodyPr>
          <a:lstStyle/>
          <a:p>
            <a:endParaRPr lang="en-AU" dirty="0" smtClean="0"/>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D54470-AFD1-4AD7-86D5-DA5B20184AE0}" type="slidenum">
              <a:rPr lang="en-AU" smtClean="0">
                <a:solidFill>
                  <a:prstClr val="black"/>
                </a:solidFill>
              </a:rPr>
              <a:pPr/>
              <a:t>4</a:t>
            </a:fld>
            <a:endParaRPr lang="en-AU"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b="0" dirty="0" smtClean="0"/>
              <a:t>Let’s explore some important concepts before starting</a:t>
            </a:r>
            <a:r>
              <a:rPr lang="en-AU" b="0" baseline="0" dirty="0" smtClean="0"/>
              <a:t> – force and energy.</a:t>
            </a:r>
            <a:endParaRPr lang="en-AU" b="0" dirty="0" smtClean="0"/>
          </a:p>
        </p:txBody>
      </p:sp>
      <p:sp>
        <p:nvSpPr>
          <p:cNvPr id="23556" name="Header Placeholder 3"/>
          <p:cNvSpPr>
            <a:spLocks noGrp="1"/>
          </p:cNvSpPr>
          <p:nvPr>
            <p:ph type="hdr" sz="quarter"/>
          </p:nvPr>
        </p:nvSpPr>
        <p:spPr>
          <a:xfrm>
            <a:off x="0" y="0"/>
            <a:ext cx="2946400" cy="496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r>
              <a:rPr kumimoji="0" lang="en-AU" sz="1200" smtClean="0">
                <a:solidFill>
                  <a:prstClr val="black"/>
                </a:solidFill>
                <a:latin typeface="Times New Roman" pitchFamily="18" charset="0"/>
              </a:rPr>
              <a:t>Copyright Resources Safety,Department of Mines and Petroleum</a:t>
            </a:r>
          </a:p>
        </p:txBody>
      </p:sp>
      <p:sp>
        <p:nvSpPr>
          <p:cNvPr id="2355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fld id="{8C357740-8364-4B8E-9D0B-0A8E101DCA70}" type="slidenum">
              <a:rPr kumimoji="0" lang="en-AU" sz="1200" smtClean="0">
                <a:solidFill>
                  <a:prstClr val="black"/>
                </a:solidFill>
                <a:latin typeface="Times New Roman" pitchFamily="18" charset="0"/>
              </a:rPr>
              <a:pPr/>
              <a:t>5</a:t>
            </a:fld>
            <a:endParaRPr kumimoji="0" lang="en-AU" sz="1200" smtClean="0">
              <a:solidFill>
                <a:prstClr val="black"/>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smtClean="0"/>
              <a:t>Newton was a physicist and mathematician.</a:t>
            </a:r>
          </a:p>
          <a:p>
            <a:endParaRPr lang="en-AU" dirty="0" smtClean="0"/>
          </a:p>
          <a:p>
            <a:r>
              <a:rPr lang="en-AU" dirty="0" smtClean="0"/>
              <a:t>His laws of motion and universal gravitation are the foundation of the theory of motion. One of the concepts they</a:t>
            </a:r>
            <a:r>
              <a:rPr lang="en-AU" baseline="0" dirty="0" smtClean="0"/>
              <a:t> are based on is FORCE. Essentially, force causes or changes motion.</a:t>
            </a:r>
          </a:p>
          <a:p>
            <a:endParaRPr lang="en-AU" baseline="0" dirty="0" smtClean="0"/>
          </a:p>
          <a:p>
            <a:r>
              <a:rPr lang="en-AU" baseline="0" dirty="0" smtClean="0"/>
              <a:t>The SI unit of force is named in his honour. </a:t>
            </a:r>
          </a:p>
          <a:p>
            <a:endParaRPr lang="en-AU" baseline="0" dirty="0" smtClean="0"/>
          </a:p>
          <a:p>
            <a:r>
              <a:rPr lang="en-AU" baseline="0" dirty="0" smtClean="0"/>
              <a:t>If we want to think of what a Newton might be, think of a small apple. Keep this in mind!</a:t>
            </a:r>
          </a:p>
        </p:txBody>
      </p:sp>
      <p:sp>
        <p:nvSpPr>
          <p:cNvPr id="23556" name="Header Placeholder 3"/>
          <p:cNvSpPr>
            <a:spLocks noGrp="1"/>
          </p:cNvSpPr>
          <p:nvPr>
            <p:ph type="hdr" sz="quarter"/>
          </p:nvPr>
        </p:nvSpPr>
        <p:spPr>
          <a:xfrm>
            <a:off x="0" y="0"/>
            <a:ext cx="2946400" cy="496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r>
              <a:rPr kumimoji="0" lang="en-AU" sz="1200" smtClean="0">
                <a:solidFill>
                  <a:prstClr val="black"/>
                </a:solidFill>
                <a:latin typeface="Times New Roman" pitchFamily="18" charset="0"/>
              </a:rPr>
              <a:t>Copyright Resources Safety,Department of Mines and Petroleum</a:t>
            </a:r>
          </a:p>
        </p:txBody>
      </p:sp>
      <p:sp>
        <p:nvSpPr>
          <p:cNvPr id="2355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fld id="{8C357740-8364-4B8E-9D0B-0A8E101DCA70}" type="slidenum">
              <a:rPr kumimoji="0" lang="en-AU" sz="1200" smtClean="0">
                <a:solidFill>
                  <a:prstClr val="black"/>
                </a:solidFill>
                <a:latin typeface="Times New Roman" pitchFamily="18" charset="0"/>
              </a:rPr>
              <a:pPr/>
              <a:t>6</a:t>
            </a:fld>
            <a:endParaRPr kumimoji="0" lang="en-AU" sz="1200" smtClean="0">
              <a:solidFill>
                <a:prstClr val="black"/>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baseline="0" dirty="0" smtClean="0"/>
              <a:t>Joule was an English physicist - and brewer! He studied the nature of heat and described its relationship to mechanical work or energy. </a:t>
            </a:r>
          </a:p>
          <a:p>
            <a:endParaRPr lang="en-AU" baseline="0" dirty="0" smtClean="0"/>
          </a:p>
          <a:p>
            <a:pPr marL="0" marR="0" indent="0" algn="l" defTabSz="914400" rtl="0" eaLnBrk="0" fontAlgn="base" latinLnBrk="0" hangingPunct="0">
              <a:lnSpc>
                <a:spcPct val="100000"/>
              </a:lnSpc>
              <a:spcBef>
                <a:spcPts val="0"/>
              </a:spcBef>
              <a:spcAft>
                <a:spcPts val="600"/>
              </a:spcAft>
              <a:buClrTx/>
              <a:buSzTx/>
              <a:buFontTx/>
              <a:buNone/>
              <a:tabLst/>
              <a:defRPr/>
            </a:pPr>
            <a:r>
              <a:rPr lang="en-AU" baseline="0" dirty="0" smtClean="0"/>
              <a:t>The SI unit of energy is named in his honour. </a:t>
            </a:r>
            <a:endParaRPr lang="en-AU" dirty="0" smtClean="0"/>
          </a:p>
          <a:p>
            <a:endParaRPr lang="en-AU" dirty="0" smtClean="0"/>
          </a:p>
        </p:txBody>
      </p:sp>
      <p:sp>
        <p:nvSpPr>
          <p:cNvPr id="23556" name="Header Placeholder 3"/>
          <p:cNvSpPr>
            <a:spLocks noGrp="1"/>
          </p:cNvSpPr>
          <p:nvPr>
            <p:ph type="hdr" sz="quarter"/>
          </p:nvPr>
        </p:nvSpPr>
        <p:spPr>
          <a:xfrm>
            <a:off x="0" y="0"/>
            <a:ext cx="2946400" cy="496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r>
              <a:rPr kumimoji="0" lang="en-AU" sz="1200" smtClean="0">
                <a:solidFill>
                  <a:prstClr val="black"/>
                </a:solidFill>
                <a:latin typeface="Times New Roman" pitchFamily="18" charset="0"/>
              </a:rPr>
              <a:t>Copyright Resources Safety,Department of Mines and Petroleum</a:t>
            </a:r>
          </a:p>
        </p:txBody>
      </p:sp>
      <p:sp>
        <p:nvSpPr>
          <p:cNvPr id="2355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fld id="{8C357740-8364-4B8E-9D0B-0A8E101DCA70}" type="slidenum">
              <a:rPr kumimoji="0" lang="en-AU" sz="1200" smtClean="0">
                <a:solidFill>
                  <a:prstClr val="black"/>
                </a:solidFill>
                <a:latin typeface="Times New Roman" pitchFamily="18" charset="0"/>
              </a:rPr>
              <a:pPr/>
              <a:t>7</a:t>
            </a:fld>
            <a:endParaRPr kumimoji="0" lang="en-AU" sz="1200" smtClean="0">
              <a:solidFill>
                <a:prstClr val="black"/>
              </a:solidFill>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ts val="0"/>
              </a:spcBef>
              <a:spcAft>
                <a:spcPts val="600"/>
              </a:spcAft>
              <a:buClrTx/>
              <a:buSzTx/>
              <a:buFontTx/>
              <a:buNone/>
              <a:tabLst/>
              <a:defRPr/>
            </a:pPr>
            <a:r>
              <a:rPr lang="en-AU" dirty="0" smtClean="0"/>
              <a:t>One of the reasons why Resources</a:t>
            </a:r>
            <a:r>
              <a:rPr lang="en-AU" baseline="0" dirty="0" smtClean="0"/>
              <a:t> Safety is so concerned about lifting, rigging and dogging is that these activities add energy to a load, which is stored in the form of gravitational potential energy.</a:t>
            </a:r>
          </a:p>
          <a:p>
            <a:pPr marL="0" marR="0" indent="0" algn="l" defTabSz="914400" rtl="0" eaLnBrk="0" fontAlgn="base" latinLnBrk="0" hangingPunct="0">
              <a:lnSpc>
                <a:spcPct val="100000"/>
              </a:lnSpc>
              <a:spcBef>
                <a:spcPts val="0"/>
              </a:spcBef>
              <a:spcAft>
                <a:spcPts val="600"/>
              </a:spcAft>
              <a:buClrTx/>
              <a:buSzTx/>
              <a:buFontTx/>
              <a:buNone/>
              <a:tabLst/>
              <a:defRPr/>
            </a:pPr>
            <a:endParaRPr lang="en-AU" baseline="0" dirty="0" smtClean="0"/>
          </a:p>
          <a:p>
            <a:pPr marL="0" marR="0" indent="0" algn="l" defTabSz="914400" rtl="0" eaLnBrk="0" fontAlgn="base" latinLnBrk="0" hangingPunct="0">
              <a:lnSpc>
                <a:spcPct val="100000"/>
              </a:lnSpc>
              <a:spcBef>
                <a:spcPts val="0"/>
              </a:spcBef>
              <a:spcAft>
                <a:spcPts val="600"/>
              </a:spcAft>
              <a:buClrTx/>
              <a:buSzTx/>
              <a:buFontTx/>
              <a:buNone/>
              <a:tabLst/>
              <a:defRPr/>
            </a:pPr>
            <a:r>
              <a:rPr lang="en-AU" baseline="0" dirty="0" smtClean="0"/>
              <a:t>Let’s explore the idea of stored energy a bit further and think about what some of the units mean for us.</a:t>
            </a:r>
          </a:p>
          <a:p>
            <a:pPr marL="0" marR="0" indent="0" algn="l" defTabSz="914400" rtl="0" eaLnBrk="0" fontAlgn="base" latinLnBrk="0" hangingPunct="0">
              <a:lnSpc>
                <a:spcPct val="100000"/>
              </a:lnSpc>
              <a:spcBef>
                <a:spcPts val="0"/>
              </a:spcBef>
              <a:spcAft>
                <a:spcPts val="600"/>
              </a:spcAft>
              <a:buClrTx/>
              <a:buSzTx/>
              <a:buFontTx/>
              <a:buNone/>
              <a:tabLst/>
              <a:defRPr/>
            </a:pPr>
            <a:endParaRPr lang="en-AU" baseline="0" dirty="0" smtClean="0"/>
          </a:p>
          <a:p>
            <a:pPr marL="0" marR="0" indent="0" algn="l" defTabSz="914400" rtl="0" eaLnBrk="0" fontAlgn="base" latinLnBrk="0" hangingPunct="0">
              <a:lnSpc>
                <a:spcPct val="100000"/>
              </a:lnSpc>
              <a:spcBef>
                <a:spcPts val="0"/>
              </a:spcBef>
              <a:spcAft>
                <a:spcPts val="600"/>
              </a:spcAft>
              <a:buClrTx/>
              <a:buSzTx/>
              <a:buFontTx/>
              <a:buNone/>
              <a:tabLst/>
              <a:defRPr/>
            </a:pPr>
            <a:r>
              <a:rPr lang="en-AU" baseline="0" dirty="0" smtClean="0"/>
              <a:t>One Joule is the energy required to move our small apple (i.e. Newton) slowly and steadily through one metre.</a:t>
            </a:r>
          </a:p>
          <a:p>
            <a:pPr marL="0" marR="0" indent="0" algn="l" defTabSz="914400" rtl="0" eaLnBrk="0" fontAlgn="base" latinLnBrk="0" hangingPunct="0">
              <a:lnSpc>
                <a:spcPct val="100000"/>
              </a:lnSpc>
              <a:spcBef>
                <a:spcPts val="0"/>
              </a:spcBef>
              <a:spcAft>
                <a:spcPts val="600"/>
              </a:spcAft>
              <a:buClrTx/>
              <a:buSzTx/>
              <a:buFontTx/>
              <a:buNone/>
              <a:tabLst/>
              <a:defRPr/>
            </a:pPr>
            <a:endParaRPr lang="en-AU" baseline="0" dirty="0" smtClean="0"/>
          </a:p>
          <a:p>
            <a:pPr marL="0" marR="0" indent="0" algn="l" defTabSz="914400" rtl="0" eaLnBrk="0" fontAlgn="base" latinLnBrk="0" hangingPunct="0">
              <a:lnSpc>
                <a:spcPct val="100000"/>
              </a:lnSpc>
              <a:spcBef>
                <a:spcPts val="0"/>
              </a:spcBef>
              <a:spcAft>
                <a:spcPts val="600"/>
              </a:spcAft>
              <a:buClrTx/>
              <a:buSzTx/>
              <a:buFontTx/>
              <a:buNone/>
              <a:tabLst/>
              <a:defRPr/>
            </a:pPr>
            <a:r>
              <a:rPr lang="en-AU" baseline="0" dirty="0" smtClean="0"/>
              <a:t>ANIMATION – Apple moves on click.</a:t>
            </a:r>
          </a:p>
          <a:p>
            <a:pPr marL="0" marR="0" indent="0" algn="l" defTabSz="914400" rtl="0" eaLnBrk="0" fontAlgn="base" latinLnBrk="0" hangingPunct="0">
              <a:lnSpc>
                <a:spcPct val="100000"/>
              </a:lnSpc>
              <a:spcBef>
                <a:spcPts val="0"/>
              </a:spcBef>
              <a:spcAft>
                <a:spcPts val="600"/>
              </a:spcAft>
              <a:buClrTx/>
              <a:buSzTx/>
              <a:buFontTx/>
              <a:buNone/>
              <a:tabLst/>
              <a:defRPr/>
            </a:pPr>
            <a:endParaRPr lang="en-AU" baseline="0" dirty="0" smtClean="0"/>
          </a:p>
          <a:p>
            <a:pPr marL="0" marR="0" indent="0" algn="l" defTabSz="914400" rtl="0" eaLnBrk="0" fontAlgn="base" latinLnBrk="0" hangingPunct="0">
              <a:lnSpc>
                <a:spcPct val="100000"/>
              </a:lnSpc>
              <a:spcBef>
                <a:spcPts val="0"/>
              </a:spcBef>
              <a:spcAft>
                <a:spcPts val="600"/>
              </a:spcAft>
              <a:buClrTx/>
              <a:buSzTx/>
              <a:buFontTx/>
              <a:buNone/>
              <a:tabLst/>
              <a:defRPr/>
            </a:pPr>
            <a:r>
              <a:rPr lang="en-AU" baseline="0" dirty="0" smtClean="0"/>
              <a:t>To get 30 Joules we could move 30 apples through one metre, or one apple through 30 metres, or even 2 apples through 15 metres, or 5 apples through 6 metres – you get the idea!</a:t>
            </a:r>
          </a:p>
          <a:p>
            <a:pPr marL="0" marR="0" indent="0" algn="l" defTabSz="914400" rtl="0" eaLnBrk="0" fontAlgn="base" latinLnBrk="0" hangingPunct="0">
              <a:lnSpc>
                <a:spcPct val="100000"/>
              </a:lnSpc>
              <a:spcBef>
                <a:spcPts val="0"/>
              </a:spcBef>
              <a:spcAft>
                <a:spcPts val="600"/>
              </a:spcAft>
              <a:buClrTx/>
              <a:buSzTx/>
              <a:buFontTx/>
              <a:buNone/>
              <a:tabLst/>
              <a:defRPr/>
            </a:pPr>
            <a:endParaRPr lang="en-AU" baseline="0" dirty="0" smtClean="0"/>
          </a:p>
          <a:p>
            <a:pPr marL="0" marR="0" indent="0" algn="l" defTabSz="914400" rtl="0" eaLnBrk="0" fontAlgn="base" latinLnBrk="0" hangingPunct="0">
              <a:lnSpc>
                <a:spcPct val="100000"/>
              </a:lnSpc>
              <a:spcBef>
                <a:spcPts val="0"/>
              </a:spcBef>
              <a:spcAft>
                <a:spcPts val="600"/>
              </a:spcAft>
              <a:buClrTx/>
              <a:buSzTx/>
              <a:buFontTx/>
              <a:buNone/>
              <a:tabLst/>
              <a:defRPr/>
            </a:pPr>
            <a:r>
              <a:rPr lang="en-AU" baseline="0" dirty="0" smtClean="0"/>
              <a:t>Note: Some concepts and calculations are necessarily simplified in this presentation to convey the ideas to a generalist audience.</a:t>
            </a:r>
            <a:endParaRPr lang="en-AU" dirty="0" smtClean="0"/>
          </a:p>
        </p:txBody>
      </p:sp>
      <p:sp>
        <p:nvSpPr>
          <p:cNvPr id="23556" name="Header Placeholder 3"/>
          <p:cNvSpPr>
            <a:spLocks noGrp="1"/>
          </p:cNvSpPr>
          <p:nvPr>
            <p:ph type="hdr" sz="quarter"/>
          </p:nvPr>
        </p:nvSpPr>
        <p:spPr>
          <a:xfrm>
            <a:off x="0" y="0"/>
            <a:ext cx="2946400" cy="496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r>
              <a:rPr kumimoji="0" lang="en-AU" sz="1200" smtClean="0">
                <a:solidFill>
                  <a:prstClr val="black"/>
                </a:solidFill>
                <a:latin typeface="Times New Roman" pitchFamily="18" charset="0"/>
              </a:rPr>
              <a:t>Copyright Resources Safety,Department of Mines and Petroleum</a:t>
            </a:r>
          </a:p>
        </p:txBody>
      </p:sp>
      <p:sp>
        <p:nvSpPr>
          <p:cNvPr id="2355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fld id="{8C357740-8364-4B8E-9D0B-0A8E101DCA70}" type="slidenum">
              <a:rPr kumimoji="0" lang="en-AU" sz="1200" smtClean="0">
                <a:solidFill>
                  <a:prstClr val="black"/>
                </a:solidFill>
                <a:latin typeface="Times New Roman" pitchFamily="18" charset="0"/>
              </a:rPr>
              <a:pPr/>
              <a:t>8</a:t>
            </a:fld>
            <a:endParaRPr kumimoji="0" lang="en-AU" sz="1200" smtClean="0">
              <a:solidFill>
                <a:prstClr val="black"/>
              </a:solidFill>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smtClean="0"/>
              <a:t>So what amount</a:t>
            </a:r>
            <a:r>
              <a:rPr lang="en-AU" baseline="0" dirty="0" smtClean="0"/>
              <a:t> of stored energy could be involved on mining operations? Let’s look at an example for an exploration drill rig.</a:t>
            </a:r>
          </a:p>
          <a:p>
            <a:endParaRPr lang="en-AU" baseline="0" dirty="0" smtClean="0"/>
          </a:p>
          <a:p>
            <a:r>
              <a:rPr lang="en-AU" baseline="0" dirty="0" smtClean="0"/>
              <a:t>What gravitational potential energy could be generated by dropping a large pipe wrench from a rig?</a:t>
            </a:r>
          </a:p>
          <a:p>
            <a:endParaRPr lang="en-AU" baseline="0" dirty="0" smtClean="0"/>
          </a:p>
          <a:p>
            <a:r>
              <a:rPr lang="en-AU" baseline="0" dirty="0" smtClean="0"/>
              <a:t>The formula is mass in kilograms multiplied by the acceleration due to gravity (commonly known as “g” and usually rounded to 10 metres per second squared) multiplied by the height in metres.</a:t>
            </a:r>
          </a:p>
          <a:p>
            <a:endParaRPr lang="en-AU" baseline="0" dirty="0" smtClean="0"/>
          </a:p>
          <a:p>
            <a:r>
              <a:rPr lang="en-AU" baseline="0" dirty="0" smtClean="0"/>
              <a:t>If we have a 6 kg pipe wrench dropped from 5 metres, it can generate almost 300 Joules of energy.</a:t>
            </a:r>
          </a:p>
          <a:p>
            <a:endParaRPr lang="en-AU" baseline="0" dirty="0" smtClean="0"/>
          </a:p>
          <a:p>
            <a:pPr marL="0" marR="0" indent="0" algn="l" defTabSz="914400" rtl="0" eaLnBrk="0" fontAlgn="base" latinLnBrk="0" hangingPunct="0">
              <a:lnSpc>
                <a:spcPct val="100000"/>
              </a:lnSpc>
              <a:spcBef>
                <a:spcPts val="0"/>
              </a:spcBef>
              <a:spcAft>
                <a:spcPts val="600"/>
              </a:spcAft>
              <a:buClrTx/>
              <a:buSzTx/>
              <a:buFontTx/>
              <a:buNone/>
              <a:tabLst/>
              <a:defRPr/>
            </a:pPr>
            <a:r>
              <a:rPr lang="en-AU" baseline="0" dirty="0" smtClean="0"/>
              <a:t>ANIMATION – Wrench drops on click.</a:t>
            </a:r>
          </a:p>
          <a:p>
            <a:endParaRPr lang="en-AU" dirty="0" smtClean="0"/>
          </a:p>
        </p:txBody>
      </p:sp>
      <p:sp>
        <p:nvSpPr>
          <p:cNvPr id="23556" name="Header Placeholder 3"/>
          <p:cNvSpPr>
            <a:spLocks noGrp="1"/>
          </p:cNvSpPr>
          <p:nvPr>
            <p:ph type="hdr" sz="quarter"/>
          </p:nvPr>
        </p:nvSpPr>
        <p:spPr>
          <a:xfrm>
            <a:off x="0" y="0"/>
            <a:ext cx="2946400" cy="496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r>
              <a:rPr kumimoji="0" lang="en-AU" sz="1200" smtClean="0">
                <a:solidFill>
                  <a:prstClr val="black"/>
                </a:solidFill>
                <a:latin typeface="Times New Roman" pitchFamily="18" charset="0"/>
              </a:rPr>
              <a:t>Copyright Resources Safety,Department of Mines and Petroleum</a:t>
            </a:r>
          </a:p>
        </p:txBody>
      </p:sp>
      <p:sp>
        <p:nvSpPr>
          <p:cNvPr id="2355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eaLnBrk="0" hangingPunct="0">
              <a:defRPr kumimoji="1" sz="2400">
                <a:solidFill>
                  <a:schemeClr val="tx1"/>
                </a:solidFill>
                <a:latin typeface="Arial" charset="0"/>
              </a:defRPr>
            </a:lvl1pPr>
            <a:lvl2pPr marL="742950" indent="-285750" defTabSz="900113" eaLnBrk="0" hangingPunct="0">
              <a:defRPr kumimoji="1" sz="2400">
                <a:solidFill>
                  <a:schemeClr val="tx1"/>
                </a:solidFill>
                <a:latin typeface="Arial" charset="0"/>
              </a:defRPr>
            </a:lvl2pPr>
            <a:lvl3pPr marL="1143000" indent="-228600" defTabSz="900113" eaLnBrk="0" hangingPunct="0">
              <a:defRPr kumimoji="1" sz="2400">
                <a:solidFill>
                  <a:schemeClr val="tx1"/>
                </a:solidFill>
                <a:latin typeface="Arial" charset="0"/>
              </a:defRPr>
            </a:lvl3pPr>
            <a:lvl4pPr marL="1600200" indent="-228600" defTabSz="900113" eaLnBrk="0" hangingPunct="0">
              <a:defRPr kumimoji="1" sz="2400">
                <a:solidFill>
                  <a:schemeClr val="tx1"/>
                </a:solidFill>
                <a:latin typeface="Arial" charset="0"/>
              </a:defRPr>
            </a:lvl4pPr>
            <a:lvl5pPr marL="2057400" indent="-228600" defTabSz="900113" eaLnBrk="0" hangingPunct="0">
              <a:defRPr kumimoji="1" sz="2400">
                <a:solidFill>
                  <a:schemeClr val="tx1"/>
                </a:solidFill>
                <a:latin typeface="Arial" charset="0"/>
              </a:defRPr>
            </a:lvl5pPr>
            <a:lvl6pPr marL="2514600" indent="-228600" defTabSz="900113" eaLnBrk="0" fontAlgn="base" hangingPunct="0">
              <a:spcBef>
                <a:spcPct val="0"/>
              </a:spcBef>
              <a:spcAft>
                <a:spcPct val="0"/>
              </a:spcAft>
              <a:defRPr kumimoji="1" sz="2400">
                <a:solidFill>
                  <a:schemeClr val="tx1"/>
                </a:solidFill>
                <a:latin typeface="Arial" charset="0"/>
              </a:defRPr>
            </a:lvl6pPr>
            <a:lvl7pPr marL="2971800" indent="-228600" defTabSz="900113" eaLnBrk="0" fontAlgn="base" hangingPunct="0">
              <a:spcBef>
                <a:spcPct val="0"/>
              </a:spcBef>
              <a:spcAft>
                <a:spcPct val="0"/>
              </a:spcAft>
              <a:defRPr kumimoji="1" sz="2400">
                <a:solidFill>
                  <a:schemeClr val="tx1"/>
                </a:solidFill>
                <a:latin typeface="Arial" charset="0"/>
              </a:defRPr>
            </a:lvl7pPr>
            <a:lvl8pPr marL="3429000" indent="-228600" defTabSz="900113" eaLnBrk="0" fontAlgn="base" hangingPunct="0">
              <a:spcBef>
                <a:spcPct val="0"/>
              </a:spcBef>
              <a:spcAft>
                <a:spcPct val="0"/>
              </a:spcAft>
              <a:defRPr kumimoji="1" sz="2400">
                <a:solidFill>
                  <a:schemeClr val="tx1"/>
                </a:solidFill>
                <a:latin typeface="Arial" charset="0"/>
              </a:defRPr>
            </a:lvl8pPr>
            <a:lvl9pPr marL="3886200" indent="-228600" defTabSz="900113" eaLnBrk="0" fontAlgn="base" hangingPunct="0">
              <a:spcBef>
                <a:spcPct val="0"/>
              </a:spcBef>
              <a:spcAft>
                <a:spcPct val="0"/>
              </a:spcAft>
              <a:defRPr kumimoji="1" sz="2400">
                <a:solidFill>
                  <a:schemeClr val="tx1"/>
                </a:solidFill>
                <a:latin typeface="Arial" charset="0"/>
              </a:defRPr>
            </a:lvl9pPr>
          </a:lstStyle>
          <a:p>
            <a:fld id="{8C357740-8364-4B8E-9D0B-0A8E101DCA70}" type="slidenum">
              <a:rPr kumimoji="0" lang="en-AU" sz="1200" smtClean="0">
                <a:solidFill>
                  <a:prstClr val="black"/>
                </a:solidFill>
                <a:latin typeface="Times New Roman" pitchFamily="18" charset="0"/>
              </a:rPr>
              <a:pPr/>
              <a:t>9</a:t>
            </a:fld>
            <a:endParaRPr kumimoji="0" lang="en-AU" sz="1200" smtClean="0">
              <a:solidFill>
                <a:prstClr val="black"/>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rgbClr val="CF5E3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964DC2ED-F8CC-422D-8C4F-5DA8CF0BFD7E}" type="slidenum">
              <a:rPr lang="en-US"/>
              <a:pPr>
                <a:defRPr/>
              </a:pPr>
              <a:t>‹#›</a:t>
            </a:fld>
            <a:endParaRPr lang="en-US" dirty="0"/>
          </a:p>
        </p:txBody>
      </p:sp>
    </p:spTree>
    <p:extLst>
      <p:ext uri="{BB962C8B-B14F-4D97-AF65-F5344CB8AC3E}">
        <p14:creationId xmlns:p14="http://schemas.microsoft.com/office/powerpoint/2010/main" val="2213608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Rectangle 1"/>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AU">
              <a:solidFill>
                <a:prstClr val="black"/>
              </a:solidFill>
              <a:latin typeface="Arial" charset="0"/>
              <a:ea typeface="ＭＳ Ｐゴシック" pitchFamily="-124" charset="-128"/>
              <a:cs typeface="+mn-cs"/>
            </a:endParaRPr>
          </a:p>
        </p:txBody>
      </p:sp>
      <p:sp>
        <p:nvSpPr>
          <p:cNvPr id="3" name="Rectangle 6"/>
          <p:cNvSpPr>
            <a:spLocks noGrp="1" noChangeArrowheads="1"/>
          </p:cNvSpPr>
          <p:nvPr>
            <p:ph type="sldNum" sz="quarter" idx="10"/>
          </p:nvPr>
        </p:nvSpPr>
        <p:spPr/>
        <p:txBody>
          <a:bodyPr/>
          <a:lstStyle>
            <a:lvl1pPr>
              <a:defRPr/>
            </a:lvl1pPr>
          </a:lstStyle>
          <a:p>
            <a:pPr>
              <a:defRPr/>
            </a:pPr>
            <a:fld id="{9D30122D-1597-4234-B249-780DB57BB217}" type="slidenum">
              <a:rPr lang="en-US"/>
              <a:pPr>
                <a:defRPr/>
              </a:pPr>
              <a:t>‹#›</a:t>
            </a:fld>
            <a:endParaRPr lang="en-US"/>
          </a:p>
        </p:txBody>
      </p:sp>
    </p:spTree>
    <p:extLst>
      <p:ext uri="{BB962C8B-B14F-4D97-AF65-F5344CB8AC3E}">
        <p14:creationId xmlns:p14="http://schemas.microsoft.com/office/powerpoint/2010/main" val="2401170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123528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and Vertical Text">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395288" y="1052513"/>
            <a:ext cx="8424862" cy="2889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kumimoji="1" sz="2400">
                <a:solidFill>
                  <a:schemeClr val="tx1"/>
                </a:solidFill>
                <a:latin typeface="Arial" charset="0"/>
                <a:ea typeface="ＭＳ Ｐゴシック" pitchFamily="34" charset="-128"/>
              </a:defRPr>
            </a:lvl1pPr>
            <a:lvl2pPr marL="742950" indent="-285750" eaLnBrk="0" hangingPunct="0">
              <a:defRPr kumimoji="1" sz="2400">
                <a:solidFill>
                  <a:schemeClr val="tx1"/>
                </a:solidFill>
                <a:latin typeface="Arial" charset="0"/>
                <a:ea typeface="ＭＳ Ｐゴシック" pitchFamily="34" charset="-128"/>
              </a:defRPr>
            </a:lvl2pPr>
            <a:lvl3pPr marL="1143000" indent="-228600" eaLnBrk="0" hangingPunct="0">
              <a:defRPr kumimoji="1" sz="2400">
                <a:solidFill>
                  <a:schemeClr val="tx1"/>
                </a:solidFill>
                <a:latin typeface="Arial" charset="0"/>
                <a:ea typeface="ＭＳ Ｐゴシック" pitchFamily="34" charset="-128"/>
              </a:defRPr>
            </a:lvl3pPr>
            <a:lvl4pPr marL="1600200" indent="-228600" eaLnBrk="0" hangingPunct="0">
              <a:defRPr kumimoji="1" sz="2400">
                <a:solidFill>
                  <a:schemeClr val="tx1"/>
                </a:solidFill>
                <a:latin typeface="Arial" charset="0"/>
                <a:ea typeface="ＭＳ Ｐゴシック" pitchFamily="34" charset="-128"/>
              </a:defRPr>
            </a:lvl4pPr>
            <a:lvl5pPr marL="2057400" indent="-228600" eaLnBrk="0" hangingPunct="0">
              <a:defRPr kumimoji="1"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34" charset="-128"/>
              </a:defRPr>
            </a:lvl9pPr>
          </a:lstStyle>
          <a:p>
            <a:pPr>
              <a:defRPr/>
            </a:pPr>
            <a:endParaRPr kumimoji="0" lang="en-US" altLang="en-US" smtClean="0">
              <a:solidFill>
                <a:srgbClr val="000000"/>
              </a:solidFill>
            </a:endParaRPr>
          </a:p>
        </p:txBody>
      </p:sp>
      <p:sp>
        <p:nvSpPr>
          <p:cNvPr id="3" name="Rectangle 6"/>
          <p:cNvSpPr>
            <a:spLocks noGrp="1" noChangeArrowheads="1"/>
          </p:cNvSpPr>
          <p:nvPr>
            <p:ph type="sldNum" sz="quarter" idx="10"/>
          </p:nvPr>
        </p:nvSpPr>
        <p:spPr>
          <a:xfrm>
            <a:off x="7239000" y="6524625"/>
            <a:ext cx="1905000" cy="333375"/>
          </a:xfrm>
          <a:prstGeom prst="rect">
            <a:avLst/>
          </a:prstGeom>
        </p:spPr>
        <p:txBody>
          <a:bodyPr/>
          <a:lstStyle>
            <a:lvl1pPr>
              <a:defRPr kumimoji="1"/>
            </a:lvl1pPr>
          </a:lstStyle>
          <a:p>
            <a:pPr>
              <a:defRPr/>
            </a:pPr>
            <a:fld id="{E666583C-5507-4EC8-B0C7-4C78B038E005}" type="slidenum">
              <a:rPr lang="en-US"/>
              <a:pPr>
                <a:defRPr/>
              </a:pPr>
              <a:t>‹#›</a:t>
            </a:fld>
            <a:endParaRPr lang="en-US"/>
          </a:p>
        </p:txBody>
      </p:sp>
    </p:spTree>
    <p:extLst>
      <p:ext uri="{BB962C8B-B14F-4D97-AF65-F5344CB8AC3E}">
        <p14:creationId xmlns:p14="http://schemas.microsoft.com/office/powerpoint/2010/main" val="3429417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solidFill>
                  <a:schemeClr val="tx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sz="2400" baseline="0"/>
            </a:lvl1pPr>
            <a:lvl2pPr>
              <a:defRPr sz="2400" baseline="0"/>
            </a:lvl2pPr>
            <a:lvl3pPr>
              <a:defRPr sz="2200" baseline="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6"/>
          <p:cNvSpPr>
            <a:spLocks noGrp="1" noChangeArrowheads="1"/>
          </p:cNvSpPr>
          <p:nvPr>
            <p:ph type="sldNum" sz="quarter" idx="10"/>
          </p:nvPr>
        </p:nvSpPr>
        <p:spPr>
          <a:xfrm>
            <a:off x="7885113" y="6524625"/>
            <a:ext cx="1258887" cy="333375"/>
          </a:xfrm>
        </p:spPr>
        <p:txBody>
          <a:bodyPr/>
          <a:lstStyle>
            <a:lvl1pPr>
              <a:defRPr/>
            </a:lvl1pPr>
          </a:lstStyle>
          <a:p>
            <a:pPr>
              <a:defRPr/>
            </a:pPr>
            <a:fld id="{65F01BBC-B154-426B-B193-7FA9844B8C65}" type="slidenum">
              <a:rPr lang="en-US"/>
              <a:pPr>
                <a:defRPr/>
              </a:pPr>
              <a:t>‹#›</a:t>
            </a:fld>
            <a:endParaRPr lang="en-US" dirty="0"/>
          </a:p>
        </p:txBody>
      </p:sp>
    </p:spTree>
    <p:extLst>
      <p:ext uri="{BB962C8B-B14F-4D97-AF65-F5344CB8AC3E}">
        <p14:creationId xmlns:p14="http://schemas.microsoft.com/office/powerpoint/2010/main" val="363568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0" i="0" cap="all" baseline="0"/>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120CA8B-CA02-4A22-95AE-17E4526143DB}" type="slidenum">
              <a:rPr lang="en-US"/>
              <a:pPr>
                <a:defRPr/>
              </a:pPr>
              <a:t>‹#›</a:t>
            </a:fld>
            <a:endParaRPr lang="en-US" dirty="0"/>
          </a:p>
        </p:txBody>
      </p:sp>
    </p:spTree>
    <p:extLst>
      <p:ext uri="{BB962C8B-B14F-4D97-AF65-F5344CB8AC3E}">
        <p14:creationId xmlns:p14="http://schemas.microsoft.com/office/powerpoint/2010/main" val="371929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lvl1pPr>
          </a:lstStyle>
          <a:p>
            <a:r>
              <a:rPr lang="en-US" dirty="0" smtClean="0"/>
              <a:t>Click to edit Master title style</a:t>
            </a:r>
            <a:endParaRPr lang="en-AU" dirty="0"/>
          </a:p>
        </p:txBody>
      </p:sp>
      <p:sp>
        <p:nvSpPr>
          <p:cNvPr id="3" name="Content Placeholder 2"/>
          <p:cNvSpPr>
            <a:spLocks noGrp="1"/>
          </p:cNvSpPr>
          <p:nvPr>
            <p:ph sz="half" idx="1"/>
          </p:nvPr>
        </p:nvSpPr>
        <p:spPr>
          <a:xfrm>
            <a:off x="685800" y="1600200"/>
            <a:ext cx="3810000" cy="44958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600200"/>
            <a:ext cx="3810000" cy="44958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35C68EE9-5F65-45D1-89B0-E3950B23D0E5}" type="slidenum">
              <a:rPr lang="en-US"/>
              <a:pPr>
                <a:defRPr/>
              </a:pPr>
              <a:t>‹#›</a:t>
            </a:fld>
            <a:endParaRPr lang="en-US" dirty="0"/>
          </a:p>
        </p:txBody>
      </p:sp>
    </p:spTree>
    <p:extLst>
      <p:ext uri="{BB962C8B-B14F-4D97-AF65-F5344CB8AC3E}">
        <p14:creationId xmlns:p14="http://schemas.microsoft.com/office/powerpoint/2010/main" val="1576744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8003232" cy="1143000"/>
          </a:xfrm>
        </p:spPr>
        <p:txBody>
          <a:bodyPr/>
          <a:lstStyle>
            <a:lvl1pPr>
              <a:defRPr baseline="0"/>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0" baseline="0">
                <a:solidFill>
                  <a:srgbClr val="CF5E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0" baseline="0">
                <a:solidFill>
                  <a:srgbClr val="CF5E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599E128A-5A70-41FC-AA36-C77879C61051}" type="slidenum">
              <a:rPr lang="en-US"/>
              <a:pPr>
                <a:defRPr/>
              </a:pPr>
              <a:t>‹#›</a:t>
            </a:fld>
            <a:endParaRPr lang="en-US" dirty="0"/>
          </a:p>
        </p:txBody>
      </p:sp>
    </p:spTree>
    <p:extLst>
      <p:ext uri="{BB962C8B-B14F-4D97-AF65-F5344CB8AC3E}">
        <p14:creationId xmlns:p14="http://schemas.microsoft.com/office/powerpoint/2010/main" val="1494881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Rectangle 6"/>
          <p:cNvSpPr>
            <a:spLocks noGrp="1" noChangeArrowheads="1"/>
          </p:cNvSpPr>
          <p:nvPr>
            <p:ph type="sldNum" sz="quarter" idx="10"/>
          </p:nvPr>
        </p:nvSpPr>
        <p:spPr>
          <a:ln/>
        </p:spPr>
        <p:txBody>
          <a:bodyPr/>
          <a:lstStyle>
            <a:lvl1pPr>
              <a:defRPr/>
            </a:lvl1pPr>
          </a:lstStyle>
          <a:p>
            <a:pPr>
              <a:defRPr/>
            </a:pPr>
            <a:fld id="{99A53646-FB96-47C5-897D-3331B35CF1B8}" type="slidenum">
              <a:rPr lang="en-US"/>
              <a:pPr>
                <a:defRPr/>
              </a:pPr>
              <a:t>‹#›</a:t>
            </a:fld>
            <a:endParaRPr lang="en-US" dirty="0"/>
          </a:p>
        </p:txBody>
      </p:sp>
    </p:spTree>
    <p:extLst>
      <p:ext uri="{BB962C8B-B14F-4D97-AF65-F5344CB8AC3E}">
        <p14:creationId xmlns:p14="http://schemas.microsoft.com/office/powerpoint/2010/main" val="2116998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41A7A57-AE52-4B8C-9CF6-0E673B4C17B0}" type="slidenum">
              <a:rPr lang="en-US"/>
              <a:pPr>
                <a:defRPr/>
              </a:pPr>
              <a:t>‹#›</a:t>
            </a:fld>
            <a:endParaRPr lang="en-US" dirty="0"/>
          </a:p>
        </p:txBody>
      </p:sp>
    </p:spTree>
    <p:extLst>
      <p:ext uri="{BB962C8B-B14F-4D97-AF65-F5344CB8AC3E}">
        <p14:creationId xmlns:p14="http://schemas.microsoft.com/office/powerpoint/2010/main" val="2426593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AU">
              <a:solidFill>
                <a:prstClr val="black"/>
              </a:solidFill>
              <a:latin typeface="Arial" charset="0"/>
              <a:ea typeface="ＭＳ Ｐゴシック" pitchFamily="-124" charset="-128"/>
              <a:cs typeface="+mn-cs"/>
            </a:endParaRPr>
          </a:p>
        </p:txBody>
      </p:sp>
      <p:sp>
        <p:nvSpPr>
          <p:cNvPr id="3" name="Content Placeholder 2"/>
          <p:cNvSpPr>
            <a:spLocks noGrp="1"/>
          </p:cNvSpPr>
          <p:nvPr>
            <p:ph idx="1"/>
          </p:nvPr>
        </p:nvSpPr>
        <p:spPr>
          <a:xfrm>
            <a:off x="3575050" y="273050"/>
            <a:ext cx="5111750" cy="5853113"/>
          </a:xfr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 name="Title 1"/>
          <p:cNvSpPr>
            <a:spLocks noGrp="1"/>
          </p:cNvSpPr>
          <p:nvPr>
            <p:ph type="title"/>
          </p:nvPr>
        </p:nvSpPr>
        <p:spPr>
          <a:xfrm>
            <a:off x="457200" y="273050"/>
            <a:ext cx="3008313" cy="1162050"/>
          </a:xfrm>
        </p:spPr>
        <p:txBody>
          <a:bodyPr anchor="b"/>
          <a:lstStyle>
            <a:lvl1pPr algn="l">
              <a:defRPr sz="2000" b="0" i="0" baseline="0">
                <a:solidFill>
                  <a:srgbClr val="CF5E31"/>
                </a:solidFill>
              </a:defRPr>
            </a:lvl1pPr>
          </a:lstStyle>
          <a:p>
            <a:r>
              <a:rPr lang="en-US" dirty="0" smtClean="0"/>
              <a:t>Click to edit Master title style</a:t>
            </a:r>
            <a:endParaRPr lang="en-AU" dirty="0"/>
          </a:p>
        </p:txBody>
      </p:sp>
      <p:sp>
        <p:nvSpPr>
          <p:cNvPr id="6" name="Rectangle 6"/>
          <p:cNvSpPr>
            <a:spLocks noGrp="1" noChangeArrowheads="1"/>
          </p:cNvSpPr>
          <p:nvPr>
            <p:ph type="sldNum" sz="quarter" idx="10"/>
          </p:nvPr>
        </p:nvSpPr>
        <p:spPr/>
        <p:txBody>
          <a:bodyPr/>
          <a:lstStyle>
            <a:lvl1pPr>
              <a:defRPr/>
            </a:lvl1pPr>
          </a:lstStyle>
          <a:p>
            <a:pPr>
              <a:defRPr/>
            </a:pPr>
            <a:fld id="{179B18D9-038D-4C77-A189-4DDFB8F838E4}" type="slidenum">
              <a:rPr lang="en-US"/>
              <a:pPr>
                <a:defRPr/>
              </a:pPr>
              <a:t>‹#›</a:t>
            </a:fld>
            <a:endParaRPr lang="en-US"/>
          </a:p>
        </p:txBody>
      </p:sp>
    </p:spTree>
    <p:extLst>
      <p:ext uri="{BB962C8B-B14F-4D97-AF65-F5344CB8AC3E}">
        <p14:creationId xmlns:p14="http://schemas.microsoft.com/office/powerpoint/2010/main" val="663959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AU">
              <a:solidFill>
                <a:prstClr val="black"/>
              </a:solidFill>
              <a:latin typeface="Arial" charset="0"/>
              <a:ea typeface="ＭＳ Ｐゴシック" pitchFamily="-124" charset="-128"/>
              <a:cs typeface="+mn-cs"/>
            </a:endParaRPr>
          </a:p>
        </p:txBody>
      </p:sp>
      <p:sp>
        <p:nvSpPr>
          <p:cNvPr id="2" name="Title 1"/>
          <p:cNvSpPr>
            <a:spLocks noGrp="1"/>
          </p:cNvSpPr>
          <p:nvPr>
            <p:ph type="title"/>
          </p:nvPr>
        </p:nvSpPr>
        <p:spPr>
          <a:xfrm>
            <a:off x="1792288" y="4800600"/>
            <a:ext cx="5486400" cy="566738"/>
          </a:xfrm>
        </p:spPr>
        <p:txBody>
          <a:bodyPr anchor="b"/>
          <a:lstStyle>
            <a:lvl1pPr algn="l">
              <a:defRPr sz="2000" b="0" i="0" baseline="0">
                <a:solidFill>
                  <a:srgbClr val="CF5E31"/>
                </a:solidFill>
              </a:defRPr>
            </a:lvl1pPr>
          </a:lstStyle>
          <a:p>
            <a:r>
              <a:rPr lang="en-US" dirty="0" smtClean="0"/>
              <a:t>Click to edit Master title style</a:t>
            </a:r>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6" name="Rectangle 6"/>
          <p:cNvSpPr>
            <a:spLocks noGrp="1" noChangeArrowheads="1"/>
          </p:cNvSpPr>
          <p:nvPr>
            <p:ph type="sldNum" sz="quarter" idx="10"/>
          </p:nvPr>
        </p:nvSpPr>
        <p:spPr/>
        <p:txBody>
          <a:bodyPr/>
          <a:lstStyle>
            <a:lvl1pPr>
              <a:defRPr/>
            </a:lvl1pPr>
          </a:lstStyle>
          <a:p>
            <a:pPr>
              <a:defRPr/>
            </a:pPr>
            <a:fld id="{96533B80-5048-46D4-8AFA-EE1B4B7F4ACE}" type="slidenum">
              <a:rPr lang="en-US"/>
              <a:pPr>
                <a:defRPr/>
              </a:pPr>
              <a:t>‹#›</a:t>
            </a:fld>
            <a:endParaRPr lang="en-US"/>
          </a:p>
        </p:txBody>
      </p:sp>
    </p:spTree>
    <p:extLst>
      <p:ext uri="{BB962C8B-B14F-4D97-AF65-F5344CB8AC3E}">
        <p14:creationId xmlns:p14="http://schemas.microsoft.com/office/powerpoint/2010/main" val="3904719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9" descr="Powerpoint design"/>
          <p:cNvPicPr>
            <a:picLocks noChangeAspect="1" noChangeArrowheads="1"/>
          </p:cNvPicPr>
          <p:nvPr/>
        </p:nvPicPr>
        <p:blipFill>
          <a:blip r:embed="rId14" cstate="print"/>
          <a:srcRect l="841" t="73334" r="3508"/>
          <a:stretch>
            <a:fillRect/>
          </a:stretch>
        </p:blipFill>
        <p:spPr bwMode="auto">
          <a:xfrm>
            <a:off x="0" y="5029200"/>
            <a:ext cx="8820150" cy="1828800"/>
          </a:xfrm>
          <a:prstGeom prst="rect">
            <a:avLst/>
          </a:prstGeom>
          <a:noFill/>
          <a:ln w="9525">
            <a:noFill/>
            <a:miter lim="800000"/>
            <a:headEnd/>
            <a:tailEnd/>
          </a:ln>
        </p:spPr>
      </p:pic>
      <p:sp>
        <p:nvSpPr>
          <p:cNvPr id="9219"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0" name="Rectangle 3"/>
          <p:cNvSpPr>
            <a:spLocks noGrp="1" noChangeArrowheads="1"/>
          </p:cNvSpPr>
          <p:nvPr>
            <p:ph type="body" idx="1"/>
          </p:nvPr>
        </p:nvSpPr>
        <p:spPr bwMode="auto">
          <a:xfrm>
            <a:off x="685800" y="1600200"/>
            <a:ext cx="777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Text Box 8"/>
          <p:cNvSpPr txBox="1">
            <a:spLocks noChangeArrowheads="1"/>
          </p:cNvSpPr>
          <p:nvPr/>
        </p:nvSpPr>
        <p:spPr bwMode="auto">
          <a:xfrm>
            <a:off x="1600200" y="6537325"/>
            <a:ext cx="7543800" cy="304800"/>
          </a:xfrm>
          <a:prstGeom prst="rect">
            <a:avLst/>
          </a:prstGeom>
          <a:noFill/>
          <a:ln w="9525">
            <a:noFill/>
            <a:miter lim="800000"/>
            <a:headEnd/>
            <a:tailEnd/>
          </a:ln>
        </p:spPr>
        <p:txBody>
          <a:bodyPr>
            <a:spAutoFit/>
          </a:bodyPr>
          <a:lstStyle/>
          <a:p>
            <a:pPr algn="ctr" eaLnBrk="0" hangingPunct="0">
              <a:defRPr/>
            </a:pPr>
            <a:r>
              <a:rPr lang="en-US" sz="1400" dirty="0">
                <a:solidFill>
                  <a:prstClr val="white"/>
                </a:solidFill>
                <a:latin typeface="Arial" charset="0"/>
                <a:ea typeface="ＭＳ Ｐゴシック" pitchFamily="-124" charset="-128"/>
                <a:cs typeface="+mn-cs"/>
              </a:rPr>
              <a:t> www.dmp.wa.gov.au/ResourcesSafety</a:t>
            </a:r>
          </a:p>
        </p:txBody>
      </p:sp>
      <p:sp>
        <p:nvSpPr>
          <p:cNvPr id="1034" name="Line 10"/>
          <p:cNvSpPr>
            <a:spLocks noChangeShapeType="1"/>
          </p:cNvSpPr>
          <p:nvPr/>
        </p:nvSpPr>
        <p:spPr bwMode="auto">
          <a:xfrm>
            <a:off x="838200" y="1219200"/>
            <a:ext cx="7620000" cy="0"/>
          </a:xfrm>
          <a:prstGeom prst="line">
            <a:avLst/>
          </a:prstGeom>
          <a:noFill/>
          <a:ln w="15875">
            <a:solidFill>
              <a:schemeClr val="tx1"/>
            </a:solidFill>
            <a:round/>
            <a:headEnd/>
            <a:tailEnd/>
          </a:ln>
        </p:spPr>
        <p:txBody>
          <a:bodyPr wrap="none" anchor="ctr"/>
          <a:lstStyle/>
          <a:p>
            <a:pPr eaLnBrk="0" hangingPunct="0">
              <a:defRPr/>
            </a:pPr>
            <a:endParaRPr lang="en-AU">
              <a:solidFill>
                <a:prstClr val="black"/>
              </a:solidFill>
              <a:latin typeface="Arial" charset="0"/>
              <a:ea typeface="ＭＳ Ｐゴシック" pitchFamily="-124" charset="-128"/>
              <a:cs typeface="+mn-cs"/>
            </a:endParaRPr>
          </a:p>
        </p:txBody>
      </p:sp>
      <p:sp>
        <p:nvSpPr>
          <p:cNvPr id="1030" name="Rectangle 6"/>
          <p:cNvSpPr>
            <a:spLocks noGrp="1" noChangeArrowheads="1"/>
          </p:cNvSpPr>
          <p:nvPr>
            <p:ph type="sldNum" sz="quarter" idx="4"/>
          </p:nvPr>
        </p:nvSpPr>
        <p:spPr bwMode="auto">
          <a:xfrm>
            <a:off x="7239000" y="6524625"/>
            <a:ext cx="1905000" cy="33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solidFill>
                  <a:srgbClr val="CF5E31"/>
                </a:solidFill>
                <a:latin typeface="Arial" charset="0"/>
                <a:ea typeface="ＭＳ Ｐゴシック" pitchFamily="-124" charset="-128"/>
                <a:cs typeface="+mn-cs"/>
              </a:defRPr>
            </a:lvl1pPr>
          </a:lstStyle>
          <a:p>
            <a:pPr>
              <a:defRPr/>
            </a:pPr>
            <a:fld id="{FF8D125E-C098-4188-ACAE-D16F295D60B7}" type="slidenum">
              <a:rPr lang="en-US"/>
              <a:pPr>
                <a:defRPr/>
              </a:pPr>
              <a:t>‹#›</a:t>
            </a:fld>
            <a:endParaRPr lang="en-US" dirty="0"/>
          </a:p>
        </p:txBody>
      </p:sp>
    </p:spTree>
    <p:extLst>
      <p:ext uri="{BB962C8B-B14F-4D97-AF65-F5344CB8AC3E}">
        <p14:creationId xmlns:p14="http://schemas.microsoft.com/office/powerpoint/2010/main" val="3586334468"/>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8" r:id="rId11"/>
    <p:sldLayoutId id="2147484210" r:id="rId12"/>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800">
          <a:solidFill>
            <a:schemeClr val="tx2"/>
          </a:solidFill>
          <a:latin typeface="+mj-lt"/>
          <a:ea typeface="+mj-ea"/>
          <a:cs typeface="ＭＳ Ｐゴシック"/>
        </a:defRPr>
      </a:lvl1pPr>
      <a:lvl2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2pPr>
      <a:lvl3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3pPr>
      <a:lvl4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4pPr>
      <a:lvl5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SDComms@dmp.wa.gov.au?subject=Exploration%20Safety%20Roadshow%202009"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dmp.wa.gov.au/ResourcesSafety"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vimeo.com/108304626"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vimeo.com/108303043"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vimeo.com/108305795"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SBFTB7Xjk3U"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www.polytechindustrial.com/products/plastic-stock-shapes/nylon-66" TargetMode="External"/><Relationship Id="rId4" Type="http://schemas.openxmlformats.org/officeDocument/2006/relationships/hyperlink" Target="https://www.osha.gov/dte/grant_materials/fy11/sh-22318-11/Mod_3_ParticipantManual.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3"/>
          <p:cNvSpPr>
            <a:spLocks noGrp="1"/>
          </p:cNvSpPr>
          <p:nvPr>
            <p:ph type="title"/>
          </p:nvPr>
        </p:nvSpPr>
        <p:spPr/>
        <p:txBody>
          <a:bodyPr/>
          <a:lstStyle/>
          <a:p>
            <a:r>
              <a:rPr lang="en-AU" altLang="en-US" dirty="0" smtClean="0">
                <a:solidFill>
                  <a:srgbClr val="CF5E31"/>
                </a:solidFill>
              </a:rPr>
              <a:t>Please read this before using presentation</a:t>
            </a:r>
          </a:p>
        </p:txBody>
      </p:sp>
      <p:sp>
        <p:nvSpPr>
          <p:cNvPr id="47107" name="Content Placeholder 4"/>
          <p:cNvSpPr>
            <a:spLocks noGrp="1"/>
          </p:cNvSpPr>
          <p:nvPr>
            <p:ph idx="1"/>
          </p:nvPr>
        </p:nvSpPr>
        <p:spPr/>
        <p:txBody>
          <a:bodyPr/>
          <a:lstStyle/>
          <a:p>
            <a:r>
              <a:rPr lang="en-AU" altLang="en-US" sz="1800" dirty="0" smtClean="0"/>
              <a:t>This presentation is based on content presented at the Mines Safety Roadshow held in October 2014</a:t>
            </a:r>
          </a:p>
          <a:p>
            <a:r>
              <a:rPr lang="en-AU" altLang="en-US" sz="1800" dirty="0" smtClean="0"/>
              <a:t>It is made available for non-commercial use (e.g. toolbox meetings, OHS discussions) subject to the condition that the PowerPoint file is not altered without permission from Resources Safety</a:t>
            </a:r>
          </a:p>
          <a:p>
            <a:r>
              <a:rPr lang="en-AU" altLang="en-US" sz="1800" dirty="0" smtClean="0"/>
              <a:t>Supporting resources, such as brochures and posters, are available from Resources Safety</a:t>
            </a:r>
          </a:p>
          <a:p>
            <a:r>
              <a:rPr lang="en-AU" altLang="en-US" sz="1800" dirty="0" smtClean="0"/>
              <a:t>For resources, information or clarification, please contact:</a:t>
            </a:r>
          </a:p>
          <a:p>
            <a:pPr lvl="1">
              <a:buFontTx/>
              <a:buNone/>
            </a:pPr>
            <a:r>
              <a:rPr lang="en-AU" altLang="en-US" sz="1800" b="1" dirty="0" smtClean="0">
                <a:solidFill>
                  <a:srgbClr val="C00000"/>
                </a:solidFill>
                <a:hlinkClick r:id="rId3"/>
              </a:rPr>
              <a:t>RSDComms@dmp.wa.gov.au</a:t>
            </a:r>
            <a:endParaRPr lang="en-AU" altLang="en-US" sz="1800" b="1" dirty="0" smtClean="0">
              <a:solidFill>
                <a:srgbClr val="C00000"/>
              </a:solidFill>
            </a:endParaRPr>
          </a:p>
          <a:p>
            <a:pPr lvl="1">
              <a:buFontTx/>
              <a:buNone/>
            </a:pPr>
            <a:r>
              <a:rPr lang="en-AU" altLang="en-US" sz="1800" dirty="0" smtClean="0"/>
              <a:t>or visit</a:t>
            </a:r>
          </a:p>
          <a:p>
            <a:pPr lvl="1">
              <a:buFontTx/>
              <a:buNone/>
            </a:pPr>
            <a:r>
              <a:rPr lang="en-AU" altLang="en-US" sz="1800" b="1" dirty="0" smtClean="0">
                <a:solidFill>
                  <a:srgbClr val="C00000"/>
                </a:solidFill>
                <a:hlinkClick r:id="rId4"/>
              </a:rPr>
              <a:t>www.dmp.wa.gov.au/ResourcesSafety</a:t>
            </a:r>
            <a:endParaRPr lang="en-AU" altLang="en-US" sz="1800" b="1" dirty="0" smtClean="0">
              <a:solidFill>
                <a:srgbClr val="C00000"/>
              </a:solidFill>
            </a:endParaRPr>
          </a:p>
          <a:p>
            <a:endParaRPr lang="en-AU" altLang="en-US" dirty="0" smtClean="0"/>
          </a:p>
        </p:txBody>
      </p:sp>
      <p:sp>
        <p:nvSpPr>
          <p:cNvPr id="47108"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fontAlgn="base">
              <a:spcBef>
                <a:spcPct val="0"/>
              </a:spcBef>
              <a:spcAft>
                <a:spcPct val="0"/>
              </a:spcAft>
              <a:defRPr>
                <a:solidFill>
                  <a:schemeClr val="tx1"/>
                </a:solidFill>
                <a:latin typeface="Arial" charset="0"/>
                <a:ea typeface="ＭＳ Ｐゴシック" pitchFamily="34" charset="-128"/>
              </a:defRPr>
            </a:lvl6pPr>
            <a:lvl7pPr marL="2971800" indent="-228600" fontAlgn="base">
              <a:spcBef>
                <a:spcPct val="0"/>
              </a:spcBef>
              <a:spcAft>
                <a:spcPct val="0"/>
              </a:spcAft>
              <a:defRPr>
                <a:solidFill>
                  <a:schemeClr val="tx1"/>
                </a:solidFill>
                <a:latin typeface="Arial" charset="0"/>
                <a:ea typeface="ＭＳ Ｐゴシック" pitchFamily="34" charset="-128"/>
              </a:defRPr>
            </a:lvl7pPr>
            <a:lvl8pPr marL="3429000" indent="-228600" fontAlgn="base">
              <a:spcBef>
                <a:spcPct val="0"/>
              </a:spcBef>
              <a:spcAft>
                <a:spcPct val="0"/>
              </a:spcAft>
              <a:defRPr>
                <a:solidFill>
                  <a:schemeClr val="tx1"/>
                </a:solidFill>
                <a:latin typeface="Arial" charset="0"/>
                <a:ea typeface="ＭＳ Ｐゴシック" pitchFamily="34" charset="-128"/>
              </a:defRPr>
            </a:lvl8pPr>
            <a:lvl9pPr marL="3886200" indent="-228600" fontAlgn="base">
              <a:spcBef>
                <a:spcPct val="0"/>
              </a:spcBef>
              <a:spcAft>
                <a:spcPct val="0"/>
              </a:spcAft>
              <a:defRPr>
                <a:solidFill>
                  <a:schemeClr val="tx1"/>
                </a:solidFill>
                <a:latin typeface="Arial" charset="0"/>
                <a:ea typeface="ＭＳ Ｐゴシック" pitchFamily="34" charset="-128"/>
              </a:defRPr>
            </a:lvl9pPr>
          </a:lstStyle>
          <a:p>
            <a:pPr fontAlgn="base">
              <a:spcBef>
                <a:spcPct val="0"/>
              </a:spcBef>
              <a:spcAft>
                <a:spcPct val="0"/>
              </a:spcAft>
            </a:pPr>
            <a:fld id="{604A8FB3-4815-4236-AC52-BD65269A1869}" type="slidenum">
              <a:rPr lang="en-US" altLang="en-US" smtClean="0">
                <a:solidFill>
                  <a:srgbClr val="CF5E31"/>
                </a:solidFill>
              </a:rPr>
              <a:pPr fontAlgn="base">
                <a:spcBef>
                  <a:spcPct val="0"/>
                </a:spcBef>
                <a:spcAft>
                  <a:spcPct val="0"/>
                </a:spcAft>
              </a:pPr>
              <a:t>1</a:t>
            </a:fld>
            <a:endParaRPr lang="en-US" altLang="en-US" smtClean="0">
              <a:solidFill>
                <a:srgbClr val="CF5E31"/>
              </a:solidFill>
            </a:endParaRPr>
          </a:p>
        </p:txBody>
      </p:sp>
    </p:spTree>
    <p:extLst>
      <p:ext uri="{BB962C8B-B14F-4D97-AF65-F5344CB8AC3E}">
        <p14:creationId xmlns:p14="http://schemas.microsoft.com/office/powerpoint/2010/main" val="3755602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defRPr>
            </a:lvl1pPr>
            <a:lvl2pPr marL="742950" indent="-285750" eaLnBrk="0" hangingPunct="0">
              <a:defRPr kumimoji="1" sz="2400">
                <a:solidFill>
                  <a:schemeClr val="tx1"/>
                </a:solidFill>
                <a:latin typeface="Arial" charset="0"/>
              </a:defRPr>
            </a:lvl2pPr>
            <a:lvl3pPr marL="1143000" indent="-228600" eaLnBrk="0" hangingPunct="0">
              <a:defRPr kumimoji="1" sz="2400">
                <a:solidFill>
                  <a:schemeClr val="tx1"/>
                </a:solidFill>
                <a:latin typeface="Arial" charset="0"/>
              </a:defRPr>
            </a:lvl3pPr>
            <a:lvl4pPr marL="1600200" indent="-228600" eaLnBrk="0" hangingPunct="0">
              <a:defRPr kumimoji="1" sz="2400">
                <a:solidFill>
                  <a:schemeClr val="tx1"/>
                </a:solidFill>
                <a:latin typeface="Arial" charset="0"/>
              </a:defRPr>
            </a:lvl4pPr>
            <a:lvl5pPr marL="2057400" indent="-228600" eaLnBrk="0" hangingPunct="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eaLnBrk="1" hangingPunct="1"/>
            <a:fld id="{A234F19A-7933-427A-99B6-391CBE30AEEC}" type="slidenum">
              <a:rPr kumimoji="0" lang="en-AU" sz="1200" smtClean="0">
                <a:solidFill>
                  <a:srgbClr val="DF7A00"/>
                </a:solidFill>
              </a:rPr>
              <a:pPr eaLnBrk="1" hangingPunct="1"/>
              <a:t>10</a:t>
            </a:fld>
            <a:endParaRPr kumimoji="0" lang="en-AU" sz="1200" dirty="0" smtClean="0">
              <a:solidFill>
                <a:srgbClr val="DF7A00"/>
              </a:solidFill>
            </a:endParaRPr>
          </a:p>
        </p:txBody>
      </p:sp>
      <p:sp>
        <p:nvSpPr>
          <p:cNvPr id="2" name="Content Placeholder 1"/>
          <p:cNvSpPr>
            <a:spLocks noGrp="1"/>
          </p:cNvSpPr>
          <p:nvPr>
            <p:ph idx="1"/>
          </p:nvPr>
        </p:nvSpPr>
        <p:spPr>
          <a:xfrm>
            <a:off x="683568" y="2060848"/>
            <a:ext cx="7844432" cy="4608512"/>
          </a:xfrm>
        </p:spPr>
        <p:txBody>
          <a:bodyPr/>
          <a:lstStyle/>
          <a:p>
            <a:pPr marL="0" indent="0">
              <a:buNone/>
            </a:pPr>
            <a:endParaRPr lang="en-AU" dirty="0" smtClean="0"/>
          </a:p>
          <a:p>
            <a:pPr marL="0" indent="0">
              <a:buNone/>
            </a:pPr>
            <a:r>
              <a:rPr lang="en-AU" dirty="0" smtClean="0"/>
              <a:t>Deadlift (world record)</a:t>
            </a:r>
          </a:p>
          <a:p>
            <a:pPr marL="0" indent="0">
              <a:buNone/>
            </a:pPr>
            <a:endParaRPr lang="en-AU" dirty="0" smtClean="0"/>
          </a:p>
          <a:p>
            <a:pPr marL="0" indent="0">
              <a:buNone/>
            </a:pPr>
            <a:r>
              <a:rPr lang="en-AU" dirty="0" smtClean="0"/>
              <a:t>m x g x h = ? x 9.81 x 0.8 = </a:t>
            </a:r>
            <a:r>
              <a:rPr lang="en-AU" sz="3600" dirty="0" smtClean="0">
                <a:solidFill>
                  <a:srgbClr val="CF5E31"/>
                </a:solidFill>
              </a:rPr>
              <a:t>? J</a:t>
            </a:r>
          </a:p>
          <a:p>
            <a:pPr marL="0" indent="0">
              <a:buNone/>
            </a:pPr>
            <a:r>
              <a:rPr lang="en-AU" sz="4800" dirty="0" smtClean="0"/>
              <a:t>  </a:t>
            </a:r>
            <a:endParaRPr lang="en-AU" sz="4800" dirty="0"/>
          </a:p>
        </p:txBody>
      </p:sp>
      <p:sp>
        <p:nvSpPr>
          <p:cNvPr id="3" name="Title 2"/>
          <p:cNvSpPr>
            <a:spLocks noGrp="1"/>
          </p:cNvSpPr>
          <p:nvPr>
            <p:ph type="title"/>
          </p:nvPr>
        </p:nvSpPr>
        <p:spPr/>
        <p:txBody>
          <a:bodyPr/>
          <a:lstStyle/>
          <a:p>
            <a:r>
              <a:rPr lang="en-AU" dirty="0" smtClean="0"/>
              <a:t/>
            </a:r>
            <a:br>
              <a:rPr lang="en-AU" dirty="0" smtClean="0"/>
            </a:br>
            <a:r>
              <a:rPr lang="en-AU" dirty="0" smtClean="0"/>
              <a:t>Human-generated stored </a:t>
            </a:r>
            <a:r>
              <a:rPr lang="en-AU" dirty="0"/>
              <a:t>e</a:t>
            </a:r>
            <a:r>
              <a:rPr lang="en-AU" dirty="0" smtClean="0"/>
              <a:t>nergy </a:t>
            </a:r>
            <a:r>
              <a:rPr lang="en-AU" dirty="0"/>
              <a:t/>
            </a:r>
            <a:br>
              <a:rPr lang="en-AU" dirty="0"/>
            </a:br>
            <a:endParaRPr lang="en-AU" dirty="0"/>
          </a:p>
        </p:txBody>
      </p:sp>
      <p:pic>
        <p:nvPicPr>
          <p:cNvPr id="2050" name="Picture 2" descr="\\Internal.dom\Corp\UserData\Perth\HomeDrive\mirsdnw\Desktop\Weightlifting_wais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8387" y="343897"/>
            <a:ext cx="3249613" cy="303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111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defRPr>
            </a:lvl1pPr>
            <a:lvl2pPr marL="742950" indent="-285750" eaLnBrk="0" hangingPunct="0">
              <a:defRPr kumimoji="1" sz="2400">
                <a:solidFill>
                  <a:schemeClr val="tx1"/>
                </a:solidFill>
                <a:latin typeface="Arial" charset="0"/>
              </a:defRPr>
            </a:lvl2pPr>
            <a:lvl3pPr marL="1143000" indent="-228600" eaLnBrk="0" hangingPunct="0">
              <a:defRPr kumimoji="1" sz="2400">
                <a:solidFill>
                  <a:schemeClr val="tx1"/>
                </a:solidFill>
                <a:latin typeface="Arial" charset="0"/>
              </a:defRPr>
            </a:lvl3pPr>
            <a:lvl4pPr marL="1600200" indent="-228600" eaLnBrk="0" hangingPunct="0">
              <a:defRPr kumimoji="1" sz="2400">
                <a:solidFill>
                  <a:schemeClr val="tx1"/>
                </a:solidFill>
                <a:latin typeface="Arial" charset="0"/>
              </a:defRPr>
            </a:lvl4pPr>
            <a:lvl5pPr marL="2057400" indent="-228600" eaLnBrk="0" hangingPunct="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eaLnBrk="1" hangingPunct="1"/>
            <a:fld id="{A234F19A-7933-427A-99B6-391CBE30AEEC}" type="slidenum">
              <a:rPr kumimoji="0" lang="en-AU" sz="1200" smtClean="0">
                <a:solidFill>
                  <a:srgbClr val="DF7A00"/>
                </a:solidFill>
              </a:rPr>
              <a:pPr eaLnBrk="1" hangingPunct="1"/>
              <a:t>11</a:t>
            </a:fld>
            <a:endParaRPr kumimoji="0" lang="en-AU" sz="1200" dirty="0" smtClean="0">
              <a:solidFill>
                <a:srgbClr val="DF7A00"/>
              </a:solidFill>
            </a:endParaRPr>
          </a:p>
        </p:txBody>
      </p:sp>
      <p:sp>
        <p:nvSpPr>
          <p:cNvPr id="2" name="Content Placeholder 1"/>
          <p:cNvSpPr>
            <a:spLocks noGrp="1"/>
          </p:cNvSpPr>
          <p:nvPr>
            <p:ph idx="1"/>
          </p:nvPr>
        </p:nvSpPr>
        <p:spPr>
          <a:xfrm>
            <a:off x="683568" y="2060848"/>
            <a:ext cx="7844432" cy="4608512"/>
          </a:xfrm>
        </p:spPr>
        <p:txBody>
          <a:bodyPr/>
          <a:lstStyle/>
          <a:p>
            <a:pPr marL="0" indent="0">
              <a:buNone/>
            </a:pPr>
            <a:endParaRPr lang="en-AU" dirty="0" smtClean="0"/>
          </a:p>
          <a:p>
            <a:pPr marL="0" indent="0">
              <a:buNone/>
            </a:pPr>
            <a:r>
              <a:rPr lang="en-AU" dirty="0" smtClean="0"/>
              <a:t>Deadlift (world record)</a:t>
            </a:r>
          </a:p>
          <a:p>
            <a:pPr marL="0" indent="0">
              <a:buNone/>
            </a:pPr>
            <a:endParaRPr lang="en-AU" dirty="0" smtClean="0"/>
          </a:p>
          <a:p>
            <a:pPr marL="0" indent="0">
              <a:buNone/>
            </a:pPr>
            <a:r>
              <a:rPr lang="en-AU" dirty="0" smtClean="0"/>
              <a:t>m x g x h = </a:t>
            </a:r>
            <a:r>
              <a:rPr lang="en-AU" b="1" dirty="0" smtClean="0"/>
              <a:t>523</a:t>
            </a:r>
            <a:r>
              <a:rPr lang="en-AU" dirty="0" smtClean="0"/>
              <a:t> x 9.81 x 0.8 = </a:t>
            </a:r>
            <a:r>
              <a:rPr lang="en-AU" sz="3600" dirty="0" smtClean="0">
                <a:solidFill>
                  <a:srgbClr val="CF5E31"/>
                </a:solidFill>
              </a:rPr>
              <a:t>4,104 J</a:t>
            </a:r>
          </a:p>
          <a:p>
            <a:pPr marL="0" indent="0">
              <a:buNone/>
            </a:pPr>
            <a:r>
              <a:rPr lang="en-AU" sz="4800" dirty="0" smtClean="0"/>
              <a:t>  </a:t>
            </a:r>
            <a:endParaRPr lang="en-AU" sz="4800" dirty="0"/>
          </a:p>
        </p:txBody>
      </p:sp>
      <p:sp>
        <p:nvSpPr>
          <p:cNvPr id="3" name="Title 2"/>
          <p:cNvSpPr>
            <a:spLocks noGrp="1"/>
          </p:cNvSpPr>
          <p:nvPr>
            <p:ph type="title"/>
          </p:nvPr>
        </p:nvSpPr>
        <p:spPr/>
        <p:txBody>
          <a:bodyPr/>
          <a:lstStyle/>
          <a:p>
            <a:r>
              <a:rPr lang="en-AU" dirty="0"/>
              <a:t/>
            </a:r>
            <a:br>
              <a:rPr lang="en-AU" dirty="0"/>
            </a:br>
            <a:r>
              <a:rPr lang="en-AU" dirty="0"/>
              <a:t>Human-generated stored energy </a:t>
            </a:r>
            <a:br>
              <a:rPr lang="en-AU" dirty="0"/>
            </a:br>
            <a:endParaRPr lang="en-AU" dirty="0"/>
          </a:p>
        </p:txBody>
      </p:sp>
      <p:pic>
        <p:nvPicPr>
          <p:cNvPr id="2050" name="Picture 2" descr="\\Internal.dom\Corp\UserData\Perth\HomeDrive\mirsdnw\Desktop\Weightlifting_wais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8387" y="343897"/>
            <a:ext cx="3249613" cy="30384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98516" y="5661248"/>
            <a:ext cx="2380780" cy="461665"/>
          </a:xfrm>
          <a:prstGeom prst="rect">
            <a:avLst/>
          </a:prstGeom>
        </p:spPr>
        <p:txBody>
          <a:bodyPr wrap="none">
            <a:spAutoFit/>
          </a:bodyPr>
          <a:lstStyle/>
          <a:p>
            <a:r>
              <a:rPr lang="en-AU" dirty="0">
                <a:solidFill>
                  <a:prstClr val="black"/>
                </a:solidFill>
              </a:rPr>
              <a:t>Z. </a:t>
            </a:r>
            <a:r>
              <a:rPr lang="en-AU" dirty="0" err="1">
                <a:solidFill>
                  <a:prstClr val="black"/>
                </a:solidFill>
              </a:rPr>
              <a:t>Savickas</a:t>
            </a:r>
            <a:r>
              <a:rPr lang="en-AU" dirty="0">
                <a:solidFill>
                  <a:prstClr val="black"/>
                </a:solidFill>
              </a:rPr>
              <a:t> </a:t>
            </a:r>
            <a:r>
              <a:rPr lang="en-AU" sz="1400" dirty="0" smtClean="0">
                <a:solidFill>
                  <a:prstClr val="black"/>
                </a:solidFill>
              </a:rPr>
              <a:t>[</a:t>
            </a:r>
            <a:r>
              <a:rPr lang="en-AU" sz="1200" dirty="0" smtClean="0">
                <a:solidFill>
                  <a:prstClr val="black"/>
                </a:solidFill>
              </a:rPr>
              <a:t>REF 1]</a:t>
            </a:r>
            <a:endParaRPr lang="en-AU" dirty="0">
              <a:solidFill>
                <a:srgbClr val="FF0000"/>
              </a:solidFill>
            </a:endParaRPr>
          </a:p>
        </p:txBody>
      </p:sp>
    </p:spTree>
    <p:extLst>
      <p:ext uri="{BB962C8B-B14F-4D97-AF65-F5344CB8AC3E}">
        <p14:creationId xmlns:p14="http://schemas.microsoft.com/office/powerpoint/2010/main" val="399808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defRPr>
            </a:lvl1pPr>
            <a:lvl2pPr marL="742950" indent="-285750" eaLnBrk="0" hangingPunct="0">
              <a:defRPr kumimoji="1" sz="2400">
                <a:solidFill>
                  <a:schemeClr val="tx1"/>
                </a:solidFill>
                <a:latin typeface="Arial" charset="0"/>
              </a:defRPr>
            </a:lvl2pPr>
            <a:lvl3pPr marL="1143000" indent="-228600" eaLnBrk="0" hangingPunct="0">
              <a:defRPr kumimoji="1" sz="2400">
                <a:solidFill>
                  <a:schemeClr val="tx1"/>
                </a:solidFill>
                <a:latin typeface="Arial" charset="0"/>
              </a:defRPr>
            </a:lvl3pPr>
            <a:lvl4pPr marL="1600200" indent="-228600" eaLnBrk="0" hangingPunct="0">
              <a:defRPr kumimoji="1" sz="2400">
                <a:solidFill>
                  <a:schemeClr val="tx1"/>
                </a:solidFill>
                <a:latin typeface="Arial" charset="0"/>
              </a:defRPr>
            </a:lvl4pPr>
            <a:lvl5pPr marL="2057400" indent="-228600" eaLnBrk="0" hangingPunct="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eaLnBrk="1" hangingPunct="1"/>
            <a:fld id="{A234F19A-7933-427A-99B6-391CBE30AEEC}" type="slidenum">
              <a:rPr kumimoji="0" lang="en-AU" sz="1200" smtClean="0">
                <a:solidFill>
                  <a:srgbClr val="DF7A00"/>
                </a:solidFill>
              </a:rPr>
              <a:pPr eaLnBrk="1" hangingPunct="1"/>
              <a:t>12</a:t>
            </a:fld>
            <a:endParaRPr kumimoji="0" lang="en-AU" sz="1200" dirty="0" smtClean="0">
              <a:solidFill>
                <a:srgbClr val="DF7A00"/>
              </a:solidFill>
            </a:endParaRPr>
          </a:p>
        </p:txBody>
      </p:sp>
      <p:sp>
        <p:nvSpPr>
          <p:cNvPr id="2" name="Content Placeholder 1"/>
          <p:cNvSpPr>
            <a:spLocks noGrp="1"/>
          </p:cNvSpPr>
          <p:nvPr>
            <p:ph idx="1"/>
          </p:nvPr>
        </p:nvSpPr>
        <p:spPr>
          <a:xfrm>
            <a:off x="683568" y="2060848"/>
            <a:ext cx="7844432" cy="4608512"/>
          </a:xfrm>
        </p:spPr>
        <p:txBody>
          <a:bodyPr/>
          <a:lstStyle/>
          <a:p>
            <a:pPr marL="0" indent="0">
              <a:buNone/>
            </a:pPr>
            <a:r>
              <a:rPr lang="en-AU" dirty="0" smtClean="0"/>
              <a:t>What would be typical?</a:t>
            </a:r>
          </a:p>
          <a:p>
            <a:pPr marL="0" indent="0">
              <a:buNone/>
            </a:pPr>
            <a:endParaRPr lang="en-AU" dirty="0" smtClean="0"/>
          </a:p>
          <a:p>
            <a:pPr marL="0" indent="0">
              <a:buNone/>
            </a:pPr>
            <a:r>
              <a:rPr lang="en-AU" dirty="0" smtClean="0"/>
              <a:t>Manual handling of 25 kg</a:t>
            </a:r>
          </a:p>
          <a:p>
            <a:pPr marL="0" indent="0">
              <a:buNone/>
            </a:pPr>
            <a:endParaRPr lang="en-AU" dirty="0" smtClean="0"/>
          </a:p>
          <a:p>
            <a:pPr marL="0" indent="0">
              <a:buNone/>
            </a:pPr>
            <a:r>
              <a:rPr lang="en-AU" dirty="0" smtClean="0"/>
              <a:t>m x g x h = 25 x 9.81 x 0.8 = </a:t>
            </a:r>
            <a:r>
              <a:rPr lang="en-AU" sz="3600" dirty="0" smtClean="0">
                <a:solidFill>
                  <a:srgbClr val="CF5E31"/>
                </a:solidFill>
              </a:rPr>
              <a:t>196 J</a:t>
            </a:r>
          </a:p>
          <a:p>
            <a:pPr marL="0" indent="0">
              <a:buNone/>
            </a:pPr>
            <a:r>
              <a:rPr lang="en-AU" sz="4800" dirty="0" smtClean="0"/>
              <a:t>  </a:t>
            </a:r>
            <a:endParaRPr lang="en-AU" sz="4800" dirty="0"/>
          </a:p>
        </p:txBody>
      </p:sp>
      <p:sp>
        <p:nvSpPr>
          <p:cNvPr id="3" name="Title 2"/>
          <p:cNvSpPr>
            <a:spLocks noGrp="1"/>
          </p:cNvSpPr>
          <p:nvPr>
            <p:ph type="title"/>
          </p:nvPr>
        </p:nvSpPr>
        <p:spPr/>
        <p:txBody>
          <a:bodyPr/>
          <a:lstStyle/>
          <a:p>
            <a:r>
              <a:rPr lang="en-AU" dirty="0"/>
              <a:t/>
            </a:r>
            <a:br>
              <a:rPr lang="en-AU" dirty="0"/>
            </a:br>
            <a:r>
              <a:rPr lang="en-AU" dirty="0"/>
              <a:t>Human-generated stored energy </a:t>
            </a:r>
            <a:br>
              <a:rPr lang="en-AU" dirty="0"/>
            </a:br>
            <a:endParaRPr lang="en-AU" dirty="0"/>
          </a:p>
        </p:txBody>
      </p:sp>
      <p:pic>
        <p:nvPicPr>
          <p:cNvPr id="2050" name="Picture 2" descr="\\Internal.dom\Corp\UserData\Perth\HomeDrive\mirsdnw\Desktop\Weightlifting_waist.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36" r="13579"/>
          <a:stretch/>
        </p:blipFill>
        <p:spPr bwMode="auto">
          <a:xfrm>
            <a:off x="5715000" y="343897"/>
            <a:ext cx="2371726" cy="303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909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defRPr>
            </a:lvl1pPr>
            <a:lvl2pPr marL="742950" indent="-285750" eaLnBrk="0" hangingPunct="0">
              <a:defRPr kumimoji="1" sz="2400">
                <a:solidFill>
                  <a:schemeClr val="tx1"/>
                </a:solidFill>
                <a:latin typeface="Arial" charset="0"/>
              </a:defRPr>
            </a:lvl2pPr>
            <a:lvl3pPr marL="1143000" indent="-228600" eaLnBrk="0" hangingPunct="0">
              <a:defRPr kumimoji="1" sz="2400">
                <a:solidFill>
                  <a:schemeClr val="tx1"/>
                </a:solidFill>
                <a:latin typeface="Arial" charset="0"/>
              </a:defRPr>
            </a:lvl3pPr>
            <a:lvl4pPr marL="1600200" indent="-228600" eaLnBrk="0" hangingPunct="0">
              <a:defRPr kumimoji="1" sz="2400">
                <a:solidFill>
                  <a:schemeClr val="tx1"/>
                </a:solidFill>
                <a:latin typeface="Arial" charset="0"/>
              </a:defRPr>
            </a:lvl4pPr>
            <a:lvl5pPr marL="2057400" indent="-228600" eaLnBrk="0" hangingPunct="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eaLnBrk="1" hangingPunct="1"/>
            <a:fld id="{A234F19A-7933-427A-99B6-391CBE30AEEC}" type="slidenum">
              <a:rPr kumimoji="0" lang="en-AU" sz="1200" smtClean="0">
                <a:solidFill>
                  <a:srgbClr val="DF7A00"/>
                </a:solidFill>
              </a:rPr>
              <a:pPr eaLnBrk="1" hangingPunct="1"/>
              <a:t>13</a:t>
            </a:fld>
            <a:endParaRPr kumimoji="0" lang="en-AU" sz="1200" dirty="0" smtClean="0">
              <a:solidFill>
                <a:srgbClr val="DF7A00"/>
              </a:solidFill>
            </a:endParaRPr>
          </a:p>
        </p:txBody>
      </p:sp>
      <p:sp>
        <p:nvSpPr>
          <p:cNvPr id="3" name="Title 2"/>
          <p:cNvSpPr>
            <a:spLocks noGrp="1"/>
          </p:cNvSpPr>
          <p:nvPr>
            <p:ph type="title"/>
          </p:nvPr>
        </p:nvSpPr>
        <p:spPr>
          <a:xfrm>
            <a:off x="685800" y="44624"/>
            <a:ext cx="7772400" cy="1143000"/>
          </a:xfrm>
        </p:spPr>
        <p:txBody>
          <a:bodyPr/>
          <a:lstStyle/>
          <a:p>
            <a:r>
              <a:rPr lang="en-AU" dirty="0" smtClean="0"/>
              <a:t/>
            </a:r>
            <a:br>
              <a:rPr lang="en-AU" dirty="0" smtClean="0"/>
            </a:br>
            <a:r>
              <a:rPr lang="en-AU" dirty="0" smtClean="0"/>
              <a:t>Lethality criteria for debris generated from accidental explosions (2010)</a:t>
            </a:r>
            <a:r>
              <a:rPr lang="en-AU" dirty="0"/>
              <a:t/>
            </a:r>
            <a:br>
              <a:rPr lang="en-AU" dirty="0"/>
            </a:br>
            <a:endParaRPr lang="en-AU"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268759"/>
            <a:ext cx="7380723" cy="4984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835696" y="5581109"/>
            <a:ext cx="6912768" cy="800219"/>
          </a:xfrm>
          <a:prstGeom prst="rect">
            <a:avLst/>
          </a:prstGeom>
          <a:solidFill>
            <a:schemeClr val="bg1"/>
          </a:solidFill>
        </p:spPr>
        <p:txBody>
          <a:bodyPr wrap="square" rtlCol="0">
            <a:spAutoFit/>
          </a:bodyPr>
          <a:lstStyle/>
          <a:p>
            <a:r>
              <a:rPr lang="en-AU" sz="1800" dirty="0" smtClean="0"/>
              <a:t>10                                           100        200   300                1,000</a:t>
            </a:r>
          </a:p>
          <a:p>
            <a:pPr algn="ctr">
              <a:spcBef>
                <a:spcPts val="1200"/>
              </a:spcBef>
            </a:pPr>
            <a:r>
              <a:rPr lang="en-AU" sz="1800" b="1" dirty="0" smtClean="0"/>
              <a:t>Kinetic energy (Joules)</a:t>
            </a:r>
            <a:endParaRPr lang="en-AU" sz="1800" b="1" dirty="0"/>
          </a:p>
        </p:txBody>
      </p:sp>
      <p:sp>
        <p:nvSpPr>
          <p:cNvPr id="4" name="Rectangle 3"/>
          <p:cNvSpPr/>
          <p:nvPr/>
        </p:nvSpPr>
        <p:spPr>
          <a:xfrm>
            <a:off x="8316416" y="6114552"/>
            <a:ext cx="720080" cy="276999"/>
          </a:xfrm>
          <a:prstGeom prst="rect">
            <a:avLst/>
          </a:prstGeom>
        </p:spPr>
        <p:txBody>
          <a:bodyPr wrap="square">
            <a:spAutoFit/>
          </a:bodyPr>
          <a:lstStyle/>
          <a:p>
            <a:r>
              <a:rPr lang="en-AU" sz="1200" dirty="0" smtClean="0">
                <a:solidFill>
                  <a:srgbClr val="000000"/>
                </a:solidFill>
              </a:rPr>
              <a:t>[REF 2]</a:t>
            </a:r>
            <a:endParaRPr lang="en-AU" sz="1200" dirty="0">
              <a:solidFill>
                <a:srgbClr val="000000"/>
              </a:solidFill>
            </a:endParaRPr>
          </a:p>
        </p:txBody>
      </p:sp>
      <p:sp>
        <p:nvSpPr>
          <p:cNvPr id="5" name="TextBox 4"/>
          <p:cNvSpPr txBox="1"/>
          <p:nvPr/>
        </p:nvSpPr>
        <p:spPr>
          <a:xfrm>
            <a:off x="1259632" y="1268759"/>
            <a:ext cx="720080" cy="4421723"/>
          </a:xfrm>
          <a:prstGeom prst="rect">
            <a:avLst/>
          </a:prstGeom>
          <a:solidFill>
            <a:schemeClr val="bg1"/>
          </a:solidFill>
        </p:spPr>
        <p:txBody>
          <a:bodyPr wrap="square" rtlCol="0">
            <a:spAutoFit/>
          </a:bodyPr>
          <a:lstStyle/>
          <a:p>
            <a:pPr algn="r">
              <a:spcAft>
                <a:spcPts val="1000"/>
              </a:spcAft>
            </a:pPr>
            <a:r>
              <a:rPr lang="en-AU" sz="1800" dirty="0" smtClean="0"/>
              <a:t>1.0</a:t>
            </a:r>
          </a:p>
          <a:p>
            <a:pPr algn="r">
              <a:spcAft>
                <a:spcPts val="1000"/>
              </a:spcAft>
            </a:pPr>
            <a:endParaRPr lang="en-AU" sz="1800" dirty="0"/>
          </a:p>
          <a:p>
            <a:pPr algn="r">
              <a:spcAft>
                <a:spcPts val="1000"/>
              </a:spcAft>
            </a:pPr>
            <a:r>
              <a:rPr lang="en-AU" sz="1800" dirty="0"/>
              <a:t>0</a:t>
            </a:r>
            <a:r>
              <a:rPr lang="en-AU" sz="1800" dirty="0" smtClean="0"/>
              <a:t>.8</a:t>
            </a:r>
          </a:p>
          <a:p>
            <a:pPr algn="r">
              <a:spcAft>
                <a:spcPts val="1000"/>
              </a:spcAft>
            </a:pPr>
            <a:endParaRPr lang="en-AU" sz="1800" dirty="0"/>
          </a:p>
          <a:p>
            <a:pPr algn="r">
              <a:spcAft>
                <a:spcPts val="1000"/>
              </a:spcAft>
            </a:pPr>
            <a:r>
              <a:rPr lang="en-AU" sz="1800" dirty="0" smtClean="0"/>
              <a:t>0.6</a:t>
            </a:r>
          </a:p>
          <a:p>
            <a:pPr algn="r">
              <a:spcAft>
                <a:spcPts val="1000"/>
              </a:spcAft>
            </a:pPr>
            <a:endParaRPr lang="en-AU" sz="1800" dirty="0"/>
          </a:p>
          <a:p>
            <a:pPr algn="r">
              <a:spcAft>
                <a:spcPts val="1000"/>
              </a:spcAft>
            </a:pPr>
            <a:r>
              <a:rPr lang="en-AU" sz="1800" dirty="0" smtClean="0"/>
              <a:t>0.4</a:t>
            </a:r>
          </a:p>
          <a:p>
            <a:pPr algn="r">
              <a:spcAft>
                <a:spcPts val="1000"/>
              </a:spcAft>
            </a:pPr>
            <a:endParaRPr lang="en-AU" sz="1800" dirty="0"/>
          </a:p>
          <a:p>
            <a:pPr algn="r">
              <a:spcAft>
                <a:spcPts val="1000"/>
              </a:spcAft>
            </a:pPr>
            <a:r>
              <a:rPr lang="en-AU" sz="1800" dirty="0" smtClean="0"/>
              <a:t>0.2</a:t>
            </a:r>
          </a:p>
          <a:p>
            <a:pPr algn="r">
              <a:spcAft>
                <a:spcPts val="1000"/>
              </a:spcAft>
            </a:pPr>
            <a:endParaRPr lang="en-AU" sz="1800" dirty="0"/>
          </a:p>
          <a:p>
            <a:pPr algn="r">
              <a:spcAft>
                <a:spcPts val="1000"/>
              </a:spcAft>
            </a:pPr>
            <a:r>
              <a:rPr lang="en-AU" sz="1800" dirty="0" smtClean="0"/>
              <a:t>0</a:t>
            </a:r>
            <a:endParaRPr lang="en-AU" sz="1800" dirty="0"/>
          </a:p>
        </p:txBody>
      </p:sp>
      <p:sp>
        <p:nvSpPr>
          <p:cNvPr id="6" name="Rectangle 5"/>
          <p:cNvSpPr/>
          <p:nvPr/>
        </p:nvSpPr>
        <p:spPr>
          <a:xfrm rot="16200000">
            <a:off x="-410349" y="3198167"/>
            <a:ext cx="3225563" cy="461665"/>
          </a:xfrm>
          <a:prstGeom prst="rect">
            <a:avLst/>
          </a:prstGeom>
          <a:solidFill>
            <a:schemeClr val="bg1"/>
          </a:solidFill>
        </p:spPr>
        <p:txBody>
          <a:bodyPr wrap="none">
            <a:spAutoFit/>
          </a:bodyPr>
          <a:lstStyle/>
          <a:p>
            <a:r>
              <a:rPr lang="en-AU" b="1" dirty="0" smtClean="0"/>
              <a:t>Probability of fatality</a:t>
            </a:r>
            <a:endParaRPr lang="en-AU" dirty="0"/>
          </a:p>
        </p:txBody>
      </p:sp>
    </p:spTree>
    <p:extLst>
      <p:ext uri="{BB962C8B-B14F-4D97-AF65-F5344CB8AC3E}">
        <p14:creationId xmlns:p14="http://schemas.microsoft.com/office/powerpoint/2010/main" val="4190866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defRPr>
            </a:lvl1pPr>
            <a:lvl2pPr marL="742950" indent="-285750" eaLnBrk="0" hangingPunct="0">
              <a:defRPr kumimoji="1" sz="2400">
                <a:solidFill>
                  <a:schemeClr val="tx1"/>
                </a:solidFill>
                <a:latin typeface="Arial" charset="0"/>
              </a:defRPr>
            </a:lvl2pPr>
            <a:lvl3pPr marL="1143000" indent="-228600" eaLnBrk="0" hangingPunct="0">
              <a:defRPr kumimoji="1" sz="2400">
                <a:solidFill>
                  <a:schemeClr val="tx1"/>
                </a:solidFill>
                <a:latin typeface="Arial" charset="0"/>
              </a:defRPr>
            </a:lvl3pPr>
            <a:lvl4pPr marL="1600200" indent="-228600" eaLnBrk="0" hangingPunct="0">
              <a:defRPr kumimoji="1" sz="2400">
                <a:solidFill>
                  <a:schemeClr val="tx1"/>
                </a:solidFill>
                <a:latin typeface="Arial" charset="0"/>
              </a:defRPr>
            </a:lvl4pPr>
            <a:lvl5pPr marL="2057400" indent="-228600" eaLnBrk="0" hangingPunct="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eaLnBrk="1" hangingPunct="1"/>
            <a:fld id="{A234F19A-7933-427A-99B6-391CBE30AEEC}" type="slidenum">
              <a:rPr kumimoji="0" lang="en-AU" sz="1200" smtClean="0">
                <a:solidFill>
                  <a:srgbClr val="DF7A00"/>
                </a:solidFill>
              </a:rPr>
              <a:pPr eaLnBrk="1" hangingPunct="1"/>
              <a:t>14</a:t>
            </a:fld>
            <a:endParaRPr kumimoji="0" lang="en-AU" sz="1200" dirty="0" smtClean="0">
              <a:solidFill>
                <a:srgbClr val="DF7A00"/>
              </a:solidFill>
            </a:endParaRPr>
          </a:p>
        </p:txBody>
      </p:sp>
      <p:sp>
        <p:nvSpPr>
          <p:cNvPr id="2" name="Content Placeholder 1"/>
          <p:cNvSpPr>
            <a:spLocks noGrp="1"/>
          </p:cNvSpPr>
          <p:nvPr>
            <p:ph idx="1"/>
          </p:nvPr>
        </p:nvSpPr>
        <p:spPr>
          <a:xfrm>
            <a:off x="685800" y="1600200"/>
            <a:ext cx="7772400" cy="3845024"/>
          </a:xfrm>
        </p:spPr>
        <p:txBody>
          <a:bodyPr/>
          <a:lstStyle/>
          <a:p>
            <a:pPr marL="0" indent="0">
              <a:buNone/>
            </a:pPr>
            <a:endParaRPr lang="en-AU" sz="3200" dirty="0" smtClean="0"/>
          </a:p>
          <a:p>
            <a:pPr marL="0" indent="0">
              <a:buNone/>
            </a:pPr>
            <a:r>
              <a:rPr lang="en-AU" sz="2800" dirty="0" smtClean="0"/>
              <a:t>Say </a:t>
            </a:r>
            <a:r>
              <a:rPr lang="en-AU" sz="2800" dirty="0" smtClean="0">
                <a:solidFill>
                  <a:srgbClr val="CF5E31"/>
                </a:solidFill>
              </a:rPr>
              <a:t>~300 J </a:t>
            </a:r>
            <a:r>
              <a:rPr lang="en-AU" sz="2800" dirty="0" smtClean="0"/>
              <a:t>≈ 98% chance of a fatality</a:t>
            </a:r>
          </a:p>
          <a:p>
            <a:pPr marL="0" indent="0">
              <a:buNone/>
            </a:pPr>
            <a:endParaRPr lang="en-AU" sz="2800" dirty="0"/>
          </a:p>
          <a:p>
            <a:pPr marL="0" indent="0">
              <a:buNone/>
            </a:pPr>
            <a:r>
              <a:rPr lang="en-AU" sz="2800" dirty="0" smtClean="0"/>
              <a:t>Looking at gravitational potential energy for cranes and objects at height</a:t>
            </a:r>
          </a:p>
          <a:p>
            <a:pPr marL="0" indent="0">
              <a:buNone/>
            </a:pPr>
            <a:r>
              <a:rPr lang="en-AU" sz="2800" dirty="0" smtClean="0"/>
              <a:t>m x g x h &gt; </a:t>
            </a:r>
            <a:r>
              <a:rPr lang="en-AU" sz="3600" dirty="0" smtClean="0">
                <a:solidFill>
                  <a:srgbClr val="CF5E31"/>
                </a:solidFill>
              </a:rPr>
              <a:t>300 J</a:t>
            </a:r>
          </a:p>
        </p:txBody>
      </p:sp>
      <p:sp>
        <p:nvSpPr>
          <p:cNvPr id="3" name="Title 2"/>
          <p:cNvSpPr>
            <a:spLocks noGrp="1"/>
          </p:cNvSpPr>
          <p:nvPr>
            <p:ph type="title"/>
          </p:nvPr>
        </p:nvSpPr>
        <p:spPr/>
        <p:txBody>
          <a:bodyPr/>
          <a:lstStyle/>
          <a:p>
            <a:r>
              <a:rPr lang="en-AU" dirty="0" smtClean="0"/>
              <a:t/>
            </a:r>
            <a:br>
              <a:rPr lang="en-AU" dirty="0" smtClean="0"/>
            </a:br>
            <a:r>
              <a:rPr lang="en-AU" dirty="0" smtClean="0"/>
              <a:t>What does this all mean?</a:t>
            </a:r>
            <a:r>
              <a:rPr lang="en-AU" dirty="0"/>
              <a:t/>
            </a:r>
            <a:br>
              <a:rPr lang="en-AU" dirty="0"/>
            </a:br>
            <a:endParaRPr lang="en-AU" dirty="0"/>
          </a:p>
        </p:txBody>
      </p:sp>
    </p:spTree>
    <p:extLst>
      <p:ext uri="{BB962C8B-B14F-4D97-AF65-F5344CB8AC3E}">
        <p14:creationId xmlns:p14="http://schemas.microsoft.com/office/powerpoint/2010/main" val="3687267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28600"/>
            <a:ext cx="7772400" cy="752128"/>
          </a:xfrm>
        </p:spPr>
        <p:txBody>
          <a:bodyPr/>
          <a:lstStyle/>
          <a:p>
            <a:r>
              <a:rPr lang="en-AU" dirty="0" smtClean="0"/>
              <a:t/>
            </a:r>
            <a:br>
              <a:rPr lang="en-AU" dirty="0" smtClean="0"/>
            </a:br>
            <a:r>
              <a:rPr lang="en-AU" dirty="0" smtClean="0"/>
              <a:t>Energy (m x g x h) to equal 300 J</a:t>
            </a:r>
            <a:endParaRPr lang="en-AU" dirty="0"/>
          </a:p>
        </p:txBody>
      </p:sp>
      <p:sp>
        <p:nvSpPr>
          <p:cNvPr id="2" name="Rectangle 1"/>
          <p:cNvSpPr/>
          <p:nvPr/>
        </p:nvSpPr>
        <p:spPr>
          <a:xfrm rot="16200000">
            <a:off x="120170" y="3585011"/>
            <a:ext cx="1281121" cy="369332"/>
          </a:xfrm>
          <a:prstGeom prst="rect">
            <a:avLst/>
          </a:prstGeom>
        </p:spPr>
        <p:txBody>
          <a:bodyPr wrap="none">
            <a:spAutoFit/>
          </a:bodyPr>
          <a:lstStyle/>
          <a:p>
            <a:pPr algn="ctr">
              <a:defRPr sz="1600" b="1" i="0" u="none" strike="noStrike" kern="1200" baseline="0">
                <a:solidFill>
                  <a:prstClr val="black"/>
                </a:solidFill>
                <a:latin typeface="+mn-lt"/>
                <a:ea typeface="+mn-ea"/>
                <a:cs typeface="+mn-cs"/>
              </a:defRPr>
            </a:pPr>
            <a:r>
              <a:rPr lang="en-AU" sz="1800" b="1" dirty="0">
                <a:solidFill>
                  <a:prstClr val="black"/>
                </a:solidFill>
                <a:latin typeface="Arial"/>
                <a:cs typeface="+mn-cs"/>
              </a:rPr>
              <a:t>Height</a:t>
            </a:r>
            <a:r>
              <a:rPr lang="en-AU" sz="1600" b="1" dirty="0">
                <a:solidFill>
                  <a:prstClr val="black"/>
                </a:solidFill>
                <a:latin typeface="Arial"/>
                <a:cs typeface="+mn-cs"/>
              </a:rPr>
              <a:t> (m)</a:t>
            </a:r>
          </a:p>
        </p:txBody>
      </p:sp>
      <p:grpSp>
        <p:nvGrpSpPr>
          <p:cNvPr id="4" name="Group 3"/>
          <p:cNvGrpSpPr/>
          <p:nvPr/>
        </p:nvGrpSpPr>
        <p:grpSpPr>
          <a:xfrm>
            <a:off x="811620" y="1052736"/>
            <a:ext cx="8352928" cy="5472608"/>
            <a:chOff x="811620" y="1033373"/>
            <a:chExt cx="8352928" cy="5472608"/>
          </a:xfrm>
        </p:grpSpPr>
        <p:graphicFrame>
          <p:nvGraphicFramePr>
            <p:cNvPr id="5" name="Chart 4"/>
            <p:cNvGraphicFramePr>
              <a:graphicFrameLocks/>
            </p:cNvGraphicFramePr>
            <p:nvPr>
              <p:extLst>
                <p:ext uri="{D42A27DB-BD31-4B8C-83A1-F6EECF244321}">
                  <p14:modId xmlns:p14="http://schemas.microsoft.com/office/powerpoint/2010/main" val="3099600623"/>
                </p:ext>
              </p:extLst>
            </p:nvPr>
          </p:nvGraphicFramePr>
          <p:xfrm>
            <a:off x="811620" y="1033373"/>
            <a:ext cx="8352928" cy="547260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bwMode="auto">
            <a:xfrm>
              <a:off x="1331640" y="1556792"/>
              <a:ext cx="252000" cy="41044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8" name="Slide Number Placeholder 3"/>
          <p:cNvSpPr>
            <a:spLocks noGrp="1"/>
          </p:cNvSpPr>
          <p:nvPr>
            <p:ph type="sldNum" sz="quarter" idx="10"/>
          </p:nvPr>
        </p:nvSpPr>
        <p:spPr>
          <a:xfrm>
            <a:off x="7885113" y="6524625"/>
            <a:ext cx="1258887"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defRPr>
            </a:lvl1pPr>
            <a:lvl2pPr marL="742950" indent="-285750" eaLnBrk="0" hangingPunct="0">
              <a:defRPr kumimoji="1" sz="2400">
                <a:solidFill>
                  <a:schemeClr val="tx1"/>
                </a:solidFill>
                <a:latin typeface="Arial" charset="0"/>
              </a:defRPr>
            </a:lvl2pPr>
            <a:lvl3pPr marL="1143000" indent="-228600" eaLnBrk="0" hangingPunct="0">
              <a:defRPr kumimoji="1" sz="2400">
                <a:solidFill>
                  <a:schemeClr val="tx1"/>
                </a:solidFill>
                <a:latin typeface="Arial" charset="0"/>
              </a:defRPr>
            </a:lvl3pPr>
            <a:lvl4pPr marL="1600200" indent="-228600" eaLnBrk="0" hangingPunct="0">
              <a:defRPr kumimoji="1" sz="2400">
                <a:solidFill>
                  <a:schemeClr val="tx1"/>
                </a:solidFill>
                <a:latin typeface="Arial" charset="0"/>
              </a:defRPr>
            </a:lvl4pPr>
            <a:lvl5pPr marL="2057400" indent="-228600" eaLnBrk="0" hangingPunct="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eaLnBrk="1" hangingPunct="1"/>
            <a:fld id="{A234F19A-7933-427A-99B6-391CBE30AEEC}" type="slidenum">
              <a:rPr kumimoji="0" lang="en-AU" sz="1200" smtClean="0">
                <a:solidFill>
                  <a:srgbClr val="DF7A00"/>
                </a:solidFill>
              </a:rPr>
              <a:pPr eaLnBrk="1" hangingPunct="1"/>
              <a:t>15</a:t>
            </a:fld>
            <a:endParaRPr kumimoji="0" lang="en-AU" sz="1200" dirty="0" smtClean="0">
              <a:solidFill>
                <a:srgbClr val="DF7A00"/>
              </a:solidFill>
            </a:endParaRPr>
          </a:p>
        </p:txBody>
      </p:sp>
      <p:sp>
        <p:nvSpPr>
          <p:cNvPr id="10" name="TextBox 9"/>
          <p:cNvSpPr txBox="1"/>
          <p:nvPr/>
        </p:nvSpPr>
        <p:spPr>
          <a:xfrm>
            <a:off x="1907704" y="4829090"/>
            <a:ext cx="1008112" cy="400110"/>
          </a:xfrm>
          <a:prstGeom prst="rect">
            <a:avLst/>
          </a:prstGeom>
          <a:solidFill>
            <a:srgbClr val="CCFFCC"/>
          </a:solidFill>
        </p:spPr>
        <p:txBody>
          <a:bodyPr wrap="square" rtlCol="0">
            <a:spAutoFit/>
          </a:bodyPr>
          <a:lstStyle/>
          <a:p>
            <a:pPr algn="ctr"/>
            <a:r>
              <a:rPr lang="en-AU" sz="2000" dirty="0" smtClean="0"/>
              <a:t>&lt;300 J</a:t>
            </a:r>
            <a:endParaRPr lang="en-AU" sz="2000" dirty="0"/>
          </a:p>
        </p:txBody>
      </p:sp>
      <p:sp>
        <p:nvSpPr>
          <p:cNvPr id="11" name="TextBox 10"/>
          <p:cNvSpPr txBox="1"/>
          <p:nvPr/>
        </p:nvSpPr>
        <p:spPr>
          <a:xfrm>
            <a:off x="3868512" y="2872264"/>
            <a:ext cx="3071172" cy="1015663"/>
          </a:xfrm>
          <a:prstGeom prst="rect">
            <a:avLst/>
          </a:prstGeom>
          <a:solidFill>
            <a:srgbClr val="FFB7B7"/>
          </a:solidFill>
        </p:spPr>
        <p:txBody>
          <a:bodyPr wrap="square" rtlCol="0">
            <a:spAutoFit/>
          </a:bodyPr>
          <a:lstStyle/>
          <a:p>
            <a:pPr algn="ctr"/>
            <a:r>
              <a:rPr lang="en-AU" sz="6000" dirty="0"/>
              <a:t>&gt;</a:t>
            </a:r>
            <a:r>
              <a:rPr lang="en-AU" sz="6000" dirty="0" smtClean="0"/>
              <a:t>300 J</a:t>
            </a:r>
            <a:endParaRPr lang="en-AU" sz="6000" dirty="0"/>
          </a:p>
        </p:txBody>
      </p:sp>
      <p:cxnSp>
        <p:nvCxnSpPr>
          <p:cNvPr id="16" name="Straight Connector 15"/>
          <p:cNvCxnSpPr/>
          <p:nvPr/>
        </p:nvCxnSpPr>
        <p:spPr bwMode="auto">
          <a:xfrm flipV="1">
            <a:off x="4788024" y="4725144"/>
            <a:ext cx="0" cy="648072"/>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17" name="Straight Connector 16"/>
          <p:cNvCxnSpPr/>
          <p:nvPr/>
        </p:nvCxnSpPr>
        <p:spPr bwMode="auto">
          <a:xfrm>
            <a:off x="1685970" y="5013176"/>
            <a:ext cx="3462094" cy="0"/>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Tree>
    <p:extLst>
      <p:ext uri="{BB962C8B-B14F-4D97-AF65-F5344CB8AC3E}">
        <p14:creationId xmlns:p14="http://schemas.microsoft.com/office/powerpoint/2010/main" val="346299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defRPr>
            </a:lvl1pPr>
            <a:lvl2pPr marL="742950" indent="-285750" eaLnBrk="0" hangingPunct="0">
              <a:defRPr kumimoji="1" sz="2400">
                <a:solidFill>
                  <a:schemeClr val="tx1"/>
                </a:solidFill>
                <a:latin typeface="Arial" charset="0"/>
              </a:defRPr>
            </a:lvl2pPr>
            <a:lvl3pPr marL="1143000" indent="-228600" eaLnBrk="0" hangingPunct="0">
              <a:defRPr kumimoji="1" sz="2400">
                <a:solidFill>
                  <a:schemeClr val="tx1"/>
                </a:solidFill>
                <a:latin typeface="Arial" charset="0"/>
              </a:defRPr>
            </a:lvl3pPr>
            <a:lvl4pPr marL="1600200" indent="-228600" eaLnBrk="0" hangingPunct="0">
              <a:defRPr kumimoji="1" sz="2400">
                <a:solidFill>
                  <a:schemeClr val="tx1"/>
                </a:solidFill>
                <a:latin typeface="Arial" charset="0"/>
              </a:defRPr>
            </a:lvl4pPr>
            <a:lvl5pPr marL="2057400" indent="-228600" eaLnBrk="0" hangingPunct="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eaLnBrk="1" hangingPunct="1"/>
            <a:fld id="{A234F19A-7933-427A-99B6-391CBE30AEEC}" type="slidenum">
              <a:rPr kumimoji="0" lang="en-AU" sz="1200" smtClean="0">
                <a:solidFill>
                  <a:srgbClr val="DF7A00"/>
                </a:solidFill>
              </a:rPr>
              <a:pPr eaLnBrk="1" hangingPunct="1"/>
              <a:t>16</a:t>
            </a:fld>
            <a:endParaRPr kumimoji="0" lang="en-AU" sz="1200" dirty="0" smtClean="0">
              <a:solidFill>
                <a:srgbClr val="DF7A00"/>
              </a:solidFill>
            </a:endParaRPr>
          </a:p>
        </p:txBody>
      </p:sp>
      <p:sp>
        <p:nvSpPr>
          <p:cNvPr id="2" name="Content Placeholder 1"/>
          <p:cNvSpPr>
            <a:spLocks noGrp="1"/>
          </p:cNvSpPr>
          <p:nvPr>
            <p:ph idx="1"/>
          </p:nvPr>
        </p:nvSpPr>
        <p:spPr>
          <a:xfrm>
            <a:off x="827584" y="1340768"/>
            <a:ext cx="8208912" cy="4495800"/>
          </a:xfrm>
        </p:spPr>
        <p:txBody>
          <a:bodyPr/>
          <a:lstStyle/>
          <a:p>
            <a:r>
              <a:rPr lang="en-AU" dirty="0" smtClean="0"/>
              <a:t>Human limit ~ 500 kg (½ tonne), limited application</a:t>
            </a:r>
          </a:p>
          <a:p>
            <a:r>
              <a:rPr lang="en-AU" dirty="0" smtClean="0"/>
              <a:t>Most humans ~ 50 kg maximum</a:t>
            </a:r>
          </a:p>
          <a:p>
            <a:r>
              <a:rPr lang="en-AU" dirty="0" smtClean="0"/>
              <a:t>Need for mechanical lifting on mining operations</a:t>
            </a:r>
          </a:p>
          <a:p>
            <a:pPr marL="0" indent="0">
              <a:buNone/>
            </a:pPr>
            <a:endParaRPr lang="en-AU" dirty="0" smtClean="0"/>
          </a:p>
          <a:p>
            <a:pPr marL="57150" indent="0">
              <a:buNone/>
            </a:pPr>
            <a:r>
              <a:rPr lang="en-AU" dirty="0" smtClean="0"/>
              <a:t>Largest crane (bridge) in last few years = </a:t>
            </a:r>
            <a:endParaRPr lang="en-AU" dirty="0"/>
          </a:p>
          <a:p>
            <a:pPr marL="57150" indent="0">
              <a:buNone/>
            </a:pPr>
            <a:r>
              <a:rPr lang="en-AU" dirty="0" smtClean="0"/>
              <a:t>122 t + 75 t = 197 t @ 38 m</a:t>
            </a:r>
          </a:p>
          <a:p>
            <a:pPr marL="57150" indent="0">
              <a:buNone/>
            </a:pPr>
            <a:endParaRPr lang="en-AU" dirty="0" smtClean="0"/>
          </a:p>
          <a:p>
            <a:pPr marL="57150" indent="0">
              <a:buNone/>
            </a:pPr>
            <a:r>
              <a:rPr lang="en-AU" dirty="0"/>
              <a:t>m</a:t>
            </a:r>
            <a:r>
              <a:rPr lang="en-AU" dirty="0" smtClean="0"/>
              <a:t> x g x h = 197,000 x 9.81 x 38 = 73,437,766 J   </a:t>
            </a:r>
          </a:p>
          <a:p>
            <a:pPr marL="57150" indent="0" algn="r">
              <a:buNone/>
            </a:pPr>
            <a:r>
              <a:rPr lang="en-AU" sz="3600" dirty="0" smtClean="0">
                <a:solidFill>
                  <a:srgbClr val="CF5E31"/>
                </a:solidFill>
              </a:rPr>
              <a:t>73 MJ</a:t>
            </a:r>
          </a:p>
          <a:p>
            <a:pPr marL="457200" lvl="1" indent="0">
              <a:buNone/>
            </a:pPr>
            <a:endParaRPr lang="en-AU" sz="2800" dirty="0" smtClean="0"/>
          </a:p>
          <a:p>
            <a:endParaRPr lang="en-AU" sz="2800" dirty="0"/>
          </a:p>
        </p:txBody>
      </p:sp>
      <p:sp>
        <p:nvSpPr>
          <p:cNvPr id="3" name="Title 2"/>
          <p:cNvSpPr>
            <a:spLocks noGrp="1"/>
          </p:cNvSpPr>
          <p:nvPr>
            <p:ph type="title"/>
          </p:nvPr>
        </p:nvSpPr>
        <p:spPr/>
        <p:txBody>
          <a:bodyPr/>
          <a:lstStyle/>
          <a:p>
            <a:r>
              <a:rPr lang="en-AU" dirty="0" smtClean="0"/>
              <a:t>Issues with mechanical </a:t>
            </a:r>
            <a:r>
              <a:rPr lang="en-AU" dirty="0"/>
              <a:t>h</a:t>
            </a:r>
            <a:r>
              <a:rPr lang="en-AU" dirty="0" smtClean="0"/>
              <a:t>andling</a:t>
            </a:r>
            <a:endParaRPr lang="en-AU" dirty="0"/>
          </a:p>
        </p:txBody>
      </p:sp>
      <p:pic>
        <p:nvPicPr>
          <p:cNvPr id="6146" name="Picture 2" descr="C:\Users\MIGSDHS\AppData\Local\Microsoft\Windows\Temporary Internet Files\Content.IE5\VKWVEYKQ\MC90033961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1887" y="2852936"/>
            <a:ext cx="1440160"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255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defRPr>
            </a:lvl1pPr>
            <a:lvl2pPr marL="742950" indent="-285750" eaLnBrk="0" hangingPunct="0">
              <a:defRPr kumimoji="1" sz="2400">
                <a:solidFill>
                  <a:schemeClr val="tx1"/>
                </a:solidFill>
                <a:latin typeface="Arial" charset="0"/>
              </a:defRPr>
            </a:lvl2pPr>
            <a:lvl3pPr marL="1143000" indent="-228600" eaLnBrk="0" hangingPunct="0">
              <a:defRPr kumimoji="1" sz="2400">
                <a:solidFill>
                  <a:schemeClr val="tx1"/>
                </a:solidFill>
                <a:latin typeface="Arial" charset="0"/>
              </a:defRPr>
            </a:lvl3pPr>
            <a:lvl4pPr marL="1600200" indent="-228600" eaLnBrk="0" hangingPunct="0">
              <a:defRPr kumimoji="1" sz="2400">
                <a:solidFill>
                  <a:schemeClr val="tx1"/>
                </a:solidFill>
                <a:latin typeface="Arial" charset="0"/>
              </a:defRPr>
            </a:lvl4pPr>
            <a:lvl5pPr marL="2057400" indent="-228600" eaLnBrk="0" hangingPunct="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eaLnBrk="1" hangingPunct="1"/>
            <a:fld id="{A234F19A-7933-427A-99B6-391CBE30AEEC}" type="slidenum">
              <a:rPr kumimoji="0" lang="en-AU" sz="1200" smtClean="0">
                <a:solidFill>
                  <a:srgbClr val="DF7A00"/>
                </a:solidFill>
              </a:rPr>
              <a:pPr eaLnBrk="1" hangingPunct="1"/>
              <a:t>17</a:t>
            </a:fld>
            <a:endParaRPr kumimoji="0" lang="en-AU" sz="1200" dirty="0" smtClean="0">
              <a:solidFill>
                <a:srgbClr val="DF7A00"/>
              </a:solidFill>
            </a:endParaRPr>
          </a:p>
        </p:txBody>
      </p:sp>
      <p:sp>
        <p:nvSpPr>
          <p:cNvPr id="2" name="Content Placeholder 1"/>
          <p:cNvSpPr>
            <a:spLocks noGrp="1"/>
          </p:cNvSpPr>
          <p:nvPr>
            <p:ph idx="1"/>
          </p:nvPr>
        </p:nvSpPr>
        <p:spPr>
          <a:xfrm>
            <a:off x="755576" y="1556792"/>
            <a:ext cx="8064896" cy="4999856"/>
          </a:xfrm>
        </p:spPr>
        <p:txBody>
          <a:bodyPr/>
          <a:lstStyle/>
          <a:p>
            <a:pPr marL="0" indent="0">
              <a:buNone/>
            </a:pPr>
            <a:endParaRPr lang="en-AU" sz="2800" dirty="0" smtClean="0"/>
          </a:p>
          <a:p>
            <a:r>
              <a:rPr lang="en-AU" dirty="0"/>
              <a:t>T</a:t>
            </a:r>
            <a:r>
              <a:rPr lang="en-AU" dirty="0" smtClean="0"/>
              <a:t>he number of fatalities, accidents and injuries – and near misses</a:t>
            </a:r>
          </a:p>
          <a:p>
            <a:endParaRPr lang="en-AU" dirty="0" smtClean="0"/>
          </a:p>
          <a:p>
            <a:r>
              <a:rPr lang="en-AU" dirty="0" smtClean="0"/>
              <a:t>Of the 60 fatalities in WA since 2000, five involved mechanical handling</a:t>
            </a:r>
            <a:endParaRPr lang="en-AU" dirty="0"/>
          </a:p>
        </p:txBody>
      </p:sp>
      <p:sp>
        <p:nvSpPr>
          <p:cNvPr id="3" name="Title 2"/>
          <p:cNvSpPr>
            <a:spLocks noGrp="1"/>
          </p:cNvSpPr>
          <p:nvPr>
            <p:ph type="title"/>
          </p:nvPr>
        </p:nvSpPr>
        <p:spPr/>
        <p:txBody>
          <a:bodyPr/>
          <a:lstStyle/>
          <a:p>
            <a:r>
              <a:rPr lang="en-AU" dirty="0" smtClean="0"/>
              <a:t>Why are we covering these issues?</a:t>
            </a:r>
            <a:endParaRPr lang="en-AU" dirty="0"/>
          </a:p>
        </p:txBody>
      </p:sp>
    </p:spTree>
    <p:extLst>
      <p:ext uri="{BB962C8B-B14F-4D97-AF65-F5344CB8AC3E}">
        <p14:creationId xmlns:p14="http://schemas.microsoft.com/office/powerpoint/2010/main" val="1738572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AU" dirty="0" smtClean="0"/>
              <a:t>ConocoPhillips Marine study</a:t>
            </a:r>
            <a:endParaRPr lang="en-AU" altLang="en-US" dirty="0" smtClean="0"/>
          </a:p>
        </p:txBody>
      </p:sp>
      <p:pic>
        <p:nvPicPr>
          <p:cNvPr id="15364" name="Picture 4" descr="Cooco Phillip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0309" y="1489460"/>
            <a:ext cx="5815947" cy="4842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5"/>
          <p:cNvSpPr txBox="1">
            <a:spLocks noChangeArrowheads="1"/>
          </p:cNvSpPr>
          <p:nvPr/>
        </p:nvSpPr>
        <p:spPr bwMode="auto">
          <a:xfrm>
            <a:off x="7956376" y="6021288"/>
            <a:ext cx="826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24" charset="-128"/>
              </a:defRPr>
            </a:lvl1pPr>
            <a:lvl2pPr marL="742950" indent="-285750">
              <a:defRPr sz="2400">
                <a:solidFill>
                  <a:schemeClr val="tx1"/>
                </a:solidFill>
                <a:latin typeface="Arial" charset="0"/>
                <a:ea typeface="ＭＳ Ｐゴシック" pitchFamily="-124" charset="-128"/>
              </a:defRPr>
            </a:lvl2pPr>
            <a:lvl3pPr marL="1143000" indent="-228600">
              <a:defRPr sz="2400">
                <a:solidFill>
                  <a:schemeClr val="tx1"/>
                </a:solidFill>
                <a:latin typeface="Arial" charset="0"/>
                <a:ea typeface="ＭＳ Ｐゴシック" pitchFamily="-124" charset="-128"/>
              </a:defRPr>
            </a:lvl3pPr>
            <a:lvl4pPr marL="1600200" indent="-228600">
              <a:defRPr sz="2400">
                <a:solidFill>
                  <a:schemeClr val="tx1"/>
                </a:solidFill>
                <a:latin typeface="Arial" charset="0"/>
                <a:ea typeface="ＭＳ Ｐゴシック" pitchFamily="-124" charset="-128"/>
              </a:defRPr>
            </a:lvl4pPr>
            <a:lvl5pPr marL="2057400" indent="-228600">
              <a:defRPr sz="2400">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24" charset="-128"/>
              </a:defRPr>
            </a:lvl9pPr>
          </a:lstStyle>
          <a:p>
            <a:r>
              <a:rPr lang="en-AU" altLang="en-US" sz="1400" dirty="0" smtClean="0">
                <a:solidFill>
                  <a:srgbClr val="000000"/>
                </a:solidFill>
                <a:cs typeface="+mn-cs"/>
              </a:rPr>
              <a:t>[REF 3]</a:t>
            </a:r>
            <a:endParaRPr lang="en-AU" altLang="en-US" sz="1400" dirty="0">
              <a:solidFill>
                <a:srgbClr val="000000"/>
              </a:solidFill>
              <a:cs typeface="+mn-cs"/>
            </a:endParaRPr>
          </a:p>
        </p:txBody>
      </p:sp>
      <p:sp>
        <p:nvSpPr>
          <p:cNvPr id="15363" name="Content Placeholder 2"/>
          <p:cNvSpPr>
            <a:spLocks noGrp="1"/>
          </p:cNvSpPr>
          <p:nvPr>
            <p:ph idx="1"/>
          </p:nvPr>
        </p:nvSpPr>
        <p:spPr>
          <a:xfrm>
            <a:off x="4427984" y="1706861"/>
            <a:ext cx="3816424" cy="4416349"/>
          </a:xfrm>
        </p:spPr>
        <p:txBody>
          <a:bodyPr/>
          <a:lstStyle/>
          <a:p>
            <a:pPr>
              <a:buFontTx/>
              <a:buNone/>
            </a:pPr>
            <a:r>
              <a:rPr lang="en-AU" altLang="en-US" sz="2000" dirty="0" smtClean="0"/>
              <a:t>Extrapolating ~15 years of data</a:t>
            </a:r>
          </a:p>
          <a:p>
            <a:pPr marL="0" indent="0">
              <a:lnSpc>
                <a:spcPct val="150000"/>
              </a:lnSpc>
              <a:spcBef>
                <a:spcPts val="200"/>
              </a:spcBef>
              <a:buNone/>
            </a:pPr>
            <a:r>
              <a:rPr lang="en-AU" altLang="en-US" sz="1600" dirty="0" smtClean="0"/>
              <a:t>5</a:t>
            </a:r>
          </a:p>
          <a:p>
            <a:pPr marL="457200" lvl="1" indent="0">
              <a:lnSpc>
                <a:spcPct val="150000"/>
              </a:lnSpc>
              <a:spcBef>
                <a:spcPts val="200"/>
              </a:spcBef>
              <a:buNone/>
            </a:pPr>
            <a:endParaRPr lang="en-AU" altLang="en-US" sz="1600" dirty="0" smtClean="0"/>
          </a:p>
          <a:p>
            <a:pPr marL="457200" lvl="1" indent="0">
              <a:lnSpc>
                <a:spcPct val="150000"/>
              </a:lnSpc>
              <a:spcBef>
                <a:spcPts val="200"/>
              </a:spcBef>
              <a:buNone/>
            </a:pPr>
            <a:r>
              <a:rPr lang="en-AU" altLang="en-US" sz="1600" dirty="0" smtClean="0"/>
              <a:t> 150</a:t>
            </a:r>
          </a:p>
          <a:p>
            <a:pPr marL="457200" lvl="1" indent="0">
              <a:lnSpc>
                <a:spcPct val="150000"/>
              </a:lnSpc>
              <a:spcBef>
                <a:spcPts val="200"/>
              </a:spcBef>
              <a:buNone/>
            </a:pPr>
            <a:endParaRPr lang="en-AU" altLang="en-US" sz="1600" dirty="0"/>
          </a:p>
          <a:p>
            <a:pPr marL="914400" lvl="2" indent="0">
              <a:lnSpc>
                <a:spcPct val="150000"/>
              </a:lnSpc>
              <a:spcBef>
                <a:spcPts val="200"/>
              </a:spcBef>
              <a:buNone/>
            </a:pPr>
            <a:r>
              <a:rPr lang="en-AU" altLang="en-US" sz="1600" dirty="0" smtClean="0"/>
              <a:t>   1,500</a:t>
            </a:r>
          </a:p>
          <a:p>
            <a:pPr marL="0" indent="0">
              <a:lnSpc>
                <a:spcPct val="150000"/>
              </a:lnSpc>
              <a:spcBef>
                <a:spcPts val="200"/>
              </a:spcBef>
              <a:buNone/>
            </a:pPr>
            <a:endParaRPr lang="en-AU" altLang="en-US" sz="1600" dirty="0"/>
          </a:p>
          <a:p>
            <a:pPr marL="1371600" lvl="3" indent="0">
              <a:lnSpc>
                <a:spcPct val="150000"/>
              </a:lnSpc>
              <a:spcBef>
                <a:spcPts val="200"/>
              </a:spcBef>
              <a:buNone/>
            </a:pPr>
            <a:r>
              <a:rPr lang="en-AU" altLang="en-US" sz="1600" dirty="0" smtClean="0"/>
              <a:t>      15,000</a:t>
            </a:r>
          </a:p>
          <a:p>
            <a:pPr marL="0" indent="0">
              <a:lnSpc>
                <a:spcPct val="150000"/>
              </a:lnSpc>
              <a:spcBef>
                <a:spcPts val="200"/>
              </a:spcBef>
              <a:buNone/>
            </a:pPr>
            <a:endParaRPr lang="en-AU" altLang="en-US" sz="1600" dirty="0"/>
          </a:p>
          <a:p>
            <a:pPr marL="1828800" lvl="4" indent="0">
              <a:lnSpc>
                <a:spcPct val="150000"/>
              </a:lnSpc>
              <a:spcBef>
                <a:spcPts val="200"/>
              </a:spcBef>
              <a:buNone/>
            </a:pPr>
            <a:r>
              <a:rPr lang="en-AU" altLang="en-US" sz="1600" dirty="0" smtClean="0"/>
              <a:t>         1,500,000</a:t>
            </a:r>
          </a:p>
          <a:p>
            <a:endParaRPr lang="en-AU" altLang="en-US" dirty="0" smtClean="0"/>
          </a:p>
        </p:txBody>
      </p:sp>
      <p:sp>
        <p:nvSpPr>
          <p:cNvPr id="6" name="Slide Number Placeholder 3"/>
          <p:cNvSpPr>
            <a:spLocks noGrp="1"/>
          </p:cNvSpPr>
          <p:nvPr>
            <p:ph type="sldNum" sz="quarter" idx="10"/>
          </p:nvPr>
        </p:nvSpPr>
        <p:spPr>
          <a:xfrm>
            <a:off x="7885113" y="6524625"/>
            <a:ext cx="1258887"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defRPr>
            </a:lvl1pPr>
            <a:lvl2pPr marL="742950" indent="-285750" eaLnBrk="0" hangingPunct="0">
              <a:defRPr kumimoji="1" sz="2400">
                <a:solidFill>
                  <a:schemeClr val="tx1"/>
                </a:solidFill>
                <a:latin typeface="Arial" charset="0"/>
              </a:defRPr>
            </a:lvl2pPr>
            <a:lvl3pPr marL="1143000" indent="-228600" eaLnBrk="0" hangingPunct="0">
              <a:defRPr kumimoji="1" sz="2400">
                <a:solidFill>
                  <a:schemeClr val="tx1"/>
                </a:solidFill>
                <a:latin typeface="Arial" charset="0"/>
              </a:defRPr>
            </a:lvl3pPr>
            <a:lvl4pPr marL="1600200" indent="-228600" eaLnBrk="0" hangingPunct="0">
              <a:defRPr kumimoji="1" sz="2400">
                <a:solidFill>
                  <a:schemeClr val="tx1"/>
                </a:solidFill>
                <a:latin typeface="Arial" charset="0"/>
              </a:defRPr>
            </a:lvl4pPr>
            <a:lvl5pPr marL="2057400" indent="-228600" eaLnBrk="0" hangingPunct="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eaLnBrk="1" hangingPunct="1"/>
            <a:fld id="{A234F19A-7933-427A-99B6-391CBE30AEEC}" type="slidenum">
              <a:rPr kumimoji="0" lang="en-AU" sz="1200" smtClean="0">
                <a:solidFill>
                  <a:srgbClr val="DF7A00"/>
                </a:solidFill>
              </a:rPr>
              <a:pPr eaLnBrk="1" hangingPunct="1"/>
              <a:t>18</a:t>
            </a:fld>
            <a:endParaRPr kumimoji="0" lang="en-AU" sz="1200" dirty="0" smtClean="0">
              <a:solidFill>
                <a:srgbClr val="DF7A00"/>
              </a:solidFill>
            </a:endParaRPr>
          </a:p>
        </p:txBody>
      </p:sp>
    </p:spTree>
    <p:extLst>
      <p:ext uri="{BB962C8B-B14F-4D97-AF65-F5344CB8AC3E}">
        <p14:creationId xmlns:p14="http://schemas.microsoft.com/office/powerpoint/2010/main" val="42937858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defRPr>
            </a:lvl1pPr>
            <a:lvl2pPr marL="742950" indent="-285750" eaLnBrk="0" hangingPunct="0">
              <a:defRPr kumimoji="1" sz="2400">
                <a:solidFill>
                  <a:schemeClr val="tx1"/>
                </a:solidFill>
                <a:latin typeface="Arial" charset="0"/>
              </a:defRPr>
            </a:lvl2pPr>
            <a:lvl3pPr marL="1143000" indent="-228600" eaLnBrk="0" hangingPunct="0">
              <a:defRPr kumimoji="1" sz="2400">
                <a:solidFill>
                  <a:schemeClr val="tx1"/>
                </a:solidFill>
                <a:latin typeface="Arial" charset="0"/>
              </a:defRPr>
            </a:lvl3pPr>
            <a:lvl4pPr marL="1600200" indent="-228600" eaLnBrk="0" hangingPunct="0">
              <a:defRPr kumimoji="1" sz="2400">
                <a:solidFill>
                  <a:schemeClr val="tx1"/>
                </a:solidFill>
                <a:latin typeface="Arial" charset="0"/>
              </a:defRPr>
            </a:lvl4pPr>
            <a:lvl5pPr marL="2057400" indent="-228600" eaLnBrk="0" hangingPunct="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eaLnBrk="1" hangingPunct="1"/>
            <a:fld id="{A234F19A-7933-427A-99B6-391CBE30AEEC}" type="slidenum">
              <a:rPr kumimoji="0" lang="en-AU" sz="1200" smtClean="0">
                <a:solidFill>
                  <a:srgbClr val="DF7A00"/>
                </a:solidFill>
              </a:rPr>
              <a:pPr eaLnBrk="1" hangingPunct="1"/>
              <a:t>19</a:t>
            </a:fld>
            <a:endParaRPr kumimoji="0" lang="en-AU" sz="1200" dirty="0" smtClean="0">
              <a:solidFill>
                <a:srgbClr val="DF7A00"/>
              </a:solidFill>
            </a:endParaRPr>
          </a:p>
        </p:txBody>
      </p:sp>
      <p:sp>
        <p:nvSpPr>
          <p:cNvPr id="2" name="Content Placeholder 1"/>
          <p:cNvSpPr>
            <a:spLocks noGrp="1"/>
          </p:cNvSpPr>
          <p:nvPr>
            <p:ph idx="1"/>
          </p:nvPr>
        </p:nvSpPr>
        <p:spPr>
          <a:xfrm>
            <a:off x="827584" y="1628800"/>
            <a:ext cx="7920880" cy="4495800"/>
          </a:xfrm>
        </p:spPr>
        <p:txBody>
          <a:bodyPr/>
          <a:lstStyle/>
          <a:p>
            <a:r>
              <a:rPr lang="en-AU" dirty="0" smtClean="0"/>
              <a:t>High </a:t>
            </a:r>
            <a:r>
              <a:rPr lang="en-AU" dirty="0"/>
              <a:t>R</a:t>
            </a:r>
            <a:r>
              <a:rPr lang="en-AU" dirty="0" smtClean="0"/>
              <a:t>isk Work </a:t>
            </a:r>
            <a:r>
              <a:rPr lang="en-AU" dirty="0"/>
              <a:t>Licences </a:t>
            </a:r>
            <a:r>
              <a:rPr lang="en-AU" dirty="0" smtClean="0"/>
              <a:t>[r. 6.37, </a:t>
            </a:r>
            <a:r>
              <a:rPr lang="en-AU" dirty="0"/>
              <a:t>MSIR </a:t>
            </a:r>
            <a:r>
              <a:rPr lang="en-AU" dirty="0" smtClean="0"/>
              <a:t>1995]</a:t>
            </a:r>
          </a:p>
          <a:p>
            <a:pPr marL="400050" lvl="1" indent="0">
              <a:buNone/>
            </a:pPr>
            <a:r>
              <a:rPr lang="en-AU" dirty="0" smtClean="0"/>
              <a:t>Note: CN ≠ DG, RB, RI, RA</a:t>
            </a:r>
          </a:p>
          <a:p>
            <a:pPr marL="400050" lvl="1" indent="0">
              <a:buNone/>
            </a:pPr>
            <a:r>
              <a:rPr lang="en-AU" dirty="0" smtClean="0"/>
              <a:t> </a:t>
            </a:r>
          </a:p>
          <a:p>
            <a:r>
              <a:rPr lang="en-AU" dirty="0" smtClean="0"/>
              <a:t>Verification of competency (VOC) on mine site           [r. 4.13, MSIR 1995]</a:t>
            </a:r>
          </a:p>
          <a:p>
            <a:endParaRPr lang="en-AU" dirty="0" smtClean="0"/>
          </a:p>
          <a:p>
            <a:r>
              <a:rPr lang="en-AU" dirty="0" smtClean="0"/>
              <a:t>Still many accidents, injuries and potentially serious occurrences</a:t>
            </a:r>
          </a:p>
          <a:p>
            <a:endParaRPr lang="en-AU" dirty="0"/>
          </a:p>
        </p:txBody>
      </p:sp>
      <p:sp>
        <p:nvSpPr>
          <p:cNvPr id="3" name="Title 2"/>
          <p:cNvSpPr>
            <a:spLocks noGrp="1"/>
          </p:cNvSpPr>
          <p:nvPr>
            <p:ph type="title"/>
          </p:nvPr>
        </p:nvSpPr>
        <p:spPr/>
        <p:txBody>
          <a:bodyPr/>
          <a:lstStyle/>
          <a:p>
            <a:r>
              <a:rPr lang="en-AU" dirty="0" smtClean="0"/>
              <a:t>What are some requirements?</a:t>
            </a:r>
            <a:endParaRPr lang="en-AU" dirty="0"/>
          </a:p>
        </p:txBody>
      </p:sp>
    </p:spTree>
    <p:extLst>
      <p:ext uri="{BB962C8B-B14F-4D97-AF65-F5344CB8AC3E}">
        <p14:creationId xmlns:p14="http://schemas.microsoft.com/office/powerpoint/2010/main" val="278102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ubtitle 4"/>
          <p:cNvSpPr>
            <a:spLocks noGrp="1"/>
          </p:cNvSpPr>
          <p:nvPr>
            <p:ph idx="1"/>
          </p:nvPr>
        </p:nvSpPr>
        <p:spPr/>
        <p:txBody>
          <a:bodyPr/>
          <a:lstStyle/>
          <a:p>
            <a:pPr marL="0" indent="0">
              <a:buNone/>
            </a:pPr>
            <a:r>
              <a:rPr lang="en-AU" dirty="0" smtClean="0"/>
              <a:t>Lifting </a:t>
            </a:r>
            <a:r>
              <a:rPr lang="en-AU" dirty="0"/>
              <a:t>the game </a:t>
            </a:r>
            <a:r>
              <a:rPr lang="en-AU" dirty="0" smtClean="0"/>
              <a:t>– resources to raise awareness of lifting and rigging issues</a:t>
            </a:r>
            <a:endParaRPr lang="en-AU" dirty="0"/>
          </a:p>
          <a:p>
            <a:pPr>
              <a:buFontTx/>
              <a:buNone/>
            </a:pPr>
            <a:endParaRPr lang="en-AU" dirty="0" smtClean="0"/>
          </a:p>
          <a:p>
            <a:pPr>
              <a:buFontTx/>
              <a:buNone/>
            </a:pPr>
            <a:endParaRPr lang="en-AU" dirty="0" smtClean="0"/>
          </a:p>
          <a:p>
            <a:pPr algn="r">
              <a:buNone/>
            </a:pPr>
            <a:endParaRPr lang="en-AU" dirty="0" smtClean="0"/>
          </a:p>
          <a:p>
            <a:pPr algn="r">
              <a:buNone/>
            </a:pPr>
            <a:endParaRPr lang="en-AU" dirty="0" smtClean="0"/>
          </a:p>
          <a:p>
            <a:pPr algn="r">
              <a:buNone/>
            </a:pPr>
            <a:endParaRPr lang="en-AU" dirty="0" smtClean="0"/>
          </a:p>
          <a:p>
            <a:pPr algn="r">
              <a:buNone/>
            </a:pPr>
            <a:endParaRPr lang="en-AU" dirty="0"/>
          </a:p>
        </p:txBody>
      </p:sp>
      <p:sp>
        <p:nvSpPr>
          <p:cNvPr id="2" name="Title 1"/>
          <p:cNvSpPr>
            <a:spLocks noGrp="1"/>
          </p:cNvSpPr>
          <p:nvPr>
            <p:ph type="title"/>
          </p:nvPr>
        </p:nvSpPr>
        <p:spPr/>
        <p:txBody>
          <a:bodyPr/>
          <a:lstStyle/>
          <a:p>
            <a:r>
              <a:rPr lang="en-AU" dirty="0" smtClean="0">
                <a:solidFill>
                  <a:srgbClr val="CF5E31"/>
                </a:solidFill>
              </a:rPr>
              <a:t>Improving </a:t>
            </a:r>
            <a:r>
              <a:rPr lang="en-AU" dirty="0">
                <a:solidFill>
                  <a:srgbClr val="CF5E31"/>
                </a:solidFill>
              </a:rPr>
              <a:t>hazard awareness</a:t>
            </a:r>
            <a:endParaRPr lang="en-AU" dirty="0"/>
          </a:p>
        </p:txBody>
      </p:sp>
      <p:sp>
        <p:nvSpPr>
          <p:cNvPr id="4" name="Slide Number Placeholder 3"/>
          <p:cNvSpPr>
            <a:spLocks noGrp="1"/>
          </p:cNvSpPr>
          <p:nvPr>
            <p:ph type="sldNum" sz="quarter" idx="10"/>
          </p:nvPr>
        </p:nvSpPr>
        <p:spPr>
          <a:xfrm>
            <a:off x="7885113" y="6524625"/>
            <a:ext cx="1258887" cy="333375"/>
          </a:xfrm>
        </p:spPr>
        <p:txBody>
          <a:bodyPr/>
          <a:lstStyle/>
          <a:p>
            <a:pPr>
              <a:defRPr/>
            </a:pPr>
            <a:fld id="{65F01BBC-B154-426B-B193-7FA9844B8C65}" type="slidenum">
              <a:rPr lang="en-US" smtClean="0"/>
              <a:pPr>
                <a:defRPr/>
              </a:pPr>
              <a:t>2</a:t>
            </a:fld>
            <a:endParaRPr lang="en-US" dirty="0"/>
          </a:p>
        </p:txBody>
      </p:sp>
    </p:spTree>
    <p:extLst>
      <p:ext uri="{BB962C8B-B14F-4D97-AF65-F5344CB8AC3E}">
        <p14:creationId xmlns:p14="http://schemas.microsoft.com/office/powerpoint/2010/main" val="555014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defRPr>
            </a:lvl1pPr>
            <a:lvl2pPr marL="742950" indent="-285750" eaLnBrk="0" hangingPunct="0">
              <a:defRPr kumimoji="1" sz="2400">
                <a:solidFill>
                  <a:schemeClr val="tx1"/>
                </a:solidFill>
                <a:latin typeface="Arial" charset="0"/>
              </a:defRPr>
            </a:lvl2pPr>
            <a:lvl3pPr marL="1143000" indent="-228600" eaLnBrk="0" hangingPunct="0">
              <a:defRPr kumimoji="1" sz="2400">
                <a:solidFill>
                  <a:schemeClr val="tx1"/>
                </a:solidFill>
                <a:latin typeface="Arial" charset="0"/>
              </a:defRPr>
            </a:lvl3pPr>
            <a:lvl4pPr marL="1600200" indent="-228600" eaLnBrk="0" hangingPunct="0">
              <a:defRPr kumimoji="1" sz="2400">
                <a:solidFill>
                  <a:schemeClr val="tx1"/>
                </a:solidFill>
                <a:latin typeface="Arial" charset="0"/>
              </a:defRPr>
            </a:lvl4pPr>
            <a:lvl5pPr marL="2057400" indent="-228600" eaLnBrk="0" hangingPunct="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eaLnBrk="1" hangingPunct="1"/>
            <a:fld id="{A234F19A-7933-427A-99B6-391CBE30AEEC}" type="slidenum">
              <a:rPr kumimoji="0" lang="en-AU" sz="1200" smtClean="0">
                <a:solidFill>
                  <a:srgbClr val="DF7A00"/>
                </a:solidFill>
              </a:rPr>
              <a:pPr eaLnBrk="1" hangingPunct="1"/>
              <a:t>20</a:t>
            </a:fld>
            <a:endParaRPr kumimoji="0" lang="en-AU" sz="1200" dirty="0" smtClean="0">
              <a:solidFill>
                <a:srgbClr val="DF7A00"/>
              </a:solidFill>
            </a:endParaRPr>
          </a:p>
        </p:txBody>
      </p:sp>
      <p:sp>
        <p:nvSpPr>
          <p:cNvPr id="2" name="Content Placeholder 1"/>
          <p:cNvSpPr>
            <a:spLocks noGrp="1"/>
          </p:cNvSpPr>
          <p:nvPr>
            <p:ph idx="1"/>
          </p:nvPr>
        </p:nvSpPr>
        <p:spPr>
          <a:xfrm>
            <a:off x="827584" y="1340768"/>
            <a:ext cx="7992888" cy="4495800"/>
          </a:xfrm>
        </p:spPr>
        <p:txBody>
          <a:bodyPr/>
          <a:lstStyle/>
          <a:p>
            <a:pPr marL="0" indent="0">
              <a:buNone/>
            </a:pPr>
            <a:endParaRPr lang="en-AU" sz="2800" dirty="0" smtClean="0"/>
          </a:p>
          <a:p>
            <a:r>
              <a:rPr lang="en-AU" dirty="0" smtClean="0"/>
              <a:t>Centre of gravity (invisible)</a:t>
            </a:r>
          </a:p>
          <a:p>
            <a:endParaRPr lang="en-AU" dirty="0"/>
          </a:p>
          <a:p>
            <a:r>
              <a:rPr lang="en-AU" dirty="0" smtClean="0"/>
              <a:t> Friction (can be invisible)</a:t>
            </a:r>
          </a:p>
          <a:p>
            <a:endParaRPr lang="en-AU" dirty="0"/>
          </a:p>
          <a:p>
            <a:r>
              <a:rPr lang="en-AU" dirty="0" smtClean="0"/>
              <a:t>Tensile strength and metallurgy (can be invisible)</a:t>
            </a:r>
          </a:p>
        </p:txBody>
      </p:sp>
      <p:sp>
        <p:nvSpPr>
          <p:cNvPr id="3" name="Title 2"/>
          <p:cNvSpPr>
            <a:spLocks noGrp="1"/>
          </p:cNvSpPr>
          <p:nvPr>
            <p:ph type="title"/>
          </p:nvPr>
        </p:nvSpPr>
        <p:spPr/>
        <p:txBody>
          <a:bodyPr/>
          <a:lstStyle/>
          <a:p>
            <a:r>
              <a:rPr lang="en-AU" dirty="0" smtClean="0"/>
              <a:t>Some topics to raise awareness</a:t>
            </a:r>
            <a:endParaRPr lang="en-AU" dirty="0"/>
          </a:p>
        </p:txBody>
      </p:sp>
    </p:spTree>
    <p:extLst>
      <p:ext uri="{BB962C8B-B14F-4D97-AF65-F5344CB8AC3E}">
        <p14:creationId xmlns:p14="http://schemas.microsoft.com/office/powerpoint/2010/main" val="1516856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defRPr>
            </a:lvl1pPr>
            <a:lvl2pPr marL="742950" indent="-285750" eaLnBrk="0" hangingPunct="0">
              <a:defRPr kumimoji="1" sz="2400">
                <a:solidFill>
                  <a:schemeClr val="tx1"/>
                </a:solidFill>
                <a:latin typeface="Arial" charset="0"/>
              </a:defRPr>
            </a:lvl2pPr>
            <a:lvl3pPr marL="1143000" indent="-228600" eaLnBrk="0" hangingPunct="0">
              <a:defRPr kumimoji="1" sz="2400">
                <a:solidFill>
                  <a:schemeClr val="tx1"/>
                </a:solidFill>
                <a:latin typeface="Arial" charset="0"/>
              </a:defRPr>
            </a:lvl3pPr>
            <a:lvl4pPr marL="1600200" indent="-228600" eaLnBrk="0" hangingPunct="0">
              <a:defRPr kumimoji="1" sz="2400">
                <a:solidFill>
                  <a:schemeClr val="tx1"/>
                </a:solidFill>
                <a:latin typeface="Arial" charset="0"/>
              </a:defRPr>
            </a:lvl4pPr>
            <a:lvl5pPr marL="2057400" indent="-228600" eaLnBrk="0" hangingPunct="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eaLnBrk="1" hangingPunct="1"/>
            <a:fld id="{A234F19A-7933-427A-99B6-391CBE30AEEC}" type="slidenum">
              <a:rPr kumimoji="0" lang="en-AU" sz="1200" smtClean="0">
                <a:solidFill>
                  <a:srgbClr val="DF7A00"/>
                </a:solidFill>
              </a:rPr>
              <a:pPr eaLnBrk="1" hangingPunct="1"/>
              <a:t>21</a:t>
            </a:fld>
            <a:endParaRPr kumimoji="0" lang="en-AU" sz="1200" dirty="0" smtClean="0">
              <a:solidFill>
                <a:srgbClr val="DF7A00"/>
              </a:solidFill>
            </a:endParaRPr>
          </a:p>
        </p:txBody>
      </p:sp>
      <p:sp>
        <p:nvSpPr>
          <p:cNvPr id="3" name="Title 2"/>
          <p:cNvSpPr>
            <a:spLocks noGrp="1"/>
          </p:cNvSpPr>
          <p:nvPr>
            <p:ph type="title"/>
          </p:nvPr>
        </p:nvSpPr>
        <p:spPr/>
        <p:txBody>
          <a:bodyPr/>
          <a:lstStyle/>
          <a:p>
            <a:r>
              <a:rPr lang="en-AU" dirty="0" smtClean="0"/>
              <a:t>Centre of gravity – video 1</a:t>
            </a:r>
            <a:endParaRPr lang="en-AU" dirty="0"/>
          </a:p>
        </p:txBody>
      </p:sp>
      <p:pic>
        <p:nvPicPr>
          <p:cNvPr id="7170"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10"/>
          <a:stretch/>
        </p:blipFill>
        <p:spPr bwMode="auto">
          <a:xfrm>
            <a:off x="827584" y="1606730"/>
            <a:ext cx="7920880" cy="4378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0725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defRPr>
            </a:lvl1pPr>
            <a:lvl2pPr marL="742950" indent="-285750" eaLnBrk="0" hangingPunct="0">
              <a:defRPr kumimoji="1" sz="2400">
                <a:solidFill>
                  <a:schemeClr val="tx1"/>
                </a:solidFill>
                <a:latin typeface="Arial" charset="0"/>
              </a:defRPr>
            </a:lvl2pPr>
            <a:lvl3pPr marL="1143000" indent="-228600" eaLnBrk="0" hangingPunct="0">
              <a:defRPr kumimoji="1" sz="2400">
                <a:solidFill>
                  <a:schemeClr val="tx1"/>
                </a:solidFill>
                <a:latin typeface="Arial" charset="0"/>
              </a:defRPr>
            </a:lvl3pPr>
            <a:lvl4pPr marL="1600200" indent="-228600" eaLnBrk="0" hangingPunct="0">
              <a:defRPr kumimoji="1" sz="2400">
                <a:solidFill>
                  <a:schemeClr val="tx1"/>
                </a:solidFill>
                <a:latin typeface="Arial" charset="0"/>
              </a:defRPr>
            </a:lvl4pPr>
            <a:lvl5pPr marL="2057400" indent="-228600" eaLnBrk="0" hangingPunct="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eaLnBrk="1" hangingPunct="1"/>
            <a:fld id="{A234F19A-7933-427A-99B6-391CBE30AEEC}" type="slidenum">
              <a:rPr kumimoji="0" lang="en-AU" sz="1200" smtClean="0">
                <a:solidFill>
                  <a:srgbClr val="DF7A00"/>
                </a:solidFill>
              </a:rPr>
              <a:pPr eaLnBrk="1" hangingPunct="1"/>
              <a:t>22</a:t>
            </a:fld>
            <a:endParaRPr kumimoji="0" lang="en-AU" sz="1200" dirty="0" smtClean="0">
              <a:solidFill>
                <a:srgbClr val="DF7A00"/>
              </a:solidFill>
            </a:endParaRPr>
          </a:p>
        </p:txBody>
      </p:sp>
      <p:sp>
        <p:nvSpPr>
          <p:cNvPr id="2" name="Content Placeholder 1"/>
          <p:cNvSpPr>
            <a:spLocks noGrp="1"/>
          </p:cNvSpPr>
          <p:nvPr>
            <p:ph idx="1"/>
          </p:nvPr>
        </p:nvSpPr>
        <p:spPr>
          <a:xfrm>
            <a:off x="899592" y="1628800"/>
            <a:ext cx="7920880" cy="4207768"/>
          </a:xfrm>
        </p:spPr>
        <p:txBody>
          <a:bodyPr/>
          <a:lstStyle/>
          <a:p>
            <a:pPr marL="571500" indent="-514350"/>
            <a:r>
              <a:rPr lang="en-AU" dirty="0" smtClean="0"/>
              <a:t>The centre of gravity is not always obvious</a:t>
            </a:r>
          </a:p>
          <a:p>
            <a:pPr marL="571500" indent="-514350"/>
            <a:endParaRPr lang="en-AU" dirty="0" smtClean="0"/>
          </a:p>
          <a:p>
            <a:pPr marL="571500" indent="-514350"/>
            <a:r>
              <a:rPr lang="en-AU" dirty="0" smtClean="0"/>
              <a:t>Determine the location of your load’s centre of gravity before lifting</a:t>
            </a:r>
          </a:p>
          <a:p>
            <a:pPr marL="57150" indent="0">
              <a:buNone/>
            </a:pPr>
            <a:endParaRPr lang="en-AU" dirty="0" smtClean="0"/>
          </a:p>
          <a:p>
            <a:pPr marL="571500" indent="-514350"/>
            <a:r>
              <a:rPr lang="en-AU" dirty="0" smtClean="0"/>
              <a:t>Be aware of moving loads </a:t>
            </a:r>
            <a:r>
              <a:rPr lang="en-AU" dirty="0" smtClean="0">
                <a:latin typeface="Arial"/>
                <a:cs typeface="Arial"/>
              </a:rPr>
              <a:t>‒</a:t>
            </a:r>
            <a:r>
              <a:rPr lang="en-AU" dirty="0" smtClean="0"/>
              <a:t> including liquids</a:t>
            </a:r>
          </a:p>
          <a:p>
            <a:pPr marL="1657350" lvl="3" indent="-342900">
              <a:buFont typeface="Arial" panose="020B0604020202020204" pitchFamily="34" charset="0"/>
              <a:buChar char="•"/>
            </a:pPr>
            <a:endParaRPr lang="en-AU" sz="2400" dirty="0" smtClean="0"/>
          </a:p>
          <a:p>
            <a:pPr marL="971550" lvl="1" indent="-514350">
              <a:buAutoNum type="alphaLcParenR"/>
            </a:pPr>
            <a:endParaRPr lang="en-AU" dirty="0"/>
          </a:p>
        </p:txBody>
      </p:sp>
      <p:sp>
        <p:nvSpPr>
          <p:cNvPr id="3" name="Title 2"/>
          <p:cNvSpPr>
            <a:spLocks noGrp="1"/>
          </p:cNvSpPr>
          <p:nvPr>
            <p:ph type="title"/>
          </p:nvPr>
        </p:nvSpPr>
        <p:spPr/>
        <p:txBody>
          <a:bodyPr/>
          <a:lstStyle/>
          <a:p>
            <a:r>
              <a:rPr lang="en-AU" dirty="0" smtClean="0"/>
              <a:t>Centre of gravity – key messages</a:t>
            </a:r>
            <a:endParaRPr lang="en-AU" dirty="0"/>
          </a:p>
        </p:txBody>
      </p:sp>
      <p:pic>
        <p:nvPicPr>
          <p:cNvPr id="1026" name="Picture 2" descr="\\Internal.dom\Corp\UserData\Perth\HomeDrive\mirsdnw\Desktop\Gravit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2220" y="4437112"/>
            <a:ext cx="1656184"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35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defRPr>
            </a:lvl1pPr>
            <a:lvl2pPr marL="742950" indent="-285750" eaLnBrk="0" hangingPunct="0">
              <a:defRPr kumimoji="1" sz="2400">
                <a:solidFill>
                  <a:schemeClr val="tx1"/>
                </a:solidFill>
                <a:latin typeface="Arial" charset="0"/>
              </a:defRPr>
            </a:lvl2pPr>
            <a:lvl3pPr marL="1143000" indent="-228600" eaLnBrk="0" hangingPunct="0">
              <a:defRPr kumimoji="1" sz="2400">
                <a:solidFill>
                  <a:schemeClr val="tx1"/>
                </a:solidFill>
                <a:latin typeface="Arial" charset="0"/>
              </a:defRPr>
            </a:lvl3pPr>
            <a:lvl4pPr marL="1600200" indent="-228600" eaLnBrk="0" hangingPunct="0">
              <a:defRPr kumimoji="1" sz="2400">
                <a:solidFill>
                  <a:schemeClr val="tx1"/>
                </a:solidFill>
                <a:latin typeface="Arial" charset="0"/>
              </a:defRPr>
            </a:lvl4pPr>
            <a:lvl5pPr marL="2057400" indent="-228600" eaLnBrk="0" hangingPunct="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eaLnBrk="1" hangingPunct="1"/>
            <a:fld id="{A234F19A-7933-427A-99B6-391CBE30AEEC}" type="slidenum">
              <a:rPr kumimoji="0" lang="en-AU" sz="1200" smtClean="0">
                <a:solidFill>
                  <a:srgbClr val="DF7A00"/>
                </a:solidFill>
              </a:rPr>
              <a:pPr eaLnBrk="1" hangingPunct="1"/>
              <a:t>23</a:t>
            </a:fld>
            <a:endParaRPr kumimoji="0" lang="en-AU" sz="1200" dirty="0" smtClean="0">
              <a:solidFill>
                <a:srgbClr val="DF7A00"/>
              </a:solidFill>
            </a:endParaRPr>
          </a:p>
        </p:txBody>
      </p:sp>
      <p:sp>
        <p:nvSpPr>
          <p:cNvPr id="3" name="Title 2"/>
          <p:cNvSpPr>
            <a:spLocks noGrp="1"/>
          </p:cNvSpPr>
          <p:nvPr>
            <p:ph type="title"/>
          </p:nvPr>
        </p:nvSpPr>
        <p:spPr/>
        <p:txBody>
          <a:bodyPr/>
          <a:lstStyle/>
          <a:p>
            <a:r>
              <a:rPr lang="en-AU" dirty="0" smtClean="0"/>
              <a:t>Friction – video 2</a:t>
            </a:r>
            <a:endParaRPr lang="en-AU" dirty="0"/>
          </a:p>
        </p:txBody>
      </p:sp>
      <p:pic>
        <p:nvPicPr>
          <p:cNvPr id="819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628800"/>
            <a:ext cx="7920000" cy="4427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835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defRPr>
            </a:lvl1pPr>
            <a:lvl2pPr marL="742950" indent="-285750" eaLnBrk="0" hangingPunct="0">
              <a:defRPr kumimoji="1" sz="2400">
                <a:solidFill>
                  <a:schemeClr val="tx1"/>
                </a:solidFill>
                <a:latin typeface="Arial" charset="0"/>
              </a:defRPr>
            </a:lvl2pPr>
            <a:lvl3pPr marL="1143000" indent="-228600" eaLnBrk="0" hangingPunct="0">
              <a:defRPr kumimoji="1" sz="2400">
                <a:solidFill>
                  <a:schemeClr val="tx1"/>
                </a:solidFill>
                <a:latin typeface="Arial" charset="0"/>
              </a:defRPr>
            </a:lvl3pPr>
            <a:lvl4pPr marL="1600200" indent="-228600" eaLnBrk="0" hangingPunct="0">
              <a:defRPr kumimoji="1" sz="2400">
                <a:solidFill>
                  <a:schemeClr val="tx1"/>
                </a:solidFill>
                <a:latin typeface="Arial" charset="0"/>
              </a:defRPr>
            </a:lvl4pPr>
            <a:lvl5pPr marL="2057400" indent="-228600" eaLnBrk="0" hangingPunct="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eaLnBrk="1" hangingPunct="1"/>
            <a:fld id="{A234F19A-7933-427A-99B6-391CBE30AEEC}" type="slidenum">
              <a:rPr kumimoji="0" lang="en-AU" sz="1200" smtClean="0">
                <a:solidFill>
                  <a:srgbClr val="DF7A00"/>
                </a:solidFill>
              </a:rPr>
              <a:pPr eaLnBrk="1" hangingPunct="1"/>
              <a:t>24</a:t>
            </a:fld>
            <a:endParaRPr kumimoji="0" lang="en-AU" sz="1200" dirty="0" smtClean="0">
              <a:solidFill>
                <a:srgbClr val="DF7A00"/>
              </a:solidFill>
            </a:endParaRPr>
          </a:p>
        </p:txBody>
      </p:sp>
      <p:sp>
        <p:nvSpPr>
          <p:cNvPr id="2" name="Content Placeholder 1"/>
          <p:cNvSpPr>
            <a:spLocks noGrp="1"/>
          </p:cNvSpPr>
          <p:nvPr>
            <p:ph idx="1"/>
          </p:nvPr>
        </p:nvSpPr>
        <p:spPr>
          <a:xfrm>
            <a:off x="899592" y="1412776"/>
            <a:ext cx="7920880" cy="4423792"/>
          </a:xfrm>
        </p:spPr>
        <p:txBody>
          <a:bodyPr/>
          <a:lstStyle/>
          <a:p>
            <a:pPr marL="400050"/>
            <a:r>
              <a:rPr lang="en-AU" dirty="0" smtClean="0"/>
              <a:t>Friction can be variable, and is usually given as a range</a:t>
            </a:r>
          </a:p>
          <a:p>
            <a:pPr marL="457200" lvl="1" indent="0">
              <a:buNone/>
            </a:pPr>
            <a:r>
              <a:rPr lang="en-AU" sz="2000" dirty="0" smtClean="0"/>
              <a:t>For example:</a:t>
            </a:r>
          </a:p>
          <a:p>
            <a:pPr marL="457200" lvl="1" indent="0">
              <a:buNone/>
            </a:pPr>
            <a:r>
              <a:rPr lang="en-AU" sz="2000" dirty="0" smtClean="0"/>
              <a:t>Steel–steel </a:t>
            </a:r>
            <a:r>
              <a:rPr lang="en-AU" sz="2000" dirty="0"/>
              <a:t>from 0.8 </a:t>
            </a:r>
            <a:r>
              <a:rPr lang="en-AU" sz="2000" dirty="0" smtClean="0"/>
              <a:t>to </a:t>
            </a:r>
            <a:r>
              <a:rPr lang="en-AU" sz="2000" dirty="0"/>
              <a:t>0.1 (factor of 8!) </a:t>
            </a:r>
            <a:endParaRPr lang="en-AU" sz="2000" dirty="0" smtClean="0"/>
          </a:p>
          <a:p>
            <a:pPr marL="457200" lvl="1" indent="0">
              <a:spcAft>
                <a:spcPts val="1800"/>
              </a:spcAft>
              <a:buNone/>
            </a:pPr>
            <a:r>
              <a:rPr lang="en-AU" sz="2000" dirty="0" smtClean="0"/>
              <a:t>Steel–nylon </a:t>
            </a:r>
            <a:r>
              <a:rPr lang="en-AU" sz="2000" dirty="0"/>
              <a:t>from 0.25 to 0.3 </a:t>
            </a:r>
            <a:r>
              <a:rPr lang="en-AU" sz="1400" dirty="0"/>
              <a:t>[REF 4</a:t>
            </a:r>
            <a:r>
              <a:rPr lang="en-AU" sz="1400" dirty="0" smtClean="0"/>
              <a:t>]</a:t>
            </a:r>
            <a:endParaRPr lang="en-AU" dirty="0"/>
          </a:p>
          <a:p>
            <a:pPr>
              <a:spcAft>
                <a:spcPts val="0"/>
              </a:spcAft>
            </a:pPr>
            <a:r>
              <a:rPr lang="en-AU" dirty="0" smtClean="0"/>
              <a:t>Options</a:t>
            </a:r>
          </a:p>
          <a:p>
            <a:pPr lvl="1">
              <a:spcAft>
                <a:spcPts val="0"/>
              </a:spcAft>
            </a:pPr>
            <a:r>
              <a:rPr lang="en-AU" dirty="0" smtClean="0"/>
              <a:t>Eliminate </a:t>
            </a:r>
            <a:r>
              <a:rPr lang="en-AU" dirty="0"/>
              <a:t>reliance on </a:t>
            </a:r>
            <a:r>
              <a:rPr lang="en-AU" dirty="0" smtClean="0"/>
              <a:t>friction</a:t>
            </a:r>
          </a:p>
          <a:p>
            <a:pPr lvl="1">
              <a:spcAft>
                <a:spcPts val="1200"/>
              </a:spcAft>
            </a:pPr>
            <a:r>
              <a:rPr lang="en-AU" dirty="0" smtClean="0"/>
              <a:t>Increase friction</a:t>
            </a:r>
          </a:p>
        </p:txBody>
      </p:sp>
      <p:sp>
        <p:nvSpPr>
          <p:cNvPr id="3" name="Title 2"/>
          <p:cNvSpPr>
            <a:spLocks noGrp="1"/>
          </p:cNvSpPr>
          <p:nvPr>
            <p:ph type="title"/>
          </p:nvPr>
        </p:nvSpPr>
        <p:spPr/>
        <p:txBody>
          <a:bodyPr/>
          <a:lstStyle/>
          <a:p>
            <a:r>
              <a:rPr lang="en-AU" dirty="0" smtClean="0"/>
              <a:t>Friction – key messages</a:t>
            </a:r>
            <a:endParaRPr lang="en-AU" dirty="0"/>
          </a:p>
        </p:txBody>
      </p:sp>
    </p:spTree>
    <p:extLst>
      <p:ext uri="{BB962C8B-B14F-4D97-AF65-F5344CB8AC3E}">
        <p14:creationId xmlns:p14="http://schemas.microsoft.com/office/powerpoint/2010/main" val="3757202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defRPr>
            </a:lvl1pPr>
            <a:lvl2pPr marL="742950" indent="-285750" eaLnBrk="0" hangingPunct="0">
              <a:defRPr kumimoji="1" sz="2400">
                <a:solidFill>
                  <a:schemeClr val="tx1"/>
                </a:solidFill>
                <a:latin typeface="Arial" charset="0"/>
              </a:defRPr>
            </a:lvl2pPr>
            <a:lvl3pPr marL="1143000" indent="-228600" eaLnBrk="0" hangingPunct="0">
              <a:defRPr kumimoji="1" sz="2400">
                <a:solidFill>
                  <a:schemeClr val="tx1"/>
                </a:solidFill>
                <a:latin typeface="Arial" charset="0"/>
              </a:defRPr>
            </a:lvl3pPr>
            <a:lvl4pPr marL="1600200" indent="-228600" eaLnBrk="0" hangingPunct="0">
              <a:defRPr kumimoji="1" sz="2400">
                <a:solidFill>
                  <a:schemeClr val="tx1"/>
                </a:solidFill>
                <a:latin typeface="Arial" charset="0"/>
              </a:defRPr>
            </a:lvl4pPr>
            <a:lvl5pPr marL="2057400" indent="-228600" eaLnBrk="0" hangingPunct="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eaLnBrk="1" hangingPunct="1"/>
            <a:fld id="{A234F19A-7933-427A-99B6-391CBE30AEEC}" type="slidenum">
              <a:rPr kumimoji="0" lang="en-AU" sz="1200" smtClean="0">
                <a:solidFill>
                  <a:srgbClr val="DF7A00"/>
                </a:solidFill>
              </a:rPr>
              <a:pPr eaLnBrk="1" hangingPunct="1"/>
              <a:t>25</a:t>
            </a:fld>
            <a:endParaRPr kumimoji="0" lang="en-AU" sz="1200" dirty="0" smtClean="0">
              <a:solidFill>
                <a:srgbClr val="DF7A00"/>
              </a:solidFill>
            </a:endParaRPr>
          </a:p>
        </p:txBody>
      </p:sp>
      <p:sp>
        <p:nvSpPr>
          <p:cNvPr id="3" name="Title 2"/>
          <p:cNvSpPr>
            <a:spLocks noGrp="1"/>
          </p:cNvSpPr>
          <p:nvPr>
            <p:ph type="title"/>
          </p:nvPr>
        </p:nvSpPr>
        <p:spPr/>
        <p:txBody>
          <a:bodyPr/>
          <a:lstStyle/>
          <a:p>
            <a:r>
              <a:rPr lang="en-AU" dirty="0" smtClean="0"/>
              <a:t>Tensile strength – video 3</a:t>
            </a:r>
            <a:endParaRPr lang="en-AU" dirty="0"/>
          </a:p>
        </p:txBody>
      </p:sp>
      <p:pic>
        <p:nvPicPr>
          <p:cNvPr id="9218"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556792"/>
            <a:ext cx="7920000" cy="4443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4760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defRPr>
            </a:lvl1pPr>
            <a:lvl2pPr marL="742950" indent="-285750" eaLnBrk="0" hangingPunct="0">
              <a:defRPr kumimoji="1" sz="2400">
                <a:solidFill>
                  <a:schemeClr val="tx1"/>
                </a:solidFill>
                <a:latin typeface="Arial" charset="0"/>
              </a:defRPr>
            </a:lvl2pPr>
            <a:lvl3pPr marL="1143000" indent="-228600" eaLnBrk="0" hangingPunct="0">
              <a:defRPr kumimoji="1" sz="2400">
                <a:solidFill>
                  <a:schemeClr val="tx1"/>
                </a:solidFill>
                <a:latin typeface="Arial" charset="0"/>
              </a:defRPr>
            </a:lvl3pPr>
            <a:lvl4pPr marL="1600200" indent="-228600" eaLnBrk="0" hangingPunct="0">
              <a:defRPr kumimoji="1" sz="2400">
                <a:solidFill>
                  <a:schemeClr val="tx1"/>
                </a:solidFill>
                <a:latin typeface="Arial" charset="0"/>
              </a:defRPr>
            </a:lvl4pPr>
            <a:lvl5pPr marL="2057400" indent="-228600" eaLnBrk="0" hangingPunct="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eaLnBrk="1" hangingPunct="1"/>
            <a:fld id="{A234F19A-7933-427A-99B6-391CBE30AEEC}" type="slidenum">
              <a:rPr kumimoji="0" lang="en-AU" sz="1200" smtClean="0">
                <a:solidFill>
                  <a:srgbClr val="DF7A00"/>
                </a:solidFill>
              </a:rPr>
              <a:pPr eaLnBrk="1" hangingPunct="1"/>
              <a:t>26</a:t>
            </a:fld>
            <a:endParaRPr kumimoji="0" lang="en-AU" sz="1200" dirty="0" smtClean="0">
              <a:solidFill>
                <a:srgbClr val="DF7A00"/>
              </a:solidFill>
            </a:endParaRPr>
          </a:p>
        </p:txBody>
      </p:sp>
      <p:sp>
        <p:nvSpPr>
          <p:cNvPr id="3" name="Title 2"/>
          <p:cNvSpPr>
            <a:spLocks noGrp="1"/>
          </p:cNvSpPr>
          <p:nvPr>
            <p:ph type="title"/>
          </p:nvPr>
        </p:nvSpPr>
        <p:spPr/>
        <p:txBody>
          <a:bodyPr/>
          <a:lstStyle/>
          <a:p>
            <a:r>
              <a:rPr lang="en-AU" dirty="0" smtClean="0"/>
              <a:t>Tensile testing - metallurgy</a:t>
            </a:r>
            <a:endParaRPr lang="en-AU"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624" y="1456305"/>
            <a:ext cx="5760640" cy="4927107"/>
          </a:xfrm>
          <a:prstGeom prst="rect">
            <a:avLst/>
          </a:prstGeom>
        </p:spPr>
      </p:pic>
      <p:pic>
        <p:nvPicPr>
          <p:cNvPr id="10243" name="Picture 3" descr="C:\Users\MIGSDHS\AppData\Local\Microsoft\Windows\Temporary Internet Files\Content.IE5\OQEXNKPD\MC90029345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5826" y="286706"/>
            <a:ext cx="1930641" cy="163012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bwMode="auto">
          <a:xfrm>
            <a:off x="1619672" y="1443808"/>
            <a:ext cx="1454907" cy="648072"/>
          </a:xfrm>
          <a:prstGeom prst="wedgeRoundRectCallout">
            <a:avLst>
              <a:gd name="adj1" fmla="val 29976"/>
              <a:gd name="adj2" fmla="val 135064"/>
              <a:gd name="adj3" fmla="val 16667"/>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AU" sz="1600" b="1" dirty="0" smtClean="0">
                <a:solidFill>
                  <a:prstClr val="white"/>
                </a:solidFill>
                <a:latin typeface="Arial" charset="0"/>
                <a:ea typeface="ＭＳ Ｐゴシック" pitchFamily="-124" charset="-128"/>
              </a:rPr>
              <a:t>Overloaded once</a:t>
            </a:r>
          </a:p>
        </p:txBody>
      </p:sp>
      <p:sp>
        <p:nvSpPr>
          <p:cNvPr id="13" name="Rounded Rectangular Callout 12"/>
          <p:cNvSpPr/>
          <p:nvPr/>
        </p:nvSpPr>
        <p:spPr bwMode="auto">
          <a:xfrm>
            <a:off x="3405125" y="1443808"/>
            <a:ext cx="1454907" cy="648072"/>
          </a:xfrm>
          <a:prstGeom prst="wedgeRoundRectCallout">
            <a:avLst>
              <a:gd name="adj1" fmla="val 14263"/>
              <a:gd name="adj2" fmla="val 71130"/>
              <a:gd name="adj3" fmla="val 16667"/>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AU" sz="1600" b="1" dirty="0" smtClean="0">
                <a:solidFill>
                  <a:prstClr val="white"/>
                </a:solidFill>
                <a:latin typeface="Arial" charset="0"/>
                <a:ea typeface="ＭＳ Ｐゴシック" pitchFamily="-124" charset="-128"/>
              </a:rPr>
              <a:t>Overloaded twice</a:t>
            </a:r>
          </a:p>
        </p:txBody>
      </p:sp>
      <p:sp>
        <p:nvSpPr>
          <p:cNvPr id="14" name="Rounded Rectangular Callout 13"/>
          <p:cNvSpPr/>
          <p:nvPr/>
        </p:nvSpPr>
        <p:spPr bwMode="auto">
          <a:xfrm>
            <a:off x="5004048" y="1443160"/>
            <a:ext cx="1454907" cy="648072"/>
          </a:xfrm>
          <a:prstGeom prst="wedgeRoundRectCallout">
            <a:avLst>
              <a:gd name="adj1" fmla="val -10287"/>
              <a:gd name="adj2" fmla="val 95381"/>
              <a:gd name="adj3" fmla="val 1666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AU" sz="1600" b="1" dirty="0" smtClean="0">
                <a:solidFill>
                  <a:prstClr val="white"/>
                </a:solidFill>
                <a:latin typeface="Arial" charset="0"/>
                <a:ea typeface="ＭＳ Ｐゴシック" pitchFamily="-124" charset="-128"/>
              </a:rPr>
              <a:t>Overloaded again</a:t>
            </a:r>
          </a:p>
        </p:txBody>
      </p:sp>
      <p:sp>
        <p:nvSpPr>
          <p:cNvPr id="8" name="Explosion 2 7"/>
          <p:cNvSpPr/>
          <p:nvPr/>
        </p:nvSpPr>
        <p:spPr bwMode="auto">
          <a:xfrm>
            <a:off x="7380312" y="-50821"/>
            <a:ext cx="2016223" cy="2184242"/>
          </a:xfrm>
          <a:prstGeom prst="irregularSeal2">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AU" smtClean="0">
              <a:solidFill>
                <a:prstClr val="black"/>
              </a:solidFill>
              <a:latin typeface="Arial" charset="0"/>
              <a:ea typeface="ＭＳ Ｐゴシック" pitchFamily="-124" charset="-128"/>
            </a:endParaRPr>
          </a:p>
        </p:txBody>
      </p:sp>
      <p:cxnSp>
        <p:nvCxnSpPr>
          <p:cNvPr id="10" name="Straight Connector 9"/>
          <p:cNvCxnSpPr/>
          <p:nvPr/>
        </p:nvCxnSpPr>
        <p:spPr bwMode="auto">
          <a:xfrm flipV="1">
            <a:off x="1547664" y="3212976"/>
            <a:ext cx="799461" cy="2808312"/>
          </a:xfrm>
          <a:prstGeom prst="line">
            <a:avLst/>
          </a:prstGeom>
          <a:solidFill>
            <a:schemeClr val="accent1"/>
          </a:solidFill>
          <a:ln w="57150" cap="flat" cmpd="sng" algn="ctr">
            <a:solidFill>
              <a:srgbClr val="CC00CC"/>
            </a:solidFill>
            <a:prstDash val="sysDash"/>
            <a:round/>
            <a:headEnd type="none" w="med" len="med"/>
            <a:tailEnd type="none" w="med" len="med"/>
          </a:ln>
          <a:effectLst/>
        </p:spPr>
      </p:cxnSp>
    </p:spTree>
    <p:extLst>
      <p:ext uri="{BB962C8B-B14F-4D97-AF65-F5344CB8AC3E}">
        <p14:creationId xmlns:p14="http://schemas.microsoft.com/office/powerpoint/2010/main" val="1245102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11" presetID="1" presetClass="entr" presetSubtype="0" fill="hold" nodeType="withEffect">
                                  <p:stCondLst>
                                    <p:cond delay="0"/>
                                  </p:stCondLst>
                                  <p:childTnLst>
                                    <p:set>
                                      <p:cBhvr>
                                        <p:cTn id="12" dur="1" fill="hold">
                                          <p:stCondLst>
                                            <p:cond delay="0"/>
                                          </p:stCondLst>
                                        </p:cTn>
                                        <p:tgtEl>
                                          <p:spTgt spid="102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340768"/>
            <a:ext cx="8496944" cy="5184576"/>
          </a:xfrm>
        </p:spPr>
        <p:txBody>
          <a:bodyPr/>
          <a:lstStyle/>
          <a:p>
            <a:pPr marL="457200" lvl="1" indent="0">
              <a:buNone/>
            </a:pPr>
            <a:r>
              <a:rPr lang="en-AU" dirty="0" smtClean="0"/>
              <a:t>Whole </a:t>
            </a:r>
            <a:r>
              <a:rPr lang="en-AU" dirty="0"/>
              <a:t>wire – </a:t>
            </a:r>
            <a:r>
              <a:rPr lang="en-AU" dirty="0" smtClean="0"/>
              <a:t>bend </a:t>
            </a:r>
            <a:r>
              <a:rPr lang="en-AU" dirty="0"/>
              <a:t>back and </a:t>
            </a:r>
            <a:r>
              <a:rPr lang="en-AU" dirty="0" smtClean="0"/>
              <a:t>forth through the middle</a:t>
            </a:r>
          </a:p>
          <a:p>
            <a:pPr marL="457200" lvl="1" indent="0">
              <a:buNone/>
            </a:pPr>
            <a:r>
              <a:rPr lang="en-AU" dirty="0" smtClean="0"/>
              <a:t>Nicked wire – bend on the nick</a:t>
            </a:r>
          </a:p>
          <a:p>
            <a:pPr marL="457200" lvl="1" indent="0">
              <a:buNone/>
            </a:pPr>
            <a:endParaRPr lang="en-AU" sz="2800" dirty="0" smtClean="0"/>
          </a:p>
          <a:p>
            <a:pPr marL="457200" lvl="1" indent="0">
              <a:buNone/>
            </a:pPr>
            <a:endParaRPr lang="en-AU" sz="2800" dirty="0"/>
          </a:p>
          <a:p>
            <a:pPr marL="457200" lvl="1" indent="0">
              <a:buNone/>
            </a:pPr>
            <a:r>
              <a:rPr lang="en-AU" dirty="0" smtClean="0">
                <a:solidFill>
                  <a:srgbClr val="CF5E31"/>
                </a:solidFill>
              </a:rPr>
              <a:t>How many times did you bend </a:t>
            </a:r>
          </a:p>
          <a:p>
            <a:pPr marL="457200" lvl="1" indent="0">
              <a:buNone/>
            </a:pPr>
            <a:r>
              <a:rPr lang="en-AU" dirty="0" smtClean="0">
                <a:solidFill>
                  <a:srgbClr val="CF5E31"/>
                </a:solidFill>
              </a:rPr>
              <a:t>the whole wire before it broke?</a:t>
            </a:r>
          </a:p>
          <a:p>
            <a:pPr marL="457200" lvl="1" indent="0">
              <a:buNone/>
            </a:pPr>
            <a:endParaRPr lang="en-AU" dirty="0" smtClean="0">
              <a:solidFill>
                <a:srgbClr val="CF5E31"/>
              </a:solidFill>
            </a:endParaRPr>
          </a:p>
          <a:p>
            <a:pPr marL="457200" lvl="1" indent="0">
              <a:buNone/>
            </a:pPr>
            <a:r>
              <a:rPr lang="en-AU" dirty="0" smtClean="0">
                <a:solidFill>
                  <a:srgbClr val="CF5E31"/>
                </a:solidFill>
              </a:rPr>
              <a:t>What about the nicked wire?</a:t>
            </a:r>
          </a:p>
          <a:p>
            <a:pPr marL="457200" lvl="1" indent="0">
              <a:buNone/>
            </a:pPr>
            <a:endParaRPr lang="en-AU" sz="2800" dirty="0"/>
          </a:p>
          <a:p>
            <a:pPr marL="457200" lvl="1" indent="0">
              <a:buNone/>
            </a:pPr>
            <a:endParaRPr lang="en-AU" sz="2800" dirty="0" smtClean="0"/>
          </a:p>
          <a:p>
            <a:pPr marL="457200" lvl="1" indent="0">
              <a:buNone/>
            </a:pPr>
            <a:endParaRPr lang="en-AU" sz="2800" dirty="0" smtClean="0"/>
          </a:p>
        </p:txBody>
      </p:sp>
      <p:sp>
        <p:nvSpPr>
          <p:cNvPr id="122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defRPr>
            </a:lvl1pPr>
            <a:lvl2pPr marL="742950" indent="-285750" eaLnBrk="0" hangingPunct="0">
              <a:defRPr kumimoji="1" sz="2400">
                <a:solidFill>
                  <a:schemeClr val="tx1"/>
                </a:solidFill>
                <a:latin typeface="Arial" charset="0"/>
              </a:defRPr>
            </a:lvl2pPr>
            <a:lvl3pPr marL="1143000" indent="-228600" eaLnBrk="0" hangingPunct="0">
              <a:defRPr kumimoji="1" sz="2400">
                <a:solidFill>
                  <a:schemeClr val="tx1"/>
                </a:solidFill>
                <a:latin typeface="Arial" charset="0"/>
              </a:defRPr>
            </a:lvl3pPr>
            <a:lvl4pPr marL="1600200" indent="-228600" eaLnBrk="0" hangingPunct="0">
              <a:defRPr kumimoji="1" sz="2400">
                <a:solidFill>
                  <a:schemeClr val="tx1"/>
                </a:solidFill>
                <a:latin typeface="Arial" charset="0"/>
              </a:defRPr>
            </a:lvl4pPr>
            <a:lvl5pPr marL="2057400" indent="-228600" eaLnBrk="0" hangingPunct="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eaLnBrk="1" hangingPunct="1"/>
            <a:fld id="{A234F19A-7933-427A-99B6-391CBE30AEEC}" type="slidenum">
              <a:rPr kumimoji="0" lang="en-AU" sz="1200" smtClean="0">
                <a:solidFill>
                  <a:srgbClr val="DF7A00"/>
                </a:solidFill>
              </a:rPr>
              <a:pPr eaLnBrk="1" hangingPunct="1"/>
              <a:t>27</a:t>
            </a:fld>
            <a:endParaRPr kumimoji="0" lang="en-AU" sz="1200" dirty="0" smtClean="0">
              <a:solidFill>
                <a:srgbClr val="DF7A00"/>
              </a:solidFill>
            </a:endParaRPr>
          </a:p>
        </p:txBody>
      </p:sp>
      <p:sp>
        <p:nvSpPr>
          <p:cNvPr id="3" name="Title 2"/>
          <p:cNvSpPr>
            <a:spLocks noGrp="1"/>
          </p:cNvSpPr>
          <p:nvPr>
            <p:ph type="title"/>
          </p:nvPr>
        </p:nvSpPr>
        <p:spPr/>
        <p:txBody>
          <a:bodyPr/>
          <a:lstStyle/>
          <a:p>
            <a:r>
              <a:rPr lang="en-AU" dirty="0" smtClean="0"/>
              <a:t>Metallurgy exercise</a:t>
            </a:r>
            <a:endParaRPr lang="en-AU"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4000" r="21707"/>
          <a:stretch/>
        </p:blipFill>
        <p:spPr>
          <a:xfrm>
            <a:off x="5631910" y="2060848"/>
            <a:ext cx="2932119" cy="3600400"/>
          </a:xfrm>
          <a:prstGeom prst="rect">
            <a:avLst/>
          </a:prstGeom>
        </p:spPr>
      </p:pic>
      <p:cxnSp>
        <p:nvCxnSpPr>
          <p:cNvPr id="5" name="Straight Arrow Connector 4"/>
          <p:cNvCxnSpPr/>
          <p:nvPr/>
        </p:nvCxnSpPr>
        <p:spPr bwMode="auto">
          <a:xfrm rot="5400000" flipH="1">
            <a:off x="7360103" y="4077072"/>
            <a:ext cx="720080" cy="720080"/>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559268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defRPr>
            </a:lvl1pPr>
            <a:lvl2pPr marL="742950" indent="-285750" eaLnBrk="0" hangingPunct="0">
              <a:defRPr kumimoji="1" sz="2400">
                <a:solidFill>
                  <a:schemeClr val="tx1"/>
                </a:solidFill>
                <a:latin typeface="Arial" charset="0"/>
              </a:defRPr>
            </a:lvl2pPr>
            <a:lvl3pPr marL="1143000" indent="-228600" eaLnBrk="0" hangingPunct="0">
              <a:defRPr kumimoji="1" sz="2400">
                <a:solidFill>
                  <a:schemeClr val="tx1"/>
                </a:solidFill>
                <a:latin typeface="Arial" charset="0"/>
              </a:defRPr>
            </a:lvl3pPr>
            <a:lvl4pPr marL="1600200" indent="-228600" eaLnBrk="0" hangingPunct="0">
              <a:defRPr kumimoji="1" sz="2400">
                <a:solidFill>
                  <a:schemeClr val="tx1"/>
                </a:solidFill>
                <a:latin typeface="Arial" charset="0"/>
              </a:defRPr>
            </a:lvl4pPr>
            <a:lvl5pPr marL="2057400" indent="-228600" eaLnBrk="0" hangingPunct="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eaLnBrk="1" hangingPunct="1"/>
            <a:fld id="{A234F19A-7933-427A-99B6-391CBE30AEEC}" type="slidenum">
              <a:rPr kumimoji="0" lang="en-AU" sz="1200" smtClean="0">
                <a:solidFill>
                  <a:srgbClr val="DF7A00"/>
                </a:solidFill>
              </a:rPr>
              <a:pPr eaLnBrk="1" hangingPunct="1"/>
              <a:t>28</a:t>
            </a:fld>
            <a:endParaRPr kumimoji="0" lang="en-AU" sz="1200" dirty="0" smtClean="0">
              <a:solidFill>
                <a:srgbClr val="DF7A00"/>
              </a:solidFill>
            </a:endParaRPr>
          </a:p>
        </p:txBody>
      </p:sp>
      <p:sp>
        <p:nvSpPr>
          <p:cNvPr id="2" name="Content Placeholder 1"/>
          <p:cNvSpPr>
            <a:spLocks noGrp="1"/>
          </p:cNvSpPr>
          <p:nvPr>
            <p:ph idx="1"/>
          </p:nvPr>
        </p:nvSpPr>
        <p:spPr>
          <a:xfrm>
            <a:off x="899592" y="2060848"/>
            <a:ext cx="7920880" cy="3775720"/>
          </a:xfrm>
        </p:spPr>
        <p:txBody>
          <a:bodyPr/>
          <a:lstStyle/>
          <a:p>
            <a:pPr>
              <a:buFont typeface="Arial" panose="020B0604020202020204" pitchFamily="34" charset="0"/>
              <a:buChar char="•"/>
            </a:pPr>
            <a:r>
              <a:rPr lang="en-AU" dirty="0" smtClean="0"/>
              <a:t>Do not exceed </a:t>
            </a:r>
            <a:r>
              <a:rPr lang="en-AU" dirty="0"/>
              <a:t>load ratings (</a:t>
            </a:r>
            <a:r>
              <a:rPr lang="en-AU" dirty="0" smtClean="0"/>
              <a:t>WLL) </a:t>
            </a:r>
            <a:r>
              <a:rPr lang="en-AU" dirty="0">
                <a:cs typeface="Arial"/>
              </a:rPr>
              <a:t>‒</a:t>
            </a:r>
            <a:r>
              <a:rPr lang="en-AU" dirty="0"/>
              <a:t> </a:t>
            </a:r>
            <a:r>
              <a:rPr lang="en-AU" dirty="0" smtClean="0"/>
              <a:t>                   otherwise </a:t>
            </a:r>
            <a:r>
              <a:rPr lang="en-AU" dirty="0"/>
              <a:t>“bomb is ticking”</a:t>
            </a:r>
          </a:p>
          <a:p>
            <a:pPr>
              <a:buFont typeface="Arial" panose="020B0604020202020204" pitchFamily="34" charset="0"/>
              <a:buChar char="•"/>
            </a:pPr>
            <a:endParaRPr lang="en-AU" dirty="0" smtClean="0"/>
          </a:p>
          <a:p>
            <a:pPr>
              <a:buFont typeface="Arial" panose="020B0604020202020204" pitchFamily="34" charset="0"/>
              <a:buChar char="•"/>
            </a:pPr>
            <a:endParaRPr lang="en-AU" dirty="0"/>
          </a:p>
          <a:p>
            <a:pPr>
              <a:buFont typeface="Arial" panose="020B0604020202020204" pitchFamily="34" charset="0"/>
              <a:buChar char="•"/>
            </a:pPr>
            <a:endParaRPr lang="en-AU" dirty="0"/>
          </a:p>
          <a:p>
            <a:pPr>
              <a:buFont typeface="Arial" panose="020B0604020202020204" pitchFamily="34" charset="0"/>
              <a:buChar char="•"/>
            </a:pPr>
            <a:r>
              <a:rPr lang="en-AU" dirty="0"/>
              <a:t>C</a:t>
            </a:r>
            <a:r>
              <a:rPr lang="en-AU" dirty="0" smtClean="0"/>
              <a:t>ondition </a:t>
            </a:r>
            <a:r>
              <a:rPr lang="en-AU" dirty="0"/>
              <a:t>of lifting equipment </a:t>
            </a:r>
            <a:r>
              <a:rPr lang="en-AU" dirty="0" smtClean="0"/>
              <a:t>is important </a:t>
            </a:r>
            <a:r>
              <a:rPr lang="en-AU" dirty="0" smtClean="0">
                <a:latin typeface="Arial"/>
                <a:cs typeface="Arial"/>
              </a:rPr>
              <a:t>‒</a:t>
            </a:r>
            <a:r>
              <a:rPr lang="en-AU" dirty="0" smtClean="0"/>
              <a:t> check for deformation and </a:t>
            </a:r>
            <a:r>
              <a:rPr lang="en-AU" dirty="0"/>
              <a:t>damage</a:t>
            </a:r>
          </a:p>
        </p:txBody>
      </p:sp>
      <p:sp>
        <p:nvSpPr>
          <p:cNvPr id="3" name="Title 2"/>
          <p:cNvSpPr>
            <a:spLocks noGrp="1"/>
          </p:cNvSpPr>
          <p:nvPr>
            <p:ph type="title"/>
          </p:nvPr>
        </p:nvSpPr>
        <p:spPr/>
        <p:txBody>
          <a:bodyPr/>
          <a:lstStyle/>
          <a:p>
            <a:r>
              <a:rPr lang="en-AU" dirty="0" smtClean="0"/>
              <a:t>Tensile strength &amp; metallurgy – key messages</a:t>
            </a:r>
            <a:endParaRPr lang="en-AU" dirty="0"/>
          </a:p>
        </p:txBody>
      </p:sp>
      <p:pic>
        <p:nvPicPr>
          <p:cNvPr id="5" name="Picture 3" descr="C:\Users\MIGSDHS\AppData\Local\Microsoft\Windows\Temporary Internet Files\Content.IE5\OQEXNKPD\MC90029345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1947693"/>
            <a:ext cx="2010235" cy="1697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677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defRPr>
            </a:lvl1pPr>
            <a:lvl2pPr marL="742950" indent="-285750" eaLnBrk="0" hangingPunct="0">
              <a:defRPr kumimoji="1" sz="2400">
                <a:solidFill>
                  <a:schemeClr val="tx1"/>
                </a:solidFill>
                <a:latin typeface="Arial" charset="0"/>
              </a:defRPr>
            </a:lvl2pPr>
            <a:lvl3pPr marL="1143000" indent="-228600" eaLnBrk="0" hangingPunct="0">
              <a:defRPr kumimoji="1" sz="2400">
                <a:solidFill>
                  <a:schemeClr val="tx1"/>
                </a:solidFill>
                <a:latin typeface="Arial" charset="0"/>
              </a:defRPr>
            </a:lvl3pPr>
            <a:lvl4pPr marL="1600200" indent="-228600" eaLnBrk="0" hangingPunct="0">
              <a:defRPr kumimoji="1" sz="2400">
                <a:solidFill>
                  <a:schemeClr val="tx1"/>
                </a:solidFill>
                <a:latin typeface="Arial" charset="0"/>
              </a:defRPr>
            </a:lvl4pPr>
            <a:lvl5pPr marL="2057400" indent="-228600" eaLnBrk="0" hangingPunct="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eaLnBrk="1" hangingPunct="1"/>
            <a:fld id="{A234F19A-7933-427A-99B6-391CBE30AEEC}" type="slidenum">
              <a:rPr kumimoji="0" lang="en-AU" sz="1200" smtClean="0">
                <a:solidFill>
                  <a:srgbClr val="DF7A00"/>
                </a:solidFill>
              </a:rPr>
              <a:pPr eaLnBrk="1" hangingPunct="1"/>
              <a:t>29</a:t>
            </a:fld>
            <a:endParaRPr kumimoji="0" lang="en-AU" sz="1200" dirty="0" smtClean="0">
              <a:solidFill>
                <a:srgbClr val="DF7A00"/>
              </a:solidFill>
            </a:endParaRPr>
          </a:p>
        </p:txBody>
      </p:sp>
      <p:sp>
        <p:nvSpPr>
          <p:cNvPr id="2" name="Content Placeholder 1"/>
          <p:cNvSpPr>
            <a:spLocks noGrp="1"/>
          </p:cNvSpPr>
          <p:nvPr>
            <p:ph idx="1"/>
          </p:nvPr>
        </p:nvSpPr>
        <p:spPr>
          <a:xfrm>
            <a:off x="827584" y="1340768"/>
            <a:ext cx="7992888" cy="4495800"/>
          </a:xfrm>
        </p:spPr>
        <p:txBody>
          <a:bodyPr/>
          <a:lstStyle/>
          <a:p>
            <a:pPr>
              <a:spcAft>
                <a:spcPts val="1800"/>
              </a:spcAft>
            </a:pPr>
            <a:r>
              <a:rPr lang="en-AU" dirty="0" smtClean="0"/>
              <a:t>Can I identify hazards associated with </a:t>
            </a:r>
            <a:r>
              <a:rPr lang="en-AU" dirty="0"/>
              <a:t>s</a:t>
            </a:r>
            <a:r>
              <a:rPr lang="en-AU" dirty="0" smtClean="0"/>
              <a:t>tored </a:t>
            </a:r>
            <a:r>
              <a:rPr lang="en-AU" dirty="0"/>
              <a:t>e</a:t>
            </a:r>
            <a:r>
              <a:rPr lang="en-AU" dirty="0" smtClean="0"/>
              <a:t>nergies in mechanical handling?</a:t>
            </a:r>
          </a:p>
          <a:p>
            <a:pPr>
              <a:spcAft>
                <a:spcPts val="1800"/>
              </a:spcAft>
            </a:pPr>
            <a:r>
              <a:rPr lang="en-AU" dirty="0" smtClean="0"/>
              <a:t>Where is the centre of gravity of my load? Can it move?</a:t>
            </a:r>
          </a:p>
          <a:p>
            <a:pPr>
              <a:spcAft>
                <a:spcPts val="1800"/>
              </a:spcAft>
            </a:pPr>
            <a:r>
              <a:rPr lang="en-AU" dirty="0" smtClean="0"/>
              <a:t>Am I relying on friction to hold my load? Can I eliminate this need?</a:t>
            </a:r>
          </a:p>
          <a:p>
            <a:pPr>
              <a:spcAft>
                <a:spcPts val="0"/>
              </a:spcAft>
            </a:pPr>
            <a:r>
              <a:rPr lang="en-AU" dirty="0" smtClean="0"/>
              <a:t>Is the lifting equipment in good order and hasn’t been overloaded? </a:t>
            </a:r>
          </a:p>
          <a:p>
            <a:pPr lvl="1">
              <a:spcAft>
                <a:spcPts val="0"/>
              </a:spcAft>
            </a:pPr>
            <a:r>
              <a:rPr lang="en-AU" dirty="0"/>
              <a:t>a</a:t>
            </a:r>
            <a:r>
              <a:rPr lang="en-AU" dirty="0" smtClean="0"/>
              <a:t>ny deformation? (e.g. elongation)</a:t>
            </a:r>
          </a:p>
          <a:p>
            <a:pPr lvl="1">
              <a:spcAft>
                <a:spcPts val="1200"/>
              </a:spcAft>
            </a:pPr>
            <a:r>
              <a:rPr lang="en-AU" dirty="0"/>
              <a:t>a</a:t>
            </a:r>
            <a:r>
              <a:rPr lang="en-AU" dirty="0" smtClean="0"/>
              <a:t>ny damage? (e.g. </a:t>
            </a:r>
            <a:r>
              <a:rPr lang="en-AU" dirty="0"/>
              <a:t>n</a:t>
            </a:r>
            <a:r>
              <a:rPr lang="en-AU" dirty="0" smtClean="0"/>
              <a:t>icks, notches, kinks)</a:t>
            </a:r>
          </a:p>
          <a:p>
            <a:pPr marL="0" indent="0">
              <a:buNone/>
            </a:pPr>
            <a:endParaRPr lang="en-AU" sz="2800" dirty="0"/>
          </a:p>
        </p:txBody>
      </p:sp>
      <p:sp>
        <p:nvSpPr>
          <p:cNvPr id="3" name="Title 2"/>
          <p:cNvSpPr>
            <a:spLocks noGrp="1"/>
          </p:cNvSpPr>
          <p:nvPr>
            <p:ph type="title"/>
          </p:nvPr>
        </p:nvSpPr>
        <p:spPr/>
        <p:txBody>
          <a:bodyPr/>
          <a:lstStyle/>
          <a:p>
            <a:r>
              <a:rPr lang="en-AU" dirty="0" smtClean="0"/>
              <a:t>Ask yourself …</a:t>
            </a:r>
            <a:endParaRPr lang="en-AU" dirty="0"/>
          </a:p>
        </p:txBody>
      </p:sp>
    </p:spTree>
    <p:extLst>
      <p:ext uri="{BB962C8B-B14F-4D97-AF65-F5344CB8AC3E}">
        <p14:creationId xmlns:p14="http://schemas.microsoft.com/office/powerpoint/2010/main" val="3131911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p:cNvPicPr>
          <p:nvPr/>
        </p:nvPicPr>
        <p:blipFill>
          <a:blip r:embed="rId3">
            <a:extLst>
              <a:ext uri="{28A0092B-C50C-407E-A947-70E740481C1C}">
                <a14:useLocalDpi xmlns:a14="http://schemas.microsoft.com/office/drawing/2010/main" val="0"/>
              </a:ext>
            </a:extLst>
          </a:blip>
          <a:srcRect l="14561" t="31828" r="14377" b="32903"/>
          <a:stretch>
            <a:fillRect/>
          </a:stretch>
        </p:blipFill>
        <p:spPr bwMode="auto">
          <a:xfrm>
            <a:off x="168275" y="784225"/>
            <a:ext cx="8745538"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33196" y="4144238"/>
            <a:ext cx="2448272" cy="1400383"/>
          </a:xfrm>
          <a:prstGeom prst="rect">
            <a:avLst/>
          </a:prstGeom>
          <a:solidFill>
            <a:schemeClr val="bg1"/>
          </a:solidFill>
          <a:ln>
            <a:noFill/>
          </a:ln>
        </p:spPr>
        <p:txBody>
          <a:bodyPr wrap="square" rtlCol="0">
            <a:spAutoFit/>
          </a:bodyPr>
          <a:lstStyle/>
          <a:p>
            <a:pPr marL="180000" indent="-180000">
              <a:spcAft>
                <a:spcPts val="600"/>
              </a:spcAft>
              <a:buFont typeface="Arial" panose="020B0604020202020204" pitchFamily="34" charset="0"/>
              <a:buChar char="•"/>
            </a:pPr>
            <a:r>
              <a:rPr lang="en-AU" sz="1400" dirty="0" smtClean="0">
                <a:solidFill>
                  <a:prstClr val="black"/>
                </a:solidFill>
              </a:rPr>
              <a:t>Maintenance and service activities</a:t>
            </a:r>
          </a:p>
          <a:p>
            <a:pPr marL="180000" indent="-180000">
              <a:spcAft>
                <a:spcPts val="600"/>
              </a:spcAft>
              <a:buFont typeface="Arial" panose="020B0604020202020204" pitchFamily="34" charset="0"/>
              <a:buChar char="•"/>
            </a:pPr>
            <a:r>
              <a:rPr lang="en-AU" sz="1400" dirty="0" smtClean="0">
                <a:solidFill>
                  <a:prstClr val="black"/>
                </a:solidFill>
              </a:rPr>
              <a:t>Hazardous manual tasks</a:t>
            </a:r>
          </a:p>
          <a:p>
            <a:pPr marL="180000" indent="-180000">
              <a:spcAft>
                <a:spcPts val="600"/>
              </a:spcAft>
              <a:buFont typeface="Arial" panose="020B0604020202020204" pitchFamily="34" charset="0"/>
              <a:buChar char="•"/>
            </a:pPr>
            <a:r>
              <a:rPr lang="en-AU" sz="1400" dirty="0" smtClean="0">
                <a:solidFill>
                  <a:prstClr val="black"/>
                </a:solidFill>
              </a:rPr>
              <a:t>Fit for purpose</a:t>
            </a:r>
          </a:p>
          <a:p>
            <a:pPr marL="180000" indent="-180000">
              <a:spcAft>
                <a:spcPts val="600"/>
              </a:spcAft>
              <a:buFont typeface="Arial" panose="020B0604020202020204" pitchFamily="34" charset="0"/>
              <a:buChar char="•"/>
            </a:pPr>
            <a:endParaRPr lang="en-AU" sz="1400" dirty="0">
              <a:solidFill>
                <a:prstClr val="black"/>
              </a:solidFill>
            </a:endParaRPr>
          </a:p>
        </p:txBody>
      </p:sp>
      <p:sp>
        <p:nvSpPr>
          <p:cNvPr id="9" name="TextBox 8"/>
          <p:cNvSpPr txBox="1"/>
          <p:nvPr/>
        </p:nvSpPr>
        <p:spPr>
          <a:xfrm>
            <a:off x="3347864" y="4144238"/>
            <a:ext cx="2448272" cy="2021066"/>
          </a:xfrm>
          <a:prstGeom prst="rect">
            <a:avLst/>
          </a:prstGeom>
          <a:solidFill>
            <a:schemeClr val="bg1"/>
          </a:solidFill>
          <a:ln>
            <a:noFill/>
          </a:ln>
        </p:spPr>
        <p:txBody>
          <a:bodyPr wrap="square" rtlCol="0">
            <a:spAutoFit/>
          </a:bodyPr>
          <a:lstStyle/>
          <a:p>
            <a:pPr marL="144000" indent="-144000">
              <a:spcAft>
                <a:spcPts val="400"/>
              </a:spcAft>
              <a:buFont typeface="Arial" panose="020B0604020202020204" pitchFamily="34" charset="0"/>
              <a:buChar char="•"/>
            </a:pPr>
            <a:r>
              <a:rPr lang="en-AU" sz="1400" dirty="0" smtClean="0">
                <a:solidFill>
                  <a:prstClr val="black"/>
                </a:solidFill>
              </a:rPr>
              <a:t>Principal hazard management plans</a:t>
            </a:r>
          </a:p>
          <a:p>
            <a:pPr marL="144000" indent="-144000">
              <a:spcAft>
                <a:spcPts val="400"/>
              </a:spcAft>
              <a:buFont typeface="Arial" panose="020B0604020202020204" pitchFamily="34" charset="0"/>
              <a:buChar char="•"/>
            </a:pPr>
            <a:r>
              <a:rPr lang="en-AU" sz="1400" dirty="0" smtClean="0">
                <a:solidFill>
                  <a:prstClr val="black"/>
                </a:solidFill>
              </a:rPr>
              <a:t>Safety in design</a:t>
            </a:r>
          </a:p>
          <a:p>
            <a:pPr marL="144000" indent="-144000">
              <a:spcAft>
                <a:spcPts val="400"/>
              </a:spcAft>
              <a:buFont typeface="Arial" panose="020B0604020202020204" pitchFamily="34" charset="0"/>
              <a:buChar char="•"/>
            </a:pPr>
            <a:r>
              <a:rPr lang="en-AU" sz="1400" dirty="0" smtClean="0">
                <a:solidFill>
                  <a:prstClr val="black"/>
                </a:solidFill>
              </a:rPr>
              <a:t>Assessment of competence</a:t>
            </a:r>
          </a:p>
          <a:p>
            <a:pPr marL="144000" indent="-144000">
              <a:spcAft>
                <a:spcPts val="400"/>
              </a:spcAft>
              <a:buFont typeface="Arial" panose="020B0604020202020204" pitchFamily="34" charset="0"/>
              <a:buChar char="•"/>
            </a:pPr>
            <a:r>
              <a:rPr lang="en-AU" sz="1400" dirty="0" smtClean="0">
                <a:solidFill>
                  <a:prstClr val="black"/>
                </a:solidFill>
              </a:rPr>
              <a:t>Traffic management</a:t>
            </a:r>
          </a:p>
          <a:p>
            <a:pPr marL="144000" indent="-144000">
              <a:spcAft>
                <a:spcPts val="400"/>
              </a:spcAft>
              <a:buFont typeface="Arial" panose="020B0604020202020204" pitchFamily="34" charset="0"/>
              <a:buChar char="•"/>
            </a:pPr>
            <a:r>
              <a:rPr lang="en-AU" sz="1400" dirty="0" smtClean="0">
                <a:solidFill>
                  <a:prstClr val="black"/>
                </a:solidFill>
              </a:rPr>
              <a:t>Job risk assessment tools (e.g. JHAs, JSAs)</a:t>
            </a:r>
            <a:endParaRPr lang="en-AU" sz="1400" dirty="0">
              <a:solidFill>
                <a:prstClr val="black"/>
              </a:solidFill>
            </a:endParaRPr>
          </a:p>
        </p:txBody>
      </p:sp>
      <p:sp>
        <p:nvSpPr>
          <p:cNvPr id="10" name="TextBox 9"/>
          <p:cNvSpPr txBox="1"/>
          <p:nvPr/>
        </p:nvSpPr>
        <p:spPr>
          <a:xfrm>
            <a:off x="6228184" y="4144238"/>
            <a:ext cx="2448272" cy="1615827"/>
          </a:xfrm>
          <a:prstGeom prst="rect">
            <a:avLst/>
          </a:prstGeom>
          <a:solidFill>
            <a:schemeClr val="bg1"/>
          </a:solidFill>
          <a:ln>
            <a:noFill/>
          </a:ln>
        </p:spPr>
        <p:txBody>
          <a:bodyPr wrap="square" rtlCol="0">
            <a:spAutoFit/>
          </a:bodyPr>
          <a:lstStyle/>
          <a:p>
            <a:pPr marL="180000" indent="-180000">
              <a:spcAft>
                <a:spcPts val="600"/>
              </a:spcAft>
              <a:buFont typeface="Arial" panose="020B0604020202020204" pitchFamily="34" charset="0"/>
              <a:buChar char="•"/>
            </a:pPr>
            <a:r>
              <a:rPr lang="en-AU" sz="1400" dirty="0" smtClean="0">
                <a:solidFill>
                  <a:prstClr val="black"/>
                </a:solidFill>
              </a:rPr>
              <a:t>Fitness for work</a:t>
            </a:r>
          </a:p>
          <a:p>
            <a:pPr marL="180000" indent="-180000">
              <a:spcAft>
                <a:spcPts val="600"/>
              </a:spcAft>
              <a:buFont typeface="Arial" panose="020B0604020202020204" pitchFamily="34" charset="0"/>
              <a:buChar char="•"/>
            </a:pPr>
            <a:r>
              <a:rPr lang="en-AU" sz="1400" dirty="0" smtClean="0">
                <a:solidFill>
                  <a:prstClr val="black"/>
                </a:solidFill>
              </a:rPr>
              <a:t>Management and supervision</a:t>
            </a:r>
          </a:p>
          <a:p>
            <a:pPr marL="180000" indent="-180000">
              <a:spcAft>
                <a:spcPts val="600"/>
              </a:spcAft>
              <a:buFont typeface="Arial" panose="020B0604020202020204" pitchFamily="34" charset="0"/>
              <a:buChar char="•"/>
            </a:pPr>
            <a:r>
              <a:rPr lang="en-AU" sz="1400" dirty="0" smtClean="0">
                <a:solidFill>
                  <a:prstClr val="black"/>
                </a:solidFill>
              </a:rPr>
              <a:t>Safety and health representatives</a:t>
            </a:r>
          </a:p>
          <a:p>
            <a:pPr marL="180000" indent="-180000">
              <a:spcAft>
                <a:spcPts val="600"/>
              </a:spcAft>
              <a:buFont typeface="Arial" panose="020B0604020202020204" pitchFamily="34" charset="0"/>
              <a:buChar char="•"/>
            </a:pPr>
            <a:endParaRPr lang="en-AU" sz="1400" dirty="0">
              <a:solidFill>
                <a:prstClr val="black"/>
              </a:solidFill>
            </a:endParaRPr>
          </a:p>
        </p:txBody>
      </p:sp>
      <p:sp>
        <p:nvSpPr>
          <p:cNvPr id="4098" name="Rectangle 2"/>
          <p:cNvSpPr>
            <a:spLocks noGrp="1" noChangeArrowheads="1"/>
          </p:cNvSpPr>
          <p:nvPr>
            <p:ph type="title" idx="4294967295"/>
          </p:nvPr>
        </p:nvSpPr>
        <p:spPr>
          <a:xfrm>
            <a:off x="0" y="-27384"/>
            <a:ext cx="9144000" cy="1143000"/>
          </a:xfrm>
        </p:spPr>
        <p:txBody>
          <a:bodyPr/>
          <a:lstStyle/>
          <a:p>
            <a:pPr algn="ctr" eaLnBrk="1" hangingPunct="1"/>
            <a:r>
              <a:rPr lang="en-US" dirty="0" smtClean="0">
                <a:solidFill>
                  <a:srgbClr val="CF5E31"/>
                </a:solidFill>
              </a:rPr>
              <a:t>Resources Safety’s focus on mines safety</a:t>
            </a:r>
          </a:p>
        </p:txBody>
      </p:sp>
      <p:sp>
        <p:nvSpPr>
          <p:cNvPr id="6" name="Oval 5"/>
          <p:cNvSpPr/>
          <p:nvPr/>
        </p:nvSpPr>
        <p:spPr bwMode="auto">
          <a:xfrm>
            <a:off x="395536" y="2636912"/>
            <a:ext cx="2394271" cy="1008112"/>
          </a:xfrm>
          <a:prstGeom prst="ellipse">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AU" smtClean="0">
              <a:solidFill>
                <a:prstClr val="black"/>
              </a:solidFill>
            </a:endParaRPr>
          </a:p>
        </p:txBody>
      </p:sp>
      <p:sp>
        <p:nvSpPr>
          <p:cNvPr id="2" name="Slide Number Placeholder 1"/>
          <p:cNvSpPr>
            <a:spLocks noGrp="1"/>
          </p:cNvSpPr>
          <p:nvPr>
            <p:ph type="sldNum" sz="quarter" idx="10"/>
          </p:nvPr>
        </p:nvSpPr>
        <p:spPr/>
        <p:txBody>
          <a:bodyPr/>
          <a:lstStyle/>
          <a:p>
            <a:pPr>
              <a:defRPr/>
            </a:pPr>
            <a:fld id="{E666583C-5507-4EC8-B0C7-4C78B038E005}" type="slidenum">
              <a:rPr lang="en-US" smtClean="0"/>
              <a:pPr>
                <a:defRPr/>
              </a:pPr>
              <a:t>3</a:t>
            </a:fld>
            <a:endParaRPr lang="en-US"/>
          </a:p>
        </p:txBody>
      </p:sp>
    </p:spTree>
    <p:extLst>
      <p:ext uri="{BB962C8B-B14F-4D97-AF65-F5344CB8AC3E}">
        <p14:creationId xmlns:p14="http://schemas.microsoft.com/office/powerpoint/2010/main" val="37807073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420888"/>
            <a:ext cx="5470376" cy="3675112"/>
          </a:xfrm>
        </p:spPr>
        <p:txBody>
          <a:bodyPr/>
          <a:lstStyle/>
          <a:p>
            <a:pPr marL="0" indent="0">
              <a:buNone/>
            </a:pPr>
            <a:r>
              <a:rPr lang="en-AU" dirty="0" smtClean="0"/>
              <a:t>The human body is very fragile.</a:t>
            </a:r>
          </a:p>
          <a:p>
            <a:pPr marL="0" indent="0">
              <a:buNone/>
            </a:pPr>
            <a:r>
              <a:rPr lang="en-AU" dirty="0" smtClean="0"/>
              <a:t> </a:t>
            </a:r>
          </a:p>
          <a:p>
            <a:pPr marL="0" indent="0">
              <a:buNone/>
            </a:pPr>
            <a:r>
              <a:rPr lang="en-AU" dirty="0" smtClean="0"/>
              <a:t>Where mechanical handling is involved it almost invariably entails energies that exceed human tolerability. </a:t>
            </a:r>
          </a:p>
        </p:txBody>
      </p:sp>
      <p:sp>
        <p:nvSpPr>
          <p:cNvPr id="3" name="Title 2"/>
          <p:cNvSpPr>
            <a:spLocks noGrp="1"/>
          </p:cNvSpPr>
          <p:nvPr>
            <p:ph type="title"/>
          </p:nvPr>
        </p:nvSpPr>
        <p:spPr/>
        <p:txBody>
          <a:bodyPr/>
          <a:lstStyle/>
          <a:p>
            <a:r>
              <a:rPr lang="en-AU" dirty="0" smtClean="0"/>
              <a:t>Take-away message</a:t>
            </a:r>
            <a:endParaRPr lang="en-AU" dirty="0"/>
          </a:p>
        </p:txBody>
      </p:sp>
      <p:pic>
        <p:nvPicPr>
          <p:cNvPr id="8199" name="Picture 7" descr="C:\Users\bec.moore@dmp.wa.gov.au\AppData\Local\Microsoft\Windows\Temporary Internet Files\Content.IE5\OEOGCJOZ\MP90043874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4726" y="692696"/>
            <a:ext cx="2625756" cy="3501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Slide Number Placeholder 3"/>
          <p:cNvSpPr>
            <a:spLocks noGrp="1"/>
          </p:cNvSpPr>
          <p:nvPr>
            <p:ph type="sldNum" sz="quarter" idx="10"/>
          </p:nvPr>
        </p:nvSpPr>
        <p:spPr>
          <a:xfrm>
            <a:off x="7921625" y="6524625"/>
            <a:ext cx="1258887" cy="333375"/>
          </a:xfrm>
        </p:spPr>
        <p:txBody>
          <a:bodyPr/>
          <a:lstStyle/>
          <a:p>
            <a:pPr>
              <a:defRPr/>
            </a:pPr>
            <a:fld id="{65F01BBC-B154-426B-B193-7FA9844B8C65}" type="slidenum">
              <a:rPr lang="en-US" smtClean="0"/>
              <a:pPr>
                <a:defRPr/>
              </a:pPr>
              <a:t>30</a:t>
            </a:fld>
            <a:endParaRPr lang="en-US" dirty="0"/>
          </a:p>
        </p:txBody>
      </p:sp>
    </p:spTree>
    <p:extLst>
      <p:ext uri="{BB962C8B-B14F-4D97-AF65-F5344CB8AC3E}">
        <p14:creationId xmlns:p14="http://schemas.microsoft.com/office/powerpoint/2010/main" val="1292827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defRPr>
            </a:lvl1pPr>
            <a:lvl2pPr marL="742950" indent="-285750" eaLnBrk="0" hangingPunct="0">
              <a:defRPr kumimoji="1" sz="2400">
                <a:solidFill>
                  <a:schemeClr val="tx1"/>
                </a:solidFill>
                <a:latin typeface="Arial" charset="0"/>
              </a:defRPr>
            </a:lvl2pPr>
            <a:lvl3pPr marL="1143000" indent="-228600" eaLnBrk="0" hangingPunct="0">
              <a:defRPr kumimoji="1" sz="2400">
                <a:solidFill>
                  <a:schemeClr val="tx1"/>
                </a:solidFill>
                <a:latin typeface="Arial" charset="0"/>
              </a:defRPr>
            </a:lvl3pPr>
            <a:lvl4pPr marL="1600200" indent="-228600" eaLnBrk="0" hangingPunct="0">
              <a:defRPr kumimoji="1" sz="2400">
                <a:solidFill>
                  <a:schemeClr val="tx1"/>
                </a:solidFill>
                <a:latin typeface="Arial" charset="0"/>
              </a:defRPr>
            </a:lvl4pPr>
            <a:lvl5pPr marL="2057400" indent="-228600" eaLnBrk="0" hangingPunct="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eaLnBrk="1" hangingPunct="1"/>
            <a:fld id="{A234F19A-7933-427A-99B6-391CBE30AEEC}" type="slidenum">
              <a:rPr kumimoji="0" lang="en-AU" sz="1200" smtClean="0">
                <a:solidFill>
                  <a:srgbClr val="DF7A00"/>
                </a:solidFill>
              </a:rPr>
              <a:pPr eaLnBrk="1" hangingPunct="1"/>
              <a:t>31</a:t>
            </a:fld>
            <a:endParaRPr kumimoji="0" lang="en-AU" sz="1200" dirty="0" smtClean="0">
              <a:solidFill>
                <a:srgbClr val="DF7A00"/>
              </a:solidFill>
            </a:endParaRPr>
          </a:p>
        </p:txBody>
      </p:sp>
      <p:sp>
        <p:nvSpPr>
          <p:cNvPr id="2" name="Content Placeholder 1"/>
          <p:cNvSpPr>
            <a:spLocks noGrp="1"/>
          </p:cNvSpPr>
          <p:nvPr>
            <p:ph idx="1"/>
          </p:nvPr>
        </p:nvSpPr>
        <p:spPr>
          <a:xfrm>
            <a:off x="685800" y="1600200"/>
            <a:ext cx="8134672" cy="4495800"/>
          </a:xfrm>
        </p:spPr>
        <p:txBody>
          <a:bodyPr/>
          <a:lstStyle/>
          <a:p>
            <a:pPr>
              <a:spcAft>
                <a:spcPts val="1200"/>
              </a:spcAft>
              <a:buFont typeface="+mj-lt"/>
              <a:buAutoNum type="arabicPeriod"/>
            </a:pPr>
            <a:r>
              <a:rPr lang="en-AU" sz="1800" dirty="0" smtClean="0"/>
              <a:t>Deadlift </a:t>
            </a:r>
            <a:r>
              <a:rPr lang="en-AU" sz="1800" dirty="0"/>
              <a:t>world record </a:t>
            </a:r>
            <a:r>
              <a:rPr lang="en-AU" sz="1800" dirty="0" smtClean="0">
                <a:hlinkClick r:id="rId3"/>
              </a:rPr>
              <a:t>www.youtube.com/watch?v=SBFTB7Xjk3U</a:t>
            </a:r>
            <a:r>
              <a:rPr lang="en-AU" sz="1800" dirty="0" smtClean="0"/>
              <a:t> &lt;viewed 11 August 2014&gt;</a:t>
            </a:r>
            <a:endParaRPr lang="en-AU" sz="1800" dirty="0"/>
          </a:p>
          <a:p>
            <a:pPr>
              <a:spcAft>
                <a:spcPts val="0"/>
              </a:spcAft>
              <a:buFont typeface="+mj-lt"/>
              <a:buAutoNum type="arabicPeriod"/>
            </a:pPr>
            <a:r>
              <a:rPr lang="en-AU" sz="1800" dirty="0" smtClean="0"/>
              <a:t>Lethality Criteria for Debris Generated from Accidental Explosions (2010)</a:t>
            </a:r>
            <a:endParaRPr lang="en-AU" sz="1800" dirty="0"/>
          </a:p>
          <a:p>
            <a:pPr marL="400050" lvl="1" indent="0">
              <a:spcAft>
                <a:spcPts val="0"/>
              </a:spcAft>
              <a:buNone/>
            </a:pPr>
            <a:r>
              <a:rPr lang="en-AU" sz="1800" dirty="0" smtClean="0"/>
              <a:t>Author </a:t>
            </a:r>
            <a:r>
              <a:rPr lang="en-AU" sz="1800" dirty="0"/>
              <a:t>: Mr Jon </a:t>
            </a:r>
            <a:r>
              <a:rPr lang="en-AU" sz="1800" dirty="0" smtClean="0"/>
              <a:t>Henderson, Deputy </a:t>
            </a:r>
            <a:r>
              <a:rPr lang="en-AU" sz="1800" dirty="0"/>
              <a:t>Chief Inspector Explosives (MoD)</a:t>
            </a:r>
          </a:p>
          <a:p>
            <a:pPr marL="400050" lvl="1" indent="0">
              <a:spcAft>
                <a:spcPts val="1200"/>
              </a:spcAft>
              <a:buNone/>
            </a:pPr>
            <a:r>
              <a:rPr lang="en-AU" sz="1800" dirty="0" smtClean="0"/>
              <a:t>Fir </a:t>
            </a:r>
            <a:r>
              <a:rPr lang="en-AU" sz="1800" dirty="0"/>
              <a:t>3 C, #</a:t>
            </a:r>
            <a:r>
              <a:rPr lang="en-AU" sz="1800" dirty="0" smtClean="0"/>
              <a:t>4304, MOD </a:t>
            </a:r>
            <a:r>
              <a:rPr lang="en-AU" sz="1800" dirty="0" err="1"/>
              <a:t>Abbeywood</a:t>
            </a:r>
            <a:r>
              <a:rPr lang="en-AU" sz="1800" dirty="0"/>
              <a:t>, Bristol, BS32 </a:t>
            </a:r>
            <a:r>
              <a:rPr lang="en-AU" sz="1800" dirty="0" smtClean="0"/>
              <a:t>8JH</a:t>
            </a:r>
          </a:p>
          <a:p>
            <a:pPr>
              <a:spcAft>
                <a:spcPts val="1200"/>
              </a:spcAft>
              <a:buFont typeface="+mj-lt"/>
              <a:buAutoNum type="arabicPeriod"/>
            </a:pPr>
            <a:r>
              <a:rPr lang="en-AU" sz="1800" dirty="0"/>
              <a:t>Conoco Phillips Safety Triangle </a:t>
            </a:r>
            <a:r>
              <a:rPr lang="en-AU" sz="1800" dirty="0">
                <a:hlinkClick r:id="rId4"/>
              </a:rPr>
              <a:t>www.osha.gov/dte/grant_materials/fy11/sh-22318-11/Mod_3_ParticipantManual.pdf</a:t>
            </a:r>
            <a:r>
              <a:rPr lang="en-AU" sz="1800" dirty="0"/>
              <a:t> &lt;viewed 8 October 2014</a:t>
            </a:r>
            <a:r>
              <a:rPr lang="en-AU" sz="1800" dirty="0" smtClean="0"/>
              <a:t>&gt;</a:t>
            </a:r>
          </a:p>
          <a:p>
            <a:pPr>
              <a:spcAft>
                <a:spcPts val="600"/>
              </a:spcAft>
              <a:buFont typeface="+mj-lt"/>
              <a:buAutoNum type="arabicPeriod"/>
            </a:pPr>
            <a:r>
              <a:rPr lang="en-AU" sz="1800" dirty="0" smtClean="0"/>
              <a:t>Poly-Tech Industrial - Products </a:t>
            </a:r>
            <a:r>
              <a:rPr lang="en-AU" sz="1800" dirty="0" smtClean="0">
                <a:hlinkClick r:id="rId5"/>
              </a:rPr>
              <a:t>www.polytechindustrial.com/products/plastic-stock-shapes/nylon-66</a:t>
            </a:r>
            <a:r>
              <a:rPr lang="en-AU" sz="1800" dirty="0" smtClean="0"/>
              <a:t> &lt;viewed 8 October 2014&gt;</a:t>
            </a:r>
            <a:endParaRPr lang="en-AU" sz="1800" dirty="0"/>
          </a:p>
          <a:p>
            <a:pPr marL="0" indent="0">
              <a:spcAft>
                <a:spcPts val="600"/>
              </a:spcAft>
              <a:buNone/>
            </a:pPr>
            <a:endParaRPr lang="en-AU" sz="1800" dirty="0"/>
          </a:p>
        </p:txBody>
      </p:sp>
      <p:sp>
        <p:nvSpPr>
          <p:cNvPr id="3" name="Title 2"/>
          <p:cNvSpPr>
            <a:spLocks noGrp="1"/>
          </p:cNvSpPr>
          <p:nvPr>
            <p:ph type="title"/>
          </p:nvPr>
        </p:nvSpPr>
        <p:spPr/>
        <p:txBody>
          <a:bodyPr/>
          <a:lstStyle/>
          <a:p>
            <a:r>
              <a:rPr lang="en-AU" dirty="0" smtClean="0"/>
              <a:t>References (for those interested!)</a:t>
            </a:r>
            <a:endParaRPr lang="en-AU" dirty="0"/>
          </a:p>
        </p:txBody>
      </p:sp>
    </p:spTree>
    <p:extLst>
      <p:ext uri="{BB962C8B-B14F-4D97-AF65-F5344CB8AC3E}">
        <p14:creationId xmlns:p14="http://schemas.microsoft.com/office/powerpoint/2010/main" val="1422874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r>
              <a:rPr lang="en-AU" dirty="0" smtClean="0">
                <a:solidFill>
                  <a:srgbClr val="CF5E31"/>
                </a:solidFill>
              </a:rPr>
              <a:t>What are we looking at today?</a:t>
            </a:r>
            <a:endParaRPr lang="en-AU" dirty="0">
              <a:solidFill>
                <a:srgbClr val="CF5E31"/>
              </a:solidFill>
            </a:endParaRPr>
          </a:p>
        </p:txBody>
      </p:sp>
      <p:sp>
        <p:nvSpPr>
          <p:cNvPr id="17411" name="Subtitle 4"/>
          <p:cNvSpPr>
            <a:spLocks noGrp="1"/>
          </p:cNvSpPr>
          <p:nvPr>
            <p:ph idx="1"/>
          </p:nvPr>
        </p:nvSpPr>
        <p:spPr>
          <a:xfrm>
            <a:off x="611560" y="1484784"/>
            <a:ext cx="7772400" cy="3168352"/>
          </a:xfrm>
        </p:spPr>
        <p:txBody>
          <a:bodyPr/>
          <a:lstStyle/>
          <a:p>
            <a:r>
              <a:rPr lang="en-AU" sz="2800" dirty="0" smtClean="0"/>
              <a:t>Stored energy</a:t>
            </a:r>
          </a:p>
          <a:p>
            <a:r>
              <a:rPr lang="en-AU" sz="2800" dirty="0" smtClean="0"/>
              <a:t>Gravitational potential </a:t>
            </a:r>
            <a:r>
              <a:rPr lang="en-AU" sz="2800" dirty="0"/>
              <a:t>e</a:t>
            </a:r>
            <a:r>
              <a:rPr lang="en-AU" sz="2800" dirty="0" smtClean="0"/>
              <a:t>nergy</a:t>
            </a:r>
          </a:p>
          <a:p>
            <a:r>
              <a:rPr lang="en-AU" sz="2800" dirty="0" smtClean="0"/>
              <a:t>Issues relating to mechanical handling</a:t>
            </a:r>
          </a:p>
          <a:p>
            <a:pPr marL="914400" lvl="1" indent="-514350"/>
            <a:r>
              <a:rPr lang="en-AU" sz="2800" dirty="0"/>
              <a:t>c</a:t>
            </a:r>
            <a:r>
              <a:rPr lang="en-AU" sz="2800" dirty="0" smtClean="0"/>
              <a:t>entre of gravity</a:t>
            </a:r>
          </a:p>
          <a:p>
            <a:pPr marL="914400" lvl="1" indent="-514350"/>
            <a:r>
              <a:rPr lang="en-AU" sz="2800" dirty="0"/>
              <a:t>f</a:t>
            </a:r>
            <a:r>
              <a:rPr lang="en-AU" sz="2800" dirty="0" smtClean="0"/>
              <a:t>riction</a:t>
            </a:r>
          </a:p>
          <a:p>
            <a:pPr marL="914400" lvl="1" indent="-514350"/>
            <a:r>
              <a:rPr lang="en-AU" sz="2800" dirty="0"/>
              <a:t>t</a:t>
            </a:r>
            <a:r>
              <a:rPr lang="en-AU" sz="2800" dirty="0" smtClean="0"/>
              <a:t>ensile strength and metallurgy</a:t>
            </a:r>
          </a:p>
          <a:p>
            <a:pPr marL="457200" indent="-457200">
              <a:buFontTx/>
              <a:buAutoNum type="arabicParenR"/>
            </a:pPr>
            <a:endParaRPr lang="en-AU" dirty="0"/>
          </a:p>
        </p:txBody>
      </p:sp>
      <p:sp>
        <p:nvSpPr>
          <p:cNvPr id="17412" name="Slide Number Placeholder 3"/>
          <p:cNvSpPr>
            <a:spLocks noGrp="1"/>
          </p:cNvSpPr>
          <p:nvPr>
            <p:ph type="sldNum" sz="quarter" idx="10"/>
          </p:nvPr>
        </p:nvSpPr>
        <p:spPr>
          <a:noFill/>
        </p:spPr>
        <p:txBody>
          <a:bodyPr/>
          <a:lstStyle/>
          <a:p>
            <a:fld id="{36E960BD-D364-4F58-BB02-66CE464D7A15}" type="slidenum">
              <a:rPr lang="en-US" smtClean="0">
                <a:latin typeface="Arial" pitchFamily="34" charset="0"/>
                <a:ea typeface="ＭＳ Ｐゴシック"/>
                <a:cs typeface="ＭＳ Ｐゴシック"/>
              </a:rPr>
              <a:pPr/>
              <a:t>4</a:t>
            </a:fld>
            <a:endParaRPr lang="en-US" smtClean="0">
              <a:latin typeface="Arial" pitchFamily="34" charset="0"/>
              <a:ea typeface="ＭＳ Ｐゴシック"/>
              <a:cs typeface="ＭＳ Ｐゴシック"/>
            </a:endParaRPr>
          </a:p>
        </p:txBody>
      </p:sp>
    </p:spTree>
    <p:extLst>
      <p:ext uri="{BB962C8B-B14F-4D97-AF65-F5344CB8AC3E}">
        <p14:creationId xmlns:p14="http://schemas.microsoft.com/office/powerpoint/2010/main" val="3869906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defRPr>
            </a:lvl1pPr>
            <a:lvl2pPr marL="742950" indent="-285750" eaLnBrk="0" hangingPunct="0">
              <a:defRPr kumimoji="1" sz="2400">
                <a:solidFill>
                  <a:schemeClr val="tx1"/>
                </a:solidFill>
                <a:latin typeface="Arial" charset="0"/>
              </a:defRPr>
            </a:lvl2pPr>
            <a:lvl3pPr marL="1143000" indent="-228600" eaLnBrk="0" hangingPunct="0">
              <a:defRPr kumimoji="1" sz="2400">
                <a:solidFill>
                  <a:schemeClr val="tx1"/>
                </a:solidFill>
                <a:latin typeface="Arial" charset="0"/>
              </a:defRPr>
            </a:lvl3pPr>
            <a:lvl4pPr marL="1600200" indent="-228600" eaLnBrk="0" hangingPunct="0">
              <a:defRPr kumimoji="1" sz="2400">
                <a:solidFill>
                  <a:schemeClr val="tx1"/>
                </a:solidFill>
                <a:latin typeface="Arial" charset="0"/>
              </a:defRPr>
            </a:lvl4pPr>
            <a:lvl5pPr marL="2057400" indent="-228600" eaLnBrk="0" hangingPunct="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eaLnBrk="1" hangingPunct="1"/>
            <a:fld id="{A234F19A-7933-427A-99B6-391CBE30AEEC}" type="slidenum">
              <a:rPr kumimoji="0" lang="en-AU" sz="1200" smtClean="0">
                <a:solidFill>
                  <a:srgbClr val="DF7A00"/>
                </a:solidFill>
              </a:rPr>
              <a:pPr eaLnBrk="1" hangingPunct="1"/>
              <a:t>5</a:t>
            </a:fld>
            <a:endParaRPr kumimoji="0" lang="en-AU" sz="1200" dirty="0" smtClean="0">
              <a:solidFill>
                <a:srgbClr val="DF7A00"/>
              </a:solidFill>
            </a:endParaRPr>
          </a:p>
        </p:txBody>
      </p:sp>
      <p:sp>
        <p:nvSpPr>
          <p:cNvPr id="2" name="Content Placeholder 1"/>
          <p:cNvSpPr>
            <a:spLocks noGrp="1"/>
          </p:cNvSpPr>
          <p:nvPr>
            <p:ph idx="1"/>
          </p:nvPr>
        </p:nvSpPr>
        <p:spPr>
          <a:xfrm>
            <a:off x="683568" y="2492896"/>
            <a:ext cx="7772400" cy="2304256"/>
          </a:xfrm>
        </p:spPr>
        <p:txBody>
          <a:bodyPr/>
          <a:lstStyle/>
          <a:p>
            <a:r>
              <a:rPr lang="en-AU" sz="2800" dirty="0" smtClean="0"/>
              <a:t>Force (N)</a:t>
            </a:r>
          </a:p>
          <a:p>
            <a:endParaRPr lang="en-AU" sz="2800" dirty="0" smtClean="0"/>
          </a:p>
          <a:p>
            <a:r>
              <a:rPr lang="en-AU" sz="2800" dirty="0" smtClean="0"/>
              <a:t>Energy (J) 1 Nm</a:t>
            </a:r>
          </a:p>
          <a:p>
            <a:endParaRPr lang="en-AU" sz="2800" dirty="0" smtClean="0"/>
          </a:p>
          <a:p>
            <a:pPr marL="457200" lvl="1" indent="0">
              <a:buNone/>
            </a:pPr>
            <a:endParaRPr lang="en-AU" sz="2800" dirty="0" smtClean="0"/>
          </a:p>
          <a:p>
            <a:pPr marL="0" indent="0">
              <a:buNone/>
            </a:pPr>
            <a:endParaRPr lang="en-AU" sz="2800" baseline="30000" dirty="0" smtClean="0"/>
          </a:p>
          <a:p>
            <a:pPr marL="0" indent="0">
              <a:buNone/>
            </a:pPr>
            <a:endParaRPr lang="en-AU" sz="2800" dirty="0"/>
          </a:p>
        </p:txBody>
      </p:sp>
      <p:sp>
        <p:nvSpPr>
          <p:cNvPr id="3" name="Title 2"/>
          <p:cNvSpPr>
            <a:spLocks noGrp="1"/>
          </p:cNvSpPr>
          <p:nvPr>
            <p:ph type="title"/>
          </p:nvPr>
        </p:nvSpPr>
        <p:spPr/>
        <p:txBody>
          <a:bodyPr/>
          <a:lstStyle/>
          <a:p>
            <a:r>
              <a:rPr lang="en-AU" dirty="0" smtClean="0"/>
              <a:t>Stored </a:t>
            </a:r>
            <a:r>
              <a:rPr lang="en-AU" dirty="0"/>
              <a:t>e</a:t>
            </a:r>
            <a:r>
              <a:rPr lang="en-AU" dirty="0" smtClean="0"/>
              <a:t>nergy</a:t>
            </a:r>
            <a:endParaRPr lang="en-AU" dirty="0"/>
          </a:p>
        </p:txBody>
      </p:sp>
    </p:spTree>
    <p:extLst>
      <p:ext uri="{BB962C8B-B14F-4D97-AF65-F5344CB8AC3E}">
        <p14:creationId xmlns:p14="http://schemas.microsoft.com/office/powerpoint/2010/main" val="3172552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defRPr>
            </a:lvl1pPr>
            <a:lvl2pPr marL="742950" indent="-285750" eaLnBrk="0" hangingPunct="0">
              <a:defRPr kumimoji="1" sz="2400">
                <a:solidFill>
                  <a:schemeClr val="tx1"/>
                </a:solidFill>
                <a:latin typeface="Arial" charset="0"/>
              </a:defRPr>
            </a:lvl2pPr>
            <a:lvl3pPr marL="1143000" indent="-228600" eaLnBrk="0" hangingPunct="0">
              <a:defRPr kumimoji="1" sz="2400">
                <a:solidFill>
                  <a:schemeClr val="tx1"/>
                </a:solidFill>
                <a:latin typeface="Arial" charset="0"/>
              </a:defRPr>
            </a:lvl3pPr>
            <a:lvl4pPr marL="1600200" indent="-228600" eaLnBrk="0" hangingPunct="0">
              <a:defRPr kumimoji="1" sz="2400">
                <a:solidFill>
                  <a:schemeClr val="tx1"/>
                </a:solidFill>
                <a:latin typeface="Arial" charset="0"/>
              </a:defRPr>
            </a:lvl4pPr>
            <a:lvl5pPr marL="2057400" indent="-228600" eaLnBrk="0" hangingPunct="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eaLnBrk="1" hangingPunct="1"/>
            <a:fld id="{A234F19A-7933-427A-99B6-391CBE30AEEC}" type="slidenum">
              <a:rPr kumimoji="0" lang="en-AU" sz="1200" smtClean="0">
                <a:solidFill>
                  <a:srgbClr val="DF7A00"/>
                </a:solidFill>
              </a:rPr>
              <a:pPr eaLnBrk="1" hangingPunct="1"/>
              <a:t>6</a:t>
            </a:fld>
            <a:endParaRPr kumimoji="0" lang="en-AU" sz="1200" dirty="0" smtClean="0">
              <a:solidFill>
                <a:srgbClr val="DF7A00"/>
              </a:solidFill>
            </a:endParaRPr>
          </a:p>
        </p:txBody>
      </p:sp>
      <p:sp>
        <p:nvSpPr>
          <p:cNvPr id="2" name="Content Placeholder 1"/>
          <p:cNvSpPr>
            <a:spLocks noGrp="1"/>
          </p:cNvSpPr>
          <p:nvPr>
            <p:ph idx="1"/>
          </p:nvPr>
        </p:nvSpPr>
        <p:spPr/>
        <p:txBody>
          <a:bodyPr/>
          <a:lstStyle/>
          <a:p>
            <a:endParaRPr lang="en-AU" sz="4000" dirty="0" smtClean="0"/>
          </a:p>
          <a:p>
            <a:r>
              <a:rPr lang="en-AU" dirty="0" smtClean="0"/>
              <a:t>Lived 1642-1727</a:t>
            </a:r>
          </a:p>
          <a:p>
            <a:r>
              <a:rPr lang="en-AU" dirty="0" smtClean="0"/>
              <a:t>British physicist &amp; mathematician</a:t>
            </a:r>
          </a:p>
          <a:p>
            <a:r>
              <a:rPr lang="en-AU" dirty="0" smtClean="0"/>
              <a:t>SI Unit of force = Newton (N)</a:t>
            </a:r>
            <a:endParaRPr lang="en-AU" dirty="0"/>
          </a:p>
        </p:txBody>
      </p:sp>
      <p:sp>
        <p:nvSpPr>
          <p:cNvPr id="3" name="Title 2"/>
          <p:cNvSpPr>
            <a:spLocks noGrp="1"/>
          </p:cNvSpPr>
          <p:nvPr>
            <p:ph type="title"/>
          </p:nvPr>
        </p:nvSpPr>
        <p:spPr/>
        <p:txBody>
          <a:bodyPr/>
          <a:lstStyle/>
          <a:p>
            <a:r>
              <a:rPr lang="en-AU" dirty="0" smtClean="0"/>
              <a:t>Sir Isaac Newton</a:t>
            </a:r>
            <a:endParaRPr lang="en-AU" dirty="0"/>
          </a:p>
        </p:txBody>
      </p:sp>
      <p:pic>
        <p:nvPicPr>
          <p:cNvPr id="2050" name="Picture 2" descr="\\INTERNAL.dom\CORP\USERDATA\CANNINGTON\HOMEDRIVE\MIRSDNW\Desktop\iStock_000020556437Medi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1988840"/>
            <a:ext cx="2962275" cy="36742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INTERNAL.dom\CORP\USERDATA\CANNINGTON\HOMEDRIVE\MIRSDNW\Desktop\Appl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3298" y="4221088"/>
            <a:ext cx="1730053" cy="1730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974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defRPr>
            </a:lvl1pPr>
            <a:lvl2pPr marL="742950" indent="-285750" eaLnBrk="0" hangingPunct="0">
              <a:defRPr kumimoji="1" sz="2400">
                <a:solidFill>
                  <a:schemeClr val="tx1"/>
                </a:solidFill>
                <a:latin typeface="Arial" charset="0"/>
              </a:defRPr>
            </a:lvl2pPr>
            <a:lvl3pPr marL="1143000" indent="-228600" eaLnBrk="0" hangingPunct="0">
              <a:defRPr kumimoji="1" sz="2400">
                <a:solidFill>
                  <a:schemeClr val="tx1"/>
                </a:solidFill>
                <a:latin typeface="Arial" charset="0"/>
              </a:defRPr>
            </a:lvl3pPr>
            <a:lvl4pPr marL="1600200" indent="-228600" eaLnBrk="0" hangingPunct="0">
              <a:defRPr kumimoji="1" sz="2400">
                <a:solidFill>
                  <a:schemeClr val="tx1"/>
                </a:solidFill>
                <a:latin typeface="Arial" charset="0"/>
              </a:defRPr>
            </a:lvl4pPr>
            <a:lvl5pPr marL="2057400" indent="-228600" eaLnBrk="0" hangingPunct="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eaLnBrk="1" hangingPunct="1"/>
            <a:fld id="{A234F19A-7933-427A-99B6-391CBE30AEEC}" type="slidenum">
              <a:rPr kumimoji="0" lang="en-AU" sz="1200" smtClean="0">
                <a:solidFill>
                  <a:srgbClr val="DF7A00"/>
                </a:solidFill>
              </a:rPr>
              <a:pPr eaLnBrk="1" hangingPunct="1"/>
              <a:t>7</a:t>
            </a:fld>
            <a:endParaRPr kumimoji="0" lang="en-AU" sz="1200" dirty="0" smtClean="0">
              <a:solidFill>
                <a:srgbClr val="DF7A00"/>
              </a:solidFill>
            </a:endParaRPr>
          </a:p>
        </p:txBody>
      </p:sp>
      <p:sp>
        <p:nvSpPr>
          <p:cNvPr id="2" name="Content Placeholder 1"/>
          <p:cNvSpPr>
            <a:spLocks noGrp="1"/>
          </p:cNvSpPr>
          <p:nvPr>
            <p:ph idx="1"/>
          </p:nvPr>
        </p:nvSpPr>
        <p:spPr/>
        <p:txBody>
          <a:bodyPr/>
          <a:lstStyle/>
          <a:p>
            <a:pPr algn="just"/>
            <a:endParaRPr lang="en-AU" sz="4000" dirty="0" smtClean="0"/>
          </a:p>
          <a:p>
            <a:pPr algn="just"/>
            <a:r>
              <a:rPr lang="en-AU" dirty="0" smtClean="0"/>
              <a:t>Lived 1818-1889</a:t>
            </a:r>
          </a:p>
          <a:p>
            <a:pPr algn="just"/>
            <a:r>
              <a:rPr lang="en-AU" dirty="0" smtClean="0"/>
              <a:t>British physicist</a:t>
            </a:r>
          </a:p>
          <a:p>
            <a:pPr algn="just"/>
            <a:r>
              <a:rPr lang="en-AU" dirty="0" smtClean="0"/>
              <a:t>SI Unit of </a:t>
            </a:r>
            <a:r>
              <a:rPr lang="en-AU" dirty="0"/>
              <a:t>e</a:t>
            </a:r>
            <a:r>
              <a:rPr lang="en-AU" dirty="0" smtClean="0"/>
              <a:t>nergy = Joule (J)</a:t>
            </a:r>
          </a:p>
          <a:p>
            <a:pPr marL="0" indent="0" algn="just">
              <a:buNone/>
            </a:pPr>
            <a:endParaRPr lang="en-AU" dirty="0" smtClean="0"/>
          </a:p>
          <a:p>
            <a:pPr algn="just"/>
            <a:endParaRPr lang="en-AU" sz="4000" dirty="0"/>
          </a:p>
        </p:txBody>
      </p:sp>
      <p:sp>
        <p:nvSpPr>
          <p:cNvPr id="3" name="Title 2"/>
          <p:cNvSpPr>
            <a:spLocks noGrp="1"/>
          </p:cNvSpPr>
          <p:nvPr>
            <p:ph type="title"/>
          </p:nvPr>
        </p:nvSpPr>
        <p:spPr/>
        <p:txBody>
          <a:bodyPr/>
          <a:lstStyle/>
          <a:p>
            <a:r>
              <a:rPr lang="en-AU" dirty="0" smtClean="0"/>
              <a:t>James Prescott Joule</a:t>
            </a:r>
            <a:endParaRPr lang="en-AU" dirty="0"/>
          </a:p>
        </p:txBody>
      </p:sp>
      <p:pic>
        <p:nvPicPr>
          <p:cNvPr id="1026" name="Picture 2" descr="\\INTERNAL.dom\CORP\USERDATA\CANNINGTON\HOMEDRIVE\MIRSDNW\Desktop\Joule_James_sit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2276872"/>
            <a:ext cx="2937893" cy="38884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282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defRPr>
            </a:lvl1pPr>
            <a:lvl2pPr marL="742950" indent="-285750" eaLnBrk="0" hangingPunct="0">
              <a:defRPr kumimoji="1" sz="2400">
                <a:solidFill>
                  <a:schemeClr val="tx1"/>
                </a:solidFill>
                <a:latin typeface="Arial" charset="0"/>
              </a:defRPr>
            </a:lvl2pPr>
            <a:lvl3pPr marL="1143000" indent="-228600" eaLnBrk="0" hangingPunct="0">
              <a:defRPr kumimoji="1" sz="2400">
                <a:solidFill>
                  <a:schemeClr val="tx1"/>
                </a:solidFill>
                <a:latin typeface="Arial" charset="0"/>
              </a:defRPr>
            </a:lvl3pPr>
            <a:lvl4pPr marL="1600200" indent="-228600" eaLnBrk="0" hangingPunct="0">
              <a:defRPr kumimoji="1" sz="2400">
                <a:solidFill>
                  <a:schemeClr val="tx1"/>
                </a:solidFill>
                <a:latin typeface="Arial" charset="0"/>
              </a:defRPr>
            </a:lvl4pPr>
            <a:lvl5pPr marL="2057400" indent="-228600" eaLnBrk="0" hangingPunct="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eaLnBrk="1" hangingPunct="1"/>
            <a:fld id="{A234F19A-7933-427A-99B6-391CBE30AEEC}" type="slidenum">
              <a:rPr kumimoji="0" lang="en-AU" sz="1200" smtClean="0">
                <a:solidFill>
                  <a:srgbClr val="DF7A00"/>
                </a:solidFill>
              </a:rPr>
              <a:pPr eaLnBrk="1" hangingPunct="1"/>
              <a:t>8</a:t>
            </a:fld>
            <a:endParaRPr kumimoji="0" lang="en-AU" sz="1200" dirty="0" smtClean="0">
              <a:solidFill>
                <a:srgbClr val="DF7A00"/>
              </a:solidFill>
            </a:endParaRPr>
          </a:p>
        </p:txBody>
      </p:sp>
      <p:sp>
        <p:nvSpPr>
          <p:cNvPr id="2" name="Content Placeholder 1"/>
          <p:cNvSpPr>
            <a:spLocks noGrp="1"/>
          </p:cNvSpPr>
          <p:nvPr>
            <p:ph idx="1"/>
          </p:nvPr>
        </p:nvSpPr>
        <p:spPr>
          <a:xfrm>
            <a:off x="829816" y="1600200"/>
            <a:ext cx="8278688" cy="4495800"/>
          </a:xfrm>
        </p:spPr>
        <p:txBody>
          <a:bodyPr/>
          <a:lstStyle/>
          <a:p>
            <a:pPr marL="0" indent="0">
              <a:buNone/>
            </a:pPr>
            <a:endParaRPr lang="en-AU" dirty="0" smtClean="0"/>
          </a:p>
          <a:p>
            <a:pPr marL="0" indent="0">
              <a:buNone/>
            </a:pPr>
            <a:endParaRPr lang="en-AU" dirty="0"/>
          </a:p>
          <a:p>
            <a:pPr marL="0" indent="0">
              <a:buNone/>
            </a:pPr>
            <a:endParaRPr lang="en-AU" dirty="0" smtClean="0"/>
          </a:p>
          <a:p>
            <a:pPr marL="0" indent="0">
              <a:buNone/>
            </a:pPr>
            <a:r>
              <a:rPr lang="en-AU" dirty="0" smtClean="0"/>
              <a:t>1 Joule (J)</a:t>
            </a:r>
          </a:p>
          <a:p>
            <a:pPr marL="0" indent="0">
              <a:buNone/>
            </a:pPr>
            <a:r>
              <a:rPr lang="en-AU" dirty="0" smtClean="0"/>
              <a:t>=</a:t>
            </a:r>
          </a:p>
          <a:p>
            <a:pPr marL="0" indent="0">
              <a:buNone/>
            </a:pPr>
            <a:r>
              <a:rPr lang="en-AU" dirty="0" smtClean="0"/>
              <a:t>1 Newton metre</a:t>
            </a:r>
            <a:endParaRPr lang="en-AU" dirty="0"/>
          </a:p>
        </p:txBody>
      </p:sp>
      <p:sp>
        <p:nvSpPr>
          <p:cNvPr id="3" name="Title 2"/>
          <p:cNvSpPr>
            <a:spLocks noGrp="1"/>
          </p:cNvSpPr>
          <p:nvPr>
            <p:ph type="title"/>
          </p:nvPr>
        </p:nvSpPr>
        <p:spPr/>
        <p:txBody>
          <a:bodyPr/>
          <a:lstStyle/>
          <a:p>
            <a:r>
              <a:rPr lang="en-AU" dirty="0" smtClean="0"/>
              <a:t>Stored energy</a:t>
            </a:r>
            <a:endParaRPr lang="en-AU"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8639" y="3501008"/>
            <a:ext cx="8715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INTERNAL.dom\CORP\USERDATA\CANNINGTON\HOMEDRIVE\MIRSDNW\Desktop\Appl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4272" y="4509120"/>
            <a:ext cx="360040" cy="360040"/>
          </a:xfrm>
          <a:prstGeom prst="rect">
            <a:avLst/>
          </a:prstGeom>
          <a:effectLst/>
        </p:spPr>
      </p:pic>
      <p:cxnSp>
        <p:nvCxnSpPr>
          <p:cNvPr id="10" name="Straight Arrow Connector 9"/>
          <p:cNvCxnSpPr/>
          <p:nvPr/>
        </p:nvCxnSpPr>
        <p:spPr bwMode="auto">
          <a:xfrm>
            <a:off x="4070176" y="2924944"/>
            <a:ext cx="0" cy="1800200"/>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4" name="Straight Connector 13"/>
          <p:cNvCxnSpPr/>
          <p:nvPr/>
        </p:nvCxnSpPr>
        <p:spPr bwMode="auto">
          <a:xfrm>
            <a:off x="4070176" y="4725144"/>
            <a:ext cx="2016224"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15" name="Down Arrow 14"/>
          <p:cNvSpPr/>
          <p:nvPr/>
        </p:nvSpPr>
        <p:spPr bwMode="auto">
          <a:xfrm rot="10800000">
            <a:off x="4358209" y="3356992"/>
            <a:ext cx="432048" cy="72008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AU" smtClean="0">
              <a:solidFill>
                <a:srgbClr val="000000"/>
              </a:solidFill>
              <a:latin typeface="Arial" charset="0"/>
              <a:ea typeface="ＭＳ Ｐゴシック" pitchFamily="-124" charset="-128"/>
            </a:endParaRPr>
          </a:p>
        </p:txBody>
      </p:sp>
      <p:cxnSp>
        <p:nvCxnSpPr>
          <p:cNvPr id="18" name="Straight Connector 17"/>
          <p:cNvCxnSpPr/>
          <p:nvPr/>
        </p:nvCxnSpPr>
        <p:spPr bwMode="auto">
          <a:xfrm>
            <a:off x="4070176" y="2924944"/>
            <a:ext cx="2016224"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Tree>
    <p:extLst>
      <p:ext uri="{BB962C8B-B14F-4D97-AF65-F5344CB8AC3E}">
        <p14:creationId xmlns:p14="http://schemas.microsoft.com/office/powerpoint/2010/main" val="286437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fill="hold" nodeType="clickEffect">
                                  <p:stCondLst>
                                    <p:cond delay="0"/>
                                  </p:stCondLst>
                                  <p:childTnLst>
                                    <p:animMotion origin="layout" path="M -4.44444E-6 -0.0155 L -4.44444E-6 -0.2655 " pathEditMode="fixed" rAng="0" ptsTypes="AA">
                                      <p:cBhvr>
                                        <p:cTn id="6" dur="1000" fill="hold"/>
                                        <p:tgtEl>
                                          <p:spTgt spid="5"/>
                                        </p:tgtEl>
                                        <p:attrNameLst>
                                          <p:attrName>ppt_x</p:attrName>
                                          <p:attrName>ppt_y</p:attrName>
                                        </p:attrNameLst>
                                      </p:cBhvr>
                                      <p:rCtr x="0" y="-12500"/>
                                    </p:animMotion>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defRPr>
            </a:lvl1pPr>
            <a:lvl2pPr marL="742950" indent="-285750" eaLnBrk="0" hangingPunct="0">
              <a:defRPr kumimoji="1" sz="2400">
                <a:solidFill>
                  <a:schemeClr val="tx1"/>
                </a:solidFill>
                <a:latin typeface="Arial" charset="0"/>
              </a:defRPr>
            </a:lvl2pPr>
            <a:lvl3pPr marL="1143000" indent="-228600" eaLnBrk="0" hangingPunct="0">
              <a:defRPr kumimoji="1" sz="2400">
                <a:solidFill>
                  <a:schemeClr val="tx1"/>
                </a:solidFill>
                <a:latin typeface="Arial" charset="0"/>
              </a:defRPr>
            </a:lvl3pPr>
            <a:lvl4pPr marL="1600200" indent="-228600" eaLnBrk="0" hangingPunct="0">
              <a:defRPr kumimoji="1" sz="2400">
                <a:solidFill>
                  <a:schemeClr val="tx1"/>
                </a:solidFill>
                <a:latin typeface="Arial" charset="0"/>
              </a:defRPr>
            </a:lvl4pPr>
            <a:lvl5pPr marL="2057400" indent="-228600" eaLnBrk="0" hangingPunct="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eaLnBrk="1" hangingPunct="1"/>
            <a:fld id="{A234F19A-7933-427A-99B6-391CBE30AEEC}" type="slidenum">
              <a:rPr kumimoji="0" lang="en-AU" sz="1200" smtClean="0">
                <a:solidFill>
                  <a:srgbClr val="DF7A00"/>
                </a:solidFill>
              </a:rPr>
              <a:pPr eaLnBrk="1" hangingPunct="1"/>
              <a:t>9</a:t>
            </a:fld>
            <a:endParaRPr kumimoji="0" lang="en-AU" sz="1200" dirty="0" smtClean="0">
              <a:solidFill>
                <a:srgbClr val="DF7A00"/>
              </a:solidFill>
            </a:endParaRPr>
          </a:p>
        </p:txBody>
      </p:sp>
      <p:sp>
        <p:nvSpPr>
          <p:cNvPr id="2" name="Content Placeholder 1"/>
          <p:cNvSpPr>
            <a:spLocks noGrp="1"/>
          </p:cNvSpPr>
          <p:nvPr>
            <p:ph idx="1"/>
          </p:nvPr>
        </p:nvSpPr>
        <p:spPr/>
        <p:txBody>
          <a:bodyPr/>
          <a:lstStyle/>
          <a:p>
            <a:pPr marL="0" indent="0">
              <a:buNone/>
            </a:pPr>
            <a:r>
              <a:rPr lang="en-AU" dirty="0" smtClean="0"/>
              <a:t>Gravitational potential </a:t>
            </a:r>
            <a:r>
              <a:rPr lang="en-AU" dirty="0"/>
              <a:t>e</a:t>
            </a:r>
            <a:r>
              <a:rPr lang="en-AU" dirty="0" smtClean="0"/>
              <a:t>nergy = m x g x h</a:t>
            </a:r>
            <a:endParaRPr lang="en-AU" dirty="0"/>
          </a:p>
        </p:txBody>
      </p:sp>
      <p:sp>
        <p:nvSpPr>
          <p:cNvPr id="3" name="Title 2"/>
          <p:cNvSpPr>
            <a:spLocks noGrp="1"/>
          </p:cNvSpPr>
          <p:nvPr>
            <p:ph type="title"/>
          </p:nvPr>
        </p:nvSpPr>
        <p:spPr/>
        <p:txBody>
          <a:bodyPr/>
          <a:lstStyle/>
          <a:p>
            <a:r>
              <a:rPr lang="en-AU" dirty="0" smtClean="0"/>
              <a:t>Example of stored </a:t>
            </a:r>
            <a:r>
              <a:rPr lang="en-AU" dirty="0"/>
              <a:t>e</a:t>
            </a:r>
            <a:r>
              <a:rPr lang="en-AU" dirty="0" smtClean="0"/>
              <a:t>nergy</a:t>
            </a:r>
            <a:endParaRPr lang="en-AU" dirty="0"/>
          </a:p>
        </p:txBody>
      </p:sp>
      <p:cxnSp>
        <p:nvCxnSpPr>
          <p:cNvPr id="16" name="Straight Connector 15"/>
          <p:cNvCxnSpPr/>
          <p:nvPr/>
        </p:nvCxnSpPr>
        <p:spPr bwMode="auto">
          <a:xfrm>
            <a:off x="3275856" y="4365104"/>
            <a:ext cx="19442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2" name="TextBox 21"/>
          <p:cNvSpPr txBox="1"/>
          <p:nvPr/>
        </p:nvSpPr>
        <p:spPr>
          <a:xfrm>
            <a:off x="827584" y="2277512"/>
            <a:ext cx="2088232" cy="369332"/>
          </a:xfrm>
          <a:prstGeom prst="rect">
            <a:avLst/>
          </a:prstGeom>
          <a:noFill/>
        </p:spPr>
        <p:txBody>
          <a:bodyPr wrap="square" rtlCol="0">
            <a:spAutoFit/>
          </a:bodyPr>
          <a:lstStyle/>
          <a:p>
            <a:r>
              <a:rPr lang="en-AU" sz="1800" dirty="0">
                <a:solidFill>
                  <a:srgbClr val="000000"/>
                </a:solidFill>
              </a:rPr>
              <a:t>m</a:t>
            </a:r>
            <a:r>
              <a:rPr lang="en-AU" sz="1800" dirty="0" smtClean="0">
                <a:solidFill>
                  <a:srgbClr val="000000"/>
                </a:solidFill>
              </a:rPr>
              <a:t> = mass (kg)</a:t>
            </a:r>
            <a:endParaRPr lang="en-AU" sz="1800" dirty="0">
              <a:solidFill>
                <a:srgbClr val="000000"/>
              </a:solidFill>
            </a:endParaRPr>
          </a:p>
        </p:txBody>
      </p:sp>
      <p:cxnSp>
        <p:nvCxnSpPr>
          <p:cNvPr id="24" name="Straight Arrow Connector 23"/>
          <p:cNvCxnSpPr/>
          <p:nvPr/>
        </p:nvCxnSpPr>
        <p:spPr bwMode="auto">
          <a:xfrm>
            <a:off x="2051720" y="2780928"/>
            <a:ext cx="0" cy="1656184"/>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25" name="TextBox 24"/>
          <p:cNvSpPr txBox="1"/>
          <p:nvPr/>
        </p:nvSpPr>
        <p:spPr>
          <a:xfrm>
            <a:off x="467544" y="3501008"/>
            <a:ext cx="1614545" cy="369332"/>
          </a:xfrm>
          <a:prstGeom prst="rect">
            <a:avLst/>
          </a:prstGeom>
          <a:noFill/>
        </p:spPr>
        <p:txBody>
          <a:bodyPr wrap="none" rtlCol="0">
            <a:spAutoFit/>
          </a:bodyPr>
          <a:lstStyle/>
          <a:p>
            <a:r>
              <a:rPr lang="en-AU" sz="1800" dirty="0">
                <a:solidFill>
                  <a:srgbClr val="000000"/>
                </a:solidFill>
              </a:rPr>
              <a:t>h</a:t>
            </a:r>
            <a:r>
              <a:rPr lang="en-AU" sz="1800" dirty="0" smtClean="0">
                <a:solidFill>
                  <a:srgbClr val="000000"/>
                </a:solidFill>
              </a:rPr>
              <a:t> = height (m)</a:t>
            </a:r>
            <a:endParaRPr lang="en-AU" sz="1800" dirty="0">
              <a:solidFill>
                <a:srgbClr val="000000"/>
              </a:solidFill>
            </a:endParaRPr>
          </a:p>
        </p:txBody>
      </p:sp>
      <p:sp>
        <p:nvSpPr>
          <p:cNvPr id="26" name="Down Arrow 25"/>
          <p:cNvSpPr/>
          <p:nvPr/>
        </p:nvSpPr>
        <p:spPr bwMode="auto">
          <a:xfrm>
            <a:off x="5724128" y="2708920"/>
            <a:ext cx="432048" cy="864096"/>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AU" smtClean="0">
              <a:solidFill>
                <a:srgbClr val="000000"/>
              </a:solidFill>
              <a:latin typeface="Arial" charset="0"/>
              <a:ea typeface="ＭＳ Ｐゴシック" pitchFamily="-124" charset="-128"/>
            </a:endParaRPr>
          </a:p>
        </p:txBody>
      </p:sp>
      <p:sp>
        <p:nvSpPr>
          <p:cNvPr id="27" name="TextBox 26"/>
          <p:cNvSpPr txBox="1"/>
          <p:nvPr/>
        </p:nvSpPr>
        <p:spPr>
          <a:xfrm>
            <a:off x="6588224" y="2852936"/>
            <a:ext cx="2555776" cy="369332"/>
          </a:xfrm>
          <a:prstGeom prst="rect">
            <a:avLst/>
          </a:prstGeom>
          <a:noFill/>
        </p:spPr>
        <p:txBody>
          <a:bodyPr wrap="square" rtlCol="0">
            <a:spAutoFit/>
          </a:bodyPr>
          <a:lstStyle/>
          <a:p>
            <a:r>
              <a:rPr lang="en-AU" sz="1800" dirty="0" smtClean="0">
                <a:solidFill>
                  <a:srgbClr val="000000"/>
                </a:solidFill>
              </a:rPr>
              <a:t>g = gravity (m/s</a:t>
            </a:r>
            <a:r>
              <a:rPr lang="en-AU" sz="1800" baseline="30000" dirty="0" smtClean="0">
                <a:solidFill>
                  <a:srgbClr val="000000"/>
                </a:solidFill>
              </a:rPr>
              <a:t>2</a:t>
            </a:r>
            <a:r>
              <a:rPr lang="en-AU" sz="1800" dirty="0" smtClean="0">
                <a:solidFill>
                  <a:srgbClr val="000000"/>
                </a:solidFill>
              </a:rPr>
              <a:t>) 9.81</a:t>
            </a:r>
            <a:endParaRPr lang="en-AU" sz="1800" dirty="0">
              <a:solidFill>
                <a:srgbClr val="000000"/>
              </a:solidFill>
            </a:endParaRPr>
          </a:p>
        </p:txBody>
      </p:sp>
      <p:sp>
        <p:nvSpPr>
          <p:cNvPr id="28" name="TextBox 27"/>
          <p:cNvSpPr txBox="1"/>
          <p:nvPr/>
        </p:nvSpPr>
        <p:spPr>
          <a:xfrm>
            <a:off x="3311277" y="5539254"/>
            <a:ext cx="5298951" cy="646331"/>
          </a:xfrm>
          <a:prstGeom prst="rect">
            <a:avLst/>
          </a:prstGeom>
          <a:noFill/>
        </p:spPr>
        <p:txBody>
          <a:bodyPr wrap="square" rtlCol="0">
            <a:spAutoFit/>
          </a:bodyPr>
          <a:lstStyle/>
          <a:p>
            <a:r>
              <a:rPr lang="en-AU" dirty="0" smtClean="0">
                <a:solidFill>
                  <a:srgbClr val="000000"/>
                </a:solidFill>
              </a:rPr>
              <a:t>Example:</a:t>
            </a:r>
            <a:r>
              <a:rPr lang="en-AU" dirty="0">
                <a:solidFill>
                  <a:srgbClr val="000000"/>
                </a:solidFill>
              </a:rPr>
              <a:t> </a:t>
            </a:r>
            <a:r>
              <a:rPr lang="en-AU" dirty="0" smtClean="0">
                <a:solidFill>
                  <a:srgbClr val="000000"/>
                </a:solidFill>
              </a:rPr>
              <a:t>6 </a:t>
            </a:r>
            <a:r>
              <a:rPr lang="en-AU" dirty="0">
                <a:solidFill>
                  <a:srgbClr val="000000"/>
                </a:solidFill>
              </a:rPr>
              <a:t>x 9.81 x </a:t>
            </a:r>
            <a:r>
              <a:rPr lang="en-AU" dirty="0" smtClean="0">
                <a:solidFill>
                  <a:srgbClr val="000000"/>
                </a:solidFill>
              </a:rPr>
              <a:t>5 = </a:t>
            </a:r>
            <a:r>
              <a:rPr lang="en-AU" sz="3600" dirty="0" smtClean="0">
                <a:solidFill>
                  <a:srgbClr val="CF5E31"/>
                </a:solidFill>
              </a:rPr>
              <a:t>294.3 J</a:t>
            </a:r>
            <a:endParaRPr lang="en-AU" sz="3600" dirty="0">
              <a:solidFill>
                <a:srgbClr val="CF5E31"/>
              </a:solidFill>
            </a:endParaRPr>
          </a:p>
        </p:txBody>
      </p:sp>
      <p:pic>
        <p:nvPicPr>
          <p:cNvPr id="1026" name="Picture 2" descr="\\INTERNAL.dom\CORP\USERDATA\CANNINGTON\HOMEDRIVE\MIRSDNW\Desktop\HiR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628221">
            <a:off x="2824842" y="2477037"/>
            <a:ext cx="325962" cy="463764"/>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bwMode="auto">
          <a:xfrm>
            <a:off x="1979712" y="2780928"/>
            <a:ext cx="100811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2987824" y="2780928"/>
            <a:ext cx="288032" cy="1584176"/>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52208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path" presetSubtype="0" accel="50000" decel="50000" fill="hold" nodeType="clickEffect">
                                  <p:stCondLst>
                                    <p:cond delay="0"/>
                                  </p:stCondLst>
                                  <p:childTnLst>
                                    <p:animMotion origin="layout" path="M 3.33333E-6 -0.00023 C 0.00382 -0.00834 0.01753 -0.01597 0.02222 -0.01597 C 0.0526 -0.01597 0.08385 0.1074 0.08385 0.23102 C 0.08385 0.16875 0.09948 0.1074 0.11423 0.1074 C 0.12986 0.1074 0.14461 0.16967 0.14461 0.23102 C 0.14461 0.20023 0.15243 0.16875 0.16024 0.16875 C 0.16805 0.16875 0.17586 0.1993 0.17586 0.23102 C 0.17586 0.21504 0.17968 0.20023 0.18368 0.20023 C 0.1875 0.20023 0.19149 0.21597 0.19149 0.23102 C 0.19149 0.22291 0.19357 0.21504 0.19531 0.21504 C 0.19635 0.21504 0.1993 0.22315 0.1993 0.23102 C 0.1993 0.22708 0.20034 0.22291 0.20121 0.22291 C 0.20121 0.22384 0.2033 0.22685 0.2033 0.23102 C 0.2033 0.22893 0.2033 0.22708 0.20434 0.22708 C 0.20434 0.22801 0.20538 0.22916 0.20538 0.23102 C 0.20538 0.23009 0.20538 0.22893 0.20538 0.22801 C 0.20642 0.22801 0.20642 0.22893 0.20642 0.23009 C 0.20746 0.23009 0.20746 0.22916 0.20746 0.22801 C 0.2085 0.22801 0.2085 0.22893 0.2085 0.23009 " pathEditMode="relative" rAng="0" ptsTypes="fffffffffffffffffff">
                                      <p:cBhvr>
                                        <p:cTn id="6" dur="2000" fill="hold"/>
                                        <p:tgtEl>
                                          <p:spTgt spid="1026"/>
                                        </p:tgtEl>
                                        <p:attrNameLst>
                                          <p:attrName>ppt_x</p:attrName>
                                          <p:attrName>ppt_y</p:attrName>
                                        </p:attrNameLst>
                                      </p:cBhvr>
                                      <p:rCtr x="10417" y="10764"/>
                                    </p:animMotion>
                                  </p:childTnLst>
                                  <p:subTnLst>
                                    <p:audio>
                                      <p:cMediaNode>
                                        <p:cTn display="0" masterRel="sameClick">
                                          <p:stCondLst>
                                            <p:cond evt="begin" delay="0">
                                              <p:tn val="5"/>
                                            </p:cond>
                                          </p:stCondLst>
                                          <p:endCondLst>
                                            <p:cond evt="onStopAudio" delay="0">
                                              <p:tgtEl>
                                                <p:sldTgt/>
                                              </p:tgtEl>
                                            </p:cond>
                                          </p:endCondLst>
                                        </p:cTn>
                                        <p:tgtEl>
                                          <p:sndTgt r:embed="rId3"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_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A5C1F1DA62DAB340B34B67F1BBB7A427" ma:contentTypeVersion="32" ma:contentTypeDescription="Create a new document." ma:contentTypeScope="" ma:versionID="ed85fc0e994bd587aacbec29dd8edd5c">
  <xsd:schema xmlns:xsd="http://www.w3.org/2001/XMLSchema" xmlns:xs="http://www.w3.org/2001/XMLSchema" xmlns:p="http://schemas.microsoft.com/office/2006/metadata/properties" xmlns:ns2="dce3ed02-b0cd-470d-9119-e5f1a2533a21" targetNamespace="http://schemas.microsoft.com/office/2006/metadata/properties" ma:root="true" ma:fieldsID="d6fc7f555b4b50738d5ce00429abb5da"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internalName="OurDocsDocumentTyp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47aadd75-fb41-49d7-866d-414b51aa1b7e" ContentTypeId="0x0101000AC6246A9CD2FC45B52DC6FEC0F0AAAA"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OurDocsIsRecordsDocument xmlns="dce3ed02-b0cd-470d-9119-e5f1a2533a21">true</OurDocsIsRecordsDocument>
    <OurDocsDataStore xmlns="dce3ed02-b0cd-470d-9119-e5f1a2533a21">Central</OurDocsDataStore>
    <OurDocsDocId xmlns="dce3ed02-b0cd-470d-9119-e5f1a2533a21">000258.Walter.WEMYSS</OurDocsDocId>
    <OurDocsVersionCreatedBy xmlns="dce3ed02-b0cd-470d-9119-e5f1a2533a21">MIWWEMY</OurDocsVersionCreatedBy>
    <OurDocsIsLocked xmlns="dce3ed02-b0cd-470d-9119-e5f1a2533a21">false</OurDocsIsLocked>
    <OurDocsDocumentType xmlns="dce3ed02-b0cd-470d-9119-e5f1a2533a21">Other</OurDocsDocumentType>
    <OurDocsFileNumbers xmlns="dce3ed02-b0cd-470d-9119-e5f1a2533a21">A0699/201003</OurDocsFileNumbers>
    <OurDocsLockedOnBehalfOf xmlns="dce3ed02-b0cd-470d-9119-e5f1a2533a21" xsi:nil="true"/>
    <OurDocsDocumentDate xmlns="dce3ed02-b0cd-470d-9119-e5f1a2533a21">2014-11-05T16:00:00+00:00</OurDocsDocumentDate>
    <OurDocsVersionCreatedAt xmlns="dce3ed02-b0cd-470d-9119-e5f1a2533a21">2014-11-06T02:53:11+00:00</OurDocsVersionCreatedAt>
    <OurDocsReleaseClassification xmlns="dce3ed02-b0cd-470d-9119-e5f1a2533a21">Departmental Use Only</OurDocsReleaseClassification>
    <OurDocsTitle xmlns="dce3ed02-b0cd-470d-9119-e5f1a2533a21">MS - Toolbox Presentation - 2014 - Improving hazard awareness - Lifting the game </OurDocsTitle>
    <OurDocsLocation xmlns="dce3ed02-b0cd-470d-9119-e5f1a2533a21">Perth</OurDocsLocation>
    <OurDocsDescription xmlns="dce3ed02-b0cd-470d-9119-e5f1a2533a21">Mines Safety Roadshow 2014 Toolbox Presentations</OurDocsDescription>
    <OurDocsVersionReason xmlns="dce3ed02-b0cd-470d-9119-e5f1a2533a21" xsi:nil="true"/>
    <OurDocsAuthor xmlns="dce3ed02-b0cd-470d-9119-e5f1a2533a21">Bec.MOORE</OurDocsAuthor>
    <OurDocsLockedBy xmlns="dce3ed02-b0cd-470d-9119-e5f1a2533a21" xsi:nil="true"/>
    <OurDocsLockedOn xmlns="dce3ed02-b0cd-470d-9119-e5f1a2533a21" xsi:nil="true"/>
    <OurDocsVersionNumber xmlns="dce3ed02-b0cd-470d-9119-e5f1a2533a21">1</OurDocsVersionNumber>
    <OurDocsDocumentSource xmlns="dce3ed02-b0cd-470d-9119-e5f1a2533a21">Internal</OurDocsDocumentSource>
  </documentManagement>
</p:properties>
</file>

<file path=customXml/itemProps1.xml><?xml version="1.0" encoding="utf-8"?>
<ds:datastoreItem xmlns:ds="http://schemas.openxmlformats.org/officeDocument/2006/customXml" ds:itemID="{F87F752A-77FB-440C-BD44-F6E251C2F5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66996A-D0EF-4354-AE18-CB004E7DD318}">
  <ds:schemaRefs>
    <ds:schemaRef ds:uri="Microsoft.SharePoint.Taxonomy.ContentTypeSync"/>
  </ds:schemaRefs>
</ds:datastoreItem>
</file>

<file path=customXml/itemProps3.xml><?xml version="1.0" encoding="utf-8"?>
<ds:datastoreItem xmlns:ds="http://schemas.openxmlformats.org/officeDocument/2006/customXml" ds:itemID="{98638393-997B-43E0-81F5-7E437C448545}">
  <ds:schemaRefs>
    <ds:schemaRef ds:uri="http://schemas.microsoft.com/sharepoint/v3/contenttype/forms"/>
  </ds:schemaRefs>
</ds:datastoreItem>
</file>

<file path=customXml/itemProps4.xml><?xml version="1.0" encoding="utf-8"?>
<ds:datastoreItem xmlns:ds="http://schemas.openxmlformats.org/officeDocument/2006/customXml" ds:itemID="{33CB38F7-0677-444F-A0AA-B2C30ED5DCC7}">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dcmitype/"/>
    <ds:schemaRef ds:uri="dce3ed02-b0cd-470d-9119-e5f1a2533a21"/>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14264</TotalTime>
  <Words>3314</Words>
  <Application>Microsoft Office PowerPoint</Application>
  <PresentationFormat>On-screen Show (4:3)</PresentationFormat>
  <Paragraphs>427</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4_Blank Presentation</vt:lpstr>
      <vt:lpstr>Please read this before using presentation</vt:lpstr>
      <vt:lpstr>Improving hazard awareness</vt:lpstr>
      <vt:lpstr>Resources Safety’s focus on mines safety</vt:lpstr>
      <vt:lpstr>What are we looking at today?</vt:lpstr>
      <vt:lpstr>Stored energy</vt:lpstr>
      <vt:lpstr>Sir Isaac Newton</vt:lpstr>
      <vt:lpstr>James Prescott Joule</vt:lpstr>
      <vt:lpstr>Stored energy</vt:lpstr>
      <vt:lpstr>Example of stored energy</vt:lpstr>
      <vt:lpstr> Human-generated stored energy  </vt:lpstr>
      <vt:lpstr> Human-generated stored energy  </vt:lpstr>
      <vt:lpstr> Human-generated stored energy  </vt:lpstr>
      <vt:lpstr> Lethality criteria for debris generated from accidental explosions (2010) </vt:lpstr>
      <vt:lpstr> What does this all mean? </vt:lpstr>
      <vt:lpstr> Energy (m x g x h) to equal 300 J</vt:lpstr>
      <vt:lpstr>Issues with mechanical handling</vt:lpstr>
      <vt:lpstr>Why are we covering these issues?</vt:lpstr>
      <vt:lpstr>ConocoPhillips Marine study</vt:lpstr>
      <vt:lpstr>What are some requirements?</vt:lpstr>
      <vt:lpstr>Some topics to raise awareness</vt:lpstr>
      <vt:lpstr>Centre of gravity – video 1</vt:lpstr>
      <vt:lpstr>Centre of gravity – key messages</vt:lpstr>
      <vt:lpstr>Friction – video 2</vt:lpstr>
      <vt:lpstr>Friction – key messages</vt:lpstr>
      <vt:lpstr>Tensile strength – video 3</vt:lpstr>
      <vt:lpstr>Tensile testing - metallurgy</vt:lpstr>
      <vt:lpstr>Metallurgy exercise</vt:lpstr>
      <vt:lpstr>Tensile strength &amp; metallurgy – key messages</vt:lpstr>
      <vt:lpstr>Ask yourself …</vt:lpstr>
      <vt:lpstr>Take-away message</vt:lpstr>
      <vt:lpstr>References (for those interested!)</vt:lpstr>
    </vt:vector>
  </TitlesOfParts>
  <Company>G5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 Toolbox Presentation - 2014 - Improving hazard awareness - Lifting the game</dc:title>
  <dc:creator>Bec.MOORE</dc:creator>
  <cp:keywords>DocSrc=Internal&lt;!&gt;VersionNo=1&lt;!&gt;VersionBy=Bec.MOORE&lt;!&gt;VersionDate=16/12/2013 10:47:27&lt;!&gt;Branch=Business Development&lt;!&gt;Division=Resources Safety&lt;!&gt;Section=Communications&lt;!&gt;LockedBy=&lt;!&gt;LockedOn=&lt;!&gt;LockedBehalfof=</cp:keywords>
  <dc:description>FileNo=A1157/201202&lt;!&gt;Site=Cannington&lt;!&gt;MDNo=&lt;!&gt;DocType=External Presentations&lt;!&gt;DocSec=MS - Roadshows&lt;!&gt;Owner=bec.moore&lt;!&gt;Filename=000462.bec.moore.pptx&lt;!&gt;Project=&lt;!&gt;Group=Resources Safety&lt;!&gt;SecType=Departmental Use Only</dc:description>
  <cp:lastModifiedBy>CORNEJO, Leezelle</cp:lastModifiedBy>
  <cp:revision>1662</cp:revision>
  <cp:lastPrinted>2014-10-13T01:03:27Z</cp:lastPrinted>
  <dcterms:created xsi:type="dcterms:W3CDTF">2011-01-21T07:01:17Z</dcterms:created>
  <dcterms:modified xsi:type="dcterms:W3CDTF">2014-12-05T00:46:09Z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anual_Owner_id">
    <vt:lpwstr>MP090079</vt:lpwstr>
  </property>
  <property fmtid="{D5CDD505-2E9C-101B-9397-08002B2CF9AE}" pid="3" name="Manual_Owner">
    <vt:lpwstr>Communications Manager - Business Development</vt:lpwstr>
  </property>
  <property fmtid="{D5CDD505-2E9C-101B-9397-08002B2CF9AE}" pid="4" name="Manual_Contact_ID">
    <vt:lpwstr>MP090079</vt:lpwstr>
  </property>
  <property fmtid="{D5CDD505-2E9C-101B-9397-08002B2CF9AE}" pid="5" name="Manual_Contact">
    <vt:lpwstr>Communications Manager - Business Development</vt:lpwstr>
  </property>
  <property fmtid="{D5CDD505-2E9C-101B-9397-08002B2CF9AE}" pid="6" name="Site">
    <vt:lpwstr>Cannington</vt:lpwstr>
  </property>
  <property fmtid="{D5CDD505-2E9C-101B-9397-08002B2CF9AE}" pid="7" name="SecType">
    <vt:lpwstr>Departmental Use Only</vt:lpwstr>
  </property>
  <property fmtid="{D5CDD505-2E9C-101B-9397-08002B2CF9AE}" pid="8" name="ContentTypeId">
    <vt:lpwstr>0x0101000AC6246A9CD2FC45B52DC6FEC0F0AAAA00A5C1F1DA62DAB340B34B67F1BBB7A427</vt:lpwstr>
  </property>
  <property fmtid="{D5CDD505-2E9C-101B-9397-08002B2CF9AE}" pid="9" name="DataStore">
    <vt:lpwstr>Central</vt:lpwstr>
  </property>
  <property fmtid="{D5CDD505-2E9C-101B-9397-08002B2CF9AE}" pid="10" name="ReleaseClassification">
    <vt:lpwstr>Departmental Use Only</vt:lpwstr>
  </property>
</Properties>
</file>