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4" r:id="rId6"/>
    <p:sldMasterId id="2147483687" r:id="rId7"/>
    <p:sldMasterId id="2147483700" r:id="rId8"/>
    <p:sldMasterId id="2147483713" r:id="rId9"/>
    <p:sldMasterId id="2147483726" r:id="rId10"/>
    <p:sldMasterId id="2147483739" r:id="rId11"/>
    <p:sldMasterId id="2147483752" r:id="rId12"/>
    <p:sldMasterId id="2147483765" r:id="rId13"/>
    <p:sldMasterId id="2147483778" r:id="rId14"/>
    <p:sldMasterId id="2147483791" r:id="rId15"/>
    <p:sldMasterId id="2147483804" r:id="rId16"/>
    <p:sldMasterId id="2147483817" r:id="rId17"/>
    <p:sldMasterId id="2147483830" r:id="rId18"/>
    <p:sldMasterId id="2147483843" r:id="rId19"/>
    <p:sldMasterId id="2147483856" r:id="rId20"/>
  </p:sldMasterIdLst>
  <p:notesMasterIdLst>
    <p:notesMasterId r:id="rId39"/>
  </p:notesMasterIdLst>
  <p:sldIdLst>
    <p:sldId id="276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CBDB-3B75-447F-82F9-EC59609AE853}" type="datetimeFigureOut">
              <a:rPr lang="en-AU" smtClean="0"/>
              <a:t>05/01/2016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34EE-2D56-4132-8A21-3144BAE9EA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4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432F4-0804-41B1-9EE6-DA2CD0A536BA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84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2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72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33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1152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091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818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828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0163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8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395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348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9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7396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831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248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9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201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916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7598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9907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9217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568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81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6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00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30122D-1597-4234-B249-780DB57BB217}" type="slidenum">
              <a:rPr lang="en-US" sz="360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20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1620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960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8499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018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0117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8067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526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934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8055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8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633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3227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8166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4602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335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8317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238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0420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2928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2068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66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0792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3314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8507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4193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137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681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773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986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5997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4882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089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0413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5122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8219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9597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9457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862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4316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83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0860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68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1775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5083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2854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2938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2334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0666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249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2012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6820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8295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1949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1307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2244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212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8463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2881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0233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8448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0881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2648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06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1006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7619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237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830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4914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587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2193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0957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8196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8667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28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9781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2241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4133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9235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99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01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7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25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1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84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63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1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297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559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502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71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07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600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24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5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512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62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096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216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3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693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3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165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84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778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675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936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454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697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188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903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06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0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538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772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348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917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038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27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375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82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99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214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3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803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404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7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877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710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254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340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586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021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306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40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755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87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392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7721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190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249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321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227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805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641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98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866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360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128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076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5212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122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65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953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156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115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8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449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8664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340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51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6682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924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383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6430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938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4287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92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6895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0307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4274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2937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1878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46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26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3155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8429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7137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4855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2818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1539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8976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41839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1673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altLang="en-US" sz="3200" dirty="0" smtClean="0"/>
              <a:t>Please read this before using presentation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496" y="2036763"/>
            <a:ext cx="9001000" cy="4495800"/>
          </a:xfrm>
        </p:spPr>
        <p:txBody>
          <a:bodyPr/>
          <a:lstStyle/>
          <a:p>
            <a:pPr lvl="0">
              <a:defRPr/>
            </a:pPr>
            <a:r>
              <a:rPr lang="en-AU" sz="2000" dirty="0"/>
              <a:t>This presentation is based on content presented at the 2015 Exploration Industry Forum in June 2015</a:t>
            </a:r>
          </a:p>
          <a:p>
            <a:pPr>
              <a:defRPr/>
            </a:pPr>
            <a:r>
              <a:rPr lang="en-AU" sz="2000" dirty="0" smtClean="0"/>
              <a:t>The </a:t>
            </a:r>
            <a:r>
              <a:rPr lang="en-AU" sz="2000" dirty="0" smtClean="0"/>
              <a:t>Department </a:t>
            </a:r>
            <a:r>
              <a:rPr lang="en-AU" sz="2000" dirty="0"/>
              <a:t>of Mines and </a:t>
            </a:r>
            <a:r>
              <a:rPr lang="en-AU" sz="2000" dirty="0" smtClean="0"/>
              <a:t>Petroleum (DMP) supports </a:t>
            </a:r>
            <a:r>
              <a:rPr lang="en-AU" sz="2000" dirty="0"/>
              <a:t>and encourages </a:t>
            </a:r>
            <a:r>
              <a:rPr lang="en-AU" sz="2000" dirty="0" smtClean="0"/>
              <a:t>reuse </a:t>
            </a:r>
            <a:r>
              <a:rPr lang="en-AU" sz="2000" dirty="0"/>
              <a:t>of </a:t>
            </a:r>
            <a:r>
              <a:rPr lang="en-AU" sz="2000" dirty="0" smtClean="0"/>
              <a:t>its information </a:t>
            </a:r>
            <a:r>
              <a:rPr lang="en-AU" sz="2000" dirty="0"/>
              <a:t>(including data), and endorses </a:t>
            </a:r>
            <a:r>
              <a:rPr lang="en-AU" sz="2000" dirty="0" smtClean="0"/>
              <a:t>use </a:t>
            </a:r>
            <a:r>
              <a:rPr lang="en-AU" sz="2000" dirty="0"/>
              <a:t>of the </a:t>
            </a:r>
            <a:r>
              <a:rPr lang="en-AU" sz="2000" dirty="0" smtClean="0"/>
              <a:t>Australian </a:t>
            </a:r>
            <a:r>
              <a:rPr lang="en-AU" sz="2000" dirty="0"/>
              <a:t>Governments Open </a:t>
            </a:r>
            <a:r>
              <a:rPr lang="en-AU" sz="2000" dirty="0" smtClean="0"/>
              <a:t>Access and </a:t>
            </a:r>
            <a:r>
              <a:rPr lang="en-AU" sz="2000" dirty="0"/>
              <a:t>Licensing Framework (</a:t>
            </a:r>
            <a:r>
              <a:rPr lang="en-AU" sz="2000" dirty="0" err="1"/>
              <a:t>AusGOAL</a:t>
            </a:r>
            <a:r>
              <a:rPr lang="en-AU" sz="2000" dirty="0" smtClean="0"/>
              <a:t>)</a:t>
            </a:r>
            <a:endParaRPr lang="en-AU" sz="2000" dirty="0"/>
          </a:p>
          <a:p>
            <a:pPr>
              <a:defRPr/>
            </a:pPr>
            <a:r>
              <a:rPr lang="en-AU" sz="2000" dirty="0" smtClean="0"/>
              <a:t>This material is </a:t>
            </a:r>
            <a:r>
              <a:rPr lang="en-AU" sz="2000" dirty="0"/>
              <a:t>licensed under </a:t>
            </a:r>
            <a:r>
              <a:rPr lang="en-AU" sz="2000" dirty="0" smtClean="0"/>
              <a:t>Creative </a:t>
            </a:r>
            <a:r>
              <a:rPr lang="en-AU" sz="2000" dirty="0"/>
              <a:t>Commons </a:t>
            </a:r>
            <a:r>
              <a:rPr lang="en-AU" sz="2000" dirty="0" smtClean="0"/>
              <a:t>Attribution 4.0 licence. We request </a:t>
            </a:r>
            <a:r>
              <a:rPr lang="en-AU" sz="2000" dirty="0"/>
              <a:t>that you observe and retain any copyright or related notices that may </a:t>
            </a:r>
            <a:r>
              <a:rPr lang="en-AU" sz="2000" dirty="0" smtClean="0"/>
              <a:t>accompany this </a:t>
            </a:r>
            <a:r>
              <a:rPr lang="en-AU" sz="2000" dirty="0"/>
              <a:t>material as part of </a:t>
            </a:r>
            <a:r>
              <a:rPr lang="en-AU" sz="2000" dirty="0" smtClean="0"/>
              <a:t>attribution</a:t>
            </a:r>
            <a:r>
              <a:rPr lang="en-AU" sz="2000" dirty="0"/>
              <a:t>. This is </a:t>
            </a:r>
            <a:r>
              <a:rPr lang="en-AU" sz="2000" dirty="0" smtClean="0"/>
              <a:t>a </a:t>
            </a:r>
            <a:r>
              <a:rPr lang="en-AU" sz="2000" dirty="0"/>
              <a:t>requirement of </a:t>
            </a:r>
            <a:r>
              <a:rPr lang="en-AU" sz="2000" dirty="0" smtClean="0"/>
              <a:t>Creative Commons Licences.</a:t>
            </a:r>
            <a:r>
              <a:rPr lang="en-AU" sz="2000" b="1" dirty="0"/>
              <a:t> </a:t>
            </a:r>
            <a:endParaRPr lang="en-AU" sz="2000" b="1" dirty="0" smtClean="0"/>
          </a:p>
          <a:p>
            <a:pPr>
              <a:defRPr/>
            </a:pPr>
            <a:r>
              <a:rPr lang="en-AU" sz="2000" dirty="0" smtClean="0"/>
              <a:t>Please </a:t>
            </a:r>
            <a:r>
              <a:rPr lang="en-AU" sz="2000" dirty="0"/>
              <a:t>give attribution </a:t>
            </a:r>
            <a:r>
              <a:rPr lang="en-AU" sz="2000" dirty="0" smtClean="0"/>
              <a:t>to Department of Mines and Petroleum, 2015.</a:t>
            </a:r>
          </a:p>
          <a:p>
            <a:pPr>
              <a:defRPr/>
            </a:pPr>
            <a:r>
              <a:rPr lang="en-AU" altLang="en-US" sz="2000" dirty="0"/>
              <a:t>For resources, information or clarification, </a:t>
            </a:r>
            <a:r>
              <a:rPr lang="en-AU" altLang="en-US" sz="2000" dirty="0" smtClean="0"/>
              <a:t>please contact: </a:t>
            </a:r>
            <a:r>
              <a:rPr lang="en-AU" altLang="en-US" sz="20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r>
              <a:rPr lang="en-AU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AU" altLang="en-US" sz="2000" dirty="0" smtClean="0"/>
              <a:t>or </a:t>
            </a:r>
            <a:r>
              <a:rPr lang="en-AU" altLang="en-US" sz="2000" dirty="0" smtClean="0"/>
              <a:t>visit </a:t>
            </a:r>
            <a:r>
              <a:rPr lang="en-AU" altLang="en-US" sz="2000" b="1" dirty="0" smtClean="0">
                <a:solidFill>
                  <a:srgbClr val="C00000"/>
                </a:solidFill>
                <a:hlinkClick r:id="rId4"/>
              </a:rPr>
              <a:t>ww.dmp.wa.gov.au/</a:t>
            </a:r>
            <a:r>
              <a:rPr lang="en-AU" altLang="en-US" sz="2000" b="1" dirty="0" err="1" smtClean="0">
                <a:solidFill>
                  <a:srgbClr val="C00000"/>
                </a:solidFill>
                <a:hlinkClick r:id="rId4"/>
              </a:rPr>
              <a:t>ResourcesSafety</a:t>
            </a:r>
            <a:endParaRPr lang="en-AU" altLang="en-U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AU" sz="2000" dirty="0"/>
          </a:p>
          <a:p>
            <a:pPr marL="0" indent="0">
              <a:buFontTx/>
              <a:buNone/>
              <a:defRPr/>
            </a:pPr>
            <a:endParaRPr lang="en-AU" sz="20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524625"/>
            <a:ext cx="125888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21A707-80FC-4A1B-BCE3-E00B8FBF7EF2}" type="slidenum">
              <a:rPr lang="en-US" altLang="en-US" sz="1200" smtClean="0">
                <a:solidFill>
                  <a:srgbClr val="CF5E31"/>
                </a:solidFill>
              </a:rPr>
              <a:pPr/>
              <a:t>1</a:t>
            </a:fld>
            <a:endParaRPr lang="en-US" altLang="en-US" sz="1200" smtClean="0">
              <a:solidFill>
                <a:srgbClr val="CF5E31"/>
              </a:solidFill>
            </a:endParaRPr>
          </a:p>
        </p:txBody>
      </p:sp>
      <p:pic>
        <p:nvPicPr>
          <p:cNvPr id="2355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46" y="1484784"/>
            <a:ext cx="1532709" cy="5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Radiation dose assessment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AU" sz="2200" b="1" dirty="0" smtClean="0"/>
              <a:t>	</a:t>
            </a:r>
            <a:r>
              <a:rPr lang="en-AU" sz="2200" dirty="0" smtClean="0">
                <a:solidFill>
                  <a:srgbClr val="C00000"/>
                </a:solidFill>
              </a:rPr>
              <a:t>Total dose to a person (or SEG) =</a:t>
            </a:r>
          </a:p>
          <a:p>
            <a:pPr marL="355600" indent="-355600">
              <a:buNone/>
            </a:pPr>
            <a:r>
              <a:rPr lang="en-AU" sz="2200" dirty="0" smtClean="0"/>
              <a:t>	</a:t>
            </a:r>
            <a:br>
              <a:rPr lang="en-AU" sz="2200" dirty="0" smtClean="0"/>
            </a:br>
            <a:r>
              <a:rPr lang="en-AU" sz="2200" dirty="0" smtClean="0"/>
              <a:t>Dose from gamma exposure</a:t>
            </a:r>
            <a:br>
              <a:rPr lang="en-AU" sz="2200" dirty="0" smtClean="0"/>
            </a:br>
            <a:r>
              <a:rPr lang="en-AU" sz="2200" dirty="0" smtClean="0"/>
              <a:t>+</a:t>
            </a:r>
          </a:p>
          <a:p>
            <a:pPr marL="355600" indent="-355600">
              <a:buNone/>
            </a:pPr>
            <a:r>
              <a:rPr lang="en-AU" sz="2200" dirty="0" smtClean="0"/>
              <a:t>	Dose from ingestion of radioactive material</a:t>
            </a:r>
          </a:p>
          <a:p>
            <a:pPr marL="355600" indent="-355600">
              <a:buNone/>
            </a:pPr>
            <a:r>
              <a:rPr lang="en-AU" sz="2200" dirty="0" smtClean="0"/>
              <a:t>	+</a:t>
            </a:r>
            <a:br>
              <a:rPr lang="en-AU" sz="2200" dirty="0" smtClean="0"/>
            </a:br>
            <a:r>
              <a:rPr lang="en-AU" sz="2200" dirty="0" smtClean="0"/>
              <a:t>Dose from inhalation of radioactive dust</a:t>
            </a:r>
            <a:br>
              <a:rPr lang="en-AU" sz="2200" dirty="0" smtClean="0"/>
            </a:br>
            <a:r>
              <a:rPr lang="en-AU" sz="2200" dirty="0" smtClean="0"/>
              <a:t>+</a:t>
            </a:r>
            <a:br>
              <a:rPr lang="en-AU" sz="2200" dirty="0" smtClean="0"/>
            </a:br>
            <a:r>
              <a:rPr lang="en-AU" sz="2200" dirty="0" smtClean="0"/>
              <a:t>Dose from Radon gas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28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Gamma exposure monitoring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5182344" cy="4680520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 smtClean="0"/>
              <a:t>Occurs when:</a:t>
            </a:r>
          </a:p>
          <a:p>
            <a:r>
              <a:rPr lang="en-AU" sz="2200" dirty="0" smtClean="0"/>
              <a:t>Radioactive material is stockpiled</a:t>
            </a:r>
          </a:p>
          <a:p>
            <a:r>
              <a:rPr lang="en-AU" sz="2200" dirty="0" smtClean="0"/>
              <a:t>Ore body is at, or close, to surface</a:t>
            </a:r>
          </a:p>
          <a:p>
            <a:r>
              <a:rPr lang="en-AU" sz="2200" dirty="0" smtClean="0"/>
              <a:t>Sealed sources</a:t>
            </a: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smtClean="0"/>
              <a:t>Can be monitored with:</a:t>
            </a:r>
          </a:p>
          <a:p>
            <a:r>
              <a:rPr lang="en-AU" sz="2200" dirty="0" smtClean="0"/>
              <a:t>TLD badges or EPDs</a:t>
            </a:r>
          </a:p>
          <a:p>
            <a:r>
              <a:rPr lang="en-AU" sz="2200" dirty="0" smtClean="0"/>
              <a:t>Area gamma surveys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AU" sz="2200" dirty="0" smtClean="0"/>
              <a:t>Both methods require consideration of how quickly hazards may change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26" name="Picture 2" descr="https://encrypted-tbn3.gstatic.com/images?q=tbn:ANd9GcRMDhXRbS9Sq2RmyZrbvNAnQOKy1DHuQZ2TGz4RSsTEkvNP-Fg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23" y="1489719"/>
            <a:ext cx="23241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antastic\Work_old\Oceaneering\Training\NORM awareness course\Images\AGR 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39977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Ingestion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 smtClean="0"/>
              <a:t>Occurs when</a:t>
            </a:r>
          </a:p>
          <a:p>
            <a:r>
              <a:rPr lang="en-AU" sz="2200" dirty="0" smtClean="0"/>
              <a:t>When hygiene rules are not followed</a:t>
            </a:r>
          </a:p>
          <a:p>
            <a:r>
              <a:rPr lang="en-AU" sz="2200" dirty="0" smtClean="0"/>
              <a:t>When site water is sourced from local bores</a:t>
            </a:r>
          </a:p>
          <a:p>
            <a:endParaRPr lang="en-AU" sz="2200" dirty="0" smtClean="0"/>
          </a:p>
          <a:p>
            <a:pPr marL="0" indent="0">
              <a:buNone/>
            </a:pPr>
            <a:r>
              <a:rPr lang="en-AU" sz="2200" dirty="0" smtClean="0"/>
              <a:t>Can be monitored with</a:t>
            </a:r>
            <a:endParaRPr lang="en-AU" sz="2200" dirty="0"/>
          </a:p>
          <a:p>
            <a:r>
              <a:rPr lang="en-AU" sz="2200" dirty="0" smtClean="0"/>
              <a:t>Estimations of cross contamination on hands etc.</a:t>
            </a:r>
          </a:p>
          <a:p>
            <a:r>
              <a:rPr lang="en-AU" sz="2200" dirty="0" smtClean="0"/>
              <a:t>Trends in increased radionuclide in water concentrations during exploration/mining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AU" sz="2200" dirty="0" smtClean="0"/>
              <a:t>Baseline monitoring, baseline monitoring and </a:t>
            </a:r>
            <a:r>
              <a:rPr lang="en-AU" sz="2200" dirty="0" smtClean="0">
                <a:solidFill>
                  <a:srgbClr val="CF6131"/>
                </a:solidFill>
              </a:rPr>
              <a:t>more baseline monitoring</a:t>
            </a:r>
            <a:r>
              <a:rPr lang="en-AU" sz="2200" dirty="0" smtClean="0"/>
              <a:t>!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6015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Inhalation – sample collection</a:t>
            </a:r>
            <a:endParaRPr lang="en-AU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 smtClean="0"/>
              <a:t>Air sampling</a:t>
            </a:r>
          </a:p>
          <a:p>
            <a:r>
              <a:rPr lang="en-AU" sz="2200" dirty="0" smtClean="0"/>
              <a:t>Same rules apply as silica or other airborne contaminant sampling</a:t>
            </a:r>
          </a:p>
          <a:p>
            <a:r>
              <a:rPr lang="en-AU" sz="2200" dirty="0" smtClean="0"/>
              <a:t>Sample period should be sufficient however not so long as to overload the filter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2" descr="http://www.radiationsafetytraining.com.au/images/dust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3056"/>
            <a:ext cx="404222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5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Radiation Safety Officer competency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>
                <a:solidFill>
                  <a:srgbClr val="C00000"/>
                </a:solidFill>
              </a:rPr>
              <a:t>Individual Internal Dose = </a:t>
            </a:r>
            <a:r>
              <a:rPr lang="en-AU" sz="2200" dirty="0" smtClean="0">
                <a:solidFill>
                  <a:srgbClr val="C00000"/>
                </a:solidFill>
              </a:rPr>
              <a:t> AM× HW×BR×DCF 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>AM </a:t>
            </a:r>
            <a:r>
              <a:rPr lang="en-AU" sz="2200" dirty="0"/>
              <a:t>arithmetic mean of gross α-activity concentration for the work </a:t>
            </a:r>
            <a:r>
              <a:rPr lang="en-AU" sz="2200" dirty="0" smtClean="0"/>
              <a:t>category </a:t>
            </a:r>
            <a:r>
              <a:rPr lang="en-AU" sz="2200" dirty="0"/>
              <a:t>(</a:t>
            </a:r>
            <a:r>
              <a:rPr lang="en-AU" sz="2200" dirty="0" err="1"/>
              <a:t>Bq</a:t>
            </a:r>
            <a:r>
              <a:rPr lang="en-AU" sz="2200" dirty="0"/>
              <a:t>/m</a:t>
            </a:r>
            <a:r>
              <a:rPr lang="en-AU" sz="2200" baseline="-25000" dirty="0"/>
              <a:t>3</a:t>
            </a:r>
            <a:r>
              <a:rPr lang="en-AU" sz="2200" dirty="0"/>
              <a:t>);</a:t>
            </a:r>
          </a:p>
          <a:p>
            <a:r>
              <a:rPr lang="en-AU" sz="2200" dirty="0" smtClean="0"/>
              <a:t>HW </a:t>
            </a:r>
            <a:r>
              <a:rPr lang="en-AU" sz="2200" dirty="0"/>
              <a:t>hours worked by an employee for the period of assessment in the work </a:t>
            </a:r>
            <a:r>
              <a:rPr lang="en-AU" sz="2200" dirty="0" smtClean="0"/>
              <a:t>category;</a:t>
            </a:r>
          </a:p>
          <a:p>
            <a:r>
              <a:rPr lang="en-AU" sz="2200" dirty="0" smtClean="0"/>
              <a:t>BR assumed </a:t>
            </a:r>
            <a:r>
              <a:rPr lang="en-AU" sz="2200" dirty="0"/>
              <a:t>breathing rate of an employee (1.2 m</a:t>
            </a:r>
            <a:r>
              <a:rPr lang="en-AU" sz="2200" baseline="30000" dirty="0"/>
              <a:t>3</a:t>
            </a:r>
            <a:r>
              <a:rPr lang="en-AU" sz="2200" dirty="0"/>
              <a:t>/hour);</a:t>
            </a:r>
          </a:p>
          <a:p>
            <a:r>
              <a:rPr lang="en-AU" sz="2200" dirty="0"/>
              <a:t>[</a:t>
            </a:r>
            <a:r>
              <a:rPr lang="en-AU" sz="2200" dirty="0" smtClean="0"/>
              <a:t>AM×HW×BR</a:t>
            </a:r>
            <a:r>
              <a:rPr lang="en-AU" sz="2200" dirty="0"/>
              <a:t>] </a:t>
            </a:r>
            <a:r>
              <a:rPr lang="en-AU" sz="2200" dirty="0" smtClean="0"/>
              <a:t>personal </a:t>
            </a:r>
            <a:r>
              <a:rPr lang="en-AU" sz="2200" dirty="0"/>
              <a:t>intake for the period of assessment for the work </a:t>
            </a:r>
            <a:r>
              <a:rPr lang="en-AU" sz="2200" dirty="0" smtClean="0"/>
              <a:t>category </a:t>
            </a:r>
            <a:r>
              <a:rPr lang="en-AU" sz="2200" dirty="0"/>
              <a:t>(</a:t>
            </a:r>
            <a:r>
              <a:rPr lang="en-AU" sz="2200" dirty="0" err="1"/>
              <a:t>Bq</a:t>
            </a:r>
            <a:r>
              <a:rPr lang="en-AU" sz="2200" dirty="0" smtClean="0"/>
              <a:t>)</a:t>
            </a:r>
            <a:endParaRPr lang="en-AU" sz="2200" dirty="0"/>
          </a:p>
          <a:p>
            <a:r>
              <a:rPr lang="en-AU" sz="2200" dirty="0" smtClean="0"/>
              <a:t>DCF </a:t>
            </a:r>
            <a:r>
              <a:rPr lang="en-AU" sz="2200" dirty="0"/>
              <a:t>dose conversion factor in </a:t>
            </a:r>
            <a:r>
              <a:rPr lang="en-AU" sz="2200" dirty="0" err="1"/>
              <a:t>mSv</a:t>
            </a:r>
            <a:r>
              <a:rPr lang="en-AU" sz="2200" dirty="0"/>
              <a:t>/</a:t>
            </a:r>
            <a:r>
              <a:rPr lang="en-AU" sz="2200" dirty="0" err="1"/>
              <a:t>Bq</a:t>
            </a:r>
            <a:r>
              <a:rPr lang="en-AU" sz="2200" dirty="0"/>
              <a:t>α for </a:t>
            </a:r>
            <a:r>
              <a:rPr lang="en-AU" sz="2200" dirty="0" smtClean="0"/>
              <a:t>different </a:t>
            </a:r>
            <a:r>
              <a:rPr lang="en-AU" sz="2200" dirty="0"/>
              <a:t>AMAD sizes and </a:t>
            </a:r>
            <a:r>
              <a:rPr lang="en-AU" sz="2200" dirty="0" smtClean="0"/>
              <a:t>different uranium </a:t>
            </a:r>
            <a:r>
              <a:rPr lang="en-AU" sz="2200" dirty="0"/>
              <a:t>and thorium weight </a:t>
            </a:r>
            <a:r>
              <a:rPr lang="en-AU" sz="2200" dirty="0" smtClean="0"/>
              <a:t>ratios</a:t>
            </a:r>
          </a:p>
          <a:p>
            <a:pPr marL="0" indent="0" algn="r">
              <a:buNone/>
            </a:pPr>
            <a:r>
              <a:rPr lang="en-AU" sz="1400" dirty="0" smtClean="0"/>
              <a:t>Ref: DMP NORM guideline</a:t>
            </a:r>
            <a:endParaRPr lang="en-AU" sz="1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1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Annual reports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2400" dirty="0" smtClean="0"/>
              <a:t>Requirement in WA to submit an annual report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Reporting and dose calculation must be consistent with DMP NORM guideline methods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Reporting must meet certain minimum requirements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Report </a:t>
            </a:r>
            <a:r>
              <a:rPr lang="en-AU" sz="2400" dirty="0" smtClean="0">
                <a:solidFill>
                  <a:srgbClr val="C00000"/>
                </a:solidFill>
              </a:rPr>
              <a:t>must</a:t>
            </a:r>
            <a:r>
              <a:rPr lang="en-AU" sz="2400" dirty="0" smtClean="0"/>
              <a:t> compare current exposures and exposure rates to previous reported figures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DMP officers are looking for site knowledge of trend analysis of on-going radiation monitoring systems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18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Sealed sources</a:t>
            </a:r>
            <a:endParaRPr lang="en-AU" sz="3200" dirty="0"/>
          </a:p>
        </p:txBody>
      </p:sp>
      <p:pic>
        <p:nvPicPr>
          <p:cNvPr id="1026" name="Picture 2" descr="http://www.tundrasolutions.ca/productimages/VSMc1IQGz0au4iSPV4Tw_det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r="6769" b="17567"/>
          <a:stretch/>
        </p:blipFill>
        <p:spPr bwMode="auto">
          <a:xfrm>
            <a:off x="4840493" y="1700808"/>
            <a:ext cx="3691947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14192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400" dirty="0" smtClean="0"/>
              <a:t>Density gauges*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Level gauges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Multiphase flow meters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Smoke detectors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Borehole logging*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Moisture gauges*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Non-destructive testing (gamma)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775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Irradiating (x-ray) devices</a:t>
            </a:r>
            <a:endParaRPr lang="en-AU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454152" cy="4495800"/>
          </a:xfrm>
        </p:spPr>
        <p:txBody>
          <a:bodyPr/>
          <a:lstStyle/>
          <a:p>
            <a:r>
              <a:rPr lang="en-AU" sz="2400" dirty="0" smtClean="0"/>
              <a:t>XRF – lab</a:t>
            </a:r>
          </a:p>
          <a:p>
            <a:r>
              <a:rPr lang="en-AU" sz="2400" dirty="0" smtClean="0"/>
              <a:t>XRF </a:t>
            </a:r>
            <a:r>
              <a:rPr lang="en-AU" sz="2400" dirty="0"/>
              <a:t>– </a:t>
            </a:r>
            <a:r>
              <a:rPr lang="en-AU" sz="2400" dirty="0" smtClean="0"/>
              <a:t>handheld</a:t>
            </a:r>
          </a:p>
          <a:p>
            <a:r>
              <a:rPr lang="en-AU" sz="2400" dirty="0" smtClean="0"/>
              <a:t>Non-destructive testing (x-ray)</a:t>
            </a:r>
            <a:endParaRPr lang="en-AU" sz="2400" dirty="0"/>
          </a:p>
        </p:txBody>
      </p:sp>
      <p:pic>
        <p:nvPicPr>
          <p:cNvPr id="2050" name="Picture 2" descr="http://www.olympus-ims.com/data/Image/xrf/DELTA_hh_con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611598" cy="27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/>
              <a:t>Subscribe to our email alert service 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and receive weekly news about:</a:t>
            </a:r>
          </a:p>
          <a:p>
            <a:pPr>
              <a:defRPr/>
            </a:pPr>
            <a:r>
              <a:rPr lang="en-AU" sz="2400" dirty="0"/>
              <a:t>recent publications</a:t>
            </a:r>
          </a:p>
          <a:p>
            <a:pPr>
              <a:defRPr/>
            </a:pPr>
            <a:r>
              <a:rPr lang="en-AU" sz="2400" dirty="0"/>
              <a:t>latest safety alerts</a:t>
            </a:r>
          </a:p>
          <a:p>
            <a:pPr>
              <a:defRPr/>
            </a:pPr>
            <a:r>
              <a:rPr lang="en-AU" sz="2400" dirty="0" smtClean="0"/>
              <a:t>what’s </a:t>
            </a:r>
            <a:r>
              <a:rPr lang="en-AU" sz="2400" dirty="0"/>
              <a:t>happening at Resources Safety.</a:t>
            </a:r>
          </a:p>
          <a:p>
            <a:pPr>
              <a:defRPr/>
            </a:pPr>
            <a:endParaRPr lang="en-AU" sz="2400" dirty="0"/>
          </a:p>
          <a:p>
            <a:pPr marL="0" indent="0">
              <a:buFontTx/>
              <a:buNone/>
              <a:defRPr/>
            </a:pPr>
            <a:r>
              <a:rPr lang="en-AU" sz="2400" dirty="0"/>
              <a:t>Visit </a:t>
            </a:r>
            <a:r>
              <a:rPr lang="en-AU" sz="2400" dirty="0">
                <a:solidFill>
                  <a:srgbClr val="C00000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up</a:t>
            </a:r>
          </a:p>
          <a:p>
            <a:pPr>
              <a:defRPr/>
            </a:pPr>
            <a:endParaRPr lang="en-A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885113" y="6524625"/>
            <a:ext cx="1258887" cy="33337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E2BB648-B882-4E01-84A8-69C49F4DF41B}" type="slidenum">
              <a:rPr lang="en-US" sz="120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04946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463" y="3476708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</a:rPr>
              <a:t>Introduction to mining radiation safety in Western Australia</a:t>
            </a: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Information Session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11608"/>
            <a:ext cx="6872808" cy="1835151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                           </a:t>
            </a:r>
          </a:p>
        </p:txBody>
      </p:sp>
      <p:pic>
        <p:nvPicPr>
          <p:cNvPr id="3076" name="Picture 6" descr="DMP_GWA_mono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6"/>
            <a:ext cx="42497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3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What legislation applies?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dirty="0"/>
              <a:t>Mines Safety and Inspection Regulations 1995</a:t>
            </a:r>
          </a:p>
          <a:p>
            <a:pPr marL="0" indent="0">
              <a:buNone/>
            </a:pPr>
            <a:r>
              <a:rPr lang="en-AU" sz="2000" dirty="0"/>
              <a:t>Part 16 – Radiation Safety</a:t>
            </a:r>
          </a:p>
          <a:p>
            <a:pPr marL="0" indent="0">
              <a:buNone/>
            </a:pPr>
            <a:r>
              <a:rPr lang="en-AU" sz="2000" dirty="0"/>
              <a:t>16.2 Application of Division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This Division applies only to and in relation to a mine if: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dirty="0"/>
              <a:t>thorium or uranium ores are mined at the mine;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b="1" dirty="0"/>
              <a:t>employees at the mine are likely to receive doses of radiation in excess of an effective dose of 1 millisieverts per year arising from mining; </a:t>
            </a:r>
            <a:r>
              <a:rPr lang="en-AU" sz="2000" dirty="0">
                <a:solidFill>
                  <a:srgbClr val="C00000"/>
                </a:solidFill>
              </a:rPr>
              <a:t>or</a:t>
            </a:r>
          </a:p>
          <a:p>
            <a:pPr marL="457200" indent="-457200">
              <a:buFont typeface="+mj-lt"/>
              <a:buAutoNum type="alphaLcParenR"/>
            </a:pPr>
            <a:r>
              <a:rPr lang="en-AU" sz="2000" dirty="0"/>
              <a:t>members of the public at, or in the vicinity of, the mine are likely to receive doses of radiation, as a consequence of that mining operation, in excess of one half of the dose limits set out in regulation 16.19</a:t>
            </a:r>
          </a:p>
        </p:txBody>
      </p:sp>
    </p:spTree>
    <p:extLst>
      <p:ext uri="{BB962C8B-B14F-4D97-AF65-F5344CB8AC3E}">
        <p14:creationId xmlns:p14="http://schemas.microsoft.com/office/powerpoint/2010/main" val="47260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Radiation protection in mines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008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Sources of Naturally Occurring Radioactive Material (NORM)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495800"/>
          </a:xfrm>
        </p:spPr>
        <p:txBody>
          <a:bodyPr/>
          <a:lstStyle/>
          <a:p>
            <a:r>
              <a:rPr lang="en-AU" sz="2200" dirty="0"/>
              <a:t>Uranium mining and </a:t>
            </a:r>
            <a:r>
              <a:rPr lang="en-AU" sz="2200" dirty="0" smtClean="0"/>
              <a:t>processing</a:t>
            </a:r>
          </a:p>
          <a:p>
            <a:r>
              <a:rPr lang="en-AU" sz="2200" dirty="0" smtClean="0"/>
              <a:t>Mineral sands, rare earths, TiO</a:t>
            </a:r>
            <a:r>
              <a:rPr lang="en-AU" sz="2200" baseline="-25000" dirty="0" smtClean="0"/>
              <a:t>2</a:t>
            </a:r>
            <a:r>
              <a:rPr lang="en-AU" sz="2200" dirty="0" smtClean="0"/>
              <a:t>/Rutile, Zircon, Leucoxene</a:t>
            </a:r>
          </a:p>
          <a:p>
            <a:r>
              <a:rPr lang="en-AU" sz="2200" dirty="0" smtClean="0"/>
              <a:t>Oil </a:t>
            </a:r>
            <a:r>
              <a:rPr lang="en-AU" sz="2200" dirty="0"/>
              <a:t>production </a:t>
            </a:r>
            <a:r>
              <a:rPr lang="en-AU" sz="2200" dirty="0" smtClean="0"/>
              <a:t>- as Ba(Ra)SO</a:t>
            </a:r>
            <a:r>
              <a:rPr lang="en-AU" sz="2200" baseline="-25000" dirty="0" smtClean="0"/>
              <a:t>4</a:t>
            </a:r>
            <a:r>
              <a:rPr lang="en-AU" sz="2200" dirty="0" smtClean="0"/>
              <a:t> or Ra226 and Ra228</a:t>
            </a:r>
            <a:endParaRPr lang="en-AU" sz="2200" dirty="0"/>
          </a:p>
          <a:p>
            <a:r>
              <a:rPr lang="en-AU" sz="2200" dirty="0"/>
              <a:t>Gas production </a:t>
            </a:r>
            <a:r>
              <a:rPr lang="en-AU" sz="2200" dirty="0" smtClean="0"/>
              <a:t>- condensation </a:t>
            </a:r>
            <a:r>
              <a:rPr lang="en-AU" sz="2200" dirty="0"/>
              <a:t>of </a:t>
            </a:r>
            <a:r>
              <a:rPr lang="en-AU" sz="2200" dirty="0" smtClean="0"/>
              <a:t>Pb-210 via extracted/decayed Rn-220 &amp; Rn-222</a:t>
            </a:r>
            <a:endParaRPr lang="en-AU" sz="2200" dirty="0"/>
          </a:p>
          <a:p>
            <a:r>
              <a:rPr lang="en-AU" sz="2200" dirty="0"/>
              <a:t>Phosphate </a:t>
            </a:r>
            <a:r>
              <a:rPr lang="en-AU" sz="2200" dirty="0" smtClean="0"/>
              <a:t>industry</a:t>
            </a:r>
          </a:p>
          <a:p>
            <a:r>
              <a:rPr lang="en-AU" sz="2200" dirty="0" smtClean="0"/>
              <a:t>Coal </a:t>
            </a:r>
            <a:r>
              <a:rPr lang="en-AU" sz="2200" dirty="0"/>
              <a:t>power </a:t>
            </a:r>
            <a:r>
              <a:rPr lang="en-AU" sz="2200" dirty="0" smtClean="0"/>
              <a:t>production</a:t>
            </a:r>
          </a:p>
          <a:p>
            <a:pPr lvl="1"/>
            <a:r>
              <a:rPr lang="en-AU" sz="2200" dirty="0" smtClean="0"/>
              <a:t>K-40</a:t>
            </a:r>
            <a:r>
              <a:rPr lang="en-AU" sz="2200" dirty="0"/>
              <a:t>, U-235, U-238 Th-232 in </a:t>
            </a:r>
            <a:r>
              <a:rPr lang="en-AU" sz="2200" dirty="0" smtClean="0"/>
              <a:t>ash</a:t>
            </a:r>
          </a:p>
          <a:p>
            <a:pPr lvl="1"/>
            <a:r>
              <a:rPr lang="en-AU" sz="2200" dirty="0" smtClean="0"/>
              <a:t>Po-210 </a:t>
            </a:r>
            <a:r>
              <a:rPr lang="en-AU" sz="2200" dirty="0"/>
              <a:t>&amp; Pb-210 </a:t>
            </a:r>
            <a:r>
              <a:rPr lang="en-AU" sz="2200" dirty="0" smtClean="0"/>
              <a:t>volatiles in stack emissions</a:t>
            </a:r>
          </a:p>
          <a:p>
            <a:pPr lvl="1"/>
            <a:r>
              <a:rPr lang="en-AU" sz="2200" dirty="0" smtClean="0"/>
              <a:t>Ra-226, Ra-228 in heat exchangers</a:t>
            </a:r>
            <a:endParaRPr lang="en-AU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0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Known radioactive minerals in WA</a:t>
            </a:r>
            <a:endParaRPr lang="en-AU" sz="32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77" y="1556792"/>
            <a:ext cx="5376027" cy="4798525"/>
          </a:xfrm>
        </p:spPr>
      </p:pic>
    </p:spTree>
    <p:extLst>
      <p:ext uri="{BB962C8B-B14F-4D97-AF65-F5344CB8AC3E}">
        <p14:creationId xmlns:p14="http://schemas.microsoft.com/office/powerpoint/2010/main" val="180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Dose limits</a:t>
            </a:r>
            <a:endParaRPr lang="en-AU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 smtClean="0"/>
              <a:t>ARPANSA Radiation Protection Series No. 6</a:t>
            </a:r>
            <a:br>
              <a:rPr lang="en-AU" sz="2200" dirty="0" smtClean="0"/>
            </a:br>
            <a:r>
              <a:rPr lang="en-AU" sz="2200" dirty="0" smtClean="0"/>
              <a:t>National Directory for Radiation Protection</a:t>
            </a:r>
            <a:br>
              <a:rPr lang="en-AU" sz="2200" dirty="0" smtClean="0"/>
            </a:br>
            <a:r>
              <a:rPr lang="en-AU" sz="2200" dirty="0" smtClean="0"/>
              <a:t>Schedule 1 – Dose Limits</a:t>
            </a:r>
            <a:br>
              <a:rPr lang="en-AU" sz="2200" dirty="0" smtClean="0"/>
            </a:br>
            <a:endParaRPr lang="en-AU" sz="2200" dirty="0" smtClean="0"/>
          </a:p>
          <a:p>
            <a:r>
              <a:rPr lang="en-AU" sz="2200" dirty="0" smtClean="0"/>
              <a:t>Public		1 </a:t>
            </a:r>
            <a:r>
              <a:rPr lang="en-AU" sz="2200" dirty="0" err="1" smtClean="0"/>
              <a:t>mSv</a:t>
            </a:r>
            <a:r>
              <a:rPr lang="en-AU" sz="2200" dirty="0" smtClean="0"/>
              <a:t> in a year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			</a:t>
            </a:r>
          </a:p>
          <a:p>
            <a:r>
              <a:rPr lang="en-AU" sz="2200" dirty="0" smtClean="0"/>
              <a:t>Radiation Worker	20 </a:t>
            </a:r>
            <a:r>
              <a:rPr lang="en-AU" sz="2200" dirty="0" err="1" smtClean="0"/>
              <a:t>mSv</a:t>
            </a:r>
            <a:r>
              <a:rPr lang="en-AU" sz="2200" dirty="0" smtClean="0"/>
              <a:t> per year (5 year </a:t>
            </a:r>
            <a:r>
              <a:rPr lang="en-AU" sz="2200" dirty="0" err="1" smtClean="0"/>
              <a:t>avg</a:t>
            </a:r>
            <a:r>
              <a:rPr lang="en-AU" sz="2200" dirty="0" smtClean="0"/>
              <a:t>)</a:t>
            </a:r>
            <a:br>
              <a:rPr lang="en-AU" sz="2200" dirty="0" smtClean="0"/>
            </a:br>
            <a:r>
              <a:rPr lang="en-AU" sz="2200" dirty="0" smtClean="0"/>
              <a:t>			50 </a:t>
            </a:r>
            <a:r>
              <a:rPr lang="en-AU" sz="2200" dirty="0" err="1" smtClean="0"/>
              <a:t>mSv</a:t>
            </a:r>
            <a:r>
              <a:rPr lang="en-AU" sz="2200" dirty="0" smtClean="0"/>
              <a:t> max in a single year not</a:t>
            </a:r>
            <a:br>
              <a:rPr lang="en-AU" sz="2200" dirty="0" smtClean="0"/>
            </a:br>
            <a:r>
              <a:rPr lang="en-AU" sz="2200" dirty="0" smtClean="0"/>
              <a:t>			withstanding the above limit.</a:t>
            </a:r>
          </a:p>
        </p:txBody>
      </p:sp>
    </p:spTree>
    <p:extLst>
      <p:ext uri="{BB962C8B-B14F-4D97-AF65-F5344CB8AC3E}">
        <p14:creationId xmlns:p14="http://schemas.microsoft.com/office/powerpoint/2010/main" val="18046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Dose in perspective</a:t>
            </a:r>
            <a:endParaRPr lang="en-AU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16278"/>
              </p:ext>
            </p:extLst>
          </p:nvPr>
        </p:nvGraphicFramePr>
        <p:xfrm>
          <a:off x="1367644" y="1556788"/>
          <a:ext cx="6408712" cy="482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5004556"/>
              </a:tblGrid>
              <a:tr h="344610">
                <a:tc>
                  <a:txBody>
                    <a:bodyPr/>
                    <a:lstStyle/>
                    <a:p>
                      <a:r>
                        <a:rPr lang="en-AU" sz="1200" b="1" dirty="0" err="1" smtClean="0"/>
                        <a:t>mSv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Effect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10,000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100%</a:t>
                      </a:r>
                      <a:r>
                        <a:rPr lang="en-AU" sz="1200" b="1" baseline="0" dirty="0" smtClean="0"/>
                        <a:t> mortality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6,000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Early death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4,000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50% mortality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2,000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Threshold for early death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500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Nausea &amp; reduced white blood</a:t>
                      </a:r>
                      <a:r>
                        <a:rPr lang="en-AU" sz="1200" b="1" baseline="0" dirty="0" smtClean="0"/>
                        <a:t> cell count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131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NATURAL annual</a:t>
                      </a:r>
                      <a:r>
                        <a:rPr lang="en-AU" sz="1200" b="1" baseline="0" dirty="0" smtClean="0"/>
                        <a:t> background </a:t>
                      </a:r>
                      <a:r>
                        <a:rPr lang="en-AU" sz="1200" b="1" baseline="0" dirty="0" err="1" smtClean="0"/>
                        <a:t>dose</a:t>
                      </a:r>
                      <a:r>
                        <a:rPr lang="en-AU" sz="1200" b="1" baseline="-25000" dirty="0" err="1" smtClean="0"/>
                        <a:t>peak</a:t>
                      </a:r>
                      <a:r>
                        <a:rPr lang="en-AU" sz="1200" b="1" baseline="0" dirty="0" smtClean="0"/>
                        <a:t> in </a:t>
                      </a:r>
                      <a:r>
                        <a:rPr lang="en-AU" sz="1200" b="1" baseline="0" dirty="0" err="1" smtClean="0"/>
                        <a:t>Ramsar</a:t>
                      </a:r>
                      <a:r>
                        <a:rPr lang="en-AU" sz="1200" b="1" baseline="0" dirty="0" smtClean="0"/>
                        <a:t>, Iran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100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Limit for exposure of a radiation</a:t>
                      </a:r>
                      <a:r>
                        <a:rPr lang="en-AU" sz="1200" b="1" baseline="0" dirty="0" smtClean="0"/>
                        <a:t> worker over a 5 year period.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20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Limit for exposure of a radiation worker in 1 year***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5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Whole body CT scan, single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2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Average annual exposure from natural radiation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1</a:t>
                      </a:r>
                      <a:endParaRPr lang="en-AU" sz="1200" b="1" dirty="0"/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Limit</a:t>
                      </a:r>
                      <a:r>
                        <a:rPr lang="en-AU" sz="1200" b="1" baseline="0" dirty="0" smtClean="0"/>
                        <a:t> of exposure of a ‘member of the public’ in a single year</a:t>
                      </a:r>
                      <a:endParaRPr lang="en-AU" sz="1200" b="1" dirty="0"/>
                    </a:p>
                  </a:txBody>
                  <a:tcPr marT="0" marB="0" anchor="ctr">
                    <a:solidFill>
                      <a:srgbClr val="FFC00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0.05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Exposure from 7 hour flight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  <a:tr h="344610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0.02</a:t>
                      </a:r>
                      <a:endParaRPr lang="en-AU" sz="12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Typical chest x-ray</a:t>
                      </a:r>
                      <a:endParaRPr lang="en-AU" sz="1200" b="1" dirty="0"/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Dose and exposure pathways</a:t>
            </a:r>
            <a:endParaRPr lang="en-GB" sz="3200" dirty="0"/>
          </a:p>
        </p:txBody>
      </p:sp>
      <p:pic>
        <p:nvPicPr>
          <p:cNvPr id="6146" name="Picture 2" descr="http://www.ndt-ed.org/EducationResources/CommunityCollege/RadiationSafety/Graphics/ISU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4446"/>
            <a:ext cx="373917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59" y="2134446"/>
            <a:ext cx="4339360" cy="277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dce3ed02-b0cd-470d-9119-e5f1a2533a21" xsi:nil="true"/>
    <OurDocsVersionCreatedAt xmlns="dce3ed02-b0cd-470d-9119-e5f1a2533a21">2015-07-03T05:57:25+00:00</OurDocsVersionCreatedAt>
    <OurDocsDocId xmlns="dce3ed02-b0cd-470d-9119-e5f1a2533a21">001437.Safety.Coms</OurDocsDocId>
    <OurDocsDocumentSource xmlns="dce3ed02-b0cd-470d-9119-e5f1a2533a21">Internal</OurDocsDocumentSource>
    <OurDocsLocation xmlns="dce3ed02-b0cd-470d-9119-e5f1a2533a21">Perth</OurDocsLocation>
    <OurDocsDataStore xmlns="dce3ed02-b0cd-470d-9119-e5f1a2533a21">Central</OurDocsDataStore>
    <OurDocsReleaseClassification xmlns="dce3ed02-b0cd-470d-9119-e5f1a2533a21">Departmental Use Only</OurDocsReleaseClassification>
    <OurDocsTitle xmlns="dce3ed02-b0cd-470d-9119-e5f1a2533a21">MS - Toolbox Presentation - 2015 Exploration Industry Forum - Introduction to mining radiation safety in Western Australia</OurDocsTitle>
    <OurDocsLockedOnBehalfOf xmlns="dce3ed02-b0cd-470d-9119-e5f1a2533a21" xsi:nil="true"/>
    <OurDocsVersionNumber xmlns="dce3ed02-b0cd-470d-9119-e5f1a2533a21">1</OurDocsVersionNumber>
    <OurDocsAuthor xmlns="dce3ed02-b0cd-470d-9119-e5f1a2533a21">EDMONDSON, Vicki</OurDocsAuthor>
    <OurDocsDescription xmlns="dce3ed02-b0cd-470d-9119-e5f1a2533a21" xsi:nil="true"/>
    <OurDocsVersionCreatedBy xmlns="dce3ed02-b0cd-470d-9119-e5f1a2533a21">MIRSDVE</OurDocsVersionCreatedBy>
    <OurDocsIsLocked xmlns="dce3ed02-b0cd-470d-9119-e5f1a2533a21">false</OurDocsIsLocked>
    <OurDocsDocumentType xmlns="dce3ed02-b0cd-470d-9119-e5f1a2533a21">Web Document</OurDocsDocumentType>
    <OurDocsIsRecordsDocument xmlns="dce3ed02-b0cd-470d-9119-e5f1a2533a21">false</OurDocsIsRecordsDocument>
    <OurDocsDocumentDate xmlns="dce3ed02-b0cd-470d-9119-e5f1a2533a21">2015-07-02T16:00:00+00:00</OurDocsDocumentDate>
    <OurDocsLockedBy xmlns="dce3ed02-b0cd-470d-9119-e5f1a2533a21" xsi:nil="true"/>
    <OurDocsFileNumbers xmlns="dce3ed02-b0cd-470d-9119-e5f1a2533a21" xsi:nil="true"/>
    <OurDocsLockedOn xmlns="dce3ed02-b0cd-470d-9119-e5f1a2533a21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37981-41F5-49B1-807A-B79068C22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692C7-F4CD-4742-ACEA-8A0EEA68538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7D96647-6100-4D40-AB22-447A54CB6F9C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dce3ed02-b0cd-470d-9119-e5f1a2533a21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F234BBC-8AB4-41B0-8D8A-6571C89D6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707</Words>
  <Application>Microsoft Office PowerPoint</Application>
  <PresentationFormat>On-screen Show (4:3)</PresentationFormat>
  <Paragraphs>132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1_Official Presentation</vt:lpstr>
      <vt:lpstr>Official Presentation</vt:lpstr>
      <vt:lpstr>2_Official Presentation</vt:lpstr>
      <vt:lpstr>3_Official Presentation</vt:lpstr>
      <vt:lpstr>4_Official Presentation</vt:lpstr>
      <vt:lpstr>5_Official Presentation</vt:lpstr>
      <vt:lpstr>6_Official Presentation</vt:lpstr>
      <vt:lpstr>7_Official Presentation</vt:lpstr>
      <vt:lpstr>8_Official Presentation</vt:lpstr>
      <vt:lpstr>9_Official Presentation</vt:lpstr>
      <vt:lpstr>10_Official Presentation</vt:lpstr>
      <vt:lpstr>11_Official Presentation</vt:lpstr>
      <vt:lpstr>12_Official Presentation</vt:lpstr>
      <vt:lpstr>13_Official Presentation</vt:lpstr>
      <vt:lpstr>14_Official Presentation</vt:lpstr>
      <vt:lpstr>15_Official Presentation</vt:lpstr>
      <vt:lpstr>Please read this before using presentation</vt:lpstr>
      <vt:lpstr>Introduction to mining radiation safety in Western Australia Information Session</vt:lpstr>
      <vt:lpstr>What legislation applies?</vt:lpstr>
      <vt:lpstr>Radiation protection in mines</vt:lpstr>
      <vt:lpstr>Sources of Naturally Occurring Radioactive Material (NORM)</vt:lpstr>
      <vt:lpstr>Known radioactive minerals in WA</vt:lpstr>
      <vt:lpstr>Dose limits</vt:lpstr>
      <vt:lpstr>Dose in perspective</vt:lpstr>
      <vt:lpstr>Dose and exposure pathways</vt:lpstr>
      <vt:lpstr>Radiation dose assessment</vt:lpstr>
      <vt:lpstr>Gamma exposure monitoring</vt:lpstr>
      <vt:lpstr>Ingestion</vt:lpstr>
      <vt:lpstr>Inhalation – sample collection</vt:lpstr>
      <vt:lpstr>Radiation Safety Officer competency </vt:lpstr>
      <vt:lpstr>Annual reports</vt:lpstr>
      <vt:lpstr>Sealed sources</vt:lpstr>
      <vt:lpstr>Irradiating (x-ray) devices</vt:lpstr>
      <vt:lpstr>Stay informed!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- Toolbox Presentation - 2015 Exploration Industry Forum - Introduction to mining radiation safety in Western Australia</dc:title>
  <dc:creator>EDMONDSON, Vicki</dc:creator>
  <cp:lastModifiedBy>MOORE, Bec</cp:lastModifiedBy>
  <cp:revision>8</cp:revision>
  <dcterms:created xsi:type="dcterms:W3CDTF">2015-07-03T03:54:38Z</dcterms:created>
  <dcterms:modified xsi:type="dcterms:W3CDTF">2016-01-05T03:06:24Z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  <property fmtid="{D5CDD505-2E9C-101B-9397-08002B2CF9AE}" pid="3" name="Site">
    <vt:lpwstr>Perth</vt:lpwstr>
  </property>
  <property fmtid="{D5CDD505-2E9C-101B-9397-08002B2CF9AE}" pid="4" name="SecType">
    <vt:lpwstr>Departmental Use Only</vt:lpwstr>
  </property>
  <property fmtid="{D5CDD505-2E9C-101B-9397-08002B2CF9AE}" pid="5" name="DataStore">
    <vt:lpwstr>Central</vt:lpwstr>
  </property>
  <property fmtid="{D5CDD505-2E9C-101B-9397-08002B2CF9AE}" pid="6" name="ReleaseClassification">
    <vt:lpwstr>Departmental Use Only</vt:lpwstr>
  </property>
</Properties>
</file>