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56"/>
  </p:notesMasterIdLst>
  <p:sldIdLst>
    <p:sldId id="30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14" autoAdjust="0"/>
  </p:normalViewPr>
  <p:slideViewPr>
    <p:cSldViewPr>
      <p:cViewPr varScale="1">
        <p:scale>
          <a:sx n="74" d="100"/>
          <a:sy n="74" d="100"/>
        </p:scale>
        <p:origin x="-2694" y="-84"/>
      </p:cViewPr>
      <p:guideLst>
        <p:guide orient="horz" pos="2160"/>
        <p:guide pos="2880"/>
      </p:guideLst>
    </p:cSldViewPr>
  </p:slideViewPr>
  <p:notesTextViewPr>
    <p:cViewPr>
      <p:scale>
        <a:sx n="1" d="1"/>
        <a:sy n="1" d="1"/>
      </p:scale>
      <p:origin x="0" y="0"/>
    </p:cViewPr>
  </p:notesTextViewPr>
  <p:notesViewPr>
    <p:cSldViewPr>
      <p:cViewPr varScale="1">
        <p:scale>
          <a:sx n="85" d="100"/>
          <a:sy n="85" d="100"/>
        </p:scale>
        <p:origin x="-378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7DDD6A0-4869-424C-8632-A0B1C501C6D4}" type="datetimeFigureOut">
              <a:rPr lang="en-AU" smtClean="0"/>
              <a:t>29/02/2016</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BC04525-84D5-439A-9D1B-8E49472D2355}" type="slidenum">
              <a:rPr lang="en-AU" smtClean="0"/>
              <a:t>‹#›</a:t>
            </a:fld>
            <a:endParaRPr lang="en-AU"/>
          </a:p>
        </p:txBody>
      </p:sp>
    </p:spTree>
    <p:extLst>
      <p:ext uri="{BB962C8B-B14F-4D97-AF65-F5344CB8AC3E}">
        <p14:creationId xmlns:p14="http://schemas.microsoft.com/office/powerpoint/2010/main" val="4024537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xfrm>
            <a:off x="679452" y="4714877"/>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412432F4-0804-41B1-9EE6-DA2CD0A536BA}" type="slidenum">
              <a:rPr lang="en-AU">
                <a:solidFill>
                  <a:prstClr val="black"/>
                </a:solidFill>
              </a:rPr>
              <a:pPr>
                <a:defRPr/>
              </a:pPr>
              <a:t>1</a:t>
            </a:fld>
            <a:endParaRPr lang="en-AU">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10</a:t>
            </a:fld>
            <a:endParaRPr lang="en-AU"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11</a:t>
            </a:fld>
            <a:endParaRPr lang="en-AU"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12</a:t>
            </a:fld>
            <a:endParaRPr lang="en-AU"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13</a:t>
            </a:fld>
            <a:endParaRPr lang="en-AU"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14</a:t>
            </a:fld>
            <a:endParaRPr lang="en-AU"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15</a:t>
            </a:fld>
            <a:endParaRPr lang="en-AU"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16</a:t>
            </a:fld>
            <a:endParaRPr lang="en-AU" dirty="0">
              <a:solidFill>
                <a:prstClr val="black"/>
              </a:solidFill>
            </a:endParaRPr>
          </a:p>
        </p:txBody>
      </p:sp>
    </p:spTree>
    <p:extLst>
      <p:ext uri="{BB962C8B-B14F-4D97-AF65-F5344CB8AC3E}">
        <p14:creationId xmlns:p14="http://schemas.microsoft.com/office/powerpoint/2010/main" val="2258133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This is a NSW Mine Safety version of a significant incident report for a fatality that occurred on 21 May 2014.</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17</a:t>
            </a:fld>
            <a:endParaRPr lang="en-AU"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18</a:t>
            </a:fld>
            <a:endParaRPr lang="en-AU"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19</a:t>
            </a:fld>
            <a:endParaRPr lang="en-AU"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9464" y="4714653"/>
            <a:ext cx="5438748" cy="4466756"/>
          </a:xfrm>
          <a:prstGeom prst="rect">
            <a:avLst/>
          </a:prstGeom>
          <a:noFill/>
        </p:spPr>
        <p:txBody>
          <a:bodyPr wrap="square" numCol="1" anchor="t" anchorCtr="0" compatLnSpc="1">
            <a:prstTxWarp prst="textNoShape">
              <a:avLst/>
            </a:prstTxWarp>
          </a:bodyPr>
          <a:lstStyle/>
          <a:p>
            <a:endParaRPr lang="en-AU" dirty="0"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2</a:t>
            </a:fld>
            <a:endParaRPr lang="en-AU"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Investigation report published in August 2015.</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20</a:t>
            </a:fld>
            <a:endParaRPr lang="en-AU"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21</a:t>
            </a:fld>
            <a:endParaRPr lang="en-AU" dirty="0">
              <a:solidFill>
                <a:prstClr val="black"/>
              </a:solidFill>
            </a:endParaRPr>
          </a:p>
        </p:txBody>
      </p:sp>
    </p:spTree>
    <p:extLst>
      <p:ext uri="{BB962C8B-B14F-4D97-AF65-F5344CB8AC3E}">
        <p14:creationId xmlns:p14="http://schemas.microsoft.com/office/powerpoint/2010/main" val="2258133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22</a:t>
            </a:fld>
            <a:endParaRPr lang="en-AU" dirty="0">
              <a:solidFill>
                <a:prstClr val="black"/>
              </a:solidFill>
            </a:endParaRPr>
          </a:p>
        </p:txBody>
      </p:sp>
    </p:spTree>
    <p:extLst>
      <p:ext uri="{BB962C8B-B14F-4D97-AF65-F5344CB8AC3E}">
        <p14:creationId xmlns:p14="http://schemas.microsoft.com/office/powerpoint/2010/main" val="38213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23</a:t>
            </a:fld>
            <a:endParaRPr lang="en-AU" dirty="0">
              <a:solidFill>
                <a:prstClr val="black"/>
              </a:solidFill>
            </a:endParaRPr>
          </a:p>
        </p:txBody>
      </p:sp>
    </p:spTree>
    <p:extLst>
      <p:ext uri="{BB962C8B-B14F-4D97-AF65-F5344CB8AC3E}">
        <p14:creationId xmlns:p14="http://schemas.microsoft.com/office/powerpoint/2010/main" val="382130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24</a:t>
            </a:fld>
            <a:endParaRPr lang="en-AU"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Underground charge up basket</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25</a:t>
            </a:fld>
            <a:endParaRPr lang="en-AU"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26</a:t>
            </a:fld>
            <a:endParaRPr lang="en-AU"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27</a:t>
            </a:fld>
            <a:endParaRPr lang="en-AU"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Corner of grizzly where the operator has fallen through </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28</a:t>
            </a:fld>
            <a:endParaRPr lang="en-AU"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Looking down the grizzly</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29</a:t>
            </a:fld>
            <a:endParaRPr lang="en-AU"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BC04525-84D5-439A-9D1B-8E49472D2355}" type="slidenum">
              <a:rPr lang="en-AU" smtClean="0"/>
              <a:t>3</a:t>
            </a:fld>
            <a:endParaRPr lang="en-AU"/>
          </a:p>
        </p:txBody>
      </p:sp>
    </p:spTree>
    <p:extLst>
      <p:ext uri="{BB962C8B-B14F-4D97-AF65-F5344CB8AC3E}">
        <p14:creationId xmlns:p14="http://schemas.microsoft.com/office/powerpoint/2010/main" val="2113055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30</a:t>
            </a:fld>
            <a:endParaRPr lang="en-AU"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31</a:t>
            </a:fld>
            <a:endParaRPr lang="en-AU"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32</a:t>
            </a:fld>
            <a:endParaRPr lang="en-AU"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Truck showing the coils of poly that have fallen off the truck</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33</a:t>
            </a:fld>
            <a:endParaRPr lang="en-AU"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34</a:t>
            </a:fld>
            <a:endParaRPr lang="en-AU"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35</a:t>
            </a:fld>
            <a:endParaRPr lang="en-AU"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36</a:t>
            </a:fld>
            <a:endParaRPr lang="en-AU"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37</a:t>
            </a:fld>
            <a:endParaRPr lang="en-AU"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38</a:t>
            </a:fld>
            <a:endParaRPr lang="en-AU"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39</a:t>
            </a:fld>
            <a:endParaRPr lang="en-AU"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r>
              <a:rPr lang="en-US" altLang="en-US" baseline="0" dirty="0" smtClean="0"/>
              <a:t>Resources Safety’s focus on mining activities can be grouped into three areas or ‘pillars’.</a:t>
            </a:r>
          </a:p>
          <a:p>
            <a:endParaRPr lang="en-US" altLang="en-US" baseline="0" dirty="0" smtClean="0"/>
          </a:p>
          <a:p>
            <a:r>
              <a:rPr lang="en-US" altLang="en-US" baseline="0" dirty="0" smtClean="0"/>
              <a:t>All three pillars are covered in the roadshow workshops. </a:t>
            </a:r>
          </a:p>
          <a:p>
            <a:endParaRPr lang="en-US" altLang="en-US" baseline="0" dirty="0" smtClean="0"/>
          </a:p>
          <a:p>
            <a:r>
              <a:rPr lang="en-US" altLang="en-US" baseline="0" dirty="0" smtClean="0"/>
              <a:t>Note that proposed new legislation will have an increased focus on:</a:t>
            </a:r>
          </a:p>
          <a:p>
            <a:pPr marL="285750" indent="-285750">
              <a:buFont typeface="Arial" panose="020B0604020202020204" pitchFamily="34" charset="0"/>
              <a:buChar char="•"/>
            </a:pPr>
            <a:r>
              <a:rPr lang="en-US" altLang="en-US" baseline="0" dirty="0" smtClean="0"/>
              <a:t>safety and health representatives</a:t>
            </a:r>
          </a:p>
          <a:p>
            <a:pPr marL="285750" indent="-285750">
              <a:buFont typeface="Arial" panose="020B0604020202020204" pitchFamily="34" charset="0"/>
              <a:buChar char="•"/>
            </a:pPr>
            <a:r>
              <a:rPr lang="en-US" altLang="en-US" baseline="0" dirty="0" smtClean="0"/>
              <a:t>management and supervision</a:t>
            </a:r>
          </a:p>
          <a:p>
            <a:pPr marL="285750" indent="-285750">
              <a:buFont typeface="Arial" panose="020B0604020202020204" pitchFamily="34" charset="0"/>
              <a:buChar char="•"/>
            </a:pPr>
            <a:r>
              <a:rPr lang="en-US" altLang="en-US" baseline="0" dirty="0" smtClean="0"/>
              <a:t>risk management strategies.</a:t>
            </a:r>
            <a:endParaRPr lang="en-US" altLang="en-US" dirty="0" smtClean="0"/>
          </a:p>
        </p:txBody>
      </p:sp>
      <p:sp>
        <p:nvSpPr>
          <p:cNvPr id="4" name="Slide Number Placeholder 3"/>
          <p:cNvSpPr>
            <a:spLocks noGrp="1"/>
          </p:cNvSpPr>
          <p:nvPr>
            <p:ph type="sldNum" sz="quarter" idx="5"/>
          </p:nvPr>
        </p:nvSpPr>
        <p:spPr/>
        <p:txBody>
          <a:bodyPr/>
          <a:lstStyle/>
          <a:p>
            <a:pPr>
              <a:defRPr/>
            </a:pPr>
            <a:fld id="{9ACC8714-DC89-45C6-8303-45EBFE3F2276}" type="slidenum">
              <a:rPr lang="en-AU" smtClean="0">
                <a:solidFill>
                  <a:prstClr val="black"/>
                </a:solidFill>
              </a:rPr>
              <a:pPr>
                <a:defRPr/>
              </a:pPr>
              <a:t>4</a:t>
            </a:fld>
            <a:endParaRPr lang="en-AU">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Looking down at the bogger (underground loader) from the level where the bogger was working.</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40</a:t>
            </a:fld>
            <a:endParaRPr lang="en-AU"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Looking </a:t>
            </a:r>
            <a:r>
              <a:rPr lang="en-AU" dirty="0" smtClean="0"/>
              <a:t>at </a:t>
            </a:r>
            <a:r>
              <a:rPr lang="en-AU" dirty="0"/>
              <a:t>the bogger </a:t>
            </a:r>
            <a:r>
              <a:rPr lang="en-AU" dirty="0" smtClean="0"/>
              <a:t>from </a:t>
            </a:r>
            <a:r>
              <a:rPr lang="en-AU" dirty="0"/>
              <a:t>the level where the bogger </a:t>
            </a:r>
            <a:r>
              <a:rPr lang="en-AU" dirty="0" smtClean="0"/>
              <a:t>came to rest. Notice the rill.</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41</a:t>
            </a:fld>
            <a:endParaRPr lang="en-AU"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Bogger from the side.</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42</a:t>
            </a:fld>
            <a:endParaRPr lang="en-AU"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43</a:t>
            </a:fld>
            <a:endParaRPr lang="en-AU"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Level from where the bogger fell in to the stope.</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44</a:t>
            </a:fld>
            <a:endParaRPr lang="en-AU"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You can see the bogger’s front tyre and operator’s cab at the bottom of the stope.</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45</a:t>
            </a:fld>
            <a:endParaRPr lang="en-AU"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46</a:t>
            </a:fld>
            <a:endParaRPr lang="en-AU"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47</a:t>
            </a:fld>
            <a:endParaRPr lang="en-AU"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48</a:t>
            </a:fld>
            <a:endParaRPr lang="en-AU"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49</a:t>
            </a:fld>
            <a:endParaRPr lang="en-AU"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BC04525-84D5-439A-9D1B-8E49472D2355}" type="slidenum">
              <a:rPr lang="en-AU" smtClean="0"/>
              <a:t>5</a:t>
            </a:fld>
            <a:endParaRPr lang="en-AU"/>
          </a:p>
        </p:txBody>
      </p:sp>
    </p:spTree>
    <p:extLst>
      <p:ext uri="{BB962C8B-B14F-4D97-AF65-F5344CB8AC3E}">
        <p14:creationId xmlns:p14="http://schemas.microsoft.com/office/powerpoint/2010/main" val="35632517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Light vehicle secured to the back of the bogger by a chain.</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50</a:t>
            </a:fld>
            <a:endParaRPr lang="en-AU"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dirty="0" smtClean="0"/>
              <a:t>I strongly recommend that if you aren’t already signed up for our alert service, that you do so today. It’s very easy – just provide your name and an email address.</a:t>
            </a:r>
          </a:p>
          <a:p>
            <a:endParaRPr lang="en-AU" dirty="0" smtClean="0"/>
          </a:p>
          <a:p>
            <a:r>
              <a:rPr lang="en-AU" dirty="0" smtClean="0"/>
              <a:t>This alert service is the fastest way for us to keep you informed about what’s happening in the world of mines safety regulation.</a:t>
            </a:r>
          </a:p>
          <a:p>
            <a:endParaRPr lang="en-AU" dirty="0"/>
          </a:p>
          <a:p>
            <a:r>
              <a:rPr lang="en-AU" dirty="0" smtClean="0"/>
              <a:t>The alerts are generally sent out on a Tuesday afternoon.</a:t>
            </a:r>
          </a:p>
          <a:p>
            <a:endParaRPr lang="en-AU"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fld id="{92A42829-D078-4E41-B5EE-223D1839FB15}" type="slidenum">
              <a:rPr lang="en-AU" sz="1200" smtClean="0">
                <a:solidFill>
                  <a:prstClr val="black"/>
                </a:solidFill>
              </a:rPr>
              <a:pPr/>
              <a:t>6</a:t>
            </a:fld>
            <a:endParaRPr lang="en-AU" sz="1200" dirty="0"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This is an example of one of the weekly Resource Safety updates.</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7</a:t>
            </a:fld>
            <a:endParaRPr lang="en-AU"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Safety alerts are also available through the Department of Mines and Petroleum (DMP) website.</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8</a:t>
            </a:fld>
            <a:endParaRPr lang="en-AU"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 videos from last year’s roadshow are also available online. Easiest way to find them is to type ‘video’ in the search box.</a:t>
            </a:r>
          </a:p>
          <a:p>
            <a:endParaRPr lang="en-AU" dirty="0" smtClean="0"/>
          </a:p>
          <a:p>
            <a:r>
              <a:rPr lang="en-AU" dirty="0" smtClean="0"/>
              <a:t>Alternately open </a:t>
            </a:r>
            <a:r>
              <a:rPr lang="en-AU" i="1" baseline="0" dirty="0" smtClean="0"/>
              <a:t>Documents and publications </a:t>
            </a:r>
            <a:r>
              <a:rPr lang="en-AU" i="0" baseline="0" dirty="0" smtClean="0"/>
              <a:t>and look for the hazard awareness videos in the </a:t>
            </a:r>
            <a:r>
              <a:rPr lang="en-AU" i="1" baseline="0" dirty="0" smtClean="0"/>
              <a:t>Mines Safety publications </a:t>
            </a:r>
            <a:r>
              <a:rPr lang="en-AU" baseline="0" dirty="0" smtClean="0"/>
              <a:t>area.</a:t>
            </a:r>
            <a:endParaRPr lang="en-AU" dirty="0" smtClean="0"/>
          </a:p>
          <a:p>
            <a:endParaRPr lang="en-AU" dirty="0" smtClean="0"/>
          </a:p>
          <a:p>
            <a:r>
              <a:rPr lang="en-AU" dirty="0" smtClean="0"/>
              <a:t>www.dmp.wa.gov.au/Safety/Hazard-awareness-videos-16435.aspx</a:t>
            </a:r>
          </a:p>
          <a:p>
            <a:endParaRPr lang="en-AU" dirty="0" smtClean="0"/>
          </a:p>
          <a:p>
            <a:endParaRPr lang="en-AU" dirty="0"/>
          </a:p>
          <a:p>
            <a:endParaRPr lang="en-AU" dirty="0" smtClean="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9</a:t>
            </a:fld>
            <a:endParaRPr lang="en-AU"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CF5E3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964DC2ED-F8CC-422D-8C4F-5DA8CF0BFD7E}" type="slidenum">
              <a:rPr lang="en-US"/>
              <a:pPr>
                <a:defRPr/>
              </a:pPr>
              <a:t>‹#›</a:t>
            </a:fld>
            <a:endParaRPr lang="en-US" dirty="0"/>
          </a:p>
        </p:txBody>
      </p:sp>
    </p:spTree>
    <p:extLst>
      <p:ext uri="{BB962C8B-B14F-4D97-AF65-F5344CB8AC3E}">
        <p14:creationId xmlns:p14="http://schemas.microsoft.com/office/powerpoint/2010/main" val="309541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3" name="Rectangle 6"/>
          <p:cNvSpPr>
            <a:spLocks noGrp="1" noChangeArrowheads="1"/>
          </p:cNvSpPr>
          <p:nvPr>
            <p:ph type="sldNum" sz="quarter" idx="10"/>
          </p:nvPr>
        </p:nvSpPr>
        <p:spPr/>
        <p:txBody>
          <a:bodyPr/>
          <a:lstStyle>
            <a:lvl1pPr>
              <a:defRPr/>
            </a:lvl1pPr>
          </a:lstStyle>
          <a:p>
            <a:pPr>
              <a:defRPr/>
            </a:pPr>
            <a:fld id="{9D30122D-1597-4234-B249-780DB57BB217}" type="slidenum">
              <a:rPr lang="en-US"/>
              <a:pPr>
                <a:defRPr/>
              </a:pPr>
              <a:t>‹#›</a:t>
            </a:fld>
            <a:endParaRPr lang="en-US"/>
          </a:p>
        </p:txBody>
      </p:sp>
    </p:spTree>
    <p:extLst>
      <p:ext uri="{BB962C8B-B14F-4D97-AF65-F5344CB8AC3E}">
        <p14:creationId xmlns:p14="http://schemas.microsoft.com/office/powerpoint/2010/main" val="371437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672734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749267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defRPr>
            </a:lvl1pPr>
          </a:lstStyle>
          <a:p>
            <a:pPr fontAlgn="base">
              <a:spcBef>
                <a:spcPct val="0"/>
              </a:spcBef>
              <a:spcAft>
                <a:spcPct val="0"/>
              </a:spcAft>
              <a:defRPr/>
            </a:pPr>
            <a:fld id="{CB34EFFD-3D38-454F-BF4C-702427A67346}" type="slidenum">
              <a:rPr lang="en-US">
                <a:solidFill>
                  <a:prstClr val="white"/>
                </a:solidFill>
              </a:rPr>
              <a:pPr fontAlgn="base">
                <a:spcBef>
                  <a:spcPct val="0"/>
                </a:spcBef>
                <a:spcAft>
                  <a:spcPct val="0"/>
                </a:spcAft>
                <a:defRPr/>
              </a:pPr>
              <a:t>‹#›</a:t>
            </a:fld>
            <a:endParaRPr lang="en-US" dirty="0">
              <a:solidFill>
                <a:prstClr val="white"/>
              </a:solidFill>
            </a:endParaRPr>
          </a:p>
        </p:txBody>
      </p:sp>
      <p:sp>
        <p:nvSpPr>
          <p:cNvPr id="5" name="Rectangle 4"/>
          <p:cNvSpPr/>
          <p:nvPr userDrawn="1"/>
        </p:nvSpPr>
        <p:spPr bwMode="auto">
          <a:xfrm>
            <a:off x="827584" y="980728"/>
            <a:ext cx="7704856" cy="5760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sz="2400" dirty="0">
              <a:solidFill>
                <a:prstClr val="black"/>
              </a:solidFill>
            </a:endParaRPr>
          </a:p>
        </p:txBody>
      </p:sp>
    </p:spTree>
    <p:extLst>
      <p:ext uri="{BB962C8B-B14F-4D97-AF65-F5344CB8AC3E}">
        <p14:creationId xmlns:p14="http://schemas.microsoft.com/office/powerpoint/2010/main" val="2363745997"/>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Rectangle 1"/>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3" name="Rectangle 6"/>
          <p:cNvSpPr>
            <a:spLocks noGrp="1" noChangeArrowheads="1"/>
          </p:cNvSpPr>
          <p:nvPr>
            <p:ph type="sldNum" sz="quarter" idx="10"/>
          </p:nvPr>
        </p:nvSpPr>
        <p:spPr/>
        <p:txBody>
          <a:bodyPr/>
          <a:lstStyle>
            <a:lvl1pPr>
              <a:defRPr/>
            </a:lvl1pPr>
          </a:lstStyle>
          <a:p>
            <a:pPr>
              <a:defRPr/>
            </a:pPr>
            <a:fld id="{9D30122D-1597-4234-B249-780DB57BB217}" type="slidenum">
              <a:rPr lang="en-US"/>
              <a:pPr>
                <a:defRPr/>
              </a:pPr>
              <a:t>‹#›</a:t>
            </a:fld>
            <a:endParaRPr lang="en-US"/>
          </a:p>
        </p:txBody>
      </p:sp>
    </p:spTree>
    <p:extLst>
      <p:ext uri="{BB962C8B-B14F-4D97-AF65-F5344CB8AC3E}">
        <p14:creationId xmlns:p14="http://schemas.microsoft.com/office/powerpoint/2010/main" val="3267735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baseline="0"/>
            </a:lvl1pPr>
            <a:lvl2pPr>
              <a:defRPr sz="2400" baseline="0"/>
            </a:lvl2pPr>
            <a:lvl3pPr>
              <a:defRPr sz="2200" baseline="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xfrm>
            <a:off x="7885113" y="6524625"/>
            <a:ext cx="1258887" cy="333375"/>
          </a:xfrm>
        </p:spPr>
        <p:txBody>
          <a:bodyPr/>
          <a:lstStyle>
            <a:lvl1pPr>
              <a:defRPr/>
            </a:lvl1pPr>
          </a:lstStyle>
          <a:p>
            <a:pPr>
              <a:defRPr/>
            </a:pPr>
            <a:fld id="{65F01BBC-B154-426B-B193-7FA9844B8C65}" type="slidenum">
              <a:rPr lang="en-US"/>
              <a:pPr>
                <a:defRPr/>
              </a:pPr>
              <a:t>‹#›</a:t>
            </a:fld>
            <a:endParaRPr lang="en-US" dirty="0"/>
          </a:p>
        </p:txBody>
      </p:sp>
    </p:spTree>
    <p:extLst>
      <p:ext uri="{BB962C8B-B14F-4D97-AF65-F5344CB8AC3E}">
        <p14:creationId xmlns:p14="http://schemas.microsoft.com/office/powerpoint/2010/main" val="292050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0" i="0" cap="all"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20CA8B-CA02-4A22-95AE-17E4526143DB}" type="slidenum">
              <a:rPr lang="en-US"/>
              <a:pPr>
                <a:defRPr/>
              </a:pPr>
              <a:t>‹#›</a:t>
            </a:fld>
            <a:endParaRPr lang="en-US" dirty="0"/>
          </a:p>
        </p:txBody>
      </p:sp>
    </p:spTree>
    <p:extLst>
      <p:ext uri="{BB962C8B-B14F-4D97-AF65-F5344CB8AC3E}">
        <p14:creationId xmlns:p14="http://schemas.microsoft.com/office/powerpoint/2010/main" val="139113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AU" dirty="0"/>
          </a:p>
        </p:txBody>
      </p:sp>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35C68EE9-5F65-45D1-89B0-E3950B23D0E5}" type="slidenum">
              <a:rPr lang="en-US"/>
              <a:pPr>
                <a:defRPr/>
              </a:pPr>
              <a:t>‹#›</a:t>
            </a:fld>
            <a:endParaRPr lang="en-US" dirty="0"/>
          </a:p>
        </p:txBody>
      </p:sp>
    </p:spTree>
    <p:extLst>
      <p:ext uri="{BB962C8B-B14F-4D97-AF65-F5344CB8AC3E}">
        <p14:creationId xmlns:p14="http://schemas.microsoft.com/office/powerpoint/2010/main" val="3440453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143000"/>
          </a:xfrm>
        </p:spPr>
        <p:txBody>
          <a:bodyPr/>
          <a:lstStyle>
            <a:lvl1pPr>
              <a:defRPr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599E128A-5A70-41FC-AA36-C77879C61051}" type="slidenum">
              <a:rPr lang="en-US"/>
              <a:pPr>
                <a:defRPr/>
              </a:pPr>
              <a:t>‹#›</a:t>
            </a:fld>
            <a:endParaRPr lang="en-US" dirty="0"/>
          </a:p>
        </p:txBody>
      </p:sp>
    </p:spTree>
    <p:extLst>
      <p:ext uri="{BB962C8B-B14F-4D97-AF65-F5344CB8AC3E}">
        <p14:creationId xmlns:p14="http://schemas.microsoft.com/office/powerpoint/2010/main" val="208494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Rectangle 6"/>
          <p:cNvSpPr>
            <a:spLocks noGrp="1" noChangeArrowheads="1"/>
          </p:cNvSpPr>
          <p:nvPr>
            <p:ph type="sldNum" sz="quarter" idx="10"/>
          </p:nvPr>
        </p:nvSpPr>
        <p:spPr>
          <a:ln/>
        </p:spPr>
        <p:txBody>
          <a:bodyPr/>
          <a:lstStyle>
            <a:lvl1pPr>
              <a:defRPr/>
            </a:lvl1pPr>
          </a:lstStyle>
          <a:p>
            <a:pPr>
              <a:defRPr/>
            </a:pPr>
            <a:fld id="{99A53646-FB96-47C5-897D-3331B35CF1B8}" type="slidenum">
              <a:rPr lang="en-US"/>
              <a:pPr>
                <a:defRPr/>
              </a:pPr>
              <a:t>‹#›</a:t>
            </a:fld>
            <a:endParaRPr lang="en-US" dirty="0"/>
          </a:p>
        </p:txBody>
      </p:sp>
    </p:spTree>
    <p:extLst>
      <p:ext uri="{BB962C8B-B14F-4D97-AF65-F5344CB8AC3E}">
        <p14:creationId xmlns:p14="http://schemas.microsoft.com/office/powerpoint/2010/main" val="85047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41A7A57-AE52-4B8C-9CF6-0E673B4C17B0}" type="slidenum">
              <a:rPr lang="en-US"/>
              <a:pPr>
                <a:defRPr/>
              </a:pPr>
              <a:t>‹#›</a:t>
            </a:fld>
            <a:endParaRPr lang="en-US" dirty="0"/>
          </a:p>
        </p:txBody>
      </p:sp>
    </p:spTree>
    <p:extLst>
      <p:ext uri="{BB962C8B-B14F-4D97-AF65-F5344CB8AC3E}">
        <p14:creationId xmlns:p14="http://schemas.microsoft.com/office/powerpoint/2010/main" val="3517220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3" name="Content Placeholder 2"/>
          <p:cNvSpPr>
            <a:spLocks noGrp="1"/>
          </p:cNvSpPr>
          <p:nvPr>
            <p:ph idx="1"/>
          </p:nvPr>
        </p:nvSpPr>
        <p:spPr>
          <a:xfrm>
            <a:off x="3575050" y="273050"/>
            <a:ext cx="5111750" cy="5853113"/>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 name="Title 1"/>
          <p:cNvSpPr>
            <a:spLocks noGrp="1"/>
          </p:cNvSpPr>
          <p:nvPr>
            <p:ph type="title"/>
          </p:nvPr>
        </p:nvSpPr>
        <p:spPr>
          <a:xfrm>
            <a:off x="457200" y="273050"/>
            <a:ext cx="3008313" cy="1162050"/>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6" name="Rectangle 6"/>
          <p:cNvSpPr>
            <a:spLocks noGrp="1" noChangeArrowheads="1"/>
          </p:cNvSpPr>
          <p:nvPr>
            <p:ph type="sldNum" sz="quarter" idx="10"/>
          </p:nvPr>
        </p:nvSpPr>
        <p:spPr/>
        <p:txBody>
          <a:bodyPr/>
          <a:lstStyle>
            <a:lvl1pPr>
              <a:defRPr/>
            </a:lvl1pPr>
          </a:lstStyle>
          <a:p>
            <a:pPr>
              <a:defRPr/>
            </a:pPr>
            <a:fld id="{179B18D9-038D-4C77-A189-4DDFB8F838E4}" type="slidenum">
              <a:rPr lang="en-US"/>
              <a:pPr>
                <a:defRPr/>
              </a:pPr>
              <a:t>‹#›</a:t>
            </a:fld>
            <a:endParaRPr lang="en-US"/>
          </a:p>
        </p:txBody>
      </p:sp>
    </p:spTree>
    <p:extLst>
      <p:ext uri="{BB962C8B-B14F-4D97-AF65-F5344CB8AC3E}">
        <p14:creationId xmlns:p14="http://schemas.microsoft.com/office/powerpoint/2010/main" val="3506301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2" name="Title 1"/>
          <p:cNvSpPr>
            <a:spLocks noGrp="1"/>
          </p:cNvSpPr>
          <p:nvPr>
            <p:ph type="title"/>
          </p:nvPr>
        </p:nvSpPr>
        <p:spPr>
          <a:xfrm>
            <a:off x="1792288" y="4800600"/>
            <a:ext cx="5486400" cy="566738"/>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6" name="Rectangle 6"/>
          <p:cNvSpPr>
            <a:spLocks noGrp="1" noChangeArrowheads="1"/>
          </p:cNvSpPr>
          <p:nvPr>
            <p:ph type="sldNum" sz="quarter" idx="10"/>
          </p:nvPr>
        </p:nvSpPr>
        <p:spPr/>
        <p:txBody>
          <a:bodyPr/>
          <a:lstStyle>
            <a:lvl1pPr>
              <a:defRPr/>
            </a:lvl1pPr>
          </a:lstStyle>
          <a:p>
            <a:pPr>
              <a:defRPr/>
            </a:pPr>
            <a:fld id="{96533B80-5048-46D4-8AFA-EE1B4B7F4ACE}" type="slidenum">
              <a:rPr lang="en-US"/>
              <a:pPr>
                <a:defRPr/>
              </a:pPr>
              <a:t>‹#›</a:t>
            </a:fld>
            <a:endParaRPr lang="en-US"/>
          </a:p>
        </p:txBody>
      </p:sp>
    </p:spTree>
    <p:extLst>
      <p:ext uri="{BB962C8B-B14F-4D97-AF65-F5344CB8AC3E}">
        <p14:creationId xmlns:p14="http://schemas.microsoft.com/office/powerpoint/2010/main" val="210897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9" descr="Powerpoint design"/>
          <p:cNvPicPr>
            <a:picLocks noChangeAspect="1" noChangeArrowheads="1"/>
          </p:cNvPicPr>
          <p:nvPr/>
        </p:nvPicPr>
        <p:blipFill>
          <a:blip r:embed="rId16" cstate="print"/>
          <a:srcRect l="841" t="73334" r="3508"/>
          <a:stretch>
            <a:fillRect/>
          </a:stretch>
        </p:blipFill>
        <p:spPr bwMode="auto">
          <a:xfrm>
            <a:off x="0" y="5029200"/>
            <a:ext cx="8820150" cy="1828800"/>
          </a:xfrm>
          <a:prstGeom prst="rect">
            <a:avLst/>
          </a:prstGeom>
          <a:noFill/>
          <a:ln w="9525">
            <a:noFill/>
            <a:miter lim="800000"/>
            <a:headEnd/>
            <a:tailEnd/>
          </a:ln>
        </p:spPr>
      </p:pic>
      <p:sp>
        <p:nvSpPr>
          <p:cNvPr id="9219"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3"/>
          <p:cNvSpPr>
            <a:spLocks noGrp="1" noChangeArrowheads="1"/>
          </p:cNvSpPr>
          <p:nvPr>
            <p:ph type="body" idx="1"/>
          </p:nvPr>
        </p:nvSpPr>
        <p:spPr bwMode="auto">
          <a:xfrm>
            <a:off x="685800" y="1600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Text Box 8"/>
          <p:cNvSpPr txBox="1">
            <a:spLocks noChangeArrowheads="1"/>
          </p:cNvSpPr>
          <p:nvPr/>
        </p:nvSpPr>
        <p:spPr bwMode="auto">
          <a:xfrm>
            <a:off x="1600200" y="6537325"/>
            <a:ext cx="7543800" cy="304800"/>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1400" dirty="0">
                <a:solidFill>
                  <a:prstClr val="white"/>
                </a:solidFill>
              </a:rPr>
              <a:t> www.dmp.wa.gov.au/ResourcesSafety</a:t>
            </a:r>
          </a:p>
        </p:txBody>
      </p:sp>
      <p:sp>
        <p:nvSpPr>
          <p:cNvPr id="1034" name="Line 10"/>
          <p:cNvSpPr>
            <a:spLocks noChangeShapeType="1"/>
          </p:cNvSpPr>
          <p:nvPr/>
        </p:nvSpPr>
        <p:spPr bwMode="auto">
          <a:xfrm>
            <a:off x="838200" y="1219200"/>
            <a:ext cx="7620000" cy="0"/>
          </a:xfrm>
          <a:prstGeom prst="line">
            <a:avLst/>
          </a:prstGeom>
          <a:noFill/>
          <a:ln w="15875">
            <a:solidFill>
              <a:schemeClr val="tx1"/>
            </a:solidFill>
            <a:round/>
            <a:headEnd/>
            <a:tailEnd/>
          </a:ln>
        </p:spPr>
        <p:txBody>
          <a:bodyPr wrap="none" anchor="ctr"/>
          <a:lstStyle/>
          <a:p>
            <a:pPr eaLnBrk="0" fontAlgn="base" hangingPunct="0">
              <a:spcBef>
                <a:spcPct val="0"/>
              </a:spcBef>
              <a:spcAft>
                <a:spcPct val="0"/>
              </a:spcAft>
              <a:defRPr/>
            </a:pPr>
            <a:endParaRPr lang="en-AU" sz="2400">
              <a:solidFill>
                <a:prstClr val="black"/>
              </a:solidFill>
            </a:endParaRPr>
          </a:p>
        </p:txBody>
      </p:sp>
      <p:sp>
        <p:nvSpPr>
          <p:cNvPr id="1030" name="Rectangle 6"/>
          <p:cNvSpPr>
            <a:spLocks noGrp="1" noChangeArrowheads="1"/>
          </p:cNvSpPr>
          <p:nvPr>
            <p:ph type="sldNum" sz="quarter" idx="4"/>
          </p:nvPr>
        </p:nvSpPr>
        <p:spPr bwMode="auto">
          <a:xfrm>
            <a:off x="7239000" y="6524625"/>
            <a:ext cx="190500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solidFill>
                  <a:srgbClr val="CF5E31"/>
                </a:solidFill>
                <a:latin typeface="Arial" charset="0"/>
                <a:ea typeface="ＭＳ Ｐゴシック" pitchFamily="-124" charset="-128"/>
                <a:cs typeface="+mn-cs"/>
              </a:defRPr>
            </a:lvl1pPr>
          </a:lstStyle>
          <a:p>
            <a:pPr fontAlgn="base">
              <a:spcBef>
                <a:spcPct val="0"/>
              </a:spcBef>
              <a:spcAft>
                <a:spcPct val="0"/>
              </a:spcAft>
              <a:defRPr/>
            </a:pPr>
            <a:fld id="{FF8D125E-C098-4188-ACAE-D16F295D60B7}"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2265350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ＭＳ Ｐゴシック"/>
        </a:defRPr>
      </a:lvl1pPr>
      <a:lvl2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2pPr>
      <a:lvl3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3pPr>
      <a:lvl4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4pPr>
      <a:lvl5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4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SDComms@dmp.wa.gov.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dmp.wa.gov.au/ResourcesSafety"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5"/>
          <p:cNvSpPr>
            <a:spLocks noGrp="1"/>
          </p:cNvSpPr>
          <p:nvPr>
            <p:ph type="title"/>
          </p:nvPr>
        </p:nvSpPr>
        <p:spPr/>
        <p:txBody>
          <a:bodyPr/>
          <a:lstStyle/>
          <a:p>
            <a:r>
              <a:rPr lang="en-AU" altLang="en-US" smtClean="0">
                <a:solidFill>
                  <a:srgbClr val="CF5E31"/>
                </a:solidFill>
              </a:rPr>
              <a:t>Please read this before using presentation</a:t>
            </a:r>
            <a:endParaRPr lang="en-AU" altLang="en-US" smtClean="0"/>
          </a:p>
        </p:txBody>
      </p:sp>
      <p:sp>
        <p:nvSpPr>
          <p:cNvPr id="7" name="Content Placeholder 6"/>
          <p:cNvSpPr>
            <a:spLocks noGrp="1"/>
          </p:cNvSpPr>
          <p:nvPr>
            <p:ph idx="1"/>
          </p:nvPr>
        </p:nvSpPr>
        <p:spPr>
          <a:xfrm>
            <a:off x="107504" y="2036763"/>
            <a:ext cx="9036496" cy="4495800"/>
          </a:xfrm>
        </p:spPr>
        <p:txBody>
          <a:bodyPr/>
          <a:lstStyle/>
          <a:p>
            <a:pPr lvl="0">
              <a:defRPr/>
            </a:pPr>
            <a:r>
              <a:rPr lang="en-AU" sz="2000" dirty="0"/>
              <a:t>This presentation is based on content presented at the 2015 Mines Safety Roadshow in October 2015</a:t>
            </a:r>
          </a:p>
          <a:p>
            <a:pPr>
              <a:defRPr/>
            </a:pPr>
            <a:r>
              <a:rPr lang="en-AU" sz="2000" dirty="0" smtClean="0"/>
              <a:t>The Department </a:t>
            </a:r>
            <a:r>
              <a:rPr lang="en-AU" sz="2000" dirty="0"/>
              <a:t>of Mines and </a:t>
            </a:r>
            <a:r>
              <a:rPr lang="en-AU" sz="2000" dirty="0" smtClean="0"/>
              <a:t>Petroleum (DMP) supports </a:t>
            </a:r>
            <a:r>
              <a:rPr lang="en-AU" sz="2000" dirty="0"/>
              <a:t>and encourages </a:t>
            </a:r>
            <a:r>
              <a:rPr lang="en-AU" sz="2000" dirty="0" smtClean="0"/>
              <a:t>reuse </a:t>
            </a:r>
            <a:r>
              <a:rPr lang="en-AU" sz="2000" dirty="0"/>
              <a:t>of </a:t>
            </a:r>
            <a:r>
              <a:rPr lang="en-AU" sz="2000" dirty="0" smtClean="0"/>
              <a:t>its information </a:t>
            </a:r>
            <a:r>
              <a:rPr lang="en-AU" sz="2000" dirty="0"/>
              <a:t>(including data), and endorses </a:t>
            </a:r>
            <a:r>
              <a:rPr lang="en-AU" sz="2000" dirty="0" smtClean="0"/>
              <a:t>use </a:t>
            </a:r>
            <a:r>
              <a:rPr lang="en-AU" sz="2000" dirty="0"/>
              <a:t>of the </a:t>
            </a:r>
            <a:r>
              <a:rPr lang="en-AU" sz="2000" dirty="0" smtClean="0"/>
              <a:t>Australian </a:t>
            </a:r>
            <a:r>
              <a:rPr lang="en-AU" sz="2000" dirty="0"/>
              <a:t>Governments Open </a:t>
            </a:r>
            <a:r>
              <a:rPr lang="en-AU" sz="2000" dirty="0" smtClean="0"/>
              <a:t>Access and </a:t>
            </a:r>
            <a:r>
              <a:rPr lang="en-AU" sz="2000" dirty="0"/>
              <a:t>Licensing Framework (</a:t>
            </a:r>
            <a:r>
              <a:rPr lang="en-AU" sz="2000" dirty="0" err="1"/>
              <a:t>AusGOAL</a:t>
            </a:r>
            <a:r>
              <a:rPr lang="en-AU" sz="2000" dirty="0" smtClean="0"/>
              <a:t>)</a:t>
            </a:r>
            <a:endParaRPr lang="en-AU" sz="2000" dirty="0"/>
          </a:p>
          <a:p>
            <a:pPr>
              <a:defRPr/>
            </a:pPr>
            <a:r>
              <a:rPr lang="en-AU" sz="2000" dirty="0" smtClean="0"/>
              <a:t>This material is </a:t>
            </a:r>
            <a:r>
              <a:rPr lang="en-AU" sz="2000" dirty="0"/>
              <a:t>licensed under </a:t>
            </a:r>
            <a:r>
              <a:rPr lang="en-AU" sz="2000" dirty="0" smtClean="0"/>
              <a:t>Creative </a:t>
            </a:r>
            <a:r>
              <a:rPr lang="en-AU" sz="2000" dirty="0"/>
              <a:t>Commons </a:t>
            </a:r>
            <a:r>
              <a:rPr lang="en-AU" sz="2000" dirty="0" smtClean="0"/>
              <a:t>Attribution 4.0 licence. We request </a:t>
            </a:r>
            <a:r>
              <a:rPr lang="en-AU" sz="2000" dirty="0"/>
              <a:t>that you observe and retain any copyright or related notices that may </a:t>
            </a:r>
            <a:r>
              <a:rPr lang="en-AU" sz="2000" dirty="0" smtClean="0"/>
              <a:t>accompany this </a:t>
            </a:r>
            <a:r>
              <a:rPr lang="en-AU" sz="2000" dirty="0"/>
              <a:t>material as part of </a:t>
            </a:r>
            <a:r>
              <a:rPr lang="en-AU" sz="2000" dirty="0" smtClean="0"/>
              <a:t>attribution</a:t>
            </a:r>
            <a:r>
              <a:rPr lang="en-AU" sz="2000" dirty="0"/>
              <a:t>. This is </a:t>
            </a:r>
            <a:r>
              <a:rPr lang="en-AU" sz="2000" dirty="0" smtClean="0"/>
              <a:t>a </a:t>
            </a:r>
            <a:r>
              <a:rPr lang="en-AU" sz="2000" dirty="0"/>
              <a:t>requirement of </a:t>
            </a:r>
            <a:r>
              <a:rPr lang="en-AU" sz="2000" dirty="0" smtClean="0"/>
              <a:t>Creative Commons Licences.</a:t>
            </a:r>
            <a:r>
              <a:rPr lang="en-AU" sz="2000" b="1" dirty="0"/>
              <a:t> </a:t>
            </a:r>
            <a:endParaRPr lang="en-AU" sz="2000" b="1" dirty="0" smtClean="0"/>
          </a:p>
          <a:p>
            <a:pPr>
              <a:defRPr/>
            </a:pPr>
            <a:r>
              <a:rPr lang="en-AU" sz="2000" dirty="0" smtClean="0"/>
              <a:t>Please </a:t>
            </a:r>
            <a:r>
              <a:rPr lang="en-AU" sz="2000" dirty="0"/>
              <a:t>give attribution </a:t>
            </a:r>
            <a:r>
              <a:rPr lang="en-AU" sz="2000" dirty="0" smtClean="0"/>
              <a:t>to Department of Mines and Petroleum, 2015.</a:t>
            </a:r>
          </a:p>
          <a:p>
            <a:pPr>
              <a:defRPr/>
            </a:pPr>
            <a:r>
              <a:rPr lang="en-AU" altLang="en-US" sz="2000" dirty="0"/>
              <a:t>For resources, information or clarification, please contact:</a:t>
            </a:r>
          </a:p>
          <a:p>
            <a:pPr lvl="1" indent="242888">
              <a:buFontTx/>
              <a:buNone/>
              <a:defRPr/>
            </a:pPr>
            <a:r>
              <a:rPr lang="en-AU" altLang="en-US" sz="2000" b="1" dirty="0" smtClean="0">
                <a:solidFill>
                  <a:srgbClr val="C00000"/>
                </a:solidFill>
                <a:hlinkClick r:id="rId3"/>
              </a:rPr>
              <a:t>RSDComms@dmp.wa.gov.au</a:t>
            </a:r>
            <a:r>
              <a:rPr lang="en-AU" altLang="en-US" sz="2000" b="1" dirty="0" smtClean="0">
                <a:solidFill>
                  <a:srgbClr val="C00000"/>
                </a:solidFill>
              </a:rPr>
              <a:t> </a:t>
            </a:r>
            <a:r>
              <a:rPr lang="en-AU" altLang="en-US" sz="2000" dirty="0" smtClean="0"/>
              <a:t>or </a:t>
            </a:r>
            <a:r>
              <a:rPr lang="en-AU" altLang="en-US" sz="2000" dirty="0"/>
              <a:t>visit</a:t>
            </a:r>
          </a:p>
          <a:p>
            <a:pPr lvl="1" indent="242888">
              <a:buFontTx/>
              <a:buNone/>
              <a:defRPr/>
            </a:pPr>
            <a:r>
              <a:rPr lang="en-AU" altLang="en-US" sz="2000" b="1" dirty="0">
                <a:solidFill>
                  <a:srgbClr val="C00000"/>
                </a:solidFill>
                <a:hlinkClick r:id="rId4"/>
              </a:rPr>
              <a:t>www.dmp.wa.gov.au/ResourcesSafety</a:t>
            </a:r>
            <a:endParaRPr lang="en-AU" altLang="en-US" sz="2000" b="1" dirty="0">
              <a:solidFill>
                <a:srgbClr val="C00000"/>
              </a:solidFill>
            </a:endParaRPr>
          </a:p>
          <a:p>
            <a:pPr>
              <a:defRPr/>
            </a:pPr>
            <a:endParaRPr lang="en-AU" sz="2000" dirty="0"/>
          </a:p>
          <a:p>
            <a:pPr marL="0" indent="0">
              <a:buFontTx/>
              <a:buNone/>
              <a:defRPr/>
            </a:pPr>
            <a:endParaRPr lang="en-AU" sz="2000" dirty="0"/>
          </a:p>
        </p:txBody>
      </p:sp>
      <p:sp>
        <p:nvSpPr>
          <p:cNvPr id="2355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fld id="{ED21A707-80FC-4A1B-BCE3-E00B8FBF7EF2}" type="slidenum">
              <a:rPr lang="en-US" altLang="en-US" sz="1200" smtClean="0">
                <a:solidFill>
                  <a:srgbClr val="CF5E31"/>
                </a:solidFill>
              </a:rPr>
              <a:pPr/>
              <a:t>1</a:t>
            </a:fld>
            <a:endParaRPr lang="en-US" altLang="en-US" sz="1200" smtClean="0">
              <a:solidFill>
                <a:srgbClr val="CF5E31"/>
              </a:solidFill>
            </a:endParaRPr>
          </a:p>
        </p:txBody>
      </p:sp>
      <p:pic>
        <p:nvPicPr>
          <p:cNvPr id="23557" name="Picture 2"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1268413"/>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8039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a:t>Recurring </a:t>
            </a:r>
            <a:r>
              <a:rPr lang="en-AU" dirty="0" smtClean="0"/>
              <a:t>events</a:t>
            </a:r>
            <a:endParaRPr lang="en-US" dirty="0" smtClean="0"/>
          </a:p>
        </p:txBody>
      </p:sp>
      <p:sp>
        <p:nvSpPr>
          <p:cNvPr id="3" name="TextBox 2"/>
          <p:cNvSpPr txBox="1"/>
          <p:nvPr/>
        </p:nvSpPr>
        <p:spPr>
          <a:xfrm>
            <a:off x="755576" y="2132856"/>
            <a:ext cx="7704856" cy="2677656"/>
          </a:xfrm>
          <a:prstGeom prst="rect">
            <a:avLst/>
          </a:prstGeom>
          <a:noFill/>
        </p:spPr>
        <p:txBody>
          <a:bodyPr wrap="square" rtlCol="0">
            <a:spAutoFit/>
          </a:bodyPr>
          <a:lstStyle/>
          <a:p>
            <a:r>
              <a:rPr lang="en-AU" sz="2800" dirty="0">
                <a:solidFill>
                  <a:prstClr val="black"/>
                </a:solidFill>
              </a:rPr>
              <a:t>Information contained in the SIRs used today are based on knowledge and understanding at the time of writing. </a:t>
            </a:r>
          </a:p>
          <a:p>
            <a:endParaRPr lang="en-AU" sz="2800" dirty="0">
              <a:solidFill>
                <a:prstClr val="black"/>
              </a:solidFill>
            </a:endParaRPr>
          </a:p>
          <a:p>
            <a:r>
              <a:rPr lang="en-AU" sz="2800" dirty="0">
                <a:solidFill>
                  <a:prstClr val="black"/>
                </a:solidFill>
              </a:rPr>
              <a:t>Some Department of Mines and Petroleum's investigations are ongoing.</a:t>
            </a:r>
            <a:endParaRPr lang="en-AU" dirty="0">
              <a:solidFill>
                <a:prstClr val="black"/>
              </a:solidFill>
            </a:endParaRPr>
          </a:p>
        </p:txBody>
      </p:sp>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10</a:t>
            </a:fld>
            <a:endParaRPr lang="en-US" dirty="0"/>
          </a:p>
        </p:txBody>
      </p:sp>
    </p:spTree>
    <p:extLst>
      <p:ext uri="{BB962C8B-B14F-4D97-AF65-F5344CB8AC3E}">
        <p14:creationId xmlns:p14="http://schemas.microsoft.com/office/powerpoint/2010/main" val="2435858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Workers struck by falling rocks</a:t>
            </a:r>
            <a:endParaRPr lang="en-US" dirty="0" smtClean="0"/>
          </a:p>
        </p:txBody>
      </p:sp>
      <p:sp>
        <p:nvSpPr>
          <p:cNvPr id="2" name="TextBox 1"/>
          <p:cNvSpPr txBox="1"/>
          <p:nvPr/>
        </p:nvSpPr>
        <p:spPr>
          <a:xfrm>
            <a:off x="449680" y="2868484"/>
            <a:ext cx="2376264" cy="338554"/>
          </a:xfrm>
          <a:prstGeom prst="rect">
            <a:avLst/>
          </a:prstGeom>
          <a:noFill/>
        </p:spPr>
        <p:txBody>
          <a:bodyPr wrap="square" rtlCol="0">
            <a:spAutoFit/>
          </a:bodyPr>
          <a:lstStyle/>
          <a:p>
            <a:r>
              <a:rPr lang="en-AU" sz="1600" dirty="0">
                <a:solidFill>
                  <a:prstClr val="black"/>
                </a:solidFill>
              </a:rPr>
              <a:t>Issued February 1992</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511" y="1355517"/>
            <a:ext cx="8578850" cy="153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8528" y="3501008"/>
            <a:ext cx="7344816" cy="1015663"/>
          </a:xfrm>
          <a:prstGeom prst="rect">
            <a:avLst/>
          </a:prstGeom>
          <a:noFill/>
        </p:spPr>
        <p:txBody>
          <a:bodyPr wrap="square" rtlCol="0">
            <a:spAutoFit/>
          </a:bodyPr>
          <a:lstStyle/>
          <a:p>
            <a:r>
              <a:rPr lang="en-AU" sz="2000" dirty="0">
                <a:solidFill>
                  <a:prstClr val="black"/>
                </a:solidFill>
              </a:rPr>
              <a:t>A </a:t>
            </a:r>
            <a:r>
              <a:rPr lang="en-AU" sz="2000" dirty="0" err="1">
                <a:solidFill>
                  <a:prstClr val="black"/>
                </a:solidFill>
              </a:rPr>
              <a:t>popperman</a:t>
            </a:r>
            <a:r>
              <a:rPr lang="en-AU" sz="2000" dirty="0">
                <a:solidFill>
                  <a:prstClr val="black"/>
                </a:solidFill>
              </a:rPr>
              <a:t> (underground operator that drills and blasts oversize rocks) died when he was struck by rocks which fell from a rock “hang up” in a draw point</a:t>
            </a: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11</a:t>
            </a:fld>
            <a:endParaRPr lang="en-US" dirty="0"/>
          </a:p>
        </p:txBody>
      </p:sp>
    </p:spTree>
    <p:extLst>
      <p:ext uri="{BB962C8B-B14F-4D97-AF65-F5344CB8AC3E}">
        <p14:creationId xmlns:p14="http://schemas.microsoft.com/office/powerpoint/2010/main" val="3769951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Workers struck by falling </a:t>
            </a:r>
            <a:r>
              <a:rPr lang="en-AU" dirty="0" smtClean="0"/>
              <a:t>rocks </a:t>
            </a:r>
            <a:r>
              <a:rPr lang="en-AU" sz="1400" dirty="0" smtClean="0"/>
              <a:t>(continued)</a:t>
            </a:r>
            <a:endParaRPr lang="en-AU" dirty="0"/>
          </a:p>
        </p:txBody>
      </p:sp>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12</a:t>
            </a:fld>
            <a:endParaRPr lang="en-US" dirty="0"/>
          </a:p>
        </p:txBody>
      </p:sp>
      <p:sp>
        <p:nvSpPr>
          <p:cNvPr id="3" name="TextBox 2"/>
          <p:cNvSpPr txBox="1"/>
          <p:nvPr/>
        </p:nvSpPr>
        <p:spPr>
          <a:xfrm>
            <a:off x="846091" y="1844824"/>
            <a:ext cx="7758355" cy="1631216"/>
          </a:xfrm>
          <a:prstGeom prst="rect">
            <a:avLst/>
          </a:prstGeom>
          <a:noFill/>
        </p:spPr>
        <p:txBody>
          <a:bodyPr wrap="square" rtlCol="0">
            <a:spAutoFit/>
          </a:bodyPr>
          <a:lstStyle/>
          <a:p>
            <a:pPr marL="342900" indent="-342900">
              <a:buFont typeface="Arial" panose="020B0604020202020204" pitchFamily="34" charset="0"/>
              <a:buChar char="•"/>
            </a:pPr>
            <a:r>
              <a:rPr lang="en-AU" sz="2000" dirty="0">
                <a:solidFill>
                  <a:prstClr val="black"/>
                </a:solidFill>
              </a:rPr>
              <a:t>When </a:t>
            </a:r>
            <a:r>
              <a:rPr lang="en-AU" sz="2000" dirty="0" err="1" smtClean="0">
                <a:solidFill>
                  <a:prstClr val="black"/>
                </a:solidFill>
              </a:rPr>
              <a:t>popperman</a:t>
            </a:r>
            <a:r>
              <a:rPr lang="en-AU" sz="2000" dirty="0" smtClean="0">
                <a:solidFill>
                  <a:prstClr val="black"/>
                </a:solidFill>
              </a:rPr>
              <a:t> </a:t>
            </a:r>
            <a:r>
              <a:rPr lang="en-AU" sz="2000" dirty="0">
                <a:solidFill>
                  <a:prstClr val="black"/>
                </a:solidFill>
              </a:rPr>
              <a:t>went to attempt to recover a stuck drill steel, he went under (and probably beyond) the brow of the draw point</a:t>
            </a:r>
          </a:p>
          <a:p>
            <a:pPr marL="342900" indent="-342900">
              <a:buFont typeface="Arial" panose="020B0604020202020204" pitchFamily="34" charset="0"/>
              <a:buChar char="•"/>
            </a:pPr>
            <a:endParaRPr lang="en-AU" sz="2000" dirty="0">
              <a:solidFill>
                <a:prstClr val="black"/>
              </a:solidFill>
            </a:endParaRPr>
          </a:p>
          <a:p>
            <a:pPr marL="342900" indent="-342900">
              <a:buFont typeface="Arial" panose="020B0604020202020204" pitchFamily="34" charset="0"/>
              <a:buChar char="•"/>
            </a:pPr>
            <a:r>
              <a:rPr lang="en-AU" sz="2000" dirty="0">
                <a:solidFill>
                  <a:prstClr val="black"/>
                </a:solidFill>
              </a:rPr>
              <a:t>It is likely that production activities in draw-points on </a:t>
            </a:r>
            <a:r>
              <a:rPr lang="en-AU" sz="2000" dirty="0" smtClean="0">
                <a:solidFill>
                  <a:prstClr val="black"/>
                </a:solidFill>
              </a:rPr>
              <a:t>opposite </a:t>
            </a:r>
            <a:r>
              <a:rPr lang="en-AU" sz="2000" dirty="0">
                <a:solidFill>
                  <a:prstClr val="black"/>
                </a:solidFill>
              </a:rPr>
              <a:t>side of </a:t>
            </a:r>
            <a:r>
              <a:rPr lang="en-AU" sz="2000" dirty="0" smtClean="0">
                <a:solidFill>
                  <a:prstClr val="black"/>
                </a:solidFill>
              </a:rPr>
              <a:t>stope </a:t>
            </a:r>
            <a:r>
              <a:rPr lang="en-AU" sz="2000" dirty="0">
                <a:solidFill>
                  <a:prstClr val="black"/>
                </a:solidFill>
              </a:rPr>
              <a:t>contributed to </a:t>
            </a:r>
            <a:r>
              <a:rPr lang="en-AU" sz="2000" dirty="0" smtClean="0">
                <a:solidFill>
                  <a:prstClr val="black"/>
                </a:solidFill>
              </a:rPr>
              <a:t>release </a:t>
            </a:r>
            <a:r>
              <a:rPr lang="en-AU" sz="2000" dirty="0">
                <a:solidFill>
                  <a:prstClr val="black"/>
                </a:solidFill>
              </a:rPr>
              <a:t>of the ‘hang up’</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7640" y="4005064"/>
            <a:ext cx="5121722" cy="2520280"/>
          </a:xfrm>
          <a:prstGeom prst="rect">
            <a:avLst/>
          </a:prstGeom>
        </p:spPr>
      </p:pic>
      <p:sp>
        <p:nvSpPr>
          <p:cNvPr id="7" name="TextBox 6"/>
          <p:cNvSpPr txBox="1"/>
          <p:nvPr/>
        </p:nvSpPr>
        <p:spPr>
          <a:xfrm>
            <a:off x="5518224" y="3738518"/>
            <a:ext cx="1008112" cy="338554"/>
          </a:xfrm>
          <a:prstGeom prst="rect">
            <a:avLst/>
          </a:prstGeom>
          <a:noFill/>
        </p:spPr>
        <p:txBody>
          <a:bodyPr wrap="square" rtlCol="0">
            <a:spAutoFit/>
          </a:bodyPr>
          <a:lstStyle/>
          <a:p>
            <a:r>
              <a:rPr lang="en-AU" sz="1600" dirty="0">
                <a:solidFill>
                  <a:prstClr val="black"/>
                </a:solidFill>
              </a:rPr>
              <a:t>Stope</a:t>
            </a:r>
          </a:p>
        </p:txBody>
      </p:sp>
    </p:spTree>
    <p:extLst>
      <p:ext uri="{BB962C8B-B14F-4D97-AF65-F5344CB8AC3E}">
        <p14:creationId xmlns:p14="http://schemas.microsoft.com/office/powerpoint/2010/main" val="2502119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13</a:t>
            </a:fld>
            <a:endParaRPr lang="en-US" dirty="0"/>
          </a:p>
        </p:txBody>
      </p:sp>
      <p:sp>
        <p:nvSpPr>
          <p:cNvPr id="3" name="TextBox 2"/>
          <p:cNvSpPr txBox="1"/>
          <p:nvPr/>
        </p:nvSpPr>
        <p:spPr>
          <a:xfrm>
            <a:off x="899592" y="2708920"/>
            <a:ext cx="7256566" cy="3016210"/>
          </a:xfrm>
          <a:prstGeom prst="rect">
            <a:avLst/>
          </a:prstGeom>
          <a:noFill/>
        </p:spPr>
        <p:txBody>
          <a:bodyPr wrap="square" rtlCol="0">
            <a:spAutoFit/>
          </a:bodyPr>
          <a:lstStyle/>
          <a:p>
            <a:pPr>
              <a:spcAft>
                <a:spcPts val="1200"/>
              </a:spcAft>
            </a:pPr>
            <a:r>
              <a:rPr lang="en-AU" sz="2000" dirty="0">
                <a:solidFill>
                  <a:prstClr val="black"/>
                </a:solidFill>
              </a:rPr>
              <a:t>On 11</a:t>
            </a:r>
            <a:r>
              <a:rPr lang="en-AU" sz="2000" baseline="30000" dirty="0">
                <a:solidFill>
                  <a:prstClr val="black"/>
                </a:solidFill>
              </a:rPr>
              <a:t> </a:t>
            </a:r>
            <a:r>
              <a:rPr lang="en-AU" sz="2000" dirty="0">
                <a:solidFill>
                  <a:prstClr val="black"/>
                </a:solidFill>
              </a:rPr>
              <a:t>May 2015, a load-haul-dump (LHD or bogger) operator was fatally injured when he was struck by a rock weighing about 700 kg that rolled from an open stope. The bogger was parked in the stope access drive and the driver was on foot in front of the bogger bucket.</a:t>
            </a:r>
          </a:p>
          <a:p>
            <a:pPr>
              <a:spcAft>
                <a:spcPts val="1200"/>
              </a:spcAft>
            </a:pPr>
            <a:r>
              <a:rPr lang="en-AU" sz="2000" dirty="0">
                <a:solidFill>
                  <a:prstClr val="black"/>
                </a:solidFill>
              </a:rPr>
              <a:t>There was a substantial gap between the brow and the rill at the stope draw point. The rill extended well into the draw point. The rock appears to have rolled down the rill and struck the operator, who was using a hose to water down the rill.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4283" y="211830"/>
            <a:ext cx="738187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496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solidFill>
                  <a:schemeClr val="tx1"/>
                </a:solidFill>
              </a:rPr>
              <a:t>SIR 221 </a:t>
            </a:r>
            <a:r>
              <a:rPr lang="en-AU" sz="1400" dirty="0">
                <a:solidFill>
                  <a:schemeClr val="tx1"/>
                </a:solidFill>
              </a:rPr>
              <a:t>(continued)</a:t>
            </a:r>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14</a:t>
            </a:fld>
            <a:endParaRPr lang="en-US" dirty="0"/>
          </a:p>
        </p:txBody>
      </p:sp>
      <p:sp>
        <p:nvSpPr>
          <p:cNvPr id="4" name="Rectangle 3"/>
          <p:cNvSpPr/>
          <p:nvPr/>
        </p:nvSpPr>
        <p:spPr>
          <a:xfrm>
            <a:off x="5436096" y="5965120"/>
            <a:ext cx="3150221" cy="307777"/>
          </a:xfrm>
          <a:prstGeom prst="rect">
            <a:avLst/>
          </a:prstGeom>
        </p:spPr>
        <p:txBody>
          <a:bodyPr wrap="none">
            <a:spAutoFit/>
          </a:bodyPr>
          <a:lstStyle/>
          <a:p>
            <a:r>
              <a:rPr lang="en-AU" sz="1400" dirty="0">
                <a:solidFill>
                  <a:prstClr val="black"/>
                </a:solidFill>
              </a:rPr>
              <a:t> Queensland Guidance Note QGN 13</a:t>
            </a:r>
          </a:p>
        </p:txBody>
      </p:sp>
      <p:pic>
        <p:nvPicPr>
          <p:cNvPr id="174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1679322"/>
            <a:ext cx="7021391" cy="345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22280" y="1340768"/>
            <a:ext cx="1008112" cy="338554"/>
          </a:xfrm>
          <a:prstGeom prst="rect">
            <a:avLst/>
          </a:prstGeom>
          <a:noFill/>
        </p:spPr>
        <p:txBody>
          <a:bodyPr wrap="square" rtlCol="0">
            <a:spAutoFit/>
          </a:bodyPr>
          <a:lstStyle/>
          <a:p>
            <a:r>
              <a:rPr lang="en-AU" sz="1600" dirty="0">
                <a:solidFill>
                  <a:prstClr val="black"/>
                </a:solidFill>
              </a:rPr>
              <a:t>Stope</a:t>
            </a:r>
          </a:p>
        </p:txBody>
      </p:sp>
      <p:sp>
        <p:nvSpPr>
          <p:cNvPr id="8" name="TextBox 7"/>
          <p:cNvSpPr txBox="1"/>
          <p:nvPr/>
        </p:nvSpPr>
        <p:spPr>
          <a:xfrm>
            <a:off x="7011206" y="3429000"/>
            <a:ext cx="1008112" cy="400110"/>
          </a:xfrm>
          <a:prstGeom prst="rect">
            <a:avLst/>
          </a:prstGeom>
          <a:noFill/>
        </p:spPr>
        <p:txBody>
          <a:bodyPr wrap="square" rtlCol="0">
            <a:spAutoFit/>
          </a:bodyPr>
          <a:lstStyle/>
          <a:p>
            <a:r>
              <a:rPr lang="en-AU" sz="2000" dirty="0">
                <a:solidFill>
                  <a:prstClr val="black"/>
                </a:solidFill>
              </a:rPr>
              <a:t>Rill</a:t>
            </a:r>
          </a:p>
        </p:txBody>
      </p:sp>
      <p:sp>
        <p:nvSpPr>
          <p:cNvPr id="9" name="TextBox 8"/>
          <p:cNvSpPr txBox="1"/>
          <p:nvPr/>
        </p:nvSpPr>
        <p:spPr>
          <a:xfrm>
            <a:off x="5518224" y="4221088"/>
            <a:ext cx="1008112" cy="400110"/>
          </a:xfrm>
          <a:prstGeom prst="rect">
            <a:avLst/>
          </a:prstGeom>
          <a:noFill/>
        </p:spPr>
        <p:txBody>
          <a:bodyPr wrap="square" rtlCol="0">
            <a:spAutoFit/>
          </a:bodyPr>
          <a:lstStyle/>
          <a:p>
            <a:r>
              <a:rPr lang="en-AU" sz="2000" dirty="0">
                <a:solidFill>
                  <a:prstClr val="black"/>
                </a:solidFill>
              </a:rPr>
              <a:t>Bund</a:t>
            </a:r>
          </a:p>
        </p:txBody>
      </p:sp>
      <p:sp>
        <p:nvSpPr>
          <p:cNvPr id="10" name="TextBox 9"/>
          <p:cNvSpPr txBox="1"/>
          <p:nvPr/>
        </p:nvSpPr>
        <p:spPr>
          <a:xfrm>
            <a:off x="2915816" y="4173433"/>
            <a:ext cx="1008112" cy="400110"/>
          </a:xfrm>
          <a:prstGeom prst="rect">
            <a:avLst/>
          </a:prstGeom>
          <a:noFill/>
        </p:spPr>
        <p:txBody>
          <a:bodyPr wrap="square" rtlCol="0">
            <a:spAutoFit/>
          </a:bodyPr>
          <a:lstStyle/>
          <a:p>
            <a:r>
              <a:rPr lang="en-AU" sz="2000" dirty="0">
                <a:solidFill>
                  <a:prstClr val="black"/>
                </a:solidFill>
              </a:rPr>
              <a:t>Bund</a:t>
            </a:r>
          </a:p>
        </p:txBody>
      </p:sp>
    </p:spTree>
    <p:extLst>
      <p:ext uri="{BB962C8B-B14F-4D97-AF65-F5344CB8AC3E}">
        <p14:creationId xmlns:p14="http://schemas.microsoft.com/office/powerpoint/2010/main" val="2385104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SIR 221 </a:t>
            </a:r>
            <a:r>
              <a:rPr lang="en-AU" sz="1400" dirty="0" smtClean="0"/>
              <a:t>(continued)</a:t>
            </a:r>
            <a:endParaRPr lang="en-US" sz="1400" dirty="0" smtClean="0"/>
          </a:p>
        </p:txBody>
      </p:sp>
      <p:sp>
        <p:nvSpPr>
          <p:cNvPr id="3" name="TextBox 2"/>
          <p:cNvSpPr txBox="1"/>
          <p:nvPr/>
        </p:nvSpPr>
        <p:spPr>
          <a:xfrm>
            <a:off x="827584" y="1556792"/>
            <a:ext cx="7632848" cy="4708981"/>
          </a:xfrm>
          <a:prstGeom prst="rect">
            <a:avLst/>
          </a:prstGeom>
          <a:noFill/>
        </p:spPr>
        <p:txBody>
          <a:bodyPr wrap="square" rtlCol="0">
            <a:spAutoFit/>
          </a:bodyPr>
          <a:lstStyle/>
          <a:p>
            <a:pPr>
              <a:spcAft>
                <a:spcPts val="1200"/>
              </a:spcAft>
            </a:pPr>
            <a:r>
              <a:rPr lang="en-AU" sz="2000" dirty="0">
                <a:solidFill>
                  <a:srgbClr val="CD5E31"/>
                </a:solidFill>
              </a:rPr>
              <a:t>Direct causes</a:t>
            </a:r>
          </a:p>
          <a:p>
            <a:pPr marL="342900" indent="-342900">
              <a:spcAft>
                <a:spcPts val="1200"/>
              </a:spcAft>
              <a:buFont typeface="Arial" pitchFamily="34" charset="0"/>
              <a:buChar char="•"/>
            </a:pPr>
            <a:r>
              <a:rPr lang="en-AU" sz="2000" dirty="0">
                <a:solidFill>
                  <a:prstClr val="black"/>
                </a:solidFill>
              </a:rPr>
              <a:t>Large open stope with the hazard of falling rocks</a:t>
            </a:r>
          </a:p>
          <a:p>
            <a:pPr marL="342900" indent="-342900">
              <a:spcAft>
                <a:spcPts val="1200"/>
              </a:spcAft>
              <a:buFont typeface="Arial" pitchFamily="34" charset="0"/>
              <a:buChar char="•"/>
            </a:pPr>
            <a:r>
              <a:rPr lang="en-AU" sz="2000" dirty="0">
                <a:solidFill>
                  <a:prstClr val="black"/>
                </a:solidFill>
              </a:rPr>
              <a:t>Bogger operator was working outside the cabin at the base of the rill</a:t>
            </a:r>
          </a:p>
          <a:p>
            <a:pPr>
              <a:spcAft>
                <a:spcPts val="1200"/>
              </a:spcAft>
            </a:pPr>
            <a:r>
              <a:rPr lang="en-AU" sz="2000" dirty="0">
                <a:solidFill>
                  <a:srgbClr val="CD5E31"/>
                </a:solidFill>
              </a:rPr>
              <a:t>Contributory causes</a:t>
            </a:r>
          </a:p>
          <a:p>
            <a:pPr marL="342900" indent="-342900">
              <a:spcAft>
                <a:spcPts val="1200"/>
              </a:spcAft>
              <a:buFont typeface="Arial" pitchFamily="34" charset="0"/>
              <a:buChar char="•"/>
            </a:pPr>
            <a:r>
              <a:rPr lang="en-AU" sz="2000" dirty="0">
                <a:solidFill>
                  <a:prstClr val="black"/>
                </a:solidFill>
              </a:rPr>
              <a:t>Any rocks that fell inside the open stope could drop and eject from the stope</a:t>
            </a:r>
          </a:p>
          <a:p>
            <a:pPr marL="342900" indent="-342900">
              <a:spcAft>
                <a:spcPts val="1200"/>
              </a:spcAft>
              <a:buFont typeface="Arial" pitchFamily="34" charset="0"/>
              <a:buChar char="•"/>
            </a:pPr>
            <a:r>
              <a:rPr lang="en-AU" sz="2000" dirty="0">
                <a:solidFill>
                  <a:prstClr val="black"/>
                </a:solidFill>
              </a:rPr>
              <a:t>Small bund was in place but it did not prevent the rock from rolling down the rill with sufficient momentum to strike the operator</a:t>
            </a:r>
          </a:p>
          <a:p>
            <a:pPr marL="342900" indent="-342900">
              <a:spcAft>
                <a:spcPts val="1200"/>
              </a:spcAft>
              <a:buFont typeface="Arial" pitchFamily="34" charset="0"/>
              <a:buChar char="•"/>
            </a:pPr>
            <a:r>
              <a:rPr lang="en-AU" sz="2000" dirty="0">
                <a:solidFill>
                  <a:prstClr val="black"/>
                </a:solidFill>
              </a:rPr>
              <a:t>No written procedure for clearing stope draw points that were blocked or hung up</a:t>
            </a: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15</a:t>
            </a:fld>
            <a:endParaRPr lang="en-US" dirty="0"/>
          </a:p>
        </p:txBody>
      </p:sp>
    </p:spTree>
    <p:extLst>
      <p:ext uri="{BB962C8B-B14F-4D97-AF65-F5344CB8AC3E}">
        <p14:creationId xmlns:p14="http://schemas.microsoft.com/office/powerpoint/2010/main" val="379845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Entrapment by elevated work platforms </a:t>
            </a:r>
          </a:p>
        </p:txBody>
      </p:sp>
      <p:sp>
        <p:nvSpPr>
          <p:cNvPr id="3" name="Content Placeholder 2"/>
          <p:cNvSpPr>
            <a:spLocks noGrp="1"/>
          </p:cNvSpPr>
          <p:nvPr>
            <p:ph idx="1"/>
          </p:nvPr>
        </p:nvSpPr>
        <p:spPr>
          <a:xfrm>
            <a:off x="683568" y="1783929"/>
            <a:ext cx="4320480" cy="2194148"/>
          </a:xfrm>
        </p:spPr>
        <p:txBody>
          <a:bodyPr/>
          <a:lstStyle/>
          <a:p>
            <a:pPr marL="0" indent="0">
              <a:buNone/>
            </a:pPr>
            <a:r>
              <a:rPr lang="en-AU" dirty="0">
                <a:solidFill>
                  <a:srgbClr val="CD5E31"/>
                </a:solidFill>
              </a:rPr>
              <a:t>Working at </a:t>
            </a:r>
            <a:r>
              <a:rPr lang="en-AU" dirty="0" smtClean="0">
                <a:solidFill>
                  <a:srgbClr val="CD5E31"/>
                </a:solidFill>
              </a:rPr>
              <a:t>height</a:t>
            </a:r>
          </a:p>
          <a:p>
            <a:pPr marL="0" indent="0">
              <a:buNone/>
            </a:pPr>
            <a:r>
              <a:rPr lang="en-AU" dirty="0"/>
              <a:t>M</a:t>
            </a:r>
            <a:r>
              <a:rPr lang="en-AU" dirty="0" smtClean="0"/>
              <a:t>ine </a:t>
            </a:r>
            <a:r>
              <a:rPr lang="en-AU" dirty="0"/>
              <a:t>S</a:t>
            </a:r>
            <a:r>
              <a:rPr lang="en-AU" dirty="0" smtClean="0"/>
              <a:t>afety </a:t>
            </a:r>
            <a:r>
              <a:rPr lang="en-AU" dirty="0"/>
              <a:t>M</a:t>
            </a:r>
            <a:r>
              <a:rPr lang="en-AU" dirty="0" smtClean="0"/>
              <a:t>atters pamphlet published 30 June 2011</a:t>
            </a:r>
            <a:endParaRPr lang="en-AU" dirty="0"/>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80112" y="1412776"/>
            <a:ext cx="2495579" cy="4972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16</a:t>
            </a:fld>
            <a:endParaRPr lang="en-US" dirty="0"/>
          </a:p>
        </p:txBody>
      </p:sp>
    </p:spTree>
    <p:extLst>
      <p:ext uri="{BB962C8B-B14F-4D97-AF65-F5344CB8AC3E}">
        <p14:creationId xmlns:p14="http://schemas.microsoft.com/office/powerpoint/2010/main" val="4146695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NSW incident in May 2014</a:t>
            </a:r>
            <a:endParaRPr lang="en-US" sz="1400" dirty="0" smtClean="0"/>
          </a:p>
        </p:txBody>
      </p:sp>
      <p:sp>
        <p:nvSpPr>
          <p:cNvPr id="2" name="TextBox 1"/>
          <p:cNvSpPr txBox="1"/>
          <p:nvPr/>
        </p:nvSpPr>
        <p:spPr>
          <a:xfrm>
            <a:off x="2411760" y="5949280"/>
            <a:ext cx="2880320" cy="369332"/>
          </a:xfrm>
          <a:prstGeom prst="rect">
            <a:avLst/>
          </a:prstGeom>
          <a:noFill/>
        </p:spPr>
        <p:txBody>
          <a:bodyPr wrap="square" rtlCol="0">
            <a:spAutoFit/>
          </a:bodyPr>
          <a:lstStyle/>
          <a:p>
            <a:r>
              <a:rPr lang="en-AU" dirty="0">
                <a:solidFill>
                  <a:prstClr val="black"/>
                </a:solidFill>
              </a:rPr>
              <a:t>Published 4 June 2014</a:t>
            </a:r>
          </a:p>
        </p:txBody>
      </p:sp>
      <p:sp>
        <p:nvSpPr>
          <p:cNvPr id="4" name="Rectangle 3"/>
          <p:cNvSpPr/>
          <p:nvPr/>
        </p:nvSpPr>
        <p:spPr>
          <a:xfrm>
            <a:off x="827584" y="2132856"/>
            <a:ext cx="4248472" cy="3016210"/>
          </a:xfrm>
          <a:prstGeom prst="rect">
            <a:avLst/>
          </a:prstGeom>
        </p:spPr>
        <p:txBody>
          <a:bodyPr wrap="square">
            <a:spAutoFit/>
          </a:bodyPr>
          <a:lstStyle/>
          <a:p>
            <a:pPr>
              <a:spcAft>
                <a:spcPts val="1200"/>
              </a:spcAft>
            </a:pPr>
            <a:r>
              <a:rPr lang="en-AU" sz="2000" dirty="0">
                <a:solidFill>
                  <a:prstClr val="black"/>
                </a:solidFill>
              </a:rPr>
              <a:t>On 21</a:t>
            </a:r>
            <a:r>
              <a:rPr lang="en-AU" sz="2000" baseline="30000" dirty="0">
                <a:solidFill>
                  <a:prstClr val="black"/>
                </a:solidFill>
              </a:rPr>
              <a:t> </a:t>
            </a:r>
            <a:r>
              <a:rPr lang="en-AU" sz="2000" dirty="0">
                <a:solidFill>
                  <a:prstClr val="black"/>
                </a:solidFill>
              </a:rPr>
              <a:t>May 2014, a construction worker at a NSW coal mine was using an EWP within a steel structure. </a:t>
            </a:r>
          </a:p>
          <a:p>
            <a:pPr>
              <a:spcAft>
                <a:spcPts val="1200"/>
              </a:spcAft>
            </a:pPr>
            <a:r>
              <a:rPr lang="en-AU" sz="2000" dirty="0">
                <a:solidFill>
                  <a:prstClr val="black"/>
                </a:solidFill>
              </a:rPr>
              <a:t>His head was crushed between the protective rail of the EWP work basket and an overhead steel beam about 14 metres above ground level.</a:t>
            </a:r>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17</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8104" y="1371763"/>
            <a:ext cx="3384376" cy="5046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63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NSW incident in May </a:t>
            </a:r>
            <a:r>
              <a:rPr lang="en-AU" dirty="0" smtClean="0"/>
              <a:t>2014 </a:t>
            </a:r>
            <a:r>
              <a:rPr lang="en-AU" sz="1400" dirty="0" smtClean="0"/>
              <a:t>(continued)</a:t>
            </a:r>
            <a:endParaRPr lang="en-AU" dirty="0"/>
          </a:p>
        </p:txBody>
      </p:sp>
      <p:sp>
        <p:nvSpPr>
          <p:cNvPr id="5" name="Content Placeholder 4"/>
          <p:cNvSpPr>
            <a:spLocks noGrp="1"/>
          </p:cNvSpPr>
          <p:nvPr>
            <p:ph idx="1"/>
          </p:nvPr>
        </p:nvSpPr>
        <p:spPr/>
        <p:txBody>
          <a:bodyPr/>
          <a:lstStyle/>
          <a:p>
            <a:pPr>
              <a:spcAft>
                <a:spcPts val="1800"/>
              </a:spcAft>
              <a:buFont typeface="Arial" panose="020B0604020202020204" pitchFamily="34" charset="0"/>
              <a:buChar char="•"/>
            </a:pPr>
            <a:r>
              <a:rPr lang="en-AU" dirty="0">
                <a:solidFill>
                  <a:prstClr val="black"/>
                </a:solidFill>
                <a:cs typeface="Arial" panose="020B0604020202020204" pitchFamily="34" charset="0"/>
              </a:rPr>
              <a:t>At the time of the incident, the deceased worker was observed standing alone in the EWP basket</a:t>
            </a:r>
          </a:p>
          <a:p>
            <a:pPr>
              <a:spcAft>
                <a:spcPts val="1800"/>
              </a:spcAft>
              <a:buFont typeface="Arial" panose="020B0604020202020204" pitchFamily="34" charset="0"/>
              <a:buChar char="•"/>
            </a:pPr>
            <a:r>
              <a:rPr lang="en-AU" dirty="0">
                <a:solidFill>
                  <a:prstClr val="black"/>
                </a:solidFill>
                <a:cs typeface="Arial" panose="020B0604020202020204" pitchFamily="34" charset="0"/>
              </a:rPr>
              <a:t>When last observed by a worker, there was only a small distance between the worker’s safety hard hat and an overhead 600 mm steel beam</a:t>
            </a:r>
          </a:p>
          <a:p>
            <a:pPr>
              <a:spcAft>
                <a:spcPts val="1800"/>
              </a:spcAft>
              <a:buFont typeface="Arial" panose="020B0604020202020204" pitchFamily="34" charset="0"/>
              <a:buChar char="•"/>
            </a:pPr>
            <a:r>
              <a:rPr lang="en-AU" dirty="0">
                <a:solidFill>
                  <a:prstClr val="black"/>
                </a:solidFill>
                <a:cs typeface="Arial" panose="020B0604020202020204" pitchFamily="34" charset="0"/>
              </a:rPr>
              <a:t>Shortly afterwards, the deceased worker was seen with his head caught between the steel beam and the safety rail protecting the operator’s console</a:t>
            </a:r>
          </a:p>
          <a:p>
            <a:endParaRPr lang="en-AU" dirty="0"/>
          </a:p>
        </p:txBody>
      </p:sp>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18</a:t>
            </a:fld>
            <a:endParaRPr lang="en-US" dirty="0"/>
          </a:p>
        </p:txBody>
      </p:sp>
    </p:spTree>
    <p:extLst>
      <p:ext uri="{BB962C8B-B14F-4D97-AF65-F5344CB8AC3E}">
        <p14:creationId xmlns:p14="http://schemas.microsoft.com/office/powerpoint/2010/main" val="31854455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solidFill>
                  <a:schemeClr val="tx1"/>
                </a:solidFill>
              </a:rPr>
              <a:t>NSW incident in May 2014 </a:t>
            </a:r>
            <a:r>
              <a:rPr lang="en-AU" sz="1400" dirty="0">
                <a:solidFill>
                  <a:schemeClr val="tx1"/>
                </a:solidFill>
              </a:rPr>
              <a:t>(continued)</a:t>
            </a:r>
            <a:endParaRPr lang="en-AU" dirty="0">
              <a:solidFill>
                <a:schemeClr val="tx1"/>
              </a:solidFill>
            </a:endParaRPr>
          </a:p>
        </p:txBody>
      </p:sp>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19</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1628775"/>
            <a:ext cx="63246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795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p:cNvSpPr>
            <a:spLocks noGrp="1"/>
          </p:cNvSpPr>
          <p:nvPr>
            <p:ph type="title"/>
          </p:nvPr>
        </p:nvSpPr>
        <p:spPr/>
        <p:txBody>
          <a:bodyPr/>
          <a:lstStyle/>
          <a:p>
            <a:r>
              <a:rPr lang="en-AU" dirty="0" smtClean="0">
                <a:solidFill>
                  <a:srgbClr val="CF5E31"/>
                </a:solidFill>
              </a:rPr>
              <a:t>Recurring events</a:t>
            </a:r>
            <a:endParaRPr lang="en-AU" dirty="0">
              <a:solidFill>
                <a:srgbClr val="CF5E31"/>
              </a:solidFill>
            </a:endParaRPr>
          </a:p>
        </p:txBody>
      </p:sp>
      <p:sp>
        <p:nvSpPr>
          <p:cNvPr id="60419" name="Subtitle 4"/>
          <p:cNvSpPr>
            <a:spLocks noGrp="1"/>
          </p:cNvSpPr>
          <p:nvPr>
            <p:ph idx="1"/>
          </p:nvPr>
        </p:nvSpPr>
        <p:spPr>
          <a:xfrm>
            <a:off x="539552" y="1600200"/>
            <a:ext cx="8424936" cy="4495800"/>
          </a:xfrm>
        </p:spPr>
        <p:txBody>
          <a:bodyPr/>
          <a:lstStyle/>
          <a:p>
            <a:pPr>
              <a:buFontTx/>
              <a:buNone/>
              <a:defRPr/>
            </a:pPr>
            <a:endParaRPr lang="en-AU" dirty="0" smtClean="0">
              <a:cs typeface="+mn-cs"/>
            </a:endParaRPr>
          </a:p>
          <a:p>
            <a:pPr>
              <a:buFontTx/>
              <a:buNone/>
              <a:defRPr/>
            </a:pPr>
            <a:endParaRPr lang="en-AU" dirty="0" smtClean="0">
              <a:cs typeface="+mn-cs"/>
            </a:endParaRPr>
          </a:p>
          <a:p>
            <a:pPr>
              <a:buFontTx/>
              <a:buNone/>
              <a:defRPr/>
            </a:pPr>
            <a:endParaRPr lang="en-AU" dirty="0" smtClean="0">
              <a:cs typeface="+mn-cs"/>
            </a:endParaRPr>
          </a:p>
          <a:p>
            <a:pPr>
              <a:buFontTx/>
              <a:buNone/>
              <a:defRPr/>
            </a:pPr>
            <a:endParaRPr lang="en-AU" dirty="0" smtClean="0">
              <a:cs typeface="+mn-cs"/>
            </a:endParaRPr>
          </a:p>
          <a:p>
            <a:pPr>
              <a:buFontTx/>
              <a:buNone/>
              <a:defRPr/>
            </a:pPr>
            <a:endParaRPr lang="en-AU" dirty="0">
              <a:cs typeface="+mn-cs"/>
            </a:endParaRPr>
          </a:p>
          <a:p>
            <a:pPr>
              <a:buFontTx/>
              <a:buNone/>
              <a:defRPr/>
            </a:pPr>
            <a:endParaRPr lang="en-AU" dirty="0" smtClean="0">
              <a:cs typeface="+mn-cs"/>
            </a:endParaRPr>
          </a:p>
          <a:p>
            <a:pPr algn="r">
              <a:buNone/>
            </a:pPr>
            <a:endParaRPr lang="en-AU" sz="2000" dirty="0" smtClean="0"/>
          </a:p>
          <a:p>
            <a:pPr algn="r">
              <a:buNone/>
            </a:pPr>
            <a:endParaRPr lang="en-AU" sz="2000" dirty="0" smtClean="0"/>
          </a:p>
          <a:p>
            <a:pPr algn="r">
              <a:buFontTx/>
              <a:buNone/>
            </a:pPr>
            <a:r>
              <a:rPr lang="en-AU" dirty="0" smtClean="0"/>
              <a:t> </a:t>
            </a:r>
          </a:p>
        </p:txBody>
      </p:sp>
      <p:sp>
        <p:nvSpPr>
          <p:cNvPr id="4" name="Slide Number Placeholder 3"/>
          <p:cNvSpPr>
            <a:spLocks noGrp="1"/>
          </p:cNvSpPr>
          <p:nvPr>
            <p:ph type="sldNum" sz="quarter" idx="10"/>
          </p:nvPr>
        </p:nvSpPr>
        <p:spPr>
          <a:xfrm>
            <a:off x="7885113" y="6524625"/>
            <a:ext cx="1258887" cy="333375"/>
          </a:xfrm>
        </p:spPr>
        <p:txBody>
          <a:bodyPr/>
          <a:lstStyle/>
          <a:p>
            <a:pPr>
              <a:defRPr/>
            </a:pPr>
            <a:fld id="{65F01BBC-B154-426B-B193-7FA9844B8C65}" type="slidenum">
              <a:rPr lang="en-US" smtClean="0"/>
              <a:pPr>
                <a:defRPr/>
              </a:pPr>
              <a:t>2</a:t>
            </a:fld>
            <a:endParaRPr lang="en-US" dirty="0"/>
          </a:p>
        </p:txBody>
      </p:sp>
    </p:spTree>
    <p:extLst>
      <p:ext uri="{BB962C8B-B14F-4D97-AF65-F5344CB8AC3E}">
        <p14:creationId xmlns:p14="http://schemas.microsoft.com/office/powerpoint/2010/main" val="29796364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prstClr val="black"/>
                </a:solidFill>
              </a:rPr>
              <a:t>NSW </a:t>
            </a:r>
            <a:r>
              <a:rPr lang="en-AU" dirty="0" smtClean="0">
                <a:solidFill>
                  <a:prstClr val="black"/>
                </a:solidFill>
              </a:rPr>
              <a:t>mine safety investigation report</a:t>
            </a:r>
            <a:endParaRPr lang="en-AU" dirty="0"/>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20</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628800"/>
            <a:ext cx="4844950" cy="391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idx="1"/>
          </p:nvPr>
        </p:nvSpPr>
        <p:spPr>
          <a:xfrm>
            <a:off x="685800" y="1600200"/>
            <a:ext cx="3238128" cy="4495800"/>
          </a:xfrm>
        </p:spPr>
        <p:txBody>
          <a:bodyPr/>
          <a:lstStyle/>
          <a:p>
            <a:pPr marL="0" indent="0">
              <a:buNone/>
            </a:pPr>
            <a:r>
              <a:rPr lang="en-AU" dirty="0">
                <a:solidFill>
                  <a:prstClr val="black"/>
                </a:solidFill>
              </a:rPr>
              <a:t>Report published August 2015 by NSW Mine Safety Investigation Unit </a:t>
            </a:r>
            <a:r>
              <a:rPr lang="en-AU" dirty="0" smtClean="0">
                <a:solidFill>
                  <a:prstClr val="black"/>
                </a:solidFill>
              </a:rPr>
              <a:t>found </a:t>
            </a:r>
            <a:r>
              <a:rPr lang="en-AU" dirty="0">
                <a:solidFill>
                  <a:prstClr val="black"/>
                </a:solidFill>
              </a:rPr>
              <a:t>most likely cause to be that voluntary or involuntary bodily contact with console switch caused unintended platform rise</a:t>
            </a:r>
          </a:p>
          <a:p>
            <a:endParaRPr lang="en-AU" dirty="0"/>
          </a:p>
        </p:txBody>
      </p:sp>
    </p:spTree>
    <p:extLst>
      <p:ext uri="{BB962C8B-B14F-4D97-AF65-F5344CB8AC3E}">
        <p14:creationId xmlns:p14="http://schemas.microsoft.com/office/powerpoint/2010/main" val="3418252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AU" dirty="0"/>
              <a:t>Guideline published 31 October 2014</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192" y="1340768"/>
            <a:ext cx="4081638"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21</a:t>
            </a:fld>
            <a:endParaRPr lang="en-US" dirty="0"/>
          </a:p>
        </p:txBody>
      </p:sp>
      <p:sp>
        <p:nvSpPr>
          <p:cNvPr id="5" name="Rectangle 4"/>
          <p:cNvSpPr/>
          <p:nvPr/>
        </p:nvSpPr>
        <p:spPr bwMode="auto">
          <a:xfrm>
            <a:off x="5220072" y="4653136"/>
            <a:ext cx="3672408" cy="1728192"/>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sz="2400">
              <a:solidFill>
                <a:prstClr val="black"/>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87"/>
          <a:stretch/>
        </p:blipFill>
        <p:spPr bwMode="auto">
          <a:xfrm>
            <a:off x="1331640" y="1412776"/>
            <a:ext cx="3463158" cy="5002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266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22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00" y="260648"/>
            <a:ext cx="740092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909" y="2564904"/>
            <a:ext cx="4094515" cy="389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016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MSB 116 </a:t>
            </a:r>
            <a:r>
              <a:rPr lang="en-AU" sz="1400" dirty="0"/>
              <a:t>(continued)</a:t>
            </a:r>
          </a:p>
        </p:txBody>
      </p:sp>
      <p:sp>
        <p:nvSpPr>
          <p:cNvPr id="3" name="Content Placeholder 2"/>
          <p:cNvSpPr>
            <a:spLocks noGrp="1"/>
          </p:cNvSpPr>
          <p:nvPr>
            <p:ph idx="1"/>
          </p:nvPr>
        </p:nvSpPr>
        <p:spPr>
          <a:xfrm>
            <a:off x="899592" y="1412776"/>
            <a:ext cx="7416824" cy="4637112"/>
          </a:xfrm>
        </p:spPr>
        <p:txBody>
          <a:bodyPr/>
          <a:lstStyle/>
          <a:p>
            <a:pPr marL="0" indent="0">
              <a:spcAft>
                <a:spcPts val="1200"/>
              </a:spcAft>
              <a:buNone/>
            </a:pPr>
            <a:r>
              <a:rPr lang="en-AU" sz="2000" dirty="0">
                <a:solidFill>
                  <a:srgbClr val="CD5E31"/>
                </a:solidFill>
              </a:rPr>
              <a:t>Incidents </a:t>
            </a:r>
            <a:r>
              <a:rPr lang="en-AU" sz="2000" dirty="0" smtClean="0">
                <a:solidFill>
                  <a:srgbClr val="CD5E31"/>
                </a:solidFill>
              </a:rPr>
              <a:t>include:</a:t>
            </a:r>
            <a:endParaRPr lang="en-AU" sz="2000" dirty="0">
              <a:solidFill>
                <a:srgbClr val="CD5E31"/>
              </a:solidFill>
            </a:endParaRPr>
          </a:p>
          <a:p>
            <a:pPr>
              <a:spcAft>
                <a:spcPts val="1200"/>
              </a:spcAft>
            </a:pPr>
            <a:r>
              <a:rPr lang="en-AU" sz="2000" dirty="0"/>
              <a:t>a</a:t>
            </a:r>
            <a:r>
              <a:rPr lang="en-AU" sz="2000" dirty="0" smtClean="0"/>
              <a:t> worker attempting </a:t>
            </a:r>
            <a:r>
              <a:rPr lang="en-AU" sz="2000" dirty="0"/>
              <a:t>to manoeuvre into a steel structure was seriously injured when </a:t>
            </a:r>
            <a:r>
              <a:rPr lang="en-AU" sz="2000" dirty="0" smtClean="0"/>
              <a:t>he became </a:t>
            </a:r>
            <a:r>
              <a:rPr lang="en-AU" sz="2000" dirty="0"/>
              <a:t>trapped between the MEWP control panel and framework</a:t>
            </a:r>
          </a:p>
          <a:p>
            <a:pPr>
              <a:spcAft>
                <a:spcPts val="1200"/>
              </a:spcAft>
            </a:pPr>
            <a:r>
              <a:rPr lang="en-AU" sz="2000" dirty="0"/>
              <a:t>all eight connecting bolts between a MEWP basket and rotator assembly sheared when </a:t>
            </a:r>
            <a:r>
              <a:rPr lang="en-AU" sz="2000" dirty="0" smtClean="0"/>
              <a:t>the basket </a:t>
            </a:r>
            <a:r>
              <a:rPr lang="en-AU" sz="2000" dirty="0"/>
              <a:t>came into contact with a steel structure</a:t>
            </a:r>
          </a:p>
          <a:p>
            <a:pPr>
              <a:spcAft>
                <a:spcPts val="1200"/>
              </a:spcAft>
            </a:pPr>
            <a:r>
              <a:rPr lang="en-AU" sz="2000" dirty="0"/>
              <a:t>a MEWP basket knuckle was damaged when the basket became entangled in a steel </a:t>
            </a:r>
            <a:r>
              <a:rPr lang="en-AU" sz="2000" dirty="0" smtClean="0"/>
              <a:t>structure while </a:t>
            </a:r>
            <a:r>
              <a:rPr lang="en-AU" sz="2000" dirty="0"/>
              <a:t>being </a:t>
            </a:r>
            <a:r>
              <a:rPr lang="en-AU" sz="2000" dirty="0" smtClean="0"/>
              <a:t>withdrawn</a:t>
            </a:r>
            <a:endParaRPr lang="en-AU" sz="2000"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23</a:t>
            </a:fld>
            <a:endParaRPr lang="en-US" dirty="0"/>
          </a:p>
        </p:txBody>
      </p:sp>
    </p:spTree>
    <p:extLst>
      <p:ext uri="{BB962C8B-B14F-4D97-AF65-F5344CB8AC3E}">
        <p14:creationId xmlns:p14="http://schemas.microsoft.com/office/powerpoint/2010/main" val="1927275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96" y="266725"/>
            <a:ext cx="73723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24</a:t>
            </a:fld>
            <a:endParaRPr lang="en-US" dirty="0"/>
          </a:p>
        </p:txBody>
      </p:sp>
      <p:sp>
        <p:nvSpPr>
          <p:cNvPr id="3" name="TextBox 2"/>
          <p:cNvSpPr txBox="1"/>
          <p:nvPr/>
        </p:nvSpPr>
        <p:spPr>
          <a:xfrm>
            <a:off x="899592" y="3140968"/>
            <a:ext cx="7445844" cy="2708434"/>
          </a:xfrm>
          <a:prstGeom prst="rect">
            <a:avLst/>
          </a:prstGeom>
          <a:noFill/>
        </p:spPr>
        <p:txBody>
          <a:bodyPr wrap="square" rtlCol="0">
            <a:spAutoFit/>
          </a:bodyPr>
          <a:lstStyle/>
          <a:p>
            <a:pPr>
              <a:spcAft>
                <a:spcPts val="1200"/>
              </a:spcAft>
            </a:pPr>
            <a:r>
              <a:rPr lang="en-AU" sz="2000" dirty="0">
                <a:solidFill>
                  <a:prstClr val="black"/>
                </a:solidFill>
              </a:rPr>
              <a:t>On 15</a:t>
            </a:r>
            <a:r>
              <a:rPr lang="en-AU" sz="2000" baseline="30000" dirty="0">
                <a:solidFill>
                  <a:prstClr val="black"/>
                </a:solidFill>
              </a:rPr>
              <a:t> </a:t>
            </a:r>
            <a:r>
              <a:rPr lang="en-AU" sz="2000" dirty="0">
                <a:solidFill>
                  <a:prstClr val="black"/>
                </a:solidFill>
              </a:rPr>
              <a:t>May 2015, an underground worker using an EWP was fatally injured when the charge-up basket he was in moved upwards, crushing him against the roof of the cross-cut. It appears he was leaning over the front of the basket when he accidentally activated the control stick for raising and lowering the basket.</a:t>
            </a:r>
          </a:p>
          <a:p>
            <a:pPr>
              <a:spcAft>
                <a:spcPts val="1200"/>
              </a:spcAft>
            </a:pPr>
            <a:r>
              <a:rPr lang="en-AU" sz="2000" dirty="0">
                <a:solidFill>
                  <a:prstClr val="black"/>
                </a:solidFill>
              </a:rPr>
              <a:t>After the accident, the control stick was found to be bent forward (i.e. in "raise basket" position).</a:t>
            </a:r>
          </a:p>
        </p:txBody>
      </p:sp>
    </p:spTree>
    <p:extLst>
      <p:ext uri="{BB962C8B-B14F-4D97-AF65-F5344CB8AC3E}">
        <p14:creationId xmlns:p14="http://schemas.microsoft.com/office/powerpoint/2010/main" val="5483438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a:t>SIR 217 </a:t>
            </a:r>
            <a:r>
              <a:rPr lang="en-AU" sz="1400" dirty="0"/>
              <a:t>(continued)</a:t>
            </a:r>
            <a:endParaRPr lang="en-US" sz="1400" dirty="0" smtClean="0"/>
          </a:p>
        </p:txBody>
      </p:sp>
      <p:pic>
        <p:nvPicPr>
          <p:cNvPr id="5122" name="Picture 2" descr="\\Internal.dom\Corp\UserData\Perth\HomeDrive\MIAJURG\My Documents\My Pictures\IMG_03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484784"/>
            <a:ext cx="6172200" cy="47910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25</a:t>
            </a:fld>
            <a:endParaRPr lang="en-US" dirty="0"/>
          </a:p>
        </p:txBody>
      </p:sp>
    </p:spTree>
    <p:extLst>
      <p:ext uri="{BB962C8B-B14F-4D97-AF65-F5344CB8AC3E}">
        <p14:creationId xmlns:p14="http://schemas.microsoft.com/office/powerpoint/2010/main" val="408233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Falls from height</a:t>
            </a:r>
            <a:endParaRPr lang="en-US" dirty="0" smtClean="0"/>
          </a:p>
        </p:txBody>
      </p:sp>
      <p:sp>
        <p:nvSpPr>
          <p:cNvPr id="3" name="TextBox 2"/>
          <p:cNvSpPr txBox="1"/>
          <p:nvPr/>
        </p:nvSpPr>
        <p:spPr>
          <a:xfrm>
            <a:off x="1043608" y="4409236"/>
            <a:ext cx="7397756" cy="1015663"/>
          </a:xfrm>
          <a:prstGeom prst="rect">
            <a:avLst/>
          </a:prstGeom>
          <a:noFill/>
        </p:spPr>
        <p:txBody>
          <a:bodyPr wrap="square" rtlCol="0">
            <a:spAutoFit/>
          </a:bodyPr>
          <a:lstStyle/>
          <a:p>
            <a:r>
              <a:rPr lang="en-AU" sz="2000" dirty="0">
                <a:solidFill>
                  <a:prstClr val="black"/>
                </a:solidFill>
              </a:rPr>
              <a:t>While erecting structural steelwork, an experienced tradesperson fell about 10 metres through a grid mesh floor and died from the injuries sustained.</a:t>
            </a:r>
          </a:p>
        </p:txBody>
      </p:sp>
      <p:sp>
        <p:nvSpPr>
          <p:cNvPr id="6" name="TextBox 5"/>
          <p:cNvSpPr txBox="1"/>
          <p:nvPr/>
        </p:nvSpPr>
        <p:spPr>
          <a:xfrm>
            <a:off x="1187624" y="3715461"/>
            <a:ext cx="6048672" cy="369332"/>
          </a:xfrm>
          <a:prstGeom prst="rect">
            <a:avLst/>
          </a:prstGeom>
          <a:noFill/>
        </p:spPr>
        <p:txBody>
          <a:bodyPr wrap="square" rtlCol="0">
            <a:spAutoFit/>
          </a:bodyPr>
          <a:lstStyle/>
          <a:p>
            <a:r>
              <a:rPr lang="en-AU" dirty="0">
                <a:solidFill>
                  <a:prstClr val="black"/>
                </a:solidFill>
              </a:rPr>
              <a:t>Published 6 January 2010</a:t>
            </a: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26</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340768"/>
            <a:ext cx="7541772" cy="223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386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15" y="1268760"/>
            <a:ext cx="8063610" cy="238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dirty="0"/>
              <a:t>Falls from </a:t>
            </a:r>
            <a:r>
              <a:rPr lang="en-AU" dirty="0" smtClean="0"/>
              <a:t>height </a:t>
            </a:r>
            <a:r>
              <a:rPr lang="en-AU" sz="1400" dirty="0" smtClean="0"/>
              <a:t>(continued)</a:t>
            </a:r>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27</a:t>
            </a:fld>
            <a:endParaRPr lang="en-US" dirty="0"/>
          </a:p>
        </p:txBody>
      </p:sp>
      <p:sp>
        <p:nvSpPr>
          <p:cNvPr id="3" name="TextBox 2"/>
          <p:cNvSpPr txBox="1"/>
          <p:nvPr/>
        </p:nvSpPr>
        <p:spPr>
          <a:xfrm>
            <a:off x="989947" y="4077072"/>
            <a:ext cx="7632848" cy="2400657"/>
          </a:xfrm>
          <a:prstGeom prst="rect">
            <a:avLst/>
          </a:prstGeom>
          <a:noFill/>
        </p:spPr>
        <p:txBody>
          <a:bodyPr wrap="square" rtlCol="0">
            <a:spAutoFit/>
          </a:bodyPr>
          <a:lstStyle/>
          <a:p>
            <a:pPr>
              <a:spcAft>
                <a:spcPts val="1200"/>
              </a:spcAft>
            </a:pPr>
            <a:r>
              <a:rPr lang="en-AU" sz="2000" dirty="0">
                <a:solidFill>
                  <a:prstClr val="black"/>
                </a:solidFill>
              </a:rPr>
              <a:t>An employee sustained fatal injuries when he fell through a grizzly installed over an ore pass in an underground mine. The employee had been instructed to cover the grizzly to improve ventilation quality. </a:t>
            </a:r>
          </a:p>
          <a:p>
            <a:pPr>
              <a:spcAft>
                <a:spcPts val="1200"/>
              </a:spcAft>
            </a:pPr>
            <a:r>
              <a:rPr lang="en-AU" sz="2000" dirty="0">
                <a:solidFill>
                  <a:prstClr val="black"/>
                </a:solidFill>
              </a:rPr>
              <a:t>It appears that, while installing mesh over the grizzly, the employee fell through one of the grizzly openings to the broken rock about 25 metres below. </a:t>
            </a:r>
          </a:p>
        </p:txBody>
      </p:sp>
      <p:sp>
        <p:nvSpPr>
          <p:cNvPr id="6" name="TextBox 5"/>
          <p:cNvSpPr txBox="1"/>
          <p:nvPr/>
        </p:nvSpPr>
        <p:spPr>
          <a:xfrm>
            <a:off x="989947" y="3701643"/>
            <a:ext cx="6048672" cy="369332"/>
          </a:xfrm>
          <a:prstGeom prst="rect">
            <a:avLst/>
          </a:prstGeom>
          <a:noFill/>
        </p:spPr>
        <p:txBody>
          <a:bodyPr wrap="square" rtlCol="0">
            <a:spAutoFit/>
          </a:bodyPr>
          <a:lstStyle/>
          <a:p>
            <a:r>
              <a:rPr lang="en-AU" dirty="0">
                <a:solidFill>
                  <a:prstClr val="black"/>
                </a:solidFill>
              </a:rPr>
              <a:t>Published 15 July 2010</a:t>
            </a:r>
          </a:p>
        </p:txBody>
      </p:sp>
    </p:spTree>
    <p:extLst>
      <p:ext uri="{BB962C8B-B14F-4D97-AF65-F5344CB8AC3E}">
        <p14:creationId xmlns:p14="http://schemas.microsoft.com/office/powerpoint/2010/main" val="1192775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SIR 164 </a:t>
            </a:r>
            <a:r>
              <a:rPr lang="en-AU" sz="1400" dirty="0" smtClean="0"/>
              <a:t>(continued</a:t>
            </a:r>
            <a:r>
              <a:rPr lang="en-AU" sz="1400" dirty="0"/>
              <a:t>)</a:t>
            </a:r>
            <a:endParaRPr lang="en-US" dirty="0" smtClean="0"/>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28</a:t>
            </a:fld>
            <a:endParaRPr lang="en-US" dirty="0"/>
          </a:p>
        </p:txBody>
      </p:sp>
      <p:pic>
        <p:nvPicPr>
          <p:cNvPr id="1026" name="Picture 2" descr="E:\IMG_03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484784"/>
            <a:ext cx="6300192" cy="472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9962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SIR 164 </a:t>
            </a:r>
            <a:r>
              <a:rPr lang="en-AU" sz="1400" dirty="0" smtClean="0"/>
              <a:t>(continued</a:t>
            </a:r>
            <a:r>
              <a:rPr lang="en-AU" sz="1400" dirty="0"/>
              <a:t>)</a:t>
            </a:r>
            <a:endParaRPr lang="en-US" dirty="0" smtClean="0"/>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29</a:t>
            </a:fld>
            <a:endParaRPr lang="en-US" dirty="0"/>
          </a:p>
        </p:txBody>
      </p:sp>
      <p:pic>
        <p:nvPicPr>
          <p:cNvPr id="2050" name="Picture 2" descr="E:\IMG_03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412776"/>
            <a:ext cx="6264695" cy="4698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036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are we going to cover today?</a:t>
            </a:r>
            <a:endParaRPr lang="en-AU" dirty="0"/>
          </a:p>
        </p:txBody>
      </p:sp>
      <p:sp>
        <p:nvSpPr>
          <p:cNvPr id="3" name="Content Placeholder 2"/>
          <p:cNvSpPr>
            <a:spLocks noGrp="1"/>
          </p:cNvSpPr>
          <p:nvPr>
            <p:ph idx="1"/>
          </p:nvPr>
        </p:nvSpPr>
        <p:spPr/>
        <p:txBody>
          <a:bodyPr/>
          <a:lstStyle/>
          <a:p>
            <a:pPr>
              <a:spcAft>
                <a:spcPts val="1600"/>
              </a:spcAft>
            </a:pPr>
            <a:r>
              <a:rPr lang="en-AU" dirty="0" smtClean="0"/>
              <a:t>Recent </a:t>
            </a:r>
            <a:r>
              <a:rPr lang="en-AU" dirty="0"/>
              <a:t>incidents </a:t>
            </a:r>
            <a:endParaRPr lang="en-AU" dirty="0" smtClean="0"/>
          </a:p>
          <a:p>
            <a:pPr>
              <a:spcAft>
                <a:spcPts val="1600"/>
              </a:spcAft>
            </a:pPr>
            <a:r>
              <a:rPr lang="en-AU" dirty="0" smtClean="0"/>
              <a:t>Recent injuries</a:t>
            </a:r>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a:t>
            </a:fld>
            <a:endParaRPr lang="en-US" dirty="0"/>
          </a:p>
        </p:txBody>
      </p:sp>
    </p:spTree>
    <p:extLst>
      <p:ext uri="{BB962C8B-B14F-4D97-AF65-F5344CB8AC3E}">
        <p14:creationId xmlns:p14="http://schemas.microsoft.com/office/powerpoint/2010/main" val="858279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tx1"/>
                </a:solidFill>
              </a:rPr>
              <a:t>Falls from height </a:t>
            </a:r>
            <a:r>
              <a:rPr lang="en-AU" sz="1400" dirty="0">
                <a:solidFill>
                  <a:schemeClr val="tx1"/>
                </a:solidFill>
              </a:rPr>
              <a:t>(continued)</a:t>
            </a:r>
            <a:endParaRPr lang="en-AU" dirty="0">
              <a:solidFill>
                <a:schemeClr val="tx1"/>
              </a:solidFill>
            </a:endParaRP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30</a:t>
            </a:fld>
            <a:endParaRPr lang="en-US" dirty="0"/>
          </a:p>
        </p:txBody>
      </p:sp>
      <p:sp>
        <p:nvSpPr>
          <p:cNvPr id="3" name="TextBox 2"/>
          <p:cNvSpPr txBox="1"/>
          <p:nvPr/>
        </p:nvSpPr>
        <p:spPr>
          <a:xfrm>
            <a:off x="1069351" y="4509120"/>
            <a:ext cx="6912768" cy="1785104"/>
          </a:xfrm>
          <a:prstGeom prst="rect">
            <a:avLst/>
          </a:prstGeom>
          <a:noFill/>
        </p:spPr>
        <p:txBody>
          <a:bodyPr wrap="square" rtlCol="0">
            <a:spAutoFit/>
          </a:bodyPr>
          <a:lstStyle/>
          <a:p>
            <a:pPr>
              <a:spcAft>
                <a:spcPts val="1200"/>
              </a:spcAft>
            </a:pPr>
            <a:r>
              <a:rPr lang="en-AU" sz="2000" dirty="0">
                <a:solidFill>
                  <a:prstClr val="black"/>
                </a:solidFill>
              </a:rPr>
              <a:t>An employee sustained fatal injuries when he fell at least 25 metres.</a:t>
            </a:r>
          </a:p>
          <a:p>
            <a:pPr>
              <a:spcAft>
                <a:spcPts val="1200"/>
              </a:spcAft>
            </a:pPr>
            <a:r>
              <a:rPr lang="en-AU" sz="2000" dirty="0">
                <a:solidFill>
                  <a:prstClr val="black"/>
                </a:solidFill>
              </a:rPr>
              <a:t>It appears that the deceased had fallen into the lower chamber of the process vessel and then to the ground via a discharge chute.</a:t>
            </a:r>
          </a:p>
        </p:txBody>
      </p:sp>
      <p:sp>
        <p:nvSpPr>
          <p:cNvPr id="6" name="TextBox 5"/>
          <p:cNvSpPr txBox="1"/>
          <p:nvPr/>
        </p:nvSpPr>
        <p:spPr>
          <a:xfrm>
            <a:off x="1100024" y="3918690"/>
            <a:ext cx="6048672" cy="369332"/>
          </a:xfrm>
          <a:prstGeom prst="rect">
            <a:avLst/>
          </a:prstGeom>
          <a:noFill/>
        </p:spPr>
        <p:txBody>
          <a:bodyPr wrap="square" rtlCol="0">
            <a:spAutoFit/>
          </a:bodyPr>
          <a:lstStyle/>
          <a:p>
            <a:r>
              <a:rPr lang="en-AU" dirty="0">
                <a:solidFill>
                  <a:prstClr val="black"/>
                </a:solidFill>
              </a:rPr>
              <a:t>Published 16 December 2010</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14" y="1412776"/>
            <a:ext cx="781486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330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tx1"/>
                </a:solidFill>
              </a:rPr>
              <a:t>Falls from height </a:t>
            </a:r>
            <a:r>
              <a:rPr lang="en-AU" sz="1400" dirty="0">
                <a:solidFill>
                  <a:schemeClr val="tx1"/>
                </a:solidFill>
              </a:rPr>
              <a:t>(continued)</a:t>
            </a:r>
            <a:endParaRPr lang="en-AU" dirty="0">
              <a:solidFill>
                <a:schemeClr val="tx1"/>
              </a:solidFill>
            </a:endParaRP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31</a:t>
            </a:fld>
            <a:endParaRPr lang="en-US" dirty="0"/>
          </a:p>
        </p:txBody>
      </p:sp>
      <p:sp>
        <p:nvSpPr>
          <p:cNvPr id="3" name="TextBox 2"/>
          <p:cNvSpPr txBox="1"/>
          <p:nvPr/>
        </p:nvSpPr>
        <p:spPr>
          <a:xfrm>
            <a:off x="1136137" y="4221088"/>
            <a:ext cx="7130368" cy="1477328"/>
          </a:xfrm>
          <a:prstGeom prst="rect">
            <a:avLst/>
          </a:prstGeom>
          <a:noFill/>
        </p:spPr>
        <p:txBody>
          <a:bodyPr wrap="square" rtlCol="0">
            <a:spAutoFit/>
          </a:bodyPr>
          <a:lstStyle/>
          <a:p>
            <a:pPr>
              <a:spcAft>
                <a:spcPts val="1200"/>
              </a:spcAft>
            </a:pPr>
            <a:r>
              <a:rPr lang="en-AU" sz="2000" dirty="0">
                <a:solidFill>
                  <a:prstClr val="black"/>
                </a:solidFill>
              </a:rPr>
              <a:t>A worker climbed the access ladder to the deck of the crane to guide the counterweight.</a:t>
            </a:r>
          </a:p>
          <a:p>
            <a:pPr>
              <a:spcAft>
                <a:spcPts val="1200"/>
              </a:spcAft>
            </a:pPr>
            <a:r>
              <a:rPr lang="en-AU" sz="2000" dirty="0">
                <a:solidFill>
                  <a:prstClr val="black"/>
                </a:solidFill>
              </a:rPr>
              <a:t>He lost his balance and fell almost 2 metres from the deck to the ground below, breaking his collarbone</a:t>
            </a:r>
            <a:r>
              <a:rPr lang="en-AU" sz="2000" dirty="0" smtClean="0">
                <a:solidFill>
                  <a:prstClr val="black"/>
                </a:solidFill>
              </a:rPr>
              <a:t>.</a:t>
            </a:r>
            <a:endParaRPr lang="en-AU" sz="2000" dirty="0">
              <a:solidFill>
                <a:prstClr val="black"/>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538" y="1340768"/>
            <a:ext cx="74199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135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tx1"/>
                </a:solidFill>
              </a:rPr>
              <a:t>Falls from height </a:t>
            </a:r>
            <a:r>
              <a:rPr lang="en-AU" sz="1400" dirty="0">
                <a:solidFill>
                  <a:schemeClr val="tx1"/>
                </a:solidFill>
              </a:rPr>
              <a:t>(continued)</a:t>
            </a:r>
            <a:endParaRPr lang="en-AU" dirty="0">
              <a:solidFill>
                <a:schemeClr val="tx1"/>
              </a:solidFill>
            </a:endParaRP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32</a:t>
            </a:fld>
            <a:endParaRPr lang="en-US" dirty="0"/>
          </a:p>
        </p:txBody>
      </p:sp>
      <p:sp>
        <p:nvSpPr>
          <p:cNvPr id="3" name="TextBox 2"/>
          <p:cNvSpPr txBox="1"/>
          <p:nvPr/>
        </p:nvSpPr>
        <p:spPr>
          <a:xfrm>
            <a:off x="1259632" y="3826783"/>
            <a:ext cx="7344816" cy="2554545"/>
          </a:xfrm>
          <a:prstGeom prst="rect">
            <a:avLst/>
          </a:prstGeom>
          <a:noFill/>
        </p:spPr>
        <p:txBody>
          <a:bodyPr wrap="square" rtlCol="0">
            <a:spAutoFit/>
          </a:bodyPr>
          <a:lstStyle/>
          <a:p>
            <a:pPr>
              <a:spcAft>
                <a:spcPts val="1200"/>
              </a:spcAft>
            </a:pPr>
            <a:r>
              <a:rPr lang="en-AU" sz="2000" dirty="0">
                <a:solidFill>
                  <a:prstClr val="black"/>
                </a:solidFill>
              </a:rPr>
              <a:t>Truck driver was delivering 100 metre coils of 110 mm diameter poly pipe to a mine. Each coil weighed more than 300 kg.</a:t>
            </a:r>
          </a:p>
          <a:p>
            <a:pPr>
              <a:spcAft>
                <a:spcPts val="1200"/>
              </a:spcAft>
            </a:pPr>
            <a:r>
              <a:rPr lang="en-AU" sz="2000" dirty="0">
                <a:solidFill>
                  <a:prstClr val="black"/>
                </a:solidFill>
              </a:rPr>
              <a:t>Driver climbed into a row of five coils to release two binding straps. When the straps were released the coils slid off the trailer, dragging the driver with them.</a:t>
            </a:r>
          </a:p>
          <a:p>
            <a:pPr>
              <a:spcAft>
                <a:spcPts val="1200"/>
              </a:spcAft>
            </a:pPr>
            <a:r>
              <a:rPr lang="en-AU" sz="2000" dirty="0">
                <a:solidFill>
                  <a:prstClr val="black"/>
                </a:solidFill>
              </a:rPr>
              <a:t>Driver fell to the ground, landing on his head and shoulder and  received a compound leg fracture.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66267"/>
            <a:ext cx="741045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047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SIR 211 </a:t>
            </a:r>
            <a:r>
              <a:rPr lang="en-AU" sz="1400" dirty="0" smtClean="0"/>
              <a:t>(continued</a:t>
            </a:r>
            <a:r>
              <a:rPr lang="en-AU" sz="1400" dirty="0"/>
              <a:t>)</a:t>
            </a:r>
            <a:endParaRPr lang="en-US"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844824"/>
            <a:ext cx="8412685" cy="3551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33</a:t>
            </a:fld>
            <a:endParaRPr lang="en-US" dirty="0"/>
          </a:p>
        </p:txBody>
      </p:sp>
    </p:spTree>
    <p:extLst>
      <p:ext uri="{BB962C8B-B14F-4D97-AF65-F5344CB8AC3E}">
        <p14:creationId xmlns:p14="http://schemas.microsoft.com/office/powerpoint/2010/main" val="33847273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tx1"/>
                </a:solidFill>
              </a:rPr>
              <a:t>Falls from height </a:t>
            </a:r>
            <a:r>
              <a:rPr lang="en-AU" sz="1400" dirty="0">
                <a:solidFill>
                  <a:schemeClr val="tx1"/>
                </a:solidFill>
              </a:rPr>
              <a:t>(continued)</a:t>
            </a:r>
            <a:endParaRPr lang="en-AU" dirty="0">
              <a:solidFill>
                <a:schemeClr val="tx1"/>
              </a:solidFill>
            </a:endParaRP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34</a:t>
            </a:fld>
            <a:endParaRPr lang="en-US" dirty="0"/>
          </a:p>
        </p:txBody>
      </p:sp>
      <p:sp>
        <p:nvSpPr>
          <p:cNvPr id="3" name="TextBox 2"/>
          <p:cNvSpPr txBox="1"/>
          <p:nvPr/>
        </p:nvSpPr>
        <p:spPr>
          <a:xfrm>
            <a:off x="899592" y="3764809"/>
            <a:ext cx="7612304" cy="2708434"/>
          </a:xfrm>
          <a:prstGeom prst="rect">
            <a:avLst/>
          </a:prstGeom>
          <a:noFill/>
        </p:spPr>
        <p:txBody>
          <a:bodyPr wrap="square" rtlCol="0">
            <a:spAutoFit/>
          </a:bodyPr>
          <a:lstStyle/>
          <a:p>
            <a:pPr>
              <a:spcAft>
                <a:spcPts val="1200"/>
              </a:spcAft>
            </a:pPr>
            <a:r>
              <a:rPr lang="en-AU" sz="2000" dirty="0">
                <a:solidFill>
                  <a:prstClr val="black"/>
                </a:solidFill>
              </a:rPr>
              <a:t>Supervisor had climbed the steelwork above the walkway and handrail to access the </a:t>
            </a:r>
            <a:r>
              <a:rPr lang="en-AU" sz="2000" dirty="0" err="1">
                <a:solidFill>
                  <a:prstClr val="black"/>
                </a:solidFill>
              </a:rPr>
              <a:t>headchute</a:t>
            </a:r>
            <a:r>
              <a:rPr lang="en-AU" sz="2000" dirty="0">
                <a:solidFill>
                  <a:prstClr val="black"/>
                </a:solidFill>
              </a:rPr>
              <a:t> inspection hatch. </a:t>
            </a:r>
          </a:p>
          <a:p>
            <a:pPr>
              <a:spcAft>
                <a:spcPts val="1200"/>
              </a:spcAft>
            </a:pPr>
            <a:r>
              <a:rPr lang="en-AU" sz="2000" dirty="0">
                <a:solidFill>
                  <a:prstClr val="black"/>
                </a:solidFill>
              </a:rPr>
              <a:t>As he opened the </a:t>
            </a:r>
            <a:r>
              <a:rPr lang="en-AU" sz="2000" dirty="0" err="1">
                <a:solidFill>
                  <a:prstClr val="black"/>
                </a:solidFill>
              </a:rPr>
              <a:t>headchute</a:t>
            </a:r>
            <a:r>
              <a:rPr lang="en-AU" sz="2000" dirty="0">
                <a:solidFill>
                  <a:prstClr val="black"/>
                </a:solidFill>
              </a:rPr>
              <a:t> inspection hatch it came away from its hinge pins and fell onto the walkway platform.</a:t>
            </a:r>
          </a:p>
          <a:p>
            <a:pPr>
              <a:spcAft>
                <a:spcPts val="1200"/>
              </a:spcAft>
            </a:pPr>
            <a:r>
              <a:rPr lang="en-AU" sz="2000" dirty="0">
                <a:solidFill>
                  <a:prstClr val="black"/>
                </a:solidFill>
              </a:rPr>
              <a:t>The supervisor lost his balance, fell backwards 3 metres to the conveyor below, and then a further 3.5 metres to the ground</a:t>
            </a:r>
          </a:p>
          <a:p>
            <a:pPr>
              <a:spcAft>
                <a:spcPts val="1200"/>
              </a:spcAft>
            </a:pPr>
            <a:r>
              <a:rPr lang="en-AU" sz="2000" dirty="0">
                <a:solidFill>
                  <a:prstClr val="black"/>
                </a:solidFill>
              </a:rPr>
              <a:t>Fortunately, he was not injured.</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20" y="1269107"/>
            <a:ext cx="74295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453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35</a:t>
            </a:fld>
            <a:endParaRPr lang="en-US" dirty="0"/>
          </a:p>
        </p:txBody>
      </p:sp>
      <p:sp>
        <p:nvSpPr>
          <p:cNvPr id="5" name="Rectangle 2"/>
          <p:cNvSpPr>
            <a:spLocks noGrp="1" noChangeArrowheads="1"/>
          </p:cNvSpPr>
          <p:nvPr>
            <p:ph type="title" idx="4294967295"/>
          </p:nvPr>
        </p:nvSpPr>
        <p:spPr>
          <a:xfrm>
            <a:off x="568502" y="188640"/>
            <a:ext cx="7772400" cy="1143000"/>
          </a:xfrm>
        </p:spPr>
        <p:txBody>
          <a:bodyPr/>
          <a:lstStyle/>
          <a:p>
            <a:pPr eaLnBrk="1" hangingPunct="1"/>
            <a:r>
              <a:rPr lang="en-AU" dirty="0" smtClean="0">
                <a:solidFill>
                  <a:schemeClr val="tx1"/>
                </a:solidFill>
              </a:rPr>
              <a:t>SIR 212 </a:t>
            </a:r>
            <a:r>
              <a:rPr lang="en-AU" sz="1400" dirty="0">
                <a:solidFill>
                  <a:schemeClr val="tx1"/>
                </a:solidFill>
              </a:rPr>
              <a:t>(continued)</a:t>
            </a:r>
            <a:endParaRPr lang="en-US" dirty="0" smtClean="0">
              <a:solidFill>
                <a:schemeClr val="tx1"/>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88640"/>
            <a:ext cx="4059005" cy="6180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421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Vehicles over an edge</a:t>
            </a:r>
            <a:endParaRPr lang="en-US" dirty="0" smtClean="0"/>
          </a:p>
        </p:txBody>
      </p:sp>
      <p:sp>
        <p:nvSpPr>
          <p:cNvPr id="3" name="TextBox 2"/>
          <p:cNvSpPr txBox="1"/>
          <p:nvPr/>
        </p:nvSpPr>
        <p:spPr>
          <a:xfrm>
            <a:off x="1043608" y="4077072"/>
            <a:ext cx="7488832" cy="1785104"/>
          </a:xfrm>
          <a:prstGeom prst="rect">
            <a:avLst/>
          </a:prstGeom>
          <a:noFill/>
        </p:spPr>
        <p:txBody>
          <a:bodyPr wrap="square" rtlCol="0">
            <a:spAutoFit/>
          </a:bodyPr>
          <a:lstStyle/>
          <a:p>
            <a:pPr>
              <a:spcAft>
                <a:spcPts val="1200"/>
              </a:spcAft>
            </a:pPr>
            <a:r>
              <a:rPr lang="en-AU" sz="2000" dirty="0">
                <a:solidFill>
                  <a:prstClr val="black"/>
                </a:solidFill>
              </a:rPr>
              <a:t>Caterpillar 769 haul truck was reversed to the edge of a 6 metre high stockpile which collapsed, causing the truck to topple over the edge and come to rest upside down at its base.</a:t>
            </a:r>
          </a:p>
          <a:p>
            <a:pPr>
              <a:spcAft>
                <a:spcPts val="1200"/>
              </a:spcAft>
            </a:pPr>
            <a:r>
              <a:rPr lang="en-AU" sz="2000" dirty="0">
                <a:solidFill>
                  <a:prstClr val="black"/>
                </a:solidFill>
              </a:rPr>
              <a:t>The truck driver suffered serious injuries including fractured ribs, shoulder and several vertebrae.</a:t>
            </a:r>
          </a:p>
        </p:txBody>
      </p:sp>
      <p:sp>
        <p:nvSpPr>
          <p:cNvPr id="6" name="TextBox 5"/>
          <p:cNvSpPr txBox="1"/>
          <p:nvPr/>
        </p:nvSpPr>
        <p:spPr>
          <a:xfrm>
            <a:off x="1043608" y="3379208"/>
            <a:ext cx="6048672" cy="369332"/>
          </a:xfrm>
          <a:prstGeom prst="rect">
            <a:avLst/>
          </a:prstGeom>
          <a:noFill/>
        </p:spPr>
        <p:txBody>
          <a:bodyPr wrap="square" rtlCol="0">
            <a:spAutoFit/>
          </a:bodyPr>
          <a:lstStyle/>
          <a:p>
            <a:r>
              <a:rPr lang="en-AU" dirty="0">
                <a:solidFill>
                  <a:prstClr val="black"/>
                </a:solidFill>
              </a:rPr>
              <a:t>Published 22 October 1991</a:t>
            </a: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36</a:t>
            </a:fld>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324492"/>
            <a:ext cx="7560196" cy="188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675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477" y="1080606"/>
            <a:ext cx="711609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125760"/>
            <a:ext cx="7772400" cy="1143000"/>
          </a:xfrm>
        </p:spPr>
        <p:txBody>
          <a:bodyPr/>
          <a:lstStyle/>
          <a:p>
            <a:r>
              <a:rPr lang="en-AU" dirty="0"/>
              <a:t>Vehicles over an </a:t>
            </a:r>
            <a:r>
              <a:rPr lang="en-AU" dirty="0" smtClean="0"/>
              <a:t>edge </a:t>
            </a:r>
            <a:r>
              <a:rPr lang="en-AU" sz="1400" dirty="0" smtClean="0"/>
              <a:t>(continued)</a:t>
            </a:r>
            <a:endParaRPr lang="en-AU" sz="1400"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37</a:t>
            </a:fld>
            <a:endParaRPr lang="en-US" dirty="0"/>
          </a:p>
        </p:txBody>
      </p:sp>
      <p:sp>
        <p:nvSpPr>
          <p:cNvPr id="3" name="TextBox 2"/>
          <p:cNvSpPr txBox="1"/>
          <p:nvPr/>
        </p:nvSpPr>
        <p:spPr>
          <a:xfrm>
            <a:off x="971600" y="4114234"/>
            <a:ext cx="7848872" cy="2339102"/>
          </a:xfrm>
          <a:prstGeom prst="rect">
            <a:avLst/>
          </a:prstGeom>
          <a:noFill/>
        </p:spPr>
        <p:txBody>
          <a:bodyPr wrap="square" rtlCol="0">
            <a:spAutoFit/>
          </a:bodyPr>
          <a:lstStyle/>
          <a:p>
            <a:pPr>
              <a:spcAft>
                <a:spcPts val="1200"/>
              </a:spcAft>
            </a:pPr>
            <a:r>
              <a:rPr lang="en-AU" dirty="0">
                <a:solidFill>
                  <a:prstClr val="black"/>
                </a:solidFill>
              </a:rPr>
              <a:t>Toyota personnel carrier was reversing into an ore drive in an underground mine, when it went over the bench edge of an open stope.</a:t>
            </a:r>
          </a:p>
          <a:p>
            <a:pPr>
              <a:spcAft>
                <a:spcPts val="1200"/>
              </a:spcAft>
            </a:pPr>
            <a:r>
              <a:rPr lang="en-AU" dirty="0">
                <a:solidFill>
                  <a:prstClr val="black"/>
                </a:solidFill>
              </a:rPr>
              <a:t>Fortunately, the vehicle became stuck on the edge and this enabled the driver to exit the vehicle. The vehicle slipped entirely over the edge and fell 15 metres into the stope </a:t>
            </a:r>
            <a:r>
              <a:rPr lang="en-AU" dirty="0" err="1">
                <a:solidFill>
                  <a:prstClr val="black"/>
                </a:solidFill>
              </a:rPr>
              <a:t>drawpoint</a:t>
            </a:r>
            <a:r>
              <a:rPr lang="en-AU" dirty="0">
                <a:solidFill>
                  <a:prstClr val="black"/>
                </a:solidFill>
              </a:rPr>
              <a:t> on the level below.</a:t>
            </a:r>
          </a:p>
          <a:p>
            <a:pPr>
              <a:spcAft>
                <a:spcPts val="1200"/>
              </a:spcAft>
            </a:pPr>
            <a:r>
              <a:rPr lang="en-AU" dirty="0">
                <a:solidFill>
                  <a:prstClr val="black"/>
                </a:solidFill>
              </a:rPr>
              <a:t>The driver was badly shaken by this incident and was fortunate not to have sustained serious or fatal injuries.</a:t>
            </a:r>
          </a:p>
        </p:txBody>
      </p:sp>
      <p:sp>
        <p:nvSpPr>
          <p:cNvPr id="6" name="TextBox 5"/>
          <p:cNvSpPr txBox="1"/>
          <p:nvPr/>
        </p:nvSpPr>
        <p:spPr>
          <a:xfrm>
            <a:off x="1044663" y="3744902"/>
            <a:ext cx="6840760" cy="369332"/>
          </a:xfrm>
          <a:prstGeom prst="rect">
            <a:avLst/>
          </a:prstGeom>
          <a:noFill/>
        </p:spPr>
        <p:txBody>
          <a:bodyPr wrap="square" rtlCol="0">
            <a:spAutoFit/>
          </a:bodyPr>
          <a:lstStyle/>
          <a:p>
            <a:r>
              <a:rPr lang="en-AU" dirty="0">
                <a:solidFill>
                  <a:prstClr val="black"/>
                </a:solidFill>
              </a:rPr>
              <a:t>Published 9 October 2001 </a:t>
            </a:r>
          </a:p>
        </p:txBody>
      </p:sp>
    </p:spTree>
    <p:extLst>
      <p:ext uri="{BB962C8B-B14F-4D97-AF65-F5344CB8AC3E}">
        <p14:creationId xmlns:p14="http://schemas.microsoft.com/office/powerpoint/2010/main" val="410049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Vehicles over an edge </a:t>
            </a:r>
            <a:r>
              <a:rPr lang="en-AU" sz="1400" dirty="0"/>
              <a:t>(continued)</a:t>
            </a:r>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38</a:t>
            </a:fld>
            <a:endParaRPr lang="en-US" dirty="0"/>
          </a:p>
        </p:txBody>
      </p:sp>
      <p:sp>
        <p:nvSpPr>
          <p:cNvPr id="3" name="TextBox 2"/>
          <p:cNvSpPr txBox="1"/>
          <p:nvPr/>
        </p:nvSpPr>
        <p:spPr>
          <a:xfrm>
            <a:off x="1287840" y="5013176"/>
            <a:ext cx="7056784" cy="1477328"/>
          </a:xfrm>
          <a:prstGeom prst="rect">
            <a:avLst/>
          </a:prstGeom>
          <a:noFill/>
        </p:spPr>
        <p:txBody>
          <a:bodyPr wrap="square" rtlCol="0">
            <a:spAutoFit/>
          </a:bodyPr>
          <a:lstStyle/>
          <a:p>
            <a:pPr>
              <a:spcAft>
                <a:spcPts val="1200"/>
              </a:spcAft>
            </a:pPr>
            <a:r>
              <a:rPr lang="en-AU" sz="2000" dirty="0">
                <a:solidFill>
                  <a:prstClr val="black"/>
                </a:solidFill>
              </a:rPr>
              <a:t>Loader operator was working at the top of a 15 metre face when the loader slipped sideways down the edge and rolled over coming to rest on its side on the pit floor.</a:t>
            </a:r>
          </a:p>
          <a:p>
            <a:pPr>
              <a:spcAft>
                <a:spcPts val="1200"/>
              </a:spcAft>
            </a:pPr>
            <a:r>
              <a:rPr lang="en-AU" sz="2000" dirty="0">
                <a:solidFill>
                  <a:prstClr val="black"/>
                </a:solidFill>
              </a:rPr>
              <a:t>The operator sustained minor injuries.</a:t>
            </a:r>
          </a:p>
        </p:txBody>
      </p:sp>
      <p:sp>
        <p:nvSpPr>
          <p:cNvPr id="6" name="TextBox 5"/>
          <p:cNvSpPr txBox="1"/>
          <p:nvPr/>
        </p:nvSpPr>
        <p:spPr>
          <a:xfrm>
            <a:off x="1307473" y="4504057"/>
            <a:ext cx="6048672" cy="369332"/>
          </a:xfrm>
          <a:prstGeom prst="rect">
            <a:avLst/>
          </a:prstGeom>
          <a:noFill/>
        </p:spPr>
        <p:txBody>
          <a:bodyPr wrap="square" rtlCol="0">
            <a:spAutoFit/>
          </a:bodyPr>
          <a:lstStyle/>
          <a:p>
            <a:r>
              <a:rPr lang="en-AU" dirty="0">
                <a:solidFill>
                  <a:prstClr val="black"/>
                </a:solidFill>
              </a:rPr>
              <a:t>Published 2 August 2007</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7473" y="1412776"/>
            <a:ext cx="6336704" cy="274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300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tx1"/>
                </a:solidFill>
              </a:rPr>
              <a:t>Vehicles over an edge </a:t>
            </a:r>
            <a:r>
              <a:rPr lang="en-AU" sz="1400" dirty="0">
                <a:solidFill>
                  <a:schemeClr val="tx1"/>
                </a:solidFill>
              </a:rPr>
              <a:t>(continued)</a:t>
            </a:r>
            <a:endParaRPr lang="en-AU" dirty="0">
              <a:solidFill>
                <a:schemeClr val="tx1"/>
              </a:solidFill>
            </a:endParaRP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39</a:t>
            </a:fld>
            <a:endParaRPr lang="en-US" dirty="0"/>
          </a:p>
        </p:txBody>
      </p:sp>
      <p:sp>
        <p:nvSpPr>
          <p:cNvPr id="3" name="TextBox 2"/>
          <p:cNvSpPr txBox="1"/>
          <p:nvPr/>
        </p:nvSpPr>
        <p:spPr>
          <a:xfrm>
            <a:off x="1294846" y="4668232"/>
            <a:ext cx="7669642" cy="1785104"/>
          </a:xfrm>
          <a:prstGeom prst="rect">
            <a:avLst/>
          </a:prstGeom>
          <a:noFill/>
        </p:spPr>
        <p:txBody>
          <a:bodyPr wrap="square" rtlCol="0">
            <a:spAutoFit/>
          </a:bodyPr>
          <a:lstStyle/>
          <a:p>
            <a:pPr>
              <a:spcAft>
                <a:spcPts val="1200"/>
              </a:spcAft>
            </a:pPr>
            <a:r>
              <a:rPr lang="en-AU" sz="2000" dirty="0">
                <a:solidFill>
                  <a:prstClr val="black"/>
                </a:solidFill>
              </a:rPr>
              <a:t>While backfilling of an open stope was in progress, a loader fell about 15 metres from the top level of the stope to the bottom level.</a:t>
            </a:r>
          </a:p>
          <a:p>
            <a:pPr>
              <a:spcAft>
                <a:spcPts val="1200"/>
              </a:spcAft>
            </a:pPr>
            <a:r>
              <a:rPr lang="en-AU" sz="2000" dirty="0">
                <a:solidFill>
                  <a:prstClr val="black"/>
                </a:solidFill>
              </a:rPr>
              <a:t>The loader landed upside down and the operator was fatally injured. The operator remained in the cabin during the accident and received head and other injuries.</a:t>
            </a:r>
          </a:p>
        </p:txBody>
      </p:sp>
      <p:sp>
        <p:nvSpPr>
          <p:cNvPr id="6" name="TextBox 5"/>
          <p:cNvSpPr txBox="1"/>
          <p:nvPr/>
        </p:nvSpPr>
        <p:spPr>
          <a:xfrm>
            <a:off x="1301742" y="4203113"/>
            <a:ext cx="6048672" cy="369332"/>
          </a:xfrm>
          <a:prstGeom prst="rect">
            <a:avLst/>
          </a:prstGeom>
          <a:noFill/>
        </p:spPr>
        <p:txBody>
          <a:bodyPr wrap="square" rtlCol="0">
            <a:spAutoFit/>
          </a:bodyPr>
          <a:lstStyle/>
          <a:p>
            <a:r>
              <a:rPr lang="en-AU" dirty="0">
                <a:solidFill>
                  <a:prstClr val="black"/>
                </a:solidFill>
              </a:rPr>
              <a:t>Published 10 April 2008</a:t>
            </a: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0067" y="1268760"/>
            <a:ext cx="6349193" cy="282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89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spect="1"/>
          </p:cNvPicPr>
          <p:nvPr/>
        </p:nvPicPr>
        <p:blipFill>
          <a:blip r:embed="rId3">
            <a:extLst>
              <a:ext uri="{28A0092B-C50C-407E-A947-70E740481C1C}">
                <a14:useLocalDpi xmlns:a14="http://schemas.microsoft.com/office/drawing/2010/main" val="0"/>
              </a:ext>
            </a:extLst>
          </a:blip>
          <a:srcRect l="14561" t="31828" r="14377" b="32903"/>
          <a:stretch>
            <a:fillRect/>
          </a:stretch>
        </p:blipFill>
        <p:spPr bwMode="auto">
          <a:xfrm>
            <a:off x="168275" y="784225"/>
            <a:ext cx="874553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charset="0"/>
                <a:ea typeface="ＭＳ Ｐゴシック" pitchFamily="34" charset="-128"/>
              </a:defRPr>
            </a:lvl1pPr>
            <a:lvl2pPr marL="742950" indent="-285750" eaLnBrk="0" hangingPunct="0">
              <a:spcBef>
                <a:spcPct val="20000"/>
              </a:spcBef>
              <a:buChar char="–"/>
              <a:defRPr sz="24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fld id="{CDAEFAE2-4582-4198-A102-6533B020D457}" type="slidenum">
              <a:rPr lang="en-US" altLang="en-US" sz="1200" smtClean="0">
                <a:solidFill>
                  <a:srgbClr val="CF5E31"/>
                </a:solidFill>
              </a:rPr>
              <a:pPr>
                <a:spcBef>
                  <a:spcPct val="0"/>
                </a:spcBef>
                <a:buFontTx/>
                <a:buNone/>
              </a:pPr>
              <a:t>4</a:t>
            </a:fld>
            <a:endParaRPr lang="en-US" altLang="en-US" sz="1200" smtClean="0">
              <a:solidFill>
                <a:srgbClr val="CF5E31"/>
              </a:solidFill>
            </a:endParaRPr>
          </a:p>
        </p:txBody>
      </p:sp>
      <p:sp>
        <p:nvSpPr>
          <p:cNvPr id="8" name="Title 1"/>
          <p:cNvSpPr txBox="1">
            <a:spLocks/>
          </p:cNvSpPr>
          <p:nvPr/>
        </p:nvSpPr>
        <p:spPr>
          <a:xfrm>
            <a:off x="315913" y="228600"/>
            <a:ext cx="8450262" cy="1143000"/>
          </a:xfrm>
          <a:prstGeom prst="rect">
            <a:avLst/>
          </a:prstGeom>
        </p:spPr>
        <p:txBody>
          <a:bodyPr/>
          <a:lstStyle>
            <a:lvl1pPr algn="l" rtl="0" eaLnBrk="0" fontAlgn="base" hangingPunct="0">
              <a:spcBef>
                <a:spcPct val="0"/>
              </a:spcBef>
              <a:spcAft>
                <a:spcPct val="0"/>
              </a:spcAft>
              <a:defRPr sz="2800">
                <a:solidFill>
                  <a:schemeClr val="tx2"/>
                </a:solidFill>
                <a:latin typeface="+mj-lt"/>
                <a:ea typeface="+mj-ea"/>
                <a:cs typeface="ＭＳ Ｐゴシック"/>
              </a:defRPr>
            </a:lvl1pPr>
            <a:lvl2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2pPr>
            <a:lvl3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3pPr>
            <a:lvl4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4pPr>
            <a:lvl5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a:lstStyle>
          <a:p>
            <a:pPr algn="ctr">
              <a:defRPr/>
            </a:pPr>
            <a:r>
              <a:rPr lang="en-AU" kern="0" dirty="0" smtClean="0">
                <a:solidFill>
                  <a:srgbClr val="F79646">
                    <a:lumMod val="75000"/>
                  </a:srgbClr>
                </a:solidFill>
              </a:rPr>
              <a:t>Resources Safety’s focus on mining activities</a:t>
            </a:r>
            <a:endParaRPr lang="en-AU" kern="0" dirty="0">
              <a:solidFill>
                <a:srgbClr val="F79646">
                  <a:lumMod val="75000"/>
                </a:srgbClr>
              </a:solidFill>
            </a:endParaRPr>
          </a:p>
        </p:txBody>
      </p:sp>
      <p:sp>
        <p:nvSpPr>
          <p:cNvPr id="2" name="TextBox 1"/>
          <p:cNvSpPr txBox="1"/>
          <p:nvPr/>
        </p:nvSpPr>
        <p:spPr>
          <a:xfrm>
            <a:off x="433196" y="4144238"/>
            <a:ext cx="2448272" cy="1692771"/>
          </a:xfrm>
          <a:prstGeom prst="rect">
            <a:avLst/>
          </a:prstGeom>
          <a:solidFill>
            <a:schemeClr val="bg1"/>
          </a:solidFill>
          <a:ln>
            <a:noFill/>
          </a:ln>
        </p:spPr>
        <p:txBody>
          <a:bodyPr wrap="square" rtlCol="0">
            <a:spAutoFit/>
          </a:bodyPr>
          <a:lstStyle/>
          <a:p>
            <a:pPr marL="180000" indent="-180000" fontAlgn="base">
              <a:spcBef>
                <a:spcPct val="0"/>
              </a:spcBef>
              <a:spcAft>
                <a:spcPts val="600"/>
              </a:spcAft>
              <a:buFont typeface="Arial" panose="020B0604020202020204" pitchFamily="34" charset="0"/>
              <a:buChar char="•"/>
            </a:pPr>
            <a:r>
              <a:rPr lang="en-AU" sz="1400" dirty="0">
                <a:solidFill>
                  <a:prstClr val="black"/>
                </a:solidFill>
              </a:rPr>
              <a:t>Maintenance and service activities</a:t>
            </a:r>
          </a:p>
          <a:p>
            <a:pPr marL="180000" indent="-180000" fontAlgn="base">
              <a:spcBef>
                <a:spcPct val="0"/>
              </a:spcBef>
              <a:spcAft>
                <a:spcPts val="600"/>
              </a:spcAft>
              <a:buFont typeface="Arial" panose="020B0604020202020204" pitchFamily="34" charset="0"/>
              <a:buChar char="•"/>
            </a:pPr>
            <a:r>
              <a:rPr lang="en-AU" sz="1400" dirty="0">
                <a:solidFill>
                  <a:prstClr val="black"/>
                </a:solidFill>
              </a:rPr>
              <a:t>Hazardous manual tasks</a:t>
            </a:r>
          </a:p>
          <a:p>
            <a:pPr marL="180000" indent="-180000" fontAlgn="base">
              <a:spcBef>
                <a:spcPct val="0"/>
              </a:spcBef>
              <a:spcAft>
                <a:spcPts val="600"/>
              </a:spcAft>
              <a:buFont typeface="Arial" panose="020B0604020202020204" pitchFamily="34" charset="0"/>
              <a:buChar char="•"/>
            </a:pPr>
            <a:r>
              <a:rPr lang="en-AU" sz="1400" dirty="0">
                <a:solidFill>
                  <a:prstClr val="black"/>
                </a:solidFill>
              </a:rPr>
              <a:t>Fit for purpose</a:t>
            </a:r>
          </a:p>
          <a:p>
            <a:pPr marL="180000" indent="-180000" fontAlgn="base">
              <a:spcBef>
                <a:spcPct val="0"/>
              </a:spcBef>
              <a:spcAft>
                <a:spcPts val="600"/>
              </a:spcAft>
              <a:buFont typeface="Arial" panose="020B0604020202020204" pitchFamily="34" charset="0"/>
              <a:buChar char="•"/>
            </a:pPr>
            <a:r>
              <a:rPr lang="en-AU" sz="1400" dirty="0">
                <a:solidFill>
                  <a:srgbClr val="CD5E31"/>
                </a:solidFill>
              </a:rPr>
              <a:t>Falling from height</a:t>
            </a:r>
          </a:p>
          <a:p>
            <a:pPr marL="180000" indent="-180000" fontAlgn="base">
              <a:spcBef>
                <a:spcPct val="0"/>
              </a:spcBef>
              <a:spcAft>
                <a:spcPts val="600"/>
              </a:spcAft>
              <a:buFont typeface="Arial" panose="020B0604020202020204" pitchFamily="34" charset="0"/>
              <a:buChar char="•"/>
            </a:pPr>
            <a:endParaRPr lang="en-AU" sz="1400" dirty="0">
              <a:solidFill>
                <a:prstClr val="black"/>
              </a:solidFill>
            </a:endParaRPr>
          </a:p>
        </p:txBody>
      </p:sp>
      <p:sp>
        <p:nvSpPr>
          <p:cNvPr id="6" name="TextBox 5"/>
          <p:cNvSpPr txBox="1"/>
          <p:nvPr/>
        </p:nvSpPr>
        <p:spPr>
          <a:xfrm>
            <a:off x="3347864" y="4144238"/>
            <a:ext cx="2448272" cy="2021066"/>
          </a:xfrm>
          <a:prstGeom prst="rect">
            <a:avLst/>
          </a:prstGeom>
          <a:solidFill>
            <a:schemeClr val="bg1"/>
          </a:solidFill>
          <a:ln>
            <a:noFill/>
          </a:ln>
        </p:spPr>
        <p:txBody>
          <a:bodyPr wrap="square" rtlCol="0">
            <a:spAutoFit/>
          </a:bodyPr>
          <a:lstStyle/>
          <a:p>
            <a:pPr marL="144000" indent="-144000" fontAlgn="base">
              <a:spcBef>
                <a:spcPct val="0"/>
              </a:spcBef>
              <a:spcAft>
                <a:spcPts val="400"/>
              </a:spcAft>
              <a:buFont typeface="Arial" panose="020B0604020202020204" pitchFamily="34" charset="0"/>
              <a:buChar char="•"/>
            </a:pPr>
            <a:r>
              <a:rPr lang="en-AU" sz="1400" dirty="0">
                <a:solidFill>
                  <a:prstClr val="black"/>
                </a:solidFill>
              </a:rPr>
              <a:t>Principal hazard management plans</a:t>
            </a:r>
          </a:p>
          <a:p>
            <a:pPr marL="144000" indent="-144000" fontAlgn="base">
              <a:spcBef>
                <a:spcPct val="0"/>
              </a:spcBef>
              <a:spcAft>
                <a:spcPts val="400"/>
              </a:spcAft>
              <a:buFont typeface="Arial" panose="020B0604020202020204" pitchFamily="34" charset="0"/>
              <a:buChar char="•"/>
            </a:pPr>
            <a:r>
              <a:rPr lang="en-AU" sz="1400" dirty="0">
                <a:solidFill>
                  <a:srgbClr val="CD5E31"/>
                </a:solidFill>
              </a:rPr>
              <a:t>Safety in design</a:t>
            </a:r>
          </a:p>
          <a:p>
            <a:pPr marL="144000" indent="-144000" fontAlgn="base">
              <a:spcBef>
                <a:spcPct val="0"/>
              </a:spcBef>
              <a:spcAft>
                <a:spcPts val="400"/>
              </a:spcAft>
              <a:buFont typeface="Arial" panose="020B0604020202020204" pitchFamily="34" charset="0"/>
              <a:buChar char="•"/>
            </a:pPr>
            <a:r>
              <a:rPr lang="en-AU" sz="1400" dirty="0">
                <a:solidFill>
                  <a:prstClr val="black"/>
                </a:solidFill>
              </a:rPr>
              <a:t>Assessment of competence</a:t>
            </a:r>
          </a:p>
          <a:p>
            <a:pPr marL="144000" indent="-144000" fontAlgn="base">
              <a:spcBef>
                <a:spcPct val="0"/>
              </a:spcBef>
              <a:spcAft>
                <a:spcPts val="400"/>
              </a:spcAft>
              <a:buFont typeface="Arial" panose="020B0604020202020204" pitchFamily="34" charset="0"/>
              <a:buChar char="•"/>
            </a:pPr>
            <a:r>
              <a:rPr lang="en-AU" sz="1400" dirty="0">
                <a:solidFill>
                  <a:srgbClr val="CD5E31"/>
                </a:solidFill>
              </a:rPr>
              <a:t>Traffic management</a:t>
            </a:r>
          </a:p>
          <a:p>
            <a:pPr marL="144000" indent="-144000" fontAlgn="base">
              <a:spcBef>
                <a:spcPct val="0"/>
              </a:spcBef>
              <a:spcAft>
                <a:spcPts val="400"/>
              </a:spcAft>
              <a:buFont typeface="Arial" panose="020B0604020202020204" pitchFamily="34" charset="0"/>
              <a:buChar char="•"/>
            </a:pPr>
            <a:r>
              <a:rPr lang="en-AU" sz="1400" dirty="0">
                <a:solidFill>
                  <a:srgbClr val="CD5E31"/>
                </a:solidFill>
              </a:rPr>
              <a:t>Job risk assessment tools (e.g. JHAs, JSAs)</a:t>
            </a:r>
          </a:p>
        </p:txBody>
      </p:sp>
      <p:sp>
        <p:nvSpPr>
          <p:cNvPr id="7" name="TextBox 6"/>
          <p:cNvSpPr txBox="1"/>
          <p:nvPr/>
        </p:nvSpPr>
        <p:spPr>
          <a:xfrm>
            <a:off x="6228184" y="4144238"/>
            <a:ext cx="2448272" cy="1615827"/>
          </a:xfrm>
          <a:prstGeom prst="rect">
            <a:avLst/>
          </a:prstGeom>
          <a:solidFill>
            <a:schemeClr val="bg1"/>
          </a:solidFill>
          <a:ln>
            <a:noFill/>
          </a:ln>
        </p:spPr>
        <p:txBody>
          <a:bodyPr wrap="square" rtlCol="0">
            <a:spAutoFit/>
          </a:bodyPr>
          <a:lstStyle/>
          <a:p>
            <a:pPr marL="180000" indent="-180000" fontAlgn="base">
              <a:spcBef>
                <a:spcPct val="0"/>
              </a:spcBef>
              <a:spcAft>
                <a:spcPts val="600"/>
              </a:spcAft>
              <a:buFont typeface="Arial" panose="020B0604020202020204" pitchFamily="34" charset="0"/>
              <a:buChar char="•"/>
            </a:pPr>
            <a:r>
              <a:rPr lang="en-AU" sz="1400" dirty="0">
                <a:solidFill>
                  <a:prstClr val="black"/>
                </a:solidFill>
              </a:rPr>
              <a:t>Fitness for work</a:t>
            </a:r>
          </a:p>
          <a:p>
            <a:pPr marL="180000" indent="-180000" fontAlgn="base">
              <a:spcBef>
                <a:spcPct val="0"/>
              </a:spcBef>
              <a:spcAft>
                <a:spcPts val="600"/>
              </a:spcAft>
              <a:buFont typeface="Arial" panose="020B0604020202020204" pitchFamily="34" charset="0"/>
              <a:buChar char="•"/>
            </a:pPr>
            <a:r>
              <a:rPr lang="en-AU" sz="1400" dirty="0">
                <a:solidFill>
                  <a:srgbClr val="CD5E31"/>
                </a:solidFill>
              </a:rPr>
              <a:t>Management and supervision</a:t>
            </a:r>
          </a:p>
          <a:p>
            <a:pPr marL="180000" indent="-180000" fontAlgn="base">
              <a:spcBef>
                <a:spcPct val="0"/>
              </a:spcBef>
              <a:spcAft>
                <a:spcPts val="600"/>
              </a:spcAft>
              <a:buFont typeface="Arial" panose="020B0604020202020204" pitchFamily="34" charset="0"/>
              <a:buChar char="•"/>
            </a:pPr>
            <a:r>
              <a:rPr lang="en-AU" sz="1400" dirty="0">
                <a:solidFill>
                  <a:prstClr val="black"/>
                </a:solidFill>
              </a:rPr>
              <a:t>Safety and health representatives</a:t>
            </a:r>
          </a:p>
          <a:p>
            <a:pPr marL="180000" indent="-180000" fontAlgn="base">
              <a:spcBef>
                <a:spcPct val="0"/>
              </a:spcBef>
              <a:spcAft>
                <a:spcPts val="600"/>
              </a:spcAft>
              <a:buFont typeface="Arial" panose="020B0604020202020204" pitchFamily="34" charset="0"/>
              <a:buChar char="•"/>
            </a:pPr>
            <a:endParaRPr lang="en-AU" sz="1400" dirty="0">
              <a:solidFill>
                <a:prstClr val="black"/>
              </a:solidFill>
            </a:endParaRPr>
          </a:p>
        </p:txBody>
      </p:sp>
    </p:spTree>
    <p:extLst>
      <p:ext uri="{BB962C8B-B14F-4D97-AF65-F5344CB8AC3E}">
        <p14:creationId xmlns:p14="http://schemas.microsoft.com/office/powerpoint/2010/main" val="3353766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SIR 149 </a:t>
            </a:r>
            <a:r>
              <a:rPr lang="en-AU" sz="1400" dirty="0" smtClean="0"/>
              <a:t>(continued</a:t>
            </a:r>
            <a:r>
              <a:rPr lang="en-AU" sz="1400" dirty="0"/>
              <a:t>)</a:t>
            </a:r>
            <a:endParaRPr lang="en-US" dirty="0" smtClean="0"/>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40</a:t>
            </a:fld>
            <a:endParaRPr lang="en-US" dirty="0"/>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484784"/>
            <a:ext cx="7304792" cy="467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55862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SIR 149 </a:t>
            </a:r>
            <a:r>
              <a:rPr lang="en-AU" sz="1400" dirty="0" smtClean="0"/>
              <a:t>(continued</a:t>
            </a:r>
            <a:r>
              <a:rPr lang="en-AU" sz="1400" dirty="0"/>
              <a:t>)</a:t>
            </a:r>
            <a:endParaRPr lang="en-US" dirty="0" smtClean="0"/>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41</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71775"/>
            <a:ext cx="7015029" cy="473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916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SIR 149 </a:t>
            </a:r>
            <a:r>
              <a:rPr lang="en-AU" sz="1400" dirty="0" smtClean="0"/>
              <a:t>(continued</a:t>
            </a:r>
            <a:r>
              <a:rPr lang="en-AU" sz="1400" dirty="0"/>
              <a:t>)</a:t>
            </a:r>
            <a:endParaRPr lang="en-US" dirty="0" smtClean="0"/>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42</a:t>
            </a:fld>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379442"/>
            <a:ext cx="7542617" cy="500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7795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43</a:t>
            </a:fld>
            <a:endParaRPr lang="en-US" dirty="0"/>
          </a:p>
        </p:txBody>
      </p:sp>
      <p:sp>
        <p:nvSpPr>
          <p:cNvPr id="3" name="TextBox 2"/>
          <p:cNvSpPr txBox="1"/>
          <p:nvPr/>
        </p:nvSpPr>
        <p:spPr>
          <a:xfrm>
            <a:off x="1140518" y="2759437"/>
            <a:ext cx="7175897" cy="3785652"/>
          </a:xfrm>
          <a:prstGeom prst="rect">
            <a:avLst/>
          </a:prstGeom>
          <a:noFill/>
        </p:spPr>
        <p:txBody>
          <a:bodyPr wrap="square" rtlCol="0">
            <a:spAutoFit/>
          </a:bodyPr>
          <a:lstStyle/>
          <a:p>
            <a:pPr>
              <a:spcAft>
                <a:spcPts val="1200"/>
              </a:spcAft>
            </a:pPr>
            <a:r>
              <a:rPr lang="en-AU" sz="2000" dirty="0">
                <a:solidFill>
                  <a:prstClr val="black"/>
                </a:solidFill>
              </a:rPr>
              <a:t>After the coroner’s report SIR 199 was released.</a:t>
            </a:r>
          </a:p>
          <a:p>
            <a:pPr>
              <a:spcAft>
                <a:spcPts val="1200"/>
              </a:spcAft>
            </a:pPr>
            <a:r>
              <a:rPr lang="en-AU" sz="2000" dirty="0">
                <a:solidFill>
                  <a:prstClr val="black"/>
                </a:solidFill>
              </a:rPr>
              <a:t>In April 2010 an operator drove a loader over the edge of an open stope as there was no safety bund present. The loader fell 25m to the level below.</a:t>
            </a:r>
          </a:p>
          <a:p>
            <a:pPr>
              <a:spcAft>
                <a:spcPts val="1200"/>
              </a:spcAft>
            </a:pPr>
            <a:r>
              <a:rPr lang="en-AU" sz="2000" dirty="0">
                <a:solidFill>
                  <a:prstClr val="black"/>
                </a:solidFill>
              </a:rPr>
              <a:t>The operator was killed.</a:t>
            </a:r>
          </a:p>
          <a:p>
            <a:pPr>
              <a:spcAft>
                <a:spcPts val="1200"/>
              </a:spcAft>
            </a:pPr>
            <a:endParaRPr lang="en-AU" sz="2000" dirty="0">
              <a:solidFill>
                <a:prstClr val="black"/>
              </a:solidFill>
            </a:endParaRPr>
          </a:p>
          <a:p>
            <a:pPr>
              <a:spcAft>
                <a:spcPts val="1200"/>
              </a:spcAft>
            </a:pPr>
            <a:r>
              <a:rPr lang="en-AU" sz="2000" dirty="0">
                <a:solidFill>
                  <a:prstClr val="black"/>
                </a:solidFill>
              </a:rPr>
              <a:t>*Not included in your pack</a:t>
            </a:r>
          </a:p>
          <a:p>
            <a:pPr>
              <a:spcAft>
                <a:spcPts val="1200"/>
              </a:spcAft>
            </a:pPr>
            <a:endParaRPr lang="en-AU" sz="2000" dirty="0">
              <a:solidFill>
                <a:prstClr val="black"/>
              </a:solidFill>
            </a:endParaRPr>
          </a:p>
          <a:p>
            <a:pPr>
              <a:spcAft>
                <a:spcPts val="1200"/>
              </a:spcAft>
            </a:pPr>
            <a:endParaRPr lang="en-AU" sz="2000"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518" y="332656"/>
            <a:ext cx="66675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0078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SIR 199 </a:t>
            </a:r>
            <a:r>
              <a:rPr lang="en-AU" sz="1400" dirty="0" smtClean="0"/>
              <a:t>(continued</a:t>
            </a:r>
            <a:r>
              <a:rPr lang="en-AU" sz="1400" dirty="0"/>
              <a:t>)</a:t>
            </a:r>
            <a:endParaRPr lang="en-US" dirty="0" smtClean="0"/>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44</a:t>
            </a:fld>
            <a:endParaRPr lang="en-US" dirty="0"/>
          </a:p>
        </p:txBody>
      </p:sp>
      <p:pic>
        <p:nvPicPr>
          <p:cNvPr id="4098" name="Picture 2" descr="E:\20100505-IMG_3288_hal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365213"/>
            <a:ext cx="6799982" cy="453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1720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45</a:t>
            </a:fld>
            <a:endParaRPr lang="en-US" dirty="0"/>
          </a:p>
        </p:txBody>
      </p:sp>
      <p:pic>
        <p:nvPicPr>
          <p:cNvPr id="5122" name="Picture 2" descr="E:\P41802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539351"/>
            <a:ext cx="4333875" cy="5778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633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46</a:t>
            </a:fld>
            <a:endParaRPr lang="en-US" dirty="0"/>
          </a:p>
        </p:txBody>
      </p:sp>
      <p:sp>
        <p:nvSpPr>
          <p:cNvPr id="3" name="TextBox 2"/>
          <p:cNvSpPr txBox="1"/>
          <p:nvPr/>
        </p:nvSpPr>
        <p:spPr>
          <a:xfrm>
            <a:off x="1140518" y="2759437"/>
            <a:ext cx="7175897" cy="3477875"/>
          </a:xfrm>
          <a:prstGeom prst="rect">
            <a:avLst/>
          </a:prstGeom>
          <a:noFill/>
        </p:spPr>
        <p:txBody>
          <a:bodyPr wrap="square" rtlCol="0">
            <a:spAutoFit/>
          </a:bodyPr>
          <a:lstStyle/>
          <a:p>
            <a:pPr>
              <a:spcAft>
                <a:spcPts val="1200"/>
              </a:spcAft>
            </a:pPr>
            <a:r>
              <a:rPr lang="en-AU" sz="2000" dirty="0">
                <a:solidFill>
                  <a:prstClr val="black"/>
                </a:solidFill>
              </a:rPr>
              <a:t>One week before the incident, part of a temporary road had been excavated.</a:t>
            </a:r>
          </a:p>
          <a:p>
            <a:pPr>
              <a:spcAft>
                <a:spcPts val="1200"/>
              </a:spcAft>
            </a:pPr>
            <a:r>
              <a:rPr lang="en-AU" sz="2000" dirty="0">
                <a:solidFill>
                  <a:prstClr val="black"/>
                </a:solidFill>
              </a:rPr>
              <a:t>Confusion with access sign numbers resulted in a supervisor carrying out inspections being granted permission to use the temporary road.</a:t>
            </a:r>
          </a:p>
          <a:p>
            <a:pPr>
              <a:spcAft>
                <a:spcPts val="1200"/>
              </a:spcAft>
            </a:pPr>
            <a:r>
              <a:rPr lang="en-AU" sz="2000" dirty="0">
                <a:solidFill>
                  <a:prstClr val="black"/>
                </a:solidFill>
              </a:rPr>
              <a:t>The supervisor was travelling slowly enough to enable him to stop before driving completely over the edge. Almost 2 metres of the vehicle, including the front wheels, were left perched about 5 metres above the excavated floor. The supervisor was able to exit the vehicle without further incident.</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91" y="188640"/>
            <a:ext cx="743902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2871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SIR 196 </a:t>
            </a:r>
            <a:r>
              <a:rPr lang="en-AU" sz="1400" dirty="0"/>
              <a:t>(continued)</a:t>
            </a: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1628800"/>
            <a:ext cx="5647049" cy="4031515"/>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47</a:t>
            </a:fld>
            <a:endParaRPr lang="en-US" dirty="0"/>
          </a:p>
        </p:txBody>
      </p:sp>
    </p:spTree>
    <p:extLst>
      <p:ext uri="{BB962C8B-B14F-4D97-AF65-F5344CB8AC3E}">
        <p14:creationId xmlns:p14="http://schemas.microsoft.com/office/powerpoint/2010/main" val="2416789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a:t>Vehicles over an edge </a:t>
            </a:r>
            <a:r>
              <a:rPr lang="en-AU" sz="1400" dirty="0"/>
              <a:t>(continued)</a:t>
            </a:r>
            <a:endParaRPr lang="en-US" dirty="0" smtClean="0"/>
          </a:p>
        </p:txBody>
      </p:sp>
      <p:sp>
        <p:nvSpPr>
          <p:cNvPr id="2" name="TextBox 1"/>
          <p:cNvSpPr txBox="1"/>
          <p:nvPr/>
        </p:nvSpPr>
        <p:spPr>
          <a:xfrm>
            <a:off x="971600" y="1448557"/>
            <a:ext cx="7488832" cy="400110"/>
          </a:xfrm>
          <a:prstGeom prst="rect">
            <a:avLst/>
          </a:prstGeom>
          <a:noFill/>
        </p:spPr>
        <p:txBody>
          <a:bodyPr wrap="square" rtlCol="0">
            <a:spAutoFit/>
          </a:bodyPr>
          <a:lstStyle/>
          <a:p>
            <a:r>
              <a:rPr lang="en-AU" sz="2000" dirty="0" smtClean="0">
                <a:solidFill>
                  <a:srgbClr val="CD5E31"/>
                </a:solidFill>
              </a:rPr>
              <a:t>SIR 234 </a:t>
            </a:r>
            <a:r>
              <a:rPr lang="en-AU" sz="2000" dirty="0">
                <a:solidFill>
                  <a:srgbClr val="CD5E31"/>
                </a:solidFill>
              </a:rPr>
              <a:t>Light vehicle driven partly over edge of open </a:t>
            </a:r>
            <a:r>
              <a:rPr lang="en-AU" sz="2000" dirty="0" smtClean="0">
                <a:solidFill>
                  <a:srgbClr val="CD5E31"/>
                </a:solidFill>
              </a:rPr>
              <a:t>stope</a:t>
            </a:r>
            <a:endParaRPr lang="en-AU" sz="2000" dirty="0">
              <a:solidFill>
                <a:srgbClr val="CD5E31"/>
              </a:solidFill>
            </a:endParaRPr>
          </a:p>
        </p:txBody>
      </p:sp>
      <p:sp>
        <p:nvSpPr>
          <p:cNvPr id="3" name="TextBox 2"/>
          <p:cNvSpPr txBox="1"/>
          <p:nvPr/>
        </p:nvSpPr>
        <p:spPr>
          <a:xfrm>
            <a:off x="1043608" y="2420888"/>
            <a:ext cx="7272808" cy="2862322"/>
          </a:xfrm>
          <a:prstGeom prst="rect">
            <a:avLst/>
          </a:prstGeom>
          <a:noFill/>
        </p:spPr>
        <p:txBody>
          <a:bodyPr wrap="square" rtlCol="0">
            <a:spAutoFit/>
          </a:bodyPr>
          <a:lstStyle/>
          <a:p>
            <a:r>
              <a:rPr lang="en-AU" sz="2000" dirty="0">
                <a:solidFill>
                  <a:prstClr val="black"/>
                </a:solidFill>
              </a:rPr>
              <a:t>In April 2015, an underground surveyor removed the danger or warning signs at the access to an open stope and reversed along the access expecting to stop and park at a second sign in the access as per the site's standard procedure.</a:t>
            </a:r>
          </a:p>
          <a:p>
            <a:endParaRPr lang="en-AU" sz="2000" dirty="0">
              <a:solidFill>
                <a:prstClr val="black"/>
              </a:solidFill>
            </a:endParaRPr>
          </a:p>
          <a:p>
            <a:r>
              <a:rPr lang="en-AU" sz="2000" dirty="0">
                <a:solidFill>
                  <a:prstClr val="black"/>
                </a:solidFill>
              </a:rPr>
              <a:t>The surveyor continued to reverse until the rear wheels of the LV dropped over the edge of the open stope and the frame bottomed out on the floor at the edge of the stope void. The depth of the void was approximately 18 metres.</a:t>
            </a: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48</a:t>
            </a:fld>
            <a:endParaRPr lang="en-US" dirty="0"/>
          </a:p>
        </p:txBody>
      </p:sp>
    </p:spTree>
    <p:extLst>
      <p:ext uri="{BB962C8B-B14F-4D97-AF65-F5344CB8AC3E}">
        <p14:creationId xmlns:p14="http://schemas.microsoft.com/office/powerpoint/2010/main" val="17493980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SIR 234 </a:t>
            </a:r>
            <a:r>
              <a:rPr lang="en-AU" sz="1400" dirty="0" smtClean="0"/>
              <a:t>(continued)</a:t>
            </a:r>
            <a:endParaRPr lang="en-US" dirty="0" smtClean="0"/>
          </a:p>
        </p:txBody>
      </p:sp>
      <p:sp>
        <p:nvSpPr>
          <p:cNvPr id="3" name="TextBox 2"/>
          <p:cNvSpPr txBox="1"/>
          <p:nvPr/>
        </p:nvSpPr>
        <p:spPr>
          <a:xfrm>
            <a:off x="755576" y="1772816"/>
            <a:ext cx="7560840" cy="3016210"/>
          </a:xfrm>
          <a:prstGeom prst="rect">
            <a:avLst/>
          </a:prstGeom>
          <a:noFill/>
        </p:spPr>
        <p:txBody>
          <a:bodyPr wrap="square" rtlCol="0">
            <a:spAutoFit/>
          </a:bodyPr>
          <a:lstStyle/>
          <a:p>
            <a:pPr>
              <a:spcAft>
                <a:spcPts val="1200"/>
              </a:spcAft>
            </a:pPr>
            <a:r>
              <a:rPr lang="en-AU" sz="2000" dirty="0">
                <a:solidFill>
                  <a:prstClr val="black"/>
                </a:solidFill>
              </a:rPr>
              <a:t>Once the LV had stopped, the surveyor called for emergency assistance via the two-way.</a:t>
            </a:r>
          </a:p>
          <a:p>
            <a:pPr>
              <a:spcAft>
                <a:spcPts val="1200"/>
              </a:spcAft>
            </a:pPr>
            <a:r>
              <a:rPr lang="en-AU" sz="2000" dirty="0">
                <a:solidFill>
                  <a:prstClr val="black"/>
                </a:solidFill>
              </a:rPr>
              <a:t>A bogger arrived shortly after the emergency request and secured the LV to the bogger using a chain.</a:t>
            </a:r>
          </a:p>
          <a:p>
            <a:pPr>
              <a:spcAft>
                <a:spcPts val="1200"/>
              </a:spcAft>
            </a:pPr>
            <a:r>
              <a:rPr lang="en-AU" sz="2000" dirty="0">
                <a:solidFill>
                  <a:prstClr val="black"/>
                </a:solidFill>
              </a:rPr>
              <a:t>The emergency response team used additional slings to secure the LV and decided to extract the surveyor from the LV through the window of the driver-side door. </a:t>
            </a:r>
          </a:p>
          <a:p>
            <a:pPr>
              <a:spcAft>
                <a:spcPts val="1200"/>
              </a:spcAft>
            </a:pPr>
            <a:r>
              <a:rPr lang="en-AU" sz="2000" dirty="0">
                <a:solidFill>
                  <a:prstClr val="black"/>
                </a:solidFill>
              </a:rPr>
              <a:t>The surveyor received no serious injuries from the incident.</a:t>
            </a: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49</a:t>
            </a:fld>
            <a:endParaRPr lang="en-US" dirty="0"/>
          </a:p>
        </p:txBody>
      </p:sp>
    </p:spTree>
    <p:extLst>
      <p:ext uri="{BB962C8B-B14F-4D97-AF65-F5344CB8AC3E}">
        <p14:creationId xmlns:p14="http://schemas.microsoft.com/office/powerpoint/2010/main" val="3551840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t>
            </a:r>
            <a:r>
              <a:rPr lang="en-AU" dirty="0" smtClean="0"/>
              <a:t>afety alerts issued by Resources Safety</a:t>
            </a:r>
            <a:endParaRPr lang="en-AU" dirty="0"/>
          </a:p>
        </p:txBody>
      </p:sp>
      <p:sp>
        <p:nvSpPr>
          <p:cNvPr id="3" name="Content Placeholder 2"/>
          <p:cNvSpPr>
            <a:spLocks noGrp="1"/>
          </p:cNvSpPr>
          <p:nvPr>
            <p:ph idx="1"/>
          </p:nvPr>
        </p:nvSpPr>
        <p:spPr>
          <a:xfrm>
            <a:off x="685800" y="1600200"/>
            <a:ext cx="7772400" cy="5357192"/>
          </a:xfrm>
        </p:spPr>
        <p:txBody>
          <a:bodyPr/>
          <a:lstStyle/>
          <a:p>
            <a:pPr>
              <a:spcAft>
                <a:spcPts val="600"/>
              </a:spcAft>
            </a:pPr>
            <a:r>
              <a:rPr lang="en-AU" sz="2200" dirty="0" smtClean="0">
                <a:solidFill>
                  <a:srgbClr val="CD5E31"/>
                </a:solidFill>
              </a:rPr>
              <a:t>Significant </a:t>
            </a:r>
            <a:r>
              <a:rPr lang="en-AU" sz="2200" dirty="0">
                <a:solidFill>
                  <a:srgbClr val="CD5E31"/>
                </a:solidFill>
              </a:rPr>
              <a:t>I</a:t>
            </a:r>
            <a:r>
              <a:rPr lang="en-AU" sz="2200" dirty="0" smtClean="0">
                <a:solidFill>
                  <a:srgbClr val="CD5E31"/>
                </a:solidFill>
              </a:rPr>
              <a:t>ncident Report (SIR) – since 1989</a:t>
            </a:r>
          </a:p>
          <a:p>
            <a:pPr lvl="1">
              <a:spcAft>
                <a:spcPts val="600"/>
              </a:spcAft>
            </a:pPr>
            <a:r>
              <a:rPr lang="en-AU" sz="2200" dirty="0" smtClean="0"/>
              <a:t>Single </a:t>
            </a:r>
            <a:r>
              <a:rPr lang="en-AU" sz="2200" dirty="0"/>
              <a:t>incident of </a:t>
            </a:r>
            <a:r>
              <a:rPr lang="en-AU" sz="2200" dirty="0" smtClean="0"/>
              <a:t>significance (fatal or serious injury, potentially serious incident)</a:t>
            </a:r>
          </a:p>
          <a:p>
            <a:pPr lvl="1">
              <a:spcAft>
                <a:spcPts val="2400"/>
              </a:spcAft>
            </a:pPr>
            <a:r>
              <a:rPr lang="en-AU" sz="2200" dirty="0" smtClean="0"/>
              <a:t>Linked </a:t>
            </a:r>
            <a:r>
              <a:rPr lang="en-AU" sz="2200" dirty="0"/>
              <a:t>to </a:t>
            </a:r>
            <a:r>
              <a:rPr lang="en-AU" sz="2200" dirty="0" smtClean="0"/>
              <a:t>WA occurrence report</a:t>
            </a:r>
            <a:endParaRPr lang="en-AU" sz="2200" dirty="0"/>
          </a:p>
          <a:p>
            <a:pPr>
              <a:spcAft>
                <a:spcPts val="600"/>
              </a:spcAft>
            </a:pPr>
            <a:r>
              <a:rPr lang="en-AU" sz="2200" dirty="0" smtClean="0">
                <a:solidFill>
                  <a:srgbClr val="CD5E31"/>
                </a:solidFill>
              </a:rPr>
              <a:t>Mines Safety Bulletin (MSB) – since 1990</a:t>
            </a:r>
          </a:p>
          <a:p>
            <a:pPr lvl="1">
              <a:spcAft>
                <a:spcPts val="600"/>
              </a:spcAft>
            </a:pPr>
            <a:r>
              <a:rPr lang="en-AU" sz="2200" dirty="0" smtClean="0"/>
              <a:t>Cluster </a:t>
            </a:r>
            <a:r>
              <a:rPr lang="en-AU" sz="2200" dirty="0"/>
              <a:t>of incidents or trend in poor work practices or inadequate control </a:t>
            </a:r>
            <a:r>
              <a:rPr lang="en-AU" sz="2200" dirty="0" smtClean="0"/>
              <a:t>measures</a:t>
            </a:r>
          </a:p>
          <a:p>
            <a:pPr lvl="1">
              <a:spcAft>
                <a:spcPts val="600"/>
              </a:spcAft>
            </a:pPr>
            <a:r>
              <a:rPr lang="en-AU" sz="2200" dirty="0" smtClean="0"/>
              <a:t>May </a:t>
            </a:r>
            <a:r>
              <a:rPr lang="en-AU" sz="2200" dirty="0"/>
              <a:t>or may not be linked to </a:t>
            </a:r>
            <a:r>
              <a:rPr lang="en-AU" sz="2200" dirty="0" smtClean="0"/>
              <a:t>occurrence report/s</a:t>
            </a:r>
          </a:p>
          <a:p>
            <a:pPr lvl="1">
              <a:spcAft>
                <a:spcPts val="1600"/>
              </a:spcAft>
            </a:pPr>
            <a:r>
              <a:rPr lang="en-AU" sz="2200" dirty="0" smtClean="0"/>
              <a:t>Topics sourced from WA, Australia or world wide </a:t>
            </a:r>
          </a:p>
          <a:p>
            <a:pPr lvl="1">
              <a:spcAft>
                <a:spcPts val="1600"/>
              </a:spcAft>
            </a:pPr>
            <a:endParaRPr lang="en-AU" dirty="0">
              <a:solidFill>
                <a:srgbClr val="CF5E31"/>
              </a:solidFill>
            </a:endParaRPr>
          </a:p>
          <a:p>
            <a:pPr lvl="1">
              <a:spcAft>
                <a:spcPts val="1600"/>
              </a:spcAft>
            </a:pPr>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5</a:t>
            </a:fld>
            <a:endParaRPr lang="en-US" dirty="0"/>
          </a:p>
        </p:txBody>
      </p:sp>
    </p:spTree>
    <p:extLst>
      <p:ext uri="{BB962C8B-B14F-4D97-AF65-F5344CB8AC3E}">
        <p14:creationId xmlns:p14="http://schemas.microsoft.com/office/powerpoint/2010/main" val="25168253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a:t>SIR 234 </a:t>
            </a:r>
            <a:r>
              <a:rPr lang="en-AU" sz="1400" dirty="0"/>
              <a:t>(continued)</a:t>
            </a:r>
            <a:endParaRPr lang="en-US" sz="1400" dirty="0" smtClean="0"/>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50</a:t>
            </a:fld>
            <a:endParaRPr lang="en-US" dirty="0"/>
          </a:p>
        </p:txBody>
      </p:sp>
      <p:pic>
        <p:nvPicPr>
          <p:cNvPr id="4" name="Picture 2" descr="C:\Users\miajurg\AppData\Local\Microsoft\Windows\Temporary Internet Files\Content.Outlook\6CMDQ6NC\P4030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628799"/>
            <a:ext cx="5952662" cy="4464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787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AU" dirty="0" smtClean="0"/>
              <a:t>Stay informed!</a:t>
            </a:r>
          </a:p>
        </p:txBody>
      </p:sp>
      <p:sp>
        <p:nvSpPr>
          <p:cNvPr id="6" name="Content Placeholder 5"/>
          <p:cNvSpPr>
            <a:spLocks noGrp="1"/>
          </p:cNvSpPr>
          <p:nvPr>
            <p:ph idx="1"/>
          </p:nvPr>
        </p:nvSpPr>
        <p:spPr/>
        <p:txBody>
          <a:bodyPr/>
          <a:lstStyle/>
          <a:p>
            <a:pPr marL="0" indent="0">
              <a:buFontTx/>
              <a:buNone/>
              <a:defRPr/>
            </a:pPr>
            <a:r>
              <a:rPr lang="en-AU" sz="2400" dirty="0"/>
              <a:t>Subscribe to our email alert service </a:t>
            </a:r>
          </a:p>
          <a:p>
            <a:pPr marL="0" indent="0">
              <a:buFontTx/>
              <a:buNone/>
              <a:defRPr/>
            </a:pPr>
            <a:r>
              <a:rPr lang="en-AU" sz="2400" dirty="0"/>
              <a:t>and receive weekly news about:</a:t>
            </a:r>
          </a:p>
          <a:p>
            <a:pPr>
              <a:defRPr/>
            </a:pPr>
            <a:r>
              <a:rPr lang="en-AU" sz="2400" dirty="0"/>
              <a:t>recent publications</a:t>
            </a:r>
          </a:p>
          <a:p>
            <a:pPr>
              <a:defRPr/>
            </a:pPr>
            <a:r>
              <a:rPr lang="en-AU" sz="2400" dirty="0"/>
              <a:t>latest safety alerts</a:t>
            </a:r>
          </a:p>
          <a:p>
            <a:pPr>
              <a:defRPr/>
            </a:pPr>
            <a:r>
              <a:rPr lang="en-AU" sz="2400" dirty="0"/>
              <a:t>events</a:t>
            </a:r>
          </a:p>
          <a:p>
            <a:pPr>
              <a:defRPr/>
            </a:pPr>
            <a:r>
              <a:rPr lang="en-AU" sz="2400" dirty="0"/>
              <a:t>what’s happening at Resources Safety.</a:t>
            </a:r>
          </a:p>
          <a:p>
            <a:pPr>
              <a:defRPr/>
            </a:pPr>
            <a:endParaRPr lang="en-AU" sz="2400" dirty="0"/>
          </a:p>
          <a:p>
            <a:pPr marL="0" indent="0">
              <a:buFontTx/>
              <a:buNone/>
              <a:defRPr/>
            </a:pPr>
            <a:r>
              <a:rPr lang="en-AU" sz="2400" dirty="0"/>
              <a:t>Visit </a:t>
            </a:r>
            <a:r>
              <a:rPr lang="en-AU" sz="2400" dirty="0">
                <a:solidFill>
                  <a:srgbClr val="C00000"/>
                </a:solidFill>
              </a:rPr>
              <a:t>www.dmp.wa.gov.au/ResourcesSafety</a:t>
            </a:r>
          </a:p>
          <a:p>
            <a:pPr marL="0" indent="0">
              <a:buFontTx/>
              <a:buNone/>
              <a:defRPr/>
            </a:pPr>
            <a:r>
              <a:rPr lang="en-AU" sz="2400" dirty="0"/>
              <a:t>to sign up</a:t>
            </a:r>
          </a:p>
          <a:p>
            <a:pPr>
              <a:defRPr/>
            </a:pPr>
            <a:endParaRPr lang="en-AU" sz="2400" dirty="0"/>
          </a:p>
        </p:txBody>
      </p:sp>
      <p:pic>
        <p:nvPicPr>
          <p:cNvPr id="3379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488" y="188913"/>
            <a:ext cx="2049462"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4"/>
          <a:srcRect/>
          <a:stretch>
            <a:fillRect/>
          </a:stretch>
        </p:blipFill>
        <p:spPr bwMode="auto">
          <a:xfrm>
            <a:off x="7459663" y="4797425"/>
            <a:ext cx="1343025" cy="1306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6</a:t>
            </a:fld>
            <a:endParaRPr lang="en-US" dirty="0"/>
          </a:p>
        </p:txBody>
      </p:sp>
    </p:spTree>
    <p:extLst>
      <p:ext uri="{BB962C8B-B14F-4D97-AF65-F5344CB8AC3E}">
        <p14:creationId xmlns:p14="http://schemas.microsoft.com/office/powerpoint/2010/main" val="2109049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Weekly resources safety alerts</a:t>
            </a:r>
            <a:endParaRPr lang="en-US" dirty="0" smtClean="0"/>
          </a:p>
        </p:txBody>
      </p:sp>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7</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18679"/>
            <a:ext cx="8341835" cy="389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7713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DMP website</a:t>
            </a:r>
            <a:endParaRPr lang="en-US" dirty="0" smtClean="0"/>
          </a:p>
        </p:txBody>
      </p:sp>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8</a:t>
            </a:fld>
            <a:endParaRPr 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384" y="1181224"/>
            <a:ext cx="7894056" cy="5361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051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228600"/>
            <a:ext cx="7772400" cy="1143000"/>
          </a:xfrm>
        </p:spPr>
        <p:txBody>
          <a:bodyPr/>
          <a:lstStyle/>
          <a:p>
            <a:pPr eaLnBrk="1" hangingPunct="1"/>
            <a:r>
              <a:rPr lang="en-AU" dirty="0" smtClean="0"/>
              <a:t>DMP website</a:t>
            </a:r>
            <a:endParaRPr lang="en-US" dirty="0" smtClean="0"/>
          </a:p>
        </p:txBody>
      </p:sp>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9</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44824"/>
            <a:ext cx="8100392" cy="3335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32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4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OurDocsVersionReason xmlns="dce3ed02-b0cd-470d-9119-e5f1a2533a21" xsi:nil="true"/>
    <OurDocsVersionCreatedAt xmlns="dce3ed02-b0cd-470d-9119-e5f1a2533a21">2016-02-29T05:01:44+00:00</OurDocsVersionCreatedAt>
    <OurDocsDocId xmlns="dce3ed02-b0cd-470d-9119-e5f1a2533a21">000220.Carly.STEWART</OurDocsDocId>
    <OurDocsDocumentSource xmlns="dce3ed02-b0cd-470d-9119-e5f1a2533a21">Internal</OurDocsDocumentSource>
    <OurDocsLocation xmlns="dce3ed02-b0cd-470d-9119-e5f1a2533a21">Perth</OurDocsLocation>
    <OurDocsDataStore xmlns="dce3ed02-b0cd-470d-9119-e5f1a2533a21">Central</OurDocsDataStore>
    <OurDocsReleaseClassification xmlns="dce3ed02-b0cd-470d-9119-e5f1a2533a21">Departmental Use Only</OurDocsReleaseClassification>
    <OurDocsTitle xmlns="dce3ed02-b0cd-470d-9119-e5f1a2533a21">MS - Transfer -2015 Mines Safety Roadshow - Recurring events </OurDocsTitle>
    <OurDocsLockedOnBehalfOf xmlns="dce3ed02-b0cd-470d-9119-e5f1a2533a21" xsi:nil="true"/>
    <OurDocsVersionNumber xmlns="dce3ed02-b0cd-470d-9119-e5f1a2533a21">1</OurDocsVersionNumber>
    <OurDocsAuthor xmlns="dce3ed02-b0cd-470d-9119-e5f1a2533a21">Carly.STEWART</OurDocsAuthor>
    <OurDocsDescription xmlns="dce3ed02-b0cd-470d-9119-e5f1a2533a21" xsi:nil="true"/>
    <OurDocsVersionCreatedBy xmlns="dce3ed02-b0cd-470d-9119-e5f1a2533a21">MIRSDBN</OurDocsVersionCreatedBy>
    <OurDocsIsLocked xmlns="dce3ed02-b0cd-470d-9119-e5f1a2533a21">false</OurDocsIsLocked>
    <OurDocsDocumentType xmlns="dce3ed02-b0cd-470d-9119-e5f1a2533a21">Other</OurDocsDocumentType>
    <OurDocsIsRecordsDocument xmlns="dce3ed02-b0cd-470d-9119-e5f1a2533a21">false</OurDocsIsRecordsDocument>
    <OurDocsDocumentDate xmlns="dce3ed02-b0cd-470d-9119-e5f1a2533a21">2016-02-28T16:00:00+00:00</OurDocsDocumentDate>
    <OurDocsLockedBy xmlns="dce3ed02-b0cd-470d-9119-e5f1a2533a21" xsi:nil="true"/>
    <OurDocsFileNumbers xmlns="dce3ed02-b0cd-470d-9119-e5f1a2533a21" xsi:nil="true"/>
    <OurDocsLockedOn xmlns="dce3ed02-b0cd-470d-9119-e5f1a2533a2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C4F446B380C7A6439C625EA4BE6D75B8" ma:contentTypeVersion="55" ma:contentTypeDescription="Create a new document." ma:contentTypeScope="" ma:versionID="be79b2babffece5ba04edb0ad5559ca7">
  <xsd:schema xmlns:xsd="http://www.w3.org/2001/XMLSchema" xmlns:xs="http://www.w3.org/2001/XMLSchema" xmlns:p="http://schemas.microsoft.com/office/2006/metadata/properties" xmlns:ns2="dce3ed02-b0cd-470d-9119-e5f1a2533a21" targetNamespace="http://schemas.microsoft.com/office/2006/metadata/properties" ma:root="true" ma:fieldsID="d6fc7f555b4b50738d5ce00429abb5da"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internalName="OurDocsDocumentTyp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47aadd75-fb41-49d7-866d-414b51aa1b7e" ContentTypeId="0x0101000AC6246A9CD2FC45B52DC6FEC0F0AAAA" PreviousValue="false"/>
</file>

<file path=customXml/itemProps1.xml><?xml version="1.0" encoding="utf-8"?>
<ds:datastoreItem xmlns:ds="http://schemas.openxmlformats.org/officeDocument/2006/customXml" ds:itemID="{6620B692-74D2-4938-8B08-C4A96AA7251D}">
  <ds:schemaRefs>
    <ds:schemaRef ds:uri="http://purl.org/dc/dcmitype/"/>
    <ds:schemaRef ds:uri="http://schemas.microsoft.com/office/infopath/2007/PartnerControls"/>
    <ds:schemaRef ds:uri="http://schemas.microsoft.com/office/2006/metadata/properties"/>
    <ds:schemaRef ds:uri="http://purl.org/dc/terms/"/>
    <ds:schemaRef ds:uri="http://purl.org/dc/elements/1.1/"/>
    <ds:schemaRef ds:uri="http://schemas.openxmlformats.org/package/2006/metadata/core-properties"/>
    <ds:schemaRef ds:uri="http://schemas.microsoft.com/office/2006/documentManagement/types"/>
    <ds:schemaRef ds:uri="dce3ed02-b0cd-470d-9119-e5f1a2533a21"/>
    <ds:schemaRef ds:uri="http://www.w3.org/XML/1998/namespace"/>
  </ds:schemaRefs>
</ds:datastoreItem>
</file>

<file path=customXml/itemProps2.xml><?xml version="1.0" encoding="utf-8"?>
<ds:datastoreItem xmlns:ds="http://schemas.openxmlformats.org/officeDocument/2006/customXml" ds:itemID="{AA9061E5-F0A6-4E18-A69E-E4A54852C3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70E68C-D44D-41C1-BBAB-C0D2B5D334A9}">
  <ds:schemaRefs>
    <ds:schemaRef ds:uri="http://schemas.microsoft.com/sharepoint/v3/contenttype/forms"/>
  </ds:schemaRefs>
</ds:datastoreItem>
</file>

<file path=customXml/itemProps4.xml><?xml version="1.0" encoding="utf-8"?>
<ds:datastoreItem xmlns:ds="http://schemas.openxmlformats.org/officeDocument/2006/customXml" ds:itemID="{29163DFA-690C-47DD-93B9-DD3C62DC3D0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308</TotalTime>
  <Words>2431</Words>
  <Application>Microsoft Office PowerPoint</Application>
  <PresentationFormat>On-screen Show (4:3)</PresentationFormat>
  <Paragraphs>307</Paragraphs>
  <Slides>50</Slides>
  <Notes>50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4_Blank Presentation</vt:lpstr>
      <vt:lpstr>Please read this before using presentation</vt:lpstr>
      <vt:lpstr>Recurring events</vt:lpstr>
      <vt:lpstr>What are we going to cover today?</vt:lpstr>
      <vt:lpstr>PowerPoint Presentation</vt:lpstr>
      <vt:lpstr>Safety alerts issued by Resources Safety</vt:lpstr>
      <vt:lpstr>Stay informed!</vt:lpstr>
      <vt:lpstr>Weekly resources safety alerts</vt:lpstr>
      <vt:lpstr>DMP website</vt:lpstr>
      <vt:lpstr>DMP website</vt:lpstr>
      <vt:lpstr>Recurring events</vt:lpstr>
      <vt:lpstr>Workers struck by falling rocks</vt:lpstr>
      <vt:lpstr>Workers struck by falling rocks (continued)</vt:lpstr>
      <vt:lpstr>PowerPoint Presentation</vt:lpstr>
      <vt:lpstr>SIR 221 (continued)</vt:lpstr>
      <vt:lpstr>SIR 221 (continued)</vt:lpstr>
      <vt:lpstr>Entrapment by elevated work platforms </vt:lpstr>
      <vt:lpstr>NSW incident in May 2014</vt:lpstr>
      <vt:lpstr>NSW incident in May 2014 (continued)</vt:lpstr>
      <vt:lpstr>NSW incident in May 2014 (continued)</vt:lpstr>
      <vt:lpstr>NSW mine safety investigation report</vt:lpstr>
      <vt:lpstr>Guideline published 31 October 2014</vt:lpstr>
      <vt:lpstr>PowerPoint Presentation</vt:lpstr>
      <vt:lpstr>MSB 116 (continued)</vt:lpstr>
      <vt:lpstr>PowerPoint Presentation</vt:lpstr>
      <vt:lpstr>SIR 217 (continued)</vt:lpstr>
      <vt:lpstr>Falls from height</vt:lpstr>
      <vt:lpstr>Falls from height (continued)</vt:lpstr>
      <vt:lpstr>SIR 164 (continued)</vt:lpstr>
      <vt:lpstr>SIR 164 (continued)</vt:lpstr>
      <vt:lpstr>Falls from height (continued)</vt:lpstr>
      <vt:lpstr>Falls from height (continued)</vt:lpstr>
      <vt:lpstr>Falls from height (continued)</vt:lpstr>
      <vt:lpstr>SIR 211 (continued)</vt:lpstr>
      <vt:lpstr>Falls from height (continued)</vt:lpstr>
      <vt:lpstr>SIR 212 (continued)</vt:lpstr>
      <vt:lpstr>Vehicles over an edge</vt:lpstr>
      <vt:lpstr>Vehicles over an edge (continued)</vt:lpstr>
      <vt:lpstr>Vehicles over an edge (continued)</vt:lpstr>
      <vt:lpstr>Vehicles over an edge (continued)</vt:lpstr>
      <vt:lpstr>SIR 149 (continued)</vt:lpstr>
      <vt:lpstr>SIR 149 (continued)</vt:lpstr>
      <vt:lpstr>SIR 149 (continued)</vt:lpstr>
      <vt:lpstr>PowerPoint Presentation</vt:lpstr>
      <vt:lpstr>SIR 199 (continued)</vt:lpstr>
      <vt:lpstr>PowerPoint Presentation</vt:lpstr>
      <vt:lpstr>PowerPoint Presentation</vt:lpstr>
      <vt:lpstr>SIR 196 (continued)</vt:lpstr>
      <vt:lpstr>Vehicles over an edge (continued)</vt:lpstr>
      <vt:lpstr>SIR 234 (continued)</vt:lpstr>
      <vt:lpstr>SIR 234 (continued)</vt:lpstr>
    </vt:vector>
  </TitlesOfParts>
  <Company>Department of Mines and Petroleum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Transfer -2015 Mines Safety Roadshow - Recurring events</dc:title>
  <dc:creator>MOORE, Bec</dc:creator>
  <cp:lastModifiedBy>STEWART, Carly</cp:lastModifiedBy>
  <cp:revision>21</cp:revision>
  <cp:lastPrinted>2016-02-22T03:42:01Z</cp:lastPrinted>
  <dcterms:created xsi:type="dcterms:W3CDTF">2016-01-05T06:45:51Z</dcterms:created>
  <dcterms:modified xsi:type="dcterms:W3CDTF">2016-02-29T07:21:37Z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0x0101000AC6246A9CD2FC45B52DC6FEC0F0AAAA00C4F446B380C7A6439C625EA4BE6D75B8</vt:lpwstr>
  </property>
  <property fmtid="{D5CDD505-2E9C-101B-9397-08002B2CF9AE}" pid="3" name="DataStore">
    <vt:lpwstr>Central</vt:lpwstr>
  </property>
</Properties>
</file>