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75" r:id="rId6"/>
  </p:sldMasterIdLst>
  <p:notesMasterIdLst>
    <p:notesMasterId r:id="rId52"/>
  </p:notesMasterIdLst>
  <p:sldIdLst>
    <p:sldId id="301"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80" r:id="rId30"/>
    <p:sldId id="279"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63761" autoAdjust="0"/>
  </p:normalViewPr>
  <p:slideViewPr>
    <p:cSldViewPr>
      <p:cViewPr varScale="1">
        <p:scale>
          <a:sx n="69" d="100"/>
          <a:sy n="69" d="100"/>
        </p:scale>
        <p:origin x="-276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059A28B-5B17-4A81-B465-4D1909DFDB78}" type="datetimeFigureOut">
              <a:rPr lang="en-AU" smtClean="0"/>
              <a:t>25/01/2016</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5209442-8CF5-4F13-81E9-B66568AD87D8}" type="slidenum">
              <a:rPr lang="en-AU" smtClean="0"/>
              <a:t>‹#›</a:t>
            </a:fld>
            <a:endParaRPr lang="en-AU"/>
          </a:p>
        </p:txBody>
      </p:sp>
    </p:spTree>
    <p:extLst>
      <p:ext uri="{BB962C8B-B14F-4D97-AF65-F5344CB8AC3E}">
        <p14:creationId xmlns:p14="http://schemas.microsoft.com/office/powerpoint/2010/main" val="1211829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xfrm>
            <a:off x="679451" y="4714876"/>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412432F4-0804-41B1-9EE6-DA2CD0A536BA}" type="slidenum">
              <a:rPr lang="en-AU">
                <a:solidFill>
                  <a:prstClr val="black"/>
                </a:solidFill>
              </a:rPr>
              <a:pPr>
                <a:defRPr/>
              </a:pPr>
              <a:t>1</a:t>
            </a:fld>
            <a:endParaRPr lang="en-AU">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The upper curve is the resistance of the structure or part.</a:t>
            </a:r>
          </a:p>
          <a:p>
            <a:pPr marL="171450" indent="-171450">
              <a:buFont typeface="Arial" panose="020B0604020202020204" pitchFamily="34" charset="0"/>
              <a:buChar char="•"/>
            </a:pPr>
            <a:r>
              <a:rPr lang="en-AU" dirty="0" smtClean="0"/>
              <a:t>The lower curve is the loading.</a:t>
            </a:r>
          </a:p>
          <a:p>
            <a:endParaRPr lang="en-AU" dirty="0"/>
          </a:p>
        </p:txBody>
      </p:sp>
      <p:sp>
        <p:nvSpPr>
          <p:cNvPr id="4" name="Slide Number Placeholder 3"/>
          <p:cNvSpPr>
            <a:spLocks noGrp="1"/>
          </p:cNvSpPr>
          <p:nvPr>
            <p:ph type="sldNum" sz="quarter" idx="10"/>
          </p:nvPr>
        </p:nvSpPr>
        <p:spPr/>
        <p:txBody>
          <a:bodyPr/>
          <a:lstStyle/>
          <a:p>
            <a:fld id="{BE9778F9-8685-4FE3-833E-CC148F16A41E}" type="slidenum">
              <a:rPr lang="en-AU" smtClean="0">
                <a:solidFill>
                  <a:prstClr val="black"/>
                </a:solidFill>
              </a:rPr>
              <a:pPr/>
              <a:t>10</a:t>
            </a:fld>
            <a:endParaRPr lang="en-AU">
              <a:solidFill>
                <a:prstClr val="black"/>
              </a:solidFill>
            </a:endParaRPr>
          </a:p>
        </p:txBody>
      </p:sp>
    </p:spTree>
    <p:extLst>
      <p:ext uri="{BB962C8B-B14F-4D97-AF65-F5344CB8AC3E}">
        <p14:creationId xmlns:p14="http://schemas.microsoft.com/office/powerpoint/2010/main" val="3388749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lower applied loads are represented</a:t>
            </a:r>
            <a:r>
              <a:rPr lang="en-AU" baseline="0" dirty="0" smtClean="0"/>
              <a:t> by the </a:t>
            </a:r>
            <a:r>
              <a:rPr lang="en-AU" dirty="0" smtClean="0"/>
              <a:t>orange line which is snaking upward. This is a </a:t>
            </a:r>
            <a:r>
              <a:rPr lang="en-AU" baseline="0" dirty="0" smtClean="0"/>
              <a:t>loading curve. </a:t>
            </a:r>
          </a:p>
          <a:p>
            <a:endParaRPr lang="en-AU" baseline="0" dirty="0" smtClean="0"/>
          </a:p>
          <a:p>
            <a:r>
              <a:rPr lang="en-AU" baseline="0" dirty="0" smtClean="0"/>
              <a:t>When it passes the lower horizontal line, it is “eating” into the factor of safety.  This is unacceptable.  </a:t>
            </a:r>
            <a:endParaRPr lang="en-AU" dirty="0"/>
          </a:p>
        </p:txBody>
      </p:sp>
      <p:sp>
        <p:nvSpPr>
          <p:cNvPr id="4" name="Slide Number Placeholder 3"/>
          <p:cNvSpPr>
            <a:spLocks noGrp="1"/>
          </p:cNvSpPr>
          <p:nvPr>
            <p:ph type="sldNum" sz="quarter" idx="10"/>
          </p:nvPr>
        </p:nvSpPr>
        <p:spPr/>
        <p:txBody>
          <a:bodyPr/>
          <a:lstStyle/>
          <a:p>
            <a:fld id="{BE9778F9-8685-4FE3-833E-CC148F16A41E}" type="slidenum">
              <a:rPr lang="en-AU" smtClean="0">
                <a:solidFill>
                  <a:prstClr val="black"/>
                </a:solidFill>
              </a:rPr>
              <a:pPr/>
              <a:t>11</a:t>
            </a:fld>
            <a:endParaRPr lang="en-AU">
              <a:solidFill>
                <a:prstClr val="black"/>
              </a:solidFill>
            </a:endParaRPr>
          </a:p>
        </p:txBody>
      </p:sp>
    </p:spTree>
    <p:extLst>
      <p:ext uri="{BB962C8B-B14F-4D97-AF65-F5344CB8AC3E}">
        <p14:creationId xmlns:p14="http://schemas.microsoft.com/office/powerpoint/2010/main" val="495432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The </a:t>
            </a:r>
            <a:r>
              <a:rPr lang="en-AU" baseline="0" dirty="0" smtClean="0"/>
              <a:t>resistance </a:t>
            </a:r>
            <a:r>
              <a:rPr lang="en-AU" dirty="0" smtClean="0"/>
              <a:t>curve </a:t>
            </a:r>
            <a:r>
              <a:rPr lang="en-AU" baseline="0" dirty="0" smtClean="0"/>
              <a:t>(</a:t>
            </a:r>
            <a:r>
              <a:rPr lang="en-AU" dirty="0" smtClean="0"/>
              <a:t>blue line)</a:t>
            </a:r>
            <a:r>
              <a:rPr lang="en-AU" baseline="0" dirty="0" smtClean="0"/>
              <a:t> </a:t>
            </a:r>
            <a:r>
              <a:rPr lang="en-AU" dirty="0" smtClean="0"/>
              <a:t>dropping rapidly represents a decay condition that</a:t>
            </a:r>
            <a:r>
              <a:rPr lang="en-AU" baseline="0" dirty="0" smtClean="0"/>
              <a:t> is less than the original design assumption.  The entire blue line is an unacceptable condition.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It shows an original design </a:t>
            </a:r>
            <a:r>
              <a:rPr lang="en-AU" baseline="0" dirty="0" smtClean="0"/>
              <a:t>and/or </a:t>
            </a:r>
            <a:r>
              <a:rPr lang="en-AU" baseline="0" dirty="0" smtClean="0"/>
              <a:t>build error, which if not identified and corrected, means the factor of safety is immediately less than required. </a:t>
            </a:r>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If there is a rapid decay (e.g. severe corrosion) the resistance quickly passes the possible loading and failure can happen. If left uncorrected a failure is bound to happen before the design life is reached.  </a:t>
            </a:r>
            <a:endParaRPr lang="en-AU" dirty="0" smtClean="0"/>
          </a:p>
          <a:p>
            <a:endParaRPr lang="en-AU" dirty="0"/>
          </a:p>
        </p:txBody>
      </p:sp>
      <p:sp>
        <p:nvSpPr>
          <p:cNvPr id="4" name="Slide Number Placeholder 3"/>
          <p:cNvSpPr>
            <a:spLocks noGrp="1"/>
          </p:cNvSpPr>
          <p:nvPr>
            <p:ph type="sldNum" sz="quarter" idx="10"/>
          </p:nvPr>
        </p:nvSpPr>
        <p:spPr/>
        <p:txBody>
          <a:bodyPr/>
          <a:lstStyle/>
          <a:p>
            <a:fld id="{BE9778F9-8685-4FE3-833E-CC148F16A41E}" type="slidenum">
              <a:rPr lang="en-AU" smtClean="0">
                <a:solidFill>
                  <a:prstClr val="black"/>
                </a:solidFill>
              </a:rPr>
              <a:pPr/>
              <a:t>12</a:t>
            </a:fld>
            <a:endParaRPr lang="en-AU">
              <a:solidFill>
                <a:prstClr val="black"/>
              </a:solidFill>
            </a:endParaRPr>
          </a:p>
        </p:txBody>
      </p:sp>
    </p:spTree>
    <p:extLst>
      <p:ext uri="{BB962C8B-B14F-4D97-AF65-F5344CB8AC3E}">
        <p14:creationId xmlns:p14="http://schemas.microsoft.com/office/powerpoint/2010/main" val="905201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a:t>
            </a:r>
            <a:r>
              <a:rPr lang="en-AU" baseline="0" dirty="0" smtClean="0"/>
              <a:t> diagram shows intervention possibilities for both the resistance and loading curves. </a:t>
            </a:r>
          </a:p>
          <a:p>
            <a:endParaRPr lang="en-AU" baseline="0" dirty="0" smtClean="0"/>
          </a:p>
          <a:p>
            <a:r>
              <a:rPr lang="en-AU" baseline="0" dirty="0" smtClean="0"/>
              <a:t>Looking at the upper resistance curve (blue line) , an accelerated decay condition is identified in time. It is stopped, strengthening is carried out (which is the step upward), then decay continues.</a:t>
            </a:r>
          </a:p>
          <a:p>
            <a:endParaRPr lang="en-AU" baseline="0" dirty="0" smtClean="0"/>
          </a:p>
          <a:p>
            <a:r>
              <a:rPr lang="en-AU" baseline="0" dirty="0" smtClean="0"/>
              <a:t>Looking at the lower loading curve (orange line), an overload condition is identified and corrected (resulting in a step downward). This is followed by normal combined loading. This should not exceed the unfactored design loads within the design life of the structure.</a:t>
            </a:r>
            <a:endParaRPr lang="en-AU" dirty="0"/>
          </a:p>
        </p:txBody>
      </p:sp>
      <p:sp>
        <p:nvSpPr>
          <p:cNvPr id="4" name="Slide Number Placeholder 3"/>
          <p:cNvSpPr>
            <a:spLocks noGrp="1"/>
          </p:cNvSpPr>
          <p:nvPr>
            <p:ph type="sldNum" sz="quarter" idx="10"/>
          </p:nvPr>
        </p:nvSpPr>
        <p:spPr/>
        <p:txBody>
          <a:bodyPr/>
          <a:lstStyle/>
          <a:p>
            <a:fld id="{BE9778F9-8685-4FE3-833E-CC148F16A41E}" type="slidenum">
              <a:rPr lang="en-AU" smtClean="0">
                <a:solidFill>
                  <a:prstClr val="black"/>
                </a:solidFill>
              </a:rPr>
              <a:pPr/>
              <a:t>13</a:t>
            </a:fld>
            <a:endParaRPr lang="en-AU">
              <a:solidFill>
                <a:prstClr val="black"/>
              </a:solidFill>
            </a:endParaRPr>
          </a:p>
        </p:txBody>
      </p:sp>
    </p:spTree>
    <p:extLst>
      <p:ext uri="{BB962C8B-B14F-4D97-AF65-F5344CB8AC3E}">
        <p14:creationId xmlns:p14="http://schemas.microsoft.com/office/powerpoint/2010/main" val="1468965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All of these conditions would normally need a </a:t>
            </a:r>
            <a:r>
              <a:rPr lang="en-AU" dirty="0" smtClean="0"/>
              <a:t>quantitative (calculated) analysis to assess the</a:t>
            </a:r>
            <a:r>
              <a:rPr lang="en-AU" baseline="0" dirty="0" smtClean="0"/>
              <a:t> reliability and robustness of the structure, if the original design intent did not allow for them. An example of when a condition is allowable is ( say ) when the original designer allowed for certain corrosion,  communicated this on drawings and/ or in hand over documentation, and it is monitored in the maintenance programme.  Normally missing members, bent members, cracks and other structural defects are indicators of a failed state. The structure would not necessarily have the necessary reserve robustness to disperse the loading if these conditions occurred.   </a:t>
            </a:r>
            <a:endParaRPr lang="en-AU" dirty="0" smtClean="0"/>
          </a:p>
          <a:p>
            <a:endParaRPr lang="en-AU" dirty="0"/>
          </a:p>
        </p:txBody>
      </p:sp>
      <p:sp>
        <p:nvSpPr>
          <p:cNvPr id="4" name="Slide Number Placeholder 3"/>
          <p:cNvSpPr>
            <a:spLocks noGrp="1"/>
          </p:cNvSpPr>
          <p:nvPr>
            <p:ph type="sldNum" sz="quarter" idx="10"/>
          </p:nvPr>
        </p:nvSpPr>
        <p:spPr/>
        <p:txBody>
          <a:bodyPr/>
          <a:lstStyle/>
          <a:p>
            <a:fld id="{BE9778F9-8685-4FE3-833E-CC148F16A41E}" type="slidenum">
              <a:rPr lang="en-AU" smtClean="0">
                <a:solidFill>
                  <a:prstClr val="black"/>
                </a:solidFill>
              </a:rPr>
              <a:pPr/>
              <a:t>14</a:t>
            </a:fld>
            <a:endParaRPr lang="en-AU">
              <a:solidFill>
                <a:prstClr val="black"/>
              </a:solidFill>
            </a:endParaRPr>
          </a:p>
        </p:txBody>
      </p:sp>
    </p:spTree>
    <p:extLst>
      <p:ext uri="{BB962C8B-B14F-4D97-AF65-F5344CB8AC3E}">
        <p14:creationId xmlns:p14="http://schemas.microsoft.com/office/powerpoint/2010/main" val="4197320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solidFill>
                  <a:prstClr val="black"/>
                </a:solidFill>
              </a:rPr>
              <a:t>The curves on the previous</a:t>
            </a:r>
            <a:r>
              <a:rPr lang="en-AU" sz="1200" baseline="0" dirty="0" smtClean="0">
                <a:solidFill>
                  <a:prstClr val="black"/>
                </a:solidFill>
              </a:rPr>
              <a:t> slides </a:t>
            </a:r>
            <a:r>
              <a:rPr lang="en-AU" sz="1200" dirty="0" smtClean="0">
                <a:solidFill>
                  <a:prstClr val="black"/>
                </a:solidFill>
              </a:rPr>
              <a:t>are </a:t>
            </a:r>
            <a:r>
              <a:rPr lang="en-AU" sz="1200" baseline="0" dirty="0" smtClean="0">
                <a:solidFill>
                  <a:prstClr val="black"/>
                </a:solidFill>
              </a:rPr>
              <a:t>similar to the integrity curves used in the oil and gas industry.  This slide shows a curve from a </a:t>
            </a:r>
            <a:r>
              <a:rPr lang="en-AU" sz="1200" dirty="0" smtClean="0">
                <a:solidFill>
                  <a:prstClr val="black"/>
                </a:solidFill>
              </a:rPr>
              <a:t>asset integrity management systems (AIMS) </a:t>
            </a:r>
            <a:r>
              <a:rPr lang="en-AU" sz="1200" baseline="0" dirty="0" smtClean="0">
                <a:solidFill>
                  <a:prstClr val="black"/>
                </a:solidFill>
              </a:rPr>
              <a:t>publication on the </a:t>
            </a:r>
            <a:r>
              <a:rPr lang="en-AU" sz="1200" dirty="0" smtClean="0">
                <a:solidFill>
                  <a:prstClr val="black"/>
                </a:solidFill>
              </a:rPr>
              <a:t>Department of Mines and Petroleum’s website. The fit</a:t>
            </a:r>
            <a:r>
              <a:rPr lang="en-AU" sz="1200" baseline="0" dirty="0" smtClean="0">
                <a:solidFill>
                  <a:prstClr val="black"/>
                </a:solidFill>
              </a:rPr>
              <a:t> for purpose (blue) curve is above the (red) condition line </a:t>
            </a:r>
            <a:endParaRPr lang="en-AU" sz="1200" dirty="0" smtClean="0">
              <a:solidFill>
                <a:prstClr val="black"/>
              </a:solidFill>
            </a:endParaRPr>
          </a:p>
          <a:p>
            <a:endParaRPr lang="en-AU" sz="1200" dirty="0" smtClean="0">
              <a:solidFill>
                <a:prstClr val="black"/>
              </a:solidFill>
            </a:endParaRPr>
          </a:p>
          <a:p>
            <a:r>
              <a:rPr lang="en-AU" sz="1200" dirty="0" smtClean="0">
                <a:solidFill>
                  <a:prstClr val="black"/>
                </a:solidFill>
              </a:rPr>
              <a:t>For AIMS publications published by DMP please refer to:</a:t>
            </a:r>
          </a:p>
          <a:p>
            <a:pPr marL="171450" indent="-171450">
              <a:buFont typeface="Arial" panose="020B0604020202020204" pitchFamily="34" charset="0"/>
              <a:buChar char="•"/>
            </a:pPr>
            <a:r>
              <a:rPr lang="en-AU" sz="1200" dirty="0" smtClean="0">
                <a:solidFill>
                  <a:prstClr val="black"/>
                </a:solidFill>
              </a:rPr>
              <a:t>Guides and procedures, </a:t>
            </a:r>
            <a:r>
              <a:rPr lang="en-AU" sz="1200" baseline="0" dirty="0" smtClean="0">
                <a:solidFill>
                  <a:prstClr val="black"/>
                </a:solidFill>
              </a:rPr>
              <a:t>www.dmp.wa.gov.au/Safety/Guides-and-procedures-16202.aspx</a:t>
            </a:r>
          </a:p>
          <a:p>
            <a:pPr marL="171450" indent="-171450">
              <a:buFont typeface="Arial" panose="020B0604020202020204" pitchFamily="34" charset="0"/>
              <a:buChar char="•"/>
            </a:pPr>
            <a:r>
              <a:rPr lang="en-AU" sz="1200" dirty="0" smtClean="0">
                <a:solidFill>
                  <a:prstClr val="black"/>
                </a:solidFill>
              </a:rPr>
              <a:t>Templates and checklists, www.dmp.wa.gov.au/Safety/Templates-and-checklists-16206.aspx </a:t>
            </a:r>
            <a:endParaRPr lang="en-AU" dirty="0"/>
          </a:p>
        </p:txBody>
      </p:sp>
      <p:sp>
        <p:nvSpPr>
          <p:cNvPr id="4" name="Slide Number Placeholder 3"/>
          <p:cNvSpPr>
            <a:spLocks noGrp="1"/>
          </p:cNvSpPr>
          <p:nvPr>
            <p:ph type="sldNum" sz="quarter" idx="10"/>
          </p:nvPr>
        </p:nvSpPr>
        <p:spPr/>
        <p:txBody>
          <a:bodyPr/>
          <a:lstStyle/>
          <a:p>
            <a:fld id="{BE9778F9-8685-4FE3-833E-CC148F16A41E}" type="slidenum">
              <a:rPr lang="en-AU" smtClean="0">
                <a:solidFill>
                  <a:prstClr val="black"/>
                </a:solidFill>
              </a:rPr>
              <a:pPr/>
              <a:t>15</a:t>
            </a:fld>
            <a:endParaRPr lang="en-AU">
              <a:solidFill>
                <a:prstClr val="black"/>
              </a:solidFill>
            </a:endParaRPr>
          </a:p>
        </p:txBody>
      </p:sp>
    </p:spTree>
    <p:extLst>
      <p:ext uri="{BB962C8B-B14F-4D97-AF65-F5344CB8AC3E}">
        <p14:creationId xmlns:p14="http://schemas.microsoft.com/office/powerpoint/2010/main" val="387545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Australian standards AS 1170 series</a:t>
            </a:r>
            <a:r>
              <a:rPr lang="en-AU" baseline="0" dirty="0" smtClean="0"/>
              <a:t> is known to most engineers as the ‘Loading standards’, and is referred to by all the ‘Materials standards’. For example, concrete (AS 3600) and steelwork (AS 4100 and AS 3990).  </a:t>
            </a:r>
          </a:p>
          <a:p>
            <a:endParaRPr lang="en-AU" baseline="0" dirty="0" smtClean="0"/>
          </a:p>
          <a:p>
            <a:r>
              <a:rPr lang="en-AU" baseline="0" dirty="0" smtClean="0"/>
              <a:t>A lesser known fact is that the standard AS/NZS 1170.0 is based on the principles of ISO 2394, which has been adopted as </a:t>
            </a:r>
            <a:r>
              <a:rPr lang="en-AU" baseline="0" dirty="0" err="1" smtClean="0"/>
              <a:t>AS</a:t>
            </a:r>
            <a:r>
              <a:rPr lang="en-AU" baseline="0" dirty="0" smtClean="0"/>
              <a:t> 5104.   </a:t>
            </a:r>
            <a:endParaRPr lang="en-AU" dirty="0"/>
          </a:p>
        </p:txBody>
      </p:sp>
      <p:sp>
        <p:nvSpPr>
          <p:cNvPr id="4" name="Slide Number Placeholder 3"/>
          <p:cNvSpPr>
            <a:spLocks noGrp="1"/>
          </p:cNvSpPr>
          <p:nvPr>
            <p:ph type="sldNum" sz="quarter" idx="10"/>
          </p:nvPr>
        </p:nvSpPr>
        <p:spPr/>
        <p:txBody>
          <a:bodyPr/>
          <a:lstStyle/>
          <a:p>
            <a:fld id="{BE9778F9-8685-4FE3-833E-CC148F16A41E}" type="slidenum">
              <a:rPr lang="en-AU" smtClean="0">
                <a:solidFill>
                  <a:prstClr val="black"/>
                </a:solidFill>
              </a:rPr>
              <a:pPr/>
              <a:t>16</a:t>
            </a:fld>
            <a:endParaRPr lang="en-AU">
              <a:solidFill>
                <a:prstClr val="black"/>
              </a:solidFill>
            </a:endParaRPr>
          </a:p>
        </p:txBody>
      </p:sp>
    </p:spTree>
    <p:extLst>
      <p:ext uri="{BB962C8B-B14F-4D97-AF65-F5344CB8AC3E}">
        <p14:creationId xmlns:p14="http://schemas.microsoft.com/office/powerpoint/2010/main" val="5627235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Importance level 2 is commonly applied to mine site structures.  It should be assessed on a case-by-case basis, in consultation</a:t>
            </a:r>
            <a:r>
              <a:rPr lang="en-AU" baseline="0" dirty="0" smtClean="0"/>
              <a:t> with the developer or end user. Communication and recording of these types of decisions is necessary. </a:t>
            </a:r>
            <a:endParaRPr lang="en-AU" dirty="0"/>
          </a:p>
        </p:txBody>
      </p:sp>
      <p:sp>
        <p:nvSpPr>
          <p:cNvPr id="4" name="Slide Number Placeholder 3"/>
          <p:cNvSpPr>
            <a:spLocks noGrp="1"/>
          </p:cNvSpPr>
          <p:nvPr>
            <p:ph type="sldNum" sz="quarter" idx="10"/>
          </p:nvPr>
        </p:nvSpPr>
        <p:spPr/>
        <p:txBody>
          <a:bodyPr/>
          <a:lstStyle/>
          <a:p>
            <a:fld id="{BE9778F9-8685-4FE3-833E-CC148F16A41E}" type="slidenum">
              <a:rPr lang="en-AU" smtClean="0">
                <a:solidFill>
                  <a:prstClr val="black"/>
                </a:solidFill>
              </a:rPr>
              <a:pPr/>
              <a:t>17</a:t>
            </a:fld>
            <a:endParaRPr lang="en-AU">
              <a:solidFill>
                <a:prstClr val="black"/>
              </a:solidFill>
            </a:endParaRPr>
          </a:p>
        </p:txBody>
      </p:sp>
    </p:spTree>
    <p:extLst>
      <p:ext uri="{BB962C8B-B14F-4D97-AF65-F5344CB8AC3E}">
        <p14:creationId xmlns:p14="http://schemas.microsoft.com/office/powerpoint/2010/main" val="17966838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Snow loading is not required on WA mine sites at this time. </a:t>
            </a:r>
          </a:p>
          <a:p>
            <a:endParaRPr lang="en-AU" dirty="0" smtClean="0"/>
          </a:p>
          <a:p>
            <a:r>
              <a:rPr lang="en-AU" dirty="0" smtClean="0"/>
              <a:t>Note</a:t>
            </a:r>
            <a:r>
              <a:rPr lang="en-AU" baseline="0" dirty="0" smtClean="0"/>
              <a:t> the differences in probability of </a:t>
            </a:r>
            <a:r>
              <a:rPr lang="en-AU" baseline="0" dirty="0" err="1" smtClean="0"/>
              <a:t>exceedance</a:t>
            </a:r>
            <a:r>
              <a:rPr lang="en-AU" baseline="0" dirty="0" smtClean="0"/>
              <a:t> when working with ultimate or serviceability limit states.</a:t>
            </a:r>
            <a:endParaRPr lang="en-AU" dirty="0"/>
          </a:p>
        </p:txBody>
      </p:sp>
      <p:sp>
        <p:nvSpPr>
          <p:cNvPr id="4" name="Slide Number Placeholder 3"/>
          <p:cNvSpPr>
            <a:spLocks noGrp="1"/>
          </p:cNvSpPr>
          <p:nvPr>
            <p:ph type="sldNum" sz="quarter" idx="10"/>
          </p:nvPr>
        </p:nvSpPr>
        <p:spPr/>
        <p:txBody>
          <a:bodyPr/>
          <a:lstStyle/>
          <a:p>
            <a:fld id="{BE9778F9-8685-4FE3-833E-CC148F16A41E}" type="slidenum">
              <a:rPr lang="en-AU" smtClean="0">
                <a:solidFill>
                  <a:prstClr val="black"/>
                </a:solidFill>
              </a:rPr>
              <a:pPr/>
              <a:t>18</a:t>
            </a:fld>
            <a:endParaRPr lang="en-AU">
              <a:solidFill>
                <a:prstClr val="black"/>
              </a:solidFill>
            </a:endParaRPr>
          </a:p>
        </p:txBody>
      </p:sp>
    </p:spTree>
    <p:extLst>
      <p:ext uri="{BB962C8B-B14F-4D97-AF65-F5344CB8AC3E}">
        <p14:creationId xmlns:p14="http://schemas.microsoft.com/office/powerpoint/2010/main" val="32560998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Normally the design life is 50 years, however it can be as</a:t>
            </a:r>
            <a:r>
              <a:rPr lang="en-AU" baseline="0" dirty="0" smtClean="0"/>
              <a:t> low as 25 years.  </a:t>
            </a:r>
          </a:p>
          <a:p>
            <a:endParaRPr lang="en-AU" baseline="0" dirty="0" smtClean="0"/>
          </a:p>
          <a:p>
            <a:r>
              <a:rPr lang="en-AU" baseline="0" dirty="0" smtClean="0"/>
              <a:t>In the case of designing for a 25-year life, an extended life past 25 years will mean a full design and fit-for-purpose review, including appropriate increased loading conditions. </a:t>
            </a:r>
            <a:endParaRPr lang="en-AU" dirty="0"/>
          </a:p>
        </p:txBody>
      </p:sp>
      <p:sp>
        <p:nvSpPr>
          <p:cNvPr id="4" name="Slide Number Placeholder 3"/>
          <p:cNvSpPr>
            <a:spLocks noGrp="1"/>
          </p:cNvSpPr>
          <p:nvPr>
            <p:ph type="sldNum" sz="quarter" idx="10"/>
          </p:nvPr>
        </p:nvSpPr>
        <p:spPr/>
        <p:txBody>
          <a:bodyPr/>
          <a:lstStyle/>
          <a:p>
            <a:fld id="{BE9778F9-8685-4FE3-833E-CC148F16A41E}" type="slidenum">
              <a:rPr lang="en-AU" smtClean="0">
                <a:solidFill>
                  <a:prstClr val="black"/>
                </a:solidFill>
              </a:rPr>
              <a:pPr/>
              <a:t>19</a:t>
            </a:fld>
            <a:endParaRPr lang="en-AU">
              <a:solidFill>
                <a:prstClr val="black"/>
              </a:solidFill>
            </a:endParaRPr>
          </a:p>
        </p:txBody>
      </p:sp>
    </p:spTree>
    <p:extLst>
      <p:ext uri="{BB962C8B-B14F-4D97-AF65-F5344CB8AC3E}">
        <p14:creationId xmlns:p14="http://schemas.microsoft.com/office/powerpoint/2010/main" val="2392149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917575" y="744538"/>
            <a:ext cx="4962525" cy="3722687"/>
          </a:xfrm>
          <a:prstGeom prst="rect">
            <a:avLst/>
          </a:prstGeom>
          <a:noFill/>
          <a:ln>
            <a:solidFill>
              <a:srgbClr val="000000"/>
            </a:solidFill>
            <a:miter lim="800000"/>
            <a:headEnd/>
            <a:tailEnd/>
          </a:ln>
        </p:spPr>
      </p:sp>
      <p:sp>
        <p:nvSpPr>
          <p:cNvPr id="91139" name="Notes Placeholder 2"/>
          <p:cNvSpPr>
            <a:spLocks noGrp="1"/>
          </p:cNvSpPr>
          <p:nvPr>
            <p:ph type="body" idx="1"/>
          </p:nvPr>
        </p:nvSpPr>
        <p:spPr bwMode="auto">
          <a:xfrm>
            <a:off x="679464" y="4714653"/>
            <a:ext cx="5438748" cy="4466756"/>
          </a:xfrm>
          <a:prstGeom prst="rect">
            <a:avLst/>
          </a:prstGeom>
          <a:noFill/>
        </p:spPr>
        <p:txBody>
          <a:bodyPr wrap="square" numCol="1" anchor="t" anchorCtr="0" compatLnSpc="1">
            <a:prstTxWarp prst="textNoShape">
              <a:avLst/>
            </a:prstTxWarp>
            <a:normAutofit/>
          </a:bodyPr>
          <a:lstStyle/>
          <a:p>
            <a:endParaRPr lang="en-AU" dirty="0" smtClean="0"/>
          </a:p>
        </p:txBody>
      </p:sp>
      <p:sp>
        <p:nvSpPr>
          <p:cNvPr id="911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D54470-AFD1-4AD7-86D5-DA5B20184AE0}" type="slidenum">
              <a:rPr lang="en-AU" smtClean="0">
                <a:solidFill>
                  <a:prstClr val="black"/>
                </a:solidFill>
              </a:rPr>
              <a:pPr/>
              <a:t>2</a:t>
            </a:fld>
            <a:endParaRPr lang="en-AU" smtClean="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AS  ISO</a:t>
            </a:r>
            <a:r>
              <a:rPr lang="en-AU" baseline="0" dirty="0" smtClean="0"/>
              <a:t> 13822 </a:t>
            </a:r>
            <a:r>
              <a:rPr lang="en-AU" sz="1200" b="0" i="1" u="none" strike="noStrike" kern="1200" baseline="0" dirty="0" smtClean="0">
                <a:solidFill>
                  <a:schemeClr val="tx1"/>
                </a:solidFill>
                <a:latin typeface="+mn-lt"/>
                <a:ea typeface="+mn-ea"/>
                <a:cs typeface="+mn-cs"/>
              </a:rPr>
              <a:t>Basis for design of structures — Assessment of existing structures</a:t>
            </a:r>
            <a:r>
              <a:rPr lang="en-AU" sz="1200" b="0" i="0" u="none" strike="noStrike" kern="1200" baseline="0" dirty="0" smtClean="0">
                <a:solidFill>
                  <a:schemeClr val="tx1"/>
                </a:solidFill>
                <a:latin typeface="+mn-lt"/>
                <a:ea typeface="+mn-ea"/>
                <a:cs typeface="+mn-cs"/>
              </a:rPr>
              <a:t> </a:t>
            </a:r>
            <a:r>
              <a:rPr lang="en-AU" baseline="0" dirty="0" smtClean="0"/>
              <a:t>is a standard associated with AS 5104.  This standards sets out methods and principles for assessing the reliability of structures for continued use. </a:t>
            </a:r>
          </a:p>
          <a:p>
            <a:endParaRPr lang="en-AU" baseline="0" dirty="0" smtClean="0"/>
          </a:p>
          <a:p>
            <a:r>
              <a:rPr lang="en-AU" baseline="0" dirty="0" smtClean="0"/>
              <a:t>If a structures reliability for continued use is doubtful – for example condition of members (e.g. corrosion, bent shape) or loading conditions – either or both of these areas can be investigated further by statistical means. </a:t>
            </a:r>
          </a:p>
          <a:p>
            <a:endParaRPr lang="en-AU" baseline="0" dirty="0" smtClean="0"/>
          </a:p>
          <a:p>
            <a:r>
              <a:rPr lang="en-AU" baseline="0" dirty="0" smtClean="0"/>
              <a:t>This requires an in-depth knowledge of the procedures </a:t>
            </a:r>
            <a:r>
              <a:rPr lang="en-AU" baseline="0" smtClean="0"/>
              <a:t>and </a:t>
            </a:r>
            <a:r>
              <a:rPr lang="en-AU" baseline="0" smtClean="0"/>
              <a:t>processes </a:t>
            </a:r>
            <a:r>
              <a:rPr lang="en-AU" baseline="0" dirty="0" smtClean="0"/>
              <a:t>to:</a:t>
            </a:r>
          </a:p>
          <a:p>
            <a:pPr marL="171450" indent="-171450">
              <a:buFont typeface="Arial" panose="020B0604020202020204" pitchFamily="34" charset="0"/>
              <a:buChar char="•"/>
            </a:pPr>
            <a:r>
              <a:rPr lang="en-AU" baseline="0" dirty="0" smtClean="0"/>
              <a:t>gather a sufficient data pool</a:t>
            </a:r>
          </a:p>
          <a:p>
            <a:pPr marL="171450" indent="-171450">
              <a:buFont typeface="Arial" panose="020B0604020202020204" pitchFamily="34" charset="0"/>
              <a:buChar char="•"/>
            </a:pPr>
            <a:r>
              <a:rPr lang="en-AU" baseline="0" dirty="0" smtClean="0"/>
              <a:t>analyse the data to determine the degree of compliance.  </a:t>
            </a:r>
          </a:p>
          <a:p>
            <a:endParaRPr lang="en-AU" baseline="0" dirty="0" smtClean="0"/>
          </a:p>
          <a:p>
            <a:r>
              <a:rPr lang="en-AU" baseline="0" dirty="0" smtClean="0"/>
              <a:t>Do not attempt this unless you have competency in this area.  </a:t>
            </a:r>
            <a:endParaRPr lang="en-AU" dirty="0"/>
          </a:p>
        </p:txBody>
      </p:sp>
      <p:sp>
        <p:nvSpPr>
          <p:cNvPr id="4" name="Slide Number Placeholder 3"/>
          <p:cNvSpPr>
            <a:spLocks noGrp="1"/>
          </p:cNvSpPr>
          <p:nvPr>
            <p:ph type="sldNum" sz="quarter" idx="10"/>
          </p:nvPr>
        </p:nvSpPr>
        <p:spPr/>
        <p:txBody>
          <a:bodyPr/>
          <a:lstStyle/>
          <a:p>
            <a:fld id="{BE9778F9-8685-4FE3-833E-CC148F16A41E}" type="slidenum">
              <a:rPr lang="en-AU" smtClean="0">
                <a:solidFill>
                  <a:prstClr val="black"/>
                </a:solidFill>
              </a:rPr>
              <a:pPr/>
              <a:t>20</a:t>
            </a:fld>
            <a:endParaRPr lang="en-AU">
              <a:solidFill>
                <a:prstClr val="black"/>
              </a:solidFill>
            </a:endParaRPr>
          </a:p>
        </p:txBody>
      </p:sp>
    </p:spTree>
    <p:extLst>
      <p:ext uri="{BB962C8B-B14F-4D97-AF65-F5344CB8AC3E}">
        <p14:creationId xmlns:p14="http://schemas.microsoft.com/office/powerpoint/2010/main" val="42410984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a:t>
            </a:r>
            <a:r>
              <a:rPr lang="en-AU" baseline="0" dirty="0" smtClean="0"/>
              <a:t> evaluation using the new figures, for material strength or load effects would be applied to the applicable material standard. This note highlights that both serviceability and ultimate limit state requirements must be met. </a:t>
            </a:r>
            <a:endParaRPr lang="en-AU" dirty="0"/>
          </a:p>
        </p:txBody>
      </p:sp>
      <p:sp>
        <p:nvSpPr>
          <p:cNvPr id="4" name="Slide Number Placeholder 3"/>
          <p:cNvSpPr>
            <a:spLocks noGrp="1"/>
          </p:cNvSpPr>
          <p:nvPr>
            <p:ph type="sldNum" sz="quarter" idx="10"/>
          </p:nvPr>
        </p:nvSpPr>
        <p:spPr/>
        <p:txBody>
          <a:bodyPr/>
          <a:lstStyle/>
          <a:p>
            <a:fld id="{BE9778F9-8685-4FE3-833E-CC148F16A41E}" type="slidenum">
              <a:rPr lang="en-AU" smtClean="0">
                <a:solidFill>
                  <a:prstClr val="black"/>
                </a:solidFill>
              </a:rPr>
              <a:pPr/>
              <a:t>21</a:t>
            </a:fld>
            <a:endParaRPr lang="en-AU">
              <a:solidFill>
                <a:prstClr val="black"/>
              </a:solidFill>
            </a:endParaRPr>
          </a:p>
        </p:txBody>
      </p:sp>
    </p:spTree>
    <p:extLst>
      <p:ext uri="{BB962C8B-B14F-4D97-AF65-F5344CB8AC3E}">
        <p14:creationId xmlns:p14="http://schemas.microsoft.com/office/powerpoint/2010/main" val="18047355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E9778F9-8685-4FE3-833E-CC148F16A41E}" type="slidenum">
              <a:rPr lang="en-AU" smtClean="0">
                <a:solidFill>
                  <a:prstClr val="black"/>
                </a:solidFill>
              </a:rPr>
              <a:pPr/>
              <a:t>22</a:t>
            </a:fld>
            <a:endParaRPr lang="en-AU">
              <a:solidFill>
                <a:prstClr val="black"/>
              </a:solidFill>
            </a:endParaRPr>
          </a:p>
        </p:txBody>
      </p:sp>
    </p:spTree>
    <p:extLst>
      <p:ext uri="{BB962C8B-B14F-4D97-AF65-F5344CB8AC3E}">
        <p14:creationId xmlns:p14="http://schemas.microsoft.com/office/powerpoint/2010/main" val="31321629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reliability index figure (</a:t>
            </a:r>
            <a:r>
              <a:rPr lang="el-GR" dirty="0" smtClean="0"/>
              <a:t>β</a:t>
            </a:r>
            <a:r>
              <a:rPr lang="en-AU" dirty="0" smtClean="0"/>
              <a:t>) associated with an</a:t>
            </a:r>
            <a:r>
              <a:rPr lang="en-AU" baseline="0" dirty="0" smtClean="0"/>
              <a:t> accident rate of 1 in 10E-6 per year is 4.7 [Table E.1 of AS 5104  </a:t>
            </a:r>
            <a:r>
              <a:rPr lang="en-AU" sz="1200" b="0" i="1" u="none" strike="noStrike" kern="1200" baseline="0" dirty="0" smtClean="0">
                <a:solidFill>
                  <a:schemeClr val="tx1"/>
                </a:solidFill>
                <a:latin typeface="+mn-lt"/>
                <a:ea typeface="+mn-ea"/>
                <a:cs typeface="+mn-cs"/>
              </a:rPr>
              <a:t>General principles on reliability for structures</a:t>
            </a:r>
            <a:r>
              <a:rPr lang="en-AU" sz="1200" b="0" i="0" u="none" strike="noStrike" kern="1200" baseline="0" dirty="0" smtClean="0">
                <a:solidFill>
                  <a:schemeClr val="tx1"/>
                </a:solidFill>
                <a:latin typeface="+mn-lt"/>
                <a:ea typeface="+mn-ea"/>
                <a:cs typeface="+mn-cs"/>
              </a:rPr>
              <a:t>].</a:t>
            </a:r>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As will be seen on the next slide, this is also the industry acceptable norm for lethal accidents due to other hazards. </a:t>
            </a:r>
            <a:endParaRPr lang="en-AU" dirty="0"/>
          </a:p>
        </p:txBody>
      </p:sp>
      <p:sp>
        <p:nvSpPr>
          <p:cNvPr id="4" name="Slide Number Placeholder 3"/>
          <p:cNvSpPr>
            <a:spLocks noGrp="1"/>
          </p:cNvSpPr>
          <p:nvPr>
            <p:ph type="sldNum" sz="quarter" idx="10"/>
          </p:nvPr>
        </p:nvSpPr>
        <p:spPr/>
        <p:txBody>
          <a:bodyPr/>
          <a:lstStyle/>
          <a:p>
            <a:fld id="{BE9778F9-8685-4FE3-833E-CC148F16A41E}" type="slidenum">
              <a:rPr lang="en-AU" smtClean="0">
                <a:solidFill>
                  <a:prstClr val="black"/>
                </a:solidFill>
              </a:rPr>
              <a:pPr/>
              <a:t>23</a:t>
            </a:fld>
            <a:endParaRPr lang="en-AU">
              <a:solidFill>
                <a:prstClr val="black"/>
              </a:solidFill>
            </a:endParaRPr>
          </a:p>
        </p:txBody>
      </p:sp>
    </p:spTree>
    <p:extLst>
      <p:ext uri="{BB962C8B-B14F-4D97-AF65-F5344CB8AC3E}">
        <p14:creationId xmlns:p14="http://schemas.microsoft.com/office/powerpoint/2010/main" val="16804913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graphical representation is from the International </a:t>
            </a:r>
            <a:r>
              <a:rPr lang="en-AU" dirty="0" err="1" smtClean="0"/>
              <a:t>Electrotechnical</a:t>
            </a:r>
            <a:r>
              <a:rPr lang="en-AU" dirty="0" smtClean="0"/>
              <a:t> Commission (IEC). Note the “broadly acceptable” occurrence level of 10E-6 per</a:t>
            </a:r>
            <a:r>
              <a:rPr lang="en-AU" baseline="0" dirty="0" smtClean="0"/>
              <a:t> year.  </a:t>
            </a:r>
            <a:endParaRPr lang="en-AU" dirty="0"/>
          </a:p>
        </p:txBody>
      </p:sp>
      <p:sp>
        <p:nvSpPr>
          <p:cNvPr id="4" name="Slide Number Placeholder 3"/>
          <p:cNvSpPr>
            <a:spLocks noGrp="1"/>
          </p:cNvSpPr>
          <p:nvPr>
            <p:ph type="sldNum" sz="quarter" idx="10"/>
          </p:nvPr>
        </p:nvSpPr>
        <p:spPr/>
        <p:txBody>
          <a:bodyPr/>
          <a:lstStyle/>
          <a:p>
            <a:fld id="{BE9778F9-8685-4FE3-833E-CC148F16A41E}" type="slidenum">
              <a:rPr lang="en-AU" smtClean="0">
                <a:solidFill>
                  <a:prstClr val="black"/>
                </a:solidFill>
              </a:rPr>
              <a:pPr/>
              <a:t>24</a:t>
            </a:fld>
            <a:endParaRPr lang="en-AU">
              <a:solidFill>
                <a:prstClr val="black"/>
              </a:solidFill>
            </a:endParaRPr>
          </a:p>
        </p:txBody>
      </p:sp>
    </p:spTree>
    <p:extLst>
      <p:ext uri="{BB962C8B-B14F-4D97-AF65-F5344CB8AC3E}">
        <p14:creationId xmlns:p14="http://schemas.microsoft.com/office/powerpoint/2010/main" val="7157992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flowchart is and excerpt from Appendix B of AS ISO</a:t>
            </a:r>
            <a:r>
              <a:rPr lang="en-AU" baseline="0" dirty="0" smtClean="0"/>
              <a:t> 13822 </a:t>
            </a:r>
            <a:r>
              <a:rPr lang="en-AU" sz="1200" b="0" i="1" u="none" strike="noStrike" kern="1200" baseline="0" dirty="0" smtClean="0">
                <a:solidFill>
                  <a:schemeClr val="tx1"/>
                </a:solidFill>
                <a:latin typeface="+mn-lt"/>
                <a:ea typeface="+mn-ea"/>
                <a:cs typeface="+mn-cs"/>
              </a:rPr>
              <a:t>Basis for design of structures — Assessment of existing structures</a:t>
            </a:r>
            <a:r>
              <a:rPr lang="en-AU" sz="1200" b="0" i="0" u="none" strike="noStrike" kern="1200" baseline="0" dirty="0" smtClean="0">
                <a:solidFill>
                  <a:schemeClr val="tx1"/>
                </a:solidFill>
                <a:latin typeface="+mn-lt"/>
                <a:ea typeface="+mn-ea"/>
                <a:cs typeface="+mn-cs"/>
              </a:rPr>
              <a:t>. It is a guide on the normal process to assess structures for continued use.  </a:t>
            </a:r>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It relies heavily on the competency of the assessor to know what physical condition of the structure constitutes unacceptable risk.  This is commonly referred to as a </a:t>
            </a:r>
            <a:r>
              <a:rPr lang="en-AU" sz="1200" b="0" i="1" u="none" strike="noStrike" kern="1200" baseline="0" dirty="0" smtClean="0">
                <a:solidFill>
                  <a:schemeClr val="tx1"/>
                </a:solidFill>
                <a:latin typeface="+mn-lt"/>
                <a:ea typeface="+mn-ea"/>
                <a:cs typeface="+mn-cs"/>
              </a:rPr>
              <a:t>qualitative </a:t>
            </a:r>
            <a:r>
              <a:rPr lang="en-AU" sz="1200" b="0" i="0" u="none" strike="noStrike" kern="1200" baseline="0" dirty="0" smtClean="0">
                <a:solidFill>
                  <a:schemeClr val="tx1"/>
                </a:solidFill>
                <a:latin typeface="+mn-lt"/>
                <a:ea typeface="+mn-ea"/>
                <a:cs typeface="+mn-cs"/>
              </a:rPr>
              <a:t>assessment as it relies on a non-calculated opinion with “qualifications” explaining what the assumptions and assessment conditions are. </a:t>
            </a:r>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The slides following this will show some of the conditions which are unacceptable.  The condition remains unacceptable unless it can be proved acceptable by </a:t>
            </a:r>
            <a:r>
              <a:rPr lang="en-AU" sz="1200" b="0" i="1" u="none" strike="noStrike" kern="1200" baseline="0" dirty="0" smtClean="0">
                <a:solidFill>
                  <a:schemeClr val="tx1"/>
                </a:solidFill>
                <a:latin typeface="+mn-lt"/>
                <a:ea typeface="+mn-ea"/>
                <a:cs typeface="+mn-cs"/>
              </a:rPr>
              <a:t>quantitative</a:t>
            </a:r>
            <a:r>
              <a:rPr lang="en-AU" sz="1200" b="0" i="0" u="none" strike="noStrike" kern="1200" baseline="0" dirty="0" smtClean="0">
                <a:solidFill>
                  <a:schemeClr val="tx1"/>
                </a:solidFill>
                <a:latin typeface="+mn-lt"/>
                <a:ea typeface="+mn-ea"/>
                <a:cs typeface="+mn-cs"/>
              </a:rPr>
              <a:t> (i.e. calculated) assessment, as spelled out in the previous slides. </a:t>
            </a:r>
            <a:endParaRPr lang="en-AU" dirty="0"/>
          </a:p>
        </p:txBody>
      </p:sp>
      <p:sp>
        <p:nvSpPr>
          <p:cNvPr id="4" name="Slide Number Placeholder 3"/>
          <p:cNvSpPr>
            <a:spLocks noGrp="1"/>
          </p:cNvSpPr>
          <p:nvPr>
            <p:ph type="sldNum" sz="quarter" idx="10"/>
          </p:nvPr>
        </p:nvSpPr>
        <p:spPr/>
        <p:txBody>
          <a:bodyPr/>
          <a:lstStyle/>
          <a:p>
            <a:fld id="{45209442-8CF5-4F13-81E9-B66568AD87D8}" type="slidenum">
              <a:rPr lang="en-AU" smtClean="0"/>
              <a:t>25</a:t>
            </a:fld>
            <a:endParaRPr lang="en-AU"/>
          </a:p>
        </p:txBody>
      </p:sp>
    </p:spTree>
    <p:extLst>
      <p:ext uri="{BB962C8B-B14F-4D97-AF65-F5344CB8AC3E}">
        <p14:creationId xmlns:p14="http://schemas.microsoft.com/office/powerpoint/2010/main" val="35491111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diagram shows unacceptable conditions. Corrosion</a:t>
            </a:r>
            <a:r>
              <a:rPr lang="en-AU" baseline="0" dirty="0" smtClean="0"/>
              <a:t> – </a:t>
            </a:r>
            <a:r>
              <a:rPr lang="en-AU" dirty="0" smtClean="0"/>
              <a:t>which severely decreases the strength </a:t>
            </a:r>
            <a:r>
              <a:rPr lang="en-AU" baseline="0" dirty="0" smtClean="0"/>
              <a:t>or the function of the structure – is usually unacceptable. As parts become thinner, they tend to become more unstable and can easily buckle or tear.  These are both rapid effects with little or no warning. </a:t>
            </a:r>
            <a:endParaRPr lang="en-AU" dirty="0"/>
          </a:p>
        </p:txBody>
      </p:sp>
      <p:sp>
        <p:nvSpPr>
          <p:cNvPr id="4" name="Slide Number Placeholder 3"/>
          <p:cNvSpPr>
            <a:spLocks noGrp="1"/>
          </p:cNvSpPr>
          <p:nvPr>
            <p:ph type="sldNum" sz="quarter" idx="10"/>
          </p:nvPr>
        </p:nvSpPr>
        <p:spPr/>
        <p:txBody>
          <a:bodyPr/>
          <a:lstStyle/>
          <a:p>
            <a:fld id="{BE9778F9-8685-4FE3-833E-CC148F16A41E}" type="slidenum">
              <a:rPr lang="en-AU" smtClean="0">
                <a:solidFill>
                  <a:prstClr val="black"/>
                </a:solidFill>
              </a:rPr>
              <a:pPr/>
              <a:t>26</a:t>
            </a:fld>
            <a:endParaRPr lang="en-AU">
              <a:solidFill>
                <a:prstClr val="black"/>
              </a:solidFill>
            </a:endParaRPr>
          </a:p>
        </p:txBody>
      </p:sp>
    </p:spTree>
    <p:extLst>
      <p:ext uri="{BB962C8B-B14F-4D97-AF65-F5344CB8AC3E}">
        <p14:creationId xmlns:p14="http://schemas.microsoft.com/office/powerpoint/2010/main" val="27127249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If we recall the previous slide illustrating</a:t>
            </a:r>
            <a:r>
              <a:rPr lang="en-AU" baseline="0" dirty="0" smtClean="0"/>
              <a:t> </a:t>
            </a:r>
            <a:r>
              <a:rPr lang="en-AU" dirty="0" smtClean="0"/>
              <a:t>a</a:t>
            </a:r>
            <a:r>
              <a:rPr lang="en-AU" baseline="0" dirty="0" smtClean="0"/>
              <a:t> deficient r</a:t>
            </a:r>
            <a:r>
              <a:rPr lang="en-AU" dirty="0" smtClean="0"/>
              <a:t>esistance curve – the rapid decay</a:t>
            </a:r>
            <a:r>
              <a:rPr lang="en-AU" baseline="0" dirty="0" smtClean="0"/>
              <a:t> portion would be indicative of severe corrosion conditions. </a:t>
            </a:r>
            <a:r>
              <a:rPr lang="en-AU" dirty="0" smtClean="0"/>
              <a:t> </a:t>
            </a:r>
            <a:endParaRPr lang="en-AU" dirty="0"/>
          </a:p>
        </p:txBody>
      </p:sp>
      <p:sp>
        <p:nvSpPr>
          <p:cNvPr id="4" name="Slide Number Placeholder 3"/>
          <p:cNvSpPr>
            <a:spLocks noGrp="1"/>
          </p:cNvSpPr>
          <p:nvPr>
            <p:ph type="sldNum" sz="quarter" idx="10"/>
          </p:nvPr>
        </p:nvSpPr>
        <p:spPr/>
        <p:txBody>
          <a:bodyPr/>
          <a:lstStyle/>
          <a:p>
            <a:fld id="{BE9778F9-8685-4FE3-833E-CC148F16A41E}" type="slidenum">
              <a:rPr lang="en-AU" smtClean="0">
                <a:solidFill>
                  <a:prstClr val="black"/>
                </a:solidFill>
              </a:rPr>
              <a:pPr/>
              <a:t>27</a:t>
            </a:fld>
            <a:endParaRPr lang="en-AU">
              <a:solidFill>
                <a:prstClr val="black"/>
              </a:solidFill>
            </a:endParaRPr>
          </a:p>
        </p:txBody>
      </p:sp>
    </p:spTree>
    <p:extLst>
      <p:ext uri="{BB962C8B-B14F-4D97-AF65-F5344CB8AC3E}">
        <p14:creationId xmlns:p14="http://schemas.microsoft.com/office/powerpoint/2010/main" val="24941071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As mentioned in the previous slides, corrosion</a:t>
            </a:r>
            <a:r>
              <a:rPr lang="en-AU" baseline="0" dirty="0" smtClean="0"/>
              <a:t> can introduce more risk than immediately apparent. In this case uneven corrosion pitting has introduced a stress concentration.  This can lead to a rapid tear, often called an “unzipping” failure.  </a:t>
            </a:r>
          </a:p>
          <a:p>
            <a:endParaRPr lang="en-AU" baseline="0" dirty="0" smtClean="0"/>
          </a:p>
          <a:p>
            <a:r>
              <a:rPr lang="en-AU" baseline="0" dirty="0" smtClean="0"/>
              <a:t>The added problem with corrosion is that the part may look alright but under the surface the degree of corrosion can vary. The only way to be sure is to establish the exact profile after shot blasting (or equivalent). This is near impossible with surfaces in contact, and for connections which require a more thorough investigation. </a:t>
            </a:r>
            <a:endParaRPr lang="en-AU" dirty="0"/>
          </a:p>
        </p:txBody>
      </p:sp>
      <p:sp>
        <p:nvSpPr>
          <p:cNvPr id="4" name="Slide Number Placeholder 3"/>
          <p:cNvSpPr>
            <a:spLocks noGrp="1"/>
          </p:cNvSpPr>
          <p:nvPr>
            <p:ph type="sldNum" sz="quarter" idx="10"/>
          </p:nvPr>
        </p:nvSpPr>
        <p:spPr/>
        <p:txBody>
          <a:bodyPr/>
          <a:lstStyle/>
          <a:p>
            <a:fld id="{BE9778F9-8685-4FE3-833E-CC148F16A41E}" type="slidenum">
              <a:rPr lang="en-AU" smtClean="0">
                <a:solidFill>
                  <a:prstClr val="black"/>
                </a:solidFill>
              </a:rPr>
              <a:pPr/>
              <a:t>28</a:t>
            </a:fld>
            <a:endParaRPr lang="en-AU">
              <a:solidFill>
                <a:prstClr val="black"/>
              </a:solidFill>
            </a:endParaRPr>
          </a:p>
        </p:txBody>
      </p:sp>
    </p:spTree>
    <p:extLst>
      <p:ext uri="{BB962C8B-B14F-4D97-AF65-F5344CB8AC3E}">
        <p14:creationId xmlns:p14="http://schemas.microsoft.com/office/powerpoint/2010/main" val="13578311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picture shows unacceptable conditions. </a:t>
            </a:r>
          </a:p>
          <a:p>
            <a:endParaRPr lang="en-AU" dirty="0" smtClean="0"/>
          </a:p>
          <a:p>
            <a:r>
              <a:rPr lang="en-AU" dirty="0" smtClean="0"/>
              <a:t>Once spalling of concrete starts it means</a:t>
            </a:r>
            <a:r>
              <a:rPr lang="en-AU" baseline="0" dirty="0" smtClean="0"/>
              <a:t> there has been a l</a:t>
            </a:r>
            <a:r>
              <a:rPr lang="en-AU" dirty="0" smtClean="0"/>
              <a:t>oss of the passivating layer of</a:t>
            </a:r>
            <a:r>
              <a:rPr lang="en-AU" baseline="0" dirty="0" smtClean="0"/>
              <a:t> the reinforcing steel. This is often due to carbonation and frequently associated with </a:t>
            </a:r>
            <a:r>
              <a:rPr lang="en-AU" dirty="0" smtClean="0"/>
              <a:t>accelerated attack from salts and other chemicals. </a:t>
            </a:r>
          </a:p>
          <a:p>
            <a:endParaRPr lang="en-AU" dirty="0" smtClean="0"/>
          </a:p>
          <a:p>
            <a:r>
              <a:rPr lang="en-AU" dirty="0" smtClean="0"/>
              <a:t>Carbonation is the normal reaction</a:t>
            </a:r>
            <a:r>
              <a:rPr lang="en-AU" baseline="0" dirty="0" smtClean="0"/>
              <a:t> between carbon dioxide and the </a:t>
            </a:r>
            <a:r>
              <a:rPr lang="en-AU" dirty="0" smtClean="0"/>
              <a:t>alkaline and calcium hydroxides which reduce the protective attributes of the concrete cover. Once parts of the concrete start spalling, it is an indicator that large areas are</a:t>
            </a:r>
            <a:r>
              <a:rPr lang="en-AU" baseline="0" dirty="0" smtClean="0"/>
              <a:t> affected. </a:t>
            </a:r>
          </a:p>
          <a:p>
            <a:endParaRPr lang="en-AU" baseline="0" dirty="0" smtClean="0"/>
          </a:p>
          <a:p>
            <a:r>
              <a:rPr lang="en-AU" baseline="0" dirty="0" smtClean="0"/>
              <a:t>Concrete bases can also experience damage due to vehicle impact and overloading. Often the overloading is associated with changes to the foundation soil or the structural response associated with differential movements. </a:t>
            </a:r>
            <a:endParaRPr lang="en-AU" dirty="0" smtClean="0"/>
          </a:p>
          <a:p>
            <a:endParaRPr lang="en-AU" dirty="0" smtClean="0"/>
          </a:p>
        </p:txBody>
      </p:sp>
      <p:sp>
        <p:nvSpPr>
          <p:cNvPr id="4" name="Slide Number Placeholder 3"/>
          <p:cNvSpPr>
            <a:spLocks noGrp="1"/>
          </p:cNvSpPr>
          <p:nvPr>
            <p:ph type="sldNum" sz="quarter" idx="10"/>
          </p:nvPr>
        </p:nvSpPr>
        <p:spPr/>
        <p:txBody>
          <a:bodyPr/>
          <a:lstStyle/>
          <a:p>
            <a:fld id="{BE9778F9-8685-4FE3-833E-CC148F16A41E}" type="slidenum">
              <a:rPr lang="en-AU" smtClean="0">
                <a:solidFill>
                  <a:prstClr val="black"/>
                </a:solidFill>
              </a:rPr>
              <a:pPr/>
              <a:t>29</a:t>
            </a:fld>
            <a:endParaRPr lang="en-AU">
              <a:solidFill>
                <a:prstClr val="black"/>
              </a:solidFill>
            </a:endParaRPr>
          </a:p>
        </p:txBody>
      </p:sp>
    </p:spTree>
    <p:extLst>
      <p:ext uri="{BB962C8B-B14F-4D97-AF65-F5344CB8AC3E}">
        <p14:creationId xmlns:p14="http://schemas.microsoft.com/office/powerpoint/2010/main" val="2352071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E9778F9-8685-4FE3-833E-CC148F16A41E}" type="slidenum">
              <a:rPr lang="en-AU" smtClean="0">
                <a:solidFill>
                  <a:prstClr val="black"/>
                </a:solidFill>
              </a:rPr>
              <a:pPr/>
              <a:t>3</a:t>
            </a:fld>
            <a:endParaRPr lang="en-AU">
              <a:solidFill>
                <a:prstClr val="black"/>
              </a:solidFill>
            </a:endParaRPr>
          </a:p>
        </p:txBody>
      </p:sp>
    </p:spTree>
    <p:extLst>
      <p:ext uri="{BB962C8B-B14F-4D97-AF65-F5344CB8AC3E}">
        <p14:creationId xmlns:p14="http://schemas.microsoft.com/office/powerpoint/2010/main" val="28567137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When spalling occurs, its often too late</a:t>
            </a:r>
            <a:r>
              <a:rPr lang="en-AU" baseline="0" dirty="0" smtClean="0"/>
              <a:t> to make an economical repair. </a:t>
            </a:r>
          </a:p>
          <a:p>
            <a:endParaRPr lang="en-AU" baseline="0" dirty="0" smtClean="0"/>
          </a:p>
          <a:p>
            <a:r>
              <a:rPr lang="en-AU" baseline="0" dirty="0" smtClean="0"/>
              <a:t>The 40 mm carbonation in 40 years depends on many factors.  It is often faster than this in harsh mining environments. </a:t>
            </a:r>
          </a:p>
          <a:p>
            <a:endParaRPr lang="en-AU" baseline="0" dirty="0" smtClean="0"/>
          </a:p>
          <a:p>
            <a:r>
              <a:rPr lang="en-AU" baseline="0" dirty="0" smtClean="0"/>
              <a:t>Too much concrete cover is often counterproductive</a:t>
            </a:r>
          </a:p>
          <a:p>
            <a:endParaRPr lang="en-AU" baseline="0" dirty="0" smtClean="0"/>
          </a:p>
          <a:p>
            <a:r>
              <a:rPr lang="en-AU" baseline="0" dirty="0" smtClean="0"/>
              <a:t>Permanent shuttering can break down quickly in harsh chemical environments. If the decking was not augmented by internal reinforcing, the suspended slab may not be able to resist even its own weight. </a:t>
            </a:r>
          </a:p>
        </p:txBody>
      </p:sp>
      <p:sp>
        <p:nvSpPr>
          <p:cNvPr id="4" name="Slide Number Placeholder 3"/>
          <p:cNvSpPr>
            <a:spLocks noGrp="1"/>
          </p:cNvSpPr>
          <p:nvPr>
            <p:ph type="sldNum" sz="quarter" idx="10"/>
          </p:nvPr>
        </p:nvSpPr>
        <p:spPr/>
        <p:txBody>
          <a:bodyPr/>
          <a:lstStyle/>
          <a:p>
            <a:fld id="{BE9778F9-8685-4FE3-833E-CC148F16A41E}" type="slidenum">
              <a:rPr lang="en-AU" smtClean="0">
                <a:solidFill>
                  <a:prstClr val="black"/>
                </a:solidFill>
              </a:rPr>
              <a:pPr/>
              <a:t>30</a:t>
            </a:fld>
            <a:endParaRPr lang="en-AU">
              <a:solidFill>
                <a:prstClr val="black"/>
              </a:solidFill>
            </a:endParaRPr>
          </a:p>
        </p:txBody>
      </p:sp>
    </p:spTree>
    <p:extLst>
      <p:ext uri="{BB962C8B-B14F-4D97-AF65-F5344CB8AC3E}">
        <p14:creationId xmlns:p14="http://schemas.microsoft.com/office/powerpoint/2010/main" val="29305844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Engineers have a duty of care to ensure they remain knowledgeable with industry findings and changes. Often codes and standards</a:t>
            </a:r>
            <a:r>
              <a:rPr lang="en-AU" baseline="0" dirty="0" smtClean="0"/>
              <a:t> are updated as risks to certain hazards are identified.  The following are examples of such cases. </a:t>
            </a:r>
            <a:endParaRPr lang="en-AU" dirty="0"/>
          </a:p>
        </p:txBody>
      </p:sp>
      <p:sp>
        <p:nvSpPr>
          <p:cNvPr id="4" name="Slide Number Placeholder 3"/>
          <p:cNvSpPr>
            <a:spLocks noGrp="1"/>
          </p:cNvSpPr>
          <p:nvPr>
            <p:ph type="sldNum" sz="quarter" idx="10"/>
          </p:nvPr>
        </p:nvSpPr>
        <p:spPr/>
        <p:txBody>
          <a:bodyPr/>
          <a:lstStyle/>
          <a:p>
            <a:fld id="{BE9778F9-8685-4FE3-833E-CC148F16A41E}" type="slidenum">
              <a:rPr lang="en-AU" smtClean="0">
                <a:solidFill>
                  <a:prstClr val="black"/>
                </a:solidFill>
              </a:rPr>
              <a:pPr/>
              <a:t>31</a:t>
            </a:fld>
            <a:endParaRPr lang="en-AU">
              <a:solidFill>
                <a:prstClr val="black"/>
              </a:solidFill>
            </a:endParaRPr>
          </a:p>
        </p:txBody>
      </p:sp>
    </p:spTree>
    <p:extLst>
      <p:ext uri="{BB962C8B-B14F-4D97-AF65-F5344CB8AC3E}">
        <p14:creationId xmlns:p14="http://schemas.microsoft.com/office/powerpoint/2010/main" val="16783844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addition of mass concrete</a:t>
            </a:r>
            <a:r>
              <a:rPr lang="en-AU" baseline="0" dirty="0" smtClean="0"/>
              <a:t> over steelwork is not acceptable. This example shows how the mass concrete has cracked and is falling off. Cracked mass concrete also allows the ingress of moisture, even through small cracks by capillary action, causing internal corrosion.  </a:t>
            </a:r>
          </a:p>
          <a:p>
            <a:endParaRPr lang="en-AU" baseline="0" dirty="0" smtClean="0"/>
          </a:p>
          <a:p>
            <a:r>
              <a:rPr lang="en-AU" baseline="0" dirty="0" smtClean="0"/>
              <a:t>By welding additional parts onto existing steelwork, the risk of internal corrosion is increased. Hollow sections are at risk unless galvanised or hermetically sealed. </a:t>
            </a:r>
            <a:endParaRPr lang="en-AU" dirty="0"/>
          </a:p>
        </p:txBody>
      </p:sp>
      <p:sp>
        <p:nvSpPr>
          <p:cNvPr id="4" name="Slide Number Placeholder 3"/>
          <p:cNvSpPr>
            <a:spLocks noGrp="1"/>
          </p:cNvSpPr>
          <p:nvPr>
            <p:ph type="sldNum" sz="quarter" idx="10"/>
          </p:nvPr>
        </p:nvSpPr>
        <p:spPr/>
        <p:txBody>
          <a:bodyPr/>
          <a:lstStyle/>
          <a:p>
            <a:fld id="{BE9778F9-8685-4FE3-833E-CC148F16A41E}" type="slidenum">
              <a:rPr lang="en-AU" smtClean="0">
                <a:solidFill>
                  <a:prstClr val="black"/>
                </a:solidFill>
              </a:rPr>
              <a:pPr/>
              <a:t>32</a:t>
            </a:fld>
            <a:endParaRPr lang="en-AU">
              <a:solidFill>
                <a:prstClr val="black"/>
              </a:solidFill>
            </a:endParaRPr>
          </a:p>
        </p:txBody>
      </p:sp>
    </p:spTree>
    <p:extLst>
      <p:ext uri="{BB962C8B-B14F-4D97-AF65-F5344CB8AC3E}">
        <p14:creationId xmlns:p14="http://schemas.microsoft.com/office/powerpoint/2010/main" val="29376055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Impact damage such as this (or less) is unacceptable. </a:t>
            </a:r>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smtClean="0"/>
          </a:p>
          <a:p>
            <a:r>
              <a:rPr lang="en-AU" dirty="0" smtClean="0"/>
              <a:t>In all</a:t>
            </a:r>
            <a:r>
              <a:rPr lang="en-AU" baseline="0" dirty="0" smtClean="0"/>
              <a:t> cases where damage is predictable, sufficient protection should be provided by means of bollards or similar. </a:t>
            </a:r>
          </a:p>
        </p:txBody>
      </p:sp>
      <p:sp>
        <p:nvSpPr>
          <p:cNvPr id="4" name="Slide Number Placeholder 3"/>
          <p:cNvSpPr>
            <a:spLocks noGrp="1"/>
          </p:cNvSpPr>
          <p:nvPr>
            <p:ph type="sldNum" sz="quarter" idx="10"/>
          </p:nvPr>
        </p:nvSpPr>
        <p:spPr/>
        <p:txBody>
          <a:bodyPr/>
          <a:lstStyle/>
          <a:p>
            <a:fld id="{BE9778F9-8685-4FE3-833E-CC148F16A41E}" type="slidenum">
              <a:rPr lang="en-AU" smtClean="0">
                <a:solidFill>
                  <a:prstClr val="black"/>
                </a:solidFill>
              </a:rPr>
              <a:pPr/>
              <a:t>33</a:t>
            </a:fld>
            <a:endParaRPr lang="en-AU">
              <a:solidFill>
                <a:prstClr val="black"/>
              </a:solidFill>
            </a:endParaRPr>
          </a:p>
        </p:txBody>
      </p:sp>
    </p:spTree>
    <p:extLst>
      <p:ext uri="{BB962C8B-B14F-4D97-AF65-F5344CB8AC3E}">
        <p14:creationId xmlns:p14="http://schemas.microsoft.com/office/powerpoint/2010/main" val="963074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When parts are impact damaged, their buckling resistance is less than allowable. The damaged parts are often already in a yielded (failing) state. </a:t>
            </a:r>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Impact damage often affects more parts, including the end connections and foundations.  These all need to be considered.   </a:t>
            </a:r>
            <a:endParaRPr lang="en-AU" dirty="0" smtClean="0"/>
          </a:p>
          <a:p>
            <a:endParaRPr lang="en-AU" dirty="0"/>
          </a:p>
        </p:txBody>
      </p:sp>
      <p:sp>
        <p:nvSpPr>
          <p:cNvPr id="4" name="Slide Number Placeholder 3"/>
          <p:cNvSpPr>
            <a:spLocks noGrp="1"/>
          </p:cNvSpPr>
          <p:nvPr>
            <p:ph type="sldNum" sz="quarter" idx="10"/>
          </p:nvPr>
        </p:nvSpPr>
        <p:spPr/>
        <p:txBody>
          <a:bodyPr/>
          <a:lstStyle/>
          <a:p>
            <a:fld id="{BE9778F9-8685-4FE3-833E-CC148F16A41E}" type="slidenum">
              <a:rPr lang="en-AU" smtClean="0">
                <a:solidFill>
                  <a:prstClr val="black"/>
                </a:solidFill>
              </a:rPr>
              <a:pPr/>
              <a:t>34</a:t>
            </a:fld>
            <a:endParaRPr lang="en-AU">
              <a:solidFill>
                <a:prstClr val="black"/>
              </a:solidFill>
            </a:endParaRPr>
          </a:p>
        </p:txBody>
      </p:sp>
    </p:spTree>
    <p:extLst>
      <p:ext uri="{BB962C8B-B14F-4D97-AF65-F5344CB8AC3E}">
        <p14:creationId xmlns:p14="http://schemas.microsoft.com/office/powerpoint/2010/main" val="5872728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Missing parts, cut away parts and eccentric connections are all indicators of modified structures.</a:t>
            </a:r>
            <a:r>
              <a:rPr lang="en-AU" baseline="0" dirty="0" smtClean="0"/>
              <a:t> Often these conditions also indicate inappropriate modifications and not using sufficiently competent persons to manage the design, build and maintenance of the structure. </a:t>
            </a:r>
            <a:endParaRPr lang="en-AU" dirty="0"/>
          </a:p>
        </p:txBody>
      </p:sp>
      <p:sp>
        <p:nvSpPr>
          <p:cNvPr id="4" name="Slide Number Placeholder 3"/>
          <p:cNvSpPr>
            <a:spLocks noGrp="1"/>
          </p:cNvSpPr>
          <p:nvPr>
            <p:ph type="sldNum" sz="quarter" idx="10"/>
          </p:nvPr>
        </p:nvSpPr>
        <p:spPr/>
        <p:txBody>
          <a:bodyPr/>
          <a:lstStyle/>
          <a:p>
            <a:fld id="{BE9778F9-8685-4FE3-833E-CC148F16A41E}" type="slidenum">
              <a:rPr lang="en-AU" smtClean="0">
                <a:solidFill>
                  <a:prstClr val="black"/>
                </a:solidFill>
              </a:rPr>
              <a:pPr/>
              <a:t>35</a:t>
            </a:fld>
            <a:endParaRPr lang="en-AU">
              <a:solidFill>
                <a:prstClr val="black"/>
              </a:solidFill>
            </a:endParaRPr>
          </a:p>
        </p:txBody>
      </p:sp>
    </p:spTree>
    <p:extLst>
      <p:ext uri="{BB962C8B-B14F-4D97-AF65-F5344CB8AC3E}">
        <p14:creationId xmlns:p14="http://schemas.microsoft.com/office/powerpoint/2010/main" val="17259947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Modified</a:t>
            </a:r>
            <a:r>
              <a:rPr lang="en-AU" baseline="0" dirty="0" smtClean="0"/>
              <a:t> structures not assessed by competent persons are at risk of failure.  </a:t>
            </a:r>
            <a:endParaRPr lang="en-AU" dirty="0"/>
          </a:p>
        </p:txBody>
      </p:sp>
      <p:sp>
        <p:nvSpPr>
          <p:cNvPr id="4" name="Slide Number Placeholder 3"/>
          <p:cNvSpPr>
            <a:spLocks noGrp="1"/>
          </p:cNvSpPr>
          <p:nvPr>
            <p:ph type="sldNum" sz="quarter" idx="10"/>
          </p:nvPr>
        </p:nvSpPr>
        <p:spPr/>
        <p:txBody>
          <a:bodyPr/>
          <a:lstStyle/>
          <a:p>
            <a:fld id="{BE9778F9-8685-4FE3-833E-CC148F16A41E}" type="slidenum">
              <a:rPr lang="en-AU" smtClean="0">
                <a:solidFill>
                  <a:prstClr val="black"/>
                </a:solidFill>
              </a:rPr>
              <a:pPr/>
              <a:t>36</a:t>
            </a:fld>
            <a:endParaRPr lang="en-AU">
              <a:solidFill>
                <a:prstClr val="black"/>
              </a:solidFill>
            </a:endParaRPr>
          </a:p>
        </p:txBody>
      </p:sp>
    </p:spTree>
    <p:extLst>
      <p:ext uri="{BB962C8B-B14F-4D97-AF65-F5344CB8AC3E}">
        <p14:creationId xmlns:p14="http://schemas.microsoft.com/office/powerpoint/2010/main" val="38500432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If there</a:t>
            </a:r>
            <a:r>
              <a:rPr lang="en-AU" baseline="0" dirty="0" smtClean="0"/>
              <a:t> are signs of yielding, like bolts failing or loosening, failure is already happening. </a:t>
            </a:r>
            <a:endParaRPr lang="en-AU" dirty="0"/>
          </a:p>
        </p:txBody>
      </p:sp>
      <p:sp>
        <p:nvSpPr>
          <p:cNvPr id="4" name="Slide Number Placeholder 3"/>
          <p:cNvSpPr>
            <a:spLocks noGrp="1"/>
          </p:cNvSpPr>
          <p:nvPr>
            <p:ph type="sldNum" sz="quarter" idx="10"/>
          </p:nvPr>
        </p:nvSpPr>
        <p:spPr/>
        <p:txBody>
          <a:bodyPr/>
          <a:lstStyle/>
          <a:p>
            <a:fld id="{BE9778F9-8685-4FE3-833E-CC148F16A41E}" type="slidenum">
              <a:rPr lang="en-AU" smtClean="0">
                <a:solidFill>
                  <a:prstClr val="black"/>
                </a:solidFill>
              </a:rPr>
              <a:pPr/>
              <a:t>37</a:t>
            </a:fld>
            <a:endParaRPr lang="en-AU">
              <a:solidFill>
                <a:prstClr val="black"/>
              </a:solidFill>
            </a:endParaRPr>
          </a:p>
        </p:txBody>
      </p:sp>
    </p:spTree>
    <p:extLst>
      <p:ext uri="{BB962C8B-B14F-4D97-AF65-F5344CB8AC3E}">
        <p14:creationId xmlns:p14="http://schemas.microsoft.com/office/powerpoint/2010/main" val="23591067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Cracks indicate ongoing yielding failure.  Cracks</a:t>
            </a:r>
            <a:r>
              <a:rPr lang="en-AU" baseline="0" dirty="0" smtClean="0"/>
              <a:t> can propagate quickly and result in instability and total collapse. Cracks cannot be left unattended to. </a:t>
            </a:r>
            <a:endParaRPr lang="en-AU" dirty="0"/>
          </a:p>
        </p:txBody>
      </p:sp>
      <p:sp>
        <p:nvSpPr>
          <p:cNvPr id="4" name="Slide Number Placeholder 3"/>
          <p:cNvSpPr>
            <a:spLocks noGrp="1"/>
          </p:cNvSpPr>
          <p:nvPr>
            <p:ph type="sldNum" sz="quarter" idx="10"/>
          </p:nvPr>
        </p:nvSpPr>
        <p:spPr/>
        <p:txBody>
          <a:bodyPr/>
          <a:lstStyle/>
          <a:p>
            <a:fld id="{BE9778F9-8685-4FE3-833E-CC148F16A41E}" type="slidenum">
              <a:rPr lang="en-AU" smtClean="0">
                <a:solidFill>
                  <a:prstClr val="black"/>
                </a:solidFill>
              </a:rPr>
              <a:pPr/>
              <a:t>38</a:t>
            </a:fld>
            <a:endParaRPr lang="en-AU">
              <a:solidFill>
                <a:prstClr val="black"/>
              </a:solidFill>
            </a:endParaRPr>
          </a:p>
        </p:txBody>
      </p:sp>
    </p:spTree>
    <p:extLst>
      <p:ext uri="{BB962C8B-B14F-4D97-AF65-F5344CB8AC3E}">
        <p14:creationId xmlns:p14="http://schemas.microsoft.com/office/powerpoint/2010/main" val="36588484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Cracks often propagate from</a:t>
            </a:r>
            <a:r>
              <a:rPr lang="en-AU" baseline="0" dirty="0" smtClean="0"/>
              <a:t> a weld or sharp edge. Once initiated, the crack travels quickly.  In this case the bracket has no residual strength and the structure can collapse. Structures resisting dynamic loads are more prone to crack development.  </a:t>
            </a:r>
          </a:p>
          <a:p>
            <a:endParaRPr lang="en-AU" baseline="0" dirty="0" smtClean="0"/>
          </a:p>
          <a:p>
            <a:r>
              <a:rPr lang="en-AU" baseline="0" dirty="0" smtClean="0"/>
              <a:t>These require design and detailing by specialists competent in this facet of structural engineering.  </a:t>
            </a:r>
            <a:endParaRPr lang="en-AU" dirty="0"/>
          </a:p>
        </p:txBody>
      </p:sp>
      <p:sp>
        <p:nvSpPr>
          <p:cNvPr id="4" name="Slide Number Placeholder 3"/>
          <p:cNvSpPr>
            <a:spLocks noGrp="1"/>
          </p:cNvSpPr>
          <p:nvPr>
            <p:ph type="sldNum" sz="quarter" idx="10"/>
          </p:nvPr>
        </p:nvSpPr>
        <p:spPr/>
        <p:txBody>
          <a:bodyPr/>
          <a:lstStyle/>
          <a:p>
            <a:fld id="{BE9778F9-8685-4FE3-833E-CC148F16A41E}" type="slidenum">
              <a:rPr lang="en-AU" smtClean="0">
                <a:solidFill>
                  <a:prstClr val="black"/>
                </a:solidFill>
              </a:rPr>
              <a:pPr/>
              <a:t>39</a:t>
            </a:fld>
            <a:endParaRPr lang="en-AU">
              <a:solidFill>
                <a:prstClr val="black"/>
              </a:solidFill>
            </a:endParaRPr>
          </a:p>
        </p:txBody>
      </p:sp>
    </p:spTree>
    <p:extLst>
      <p:ext uri="{BB962C8B-B14F-4D97-AF65-F5344CB8AC3E}">
        <p14:creationId xmlns:p14="http://schemas.microsoft.com/office/powerpoint/2010/main" val="2711351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Both Mines Safety bulletins No. 43 and No. 124 cover similar issues relating to structural integrity.  The latest, Mines Safety Bulletin No. 124 </a:t>
            </a:r>
            <a:r>
              <a:rPr lang="en-AU" i="1" dirty="0" smtClean="0"/>
              <a:t>Structural safety of buildings, plant and other structure</a:t>
            </a:r>
            <a:r>
              <a:rPr lang="en-AU" dirty="0" smtClean="0"/>
              <a:t> gives</a:t>
            </a:r>
            <a:r>
              <a:rPr lang="en-AU" baseline="0" dirty="0" smtClean="0"/>
              <a:t> more guidance on the causes and expectations.</a:t>
            </a:r>
            <a:endParaRPr lang="en-AU" dirty="0"/>
          </a:p>
        </p:txBody>
      </p:sp>
      <p:sp>
        <p:nvSpPr>
          <p:cNvPr id="4" name="Slide Number Placeholder 3"/>
          <p:cNvSpPr>
            <a:spLocks noGrp="1"/>
          </p:cNvSpPr>
          <p:nvPr>
            <p:ph type="sldNum" sz="quarter" idx="10"/>
          </p:nvPr>
        </p:nvSpPr>
        <p:spPr/>
        <p:txBody>
          <a:bodyPr/>
          <a:lstStyle/>
          <a:p>
            <a:fld id="{BE9778F9-8685-4FE3-833E-CC148F16A41E}" type="slidenum">
              <a:rPr lang="en-AU" smtClean="0">
                <a:solidFill>
                  <a:prstClr val="black"/>
                </a:solidFill>
              </a:rPr>
              <a:pPr/>
              <a:t>4</a:t>
            </a:fld>
            <a:endParaRPr lang="en-AU">
              <a:solidFill>
                <a:prstClr val="black"/>
              </a:solidFill>
            </a:endParaRPr>
          </a:p>
        </p:txBody>
      </p:sp>
    </p:spTree>
    <p:extLst>
      <p:ext uri="{BB962C8B-B14F-4D97-AF65-F5344CB8AC3E}">
        <p14:creationId xmlns:p14="http://schemas.microsoft.com/office/powerpoint/2010/main" val="1533506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E9778F9-8685-4FE3-833E-CC148F16A41E}" type="slidenum">
              <a:rPr lang="en-AU" smtClean="0">
                <a:solidFill>
                  <a:prstClr val="black"/>
                </a:solidFill>
              </a:rPr>
              <a:pPr/>
              <a:t>40</a:t>
            </a:fld>
            <a:endParaRPr lang="en-AU">
              <a:solidFill>
                <a:prstClr val="black"/>
              </a:solidFill>
            </a:endParaRPr>
          </a:p>
        </p:txBody>
      </p:sp>
    </p:spTree>
    <p:extLst>
      <p:ext uri="{BB962C8B-B14F-4D97-AF65-F5344CB8AC3E}">
        <p14:creationId xmlns:p14="http://schemas.microsoft.com/office/powerpoint/2010/main" val="26088834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E9778F9-8685-4FE3-833E-CC148F16A41E}" type="slidenum">
              <a:rPr lang="en-AU" smtClean="0">
                <a:solidFill>
                  <a:prstClr val="black"/>
                </a:solidFill>
              </a:rPr>
              <a:pPr/>
              <a:t>41</a:t>
            </a:fld>
            <a:endParaRPr lang="en-AU">
              <a:solidFill>
                <a:prstClr val="black"/>
              </a:solidFill>
            </a:endParaRPr>
          </a:p>
        </p:txBody>
      </p:sp>
    </p:spTree>
    <p:extLst>
      <p:ext uri="{BB962C8B-B14F-4D97-AF65-F5344CB8AC3E}">
        <p14:creationId xmlns:p14="http://schemas.microsoft.com/office/powerpoint/2010/main" val="15011584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sz="1200" dirty="0" smtClean="0">
              <a:solidFill>
                <a:prstClr val="black"/>
              </a:solidFill>
            </a:endParaRPr>
          </a:p>
        </p:txBody>
      </p:sp>
      <p:sp>
        <p:nvSpPr>
          <p:cNvPr id="4" name="Slide Number Placeholder 3"/>
          <p:cNvSpPr>
            <a:spLocks noGrp="1"/>
          </p:cNvSpPr>
          <p:nvPr>
            <p:ph type="sldNum" sz="quarter" idx="10"/>
          </p:nvPr>
        </p:nvSpPr>
        <p:spPr/>
        <p:txBody>
          <a:bodyPr/>
          <a:lstStyle/>
          <a:p>
            <a:fld id="{BE9778F9-8685-4FE3-833E-CC148F16A41E}" type="slidenum">
              <a:rPr lang="en-AU" smtClean="0">
                <a:solidFill>
                  <a:prstClr val="black"/>
                </a:solidFill>
              </a:rPr>
              <a:pPr/>
              <a:t>42</a:t>
            </a:fld>
            <a:endParaRPr lang="en-AU">
              <a:solidFill>
                <a:prstClr val="black"/>
              </a:solidFill>
            </a:endParaRPr>
          </a:p>
        </p:txBody>
      </p:sp>
    </p:spTree>
    <p:extLst>
      <p:ext uri="{BB962C8B-B14F-4D97-AF65-F5344CB8AC3E}">
        <p14:creationId xmlns:p14="http://schemas.microsoft.com/office/powerpoint/2010/main" val="19445658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Note</a:t>
            </a:r>
            <a:r>
              <a:rPr lang="en-AU" baseline="0" dirty="0" smtClean="0"/>
              <a:t> the statement by Dr </a:t>
            </a:r>
            <a:r>
              <a:rPr lang="en-AU" baseline="0" dirty="0" err="1" smtClean="0"/>
              <a:t>Soane</a:t>
            </a:r>
            <a:r>
              <a:rPr lang="en-AU" baseline="0" dirty="0" smtClean="0"/>
              <a:t>. As mentioned on the previous slides, identifying indicators of structural failure and inadequacy are key to preventing collapse.</a:t>
            </a:r>
            <a:endParaRPr lang="en-AU" dirty="0"/>
          </a:p>
        </p:txBody>
      </p:sp>
      <p:sp>
        <p:nvSpPr>
          <p:cNvPr id="4" name="Slide Number Placeholder 3"/>
          <p:cNvSpPr>
            <a:spLocks noGrp="1"/>
          </p:cNvSpPr>
          <p:nvPr>
            <p:ph type="sldNum" sz="quarter" idx="10"/>
          </p:nvPr>
        </p:nvSpPr>
        <p:spPr/>
        <p:txBody>
          <a:bodyPr/>
          <a:lstStyle/>
          <a:p>
            <a:fld id="{105FB2B9-C6B0-4E76-8A75-262781112641}" type="slidenum">
              <a:rPr lang="en-AU" smtClean="0">
                <a:solidFill>
                  <a:prstClr val="black"/>
                </a:solidFill>
              </a:rPr>
              <a:pPr/>
              <a:t>43</a:t>
            </a:fld>
            <a:endParaRPr lang="en-AU" dirty="0">
              <a:solidFill>
                <a:prstClr val="black"/>
              </a:solidFill>
            </a:endParaRPr>
          </a:p>
        </p:txBody>
      </p:sp>
    </p:spTree>
    <p:extLst>
      <p:ext uri="{BB962C8B-B14F-4D97-AF65-F5344CB8AC3E}">
        <p14:creationId xmlns:p14="http://schemas.microsoft.com/office/powerpoint/2010/main" val="4333649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Note the statement by David Ryan. These are some of the same risks that have resulted in the collapses</a:t>
            </a:r>
            <a:r>
              <a:rPr lang="en-AU" baseline="0" dirty="0" smtClean="0"/>
              <a:t> on mine sites.  </a:t>
            </a:r>
            <a:r>
              <a:rPr lang="en-AU" dirty="0" smtClean="0"/>
              <a:t> </a:t>
            </a:r>
            <a:endParaRPr lang="en-AU" dirty="0"/>
          </a:p>
        </p:txBody>
      </p:sp>
      <p:sp>
        <p:nvSpPr>
          <p:cNvPr id="4" name="Slide Number Placeholder 3"/>
          <p:cNvSpPr>
            <a:spLocks noGrp="1"/>
          </p:cNvSpPr>
          <p:nvPr>
            <p:ph type="sldNum" sz="quarter" idx="10"/>
          </p:nvPr>
        </p:nvSpPr>
        <p:spPr/>
        <p:txBody>
          <a:bodyPr/>
          <a:lstStyle/>
          <a:p>
            <a:fld id="{105FB2B9-C6B0-4E76-8A75-262781112641}" type="slidenum">
              <a:rPr lang="en-AU" smtClean="0">
                <a:solidFill>
                  <a:prstClr val="black"/>
                </a:solidFill>
              </a:rPr>
              <a:pPr/>
              <a:t>44</a:t>
            </a:fld>
            <a:endParaRPr lang="en-AU" dirty="0">
              <a:solidFill>
                <a:prstClr val="black"/>
              </a:solidFill>
            </a:endParaRPr>
          </a:p>
        </p:txBody>
      </p:sp>
    </p:spTree>
    <p:extLst>
      <p:ext uri="{BB962C8B-B14F-4D97-AF65-F5344CB8AC3E}">
        <p14:creationId xmlns:p14="http://schemas.microsoft.com/office/powerpoint/2010/main" val="4333649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solidFill>
                  <a:prstClr val="black"/>
                </a:solidFill>
              </a:rPr>
              <a:t>Please give the Department of Mines and Petroleum</a:t>
            </a:r>
            <a:r>
              <a:rPr lang="en-AU" baseline="0" dirty="0" smtClean="0">
                <a:solidFill>
                  <a:prstClr val="black"/>
                </a:solidFill>
              </a:rPr>
              <a:t> </a:t>
            </a:r>
            <a:r>
              <a:rPr lang="en-AU" smtClean="0">
                <a:solidFill>
                  <a:prstClr val="black"/>
                </a:solidFill>
              </a:rPr>
              <a:t>feedback</a:t>
            </a:r>
            <a:r>
              <a:rPr lang="en-AU" baseline="0" smtClean="0">
                <a:solidFill>
                  <a:prstClr val="black"/>
                </a:solidFill>
              </a:rPr>
              <a:t> through MinesSafety@dmp.wa.gov.au</a:t>
            </a:r>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fld id="{BE9778F9-8685-4FE3-833E-CC148F16A41E}" type="slidenum">
              <a:rPr lang="en-AU" smtClean="0">
                <a:solidFill>
                  <a:prstClr val="black"/>
                </a:solidFill>
              </a:rPr>
              <a:pPr/>
              <a:t>45</a:t>
            </a:fld>
            <a:endParaRPr lang="en-AU">
              <a:solidFill>
                <a:prstClr val="black"/>
              </a:solidFill>
            </a:endParaRPr>
          </a:p>
        </p:txBody>
      </p:sp>
    </p:spTree>
    <p:extLst>
      <p:ext uri="{BB962C8B-B14F-4D97-AF65-F5344CB8AC3E}">
        <p14:creationId xmlns:p14="http://schemas.microsoft.com/office/powerpoint/2010/main" val="2415076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is a quick reminder – all areas of a mine site contains structures.</a:t>
            </a:r>
            <a:r>
              <a:rPr lang="en-AU" baseline="0" dirty="0" smtClean="0"/>
              <a:t>  </a:t>
            </a:r>
          </a:p>
          <a:p>
            <a:endParaRPr lang="en-AU" baseline="0" dirty="0" smtClean="0"/>
          </a:p>
          <a:p>
            <a:r>
              <a:rPr lang="en-AU" baseline="0" dirty="0" smtClean="0"/>
              <a:t>Structures are not only the support for parts that move material. </a:t>
            </a:r>
            <a:r>
              <a:rPr lang="en-AU" dirty="0" smtClean="0"/>
              <a:t> Structures may be a </a:t>
            </a:r>
            <a:r>
              <a:rPr lang="en-AU" baseline="0" dirty="0" smtClean="0"/>
              <a:t>workshop or building</a:t>
            </a:r>
            <a:r>
              <a:rPr lang="en-AU" dirty="0" smtClean="0"/>
              <a:t> , or contain material</a:t>
            </a:r>
            <a:r>
              <a:rPr lang="en-AU" baseline="0" dirty="0" smtClean="0"/>
              <a:t> (e.g. bins, tanks, silos). </a:t>
            </a:r>
            <a:endParaRPr lang="en-AU" dirty="0"/>
          </a:p>
        </p:txBody>
      </p:sp>
      <p:sp>
        <p:nvSpPr>
          <p:cNvPr id="4" name="Slide Number Placeholder 3"/>
          <p:cNvSpPr>
            <a:spLocks noGrp="1"/>
          </p:cNvSpPr>
          <p:nvPr>
            <p:ph type="sldNum" sz="quarter" idx="10"/>
          </p:nvPr>
        </p:nvSpPr>
        <p:spPr/>
        <p:txBody>
          <a:bodyPr/>
          <a:lstStyle/>
          <a:p>
            <a:fld id="{BE9778F9-8685-4FE3-833E-CC148F16A41E}" type="slidenum">
              <a:rPr lang="en-AU" smtClean="0">
                <a:solidFill>
                  <a:prstClr val="black"/>
                </a:solidFill>
              </a:rPr>
              <a:pPr/>
              <a:t>5</a:t>
            </a:fld>
            <a:endParaRPr lang="en-AU">
              <a:solidFill>
                <a:prstClr val="black"/>
              </a:solidFill>
            </a:endParaRPr>
          </a:p>
        </p:txBody>
      </p:sp>
    </p:spTree>
    <p:extLst>
      <p:ext uri="{BB962C8B-B14F-4D97-AF65-F5344CB8AC3E}">
        <p14:creationId xmlns:p14="http://schemas.microsoft.com/office/powerpoint/2010/main" val="2520895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Structural safety</a:t>
            </a:r>
            <a:r>
              <a:rPr lang="en-AU" baseline="0" dirty="0" smtClean="0"/>
              <a:t> does not stop at the design stage.  It also relies on suitable construction and ongoing maintenance, which includes monitoring. </a:t>
            </a:r>
            <a:endParaRPr lang="en-AU" dirty="0"/>
          </a:p>
        </p:txBody>
      </p:sp>
      <p:sp>
        <p:nvSpPr>
          <p:cNvPr id="4" name="Slide Number Placeholder 3"/>
          <p:cNvSpPr>
            <a:spLocks noGrp="1"/>
          </p:cNvSpPr>
          <p:nvPr>
            <p:ph type="sldNum" sz="quarter" idx="10"/>
          </p:nvPr>
        </p:nvSpPr>
        <p:spPr/>
        <p:txBody>
          <a:bodyPr/>
          <a:lstStyle/>
          <a:p>
            <a:fld id="{BE9778F9-8685-4FE3-833E-CC148F16A41E}" type="slidenum">
              <a:rPr lang="en-AU" smtClean="0">
                <a:solidFill>
                  <a:prstClr val="black"/>
                </a:solidFill>
              </a:rPr>
              <a:pPr/>
              <a:t>6</a:t>
            </a:fld>
            <a:endParaRPr lang="en-AU">
              <a:solidFill>
                <a:prstClr val="black"/>
              </a:solidFill>
            </a:endParaRPr>
          </a:p>
        </p:txBody>
      </p:sp>
    </p:spTree>
    <p:extLst>
      <p:ext uri="{BB962C8B-B14F-4D97-AF65-F5344CB8AC3E}">
        <p14:creationId xmlns:p14="http://schemas.microsoft.com/office/powerpoint/2010/main" val="4005300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diagram represents a summary of the requirements for structural integrity. Without</a:t>
            </a:r>
            <a:r>
              <a:rPr lang="en-AU" baseline="0" dirty="0" smtClean="0"/>
              <a:t> the full lifecycle and interconnection of key activities and actions, including communication, a breakdown can happen.  This can result in failure of a structure. </a:t>
            </a:r>
          </a:p>
          <a:p>
            <a:endParaRPr lang="en-AU" baseline="0" dirty="0" smtClean="0"/>
          </a:p>
          <a:p>
            <a:r>
              <a:rPr lang="en-AU" baseline="0" dirty="0" smtClean="0"/>
              <a:t>Communication of what is expected regarding loading, methods of construction, risks at all stages and many more are all important, to achieve structural reliability. </a:t>
            </a:r>
          </a:p>
          <a:p>
            <a:endParaRPr lang="en-AU" baseline="0" dirty="0" smtClean="0"/>
          </a:p>
        </p:txBody>
      </p:sp>
      <p:sp>
        <p:nvSpPr>
          <p:cNvPr id="4" name="Slide Number Placeholder 3"/>
          <p:cNvSpPr>
            <a:spLocks noGrp="1"/>
          </p:cNvSpPr>
          <p:nvPr>
            <p:ph type="sldNum" sz="quarter" idx="10"/>
          </p:nvPr>
        </p:nvSpPr>
        <p:spPr/>
        <p:txBody>
          <a:bodyPr/>
          <a:lstStyle/>
          <a:p>
            <a:fld id="{BE9778F9-8685-4FE3-833E-CC148F16A41E}" type="slidenum">
              <a:rPr lang="en-AU" smtClean="0">
                <a:solidFill>
                  <a:prstClr val="black"/>
                </a:solidFill>
              </a:rPr>
              <a:pPr/>
              <a:t>7</a:t>
            </a:fld>
            <a:endParaRPr lang="en-AU">
              <a:solidFill>
                <a:prstClr val="black"/>
              </a:solidFill>
            </a:endParaRPr>
          </a:p>
        </p:txBody>
      </p:sp>
    </p:spTree>
    <p:extLst>
      <p:ext uri="{BB962C8B-B14F-4D97-AF65-F5344CB8AC3E}">
        <p14:creationId xmlns:p14="http://schemas.microsoft.com/office/powerpoint/2010/main" val="2622733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It is too late when structures collapse.  Structures must be </a:t>
            </a:r>
            <a:r>
              <a:rPr lang="en-AU" baseline="0" dirty="0" smtClean="0"/>
              <a:t>monitored to ensure an adequate level of integrity is maintained. </a:t>
            </a:r>
            <a:endParaRPr lang="en-AU" dirty="0"/>
          </a:p>
        </p:txBody>
      </p:sp>
      <p:sp>
        <p:nvSpPr>
          <p:cNvPr id="4" name="Slide Number Placeholder 3"/>
          <p:cNvSpPr>
            <a:spLocks noGrp="1"/>
          </p:cNvSpPr>
          <p:nvPr>
            <p:ph type="sldNum" sz="quarter" idx="10"/>
          </p:nvPr>
        </p:nvSpPr>
        <p:spPr/>
        <p:txBody>
          <a:bodyPr/>
          <a:lstStyle/>
          <a:p>
            <a:fld id="{BE9778F9-8685-4FE3-833E-CC148F16A41E}" type="slidenum">
              <a:rPr lang="en-AU" smtClean="0">
                <a:solidFill>
                  <a:prstClr val="black"/>
                </a:solidFill>
              </a:rPr>
              <a:pPr/>
              <a:t>8</a:t>
            </a:fld>
            <a:endParaRPr lang="en-AU">
              <a:solidFill>
                <a:prstClr val="black"/>
              </a:solidFill>
            </a:endParaRPr>
          </a:p>
        </p:txBody>
      </p:sp>
    </p:spTree>
    <p:extLst>
      <p:ext uri="{BB962C8B-B14F-4D97-AF65-F5344CB8AC3E}">
        <p14:creationId xmlns:p14="http://schemas.microsoft.com/office/powerpoint/2010/main" val="30189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AU" kern="0" dirty="0" smtClean="0">
                <a:solidFill>
                  <a:prstClr val="black"/>
                </a:solidFill>
              </a:rPr>
              <a:t>Strictly speaking</a:t>
            </a:r>
            <a:r>
              <a:rPr lang="en-AU" kern="0" baseline="0" dirty="0" smtClean="0">
                <a:solidFill>
                  <a:prstClr val="black"/>
                </a:solidFill>
              </a:rPr>
              <a:t> </a:t>
            </a:r>
            <a:r>
              <a:rPr lang="en-AU" kern="0" dirty="0" smtClean="0">
                <a:solidFill>
                  <a:prstClr val="black"/>
                </a:solidFill>
              </a:rPr>
              <a:t>“failure” is not a collapse</a:t>
            </a:r>
            <a:r>
              <a:rPr lang="en-AU" kern="0" baseline="0" dirty="0" smtClean="0">
                <a:solidFill>
                  <a:prstClr val="black"/>
                </a:solidFill>
              </a:rPr>
              <a:t> – i</a:t>
            </a:r>
            <a:r>
              <a:rPr lang="en-AU" kern="0" dirty="0" smtClean="0">
                <a:solidFill>
                  <a:prstClr val="black"/>
                </a:solidFill>
              </a:rPr>
              <a:t>t is an</a:t>
            </a:r>
            <a:r>
              <a:rPr lang="en-AU" kern="0" baseline="0" dirty="0" smtClean="0">
                <a:solidFill>
                  <a:prstClr val="black"/>
                </a:solidFill>
              </a:rPr>
              <a:t> unacceptable structural state. This can be represented in a graphical way in the next slide. </a:t>
            </a:r>
            <a:endParaRPr lang="en-AU" kern="0" dirty="0" smtClean="0">
              <a:solidFill>
                <a:prstClr val="black"/>
              </a:solidFill>
            </a:endParaRPr>
          </a:p>
          <a:p>
            <a:pPr marL="0" indent="0">
              <a:buFontTx/>
              <a:buNone/>
            </a:pPr>
            <a:endParaRPr lang="en-AU" kern="0" dirty="0" smtClean="0">
              <a:solidFill>
                <a:prstClr val="black"/>
              </a:solidFill>
            </a:endParaRPr>
          </a:p>
          <a:p>
            <a:pPr marL="0" indent="0">
              <a:buFontTx/>
              <a:buNone/>
            </a:pPr>
            <a:r>
              <a:rPr lang="en-AU" kern="0" dirty="0" smtClean="0">
                <a:solidFill>
                  <a:prstClr val="black"/>
                </a:solidFill>
              </a:rPr>
              <a:t>Reliability and integrity is not “availability” of plant.</a:t>
            </a:r>
          </a:p>
          <a:p>
            <a:endParaRPr lang="en-AU" dirty="0"/>
          </a:p>
        </p:txBody>
      </p:sp>
      <p:sp>
        <p:nvSpPr>
          <p:cNvPr id="4" name="Slide Number Placeholder 3"/>
          <p:cNvSpPr>
            <a:spLocks noGrp="1"/>
          </p:cNvSpPr>
          <p:nvPr>
            <p:ph type="sldNum" sz="quarter" idx="10"/>
          </p:nvPr>
        </p:nvSpPr>
        <p:spPr/>
        <p:txBody>
          <a:bodyPr/>
          <a:lstStyle/>
          <a:p>
            <a:fld id="{BE9778F9-8685-4FE3-833E-CC148F16A41E}" type="slidenum">
              <a:rPr lang="en-AU" smtClean="0">
                <a:solidFill>
                  <a:prstClr val="black"/>
                </a:solidFill>
              </a:rPr>
              <a:pPr/>
              <a:t>9</a:t>
            </a:fld>
            <a:endParaRPr lang="en-AU">
              <a:solidFill>
                <a:prstClr val="black"/>
              </a:solidFill>
            </a:endParaRPr>
          </a:p>
        </p:txBody>
      </p:sp>
    </p:spTree>
    <p:extLst>
      <p:ext uri="{BB962C8B-B14F-4D97-AF65-F5344CB8AC3E}">
        <p14:creationId xmlns:p14="http://schemas.microsoft.com/office/powerpoint/2010/main" val="2067598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aseline="0">
                <a:solidFill>
                  <a:srgbClr val="CF5E3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AU" dirty="0"/>
          </a:p>
        </p:txBody>
      </p:sp>
      <p:sp>
        <p:nvSpPr>
          <p:cNvPr id="4" name="Rectangle 6"/>
          <p:cNvSpPr>
            <a:spLocks noGrp="1" noChangeArrowheads="1"/>
          </p:cNvSpPr>
          <p:nvPr>
            <p:ph type="sldNum" sz="quarter" idx="10"/>
          </p:nvPr>
        </p:nvSpPr>
        <p:spPr>
          <a:ln/>
        </p:spPr>
        <p:txBody>
          <a:bodyPr/>
          <a:lstStyle>
            <a:lvl1pPr>
              <a:defRPr/>
            </a:lvl1pPr>
          </a:lstStyle>
          <a:p>
            <a:pPr>
              <a:defRPr/>
            </a:pPr>
            <a:fld id="{964DC2ED-F8CC-422D-8C4F-5DA8CF0BFD7E}" type="slidenum">
              <a:rPr lang="en-US"/>
              <a:pPr>
                <a:defRPr/>
              </a:pPr>
              <a:t>‹#›</a:t>
            </a:fld>
            <a:endParaRPr lang="en-US" dirty="0"/>
          </a:p>
        </p:txBody>
      </p:sp>
    </p:spTree>
    <p:extLst>
      <p:ext uri="{BB962C8B-B14F-4D97-AF65-F5344CB8AC3E}">
        <p14:creationId xmlns:p14="http://schemas.microsoft.com/office/powerpoint/2010/main" val="330407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Rectangle 1"/>
          <p:cNvSpPr/>
          <p:nvPr userDrawn="1"/>
        </p:nvSpPr>
        <p:spPr bwMode="auto">
          <a:xfrm>
            <a:off x="395288" y="1052513"/>
            <a:ext cx="8424862" cy="288925"/>
          </a:xfrm>
          <a:prstGeom prst="rect">
            <a:avLst/>
          </a:prstGeom>
          <a:solidFill>
            <a:schemeClr val="bg1"/>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en-AU" sz="2400">
              <a:solidFill>
                <a:prstClr val="black"/>
              </a:solidFill>
            </a:endParaRPr>
          </a:p>
        </p:txBody>
      </p:sp>
      <p:sp>
        <p:nvSpPr>
          <p:cNvPr id="3" name="Rectangle 6"/>
          <p:cNvSpPr>
            <a:spLocks noGrp="1" noChangeArrowheads="1"/>
          </p:cNvSpPr>
          <p:nvPr>
            <p:ph type="sldNum" sz="quarter" idx="10"/>
          </p:nvPr>
        </p:nvSpPr>
        <p:spPr/>
        <p:txBody>
          <a:bodyPr/>
          <a:lstStyle>
            <a:lvl1pPr>
              <a:defRPr/>
            </a:lvl1pPr>
          </a:lstStyle>
          <a:p>
            <a:pPr>
              <a:defRPr/>
            </a:pPr>
            <a:fld id="{9D30122D-1597-4234-B249-780DB57BB217}" type="slidenum">
              <a:rPr lang="en-US"/>
              <a:pPr>
                <a:defRPr/>
              </a:pPr>
              <a:t>‹#›</a:t>
            </a:fld>
            <a:endParaRPr lang="en-US"/>
          </a:p>
        </p:txBody>
      </p:sp>
    </p:spTree>
    <p:extLst>
      <p:ext uri="{BB962C8B-B14F-4D97-AF65-F5344CB8AC3E}">
        <p14:creationId xmlns:p14="http://schemas.microsoft.com/office/powerpoint/2010/main" val="1174706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3123533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Vertical Text">
    <p:spTree>
      <p:nvGrpSpPr>
        <p:cNvPr id="1" name=""/>
        <p:cNvGrpSpPr/>
        <p:nvPr/>
      </p:nvGrpSpPr>
      <p:grpSpPr>
        <a:xfrm>
          <a:off x="0" y="0"/>
          <a:ext cx="0" cy="0"/>
          <a:chOff x="0" y="0"/>
          <a:chExt cx="0" cy="0"/>
        </a:xfrm>
      </p:grpSpPr>
      <p:sp>
        <p:nvSpPr>
          <p:cNvPr id="2" name="Rectangle 1"/>
          <p:cNvSpPr/>
          <p:nvPr userDrawn="1"/>
        </p:nvSpPr>
        <p:spPr bwMode="auto">
          <a:xfrm>
            <a:off x="395288" y="1052513"/>
            <a:ext cx="8424862" cy="288925"/>
          </a:xfrm>
          <a:prstGeom prst="rect">
            <a:avLst/>
          </a:prstGeom>
          <a:solidFill>
            <a:schemeClr val="bg1"/>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en-AU" sz="2400">
              <a:solidFill>
                <a:prstClr val="black"/>
              </a:solidFill>
            </a:endParaRPr>
          </a:p>
        </p:txBody>
      </p:sp>
      <p:sp>
        <p:nvSpPr>
          <p:cNvPr id="3" name="Rectangle 6"/>
          <p:cNvSpPr>
            <a:spLocks noGrp="1" noChangeArrowheads="1"/>
          </p:cNvSpPr>
          <p:nvPr>
            <p:ph type="sldNum" sz="quarter" idx="10"/>
          </p:nvPr>
        </p:nvSpPr>
        <p:spPr/>
        <p:txBody>
          <a:bodyPr/>
          <a:lstStyle>
            <a:lvl1pPr>
              <a:defRPr/>
            </a:lvl1pPr>
          </a:lstStyle>
          <a:p>
            <a:pPr>
              <a:defRPr/>
            </a:pPr>
            <a:fld id="{9D30122D-1597-4234-B249-780DB57BB217}" type="slidenum">
              <a:rPr lang="en-US"/>
              <a:pPr>
                <a:defRPr/>
              </a:pPr>
              <a:t>‹#›</a:t>
            </a:fld>
            <a:endParaRPr lang="en-US"/>
          </a:p>
        </p:txBody>
      </p:sp>
    </p:spTree>
    <p:extLst>
      <p:ext uri="{BB962C8B-B14F-4D97-AF65-F5344CB8AC3E}">
        <p14:creationId xmlns:p14="http://schemas.microsoft.com/office/powerpoint/2010/main" val="2303245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itle and Vertical Text">
    <p:spTree>
      <p:nvGrpSpPr>
        <p:cNvPr id="1" name=""/>
        <p:cNvGrpSpPr/>
        <p:nvPr/>
      </p:nvGrpSpPr>
      <p:grpSpPr>
        <a:xfrm>
          <a:off x="0" y="0"/>
          <a:ext cx="0" cy="0"/>
          <a:chOff x="0" y="0"/>
          <a:chExt cx="0" cy="0"/>
        </a:xfrm>
      </p:grpSpPr>
      <p:sp>
        <p:nvSpPr>
          <p:cNvPr id="2" name="Rectangle 1"/>
          <p:cNvSpPr>
            <a:spLocks noChangeArrowheads="1"/>
          </p:cNvSpPr>
          <p:nvPr userDrawn="1"/>
        </p:nvSpPr>
        <p:spPr bwMode="auto">
          <a:xfrm>
            <a:off x="395288" y="1052513"/>
            <a:ext cx="8424862" cy="2889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kumimoji="1" sz="2400">
                <a:solidFill>
                  <a:schemeClr val="tx1"/>
                </a:solidFill>
                <a:latin typeface="Arial" charset="0"/>
                <a:ea typeface="ＭＳ Ｐゴシック" pitchFamily="34" charset="-128"/>
              </a:defRPr>
            </a:lvl1pPr>
            <a:lvl2pPr marL="742950" indent="-285750" eaLnBrk="0" hangingPunct="0">
              <a:defRPr kumimoji="1" sz="2400">
                <a:solidFill>
                  <a:schemeClr val="tx1"/>
                </a:solidFill>
                <a:latin typeface="Arial" charset="0"/>
                <a:ea typeface="ＭＳ Ｐゴシック" pitchFamily="34" charset="-128"/>
              </a:defRPr>
            </a:lvl2pPr>
            <a:lvl3pPr marL="1143000" indent="-228600" eaLnBrk="0" hangingPunct="0">
              <a:defRPr kumimoji="1" sz="2400">
                <a:solidFill>
                  <a:schemeClr val="tx1"/>
                </a:solidFill>
                <a:latin typeface="Arial" charset="0"/>
                <a:ea typeface="ＭＳ Ｐゴシック" pitchFamily="34" charset="-128"/>
              </a:defRPr>
            </a:lvl3pPr>
            <a:lvl4pPr marL="1600200" indent="-228600" eaLnBrk="0" hangingPunct="0">
              <a:defRPr kumimoji="1" sz="2400">
                <a:solidFill>
                  <a:schemeClr val="tx1"/>
                </a:solidFill>
                <a:latin typeface="Arial" charset="0"/>
                <a:ea typeface="ＭＳ Ｐゴシック" pitchFamily="34" charset="-128"/>
              </a:defRPr>
            </a:lvl4pPr>
            <a:lvl5pPr marL="2057400" indent="-228600" eaLnBrk="0" hangingPunct="0">
              <a:defRPr kumimoji="1"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pitchFamily="34" charset="-128"/>
              </a:defRPr>
            </a:lvl9pPr>
          </a:lstStyle>
          <a:p>
            <a:pPr fontAlgn="base">
              <a:spcBef>
                <a:spcPct val="0"/>
              </a:spcBef>
              <a:spcAft>
                <a:spcPct val="0"/>
              </a:spcAft>
              <a:defRPr/>
            </a:pPr>
            <a:endParaRPr kumimoji="0" lang="en-US" altLang="en-US" smtClean="0">
              <a:solidFill>
                <a:srgbClr val="000000"/>
              </a:solidFill>
            </a:endParaRPr>
          </a:p>
        </p:txBody>
      </p:sp>
      <p:sp>
        <p:nvSpPr>
          <p:cNvPr id="3" name="Rectangle 6"/>
          <p:cNvSpPr>
            <a:spLocks noGrp="1" noChangeArrowheads="1"/>
          </p:cNvSpPr>
          <p:nvPr>
            <p:ph type="sldNum" sz="quarter" idx="10"/>
          </p:nvPr>
        </p:nvSpPr>
        <p:spPr>
          <a:xfrm>
            <a:off x="7239000" y="6524625"/>
            <a:ext cx="1905000" cy="333375"/>
          </a:xfrm>
          <a:prstGeom prst="rect">
            <a:avLst/>
          </a:prstGeom>
        </p:spPr>
        <p:txBody>
          <a:bodyPr/>
          <a:lstStyle>
            <a:lvl1pPr>
              <a:defRPr kumimoji="1"/>
            </a:lvl1pPr>
          </a:lstStyle>
          <a:p>
            <a:pPr>
              <a:defRPr/>
            </a:pPr>
            <a:fld id="{E666583C-5507-4EC8-B0C7-4C78B038E005}" type="slidenum">
              <a:rPr lang="en-US"/>
              <a:pPr>
                <a:defRPr/>
              </a:pPr>
              <a:t>‹#›</a:t>
            </a:fld>
            <a:endParaRPr lang="en-US"/>
          </a:p>
        </p:txBody>
      </p:sp>
    </p:spTree>
    <p:extLst>
      <p:ext uri="{BB962C8B-B14F-4D97-AF65-F5344CB8AC3E}">
        <p14:creationId xmlns:p14="http://schemas.microsoft.com/office/powerpoint/2010/main" val="3012334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722156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aseline="0">
                <a:solidFill>
                  <a:srgbClr val="CF5E3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AU" dirty="0"/>
          </a:p>
        </p:txBody>
      </p:sp>
      <p:sp>
        <p:nvSpPr>
          <p:cNvPr id="4" name="Rectangle 6"/>
          <p:cNvSpPr>
            <a:spLocks noGrp="1" noChangeArrowheads="1"/>
          </p:cNvSpPr>
          <p:nvPr>
            <p:ph type="sldNum" sz="quarter" idx="10"/>
          </p:nvPr>
        </p:nvSpPr>
        <p:spPr>
          <a:ln/>
        </p:spPr>
        <p:txBody>
          <a:bodyPr/>
          <a:lstStyle>
            <a:lvl1pPr>
              <a:defRPr/>
            </a:lvl1pPr>
          </a:lstStyle>
          <a:p>
            <a:pPr>
              <a:defRPr/>
            </a:pPr>
            <a:fld id="{964DC2ED-F8CC-422D-8C4F-5DA8CF0BFD7E}" type="slidenum">
              <a:rPr lang="en-US"/>
              <a:pPr>
                <a:defRPr/>
              </a:pPr>
              <a:t>‹#›</a:t>
            </a:fld>
            <a:endParaRPr lang="en-US" dirty="0"/>
          </a:p>
        </p:txBody>
      </p:sp>
    </p:spTree>
    <p:extLst>
      <p:ext uri="{BB962C8B-B14F-4D97-AF65-F5344CB8AC3E}">
        <p14:creationId xmlns:p14="http://schemas.microsoft.com/office/powerpoint/2010/main" val="7258512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baseline="0">
                <a:solidFill>
                  <a:schemeClr val="tx1"/>
                </a:solidFill>
              </a:defRPr>
            </a:lvl1p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1pPr>
              <a:defRPr sz="2400" baseline="0"/>
            </a:lvl1pPr>
            <a:lvl2pPr>
              <a:defRPr sz="2400" baseline="0"/>
            </a:lvl2pPr>
            <a:lvl3pPr>
              <a:defRPr sz="2200" baseline="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6"/>
          <p:cNvSpPr>
            <a:spLocks noGrp="1" noChangeArrowheads="1"/>
          </p:cNvSpPr>
          <p:nvPr>
            <p:ph type="sldNum" sz="quarter" idx="10"/>
          </p:nvPr>
        </p:nvSpPr>
        <p:spPr>
          <a:xfrm>
            <a:off x="7885113" y="6524625"/>
            <a:ext cx="1258887" cy="333375"/>
          </a:xfrm>
        </p:spPr>
        <p:txBody>
          <a:bodyPr/>
          <a:lstStyle>
            <a:lvl1pPr>
              <a:defRPr/>
            </a:lvl1pPr>
          </a:lstStyle>
          <a:p>
            <a:pPr>
              <a:defRPr/>
            </a:pPr>
            <a:fld id="{65F01BBC-B154-426B-B193-7FA9844B8C65}" type="slidenum">
              <a:rPr lang="en-US"/>
              <a:pPr>
                <a:defRPr/>
              </a:pPr>
              <a:t>‹#›</a:t>
            </a:fld>
            <a:endParaRPr lang="en-US" dirty="0"/>
          </a:p>
        </p:txBody>
      </p:sp>
    </p:spTree>
    <p:extLst>
      <p:ext uri="{BB962C8B-B14F-4D97-AF65-F5344CB8AC3E}">
        <p14:creationId xmlns:p14="http://schemas.microsoft.com/office/powerpoint/2010/main" val="2934032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600" b="0" i="0" cap="all" baseline="0"/>
            </a:lvl1pPr>
          </a:lstStyle>
          <a:p>
            <a:r>
              <a:rPr lang="en-US" dirty="0" smtClean="0"/>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D120CA8B-CA02-4A22-95AE-17E4526143DB}" type="slidenum">
              <a:rPr lang="en-US"/>
              <a:pPr>
                <a:defRPr/>
              </a:pPr>
              <a:t>‹#›</a:t>
            </a:fld>
            <a:endParaRPr lang="en-US" dirty="0"/>
          </a:p>
        </p:txBody>
      </p:sp>
    </p:spTree>
    <p:extLst>
      <p:ext uri="{BB962C8B-B14F-4D97-AF65-F5344CB8AC3E}">
        <p14:creationId xmlns:p14="http://schemas.microsoft.com/office/powerpoint/2010/main" val="16545877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baseline="0"/>
            </a:lvl1pPr>
          </a:lstStyle>
          <a:p>
            <a:r>
              <a:rPr lang="en-US" dirty="0" smtClean="0"/>
              <a:t>Click to edit Master title style</a:t>
            </a:r>
            <a:endParaRPr lang="en-AU" dirty="0"/>
          </a:p>
        </p:txBody>
      </p:sp>
      <p:sp>
        <p:nvSpPr>
          <p:cNvPr id="3" name="Content Placeholder 2"/>
          <p:cNvSpPr>
            <a:spLocks noGrp="1"/>
          </p:cNvSpPr>
          <p:nvPr>
            <p:ph sz="half" idx="1"/>
          </p:nvPr>
        </p:nvSpPr>
        <p:spPr>
          <a:xfrm>
            <a:off x="685800" y="1600200"/>
            <a:ext cx="3810000" cy="4495800"/>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600200"/>
            <a:ext cx="3810000" cy="4495800"/>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6"/>
          <p:cNvSpPr>
            <a:spLocks noGrp="1" noChangeArrowheads="1"/>
          </p:cNvSpPr>
          <p:nvPr>
            <p:ph type="sldNum" sz="quarter" idx="10"/>
          </p:nvPr>
        </p:nvSpPr>
        <p:spPr>
          <a:ln/>
        </p:spPr>
        <p:txBody>
          <a:bodyPr/>
          <a:lstStyle>
            <a:lvl1pPr>
              <a:defRPr/>
            </a:lvl1pPr>
          </a:lstStyle>
          <a:p>
            <a:pPr>
              <a:defRPr/>
            </a:pPr>
            <a:fld id="{35C68EE9-5F65-45D1-89B0-E3950B23D0E5}" type="slidenum">
              <a:rPr lang="en-US"/>
              <a:pPr>
                <a:defRPr/>
              </a:pPr>
              <a:t>‹#›</a:t>
            </a:fld>
            <a:endParaRPr lang="en-US" dirty="0"/>
          </a:p>
        </p:txBody>
      </p:sp>
    </p:spTree>
    <p:extLst>
      <p:ext uri="{BB962C8B-B14F-4D97-AF65-F5344CB8AC3E}">
        <p14:creationId xmlns:p14="http://schemas.microsoft.com/office/powerpoint/2010/main" val="4289964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3568" y="274638"/>
            <a:ext cx="8003232" cy="1143000"/>
          </a:xfrm>
        </p:spPr>
        <p:txBody>
          <a:bodyPr/>
          <a:lstStyle>
            <a:lvl1pPr>
              <a:defRPr baseline="0"/>
            </a:lvl1pPr>
          </a:lstStyle>
          <a:p>
            <a:r>
              <a:rPr lang="en-US" dirty="0" smtClean="0"/>
              <a:t>Click to edit Master title style</a:t>
            </a:r>
            <a:endParaRPr lang="en-AU"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i="0" baseline="0">
                <a:solidFill>
                  <a:srgbClr val="CF5E3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4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i="0" baseline="0">
                <a:solidFill>
                  <a:srgbClr val="CF5E3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4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Rectangle 6"/>
          <p:cNvSpPr>
            <a:spLocks noGrp="1" noChangeArrowheads="1"/>
          </p:cNvSpPr>
          <p:nvPr>
            <p:ph type="sldNum" sz="quarter" idx="10"/>
          </p:nvPr>
        </p:nvSpPr>
        <p:spPr>
          <a:ln/>
        </p:spPr>
        <p:txBody>
          <a:bodyPr/>
          <a:lstStyle>
            <a:lvl1pPr>
              <a:defRPr/>
            </a:lvl1pPr>
          </a:lstStyle>
          <a:p>
            <a:pPr>
              <a:defRPr/>
            </a:pPr>
            <a:fld id="{599E128A-5A70-41FC-AA36-C77879C61051}" type="slidenum">
              <a:rPr lang="en-US"/>
              <a:pPr>
                <a:defRPr/>
              </a:pPr>
              <a:t>‹#›</a:t>
            </a:fld>
            <a:endParaRPr lang="en-US" dirty="0"/>
          </a:p>
        </p:txBody>
      </p:sp>
    </p:spTree>
    <p:extLst>
      <p:ext uri="{BB962C8B-B14F-4D97-AF65-F5344CB8AC3E}">
        <p14:creationId xmlns:p14="http://schemas.microsoft.com/office/powerpoint/2010/main" val="1566761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baseline="0">
                <a:solidFill>
                  <a:schemeClr val="tx1"/>
                </a:solidFill>
              </a:defRPr>
            </a:lvl1p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1pPr>
              <a:defRPr sz="2400" baseline="0"/>
            </a:lvl1pPr>
            <a:lvl2pPr>
              <a:defRPr sz="2400" baseline="0"/>
            </a:lvl2pPr>
            <a:lvl3pPr>
              <a:defRPr sz="2200" baseline="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6"/>
          <p:cNvSpPr>
            <a:spLocks noGrp="1" noChangeArrowheads="1"/>
          </p:cNvSpPr>
          <p:nvPr>
            <p:ph type="sldNum" sz="quarter" idx="10"/>
          </p:nvPr>
        </p:nvSpPr>
        <p:spPr>
          <a:xfrm>
            <a:off x="7885113" y="6524625"/>
            <a:ext cx="1258887" cy="333375"/>
          </a:xfrm>
        </p:spPr>
        <p:txBody>
          <a:bodyPr/>
          <a:lstStyle>
            <a:lvl1pPr>
              <a:defRPr/>
            </a:lvl1pPr>
          </a:lstStyle>
          <a:p>
            <a:pPr>
              <a:defRPr/>
            </a:pPr>
            <a:fld id="{65F01BBC-B154-426B-B193-7FA9844B8C65}" type="slidenum">
              <a:rPr lang="en-US"/>
              <a:pPr>
                <a:defRPr/>
              </a:pPr>
              <a:t>‹#›</a:t>
            </a:fld>
            <a:endParaRPr lang="en-US" dirty="0"/>
          </a:p>
        </p:txBody>
      </p:sp>
    </p:spTree>
    <p:extLst>
      <p:ext uri="{BB962C8B-B14F-4D97-AF65-F5344CB8AC3E}">
        <p14:creationId xmlns:p14="http://schemas.microsoft.com/office/powerpoint/2010/main" val="2086819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Rectangle 6"/>
          <p:cNvSpPr>
            <a:spLocks noGrp="1" noChangeArrowheads="1"/>
          </p:cNvSpPr>
          <p:nvPr>
            <p:ph type="sldNum" sz="quarter" idx="10"/>
          </p:nvPr>
        </p:nvSpPr>
        <p:spPr>
          <a:ln/>
        </p:spPr>
        <p:txBody>
          <a:bodyPr/>
          <a:lstStyle>
            <a:lvl1pPr>
              <a:defRPr/>
            </a:lvl1pPr>
          </a:lstStyle>
          <a:p>
            <a:pPr>
              <a:defRPr/>
            </a:pPr>
            <a:fld id="{99A53646-FB96-47C5-897D-3331B35CF1B8}" type="slidenum">
              <a:rPr lang="en-US"/>
              <a:pPr>
                <a:defRPr/>
              </a:pPr>
              <a:t>‹#›</a:t>
            </a:fld>
            <a:endParaRPr lang="en-US" dirty="0"/>
          </a:p>
        </p:txBody>
      </p:sp>
    </p:spTree>
    <p:extLst>
      <p:ext uri="{BB962C8B-B14F-4D97-AF65-F5344CB8AC3E}">
        <p14:creationId xmlns:p14="http://schemas.microsoft.com/office/powerpoint/2010/main" val="7873983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541A7A57-AE52-4B8C-9CF6-0E673B4C17B0}" type="slidenum">
              <a:rPr lang="en-US"/>
              <a:pPr>
                <a:defRPr/>
              </a:pPr>
              <a:t>‹#›</a:t>
            </a:fld>
            <a:endParaRPr lang="en-US" dirty="0"/>
          </a:p>
        </p:txBody>
      </p:sp>
    </p:spTree>
    <p:extLst>
      <p:ext uri="{BB962C8B-B14F-4D97-AF65-F5344CB8AC3E}">
        <p14:creationId xmlns:p14="http://schemas.microsoft.com/office/powerpoint/2010/main" val="6939511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userDrawn="1"/>
        </p:nvSpPr>
        <p:spPr bwMode="auto">
          <a:xfrm>
            <a:off x="395288" y="1052513"/>
            <a:ext cx="8424862" cy="288925"/>
          </a:xfrm>
          <a:prstGeom prst="rect">
            <a:avLst/>
          </a:prstGeom>
          <a:solidFill>
            <a:schemeClr val="bg1"/>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en-AU" sz="2400">
              <a:solidFill>
                <a:prstClr val="black"/>
              </a:solidFill>
            </a:endParaRPr>
          </a:p>
        </p:txBody>
      </p:sp>
      <p:sp>
        <p:nvSpPr>
          <p:cNvPr id="3" name="Content Placeholder 2"/>
          <p:cNvSpPr>
            <a:spLocks noGrp="1"/>
          </p:cNvSpPr>
          <p:nvPr>
            <p:ph idx="1"/>
          </p:nvPr>
        </p:nvSpPr>
        <p:spPr>
          <a:xfrm>
            <a:off x="3575050" y="273050"/>
            <a:ext cx="5111750" cy="5853113"/>
          </a:xfrm>
        </p:spPr>
        <p:txBody>
          <a:bodyPr/>
          <a:lstStyle>
            <a:lvl1pPr>
              <a:defRPr sz="24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2" name="Title 1"/>
          <p:cNvSpPr>
            <a:spLocks noGrp="1"/>
          </p:cNvSpPr>
          <p:nvPr>
            <p:ph type="title"/>
          </p:nvPr>
        </p:nvSpPr>
        <p:spPr>
          <a:xfrm>
            <a:off x="457200" y="273050"/>
            <a:ext cx="3008313" cy="1162050"/>
          </a:xfrm>
        </p:spPr>
        <p:txBody>
          <a:bodyPr anchor="b"/>
          <a:lstStyle>
            <a:lvl1pPr algn="l">
              <a:defRPr sz="2000" b="0" i="0" baseline="0">
                <a:solidFill>
                  <a:srgbClr val="CF5E31"/>
                </a:solidFill>
              </a:defRPr>
            </a:lvl1pPr>
          </a:lstStyle>
          <a:p>
            <a:r>
              <a:rPr lang="en-US" dirty="0" smtClean="0"/>
              <a:t>Click to edit Master title style</a:t>
            </a:r>
            <a:endParaRPr lang="en-AU" dirty="0"/>
          </a:p>
        </p:txBody>
      </p:sp>
      <p:sp>
        <p:nvSpPr>
          <p:cNvPr id="6" name="Rectangle 6"/>
          <p:cNvSpPr>
            <a:spLocks noGrp="1" noChangeArrowheads="1"/>
          </p:cNvSpPr>
          <p:nvPr>
            <p:ph type="sldNum" sz="quarter" idx="10"/>
          </p:nvPr>
        </p:nvSpPr>
        <p:spPr/>
        <p:txBody>
          <a:bodyPr/>
          <a:lstStyle>
            <a:lvl1pPr>
              <a:defRPr/>
            </a:lvl1pPr>
          </a:lstStyle>
          <a:p>
            <a:pPr>
              <a:defRPr/>
            </a:pPr>
            <a:fld id="{179B18D9-038D-4C77-A189-4DDFB8F838E4}" type="slidenum">
              <a:rPr lang="en-US"/>
              <a:pPr>
                <a:defRPr/>
              </a:pPr>
              <a:t>‹#›</a:t>
            </a:fld>
            <a:endParaRPr lang="en-US"/>
          </a:p>
        </p:txBody>
      </p:sp>
    </p:spTree>
    <p:extLst>
      <p:ext uri="{BB962C8B-B14F-4D97-AF65-F5344CB8AC3E}">
        <p14:creationId xmlns:p14="http://schemas.microsoft.com/office/powerpoint/2010/main" val="41352567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userDrawn="1"/>
        </p:nvSpPr>
        <p:spPr bwMode="auto">
          <a:xfrm>
            <a:off x="395288" y="1052513"/>
            <a:ext cx="8424862" cy="288925"/>
          </a:xfrm>
          <a:prstGeom prst="rect">
            <a:avLst/>
          </a:prstGeom>
          <a:solidFill>
            <a:schemeClr val="bg1"/>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en-AU" sz="2400">
              <a:solidFill>
                <a:prstClr val="black"/>
              </a:solidFill>
            </a:endParaRPr>
          </a:p>
        </p:txBody>
      </p:sp>
      <p:sp>
        <p:nvSpPr>
          <p:cNvPr id="2" name="Title 1"/>
          <p:cNvSpPr>
            <a:spLocks noGrp="1"/>
          </p:cNvSpPr>
          <p:nvPr>
            <p:ph type="title"/>
          </p:nvPr>
        </p:nvSpPr>
        <p:spPr>
          <a:xfrm>
            <a:off x="1792288" y="4800600"/>
            <a:ext cx="5486400" cy="566738"/>
          </a:xfrm>
        </p:spPr>
        <p:txBody>
          <a:bodyPr anchor="b"/>
          <a:lstStyle>
            <a:lvl1pPr algn="l">
              <a:defRPr sz="2000" b="0" i="0" baseline="0">
                <a:solidFill>
                  <a:srgbClr val="CF5E31"/>
                </a:solidFill>
              </a:defRPr>
            </a:lvl1pPr>
          </a:lstStyle>
          <a:p>
            <a:r>
              <a:rPr lang="en-US" dirty="0" smtClean="0"/>
              <a:t>Click to edit Master title style</a:t>
            </a:r>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6" name="Rectangle 6"/>
          <p:cNvSpPr>
            <a:spLocks noGrp="1" noChangeArrowheads="1"/>
          </p:cNvSpPr>
          <p:nvPr>
            <p:ph type="sldNum" sz="quarter" idx="10"/>
          </p:nvPr>
        </p:nvSpPr>
        <p:spPr/>
        <p:txBody>
          <a:bodyPr/>
          <a:lstStyle>
            <a:lvl1pPr>
              <a:defRPr/>
            </a:lvl1pPr>
          </a:lstStyle>
          <a:p>
            <a:pPr>
              <a:defRPr/>
            </a:pPr>
            <a:fld id="{96533B80-5048-46D4-8AFA-EE1B4B7F4ACE}" type="slidenum">
              <a:rPr lang="en-US"/>
              <a:pPr>
                <a:defRPr/>
              </a:pPr>
              <a:t>‹#›</a:t>
            </a:fld>
            <a:endParaRPr lang="en-US"/>
          </a:p>
        </p:txBody>
      </p:sp>
    </p:spTree>
    <p:extLst>
      <p:ext uri="{BB962C8B-B14F-4D97-AF65-F5344CB8AC3E}">
        <p14:creationId xmlns:p14="http://schemas.microsoft.com/office/powerpoint/2010/main" val="40262728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Rectangle 1"/>
          <p:cNvSpPr/>
          <p:nvPr userDrawn="1"/>
        </p:nvSpPr>
        <p:spPr bwMode="auto">
          <a:xfrm>
            <a:off x="395288" y="1052513"/>
            <a:ext cx="8424862" cy="288925"/>
          </a:xfrm>
          <a:prstGeom prst="rect">
            <a:avLst/>
          </a:prstGeom>
          <a:solidFill>
            <a:schemeClr val="bg1"/>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en-AU" sz="2400">
              <a:solidFill>
                <a:prstClr val="black"/>
              </a:solidFill>
            </a:endParaRPr>
          </a:p>
        </p:txBody>
      </p:sp>
      <p:sp>
        <p:nvSpPr>
          <p:cNvPr id="3" name="Rectangle 6"/>
          <p:cNvSpPr>
            <a:spLocks noGrp="1" noChangeArrowheads="1"/>
          </p:cNvSpPr>
          <p:nvPr>
            <p:ph type="sldNum" sz="quarter" idx="10"/>
          </p:nvPr>
        </p:nvSpPr>
        <p:spPr/>
        <p:txBody>
          <a:bodyPr/>
          <a:lstStyle>
            <a:lvl1pPr>
              <a:defRPr/>
            </a:lvl1pPr>
          </a:lstStyle>
          <a:p>
            <a:pPr>
              <a:defRPr/>
            </a:pPr>
            <a:fld id="{9D30122D-1597-4234-B249-780DB57BB217}" type="slidenum">
              <a:rPr lang="en-US"/>
              <a:pPr>
                <a:defRPr/>
              </a:pPr>
              <a:t>‹#›</a:t>
            </a:fld>
            <a:endParaRPr lang="en-US"/>
          </a:p>
        </p:txBody>
      </p:sp>
    </p:spTree>
    <p:extLst>
      <p:ext uri="{BB962C8B-B14F-4D97-AF65-F5344CB8AC3E}">
        <p14:creationId xmlns:p14="http://schemas.microsoft.com/office/powerpoint/2010/main" val="5317928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16524565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Title and Vertical Text">
    <p:spTree>
      <p:nvGrpSpPr>
        <p:cNvPr id="1" name=""/>
        <p:cNvGrpSpPr/>
        <p:nvPr/>
      </p:nvGrpSpPr>
      <p:grpSpPr>
        <a:xfrm>
          <a:off x="0" y="0"/>
          <a:ext cx="0" cy="0"/>
          <a:chOff x="0" y="0"/>
          <a:chExt cx="0" cy="0"/>
        </a:xfrm>
      </p:grpSpPr>
      <p:sp>
        <p:nvSpPr>
          <p:cNvPr id="2" name="Rectangle 1"/>
          <p:cNvSpPr>
            <a:spLocks noChangeArrowheads="1"/>
          </p:cNvSpPr>
          <p:nvPr userDrawn="1"/>
        </p:nvSpPr>
        <p:spPr bwMode="auto">
          <a:xfrm>
            <a:off x="395288" y="1052513"/>
            <a:ext cx="8424862" cy="2889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kumimoji="1" sz="2400">
                <a:solidFill>
                  <a:schemeClr val="tx1"/>
                </a:solidFill>
                <a:latin typeface="Arial" charset="0"/>
                <a:ea typeface="ＭＳ Ｐゴシック" pitchFamily="34" charset="-128"/>
              </a:defRPr>
            </a:lvl1pPr>
            <a:lvl2pPr marL="742950" indent="-285750" eaLnBrk="0" hangingPunct="0">
              <a:defRPr kumimoji="1" sz="2400">
                <a:solidFill>
                  <a:schemeClr val="tx1"/>
                </a:solidFill>
                <a:latin typeface="Arial" charset="0"/>
                <a:ea typeface="ＭＳ Ｐゴシック" pitchFamily="34" charset="-128"/>
              </a:defRPr>
            </a:lvl2pPr>
            <a:lvl3pPr marL="1143000" indent="-228600" eaLnBrk="0" hangingPunct="0">
              <a:defRPr kumimoji="1" sz="2400">
                <a:solidFill>
                  <a:schemeClr val="tx1"/>
                </a:solidFill>
                <a:latin typeface="Arial" charset="0"/>
                <a:ea typeface="ＭＳ Ｐゴシック" pitchFamily="34" charset="-128"/>
              </a:defRPr>
            </a:lvl3pPr>
            <a:lvl4pPr marL="1600200" indent="-228600" eaLnBrk="0" hangingPunct="0">
              <a:defRPr kumimoji="1" sz="2400">
                <a:solidFill>
                  <a:schemeClr val="tx1"/>
                </a:solidFill>
                <a:latin typeface="Arial" charset="0"/>
                <a:ea typeface="ＭＳ Ｐゴシック" pitchFamily="34" charset="-128"/>
              </a:defRPr>
            </a:lvl4pPr>
            <a:lvl5pPr marL="2057400" indent="-228600" eaLnBrk="0" hangingPunct="0">
              <a:defRPr kumimoji="1"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pitchFamily="34" charset="-128"/>
              </a:defRPr>
            </a:lvl9pPr>
          </a:lstStyle>
          <a:p>
            <a:pPr fontAlgn="base">
              <a:spcBef>
                <a:spcPct val="0"/>
              </a:spcBef>
              <a:spcAft>
                <a:spcPct val="0"/>
              </a:spcAft>
              <a:defRPr/>
            </a:pPr>
            <a:endParaRPr kumimoji="0" lang="en-US" altLang="en-US" smtClean="0">
              <a:solidFill>
                <a:srgbClr val="000000"/>
              </a:solidFill>
            </a:endParaRPr>
          </a:p>
        </p:txBody>
      </p:sp>
      <p:sp>
        <p:nvSpPr>
          <p:cNvPr id="3" name="Rectangle 6"/>
          <p:cNvSpPr>
            <a:spLocks noGrp="1" noChangeArrowheads="1"/>
          </p:cNvSpPr>
          <p:nvPr>
            <p:ph type="sldNum" sz="quarter" idx="10"/>
          </p:nvPr>
        </p:nvSpPr>
        <p:spPr>
          <a:xfrm>
            <a:off x="7239000" y="6524625"/>
            <a:ext cx="1905000" cy="333375"/>
          </a:xfrm>
          <a:prstGeom prst="rect">
            <a:avLst/>
          </a:prstGeom>
        </p:spPr>
        <p:txBody>
          <a:bodyPr/>
          <a:lstStyle>
            <a:lvl1pPr>
              <a:defRPr kumimoji="1"/>
            </a:lvl1pPr>
          </a:lstStyle>
          <a:p>
            <a:pPr>
              <a:defRPr/>
            </a:pPr>
            <a:fld id="{E666583C-5507-4EC8-B0C7-4C78B038E005}" type="slidenum">
              <a:rPr lang="en-US"/>
              <a:pPr>
                <a:defRPr/>
              </a:pPr>
              <a:t>‹#›</a:t>
            </a:fld>
            <a:endParaRPr lang="en-US"/>
          </a:p>
        </p:txBody>
      </p:sp>
    </p:spTree>
    <p:extLst>
      <p:ext uri="{BB962C8B-B14F-4D97-AF65-F5344CB8AC3E}">
        <p14:creationId xmlns:p14="http://schemas.microsoft.com/office/powerpoint/2010/main" val="4226355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600" b="0" i="0" cap="all" baseline="0"/>
            </a:lvl1pPr>
          </a:lstStyle>
          <a:p>
            <a:r>
              <a:rPr lang="en-US" dirty="0" smtClean="0"/>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D120CA8B-CA02-4A22-95AE-17E4526143DB}" type="slidenum">
              <a:rPr lang="en-US"/>
              <a:pPr>
                <a:defRPr/>
              </a:pPr>
              <a:t>‹#›</a:t>
            </a:fld>
            <a:endParaRPr lang="en-US" dirty="0"/>
          </a:p>
        </p:txBody>
      </p:sp>
    </p:spTree>
    <p:extLst>
      <p:ext uri="{BB962C8B-B14F-4D97-AF65-F5344CB8AC3E}">
        <p14:creationId xmlns:p14="http://schemas.microsoft.com/office/powerpoint/2010/main" val="1037074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baseline="0"/>
            </a:lvl1pPr>
          </a:lstStyle>
          <a:p>
            <a:r>
              <a:rPr lang="en-US" dirty="0" smtClean="0"/>
              <a:t>Click to edit Master title style</a:t>
            </a:r>
            <a:endParaRPr lang="en-AU" dirty="0"/>
          </a:p>
        </p:txBody>
      </p:sp>
      <p:sp>
        <p:nvSpPr>
          <p:cNvPr id="3" name="Content Placeholder 2"/>
          <p:cNvSpPr>
            <a:spLocks noGrp="1"/>
          </p:cNvSpPr>
          <p:nvPr>
            <p:ph sz="half" idx="1"/>
          </p:nvPr>
        </p:nvSpPr>
        <p:spPr>
          <a:xfrm>
            <a:off x="685800" y="1600200"/>
            <a:ext cx="3810000" cy="4495800"/>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600200"/>
            <a:ext cx="3810000" cy="4495800"/>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6"/>
          <p:cNvSpPr>
            <a:spLocks noGrp="1" noChangeArrowheads="1"/>
          </p:cNvSpPr>
          <p:nvPr>
            <p:ph type="sldNum" sz="quarter" idx="10"/>
          </p:nvPr>
        </p:nvSpPr>
        <p:spPr>
          <a:ln/>
        </p:spPr>
        <p:txBody>
          <a:bodyPr/>
          <a:lstStyle>
            <a:lvl1pPr>
              <a:defRPr/>
            </a:lvl1pPr>
          </a:lstStyle>
          <a:p>
            <a:pPr>
              <a:defRPr/>
            </a:pPr>
            <a:fld id="{35C68EE9-5F65-45D1-89B0-E3950B23D0E5}" type="slidenum">
              <a:rPr lang="en-US"/>
              <a:pPr>
                <a:defRPr/>
              </a:pPr>
              <a:t>‹#›</a:t>
            </a:fld>
            <a:endParaRPr lang="en-US" dirty="0"/>
          </a:p>
        </p:txBody>
      </p:sp>
    </p:spTree>
    <p:extLst>
      <p:ext uri="{BB962C8B-B14F-4D97-AF65-F5344CB8AC3E}">
        <p14:creationId xmlns:p14="http://schemas.microsoft.com/office/powerpoint/2010/main" val="127542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3568" y="274638"/>
            <a:ext cx="8003232" cy="1143000"/>
          </a:xfrm>
        </p:spPr>
        <p:txBody>
          <a:bodyPr/>
          <a:lstStyle>
            <a:lvl1pPr>
              <a:defRPr baseline="0"/>
            </a:lvl1pPr>
          </a:lstStyle>
          <a:p>
            <a:r>
              <a:rPr lang="en-US" dirty="0" smtClean="0"/>
              <a:t>Click to edit Master title style</a:t>
            </a:r>
            <a:endParaRPr lang="en-AU"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i="0" baseline="0">
                <a:solidFill>
                  <a:srgbClr val="CF5E3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4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i="0" baseline="0">
                <a:solidFill>
                  <a:srgbClr val="CF5E3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4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Rectangle 6"/>
          <p:cNvSpPr>
            <a:spLocks noGrp="1" noChangeArrowheads="1"/>
          </p:cNvSpPr>
          <p:nvPr>
            <p:ph type="sldNum" sz="quarter" idx="10"/>
          </p:nvPr>
        </p:nvSpPr>
        <p:spPr>
          <a:ln/>
        </p:spPr>
        <p:txBody>
          <a:bodyPr/>
          <a:lstStyle>
            <a:lvl1pPr>
              <a:defRPr/>
            </a:lvl1pPr>
          </a:lstStyle>
          <a:p>
            <a:pPr>
              <a:defRPr/>
            </a:pPr>
            <a:fld id="{599E128A-5A70-41FC-AA36-C77879C61051}" type="slidenum">
              <a:rPr lang="en-US"/>
              <a:pPr>
                <a:defRPr/>
              </a:pPr>
              <a:t>‹#›</a:t>
            </a:fld>
            <a:endParaRPr lang="en-US" dirty="0"/>
          </a:p>
        </p:txBody>
      </p:sp>
    </p:spTree>
    <p:extLst>
      <p:ext uri="{BB962C8B-B14F-4D97-AF65-F5344CB8AC3E}">
        <p14:creationId xmlns:p14="http://schemas.microsoft.com/office/powerpoint/2010/main" val="3927790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Rectangle 6"/>
          <p:cNvSpPr>
            <a:spLocks noGrp="1" noChangeArrowheads="1"/>
          </p:cNvSpPr>
          <p:nvPr>
            <p:ph type="sldNum" sz="quarter" idx="10"/>
          </p:nvPr>
        </p:nvSpPr>
        <p:spPr>
          <a:ln/>
        </p:spPr>
        <p:txBody>
          <a:bodyPr/>
          <a:lstStyle>
            <a:lvl1pPr>
              <a:defRPr/>
            </a:lvl1pPr>
          </a:lstStyle>
          <a:p>
            <a:pPr>
              <a:defRPr/>
            </a:pPr>
            <a:fld id="{99A53646-FB96-47C5-897D-3331B35CF1B8}" type="slidenum">
              <a:rPr lang="en-US"/>
              <a:pPr>
                <a:defRPr/>
              </a:pPr>
              <a:t>‹#›</a:t>
            </a:fld>
            <a:endParaRPr lang="en-US" dirty="0"/>
          </a:p>
        </p:txBody>
      </p:sp>
    </p:spTree>
    <p:extLst>
      <p:ext uri="{BB962C8B-B14F-4D97-AF65-F5344CB8AC3E}">
        <p14:creationId xmlns:p14="http://schemas.microsoft.com/office/powerpoint/2010/main" val="323149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541A7A57-AE52-4B8C-9CF6-0E673B4C17B0}" type="slidenum">
              <a:rPr lang="en-US"/>
              <a:pPr>
                <a:defRPr/>
              </a:pPr>
              <a:t>‹#›</a:t>
            </a:fld>
            <a:endParaRPr lang="en-US" dirty="0"/>
          </a:p>
        </p:txBody>
      </p:sp>
    </p:spTree>
    <p:extLst>
      <p:ext uri="{BB962C8B-B14F-4D97-AF65-F5344CB8AC3E}">
        <p14:creationId xmlns:p14="http://schemas.microsoft.com/office/powerpoint/2010/main" val="1106036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userDrawn="1"/>
        </p:nvSpPr>
        <p:spPr bwMode="auto">
          <a:xfrm>
            <a:off x="395288" y="1052513"/>
            <a:ext cx="8424862" cy="288925"/>
          </a:xfrm>
          <a:prstGeom prst="rect">
            <a:avLst/>
          </a:prstGeom>
          <a:solidFill>
            <a:schemeClr val="bg1"/>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en-AU" sz="2400">
              <a:solidFill>
                <a:prstClr val="black"/>
              </a:solidFill>
            </a:endParaRPr>
          </a:p>
        </p:txBody>
      </p:sp>
      <p:sp>
        <p:nvSpPr>
          <p:cNvPr id="3" name="Content Placeholder 2"/>
          <p:cNvSpPr>
            <a:spLocks noGrp="1"/>
          </p:cNvSpPr>
          <p:nvPr>
            <p:ph idx="1"/>
          </p:nvPr>
        </p:nvSpPr>
        <p:spPr>
          <a:xfrm>
            <a:off x="3575050" y="273050"/>
            <a:ext cx="5111750" cy="5853113"/>
          </a:xfrm>
        </p:spPr>
        <p:txBody>
          <a:bodyPr/>
          <a:lstStyle>
            <a:lvl1pPr>
              <a:defRPr sz="24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2" name="Title 1"/>
          <p:cNvSpPr>
            <a:spLocks noGrp="1"/>
          </p:cNvSpPr>
          <p:nvPr>
            <p:ph type="title"/>
          </p:nvPr>
        </p:nvSpPr>
        <p:spPr>
          <a:xfrm>
            <a:off x="457200" y="273050"/>
            <a:ext cx="3008313" cy="1162050"/>
          </a:xfrm>
        </p:spPr>
        <p:txBody>
          <a:bodyPr anchor="b"/>
          <a:lstStyle>
            <a:lvl1pPr algn="l">
              <a:defRPr sz="2000" b="0" i="0" baseline="0">
                <a:solidFill>
                  <a:srgbClr val="CF5E31"/>
                </a:solidFill>
              </a:defRPr>
            </a:lvl1pPr>
          </a:lstStyle>
          <a:p>
            <a:r>
              <a:rPr lang="en-US" dirty="0" smtClean="0"/>
              <a:t>Click to edit Master title style</a:t>
            </a:r>
            <a:endParaRPr lang="en-AU" dirty="0"/>
          </a:p>
        </p:txBody>
      </p:sp>
      <p:sp>
        <p:nvSpPr>
          <p:cNvPr id="6" name="Rectangle 6"/>
          <p:cNvSpPr>
            <a:spLocks noGrp="1" noChangeArrowheads="1"/>
          </p:cNvSpPr>
          <p:nvPr>
            <p:ph type="sldNum" sz="quarter" idx="10"/>
          </p:nvPr>
        </p:nvSpPr>
        <p:spPr/>
        <p:txBody>
          <a:bodyPr/>
          <a:lstStyle>
            <a:lvl1pPr>
              <a:defRPr/>
            </a:lvl1pPr>
          </a:lstStyle>
          <a:p>
            <a:pPr>
              <a:defRPr/>
            </a:pPr>
            <a:fld id="{179B18D9-038D-4C77-A189-4DDFB8F838E4}" type="slidenum">
              <a:rPr lang="en-US"/>
              <a:pPr>
                <a:defRPr/>
              </a:pPr>
              <a:t>‹#›</a:t>
            </a:fld>
            <a:endParaRPr lang="en-US"/>
          </a:p>
        </p:txBody>
      </p:sp>
    </p:spTree>
    <p:extLst>
      <p:ext uri="{BB962C8B-B14F-4D97-AF65-F5344CB8AC3E}">
        <p14:creationId xmlns:p14="http://schemas.microsoft.com/office/powerpoint/2010/main" val="765350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userDrawn="1"/>
        </p:nvSpPr>
        <p:spPr bwMode="auto">
          <a:xfrm>
            <a:off x="395288" y="1052513"/>
            <a:ext cx="8424862" cy="288925"/>
          </a:xfrm>
          <a:prstGeom prst="rect">
            <a:avLst/>
          </a:prstGeom>
          <a:solidFill>
            <a:schemeClr val="bg1"/>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en-AU" sz="2400">
              <a:solidFill>
                <a:prstClr val="black"/>
              </a:solidFill>
            </a:endParaRPr>
          </a:p>
        </p:txBody>
      </p:sp>
      <p:sp>
        <p:nvSpPr>
          <p:cNvPr id="2" name="Title 1"/>
          <p:cNvSpPr>
            <a:spLocks noGrp="1"/>
          </p:cNvSpPr>
          <p:nvPr>
            <p:ph type="title"/>
          </p:nvPr>
        </p:nvSpPr>
        <p:spPr>
          <a:xfrm>
            <a:off x="1792288" y="4800600"/>
            <a:ext cx="5486400" cy="566738"/>
          </a:xfrm>
        </p:spPr>
        <p:txBody>
          <a:bodyPr anchor="b"/>
          <a:lstStyle>
            <a:lvl1pPr algn="l">
              <a:defRPr sz="2000" b="0" i="0" baseline="0">
                <a:solidFill>
                  <a:srgbClr val="CF5E31"/>
                </a:solidFill>
              </a:defRPr>
            </a:lvl1pPr>
          </a:lstStyle>
          <a:p>
            <a:r>
              <a:rPr lang="en-US" dirty="0" smtClean="0"/>
              <a:t>Click to edit Master title style</a:t>
            </a:r>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6" name="Rectangle 6"/>
          <p:cNvSpPr>
            <a:spLocks noGrp="1" noChangeArrowheads="1"/>
          </p:cNvSpPr>
          <p:nvPr>
            <p:ph type="sldNum" sz="quarter" idx="10"/>
          </p:nvPr>
        </p:nvSpPr>
        <p:spPr/>
        <p:txBody>
          <a:bodyPr/>
          <a:lstStyle>
            <a:lvl1pPr>
              <a:defRPr/>
            </a:lvl1pPr>
          </a:lstStyle>
          <a:p>
            <a:pPr>
              <a:defRPr/>
            </a:pPr>
            <a:fld id="{96533B80-5048-46D4-8AFA-EE1B4B7F4ACE}" type="slidenum">
              <a:rPr lang="en-US"/>
              <a:pPr>
                <a:defRPr/>
              </a:pPr>
              <a:t>‹#›</a:t>
            </a:fld>
            <a:endParaRPr lang="en-US"/>
          </a:p>
        </p:txBody>
      </p:sp>
    </p:spTree>
    <p:extLst>
      <p:ext uri="{BB962C8B-B14F-4D97-AF65-F5344CB8AC3E}">
        <p14:creationId xmlns:p14="http://schemas.microsoft.com/office/powerpoint/2010/main" val="3189382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9" descr="Powerpoint design"/>
          <p:cNvPicPr>
            <a:picLocks noChangeAspect="1" noChangeArrowheads="1"/>
          </p:cNvPicPr>
          <p:nvPr/>
        </p:nvPicPr>
        <p:blipFill>
          <a:blip r:embed="rId16" cstate="print"/>
          <a:srcRect l="841" t="73334" r="3508"/>
          <a:stretch>
            <a:fillRect/>
          </a:stretch>
        </p:blipFill>
        <p:spPr bwMode="auto">
          <a:xfrm>
            <a:off x="0" y="5029200"/>
            <a:ext cx="8820150" cy="1828800"/>
          </a:xfrm>
          <a:prstGeom prst="rect">
            <a:avLst/>
          </a:prstGeom>
          <a:noFill/>
          <a:ln w="9525">
            <a:noFill/>
            <a:miter lim="800000"/>
            <a:headEnd/>
            <a:tailEnd/>
          </a:ln>
        </p:spPr>
      </p:pic>
      <p:sp>
        <p:nvSpPr>
          <p:cNvPr id="9219" name="Rectangle 2"/>
          <p:cNvSpPr>
            <a:spLocks noGrp="1" noChangeArrowheads="1"/>
          </p:cNvSpPr>
          <p:nvPr>
            <p:ph type="title"/>
          </p:nvPr>
        </p:nvSpPr>
        <p:spPr bwMode="auto">
          <a:xfrm>
            <a:off x="685800" y="228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20" name="Rectangle 3"/>
          <p:cNvSpPr>
            <a:spLocks noGrp="1" noChangeArrowheads="1"/>
          </p:cNvSpPr>
          <p:nvPr>
            <p:ph type="body" idx="1"/>
          </p:nvPr>
        </p:nvSpPr>
        <p:spPr bwMode="auto">
          <a:xfrm>
            <a:off x="685800" y="1600200"/>
            <a:ext cx="77724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Text Box 8"/>
          <p:cNvSpPr txBox="1">
            <a:spLocks noChangeArrowheads="1"/>
          </p:cNvSpPr>
          <p:nvPr/>
        </p:nvSpPr>
        <p:spPr bwMode="auto">
          <a:xfrm>
            <a:off x="1600200" y="6537325"/>
            <a:ext cx="7543800" cy="304800"/>
          </a:xfrm>
          <a:prstGeom prst="rect">
            <a:avLst/>
          </a:prstGeom>
          <a:noFill/>
          <a:ln w="9525">
            <a:noFill/>
            <a:miter lim="800000"/>
            <a:headEnd/>
            <a:tailEnd/>
          </a:ln>
        </p:spPr>
        <p:txBody>
          <a:bodyPr>
            <a:spAutoFit/>
          </a:bodyPr>
          <a:lstStyle/>
          <a:p>
            <a:pPr algn="ctr" eaLnBrk="0" fontAlgn="base" hangingPunct="0">
              <a:spcBef>
                <a:spcPct val="0"/>
              </a:spcBef>
              <a:spcAft>
                <a:spcPct val="0"/>
              </a:spcAft>
              <a:defRPr/>
            </a:pPr>
            <a:r>
              <a:rPr lang="en-US" sz="1400" dirty="0">
                <a:solidFill>
                  <a:prstClr val="white"/>
                </a:solidFill>
              </a:rPr>
              <a:t> www.dmp.wa.gov.au/ResourcesSafety</a:t>
            </a:r>
          </a:p>
        </p:txBody>
      </p:sp>
      <p:sp>
        <p:nvSpPr>
          <p:cNvPr id="1034" name="Line 10"/>
          <p:cNvSpPr>
            <a:spLocks noChangeShapeType="1"/>
          </p:cNvSpPr>
          <p:nvPr/>
        </p:nvSpPr>
        <p:spPr bwMode="auto">
          <a:xfrm>
            <a:off x="838200" y="1219200"/>
            <a:ext cx="7620000" cy="0"/>
          </a:xfrm>
          <a:prstGeom prst="line">
            <a:avLst/>
          </a:prstGeom>
          <a:noFill/>
          <a:ln w="15875">
            <a:solidFill>
              <a:schemeClr val="tx1"/>
            </a:solidFill>
            <a:round/>
            <a:headEnd/>
            <a:tailEnd/>
          </a:ln>
        </p:spPr>
        <p:txBody>
          <a:bodyPr wrap="none" anchor="ctr"/>
          <a:lstStyle/>
          <a:p>
            <a:pPr eaLnBrk="0" fontAlgn="base" hangingPunct="0">
              <a:spcBef>
                <a:spcPct val="0"/>
              </a:spcBef>
              <a:spcAft>
                <a:spcPct val="0"/>
              </a:spcAft>
              <a:defRPr/>
            </a:pPr>
            <a:endParaRPr lang="en-AU" sz="2400">
              <a:solidFill>
                <a:prstClr val="black"/>
              </a:solidFill>
            </a:endParaRPr>
          </a:p>
        </p:txBody>
      </p:sp>
      <p:sp>
        <p:nvSpPr>
          <p:cNvPr id="1030" name="Rectangle 6"/>
          <p:cNvSpPr>
            <a:spLocks noGrp="1" noChangeArrowheads="1"/>
          </p:cNvSpPr>
          <p:nvPr>
            <p:ph type="sldNum" sz="quarter" idx="4"/>
          </p:nvPr>
        </p:nvSpPr>
        <p:spPr bwMode="auto">
          <a:xfrm>
            <a:off x="7239000" y="6524625"/>
            <a:ext cx="1905000" cy="333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solidFill>
                  <a:srgbClr val="CF5E31"/>
                </a:solidFill>
                <a:latin typeface="Arial" charset="0"/>
                <a:ea typeface="ＭＳ Ｐゴシック" pitchFamily="-124" charset="-128"/>
                <a:cs typeface="+mn-cs"/>
              </a:defRPr>
            </a:lvl1pPr>
          </a:lstStyle>
          <a:p>
            <a:pPr fontAlgn="base">
              <a:spcBef>
                <a:spcPct val="0"/>
              </a:spcBef>
              <a:spcAft>
                <a:spcPct val="0"/>
              </a:spcAft>
              <a:defRPr/>
            </a:pPr>
            <a:fld id="{FF8D125E-C098-4188-ACAE-D16F295D60B7}"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26113435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iming>
    <p:tnLst>
      <p:par>
        <p:cTn id="1" dur="indefinite" restart="never" nodeType="tmRoot"/>
      </p:par>
    </p:tnLst>
  </p:timing>
  <p:hf hdr="0" ftr="0" dt="0"/>
  <p:txStyles>
    <p:titleStyle>
      <a:lvl1pPr algn="l" rtl="0" eaLnBrk="0" fontAlgn="base" hangingPunct="0">
        <a:spcBef>
          <a:spcPct val="0"/>
        </a:spcBef>
        <a:spcAft>
          <a:spcPct val="0"/>
        </a:spcAft>
        <a:defRPr sz="2800">
          <a:solidFill>
            <a:schemeClr val="tx2"/>
          </a:solidFill>
          <a:latin typeface="+mj-lt"/>
          <a:ea typeface="+mj-ea"/>
          <a:cs typeface="ＭＳ Ｐゴシック"/>
        </a:defRPr>
      </a:lvl1pPr>
      <a:lvl2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2pPr>
      <a:lvl3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3pPr>
      <a:lvl4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4pPr>
      <a:lvl5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5pPr>
      <a:lvl6pPr marL="457200" algn="l" rtl="0" fontAlgn="base">
        <a:spcBef>
          <a:spcPct val="0"/>
        </a:spcBef>
        <a:spcAft>
          <a:spcPct val="0"/>
        </a:spcAft>
        <a:defRPr sz="4400">
          <a:solidFill>
            <a:schemeClr val="tx2"/>
          </a:solidFill>
          <a:latin typeface="Arial" charset="0"/>
          <a:ea typeface="ＭＳ Ｐゴシック" pitchFamily="-124" charset="-128"/>
        </a:defRPr>
      </a:lvl6pPr>
      <a:lvl7pPr marL="914400" algn="l" rtl="0" fontAlgn="base">
        <a:spcBef>
          <a:spcPct val="0"/>
        </a:spcBef>
        <a:spcAft>
          <a:spcPct val="0"/>
        </a:spcAft>
        <a:defRPr sz="4400">
          <a:solidFill>
            <a:schemeClr val="tx2"/>
          </a:solidFill>
          <a:latin typeface="Arial" charset="0"/>
          <a:ea typeface="ＭＳ Ｐゴシック" pitchFamily="-124" charset="-128"/>
        </a:defRPr>
      </a:lvl7pPr>
      <a:lvl8pPr marL="1371600" algn="l" rtl="0" fontAlgn="base">
        <a:spcBef>
          <a:spcPct val="0"/>
        </a:spcBef>
        <a:spcAft>
          <a:spcPct val="0"/>
        </a:spcAft>
        <a:defRPr sz="4400">
          <a:solidFill>
            <a:schemeClr val="tx2"/>
          </a:solidFill>
          <a:latin typeface="Arial" charset="0"/>
          <a:ea typeface="ＭＳ Ｐゴシック" pitchFamily="-124" charset="-128"/>
        </a:defRPr>
      </a:lvl8pPr>
      <a:lvl9pPr marL="1828800" algn="l" rtl="0" fontAlgn="base">
        <a:spcBef>
          <a:spcPct val="0"/>
        </a:spcBef>
        <a:spcAft>
          <a:spcPct val="0"/>
        </a:spcAft>
        <a:defRPr sz="4400">
          <a:solidFill>
            <a:schemeClr val="tx2"/>
          </a:solidFill>
          <a:latin typeface="Arial" charset="0"/>
          <a:ea typeface="ＭＳ Ｐゴシック" pitchFamily="-124" charset="-128"/>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4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9" descr="Powerpoint design"/>
          <p:cNvPicPr>
            <a:picLocks noChangeAspect="1" noChangeArrowheads="1"/>
          </p:cNvPicPr>
          <p:nvPr/>
        </p:nvPicPr>
        <p:blipFill>
          <a:blip r:embed="rId14" cstate="print"/>
          <a:srcRect l="841" t="73334" r="3508"/>
          <a:stretch>
            <a:fillRect/>
          </a:stretch>
        </p:blipFill>
        <p:spPr bwMode="auto">
          <a:xfrm>
            <a:off x="0" y="5029200"/>
            <a:ext cx="8820150" cy="1828800"/>
          </a:xfrm>
          <a:prstGeom prst="rect">
            <a:avLst/>
          </a:prstGeom>
          <a:noFill/>
          <a:ln w="9525">
            <a:noFill/>
            <a:miter lim="800000"/>
            <a:headEnd/>
            <a:tailEnd/>
          </a:ln>
        </p:spPr>
      </p:pic>
      <p:sp>
        <p:nvSpPr>
          <p:cNvPr id="9219" name="Rectangle 2"/>
          <p:cNvSpPr>
            <a:spLocks noGrp="1" noChangeArrowheads="1"/>
          </p:cNvSpPr>
          <p:nvPr>
            <p:ph type="title"/>
          </p:nvPr>
        </p:nvSpPr>
        <p:spPr bwMode="auto">
          <a:xfrm>
            <a:off x="685800" y="228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20" name="Rectangle 3"/>
          <p:cNvSpPr>
            <a:spLocks noGrp="1" noChangeArrowheads="1"/>
          </p:cNvSpPr>
          <p:nvPr>
            <p:ph type="body" idx="1"/>
          </p:nvPr>
        </p:nvSpPr>
        <p:spPr bwMode="auto">
          <a:xfrm>
            <a:off x="685800" y="1600200"/>
            <a:ext cx="77724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Text Box 8"/>
          <p:cNvSpPr txBox="1">
            <a:spLocks noChangeArrowheads="1"/>
          </p:cNvSpPr>
          <p:nvPr/>
        </p:nvSpPr>
        <p:spPr bwMode="auto">
          <a:xfrm>
            <a:off x="1600200" y="6537325"/>
            <a:ext cx="7543800" cy="304800"/>
          </a:xfrm>
          <a:prstGeom prst="rect">
            <a:avLst/>
          </a:prstGeom>
          <a:noFill/>
          <a:ln w="9525">
            <a:noFill/>
            <a:miter lim="800000"/>
            <a:headEnd/>
            <a:tailEnd/>
          </a:ln>
        </p:spPr>
        <p:txBody>
          <a:bodyPr>
            <a:spAutoFit/>
          </a:bodyPr>
          <a:lstStyle/>
          <a:p>
            <a:pPr algn="ctr" eaLnBrk="0" fontAlgn="base" hangingPunct="0">
              <a:spcBef>
                <a:spcPct val="0"/>
              </a:spcBef>
              <a:spcAft>
                <a:spcPct val="0"/>
              </a:spcAft>
              <a:defRPr/>
            </a:pPr>
            <a:r>
              <a:rPr lang="en-US" sz="1400" dirty="0">
                <a:solidFill>
                  <a:prstClr val="white"/>
                </a:solidFill>
              </a:rPr>
              <a:t> www.dmp.wa.gov.au/ResourcesSafety</a:t>
            </a:r>
          </a:p>
        </p:txBody>
      </p:sp>
      <p:sp>
        <p:nvSpPr>
          <p:cNvPr id="1034" name="Line 10"/>
          <p:cNvSpPr>
            <a:spLocks noChangeShapeType="1"/>
          </p:cNvSpPr>
          <p:nvPr/>
        </p:nvSpPr>
        <p:spPr bwMode="auto">
          <a:xfrm>
            <a:off x="838200" y="1219200"/>
            <a:ext cx="7620000" cy="0"/>
          </a:xfrm>
          <a:prstGeom prst="line">
            <a:avLst/>
          </a:prstGeom>
          <a:noFill/>
          <a:ln w="15875">
            <a:solidFill>
              <a:schemeClr val="tx1"/>
            </a:solidFill>
            <a:round/>
            <a:headEnd/>
            <a:tailEnd/>
          </a:ln>
        </p:spPr>
        <p:txBody>
          <a:bodyPr wrap="none" anchor="ctr"/>
          <a:lstStyle/>
          <a:p>
            <a:pPr eaLnBrk="0" fontAlgn="base" hangingPunct="0">
              <a:spcBef>
                <a:spcPct val="0"/>
              </a:spcBef>
              <a:spcAft>
                <a:spcPct val="0"/>
              </a:spcAft>
              <a:defRPr/>
            </a:pPr>
            <a:endParaRPr lang="en-AU" sz="2400">
              <a:solidFill>
                <a:prstClr val="black"/>
              </a:solidFill>
            </a:endParaRPr>
          </a:p>
        </p:txBody>
      </p:sp>
      <p:sp>
        <p:nvSpPr>
          <p:cNvPr id="1030" name="Rectangle 6"/>
          <p:cNvSpPr>
            <a:spLocks noGrp="1" noChangeArrowheads="1"/>
          </p:cNvSpPr>
          <p:nvPr>
            <p:ph type="sldNum" sz="quarter" idx="4"/>
          </p:nvPr>
        </p:nvSpPr>
        <p:spPr bwMode="auto">
          <a:xfrm>
            <a:off x="7239000" y="6524625"/>
            <a:ext cx="1905000" cy="333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solidFill>
                  <a:srgbClr val="CF5E31"/>
                </a:solidFill>
                <a:latin typeface="Arial" charset="0"/>
                <a:ea typeface="ＭＳ Ｐゴシック" pitchFamily="-124" charset="-128"/>
                <a:cs typeface="+mn-cs"/>
              </a:defRPr>
            </a:lvl1pPr>
          </a:lstStyle>
          <a:p>
            <a:pPr fontAlgn="base">
              <a:spcBef>
                <a:spcPct val="0"/>
              </a:spcBef>
              <a:spcAft>
                <a:spcPct val="0"/>
              </a:spcAft>
              <a:defRPr/>
            </a:pPr>
            <a:fld id="{FF8D125E-C098-4188-ACAE-D16F295D60B7}"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408938251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2800">
          <a:solidFill>
            <a:schemeClr val="tx2"/>
          </a:solidFill>
          <a:latin typeface="+mj-lt"/>
          <a:ea typeface="+mj-ea"/>
          <a:cs typeface="ＭＳ Ｐゴシック"/>
        </a:defRPr>
      </a:lvl1pPr>
      <a:lvl2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2pPr>
      <a:lvl3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3pPr>
      <a:lvl4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4pPr>
      <a:lvl5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5pPr>
      <a:lvl6pPr marL="457200" algn="l" rtl="0" fontAlgn="base">
        <a:spcBef>
          <a:spcPct val="0"/>
        </a:spcBef>
        <a:spcAft>
          <a:spcPct val="0"/>
        </a:spcAft>
        <a:defRPr sz="4400">
          <a:solidFill>
            <a:schemeClr val="tx2"/>
          </a:solidFill>
          <a:latin typeface="Arial" charset="0"/>
          <a:ea typeface="ＭＳ Ｐゴシック" pitchFamily="-124" charset="-128"/>
        </a:defRPr>
      </a:lvl6pPr>
      <a:lvl7pPr marL="914400" algn="l" rtl="0" fontAlgn="base">
        <a:spcBef>
          <a:spcPct val="0"/>
        </a:spcBef>
        <a:spcAft>
          <a:spcPct val="0"/>
        </a:spcAft>
        <a:defRPr sz="4400">
          <a:solidFill>
            <a:schemeClr val="tx2"/>
          </a:solidFill>
          <a:latin typeface="Arial" charset="0"/>
          <a:ea typeface="ＭＳ Ｐゴシック" pitchFamily="-124" charset="-128"/>
        </a:defRPr>
      </a:lvl7pPr>
      <a:lvl8pPr marL="1371600" algn="l" rtl="0" fontAlgn="base">
        <a:spcBef>
          <a:spcPct val="0"/>
        </a:spcBef>
        <a:spcAft>
          <a:spcPct val="0"/>
        </a:spcAft>
        <a:defRPr sz="4400">
          <a:solidFill>
            <a:schemeClr val="tx2"/>
          </a:solidFill>
          <a:latin typeface="Arial" charset="0"/>
          <a:ea typeface="ＭＳ Ｐゴシック" pitchFamily="-124" charset="-128"/>
        </a:defRPr>
      </a:lvl8pPr>
      <a:lvl9pPr marL="1828800" algn="l" rtl="0" fontAlgn="base">
        <a:spcBef>
          <a:spcPct val="0"/>
        </a:spcBef>
        <a:spcAft>
          <a:spcPct val="0"/>
        </a:spcAft>
        <a:defRPr sz="4400">
          <a:solidFill>
            <a:schemeClr val="tx2"/>
          </a:solidFill>
          <a:latin typeface="Arial" charset="0"/>
          <a:ea typeface="ＭＳ Ｐゴシック" pitchFamily="-124" charset="-128"/>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4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SDComms@dmp.wa.gov.a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dmp.wa.gov.au/ResourcesSafety"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2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6.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6.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6.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5.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0.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16.xml"/><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20.xml"/><Relationship Id="rId4" Type="http://schemas.openxmlformats.org/officeDocument/2006/relationships/image" Target="../media/image33.jpeg"/></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6.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5.xml"/><Relationship Id="rId1" Type="http://schemas.openxmlformats.org/officeDocument/2006/relationships/slideLayout" Target="../slideLayouts/slideLayout16.xml"/><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5"/>
          <p:cNvSpPr>
            <a:spLocks noGrp="1"/>
          </p:cNvSpPr>
          <p:nvPr>
            <p:ph type="title"/>
          </p:nvPr>
        </p:nvSpPr>
        <p:spPr/>
        <p:txBody>
          <a:bodyPr/>
          <a:lstStyle/>
          <a:p>
            <a:r>
              <a:rPr lang="en-AU" altLang="en-US" smtClean="0">
                <a:solidFill>
                  <a:srgbClr val="CF5E31"/>
                </a:solidFill>
              </a:rPr>
              <a:t>Please read this before using presentation</a:t>
            </a:r>
            <a:endParaRPr lang="en-AU" altLang="en-US" smtClean="0"/>
          </a:p>
        </p:txBody>
      </p:sp>
      <p:sp>
        <p:nvSpPr>
          <p:cNvPr id="7" name="Content Placeholder 6"/>
          <p:cNvSpPr>
            <a:spLocks noGrp="1"/>
          </p:cNvSpPr>
          <p:nvPr>
            <p:ph idx="1"/>
          </p:nvPr>
        </p:nvSpPr>
        <p:spPr>
          <a:xfrm>
            <a:off x="323850" y="2036763"/>
            <a:ext cx="8820150" cy="4495800"/>
          </a:xfrm>
        </p:spPr>
        <p:txBody>
          <a:bodyPr/>
          <a:lstStyle/>
          <a:p>
            <a:pPr>
              <a:defRPr/>
            </a:pPr>
            <a:r>
              <a:rPr lang="en-AU" sz="2000" dirty="0" smtClean="0"/>
              <a:t>The Department </a:t>
            </a:r>
            <a:r>
              <a:rPr lang="en-AU" sz="2000" dirty="0"/>
              <a:t>of Mines and </a:t>
            </a:r>
            <a:r>
              <a:rPr lang="en-AU" sz="2000" dirty="0" smtClean="0"/>
              <a:t>Petroleum (DMP) supports </a:t>
            </a:r>
            <a:r>
              <a:rPr lang="en-AU" sz="2000" dirty="0"/>
              <a:t>and encourages </a:t>
            </a:r>
            <a:r>
              <a:rPr lang="en-AU" sz="2000" dirty="0" smtClean="0"/>
              <a:t>reuse </a:t>
            </a:r>
            <a:r>
              <a:rPr lang="en-AU" sz="2000" dirty="0"/>
              <a:t>of </a:t>
            </a:r>
            <a:r>
              <a:rPr lang="en-AU" sz="2000" dirty="0" smtClean="0"/>
              <a:t>its information </a:t>
            </a:r>
            <a:r>
              <a:rPr lang="en-AU" sz="2000" dirty="0"/>
              <a:t>(including data), and endorses </a:t>
            </a:r>
            <a:r>
              <a:rPr lang="en-AU" sz="2000" dirty="0" smtClean="0"/>
              <a:t>use </a:t>
            </a:r>
            <a:r>
              <a:rPr lang="en-AU" sz="2000" dirty="0"/>
              <a:t>of the </a:t>
            </a:r>
            <a:r>
              <a:rPr lang="en-AU" sz="2000" dirty="0" smtClean="0"/>
              <a:t>Australian </a:t>
            </a:r>
            <a:r>
              <a:rPr lang="en-AU" sz="2000" dirty="0"/>
              <a:t>Governments Open </a:t>
            </a:r>
            <a:r>
              <a:rPr lang="en-AU" sz="2000" dirty="0" smtClean="0"/>
              <a:t>Access and </a:t>
            </a:r>
            <a:r>
              <a:rPr lang="en-AU" sz="2000" dirty="0"/>
              <a:t>Licensing Framework (</a:t>
            </a:r>
            <a:r>
              <a:rPr lang="en-AU" sz="2000" dirty="0" err="1"/>
              <a:t>AusGOAL</a:t>
            </a:r>
            <a:r>
              <a:rPr lang="en-AU" sz="2000" dirty="0" smtClean="0"/>
              <a:t>)</a:t>
            </a:r>
            <a:endParaRPr lang="en-AU" sz="2000" dirty="0"/>
          </a:p>
          <a:p>
            <a:pPr>
              <a:defRPr/>
            </a:pPr>
            <a:r>
              <a:rPr lang="en-AU" sz="2000" dirty="0" smtClean="0"/>
              <a:t>This material is </a:t>
            </a:r>
            <a:r>
              <a:rPr lang="en-AU" sz="2000" dirty="0"/>
              <a:t>licensed under </a:t>
            </a:r>
            <a:r>
              <a:rPr lang="en-AU" sz="2000" dirty="0" smtClean="0"/>
              <a:t>Creative </a:t>
            </a:r>
            <a:r>
              <a:rPr lang="en-AU" sz="2000" dirty="0"/>
              <a:t>Commons </a:t>
            </a:r>
            <a:r>
              <a:rPr lang="en-AU" sz="2000" dirty="0" smtClean="0"/>
              <a:t>Attribution 4.0 licence. We request </a:t>
            </a:r>
            <a:r>
              <a:rPr lang="en-AU" sz="2000" dirty="0"/>
              <a:t>that you observe and retain any copyright or related notices that may </a:t>
            </a:r>
            <a:r>
              <a:rPr lang="en-AU" sz="2000" dirty="0" smtClean="0"/>
              <a:t>accompany this </a:t>
            </a:r>
            <a:r>
              <a:rPr lang="en-AU" sz="2000" dirty="0"/>
              <a:t>material as part of </a:t>
            </a:r>
            <a:r>
              <a:rPr lang="en-AU" sz="2000" dirty="0" smtClean="0"/>
              <a:t>attribution</a:t>
            </a:r>
            <a:r>
              <a:rPr lang="en-AU" sz="2000" dirty="0"/>
              <a:t>. This is </a:t>
            </a:r>
            <a:r>
              <a:rPr lang="en-AU" sz="2000" dirty="0" smtClean="0"/>
              <a:t>a </a:t>
            </a:r>
            <a:r>
              <a:rPr lang="en-AU" sz="2000" dirty="0"/>
              <a:t>requirement of </a:t>
            </a:r>
            <a:r>
              <a:rPr lang="en-AU" sz="2000" dirty="0" smtClean="0"/>
              <a:t>Creative Commons Licences.</a:t>
            </a:r>
            <a:r>
              <a:rPr lang="en-AU" sz="2000" b="1" dirty="0"/>
              <a:t> </a:t>
            </a:r>
            <a:endParaRPr lang="en-AU" sz="2000" b="1" dirty="0" smtClean="0"/>
          </a:p>
          <a:p>
            <a:pPr>
              <a:defRPr/>
            </a:pPr>
            <a:r>
              <a:rPr lang="en-AU" sz="2000" dirty="0" smtClean="0"/>
              <a:t>Please </a:t>
            </a:r>
            <a:r>
              <a:rPr lang="en-AU" sz="2000" dirty="0"/>
              <a:t>give attribution </a:t>
            </a:r>
            <a:r>
              <a:rPr lang="en-AU" sz="2000" dirty="0" smtClean="0"/>
              <a:t>to Department of Mines and Petroleum, 2015.</a:t>
            </a:r>
          </a:p>
          <a:p>
            <a:pPr>
              <a:defRPr/>
            </a:pPr>
            <a:r>
              <a:rPr lang="en-AU" altLang="en-US" sz="2000" dirty="0"/>
              <a:t>For resources, information or clarification, please contact:</a:t>
            </a:r>
          </a:p>
          <a:p>
            <a:pPr lvl="1">
              <a:buFontTx/>
              <a:buNone/>
              <a:defRPr/>
            </a:pPr>
            <a:r>
              <a:rPr lang="en-AU" altLang="en-US" sz="2000" b="1" dirty="0" smtClean="0">
                <a:solidFill>
                  <a:srgbClr val="C00000"/>
                </a:solidFill>
                <a:hlinkClick r:id="rId3"/>
              </a:rPr>
              <a:t>RSDComms@dmp.wa.gov.au</a:t>
            </a:r>
            <a:r>
              <a:rPr lang="en-AU" altLang="en-US" sz="2000" b="1" dirty="0" smtClean="0">
                <a:solidFill>
                  <a:srgbClr val="C00000"/>
                </a:solidFill>
              </a:rPr>
              <a:t> </a:t>
            </a:r>
            <a:r>
              <a:rPr lang="en-AU" altLang="en-US" sz="2000" dirty="0" smtClean="0"/>
              <a:t>or </a:t>
            </a:r>
            <a:r>
              <a:rPr lang="en-AU" altLang="en-US" sz="2000" dirty="0"/>
              <a:t>visit</a:t>
            </a:r>
          </a:p>
          <a:p>
            <a:pPr lvl="1">
              <a:buFontTx/>
              <a:buNone/>
              <a:defRPr/>
            </a:pPr>
            <a:r>
              <a:rPr lang="en-AU" altLang="en-US" sz="2000" b="1" dirty="0">
                <a:solidFill>
                  <a:srgbClr val="C00000"/>
                </a:solidFill>
                <a:hlinkClick r:id="rId4"/>
              </a:rPr>
              <a:t>www.dmp.wa.gov.au/ResourcesSafety</a:t>
            </a:r>
            <a:endParaRPr lang="en-AU" altLang="en-US" sz="2000" b="1" dirty="0">
              <a:solidFill>
                <a:srgbClr val="C00000"/>
              </a:solidFill>
            </a:endParaRPr>
          </a:p>
          <a:p>
            <a:pPr>
              <a:defRPr/>
            </a:pPr>
            <a:endParaRPr lang="en-AU" sz="2000" dirty="0"/>
          </a:p>
          <a:p>
            <a:pPr marL="0" indent="0">
              <a:buFontTx/>
              <a:buNone/>
              <a:defRPr/>
            </a:pPr>
            <a:endParaRPr lang="en-AU" sz="2000" dirty="0"/>
          </a:p>
        </p:txBody>
      </p:sp>
      <p:sp>
        <p:nvSpPr>
          <p:cNvPr id="2355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charset="0"/>
                <a:ea typeface="ＭＳ Ｐゴシック" pitchFamily="34" charset="-128"/>
              </a:defRPr>
            </a:lvl1pPr>
            <a:lvl2pPr marL="742950" indent="-285750" eaLnBrk="0" hangingPunct="0">
              <a:defRPr sz="3600">
                <a:solidFill>
                  <a:schemeClr val="tx1"/>
                </a:solidFill>
                <a:latin typeface="Arial" charset="0"/>
                <a:ea typeface="ＭＳ Ｐゴシック" pitchFamily="34" charset="-128"/>
              </a:defRPr>
            </a:lvl2pPr>
            <a:lvl3pPr marL="1143000" indent="-228600" eaLnBrk="0" hangingPunct="0">
              <a:defRPr sz="3600">
                <a:solidFill>
                  <a:schemeClr val="tx1"/>
                </a:solidFill>
                <a:latin typeface="Arial" charset="0"/>
                <a:ea typeface="ＭＳ Ｐゴシック" pitchFamily="34" charset="-128"/>
              </a:defRPr>
            </a:lvl3pPr>
            <a:lvl4pPr marL="1600200" indent="-228600" eaLnBrk="0" hangingPunct="0">
              <a:defRPr sz="3600">
                <a:solidFill>
                  <a:schemeClr val="tx1"/>
                </a:solidFill>
                <a:latin typeface="Arial" charset="0"/>
                <a:ea typeface="ＭＳ Ｐゴシック" pitchFamily="34" charset="-128"/>
              </a:defRPr>
            </a:lvl4pPr>
            <a:lvl5pPr marL="2057400" indent="-228600" eaLnBrk="0" hangingPunct="0">
              <a:defRPr sz="3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600">
                <a:solidFill>
                  <a:schemeClr val="tx1"/>
                </a:solidFill>
                <a:latin typeface="Arial" charset="0"/>
                <a:ea typeface="ＭＳ Ｐゴシック" pitchFamily="34" charset="-128"/>
              </a:defRPr>
            </a:lvl9pPr>
          </a:lstStyle>
          <a:p>
            <a:fld id="{ED21A707-80FC-4A1B-BCE3-E00B8FBF7EF2}" type="slidenum">
              <a:rPr lang="en-US" altLang="en-US" sz="1200" smtClean="0">
                <a:solidFill>
                  <a:srgbClr val="CF5E31"/>
                </a:solidFill>
              </a:rPr>
              <a:pPr/>
              <a:t>1</a:t>
            </a:fld>
            <a:endParaRPr lang="en-US" altLang="en-US" sz="1200" smtClean="0">
              <a:solidFill>
                <a:srgbClr val="CF5E31"/>
              </a:solidFill>
            </a:endParaRPr>
          </a:p>
        </p:txBody>
      </p:sp>
      <p:pic>
        <p:nvPicPr>
          <p:cNvPr id="23557" name="Picture 2"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2838" y="1268413"/>
            <a:ext cx="18383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27936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5536" y="15551"/>
            <a:ext cx="8497888" cy="1152525"/>
          </a:xfrm>
        </p:spPr>
        <p:txBody>
          <a:bodyPr>
            <a:normAutofit/>
          </a:bodyPr>
          <a:lstStyle/>
          <a:p>
            <a:r>
              <a:rPr lang="en-AU" dirty="0" smtClean="0">
                <a:solidFill>
                  <a:schemeClr val="tx1"/>
                </a:solidFill>
              </a:rPr>
              <a:t>Requirements </a:t>
            </a:r>
            <a:r>
              <a:rPr lang="en-AU" dirty="0">
                <a:solidFill>
                  <a:schemeClr val="tx1"/>
                </a:solidFill>
              </a:rPr>
              <a:t>of structural </a:t>
            </a:r>
            <a:r>
              <a:rPr lang="en-AU" dirty="0" smtClean="0">
                <a:solidFill>
                  <a:schemeClr val="tx1"/>
                </a:solidFill>
              </a:rPr>
              <a:t>reliability </a:t>
            </a:r>
            <a:r>
              <a:rPr lang="en-AU" dirty="0">
                <a:solidFill>
                  <a:schemeClr val="tx1"/>
                </a:solidFill>
              </a:rPr>
              <a:t>–</a:t>
            </a:r>
            <a:r>
              <a:rPr lang="en-AU" dirty="0" smtClean="0">
                <a:solidFill>
                  <a:schemeClr val="tx1"/>
                </a:solidFill>
              </a:rPr>
              <a:t> Graphical </a:t>
            </a:r>
            <a:endParaRPr lang="en-AU" dirty="0">
              <a:solidFill>
                <a:schemeClr val="tx1"/>
              </a:solidFill>
            </a:endParaRPr>
          </a:p>
        </p:txBody>
      </p:sp>
      <p:pic>
        <p:nvPicPr>
          <p:cNvPr id="5122"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1430665" y="857665"/>
            <a:ext cx="6448425" cy="400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4862928"/>
            <a:ext cx="1390650" cy="436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048" y="5238288"/>
            <a:ext cx="3208856" cy="1069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560" y="5299527"/>
            <a:ext cx="1516237" cy="301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84447" y="5591215"/>
            <a:ext cx="3816424" cy="584775"/>
          </a:xfrm>
          <a:prstGeom prst="rect">
            <a:avLst/>
          </a:prstGeom>
        </p:spPr>
        <p:txBody>
          <a:bodyPr wrap="square">
            <a:spAutoFit/>
          </a:bodyPr>
          <a:lstStyle/>
          <a:p>
            <a:r>
              <a:rPr lang="en-AU" sz="1600" i="1" dirty="0">
                <a:solidFill>
                  <a:prstClr val="black"/>
                </a:solidFill>
              </a:rPr>
              <a:t>Basis for design of structures – Assessment of existing structures</a:t>
            </a:r>
          </a:p>
        </p:txBody>
      </p:sp>
      <p:sp>
        <p:nvSpPr>
          <p:cNvPr id="4" name="Slide Number Placeholder 3"/>
          <p:cNvSpPr>
            <a:spLocks noGrp="1"/>
          </p:cNvSpPr>
          <p:nvPr>
            <p:ph type="sldNum" sz="quarter" idx="10"/>
          </p:nvPr>
        </p:nvSpPr>
        <p:spPr/>
        <p:txBody>
          <a:bodyPr/>
          <a:lstStyle/>
          <a:p>
            <a:pPr>
              <a:defRPr/>
            </a:pPr>
            <a:fld id="{E666583C-5507-4EC8-B0C7-4C78B038E005}" type="slidenum">
              <a:rPr lang="en-US" smtClean="0"/>
              <a:pPr>
                <a:defRPr/>
              </a:pPr>
              <a:t>10</a:t>
            </a:fld>
            <a:endParaRPr lang="en-US"/>
          </a:p>
        </p:txBody>
      </p:sp>
    </p:spTree>
    <p:extLst>
      <p:ext uri="{BB962C8B-B14F-4D97-AF65-F5344CB8AC3E}">
        <p14:creationId xmlns:p14="http://schemas.microsoft.com/office/powerpoint/2010/main" val="8579901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3568" y="-27384"/>
            <a:ext cx="7897813" cy="1143000"/>
          </a:xfrm>
        </p:spPr>
        <p:txBody>
          <a:bodyPr>
            <a:normAutofit/>
          </a:bodyPr>
          <a:lstStyle/>
          <a:p>
            <a:r>
              <a:rPr lang="en-AU" dirty="0" smtClean="0">
                <a:solidFill>
                  <a:schemeClr val="tx1"/>
                </a:solidFill>
              </a:rPr>
              <a:t>This is not necessarily a catastrophic collapse </a:t>
            </a:r>
            <a:endParaRPr lang="en-AU" dirty="0">
              <a:solidFill>
                <a:schemeClr val="tx1"/>
              </a:solidFill>
            </a:endParaRPr>
          </a:p>
        </p:txBody>
      </p:sp>
      <p:sp>
        <p:nvSpPr>
          <p:cNvPr id="11" name="Content Placeholder 2"/>
          <p:cNvSpPr txBox="1">
            <a:spLocks/>
          </p:cNvSpPr>
          <p:nvPr/>
        </p:nvSpPr>
        <p:spPr bwMode="auto">
          <a:xfrm>
            <a:off x="683567" y="5325779"/>
            <a:ext cx="8460431" cy="11995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baseline="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400" baseline="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200" baseline="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AU" sz="2000" kern="0" dirty="0" smtClean="0">
                <a:solidFill>
                  <a:prstClr val="black"/>
                </a:solidFill>
              </a:rPr>
              <a:t>Structures are often perceived as “too strong” to start with: Consider however reliability for example a F1 engine or a short mine life </a:t>
            </a:r>
          </a:p>
          <a:p>
            <a:r>
              <a:rPr lang="en-AU" sz="2000" kern="0" dirty="0" smtClean="0">
                <a:solidFill>
                  <a:prstClr val="black"/>
                </a:solidFill>
              </a:rPr>
              <a:t>Consider “normalisation of risk” i.e. de-sensitisation over time</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836712"/>
            <a:ext cx="7420669" cy="4489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E666583C-5507-4EC8-B0C7-4C78B038E005}" type="slidenum">
              <a:rPr lang="en-US" smtClean="0"/>
              <a:pPr>
                <a:defRPr/>
              </a:pPr>
              <a:t>11</a:t>
            </a:fld>
            <a:endParaRPr lang="en-US"/>
          </a:p>
        </p:txBody>
      </p:sp>
    </p:spTree>
    <p:extLst>
      <p:ext uri="{BB962C8B-B14F-4D97-AF65-F5344CB8AC3E}">
        <p14:creationId xmlns:p14="http://schemas.microsoft.com/office/powerpoint/2010/main" val="40780399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7990656" cy="1254968"/>
          </a:xfrm>
        </p:spPr>
        <p:txBody>
          <a:bodyPr>
            <a:normAutofit/>
          </a:bodyPr>
          <a:lstStyle/>
          <a:p>
            <a:r>
              <a:rPr lang="en-AU" dirty="0" smtClean="0"/>
              <a:t>This is not necessarily a catastrophic collapse </a:t>
            </a:r>
            <a:endParaRPr lang="en-AU" dirty="0"/>
          </a:p>
        </p:txBody>
      </p:sp>
      <p:sp>
        <p:nvSpPr>
          <p:cNvPr id="11" name="Content Placeholder 2"/>
          <p:cNvSpPr txBox="1">
            <a:spLocks/>
          </p:cNvSpPr>
          <p:nvPr/>
        </p:nvSpPr>
        <p:spPr bwMode="auto">
          <a:xfrm>
            <a:off x="1007641" y="5611489"/>
            <a:ext cx="7452791" cy="792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baseline="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400" baseline="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200" baseline="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AU" sz="2000" kern="0" dirty="0" smtClean="0">
                <a:solidFill>
                  <a:prstClr val="black"/>
                </a:solidFill>
              </a:rPr>
              <a:t>Original design and construct faults not identified</a:t>
            </a:r>
          </a:p>
          <a:p>
            <a:r>
              <a:rPr lang="en-AU" sz="2000" kern="0" dirty="0" smtClean="0">
                <a:solidFill>
                  <a:prstClr val="black"/>
                </a:solidFill>
              </a:rPr>
              <a:t>“Normalisation of risk” over time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887" y="1139880"/>
            <a:ext cx="8182297" cy="4466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65F01BBC-B154-426B-B193-7FA9844B8C65}" type="slidenum">
              <a:rPr lang="en-US" smtClean="0"/>
              <a:pPr>
                <a:defRPr/>
              </a:pPr>
              <a:t>12</a:t>
            </a:fld>
            <a:endParaRPr lang="en-US" dirty="0"/>
          </a:p>
        </p:txBody>
      </p:sp>
    </p:spTree>
    <p:extLst>
      <p:ext uri="{BB962C8B-B14F-4D97-AF65-F5344CB8AC3E}">
        <p14:creationId xmlns:p14="http://schemas.microsoft.com/office/powerpoint/2010/main" val="33439014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23221" y="191202"/>
            <a:ext cx="7989887" cy="823913"/>
          </a:xfrm>
        </p:spPr>
        <p:txBody>
          <a:bodyPr>
            <a:normAutofit/>
          </a:bodyPr>
          <a:lstStyle/>
          <a:p>
            <a:r>
              <a:rPr lang="en-AU" dirty="0" smtClean="0">
                <a:solidFill>
                  <a:schemeClr val="tx1"/>
                </a:solidFill>
              </a:rPr>
              <a:t>What are acceptable solutions? </a:t>
            </a:r>
            <a:endParaRPr lang="en-AU" dirty="0">
              <a:solidFill>
                <a:schemeClr val="tx1"/>
              </a:solidFill>
            </a:endParaRPr>
          </a:p>
        </p:txBody>
      </p:sp>
      <p:sp>
        <p:nvSpPr>
          <p:cNvPr id="11" name="Content Placeholder 2"/>
          <p:cNvSpPr txBox="1">
            <a:spLocks/>
          </p:cNvSpPr>
          <p:nvPr/>
        </p:nvSpPr>
        <p:spPr bwMode="auto">
          <a:xfrm>
            <a:off x="991770" y="5611489"/>
            <a:ext cx="7452791" cy="792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baseline="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400" baseline="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200" baseline="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endParaRPr lang="en-AU" kern="0" dirty="0" smtClean="0">
              <a:solidFill>
                <a:prstClr val="black"/>
              </a:solidFill>
            </a:endParaRPr>
          </a:p>
        </p:txBody>
      </p:sp>
      <p:pic>
        <p:nvPicPr>
          <p:cNvPr id="1027"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7792" y="1015115"/>
            <a:ext cx="8715117" cy="4958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E666583C-5507-4EC8-B0C7-4C78B038E005}" type="slidenum">
              <a:rPr lang="en-US" smtClean="0"/>
              <a:pPr>
                <a:defRPr/>
              </a:pPr>
              <a:t>13</a:t>
            </a:fld>
            <a:endParaRPr lang="en-US"/>
          </a:p>
        </p:txBody>
      </p:sp>
    </p:spTree>
    <p:extLst>
      <p:ext uri="{BB962C8B-B14F-4D97-AF65-F5344CB8AC3E}">
        <p14:creationId xmlns:p14="http://schemas.microsoft.com/office/powerpoint/2010/main" val="27908658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does this mean in practical terms?</a:t>
            </a:r>
            <a:endParaRPr lang="en-AU" dirty="0"/>
          </a:p>
        </p:txBody>
      </p:sp>
      <p:sp>
        <p:nvSpPr>
          <p:cNvPr id="3" name="Content Placeholder 2"/>
          <p:cNvSpPr>
            <a:spLocks noGrp="1"/>
          </p:cNvSpPr>
          <p:nvPr>
            <p:ph idx="1"/>
          </p:nvPr>
        </p:nvSpPr>
        <p:spPr>
          <a:xfrm>
            <a:off x="539552" y="1628800"/>
            <a:ext cx="8352928" cy="4968552"/>
          </a:xfrm>
        </p:spPr>
        <p:txBody>
          <a:bodyPr/>
          <a:lstStyle/>
          <a:p>
            <a:pPr marL="0" indent="0">
              <a:buNone/>
            </a:pPr>
            <a:r>
              <a:rPr lang="en-AU" dirty="0" smtClean="0"/>
              <a:t>Following are unacceptable states of structures:</a:t>
            </a:r>
          </a:p>
          <a:p>
            <a:r>
              <a:rPr lang="en-AU" dirty="0" smtClean="0"/>
              <a:t>Corrosion of steelwork </a:t>
            </a:r>
          </a:p>
          <a:p>
            <a:r>
              <a:rPr lang="en-AU" dirty="0" smtClean="0"/>
              <a:t>Degraded concrete </a:t>
            </a:r>
          </a:p>
          <a:p>
            <a:r>
              <a:rPr lang="en-AU" dirty="0" smtClean="0"/>
              <a:t>Modifications </a:t>
            </a:r>
          </a:p>
          <a:p>
            <a:r>
              <a:rPr lang="en-AU" dirty="0"/>
              <a:t>D</a:t>
            </a:r>
            <a:r>
              <a:rPr lang="en-AU" dirty="0" smtClean="0"/>
              <a:t>istorted members and “out of shape”  </a:t>
            </a:r>
          </a:p>
          <a:p>
            <a:r>
              <a:rPr lang="en-AU" dirty="0" smtClean="0"/>
              <a:t>Cracked members </a:t>
            </a:r>
          </a:p>
          <a:p>
            <a:r>
              <a:rPr lang="en-AU" dirty="0" smtClean="0"/>
              <a:t>Missing members</a:t>
            </a:r>
          </a:p>
          <a:p>
            <a:r>
              <a:rPr lang="en-AU" dirty="0" smtClean="0"/>
              <a:t>Uncontrolled construction (no design and quality control) </a:t>
            </a:r>
            <a:endParaRPr lang="en-AU" dirty="0"/>
          </a:p>
          <a:p>
            <a:pPr marL="0" indent="0">
              <a:buNone/>
            </a:pPr>
            <a:endParaRPr lang="en-AU" b="1" dirty="0" smtClean="0"/>
          </a:p>
          <a:p>
            <a:pPr marL="400050" lvl="1" indent="0">
              <a:buNone/>
            </a:pPr>
            <a:r>
              <a:rPr lang="en-AU" dirty="0" smtClean="0">
                <a:solidFill>
                  <a:srgbClr val="CF5E31"/>
                </a:solidFill>
              </a:rPr>
              <a:t>All of above require a quantitative assessment by competent persons </a:t>
            </a:r>
            <a:endParaRPr lang="en-AU" dirty="0" smtClean="0"/>
          </a:p>
          <a:p>
            <a:pPr marL="0" indent="0">
              <a:buNone/>
            </a:pPr>
            <a:endParaRPr lang="en-AU" dirty="0"/>
          </a:p>
          <a:p>
            <a:pPr marL="0" indent="0">
              <a:buNone/>
            </a:pPr>
            <a:endParaRPr lang="en-AU" dirty="0" smtClean="0"/>
          </a:p>
          <a:p>
            <a:pPr marL="0" indent="0">
              <a:buNone/>
            </a:pPr>
            <a:endParaRPr lang="en-AU" dirty="0"/>
          </a:p>
          <a:p>
            <a:pPr marL="0" indent="0">
              <a:buNone/>
            </a:pPr>
            <a:endParaRPr lang="en-AU" dirty="0" smtClean="0"/>
          </a:p>
          <a:p>
            <a:pPr marL="457200" indent="-457200">
              <a:buAutoNum type="arabicPeriod"/>
            </a:pPr>
            <a:endParaRPr lang="en-AU" dirty="0"/>
          </a:p>
        </p:txBody>
      </p:sp>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14</a:t>
            </a:fld>
            <a:endParaRPr lang="en-US" dirty="0"/>
          </a:p>
        </p:txBody>
      </p:sp>
    </p:spTree>
    <p:extLst>
      <p:ext uri="{BB962C8B-B14F-4D97-AF65-F5344CB8AC3E}">
        <p14:creationId xmlns:p14="http://schemas.microsoft.com/office/powerpoint/2010/main" val="6679193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69645" y="188640"/>
            <a:ext cx="8423007" cy="1008062"/>
          </a:xfrm>
        </p:spPr>
        <p:txBody>
          <a:bodyPr/>
          <a:lstStyle/>
          <a:p>
            <a:r>
              <a:rPr lang="en-AU" dirty="0" smtClean="0">
                <a:solidFill>
                  <a:schemeClr val="tx1"/>
                </a:solidFill>
              </a:rPr>
              <a:t>Similar approach used in the oil and gas industry </a:t>
            </a:r>
            <a:endParaRPr lang="en-AU" dirty="0">
              <a:solidFill>
                <a:schemeClr val="tx1"/>
              </a:solidFill>
            </a:endParaRPr>
          </a:p>
        </p:txBody>
      </p:sp>
      <p:pic>
        <p:nvPicPr>
          <p:cNvPr id="1026"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1403648" y="1125636"/>
            <a:ext cx="6378575" cy="4319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646" y="5589240"/>
            <a:ext cx="8420100"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E666583C-5507-4EC8-B0C7-4C78B038E005}" type="slidenum">
              <a:rPr lang="en-US" smtClean="0"/>
              <a:pPr>
                <a:defRPr/>
              </a:pPr>
              <a:t>15</a:t>
            </a:fld>
            <a:endParaRPr lang="en-US"/>
          </a:p>
        </p:txBody>
      </p:sp>
    </p:spTree>
    <p:extLst>
      <p:ext uri="{BB962C8B-B14F-4D97-AF65-F5344CB8AC3E}">
        <p14:creationId xmlns:p14="http://schemas.microsoft.com/office/powerpoint/2010/main" val="4214432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prstClr val="black"/>
                </a:solidFill>
              </a:rPr>
              <a:t>Some considerations for quantitative analysis </a:t>
            </a:r>
            <a:endParaRPr lang="en-AU" dirty="0"/>
          </a:p>
        </p:txBody>
      </p:sp>
      <p:sp>
        <p:nvSpPr>
          <p:cNvPr id="5" name="Content Placeholder 4"/>
          <p:cNvSpPr>
            <a:spLocks noGrp="1"/>
          </p:cNvSpPr>
          <p:nvPr>
            <p:ph idx="1"/>
          </p:nvPr>
        </p:nvSpPr>
        <p:spPr/>
        <p:txBody>
          <a:bodyPr/>
          <a:lstStyle/>
          <a:p>
            <a:pPr marL="0" indent="0">
              <a:buNone/>
            </a:pPr>
            <a:r>
              <a:rPr lang="en-AU" dirty="0" smtClean="0">
                <a:solidFill>
                  <a:prstClr val="black"/>
                </a:solidFill>
              </a:rPr>
              <a:t>AS/NZS 1170.0 </a:t>
            </a:r>
            <a:r>
              <a:rPr lang="en-AU" i="1" dirty="0" smtClean="0">
                <a:solidFill>
                  <a:prstClr val="black"/>
                </a:solidFill>
              </a:rPr>
              <a:t>Structural </a:t>
            </a:r>
            <a:r>
              <a:rPr lang="en-AU" i="1" dirty="0">
                <a:solidFill>
                  <a:prstClr val="black"/>
                </a:solidFill>
              </a:rPr>
              <a:t>design actions Part 0: General principles</a:t>
            </a:r>
          </a:p>
          <a:p>
            <a:r>
              <a:rPr lang="en-AU" i="1" dirty="0" smtClean="0">
                <a:solidFill>
                  <a:prstClr val="black"/>
                </a:solidFill>
              </a:rPr>
              <a:t>“</a:t>
            </a:r>
            <a:r>
              <a:rPr lang="en-AU" i="1" dirty="0">
                <a:solidFill>
                  <a:prstClr val="black"/>
                </a:solidFill>
              </a:rPr>
              <a:t>This Standard is based on the philosophy and principles set out in ISO 2394:1998, General principles on reliability for structures. ISO 2394”</a:t>
            </a:r>
          </a:p>
          <a:p>
            <a:r>
              <a:rPr lang="en-AU" i="1" dirty="0" smtClean="0">
                <a:solidFill>
                  <a:srgbClr val="CF5E31"/>
                </a:solidFill>
              </a:rPr>
              <a:t>This </a:t>
            </a:r>
            <a:r>
              <a:rPr lang="en-AU" i="1" dirty="0">
                <a:solidFill>
                  <a:srgbClr val="CF5E31"/>
                </a:solidFill>
              </a:rPr>
              <a:t>standard is the basis of all Australian building design </a:t>
            </a:r>
          </a:p>
          <a:p>
            <a:r>
              <a:rPr lang="en-AU" dirty="0" smtClean="0">
                <a:solidFill>
                  <a:srgbClr val="CF5E31"/>
                </a:solidFill>
              </a:rPr>
              <a:t>The </a:t>
            </a:r>
            <a:r>
              <a:rPr lang="en-AU" dirty="0">
                <a:solidFill>
                  <a:srgbClr val="CF5E31"/>
                </a:solidFill>
              </a:rPr>
              <a:t>importance level is defined by the probability of human occupancy – this defines all further loading requirements (level 2 minimum for mine sites</a:t>
            </a:r>
            <a:r>
              <a:rPr lang="en-AU" dirty="0" smtClean="0">
                <a:solidFill>
                  <a:srgbClr val="CF5E31"/>
                </a:solidFill>
              </a:rPr>
              <a:t>) </a:t>
            </a:r>
            <a:endParaRPr lang="en-AU" dirty="0">
              <a:solidFill>
                <a:srgbClr val="CF5E31"/>
              </a:solidFill>
            </a:endParaRPr>
          </a:p>
          <a:p>
            <a:pPr marL="0" indent="0">
              <a:buNone/>
            </a:pPr>
            <a:endParaRPr lang="en-AU" dirty="0">
              <a:solidFill>
                <a:prstClr val="black"/>
              </a:solidFill>
            </a:endParaRPr>
          </a:p>
          <a:p>
            <a:endParaRPr lang="en-AU" dirty="0"/>
          </a:p>
        </p:txBody>
      </p:sp>
      <p:sp>
        <p:nvSpPr>
          <p:cNvPr id="3" name="Slide Number Placeholder 2"/>
          <p:cNvSpPr>
            <a:spLocks noGrp="1"/>
          </p:cNvSpPr>
          <p:nvPr>
            <p:ph type="sldNum" sz="quarter" idx="10"/>
          </p:nvPr>
        </p:nvSpPr>
        <p:spPr/>
        <p:txBody>
          <a:bodyPr/>
          <a:lstStyle/>
          <a:p>
            <a:pPr>
              <a:defRPr/>
            </a:pPr>
            <a:fld id="{65F01BBC-B154-426B-B193-7FA9844B8C65}" type="slidenum">
              <a:rPr lang="en-US" smtClean="0"/>
              <a:pPr>
                <a:defRPr/>
              </a:pPr>
              <a:t>16</a:t>
            </a:fld>
            <a:endParaRPr lang="en-US" dirty="0"/>
          </a:p>
        </p:txBody>
      </p:sp>
    </p:spTree>
    <p:extLst>
      <p:ext uri="{BB962C8B-B14F-4D97-AF65-F5344CB8AC3E}">
        <p14:creationId xmlns:p14="http://schemas.microsoft.com/office/powerpoint/2010/main" val="9501749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391" y="1700808"/>
            <a:ext cx="8819122" cy="3960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524328" y="5694068"/>
            <a:ext cx="1440160" cy="369332"/>
          </a:xfrm>
          <a:prstGeom prst="rect">
            <a:avLst/>
          </a:prstGeom>
          <a:noFill/>
        </p:spPr>
        <p:txBody>
          <a:bodyPr wrap="square" rtlCol="0">
            <a:spAutoFit/>
          </a:bodyPr>
          <a:lstStyle/>
          <a:p>
            <a:r>
              <a:rPr lang="en-AU" b="1" i="1" dirty="0">
                <a:solidFill>
                  <a:prstClr val="black"/>
                </a:solidFill>
              </a:rPr>
              <a:t>AS 1170.0</a:t>
            </a:r>
            <a:endParaRPr lang="en-AU" dirty="0">
              <a:solidFill>
                <a:prstClr val="black"/>
              </a:solidFill>
            </a:endParaRPr>
          </a:p>
        </p:txBody>
      </p:sp>
      <p:sp>
        <p:nvSpPr>
          <p:cNvPr id="7" name="Oval 6"/>
          <p:cNvSpPr/>
          <p:nvPr/>
        </p:nvSpPr>
        <p:spPr bwMode="auto">
          <a:xfrm>
            <a:off x="5281938" y="3649668"/>
            <a:ext cx="792088" cy="498174"/>
          </a:xfrm>
          <a:prstGeom prst="ellipse">
            <a:avLst/>
          </a:prstGeom>
          <a:solidFill>
            <a:srgbClr val="FFFFFF">
              <a:alpha val="0"/>
            </a:srgbClr>
          </a:solid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AU" sz="2400">
              <a:solidFill>
                <a:prstClr val="black"/>
              </a:solidFill>
            </a:endParaRPr>
          </a:p>
        </p:txBody>
      </p:sp>
      <p:sp>
        <p:nvSpPr>
          <p:cNvPr id="2" name="Title 1"/>
          <p:cNvSpPr>
            <a:spLocks noGrp="1"/>
          </p:cNvSpPr>
          <p:nvPr>
            <p:ph type="title"/>
          </p:nvPr>
        </p:nvSpPr>
        <p:spPr/>
        <p:txBody>
          <a:bodyPr/>
          <a:lstStyle/>
          <a:p>
            <a:r>
              <a:rPr lang="en-AU" dirty="0">
                <a:solidFill>
                  <a:prstClr val="black"/>
                </a:solidFill>
              </a:rPr>
              <a:t>Some considerations for quantitative analysis </a:t>
            </a:r>
            <a:endParaRPr lang="en-AU" dirty="0"/>
          </a:p>
        </p:txBody>
      </p:sp>
      <p:sp>
        <p:nvSpPr>
          <p:cNvPr id="3" name="Slide Number Placeholder 2"/>
          <p:cNvSpPr>
            <a:spLocks noGrp="1"/>
          </p:cNvSpPr>
          <p:nvPr>
            <p:ph type="sldNum" sz="quarter" idx="10"/>
          </p:nvPr>
        </p:nvSpPr>
        <p:spPr/>
        <p:txBody>
          <a:bodyPr/>
          <a:lstStyle/>
          <a:p>
            <a:pPr>
              <a:defRPr/>
            </a:pPr>
            <a:fld id="{65F01BBC-B154-426B-B193-7FA9844B8C65}" type="slidenum">
              <a:rPr lang="en-US" smtClean="0"/>
              <a:pPr>
                <a:defRPr/>
              </a:pPr>
              <a:t>17</a:t>
            </a:fld>
            <a:endParaRPr lang="en-US" dirty="0"/>
          </a:p>
        </p:txBody>
      </p:sp>
    </p:spTree>
    <p:extLst>
      <p:ext uri="{BB962C8B-B14F-4D97-AF65-F5344CB8AC3E}">
        <p14:creationId xmlns:p14="http://schemas.microsoft.com/office/powerpoint/2010/main" val="39817415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434269" y="5723964"/>
            <a:ext cx="1440160" cy="369332"/>
          </a:xfrm>
          <a:prstGeom prst="rect">
            <a:avLst/>
          </a:prstGeom>
          <a:noFill/>
        </p:spPr>
        <p:txBody>
          <a:bodyPr wrap="square" rtlCol="0">
            <a:spAutoFit/>
          </a:bodyPr>
          <a:lstStyle/>
          <a:p>
            <a:r>
              <a:rPr lang="en-AU" b="1" i="1" dirty="0">
                <a:solidFill>
                  <a:prstClr val="black"/>
                </a:solidFill>
              </a:rPr>
              <a:t>AS 1170.0</a:t>
            </a:r>
            <a:endParaRPr lang="en-AU" dirty="0">
              <a:solidFill>
                <a:prstClr val="black"/>
              </a:solidFill>
            </a:endParaRPr>
          </a:p>
        </p:txBody>
      </p:sp>
      <p:grpSp>
        <p:nvGrpSpPr>
          <p:cNvPr id="8" name="Group 7"/>
          <p:cNvGrpSpPr/>
          <p:nvPr/>
        </p:nvGrpSpPr>
        <p:grpSpPr>
          <a:xfrm>
            <a:off x="447788" y="1556792"/>
            <a:ext cx="8426641" cy="3920564"/>
            <a:chOff x="511479" y="1803192"/>
            <a:chExt cx="8426641" cy="3920564"/>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479" y="1803192"/>
              <a:ext cx="8362950"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520" y="3933056"/>
              <a:ext cx="8229600"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Connector 2"/>
            <p:cNvCxnSpPr/>
            <p:nvPr/>
          </p:nvCxnSpPr>
          <p:spPr bwMode="auto">
            <a:xfrm flipH="1">
              <a:off x="4355976" y="3429000"/>
              <a:ext cx="792088" cy="216024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4355976" y="3429000"/>
              <a:ext cx="936104" cy="216024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2483768" y="4365104"/>
              <a:ext cx="3672408" cy="0"/>
            </a:xfrm>
            <a:prstGeom prst="line">
              <a:avLst/>
            </a:prstGeom>
            <a:solidFill>
              <a:schemeClr val="accent1"/>
            </a:solidFill>
            <a:ln w="31750" cap="flat" cmpd="sng" algn="ctr">
              <a:solidFill>
                <a:srgbClr val="C00000"/>
              </a:solidFill>
              <a:prstDash val="solid"/>
              <a:round/>
              <a:headEnd type="none" w="med" len="med"/>
              <a:tailEnd type="none" w="med" len="med"/>
            </a:ln>
            <a:effectLst/>
          </p:spPr>
        </p:cxnSp>
        <p:cxnSp>
          <p:nvCxnSpPr>
            <p:cNvPr id="11" name="Straight Connector 10"/>
            <p:cNvCxnSpPr/>
            <p:nvPr/>
          </p:nvCxnSpPr>
          <p:spPr bwMode="auto">
            <a:xfrm>
              <a:off x="2483768" y="5229200"/>
              <a:ext cx="3744416" cy="0"/>
            </a:xfrm>
            <a:prstGeom prst="line">
              <a:avLst/>
            </a:prstGeom>
            <a:solidFill>
              <a:schemeClr val="accent1"/>
            </a:solidFill>
            <a:ln w="31750" cap="flat" cmpd="sng" algn="ctr">
              <a:solidFill>
                <a:srgbClr val="C00000"/>
              </a:solidFill>
              <a:prstDash val="solid"/>
              <a:round/>
              <a:headEnd type="none" w="med" len="med"/>
              <a:tailEnd type="none" w="med" len="med"/>
            </a:ln>
            <a:effectLst/>
          </p:spPr>
        </p:cxnSp>
      </p:grpSp>
      <p:sp>
        <p:nvSpPr>
          <p:cNvPr id="2" name="Title 1"/>
          <p:cNvSpPr>
            <a:spLocks noGrp="1"/>
          </p:cNvSpPr>
          <p:nvPr>
            <p:ph type="title"/>
          </p:nvPr>
        </p:nvSpPr>
        <p:spPr/>
        <p:txBody>
          <a:bodyPr/>
          <a:lstStyle/>
          <a:p>
            <a:r>
              <a:rPr lang="en-AU" dirty="0">
                <a:solidFill>
                  <a:prstClr val="black"/>
                </a:solidFill>
              </a:rPr>
              <a:t>Some considerations for quantitative analysis </a:t>
            </a:r>
            <a:endParaRPr lang="en-AU" dirty="0"/>
          </a:p>
        </p:txBody>
      </p:sp>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18</a:t>
            </a:fld>
            <a:endParaRPr lang="en-US" dirty="0"/>
          </a:p>
        </p:txBody>
      </p:sp>
    </p:spTree>
    <p:extLst>
      <p:ext uri="{BB962C8B-B14F-4D97-AF65-F5344CB8AC3E}">
        <p14:creationId xmlns:p14="http://schemas.microsoft.com/office/powerpoint/2010/main" val="24556004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127416" y="4365104"/>
            <a:ext cx="1440160" cy="369332"/>
          </a:xfrm>
          <a:prstGeom prst="rect">
            <a:avLst/>
          </a:prstGeom>
          <a:noFill/>
        </p:spPr>
        <p:txBody>
          <a:bodyPr wrap="square" rtlCol="0">
            <a:spAutoFit/>
          </a:bodyPr>
          <a:lstStyle/>
          <a:p>
            <a:r>
              <a:rPr lang="en-AU" b="1" i="1" dirty="0">
                <a:solidFill>
                  <a:prstClr val="black"/>
                </a:solidFill>
              </a:rPr>
              <a:t>AS 1170.0</a:t>
            </a:r>
            <a:endParaRPr lang="en-AU" dirty="0">
              <a:solidFill>
                <a:prstClr val="black"/>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661221"/>
            <a:ext cx="8785783" cy="1239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984" y="3102748"/>
            <a:ext cx="8527311" cy="809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AU" dirty="0">
                <a:solidFill>
                  <a:prstClr val="black"/>
                </a:solidFill>
              </a:rPr>
              <a:t>Some considerations for quantitative analysis </a:t>
            </a:r>
            <a:endParaRPr lang="en-AU" dirty="0"/>
          </a:p>
        </p:txBody>
      </p:sp>
      <p:sp>
        <p:nvSpPr>
          <p:cNvPr id="3" name="Slide Number Placeholder 2"/>
          <p:cNvSpPr>
            <a:spLocks noGrp="1"/>
          </p:cNvSpPr>
          <p:nvPr>
            <p:ph type="sldNum" sz="quarter" idx="10"/>
          </p:nvPr>
        </p:nvSpPr>
        <p:spPr/>
        <p:txBody>
          <a:bodyPr/>
          <a:lstStyle/>
          <a:p>
            <a:pPr>
              <a:defRPr/>
            </a:pPr>
            <a:fld id="{65F01BBC-B154-426B-B193-7FA9844B8C65}" type="slidenum">
              <a:rPr lang="en-US" smtClean="0"/>
              <a:pPr>
                <a:defRPr/>
              </a:pPr>
              <a:t>19</a:t>
            </a:fld>
            <a:endParaRPr lang="en-US" dirty="0"/>
          </a:p>
        </p:txBody>
      </p:sp>
    </p:spTree>
    <p:extLst>
      <p:ext uri="{BB962C8B-B14F-4D97-AF65-F5344CB8AC3E}">
        <p14:creationId xmlns:p14="http://schemas.microsoft.com/office/powerpoint/2010/main" val="1102707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r>
              <a:rPr lang="en-AU" dirty="0" smtClean="0">
                <a:solidFill>
                  <a:srgbClr val="CF5E31"/>
                </a:solidFill>
              </a:rPr>
              <a:t>Structural integrity: Practical applications and survey</a:t>
            </a:r>
            <a:endParaRPr lang="en-AU" dirty="0">
              <a:solidFill>
                <a:srgbClr val="CF5E31"/>
              </a:solidFill>
            </a:endParaRPr>
          </a:p>
        </p:txBody>
      </p:sp>
      <p:sp>
        <p:nvSpPr>
          <p:cNvPr id="17411" name="Subtitle 4"/>
          <p:cNvSpPr>
            <a:spLocks noGrp="1"/>
          </p:cNvSpPr>
          <p:nvPr>
            <p:ph idx="1"/>
          </p:nvPr>
        </p:nvSpPr>
        <p:spPr/>
        <p:txBody>
          <a:bodyPr/>
          <a:lstStyle/>
          <a:p>
            <a:pPr>
              <a:buFontTx/>
              <a:buNone/>
            </a:pPr>
            <a:endParaRPr lang="en-AU" dirty="0" smtClean="0"/>
          </a:p>
          <a:p>
            <a:pPr>
              <a:buFontTx/>
              <a:buNone/>
            </a:pPr>
            <a:endParaRPr lang="en-AU" dirty="0" smtClean="0"/>
          </a:p>
          <a:p>
            <a:pPr>
              <a:buFontTx/>
              <a:buNone/>
            </a:pPr>
            <a:endParaRPr lang="en-AU" dirty="0" smtClean="0"/>
          </a:p>
          <a:p>
            <a:pPr>
              <a:buFontTx/>
              <a:buNone/>
            </a:pPr>
            <a:endParaRPr lang="en-AU" dirty="0" smtClean="0"/>
          </a:p>
          <a:p>
            <a:pPr>
              <a:buFontTx/>
              <a:buNone/>
            </a:pPr>
            <a:endParaRPr lang="en-AU" dirty="0" smtClean="0"/>
          </a:p>
          <a:p>
            <a:pPr>
              <a:buFontTx/>
              <a:buNone/>
            </a:pPr>
            <a:endParaRPr lang="en-AU" dirty="0" smtClean="0"/>
          </a:p>
        </p:txBody>
      </p:sp>
      <p:sp>
        <p:nvSpPr>
          <p:cNvPr id="4" name="Slide Number Placeholder 3"/>
          <p:cNvSpPr>
            <a:spLocks noGrp="1"/>
          </p:cNvSpPr>
          <p:nvPr>
            <p:ph type="sldNum" sz="quarter" idx="10"/>
          </p:nvPr>
        </p:nvSpPr>
        <p:spPr>
          <a:xfrm>
            <a:off x="7885113" y="6524625"/>
            <a:ext cx="1258887" cy="333375"/>
          </a:xfrm>
        </p:spPr>
        <p:txBody>
          <a:bodyPr/>
          <a:lstStyle/>
          <a:p>
            <a:pPr>
              <a:defRPr/>
            </a:pPr>
            <a:fld id="{65F01BBC-B154-426B-B193-7FA9844B8C65}" type="slidenum">
              <a:rPr lang="en-US" smtClean="0"/>
              <a:pPr>
                <a:defRPr/>
              </a:pPr>
              <a:t>2</a:t>
            </a:fld>
            <a:endParaRPr lang="en-US" dirty="0"/>
          </a:p>
        </p:txBody>
      </p:sp>
    </p:spTree>
    <p:extLst>
      <p:ext uri="{BB962C8B-B14F-4D97-AF65-F5344CB8AC3E}">
        <p14:creationId xmlns:p14="http://schemas.microsoft.com/office/powerpoint/2010/main" val="5490198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2548269"/>
            <a:ext cx="1872208" cy="1123712"/>
          </a:xfrm>
          <a:prstGeom prst="round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r>
              <a:rPr lang="en-AU" sz="2000" dirty="0">
                <a:solidFill>
                  <a:prstClr val="black"/>
                </a:solidFill>
              </a:rPr>
              <a:t>Probability of failure criteria (not likely) </a:t>
            </a:r>
          </a:p>
        </p:txBody>
      </p:sp>
      <p:grpSp>
        <p:nvGrpSpPr>
          <p:cNvPr id="5" name="Group 4"/>
          <p:cNvGrpSpPr/>
          <p:nvPr/>
        </p:nvGrpSpPr>
        <p:grpSpPr>
          <a:xfrm>
            <a:off x="2267744" y="1369950"/>
            <a:ext cx="6894533" cy="5803466"/>
            <a:chOff x="2123728" y="865894"/>
            <a:chExt cx="6894533" cy="5803466"/>
          </a:xfrm>
        </p:grpSpPr>
        <p:sp>
          <p:nvSpPr>
            <p:cNvPr id="2" name="TextBox 1"/>
            <p:cNvSpPr txBox="1"/>
            <p:nvPr/>
          </p:nvSpPr>
          <p:spPr>
            <a:xfrm>
              <a:off x="2123728" y="865894"/>
              <a:ext cx="6894533" cy="5803466"/>
            </a:xfrm>
            <a:prstGeom prst="rect">
              <a:avLst/>
            </a:prstGeom>
            <a:noFill/>
          </p:spPr>
          <p:txBody>
            <a:bodyPr wrap="square" rtlCol="0">
              <a:spAutoFit/>
            </a:bodyPr>
            <a:lstStyle/>
            <a:p>
              <a:r>
                <a:rPr lang="en-AU" sz="2400" dirty="0">
                  <a:solidFill>
                    <a:srgbClr val="CF5E31"/>
                  </a:solidFill>
                </a:rPr>
                <a:t>AS ISO 13822 – two possible methods given</a:t>
              </a:r>
            </a:p>
            <a:p>
              <a:endParaRPr lang="en-AU" sz="2400" b="1" dirty="0">
                <a:solidFill>
                  <a:prstClr val="black"/>
                </a:solidFill>
              </a:endParaRPr>
            </a:p>
            <a:p>
              <a:r>
                <a:rPr lang="en-AU" sz="2400" dirty="0">
                  <a:solidFill>
                    <a:srgbClr val="CF5E31"/>
                  </a:solidFill>
                </a:rPr>
                <a:t>C.2.1</a:t>
              </a:r>
              <a:r>
                <a:rPr lang="en-AU" sz="2400" b="1" dirty="0">
                  <a:solidFill>
                    <a:prstClr val="black"/>
                  </a:solidFill>
                </a:rPr>
                <a:t> </a:t>
              </a:r>
              <a:r>
                <a:rPr lang="en-AU" sz="2400" dirty="0">
                  <a:solidFill>
                    <a:prstClr val="black"/>
                  </a:solidFill>
                </a:rPr>
                <a:t>Given the result of an investigation, there is a need to update the properties and reliability estimates of the structure. Two different methods can be distinguished:</a:t>
              </a:r>
            </a:p>
            <a:p>
              <a:pPr marL="342900" indent="-342900">
                <a:buFontTx/>
                <a:buAutoNum type="alphaLcParenR"/>
              </a:pPr>
              <a:r>
                <a:rPr lang="en-AU" sz="2400" dirty="0">
                  <a:solidFill>
                    <a:prstClr val="black"/>
                  </a:solidFill>
                </a:rPr>
                <a:t>a direct updating of the structural failure probability;</a:t>
              </a:r>
            </a:p>
            <a:p>
              <a:pPr marL="342900" indent="-342900">
                <a:buFontTx/>
                <a:buAutoNum type="alphaLcParenR"/>
              </a:pPr>
              <a:endParaRPr lang="en-AU" sz="2400" dirty="0">
                <a:solidFill>
                  <a:prstClr val="black"/>
                </a:solidFill>
              </a:endParaRPr>
            </a:p>
            <a:p>
              <a:r>
                <a:rPr lang="en-AU" sz="2400" dirty="0">
                  <a:solidFill>
                    <a:prstClr val="black"/>
                  </a:solidFill>
                </a:rPr>
                <a:t>			</a:t>
              </a:r>
            </a:p>
            <a:p>
              <a:r>
                <a:rPr lang="en-AU" sz="2400" dirty="0">
                  <a:solidFill>
                    <a:prstClr val="black"/>
                  </a:solidFill>
                </a:rPr>
                <a:t>b) updating of the (multivariate) probability distribution of the random variables.</a:t>
              </a:r>
            </a:p>
            <a:p>
              <a:endParaRPr lang="en-AU" dirty="0">
                <a:solidFill>
                  <a:prstClr val="black"/>
                </a:solidFill>
              </a:endParaRPr>
            </a:p>
            <a:p>
              <a:endParaRPr lang="en-AU" dirty="0">
                <a:solidFill>
                  <a:prstClr val="black"/>
                </a:solidFill>
              </a:endParaRPr>
            </a:p>
            <a:p>
              <a:endParaRPr lang="en-AU" dirty="0">
                <a:solidFill>
                  <a:prstClr val="black"/>
                </a:solidFill>
              </a:endParaRPr>
            </a:p>
            <a:p>
              <a:endParaRPr lang="en-AU" dirty="0">
                <a:solidFill>
                  <a:srgbClr val="CF5E31"/>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1372" y="3601933"/>
              <a:ext cx="2127579" cy="725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0804" y="5517232"/>
              <a:ext cx="2266950"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0" name="Rounded Rectangle 9"/>
          <p:cNvSpPr/>
          <p:nvPr/>
        </p:nvSpPr>
        <p:spPr>
          <a:xfrm>
            <a:off x="179512" y="4855377"/>
            <a:ext cx="1944216" cy="1464231"/>
          </a:xfrm>
          <a:prstGeom prst="round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r>
              <a:rPr lang="en-AU" sz="2000" dirty="0">
                <a:solidFill>
                  <a:prstClr val="black"/>
                </a:solidFill>
              </a:rPr>
              <a:t>Probability of a variables qualities (possible) </a:t>
            </a:r>
          </a:p>
        </p:txBody>
      </p:sp>
      <p:sp>
        <p:nvSpPr>
          <p:cNvPr id="6" name="Title 5"/>
          <p:cNvSpPr>
            <a:spLocks noGrp="1"/>
          </p:cNvSpPr>
          <p:nvPr>
            <p:ph type="title"/>
          </p:nvPr>
        </p:nvSpPr>
        <p:spPr/>
        <p:txBody>
          <a:bodyPr/>
          <a:lstStyle/>
          <a:p>
            <a:r>
              <a:rPr lang="en-AU" dirty="0">
                <a:solidFill>
                  <a:prstClr val="black"/>
                </a:solidFill>
              </a:rPr>
              <a:t>Some considerations for quantitative analysis </a:t>
            </a:r>
            <a:endParaRPr lang="en-AU" dirty="0"/>
          </a:p>
        </p:txBody>
      </p:sp>
      <p:sp>
        <p:nvSpPr>
          <p:cNvPr id="9" name="Slide Number Placeholder 2"/>
          <p:cNvSpPr txBox="1">
            <a:spLocks/>
          </p:cNvSpPr>
          <p:nvPr/>
        </p:nvSpPr>
        <p:spPr>
          <a:xfrm>
            <a:off x="7885113" y="6524625"/>
            <a:ext cx="1258887" cy="33337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5F01BBC-B154-426B-B193-7FA9844B8C65}" type="slidenum">
              <a:rPr lang="en-US" sz="1200" smtClean="0">
                <a:solidFill>
                  <a:srgbClr val="CF5E31"/>
                </a:solidFill>
              </a:rPr>
              <a:pPr algn="r">
                <a:defRPr/>
              </a:pPr>
              <a:t>20</a:t>
            </a:fld>
            <a:endParaRPr lang="en-US" sz="1200" dirty="0">
              <a:solidFill>
                <a:srgbClr val="CF5E31"/>
              </a:solidFill>
            </a:endParaRPr>
          </a:p>
        </p:txBody>
      </p:sp>
    </p:spTree>
    <p:extLst>
      <p:ext uri="{BB962C8B-B14F-4D97-AF65-F5344CB8AC3E}">
        <p14:creationId xmlns:p14="http://schemas.microsoft.com/office/powerpoint/2010/main" val="39763285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1362248"/>
            <a:ext cx="8201021" cy="4154984"/>
          </a:xfrm>
          <a:prstGeom prst="rect">
            <a:avLst/>
          </a:prstGeom>
          <a:noFill/>
        </p:spPr>
        <p:txBody>
          <a:bodyPr wrap="square" rtlCol="0">
            <a:spAutoFit/>
          </a:bodyPr>
          <a:lstStyle/>
          <a:p>
            <a:r>
              <a:rPr lang="en-AU" sz="2400" dirty="0">
                <a:solidFill>
                  <a:srgbClr val="CF5E31"/>
                </a:solidFill>
              </a:rPr>
              <a:t>AS ISO 13822 </a:t>
            </a:r>
          </a:p>
          <a:p>
            <a:endParaRPr lang="en-AU" sz="2400" dirty="0">
              <a:solidFill>
                <a:srgbClr val="CF5E31"/>
              </a:solidFill>
            </a:endParaRPr>
          </a:p>
          <a:p>
            <a:r>
              <a:rPr lang="en-AU" sz="2400" dirty="0">
                <a:solidFill>
                  <a:prstClr val="black"/>
                </a:solidFill>
              </a:rPr>
              <a:t>Annex C (informative) </a:t>
            </a:r>
          </a:p>
          <a:p>
            <a:r>
              <a:rPr lang="en-AU" sz="2400" dirty="0">
                <a:solidFill>
                  <a:prstClr val="black"/>
                </a:solidFill>
              </a:rPr>
              <a:t>Updating of measured quantities</a:t>
            </a:r>
          </a:p>
          <a:p>
            <a:endParaRPr lang="en-AU" sz="2400" dirty="0">
              <a:solidFill>
                <a:prstClr val="black"/>
              </a:solidFill>
            </a:endParaRPr>
          </a:p>
          <a:p>
            <a:r>
              <a:rPr lang="en-AU" sz="2400" i="1" dirty="0">
                <a:solidFill>
                  <a:prstClr val="black"/>
                </a:solidFill>
              </a:rPr>
              <a:t>After the evaluation of the updated design values, one may check the structural reliability using the standard procedure for new structures: </a:t>
            </a:r>
            <a:r>
              <a:rPr lang="en-AU" sz="2400" i="1" dirty="0">
                <a:solidFill>
                  <a:srgbClr val="CF5E31"/>
                </a:solidFill>
              </a:rPr>
              <a:t>it should be verified that, based on the design material and geometrical properties, all relevant limit states are not reached when the design actions are applied to the structure.</a:t>
            </a:r>
          </a:p>
        </p:txBody>
      </p:sp>
      <p:sp>
        <p:nvSpPr>
          <p:cNvPr id="3" name="TextBox 2"/>
          <p:cNvSpPr txBox="1"/>
          <p:nvPr/>
        </p:nvSpPr>
        <p:spPr>
          <a:xfrm>
            <a:off x="683568" y="5756027"/>
            <a:ext cx="8352928" cy="584775"/>
          </a:xfrm>
          <a:prstGeom prst="rect">
            <a:avLst/>
          </a:prstGeom>
          <a:noFill/>
        </p:spPr>
        <p:txBody>
          <a:bodyPr wrap="square" rtlCol="0">
            <a:spAutoFit/>
          </a:bodyPr>
          <a:lstStyle/>
          <a:p>
            <a:pPr algn="r"/>
            <a:r>
              <a:rPr lang="en-AU" sz="1600" dirty="0">
                <a:solidFill>
                  <a:prstClr val="black"/>
                </a:solidFill>
              </a:rPr>
              <a:t>These methods to be undertaken only by professionals with competency in this area only.</a:t>
            </a:r>
          </a:p>
          <a:p>
            <a:pPr algn="r"/>
            <a:r>
              <a:rPr lang="en-AU" sz="1600" dirty="0">
                <a:solidFill>
                  <a:prstClr val="black"/>
                </a:solidFill>
              </a:rPr>
              <a:t>Examples and papers by </a:t>
            </a:r>
            <a:r>
              <a:rPr lang="en-AU" sz="1600" dirty="0" err="1">
                <a:solidFill>
                  <a:prstClr val="black"/>
                </a:solidFill>
              </a:rPr>
              <a:t>Prof.</a:t>
            </a:r>
            <a:r>
              <a:rPr lang="en-AU" sz="1600" dirty="0">
                <a:solidFill>
                  <a:prstClr val="black"/>
                </a:solidFill>
              </a:rPr>
              <a:t> Emeritus Dan M. </a:t>
            </a:r>
            <a:r>
              <a:rPr lang="en-AU" sz="1600" dirty="0" err="1">
                <a:solidFill>
                  <a:prstClr val="black"/>
                </a:solidFill>
              </a:rPr>
              <a:t>Frangopol</a:t>
            </a:r>
            <a:r>
              <a:rPr lang="en-AU" sz="1600" dirty="0">
                <a:solidFill>
                  <a:prstClr val="black"/>
                </a:solidFill>
              </a:rPr>
              <a:t> (Lehigh University, USA) </a:t>
            </a:r>
          </a:p>
        </p:txBody>
      </p:sp>
      <p:sp>
        <p:nvSpPr>
          <p:cNvPr id="5" name="Title 4"/>
          <p:cNvSpPr>
            <a:spLocks noGrp="1"/>
          </p:cNvSpPr>
          <p:nvPr>
            <p:ph type="title"/>
          </p:nvPr>
        </p:nvSpPr>
        <p:spPr/>
        <p:txBody>
          <a:bodyPr/>
          <a:lstStyle/>
          <a:p>
            <a:r>
              <a:rPr lang="en-AU" dirty="0">
                <a:solidFill>
                  <a:prstClr val="black"/>
                </a:solidFill>
              </a:rPr>
              <a:t>Some considerations for quantitative analysis </a:t>
            </a:r>
            <a:endParaRPr lang="en-AU" dirty="0"/>
          </a:p>
        </p:txBody>
      </p:sp>
      <p:sp>
        <p:nvSpPr>
          <p:cNvPr id="4" name="Slide Number Placeholder 3"/>
          <p:cNvSpPr>
            <a:spLocks noGrp="1"/>
          </p:cNvSpPr>
          <p:nvPr>
            <p:ph type="sldNum" sz="quarter" idx="10"/>
          </p:nvPr>
        </p:nvSpPr>
        <p:spPr/>
        <p:txBody>
          <a:bodyPr/>
          <a:lstStyle/>
          <a:p>
            <a:pPr>
              <a:defRPr/>
            </a:pPr>
            <a:fld id="{99A53646-FB96-47C5-897D-3331B35CF1B8}" type="slidenum">
              <a:rPr lang="en-US" smtClean="0"/>
              <a:pPr>
                <a:defRPr/>
              </a:pPr>
              <a:t>21</a:t>
            </a:fld>
            <a:endParaRPr lang="en-US" dirty="0"/>
          </a:p>
        </p:txBody>
      </p:sp>
    </p:spTree>
    <p:extLst>
      <p:ext uri="{BB962C8B-B14F-4D97-AF65-F5344CB8AC3E}">
        <p14:creationId xmlns:p14="http://schemas.microsoft.com/office/powerpoint/2010/main" val="42116379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9227" y="1484784"/>
            <a:ext cx="8003232" cy="4801314"/>
          </a:xfrm>
          <a:prstGeom prst="rect">
            <a:avLst/>
          </a:prstGeom>
          <a:noFill/>
        </p:spPr>
        <p:txBody>
          <a:bodyPr wrap="square" rtlCol="0">
            <a:spAutoFit/>
          </a:bodyPr>
          <a:lstStyle/>
          <a:p>
            <a:pPr marL="285750" indent="-285750">
              <a:buFont typeface="Arial" panose="020B0604020202020204" pitchFamily="34" charset="0"/>
              <a:buChar char="•"/>
            </a:pPr>
            <a:r>
              <a:rPr lang="en-AU" sz="2400" dirty="0">
                <a:solidFill>
                  <a:prstClr val="black"/>
                </a:solidFill>
              </a:rPr>
              <a:t>If material strength (e.g. yield strength, section size) can be proved by sufficient measurements and probability as exceeding original design assumption, it can be used</a:t>
            </a:r>
          </a:p>
          <a:p>
            <a:pPr marL="285750" indent="-285750">
              <a:buFont typeface="Arial" panose="020B0604020202020204" pitchFamily="34" charset="0"/>
              <a:buChar char="•"/>
            </a:pPr>
            <a:r>
              <a:rPr lang="en-AU" sz="2400" dirty="0">
                <a:solidFill>
                  <a:prstClr val="black"/>
                </a:solidFill>
              </a:rPr>
              <a:t>If loading on structure, for its design life, can be proved with adequate probability (i.e. based on sufficient sampling) to be less than originally designed, it can be used</a:t>
            </a:r>
          </a:p>
          <a:p>
            <a:pPr algn="ctr"/>
            <a:endParaRPr lang="en-AU" dirty="0">
              <a:solidFill>
                <a:prstClr val="black"/>
              </a:solidFill>
            </a:endParaRPr>
          </a:p>
          <a:p>
            <a:pPr algn="ctr"/>
            <a:r>
              <a:rPr lang="en-AU" sz="2400" dirty="0">
                <a:solidFill>
                  <a:srgbClr val="CF5E31"/>
                </a:solidFill>
              </a:rPr>
              <a:t>Beware! </a:t>
            </a:r>
            <a:r>
              <a:rPr lang="en-AU" sz="2400" dirty="0">
                <a:solidFill>
                  <a:prstClr val="black"/>
                </a:solidFill>
              </a:rPr>
              <a:t>Probabilistic studies of loading is derived from decades of measurement results – are you prepared to take on all of academia? </a:t>
            </a:r>
          </a:p>
          <a:p>
            <a:pPr algn="ctr"/>
            <a:r>
              <a:rPr lang="en-AU" sz="2400" dirty="0">
                <a:solidFill>
                  <a:srgbClr val="CF5E31"/>
                </a:solidFill>
              </a:rPr>
              <a:t>This usually leaves only first option </a:t>
            </a:r>
          </a:p>
        </p:txBody>
      </p:sp>
      <p:sp>
        <p:nvSpPr>
          <p:cNvPr id="4" name="Title 3"/>
          <p:cNvSpPr>
            <a:spLocks noGrp="1"/>
          </p:cNvSpPr>
          <p:nvPr>
            <p:ph type="title"/>
          </p:nvPr>
        </p:nvSpPr>
        <p:spPr/>
        <p:txBody>
          <a:bodyPr/>
          <a:lstStyle/>
          <a:p>
            <a:r>
              <a:rPr lang="en-AU" dirty="0">
                <a:solidFill>
                  <a:prstClr val="black"/>
                </a:solidFill>
              </a:rPr>
              <a:t>So what does this mean in practice</a:t>
            </a:r>
            <a:r>
              <a:rPr lang="en-AU" dirty="0" smtClean="0">
                <a:solidFill>
                  <a:prstClr val="black"/>
                </a:solidFill>
              </a:rPr>
              <a:t>?</a:t>
            </a:r>
            <a:endParaRPr lang="en-AU" dirty="0"/>
          </a:p>
        </p:txBody>
      </p:sp>
      <p:sp>
        <p:nvSpPr>
          <p:cNvPr id="2" name="Slide Number Placeholder 1"/>
          <p:cNvSpPr>
            <a:spLocks noGrp="1"/>
          </p:cNvSpPr>
          <p:nvPr>
            <p:ph type="sldNum" sz="quarter" idx="10"/>
          </p:nvPr>
        </p:nvSpPr>
        <p:spPr/>
        <p:txBody>
          <a:bodyPr/>
          <a:lstStyle/>
          <a:p>
            <a:pPr>
              <a:defRPr/>
            </a:pPr>
            <a:fld id="{99A53646-FB96-47C5-897D-3331B35CF1B8}" type="slidenum">
              <a:rPr lang="en-US" smtClean="0"/>
              <a:pPr>
                <a:defRPr/>
              </a:pPr>
              <a:t>22</a:t>
            </a:fld>
            <a:endParaRPr lang="en-US" dirty="0"/>
          </a:p>
        </p:txBody>
      </p:sp>
    </p:spTree>
    <p:extLst>
      <p:ext uri="{BB962C8B-B14F-4D97-AF65-F5344CB8AC3E}">
        <p14:creationId xmlns:p14="http://schemas.microsoft.com/office/powerpoint/2010/main" val="9821068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178" y="3907133"/>
            <a:ext cx="8677275"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bwMode="auto">
          <a:xfrm>
            <a:off x="6801420" y="4510320"/>
            <a:ext cx="936104" cy="1071935"/>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AU" sz="2400">
              <a:solidFill>
                <a:prstClr val="black"/>
              </a:solidFill>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179" y="1844824"/>
            <a:ext cx="8696325" cy="187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8284" y="5918110"/>
            <a:ext cx="1952625"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73140" y="5927635"/>
            <a:ext cx="21717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Oval 11"/>
          <p:cNvSpPr/>
          <p:nvPr/>
        </p:nvSpPr>
        <p:spPr bwMode="auto">
          <a:xfrm>
            <a:off x="1924348" y="2984225"/>
            <a:ext cx="1152128" cy="747775"/>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AU" sz="2400">
              <a:solidFill>
                <a:prstClr val="black"/>
              </a:solidFill>
            </a:endParaRPr>
          </a:p>
        </p:txBody>
      </p:sp>
      <p:sp>
        <p:nvSpPr>
          <p:cNvPr id="3" name="Rectangle 2"/>
          <p:cNvSpPr/>
          <p:nvPr/>
        </p:nvSpPr>
        <p:spPr>
          <a:xfrm>
            <a:off x="611560" y="1282611"/>
            <a:ext cx="11437342" cy="461665"/>
          </a:xfrm>
          <a:prstGeom prst="rect">
            <a:avLst/>
          </a:prstGeom>
        </p:spPr>
        <p:txBody>
          <a:bodyPr wrap="square">
            <a:spAutoFit/>
          </a:bodyPr>
          <a:lstStyle/>
          <a:p>
            <a:r>
              <a:rPr lang="en-AU" sz="2400" dirty="0">
                <a:solidFill>
                  <a:prstClr val="black"/>
                </a:solidFill>
              </a:rPr>
              <a:t>This may not necessarily be minimum practicable effort.</a:t>
            </a:r>
          </a:p>
        </p:txBody>
      </p:sp>
      <p:sp>
        <p:nvSpPr>
          <p:cNvPr id="4" name="Title 3"/>
          <p:cNvSpPr>
            <a:spLocks noGrp="1"/>
          </p:cNvSpPr>
          <p:nvPr>
            <p:ph type="title"/>
          </p:nvPr>
        </p:nvSpPr>
        <p:spPr/>
        <p:txBody>
          <a:bodyPr/>
          <a:lstStyle/>
          <a:p>
            <a:r>
              <a:rPr lang="en-AU" dirty="0">
                <a:solidFill>
                  <a:prstClr val="black"/>
                </a:solidFill>
              </a:rPr>
              <a:t>What </a:t>
            </a:r>
            <a:r>
              <a:rPr lang="en-AU" dirty="0" smtClean="0">
                <a:solidFill>
                  <a:prstClr val="black"/>
                </a:solidFill>
              </a:rPr>
              <a:t>is the minimum </a:t>
            </a:r>
            <a:r>
              <a:rPr lang="en-AU" dirty="0">
                <a:solidFill>
                  <a:prstClr val="black"/>
                </a:solidFill>
              </a:rPr>
              <a:t>requirement on which </a:t>
            </a:r>
            <a:r>
              <a:rPr lang="en-AU" dirty="0" smtClean="0">
                <a:solidFill>
                  <a:prstClr val="black"/>
                </a:solidFill>
              </a:rPr>
              <a:t>standards </a:t>
            </a:r>
            <a:r>
              <a:rPr lang="en-AU" dirty="0">
                <a:solidFill>
                  <a:prstClr val="black"/>
                </a:solidFill>
              </a:rPr>
              <a:t>are based ?</a:t>
            </a:r>
            <a:br>
              <a:rPr lang="en-AU" dirty="0">
                <a:solidFill>
                  <a:prstClr val="black"/>
                </a:solidFill>
              </a:rPr>
            </a:br>
            <a:endParaRPr lang="en-AU" dirty="0"/>
          </a:p>
        </p:txBody>
      </p:sp>
      <p:sp>
        <p:nvSpPr>
          <p:cNvPr id="5" name="Slide Number Placeholder 4"/>
          <p:cNvSpPr>
            <a:spLocks noGrp="1"/>
          </p:cNvSpPr>
          <p:nvPr>
            <p:ph type="sldNum" sz="quarter" idx="10"/>
          </p:nvPr>
        </p:nvSpPr>
        <p:spPr/>
        <p:txBody>
          <a:bodyPr/>
          <a:lstStyle/>
          <a:p>
            <a:pPr>
              <a:defRPr/>
            </a:pPr>
            <a:fld id="{99A53646-FB96-47C5-897D-3331B35CF1B8}" type="slidenum">
              <a:rPr lang="en-US" smtClean="0"/>
              <a:pPr>
                <a:defRPr/>
              </a:pPr>
              <a:t>23</a:t>
            </a:fld>
            <a:endParaRPr lang="en-US" dirty="0"/>
          </a:p>
        </p:txBody>
      </p:sp>
      <p:sp>
        <p:nvSpPr>
          <p:cNvPr id="6" name="TextBox 5"/>
          <p:cNvSpPr txBox="1"/>
          <p:nvPr/>
        </p:nvSpPr>
        <p:spPr>
          <a:xfrm>
            <a:off x="6876256" y="6145559"/>
            <a:ext cx="2232248" cy="307777"/>
          </a:xfrm>
          <a:prstGeom prst="rect">
            <a:avLst/>
          </a:prstGeom>
          <a:noFill/>
        </p:spPr>
        <p:txBody>
          <a:bodyPr wrap="square" rtlCol="0">
            <a:spAutoFit/>
          </a:bodyPr>
          <a:lstStyle/>
          <a:p>
            <a:pPr algn="r"/>
            <a:r>
              <a:rPr lang="en-AU" sz="1400" dirty="0">
                <a:solidFill>
                  <a:prstClr val="black"/>
                </a:solidFill>
              </a:rPr>
              <a:t>Excerpt: AS 5104</a:t>
            </a:r>
          </a:p>
        </p:txBody>
      </p:sp>
    </p:spTree>
    <p:extLst>
      <p:ext uri="{BB962C8B-B14F-4D97-AF65-F5344CB8AC3E}">
        <p14:creationId xmlns:p14="http://schemas.microsoft.com/office/powerpoint/2010/main" val="13431865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67544" y="1412777"/>
            <a:ext cx="2160240" cy="4680520"/>
          </a:xfrm>
          <a:prstGeom prst="rect">
            <a:avLst/>
          </a:prstGeom>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4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FontTx/>
              <a:buNone/>
            </a:pPr>
            <a:r>
              <a:rPr lang="en-AU" sz="2000" kern="0" dirty="0" smtClean="0">
                <a:solidFill>
                  <a:prstClr val="black"/>
                </a:solidFill>
              </a:rPr>
              <a:t>This is an adaptation from the </a:t>
            </a:r>
            <a:r>
              <a:rPr lang="en-AU" sz="2000" kern="0" dirty="0">
                <a:solidFill>
                  <a:prstClr val="black"/>
                </a:solidFill>
              </a:rPr>
              <a:t>International </a:t>
            </a:r>
            <a:r>
              <a:rPr lang="en-AU" sz="2000" kern="0" dirty="0" err="1">
                <a:solidFill>
                  <a:prstClr val="black"/>
                </a:solidFill>
              </a:rPr>
              <a:t>Electrotechnical</a:t>
            </a:r>
            <a:r>
              <a:rPr lang="en-AU" sz="2000" kern="0" dirty="0">
                <a:solidFill>
                  <a:prstClr val="black"/>
                </a:solidFill>
              </a:rPr>
              <a:t> Commission (</a:t>
            </a:r>
            <a:r>
              <a:rPr lang="en-AU" sz="2000" kern="0" dirty="0" smtClean="0">
                <a:solidFill>
                  <a:prstClr val="black"/>
                </a:solidFill>
              </a:rPr>
              <a:t>IEC) Code 61508</a:t>
            </a:r>
          </a:p>
          <a:p>
            <a:pPr marL="0" indent="0">
              <a:buFontTx/>
              <a:buNone/>
            </a:pPr>
            <a:endParaRPr lang="en-AU" kern="0" dirty="0">
              <a:solidFill>
                <a:prstClr val="black"/>
              </a:solidFill>
            </a:endParaRPr>
          </a:p>
          <a:p>
            <a:pPr marL="0" indent="0">
              <a:buFontTx/>
              <a:buNone/>
            </a:pPr>
            <a:endParaRPr lang="en-AU" kern="0" dirty="0" smtClean="0">
              <a:solidFill>
                <a:prstClr val="black"/>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116632"/>
            <a:ext cx="5798018" cy="6396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E666583C-5507-4EC8-B0C7-4C78B038E005}" type="slidenum">
              <a:rPr lang="en-US" smtClean="0"/>
              <a:pPr>
                <a:defRPr/>
              </a:pPr>
              <a:t>24</a:t>
            </a:fld>
            <a:endParaRPr lang="en-US"/>
          </a:p>
        </p:txBody>
      </p:sp>
    </p:spTree>
    <p:extLst>
      <p:ext uri="{BB962C8B-B14F-4D97-AF65-F5344CB8AC3E}">
        <p14:creationId xmlns:p14="http://schemas.microsoft.com/office/powerpoint/2010/main" val="36015867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65F01BBC-B154-426B-B193-7FA9844B8C65}" type="slidenum">
              <a:rPr lang="en-US" smtClean="0"/>
              <a:pPr>
                <a:defRPr/>
              </a:pPr>
              <a:t>25</a:t>
            </a:fld>
            <a:endParaRPr lang="en-US" dirty="0"/>
          </a:p>
        </p:txBody>
      </p:sp>
      <p:sp>
        <p:nvSpPr>
          <p:cNvPr id="2" name="Title 1"/>
          <p:cNvSpPr>
            <a:spLocks noGrp="1"/>
          </p:cNvSpPr>
          <p:nvPr>
            <p:ph type="title" idx="4294967295"/>
          </p:nvPr>
        </p:nvSpPr>
        <p:spPr>
          <a:xfrm>
            <a:off x="360040" y="44624"/>
            <a:ext cx="2987824" cy="2808312"/>
          </a:xfrm>
        </p:spPr>
        <p:txBody>
          <a:bodyPr>
            <a:normAutofit/>
          </a:bodyPr>
          <a:lstStyle/>
          <a:p>
            <a:r>
              <a:rPr lang="en-AU" dirty="0">
                <a:solidFill>
                  <a:schemeClr val="tx1"/>
                </a:solidFill>
              </a:rPr>
              <a:t>What </a:t>
            </a:r>
            <a:r>
              <a:rPr lang="en-AU" dirty="0" smtClean="0">
                <a:solidFill>
                  <a:schemeClr val="tx1"/>
                </a:solidFill>
              </a:rPr>
              <a:t>is the typical flowchart to assess structures? </a:t>
            </a:r>
            <a:endParaRPr lang="en-AU" dirty="0">
              <a:solidFill>
                <a:schemeClr val="tx1"/>
              </a:solidFill>
            </a:endParaRPr>
          </a:p>
        </p:txBody>
      </p:sp>
      <p:sp>
        <p:nvSpPr>
          <p:cNvPr id="6" name="Rectangle 5"/>
          <p:cNvSpPr/>
          <p:nvPr/>
        </p:nvSpPr>
        <p:spPr>
          <a:xfrm>
            <a:off x="1259632" y="6217567"/>
            <a:ext cx="2520280" cy="307777"/>
          </a:xfrm>
          <a:prstGeom prst="rect">
            <a:avLst/>
          </a:prstGeom>
        </p:spPr>
        <p:txBody>
          <a:bodyPr wrap="square">
            <a:spAutoFit/>
          </a:bodyPr>
          <a:lstStyle/>
          <a:p>
            <a:r>
              <a:rPr lang="en-AU" sz="1400" dirty="0">
                <a:solidFill>
                  <a:prstClr val="black"/>
                </a:solidFill>
              </a:rPr>
              <a:t>AS ISO 13822 Appendix B</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5402" y="4447"/>
            <a:ext cx="4987037" cy="6489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34859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Limits of steel corrosion </a:t>
            </a:r>
            <a:endParaRPr lang="en-AU" dirty="0"/>
          </a:p>
        </p:txBody>
      </p:sp>
      <p:sp>
        <p:nvSpPr>
          <p:cNvPr id="3" name="Content Placeholder 2"/>
          <p:cNvSpPr>
            <a:spLocks noGrp="1"/>
          </p:cNvSpPr>
          <p:nvPr>
            <p:ph idx="1"/>
          </p:nvPr>
        </p:nvSpPr>
        <p:spPr>
          <a:xfrm>
            <a:off x="467544" y="1484784"/>
            <a:ext cx="8208912" cy="2448272"/>
          </a:xfrm>
        </p:spPr>
        <p:txBody>
          <a:bodyPr/>
          <a:lstStyle/>
          <a:p>
            <a:r>
              <a:rPr lang="en-AU" dirty="0" smtClean="0"/>
              <a:t>Any loss of material may severely affect the strength </a:t>
            </a:r>
          </a:p>
          <a:p>
            <a:r>
              <a:rPr lang="en-AU" dirty="0" smtClean="0"/>
              <a:t>Corrosion to the extent of change of shape (below) can result in catastrophic failure </a:t>
            </a:r>
            <a:r>
              <a:rPr lang="en-AU" dirty="0">
                <a:cs typeface="Arial"/>
              </a:rPr>
              <a:t>―</a:t>
            </a:r>
            <a:r>
              <a:rPr lang="en-AU" dirty="0" smtClean="0"/>
              <a:t> requires assessment </a:t>
            </a:r>
          </a:p>
          <a:p>
            <a:r>
              <a:rPr lang="en-AU" dirty="0" smtClean="0"/>
              <a:t>Reduced capacity is far less than the reliability target </a:t>
            </a:r>
            <a:r>
              <a:rPr lang="en-AU" dirty="0">
                <a:cs typeface="Arial"/>
              </a:rPr>
              <a:t>―</a:t>
            </a:r>
            <a:r>
              <a:rPr lang="en-AU" dirty="0" smtClean="0"/>
              <a:t> can be calculated accurately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3717032"/>
            <a:ext cx="5434310" cy="2761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26</a:t>
            </a:fld>
            <a:endParaRPr lang="en-US" dirty="0"/>
          </a:p>
        </p:txBody>
      </p:sp>
    </p:spTree>
    <p:extLst>
      <p:ext uri="{BB962C8B-B14F-4D97-AF65-F5344CB8AC3E}">
        <p14:creationId xmlns:p14="http://schemas.microsoft.com/office/powerpoint/2010/main" val="22074621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7990656" cy="1182960"/>
          </a:xfrm>
        </p:spPr>
        <p:txBody>
          <a:bodyPr>
            <a:normAutofit/>
          </a:bodyPr>
          <a:lstStyle/>
          <a:p>
            <a:r>
              <a:rPr lang="en-AU" dirty="0" smtClean="0"/>
              <a:t>This state of corrosion is on curve below</a:t>
            </a:r>
            <a:endParaRPr lang="en-AU" dirty="0"/>
          </a:p>
        </p:txBody>
      </p:sp>
      <p:pic>
        <p:nvPicPr>
          <p:cNvPr id="2050"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7844" y="1628800"/>
            <a:ext cx="8631895" cy="4712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65F01BBC-B154-426B-B193-7FA9844B8C65}" type="slidenum">
              <a:rPr lang="en-US" smtClean="0"/>
              <a:pPr>
                <a:defRPr/>
              </a:pPr>
              <a:t>27</a:t>
            </a:fld>
            <a:endParaRPr lang="en-US" dirty="0"/>
          </a:p>
        </p:txBody>
      </p:sp>
    </p:spTree>
    <p:extLst>
      <p:ext uri="{BB962C8B-B14F-4D97-AF65-F5344CB8AC3E}">
        <p14:creationId xmlns:p14="http://schemas.microsoft.com/office/powerpoint/2010/main" val="34414725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Limits of steel corrosion – book effect</a:t>
            </a:r>
            <a:endParaRPr lang="en-AU"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691353"/>
            <a:ext cx="3583822" cy="3530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499992" y="1278483"/>
            <a:ext cx="4414313" cy="5167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bwMode="auto">
          <a:xfrm>
            <a:off x="467544" y="1268760"/>
            <a:ext cx="3600400" cy="14401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baseline="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400" baseline="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200" baseline="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AU" kern="0" dirty="0" smtClean="0">
                <a:solidFill>
                  <a:prstClr val="black"/>
                </a:solidFill>
              </a:rPr>
              <a:t>May not look “too bad” </a:t>
            </a:r>
          </a:p>
          <a:p>
            <a:r>
              <a:rPr lang="en-AU" kern="0" dirty="0" smtClean="0">
                <a:solidFill>
                  <a:prstClr val="black"/>
                </a:solidFill>
              </a:rPr>
              <a:t>Eccentric effects </a:t>
            </a:r>
          </a:p>
          <a:p>
            <a:r>
              <a:rPr lang="en-AU" kern="0" dirty="0" smtClean="0">
                <a:solidFill>
                  <a:prstClr val="black"/>
                </a:solidFill>
              </a:rPr>
              <a:t>Internal pressure </a:t>
            </a:r>
          </a:p>
        </p:txBody>
      </p:sp>
      <p:sp>
        <p:nvSpPr>
          <p:cNvPr id="3" name="Slide Number Placeholder 2"/>
          <p:cNvSpPr>
            <a:spLocks noGrp="1"/>
          </p:cNvSpPr>
          <p:nvPr>
            <p:ph type="sldNum" sz="quarter" idx="10"/>
          </p:nvPr>
        </p:nvSpPr>
        <p:spPr/>
        <p:txBody>
          <a:bodyPr/>
          <a:lstStyle/>
          <a:p>
            <a:pPr>
              <a:defRPr/>
            </a:pPr>
            <a:fld id="{65F01BBC-B154-426B-B193-7FA9844B8C65}" type="slidenum">
              <a:rPr lang="en-US" smtClean="0"/>
              <a:pPr>
                <a:defRPr/>
              </a:pPr>
              <a:t>28</a:t>
            </a:fld>
            <a:endParaRPr lang="en-US" dirty="0"/>
          </a:p>
        </p:txBody>
      </p:sp>
    </p:spTree>
    <p:extLst>
      <p:ext uri="{BB962C8B-B14F-4D97-AF65-F5344CB8AC3E}">
        <p14:creationId xmlns:p14="http://schemas.microsoft.com/office/powerpoint/2010/main" val="17371678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Limits of concrete degradation (footings) </a:t>
            </a:r>
            <a:endParaRPr lang="en-AU" dirty="0"/>
          </a:p>
        </p:txBody>
      </p:sp>
      <p:sp>
        <p:nvSpPr>
          <p:cNvPr id="3" name="Content Placeholder 2"/>
          <p:cNvSpPr>
            <a:spLocks noGrp="1"/>
          </p:cNvSpPr>
          <p:nvPr>
            <p:ph idx="1"/>
          </p:nvPr>
        </p:nvSpPr>
        <p:spPr>
          <a:xfrm>
            <a:off x="179512" y="1196752"/>
            <a:ext cx="5688632" cy="5256584"/>
          </a:xfrm>
        </p:spPr>
        <p:txBody>
          <a:bodyPr/>
          <a:lstStyle/>
          <a:p>
            <a:r>
              <a:rPr lang="en-AU" dirty="0"/>
              <a:t>Loss of bond strength of reinforcing</a:t>
            </a:r>
          </a:p>
          <a:p>
            <a:pPr lvl="1"/>
            <a:r>
              <a:rPr lang="en-AU" dirty="0"/>
              <a:t>Carbonation is caused by a </a:t>
            </a:r>
            <a:r>
              <a:rPr lang="en-AU" dirty="0" smtClean="0"/>
              <a:t>CO</a:t>
            </a:r>
            <a:r>
              <a:rPr lang="en-AU" baseline="-25000" dirty="0" smtClean="0"/>
              <a:t>2</a:t>
            </a:r>
            <a:r>
              <a:rPr lang="en-AU" dirty="0" smtClean="0"/>
              <a:t>  </a:t>
            </a:r>
            <a:r>
              <a:rPr lang="en-AU" dirty="0"/>
              <a:t>reaction which neutralises the alkaline state of concrete</a:t>
            </a:r>
          </a:p>
          <a:p>
            <a:pPr lvl="1"/>
            <a:r>
              <a:rPr lang="en-AU" dirty="0"/>
              <a:t>Corrosion after or with carbonation causes spalling </a:t>
            </a:r>
          </a:p>
          <a:p>
            <a:r>
              <a:rPr lang="en-AU" dirty="0"/>
              <a:t>Loss of concrete strength </a:t>
            </a:r>
          </a:p>
          <a:p>
            <a:pPr lvl="1"/>
            <a:r>
              <a:rPr lang="en-AU" dirty="0"/>
              <a:t>Chemical degradation (alkaline)</a:t>
            </a:r>
          </a:p>
          <a:p>
            <a:pPr lvl="1"/>
            <a:r>
              <a:rPr lang="en-AU" dirty="0"/>
              <a:t>Alkaline aggregate reaction (incompatibility of the aggregates)</a:t>
            </a:r>
          </a:p>
          <a:p>
            <a:pPr lvl="1"/>
            <a:r>
              <a:rPr lang="en-AU" dirty="0"/>
              <a:t>D</a:t>
            </a:r>
            <a:r>
              <a:rPr lang="en-AU" dirty="0" smtClean="0"/>
              <a:t>ifferential </a:t>
            </a:r>
            <a:r>
              <a:rPr lang="en-AU" dirty="0"/>
              <a:t>settlement </a:t>
            </a:r>
          </a:p>
          <a:p>
            <a:pPr lvl="1"/>
            <a:r>
              <a:rPr lang="en-AU" dirty="0"/>
              <a:t>R</a:t>
            </a:r>
            <a:r>
              <a:rPr lang="en-AU" dirty="0" smtClean="0"/>
              <a:t>otation </a:t>
            </a:r>
            <a:r>
              <a:rPr lang="en-AU" dirty="0"/>
              <a:t>of fixed </a:t>
            </a:r>
            <a:r>
              <a:rPr lang="en-AU" dirty="0" smtClean="0"/>
              <a:t>bases  </a:t>
            </a:r>
            <a:endParaRPr lang="en-AU"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772816"/>
            <a:ext cx="2876550" cy="3790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29</a:t>
            </a:fld>
            <a:endParaRPr lang="en-US" dirty="0"/>
          </a:p>
        </p:txBody>
      </p:sp>
    </p:spTree>
    <p:extLst>
      <p:ext uri="{BB962C8B-B14F-4D97-AF65-F5344CB8AC3E}">
        <p14:creationId xmlns:p14="http://schemas.microsoft.com/office/powerpoint/2010/main" val="12631015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a:solidFill>
                  <a:schemeClr val="tx1"/>
                </a:solidFill>
              </a:rPr>
              <a:t>What </a:t>
            </a:r>
            <a:r>
              <a:rPr lang="en-AU" dirty="0" smtClean="0">
                <a:solidFill>
                  <a:schemeClr val="tx1"/>
                </a:solidFill>
              </a:rPr>
              <a:t>are we going </a:t>
            </a:r>
            <a:r>
              <a:rPr lang="en-AU" dirty="0">
                <a:solidFill>
                  <a:schemeClr val="tx1"/>
                </a:solidFill>
              </a:rPr>
              <a:t>to cover?</a:t>
            </a:r>
          </a:p>
        </p:txBody>
      </p:sp>
      <p:sp>
        <p:nvSpPr>
          <p:cNvPr id="7" name="Content Placeholder 6"/>
          <p:cNvSpPr>
            <a:spLocks noGrp="1"/>
          </p:cNvSpPr>
          <p:nvPr>
            <p:ph idx="1"/>
          </p:nvPr>
        </p:nvSpPr>
        <p:spPr/>
        <p:txBody>
          <a:bodyPr/>
          <a:lstStyle/>
          <a:p>
            <a:r>
              <a:rPr lang="en-AU" dirty="0"/>
              <a:t>Old and new </a:t>
            </a:r>
            <a:r>
              <a:rPr lang="en-AU" dirty="0" smtClean="0"/>
              <a:t>structural safety bulletins</a:t>
            </a:r>
            <a:endParaRPr lang="en-AU" dirty="0"/>
          </a:p>
          <a:p>
            <a:r>
              <a:rPr lang="en-AU" dirty="0"/>
              <a:t>Consider </a:t>
            </a:r>
            <a:r>
              <a:rPr lang="en-AU" dirty="0" smtClean="0"/>
              <a:t>full </a:t>
            </a:r>
            <a:r>
              <a:rPr lang="en-AU" dirty="0"/>
              <a:t>lifecycle </a:t>
            </a:r>
            <a:r>
              <a:rPr lang="en-AU" dirty="0" smtClean="0"/>
              <a:t>– what </a:t>
            </a:r>
            <a:r>
              <a:rPr lang="en-AU" dirty="0"/>
              <a:t>can go </a:t>
            </a:r>
            <a:r>
              <a:rPr lang="en-AU" dirty="0" smtClean="0"/>
              <a:t>wrong? </a:t>
            </a:r>
            <a:endParaRPr lang="en-AU" dirty="0"/>
          </a:p>
          <a:p>
            <a:r>
              <a:rPr lang="en-AU" dirty="0"/>
              <a:t>What are </a:t>
            </a:r>
            <a:r>
              <a:rPr lang="en-AU" dirty="0" smtClean="0"/>
              <a:t>requirements </a:t>
            </a:r>
            <a:r>
              <a:rPr lang="en-AU" dirty="0"/>
              <a:t>of structural integrity – should intervention be necessary</a:t>
            </a:r>
            <a:r>
              <a:rPr lang="en-AU" dirty="0" smtClean="0"/>
              <a:t>? </a:t>
            </a:r>
            <a:endParaRPr lang="en-AU" dirty="0"/>
          </a:p>
          <a:p>
            <a:r>
              <a:rPr lang="en-AU" dirty="0"/>
              <a:t>Common structural integrity failing </a:t>
            </a:r>
            <a:r>
              <a:rPr lang="en-AU" dirty="0" smtClean="0"/>
              <a:t>indicators</a:t>
            </a:r>
            <a:endParaRPr lang="en-AU" dirty="0"/>
          </a:p>
          <a:p>
            <a:r>
              <a:rPr lang="en-AU" dirty="0"/>
              <a:t>Findings </a:t>
            </a:r>
            <a:r>
              <a:rPr lang="en-AU" dirty="0" smtClean="0"/>
              <a:t>internationally</a:t>
            </a:r>
            <a:r>
              <a:rPr lang="en-AU" dirty="0"/>
              <a:t> –</a:t>
            </a:r>
            <a:r>
              <a:rPr lang="en-AU" dirty="0" smtClean="0"/>
              <a:t> </a:t>
            </a:r>
            <a:r>
              <a:rPr lang="en-AU" dirty="0"/>
              <a:t>l</a:t>
            </a:r>
            <a:r>
              <a:rPr lang="en-AU" dirty="0" smtClean="0"/>
              <a:t>ack </a:t>
            </a:r>
            <a:r>
              <a:rPr lang="en-AU" dirty="0"/>
              <a:t>of competency, </a:t>
            </a:r>
            <a:r>
              <a:rPr lang="en-AU" dirty="0" smtClean="0"/>
              <a:t>poor communication and </a:t>
            </a:r>
            <a:r>
              <a:rPr lang="en-AU" dirty="0"/>
              <a:t>lack of </a:t>
            </a:r>
            <a:r>
              <a:rPr lang="en-AU" dirty="0" smtClean="0"/>
              <a:t>maintenance are </a:t>
            </a:r>
            <a:r>
              <a:rPr lang="en-AU" dirty="0"/>
              <a:t>all key </a:t>
            </a:r>
            <a:r>
              <a:rPr lang="en-AU" dirty="0" smtClean="0"/>
              <a:t>precursors </a:t>
            </a:r>
            <a:r>
              <a:rPr lang="en-AU" dirty="0"/>
              <a:t>to failure </a:t>
            </a:r>
          </a:p>
        </p:txBody>
      </p:sp>
      <p:sp>
        <p:nvSpPr>
          <p:cNvPr id="2" name="Slide Number Placeholder 1"/>
          <p:cNvSpPr>
            <a:spLocks noGrp="1"/>
          </p:cNvSpPr>
          <p:nvPr>
            <p:ph type="sldNum" sz="quarter" idx="10"/>
          </p:nvPr>
        </p:nvSpPr>
        <p:spPr/>
        <p:txBody>
          <a:bodyPr/>
          <a:lstStyle/>
          <a:p>
            <a:pPr>
              <a:defRPr/>
            </a:pPr>
            <a:fld id="{65F01BBC-B154-426B-B193-7FA9844B8C65}" type="slidenum">
              <a:rPr lang="en-US" smtClean="0"/>
              <a:pPr>
                <a:defRPr/>
              </a:pPr>
              <a:t>3</a:t>
            </a:fld>
            <a:endParaRPr lang="en-US" dirty="0"/>
          </a:p>
        </p:txBody>
      </p:sp>
    </p:spTree>
    <p:extLst>
      <p:ext uri="{BB962C8B-B14F-4D97-AF65-F5344CB8AC3E}">
        <p14:creationId xmlns:p14="http://schemas.microsoft.com/office/powerpoint/2010/main" val="30453547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Reinforced concrete</a:t>
            </a:r>
            <a:endParaRPr lang="en-AU" dirty="0"/>
          </a:p>
        </p:txBody>
      </p:sp>
      <p:sp>
        <p:nvSpPr>
          <p:cNvPr id="4" name="Content Placeholder 3"/>
          <p:cNvSpPr>
            <a:spLocks noGrp="1"/>
          </p:cNvSpPr>
          <p:nvPr>
            <p:ph idx="1"/>
          </p:nvPr>
        </p:nvSpPr>
        <p:spPr>
          <a:xfrm>
            <a:off x="685800" y="1600200"/>
            <a:ext cx="8062664" cy="4495800"/>
          </a:xfrm>
        </p:spPr>
        <p:txBody>
          <a:bodyPr/>
          <a:lstStyle/>
          <a:p>
            <a:r>
              <a:rPr lang="en-AU" dirty="0"/>
              <a:t>Concrete spalling is a late condition failure </a:t>
            </a:r>
            <a:r>
              <a:rPr lang="en-AU" dirty="0">
                <a:cs typeface="Arial"/>
              </a:rPr>
              <a:t>―</a:t>
            </a:r>
            <a:r>
              <a:rPr lang="en-AU" dirty="0" smtClean="0"/>
              <a:t> </a:t>
            </a:r>
            <a:r>
              <a:rPr lang="en-AU" dirty="0"/>
              <a:t>spalled concrete is usually too far gone to repair </a:t>
            </a:r>
            <a:r>
              <a:rPr lang="en-AU" dirty="0" smtClean="0"/>
              <a:t>economically </a:t>
            </a:r>
            <a:endParaRPr lang="en-AU" dirty="0"/>
          </a:p>
          <a:p>
            <a:r>
              <a:rPr lang="en-AU" dirty="0"/>
              <a:t>Carbonation breakdown for </a:t>
            </a:r>
            <a:r>
              <a:rPr lang="en-AU" dirty="0" smtClean="0"/>
              <a:t>40 mm </a:t>
            </a:r>
            <a:r>
              <a:rPr lang="en-AU" dirty="0"/>
              <a:t>cover usually breaks down within </a:t>
            </a:r>
            <a:r>
              <a:rPr lang="en-AU" dirty="0" smtClean="0"/>
              <a:t>about 40 </a:t>
            </a:r>
            <a:r>
              <a:rPr lang="en-AU" dirty="0"/>
              <a:t>years (unless specially protected and depending on the chemical exposure) </a:t>
            </a:r>
          </a:p>
          <a:p>
            <a:r>
              <a:rPr lang="en-AU" dirty="0"/>
              <a:t>Extra cover is counter productive unless fibre reinforced</a:t>
            </a:r>
          </a:p>
          <a:p>
            <a:r>
              <a:rPr lang="en-AU" dirty="0"/>
              <a:t>Level of decay requires laboratory </a:t>
            </a:r>
            <a:r>
              <a:rPr lang="en-AU" dirty="0" smtClean="0"/>
              <a:t>confirmation  </a:t>
            </a:r>
            <a:endParaRPr lang="en-AU" dirty="0"/>
          </a:p>
          <a:p>
            <a:r>
              <a:rPr lang="en-AU" dirty="0"/>
              <a:t>Permanent shuttering corrosion can reduces slab capacity to less than safe-weight </a:t>
            </a:r>
            <a:r>
              <a:rPr lang="en-AU" dirty="0" smtClean="0"/>
              <a:t>resistance </a:t>
            </a:r>
            <a:r>
              <a:rPr lang="en-AU" dirty="0">
                <a:cs typeface="Arial"/>
              </a:rPr>
              <a:t>―</a:t>
            </a:r>
            <a:r>
              <a:rPr lang="en-AU" dirty="0" smtClean="0"/>
              <a:t> </a:t>
            </a:r>
            <a:r>
              <a:rPr lang="en-AU" dirty="0"/>
              <a:t>m</a:t>
            </a:r>
            <a:r>
              <a:rPr lang="en-AU" dirty="0" smtClean="0"/>
              <a:t>esh </a:t>
            </a:r>
            <a:r>
              <a:rPr lang="en-AU" dirty="0"/>
              <a:t>in slab is to prevent total </a:t>
            </a:r>
            <a:r>
              <a:rPr lang="en-AU" dirty="0" smtClean="0"/>
              <a:t>collapse</a:t>
            </a:r>
            <a:endParaRPr lang="en-AU" dirty="0"/>
          </a:p>
          <a:p>
            <a:endParaRPr lang="en-AU" dirty="0"/>
          </a:p>
          <a:p>
            <a:endParaRPr lang="en-AU" dirty="0"/>
          </a:p>
        </p:txBody>
      </p:sp>
      <p:sp>
        <p:nvSpPr>
          <p:cNvPr id="3" name="Slide Number Placeholder 2"/>
          <p:cNvSpPr>
            <a:spLocks noGrp="1"/>
          </p:cNvSpPr>
          <p:nvPr>
            <p:ph type="sldNum" sz="quarter" idx="10"/>
          </p:nvPr>
        </p:nvSpPr>
        <p:spPr/>
        <p:txBody>
          <a:bodyPr/>
          <a:lstStyle/>
          <a:p>
            <a:pPr>
              <a:defRPr/>
            </a:pPr>
            <a:fld id="{65F01BBC-B154-426B-B193-7FA9844B8C65}" type="slidenum">
              <a:rPr lang="en-US" smtClean="0"/>
              <a:pPr>
                <a:defRPr/>
              </a:pPr>
              <a:t>30</a:t>
            </a:fld>
            <a:endParaRPr lang="en-US" dirty="0"/>
          </a:p>
        </p:txBody>
      </p:sp>
    </p:spTree>
    <p:extLst>
      <p:ext uri="{BB962C8B-B14F-4D97-AF65-F5344CB8AC3E}">
        <p14:creationId xmlns:p14="http://schemas.microsoft.com/office/powerpoint/2010/main" val="20349141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Examples of structural </a:t>
            </a:r>
            <a:r>
              <a:rPr lang="en-AU" dirty="0"/>
              <a:t>standard </a:t>
            </a:r>
            <a:r>
              <a:rPr lang="en-AU" dirty="0" smtClean="0"/>
              <a:t>changes due </a:t>
            </a:r>
            <a:r>
              <a:rPr lang="en-AU" dirty="0"/>
              <a:t>to </a:t>
            </a:r>
            <a:r>
              <a:rPr lang="en-AU" dirty="0" smtClean="0"/>
              <a:t>failure learnings</a:t>
            </a:r>
            <a:endParaRPr lang="en-AU" dirty="0"/>
          </a:p>
        </p:txBody>
      </p:sp>
      <p:sp>
        <p:nvSpPr>
          <p:cNvPr id="3" name="Content Placeholder 2"/>
          <p:cNvSpPr>
            <a:spLocks noGrp="1"/>
          </p:cNvSpPr>
          <p:nvPr>
            <p:ph idx="1"/>
          </p:nvPr>
        </p:nvSpPr>
        <p:spPr/>
        <p:txBody>
          <a:bodyPr>
            <a:normAutofit/>
          </a:bodyPr>
          <a:lstStyle/>
          <a:p>
            <a:pPr marL="0" indent="0">
              <a:buNone/>
            </a:pPr>
            <a:r>
              <a:rPr lang="en-AU" dirty="0" smtClean="0"/>
              <a:t>Duty of care – to keep up with risks: </a:t>
            </a:r>
          </a:p>
          <a:p>
            <a:r>
              <a:rPr lang="en-AU" dirty="0" smtClean="0"/>
              <a:t>Steelwork: Prying effects </a:t>
            </a:r>
            <a:r>
              <a:rPr lang="en-AU" dirty="0">
                <a:cs typeface="Arial"/>
              </a:rPr>
              <a:t>―</a:t>
            </a:r>
            <a:r>
              <a:rPr lang="en-AU" dirty="0" smtClean="0"/>
              <a:t> 1980s (Hyatt), 1990s - Shear lag rules and block shear failures (numerous failures and material testing) </a:t>
            </a:r>
          </a:p>
          <a:p>
            <a:r>
              <a:rPr lang="en-AU" dirty="0" smtClean="0"/>
              <a:t>Steelwork: subsurface defects </a:t>
            </a:r>
            <a:r>
              <a:rPr lang="en-AU" dirty="0">
                <a:cs typeface="Arial"/>
              </a:rPr>
              <a:t>―</a:t>
            </a:r>
            <a:r>
              <a:rPr lang="en-AU" dirty="0" smtClean="0"/>
              <a:t> Weld lamellar tearing risk (EN3-1-10; Z</a:t>
            </a:r>
            <a:r>
              <a:rPr lang="en-AU" sz="1800" dirty="0" smtClean="0"/>
              <a:t>R</a:t>
            </a:r>
            <a:r>
              <a:rPr lang="en-AU" dirty="0" smtClean="0"/>
              <a:t> value determined) </a:t>
            </a:r>
          </a:p>
          <a:p>
            <a:r>
              <a:rPr lang="en-AU" dirty="0" smtClean="0"/>
              <a:t>Concrete: Deep RC beams (Canadian bridge 2006), strut and tie and detailing rules after Kobe (1995) and Christchurch (2011)</a:t>
            </a:r>
            <a:endParaRPr lang="en-AU" dirty="0"/>
          </a:p>
        </p:txBody>
      </p:sp>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31</a:t>
            </a:fld>
            <a:endParaRPr lang="en-US" dirty="0"/>
          </a:p>
        </p:txBody>
      </p:sp>
    </p:spTree>
    <p:extLst>
      <p:ext uri="{BB962C8B-B14F-4D97-AF65-F5344CB8AC3E}">
        <p14:creationId xmlns:p14="http://schemas.microsoft.com/office/powerpoint/2010/main" val="32779551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solidFill>
              </a:rPr>
              <a:t>Severe corrosion and degradation </a:t>
            </a:r>
            <a:endParaRPr lang="en-AU" dirty="0">
              <a:solidFill>
                <a:schemeClr val="tx1"/>
              </a:solidFill>
            </a:endParaRPr>
          </a:p>
        </p:txBody>
      </p:sp>
      <p:sp>
        <p:nvSpPr>
          <p:cNvPr id="3" name="Content Placeholder 2"/>
          <p:cNvSpPr>
            <a:spLocks noGrp="1"/>
          </p:cNvSpPr>
          <p:nvPr>
            <p:ph idx="4294967295"/>
          </p:nvPr>
        </p:nvSpPr>
        <p:spPr>
          <a:xfrm>
            <a:off x="827584" y="1269132"/>
            <a:ext cx="7992368" cy="5256212"/>
          </a:xfrm>
        </p:spPr>
        <p:txBody>
          <a:bodyPr/>
          <a:lstStyle/>
          <a:p>
            <a:pPr marL="0" indent="0">
              <a:buNone/>
            </a:pPr>
            <a:r>
              <a:rPr lang="en-AU" dirty="0" smtClean="0"/>
              <a:t>Buried, cast in steelwork and hollow sections are all hidden corrosion risks </a:t>
            </a:r>
            <a:endParaRPr lang="en-AU" dirty="0"/>
          </a:p>
        </p:txBody>
      </p:sp>
      <p:pic>
        <p:nvPicPr>
          <p:cNvPr id="6146" name="Picture 2" descr="C:\Users\MIRSDRS\Documents\PRESENTATIONS\For Inspectors Forum\Picture 04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046" y="2132856"/>
            <a:ext cx="3240360" cy="43374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4" name="Picture 2" descr="E:\Picture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2144553"/>
            <a:ext cx="4822825" cy="36052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0"/>
          </p:nvPr>
        </p:nvSpPr>
        <p:spPr/>
        <p:txBody>
          <a:bodyPr/>
          <a:lstStyle/>
          <a:p>
            <a:pPr>
              <a:defRPr/>
            </a:pPr>
            <a:fld id="{99A53646-FB96-47C5-897D-3331B35CF1B8}" type="slidenum">
              <a:rPr lang="en-US" smtClean="0"/>
              <a:pPr>
                <a:defRPr/>
              </a:pPr>
              <a:t>32</a:t>
            </a:fld>
            <a:endParaRPr lang="en-US" dirty="0"/>
          </a:p>
        </p:txBody>
      </p:sp>
    </p:spTree>
    <p:extLst>
      <p:ext uri="{BB962C8B-B14F-4D97-AF65-F5344CB8AC3E}">
        <p14:creationId xmlns:p14="http://schemas.microsoft.com/office/powerpoint/2010/main" val="1761740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9552" y="116632"/>
            <a:ext cx="6728792" cy="1143000"/>
          </a:xfrm>
        </p:spPr>
        <p:txBody>
          <a:bodyPr/>
          <a:lstStyle/>
          <a:p>
            <a:r>
              <a:rPr lang="en-AU" dirty="0" smtClean="0">
                <a:solidFill>
                  <a:schemeClr val="tx1"/>
                </a:solidFill>
              </a:rPr>
              <a:t>Impact damage</a:t>
            </a:r>
            <a:endParaRPr lang="en-AU" dirty="0">
              <a:solidFill>
                <a:schemeClr val="tx1"/>
              </a:solidFill>
            </a:endParaRPr>
          </a:p>
        </p:txBody>
      </p:sp>
      <p:pic>
        <p:nvPicPr>
          <p:cNvPr id="6" name="Content Placeholder 5"/>
          <p:cNvPicPr>
            <a:picLocks noGrp="1" noChangeAspect="1"/>
          </p:cNvPicPr>
          <p:nvPr>
            <p:ph idx="4294967295"/>
          </p:nvPr>
        </p:nvPicPr>
        <p:blipFill rotWithShape="1">
          <a:blip r:embed="rId3" cstate="print">
            <a:extLst>
              <a:ext uri="{28A0092B-C50C-407E-A947-70E740481C1C}">
                <a14:useLocalDpi xmlns:a14="http://schemas.microsoft.com/office/drawing/2010/main" val="0"/>
              </a:ext>
            </a:extLst>
          </a:blip>
          <a:srcRect l="33789" t="10959" r="25568" b="12034"/>
          <a:stretch/>
        </p:blipFill>
        <p:spPr>
          <a:xfrm>
            <a:off x="5652120" y="302530"/>
            <a:ext cx="2376487" cy="6051550"/>
          </a:xfrm>
          <a:prstGeom prst="rect">
            <a:avLst/>
          </a:prstGeom>
        </p:spPr>
      </p:pic>
      <p:sp>
        <p:nvSpPr>
          <p:cNvPr id="5" name="Content Placeholder 2"/>
          <p:cNvSpPr txBox="1">
            <a:spLocks/>
          </p:cNvSpPr>
          <p:nvPr/>
        </p:nvSpPr>
        <p:spPr>
          <a:xfrm>
            <a:off x="899592" y="1268760"/>
            <a:ext cx="3384376" cy="51125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AU" sz="2400" dirty="0" smtClean="0">
                <a:solidFill>
                  <a:prstClr val="black"/>
                </a:solidFill>
              </a:rPr>
              <a:t>If it looks severe, it usually is</a:t>
            </a:r>
          </a:p>
          <a:p>
            <a:r>
              <a:rPr lang="en-AU" sz="2400" dirty="0" smtClean="0">
                <a:solidFill>
                  <a:prstClr val="black"/>
                </a:solidFill>
              </a:rPr>
              <a:t>Distortion limits are defined by </a:t>
            </a:r>
            <a:r>
              <a:rPr lang="en-AU" sz="2400" dirty="0">
                <a:solidFill>
                  <a:prstClr val="black"/>
                </a:solidFill>
              </a:rPr>
              <a:t>parts of AS 4100 - usually </a:t>
            </a:r>
            <a:r>
              <a:rPr lang="en-AU" sz="2400" dirty="0" smtClean="0">
                <a:solidFill>
                  <a:prstClr val="black"/>
                </a:solidFill>
              </a:rPr>
              <a:t>length or span/1000 </a:t>
            </a:r>
            <a:r>
              <a:rPr lang="en-AU" sz="2400" dirty="0">
                <a:solidFill>
                  <a:prstClr val="black"/>
                </a:solidFill>
              </a:rPr>
              <a:t>or </a:t>
            </a:r>
            <a:r>
              <a:rPr lang="en-AU" sz="2400" dirty="0" smtClean="0">
                <a:solidFill>
                  <a:prstClr val="black"/>
                </a:solidFill>
              </a:rPr>
              <a:t>3 mm</a:t>
            </a:r>
          </a:p>
          <a:p>
            <a:r>
              <a:rPr lang="en-AU" sz="2400" dirty="0" smtClean="0">
                <a:solidFill>
                  <a:prstClr val="black"/>
                </a:solidFill>
              </a:rPr>
              <a:t>When are these identified and by whom (de-sensitised or “normalisation”)? </a:t>
            </a:r>
            <a:endParaRPr lang="en-AU" sz="2400" dirty="0">
              <a:solidFill>
                <a:prstClr val="black"/>
              </a:solidFill>
            </a:endParaRPr>
          </a:p>
        </p:txBody>
      </p:sp>
      <p:sp>
        <p:nvSpPr>
          <p:cNvPr id="3" name="Slide Number Placeholder 2"/>
          <p:cNvSpPr>
            <a:spLocks noGrp="1"/>
          </p:cNvSpPr>
          <p:nvPr>
            <p:ph type="sldNum" sz="quarter" idx="10"/>
          </p:nvPr>
        </p:nvSpPr>
        <p:spPr/>
        <p:txBody>
          <a:bodyPr/>
          <a:lstStyle/>
          <a:p>
            <a:pPr>
              <a:defRPr/>
            </a:pPr>
            <a:fld id="{E666583C-5507-4EC8-B0C7-4C78B038E005}" type="slidenum">
              <a:rPr lang="en-US" smtClean="0"/>
              <a:pPr>
                <a:defRPr/>
              </a:pPr>
              <a:t>33</a:t>
            </a:fld>
            <a:endParaRPr lang="en-US"/>
          </a:p>
        </p:txBody>
      </p:sp>
    </p:spTree>
    <p:extLst>
      <p:ext uri="{BB962C8B-B14F-4D97-AF65-F5344CB8AC3E}">
        <p14:creationId xmlns:p14="http://schemas.microsoft.com/office/powerpoint/2010/main" val="24931993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Impact damage </a:t>
            </a:r>
            <a:endParaRPr lang="en-AU" dirty="0"/>
          </a:p>
        </p:txBody>
      </p:sp>
      <p:sp>
        <p:nvSpPr>
          <p:cNvPr id="4" name="Content Placeholder 3"/>
          <p:cNvSpPr>
            <a:spLocks noGrp="1"/>
          </p:cNvSpPr>
          <p:nvPr>
            <p:ph idx="1"/>
          </p:nvPr>
        </p:nvSpPr>
        <p:spPr/>
        <p:txBody>
          <a:bodyPr/>
          <a:lstStyle/>
          <a:p>
            <a:pPr lvl="0"/>
            <a:r>
              <a:rPr lang="en-AU" dirty="0"/>
              <a:t>Bends, distortion and buckling shape are signs of an already failing structure or much reduced capacity of members </a:t>
            </a:r>
          </a:p>
          <a:p>
            <a:r>
              <a:rPr lang="en-AU" dirty="0"/>
              <a:t>Most prevalent at main columns </a:t>
            </a:r>
            <a:r>
              <a:rPr lang="en-AU" dirty="0" smtClean="0"/>
              <a:t>that are </a:t>
            </a:r>
            <a:r>
              <a:rPr lang="en-AU" dirty="0"/>
              <a:t>the predominant </a:t>
            </a:r>
            <a:r>
              <a:rPr lang="en-AU" dirty="0" smtClean="0"/>
              <a:t>load-carrying </a:t>
            </a:r>
            <a:r>
              <a:rPr lang="en-AU" dirty="0"/>
              <a:t>members </a:t>
            </a:r>
            <a:r>
              <a:rPr lang="en-AU" dirty="0" smtClean="0">
                <a:cs typeface="Arial"/>
              </a:rPr>
              <a:t>―</a:t>
            </a:r>
            <a:r>
              <a:rPr lang="en-AU" dirty="0" smtClean="0"/>
              <a:t> total structure </a:t>
            </a:r>
            <a:r>
              <a:rPr lang="en-AU" dirty="0"/>
              <a:t>collapse when the load is high </a:t>
            </a:r>
            <a:r>
              <a:rPr lang="en-AU" dirty="0" smtClean="0"/>
              <a:t>(e.g. </a:t>
            </a:r>
            <a:r>
              <a:rPr lang="en-AU" dirty="0"/>
              <a:t>high wind, accidental knock, major rebuild </a:t>
            </a:r>
            <a:r>
              <a:rPr lang="en-AU" dirty="0" smtClean="0"/>
              <a:t>or </a:t>
            </a:r>
            <a:r>
              <a:rPr lang="en-AU" dirty="0"/>
              <a:t>maintenance </a:t>
            </a:r>
            <a:r>
              <a:rPr lang="en-AU" dirty="0" smtClean="0"/>
              <a:t>activities)</a:t>
            </a:r>
            <a:endParaRPr lang="en-AU" dirty="0"/>
          </a:p>
          <a:p>
            <a:endParaRPr lang="en-AU" dirty="0"/>
          </a:p>
        </p:txBody>
      </p:sp>
      <p:sp>
        <p:nvSpPr>
          <p:cNvPr id="3" name="Slide Number Placeholder 2"/>
          <p:cNvSpPr>
            <a:spLocks noGrp="1"/>
          </p:cNvSpPr>
          <p:nvPr>
            <p:ph type="sldNum" sz="quarter" idx="10"/>
          </p:nvPr>
        </p:nvSpPr>
        <p:spPr/>
        <p:txBody>
          <a:bodyPr/>
          <a:lstStyle/>
          <a:p>
            <a:pPr>
              <a:defRPr/>
            </a:pPr>
            <a:fld id="{65F01BBC-B154-426B-B193-7FA9844B8C65}" type="slidenum">
              <a:rPr lang="en-US" smtClean="0"/>
              <a:pPr>
                <a:defRPr/>
              </a:pPr>
              <a:t>34</a:t>
            </a:fld>
            <a:endParaRPr lang="en-US" dirty="0"/>
          </a:p>
        </p:txBody>
      </p:sp>
    </p:spTree>
    <p:extLst>
      <p:ext uri="{BB962C8B-B14F-4D97-AF65-F5344CB8AC3E}">
        <p14:creationId xmlns:p14="http://schemas.microsoft.com/office/powerpoint/2010/main" val="4672967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Modified structures </a:t>
            </a:r>
            <a:endParaRPr lang="en-AU" dirty="0"/>
          </a:p>
        </p:txBody>
      </p:sp>
      <p:sp>
        <p:nvSpPr>
          <p:cNvPr id="3" name="Content Placeholder 2"/>
          <p:cNvSpPr>
            <a:spLocks noGrp="1"/>
          </p:cNvSpPr>
          <p:nvPr>
            <p:ph idx="1"/>
          </p:nvPr>
        </p:nvSpPr>
        <p:spPr/>
        <p:txBody>
          <a:bodyPr/>
          <a:lstStyle/>
          <a:p>
            <a:r>
              <a:rPr lang="en-AU" dirty="0" smtClean="0"/>
              <a:t>Includes missing components not correctly quality-controlled during construction </a:t>
            </a:r>
            <a:endParaRPr lang="en-AU" dirty="0"/>
          </a:p>
          <a:p>
            <a:pPr lvl="0"/>
            <a:r>
              <a:rPr lang="en-AU" dirty="0" smtClean="0"/>
              <a:t>Removal </a:t>
            </a:r>
            <a:r>
              <a:rPr lang="en-AU" dirty="0"/>
              <a:t>or cutting of structural members such as </a:t>
            </a:r>
            <a:r>
              <a:rPr lang="en-AU" dirty="0" smtClean="0"/>
              <a:t>post-commissioning installations</a:t>
            </a:r>
            <a:endParaRPr lang="en-AU" dirty="0"/>
          </a:p>
          <a:p>
            <a:pPr lvl="0"/>
            <a:r>
              <a:rPr lang="en-AU" dirty="0"/>
              <a:t>Bracing </a:t>
            </a:r>
            <a:r>
              <a:rPr lang="en-AU" dirty="0" smtClean="0"/>
              <a:t>not </a:t>
            </a:r>
            <a:r>
              <a:rPr lang="en-AU" dirty="0"/>
              <a:t>connected at common points </a:t>
            </a:r>
            <a:r>
              <a:rPr lang="en-AU" dirty="0" smtClean="0"/>
              <a:t>or </a:t>
            </a:r>
            <a:r>
              <a:rPr lang="en-AU" dirty="0"/>
              <a:t>off </a:t>
            </a:r>
            <a:r>
              <a:rPr lang="en-AU" dirty="0" smtClean="0"/>
              <a:t>sets (eccentricity) </a:t>
            </a:r>
            <a:endParaRPr lang="en-AU" dirty="0"/>
          </a:p>
          <a:p>
            <a:endParaRPr lang="en-AU" dirty="0"/>
          </a:p>
        </p:txBody>
      </p:sp>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35</a:t>
            </a:fld>
            <a:endParaRPr lang="en-US" dirty="0"/>
          </a:p>
        </p:txBody>
      </p:sp>
    </p:spTree>
    <p:extLst>
      <p:ext uri="{BB962C8B-B14F-4D97-AF65-F5344CB8AC3E}">
        <p14:creationId xmlns:p14="http://schemas.microsoft.com/office/powerpoint/2010/main" val="24320555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Modifications – what to look for </a:t>
            </a:r>
            <a:endParaRPr lang="en-AU" dirty="0"/>
          </a:p>
        </p:txBody>
      </p:sp>
      <p:sp>
        <p:nvSpPr>
          <p:cNvPr id="4" name="Content Placeholder 2"/>
          <p:cNvSpPr txBox="1">
            <a:spLocks/>
          </p:cNvSpPr>
          <p:nvPr/>
        </p:nvSpPr>
        <p:spPr bwMode="auto">
          <a:xfrm>
            <a:off x="467544" y="1556793"/>
            <a:ext cx="2376264" cy="49685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baseline="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400" baseline="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200" baseline="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AU" kern="0" dirty="0" smtClean="0">
                <a:solidFill>
                  <a:prstClr val="black"/>
                </a:solidFill>
              </a:rPr>
              <a:t>This is resistance below the line </a:t>
            </a:r>
          </a:p>
          <a:p>
            <a:r>
              <a:rPr lang="en-AU" kern="0" dirty="0" smtClean="0">
                <a:solidFill>
                  <a:prstClr val="black"/>
                </a:solidFill>
              </a:rPr>
              <a:t>Missing brace imposes different loads </a:t>
            </a:r>
          </a:p>
          <a:p>
            <a:r>
              <a:rPr lang="en-AU" kern="0" dirty="0" smtClean="0">
                <a:solidFill>
                  <a:prstClr val="black"/>
                </a:solidFill>
              </a:rPr>
              <a:t>Added pieces may not be adequate </a:t>
            </a:r>
            <a:endParaRPr lang="en-AU" kern="0" dirty="0">
              <a:solidFill>
                <a:prstClr val="black"/>
              </a:solidFill>
            </a:endParaRPr>
          </a:p>
        </p:txBody>
      </p:sp>
      <p:pic>
        <p:nvPicPr>
          <p:cNvPr id="4098" name="Picture 2" descr="E:\Picture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1604478"/>
            <a:ext cx="6107292" cy="457977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pPr>
              <a:defRPr/>
            </a:pPr>
            <a:fld id="{65F01BBC-B154-426B-B193-7FA9844B8C65}" type="slidenum">
              <a:rPr lang="en-US" smtClean="0"/>
              <a:pPr>
                <a:defRPr/>
              </a:pPr>
              <a:t>36</a:t>
            </a:fld>
            <a:endParaRPr lang="en-US" dirty="0"/>
          </a:p>
        </p:txBody>
      </p:sp>
    </p:spTree>
    <p:extLst>
      <p:ext uri="{BB962C8B-B14F-4D97-AF65-F5344CB8AC3E}">
        <p14:creationId xmlns:p14="http://schemas.microsoft.com/office/powerpoint/2010/main" val="14470519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Modifications </a:t>
            </a:r>
            <a:r>
              <a:rPr lang="en-AU" dirty="0"/>
              <a:t>– </a:t>
            </a:r>
            <a:r>
              <a:rPr lang="en-AU" dirty="0" smtClean="0"/>
              <a:t>what to look for </a:t>
            </a:r>
            <a:endParaRPr lang="en-AU" dirty="0"/>
          </a:p>
        </p:txBody>
      </p:sp>
      <p:sp>
        <p:nvSpPr>
          <p:cNvPr id="5" name="Content Placeholder 2"/>
          <p:cNvSpPr txBox="1">
            <a:spLocks/>
          </p:cNvSpPr>
          <p:nvPr/>
        </p:nvSpPr>
        <p:spPr bwMode="auto">
          <a:xfrm>
            <a:off x="467544" y="1556792"/>
            <a:ext cx="2736304" cy="48965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baseline="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400" baseline="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200" baseline="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AU" kern="0" dirty="0" smtClean="0">
                <a:solidFill>
                  <a:prstClr val="black"/>
                </a:solidFill>
              </a:rPr>
              <a:t>This is resistance below the line </a:t>
            </a:r>
          </a:p>
          <a:p>
            <a:r>
              <a:rPr lang="en-AU" kern="0" dirty="0" smtClean="0">
                <a:solidFill>
                  <a:prstClr val="black"/>
                </a:solidFill>
              </a:rPr>
              <a:t>Missing brace imposes different loads </a:t>
            </a:r>
          </a:p>
          <a:p>
            <a:r>
              <a:rPr lang="en-AU" kern="0" dirty="0" smtClean="0">
                <a:solidFill>
                  <a:prstClr val="black"/>
                </a:solidFill>
              </a:rPr>
              <a:t>Failed bolts are the result</a:t>
            </a:r>
            <a:endParaRPr lang="en-AU" kern="0" dirty="0">
              <a:solidFill>
                <a:prstClr val="black"/>
              </a:solidFill>
            </a:endParaRPr>
          </a:p>
        </p:txBody>
      </p:sp>
      <p:sp>
        <p:nvSpPr>
          <p:cNvPr id="3" name="Slide Number Placeholder 2"/>
          <p:cNvSpPr>
            <a:spLocks noGrp="1"/>
          </p:cNvSpPr>
          <p:nvPr>
            <p:ph type="sldNum" sz="quarter" idx="10"/>
          </p:nvPr>
        </p:nvSpPr>
        <p:spPr/>
        <p:txBody>
          <a:bodyPr/>
          <a:lstStyle/>
          <a:p>
            <a:pPr>
              <a:defRPr/>
            </a:pPr>
            <a:fld id="{65F01BBC-B154-426B-B193-7FA9844B8C65}" type="slidenum">
              <a:rPr lang="en-US" smtClean="0"/>
              <a:pPr>
                <a:defRPr/>
              </a:pPr>
              <a:t>37</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3887" y="1700808"/>
            <a:ext cx="5277451" cy="39604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768537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Cracks </a:t>
            </a:r>
            <a:endParaRPr lang="en-AU" dirty="0"/>
          </a:p>
        </p:txBody>
      </p:sp>
      <p:sp>
        <p:nvSpPr>
          <p:cNvPr id="4" name="Content Placeholder 3"/>
          <p:cNvSpPr>
            <a:spLocks noGrp="1"/>
          </p:cNvSpPr>
          <p:nvPr>
            <p:ph idx="1"/>
          </p:nvPr>
        </p:nvSpPr>
        <p:spPr/>
        <p:txBody>
          <a:bodyPr/>
          <a:lstStyle/>
          <a:p>
            <a:pPr lvl="0"/>
            <a:r>
              <a:rPr lang="en-AU" dirty="0"/>
              <a:t>Most likely to find in structures associated with dynamic loads such as crushers and </a:t>
            </a:r>
            <a:r>
              <a:rPr lang="en-AU" dirty="0" smtClean="0"/>
              <a:t>screens</a:t>
            </a:r>
            <a:endParaRPr lang="en-AU" dirty="0"/>
          </a:p>
          <a:p>
            <a:pPr lvl="0"/>
            <a:r>
              <a:rPr lang="en-AU" dirty="0"/>
              <a:t>Due to inadequate design and detailing </a:t>
            </a:r>
          </a:p>
          <a:p>
            <a:pPr lvl="0"/>
            <a:r>
              <a:rPr lang="en-AU" dirty="0"/>
              <a:t>Can </a:t>
            </a:r>
            <a:r>
              <a:rPr lang="en-AU" dirty="0" smtClean="0"/>
              <a:t>happen in </a:t>
            </a:r>
            <a:r>
              <a:rPr lang="en-AU" dirty="0"/>
              <a:t>concrete structures</a:t>
            </a:r>
          </a:p>
          <a:p>
            <a:pPr lvl="0"/>
            <a:r>
              <a:rPr lang="en-AU" dirty="0"/>
              <a:t>Re-distribution of load based on ductility principles does not apply </a:t>
            </a:r>
            <a:r>
              <a:rPr lang="en-AU" dirty="0">
                <a:cs typeface="Arial"/>
              </a:rPr>
              <a:t>―</a:t>
            </a:r>
            <a:r>
              <a:rPr lang="en-AU" dirty="0" smtClean="0"/>
              <a:t> </a:t>
            </a:r>
            <a:r>
              <a:rPr lang="en-AU" dirty="0"/>
              <a:t>often secondary load path fails </a:t>
            </a:r>
            <a:r>
              <a:rPr lang="en-AU" dirty="0" smtClean="0"/>
              <a:t>quickly</a:t>
            </a:r>
            <a:endParaRPr lang="en-AU" dirty="0"/>
          </a:p>
          <a:p>
            <a:pPr lvl="0"/>
            <a:r>
              <a:rPr lang="en-AU" dirty="0"/>
              <a:t>Most critical if repaired before </a:t>
            </a:r>
            <a:r>
              <a:rPr lang="en-AU" dirty="0">
                <a:cs typeface="Arial"/>
              </a:rPr>
              <a:t>―</a:t>
            </a:r>
            <a:r>
              <a:rPr lang="en-AU" dirty="0" smtClean="0"/>
              <a:t> </a:t>
            </a:r>
            <a:r>
              <a:rPr lang="en-AU" dirty="0"/>
              <a:t>likely to </a:t>
            </a:r>
            <a:r>
              <a:rPr lang="en-AU" dirty="0" smtClean="0"/>
              <a:t>recur as </a:t>
            </a:r>
            <a:r>
              <a:rPr lang="en-AU" dirty="0"/>
              <a:t>root </a:t>
            </a:r>
            <a:r>
              <a:rPr lang="en-AU" dirty="0" smtClean="0"/>
              <a:t>causes </a:t>
            </a:r>
            <a:r>
              <a:rPr lang="en-AU" dirty="0"/>
              <a:t>not dealt with</a:t>
            </a:r>
          </a:p>
          <a:p>
            <a:endParaRPr lang="en-AU" dirty="0"/>
          </a:p>
        </p:txBody>
      </p:sp>
      <p:sp>
        <p:nvSpPr>
          <p:cNvPr id="3" name="Slide Number Placeholder 2"/>
          <p:cNvSpPr>
            <a:spLocks noGrp="1"/>
          </p:cNvSpPr>
          <p:nvPr>
            <p:ph type="sldNum" sz="quarter" idx="10"/>
          </p:nvPr>
        </p:nvSpPr>
        <p:spPr/>
        <p:txBody>
          <a:bodyPr/>
          <a:lstStyle/>
          <a:p>
            <a:pPr>
              <a:defRPr/>
            </a:pPr>
            <a:fld id="{65F01BBC-B154-426B-B193-7FA9844B8C65}" type="slidenum">
              <a:rPr lang="en-US" smtClean="0"/>
              <a:pPr>
                <a:defRPr/>
              </a:pPr>
              <a:t>38</a:t>
            </a:fld>
            <a:endParaRPr lang="en-US" dirty="0"/>
          </a:p>
        </p:txBody>
      </p:sp>
    </p:spTree>
    <p:extLst>
      <p:ext uri="{BB962C8B-B14F-4D97-AF65-F5344CB8AC3E}">
        <p14:creationId xmlns:p14="http://schemas.microsoft.com/office/powerpoint/2010/main" val="35921500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Cracks – incorrect design and detailing</a:t>
            </a:r>
            <a:endParaRPr lang="en-AU" dirty="0"/>
          </a:p>
        </p:txBody>
      </p:sp>
      <p:pic>
        <p:nvPicPr>
          <p:cNvPr id="5122" name="Picture 2" descr="E:\Picture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063" y="1303486"/>
            <a:ext cx="7127875" cy="51498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pPr>
              <a:defRPr/>
            </a:pPr>
            <a:fld id="{65F01BBC-B154-426B-B193-7FA9844B8C65}" type="slidenum">
              <a:rPr lang="en-US" smtClean="0"/>
              <a:pPr>
                <a:defRPr/>
              </a:pPr>
              <a:t>39</a:t>
            </a:fld>
            <a:endParaRPr lang="en-US" dirty="0"/>
          </a:p>
        </p:txBody>
      </p:sp>
    </p:spTree>
    <p:extLst>
      <p:ext uri="{BB962C8B-B14F-4D97-AF65-F5344CB8AC3E}">
        <p14:creationId xmlns:p14="http://schemas.microsoft.com/office/powerpoint/2010/main" val="32995938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9552" y="228600"/>
            <a:ext cx="7232848" cy="1143000"/>
          </a:xfrm>
        </p:spPr>
        <p:txBody>
          <a:bodyPr/>
          <a:lstStyle/>
          <a:p>
            <a:r>
              <a:rPr lang="en-AU" dirty="0" smtClean="0">
                <a:solidFill>
                  <a:schemeClr val="tx1"/>
                </a:solidFill>
              </a:rPr>
              <a:t>Mines Safety </a:t>
            </a:r>
            <a:r>
              <a:rPr lang="en-AU" dirty="0">
                <a:solidFill>
                  <a:schemeClr val="tx1"/>
                </a:solidFill>
              </a:rPr>
              <a:t>B</a:t>
            </a:r>
            <a:r>
              <a:rPr lang="en-AU" dirty="0" smtClean="0">
                <a:solidFill>
                  <a:schemeClr val="tx1"/>
                </a:solidFill>
              </a:rPr>
              <a:t>ulletins</a:t>
            </a:r>
            <a:endParaRPr lang="en-AU" dirty="0">
              <a:solidFill>
                <a:schemeClr val="tx1"/>
              </a:solidFill>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758" y="1261575"/>
            <a:ext cx="3672408" cy="53018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E666583C-5507-4EC8-B0C7-4C78B038E005}" type="slidenum">
              <a:rPr lang="en-US" smtClean="0"/>
              <a:pPr>
                <a:defRPr/>
              </a:pPr>
              <a:t>4</a:t>
            </a:fld>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165279"/>
            <a:ext cx="4359338" cy="63981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59185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dirty="0"/>
              <a:t>Some reasons why </a:t>
            </a:r>
            <a:r>
              <a:rPr lang="en-AU" dirty="0" smtClean="0"/>
              <a:t>structures </a:t>
            </a:r>
            <a:r>
              <a:rPr lang="en-AU" dirty="0" smtClean="0">
                <a:solidFill>
                  <a:srgbClr val="CF5E31"/>
                </a:solidFill>
              </a:rPr>
              <a:t>do </a:t>
            </a:r>
            <a:r>
              <a:rPr lang="en-AU" dirty="0">
                <a:solidFill>
                  <a:srgbClr val="CF5E31"/>
                </a:solidFill>
              </a:rPr>
              <a:t>not </a:t>
            </a:r>
            <a:r>
              <a:rPr lang="en-AU" dirty="0" smtClean="0">
                <a:solidFill>
                  <a:srgbClr val="CF5E31"/>
                </a:solidFill>
              </a:rPr>
              <a:t>fail </a:t>
            </a:r>
            <a:r>
              <a:rPr lang="en-AU" dirty="0" smtClean="0"/>
              <a:t>catastrophically </a:t>
            </a:r>
            <a:endParaRPr lang="en-AU" dirty="0"/>
          </a:p>
        </p:txBody>
      </p:sp>
      <p:sp>
        <p:nvSpPr>
          <p:cNvPr id="3" name="Content Placeholder 2"/>
          <p:cNvSpPr>
            <a:spLocks noGrp="1"/>
          </p:cNvSpPr>
          <p:nvPr>
            <p:ph idx="1"/>
          </p:nvPr>
        </p:nvSpPr>
        <p:spPr/>
        <p:txBody>
          <a:bodyPr>
            <a:normAutofit lnSpcReduction="10000"/>
          </a:bodyPr>
          <a:lstStyle/>
          <a:p>
            <a:r>
              <a:rPr lang="en-AU" dirty="0" smtClean="0"/>
              <a:t>By design, structure is robust </a:t>
            </a:r>
            <a:r>
              <a:rPr lang="en-AU" dirty="0">
                <a:cs typeface="Arial"/>
              </a:rPr>
              <a:t>―</a:t>
            </a:r>
            <a:r>
              <a:rPr lang="en-AU" dirty="0" smtClean="0"/>
              <a:t> not often done but requirement of the standards for many decades </a:t>
            </a:r>
          </a:p>
          <a:p>
            <a:r>
              <a:rPr lang="en-AU" dirty="0" smtClean="0"/>
              <a:t>Often a secondary resistance mechanism (e.g. sheeting can act as a diaphragm instead of the vertical bracing) </a:t>
            </a:r>
            <a:r>
              <a:rPr lang="en-AU" dirty="0">
                <a:cs typeface="Arial"/>
              </a:rPr>
              <a:t>―</a:t>
            </a:r>
            <a:r>
              <a:rPr lang="en-AU" dirty="0" smtClean="0"/>
              <a:t> not effective in high wind and seismic conditions and is </a:t>
            </a:r>
            <a:r>
              <a:rPr lang="en-AU" dirty="0" smtClean="0">
                <a:solidFill>
                  <a:srgbClr val="CF5E31"/>
                </a:solidFill>
              </a:rPr>
              <a:t>not permitted by the standards</a:t>
            </a:r>
          </a:p>
          <a:p>
            <a:r>
              <a:rPr lang="en-AU" dirty="0" smtClean="0"/>
              <a:t>Fixity of connections is often more than the “pinned” condition assumed</a:t>
            </a:r>
          </a:p>
          <a:p>
            <a:r>
              <a:rPr lang="en-AU" dirty="0" smtClean="0"/>
              <a:t>Secondary structural mechanisms (e.g. catenary effects ) </a:t>
            </a:r>
          </a:p>
          <a:p>
            <a:pPr>
              <a:buClr>
                <a:schemeClr val="tx1"/>
              </a:buClr>
            </a:pPr>
            <a:r>
              <a:rPr lang="en-AU" dirty="0" smtClean="0">
                <a:solidFill>
                  <a:srgbClr val="CF5E31"/>
                </a:solidFill>
              </a:rPr>
              <a:t>Luck?</a:t>
            </a:r>
          </a:p>
        </p:txBody>
      </p:sp>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40</a:t>
            </a:fld>
            <a:endParaRPr lang="en-US" dirty="0"/>
          </a:p>
        </p:txBody>
      </p:sp>
    </p:spTree>
    <p:extLst>
      <p:ext uri="{BB962C8B-B14F-4D97-AF65-F5344CB8AC3E}">
        <p14:creationId xmlns:p14="http://schemas.microsoft.com/office/powerpoint/2010/main" val="20939411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dirty="0"/>
              <a:t>Some reasons why </a:t>
            </a:r>
            <a:r>
              <a:rPr lang="en-AU" dirty="0" smtClean="0"/>
              <a:t>structures </a:t>
            </a:r>
            <a:r>
              <a:rPr lang="en-AU" dirty="0" smtClean="0">
                <a:solidFill>
                  <a:srgbClr val="CF5E31"/>
                </a:solidFill>
              </a:rPr>
              <a:t>fail </a:t>
            </a:r>
            <a:r>
              <a:rPr lang="en-AU" dirty="0" smtClean="0"/>
              <a:t>catastrophically </a:t>
            </a:r>
            <a:endParaRPr lang="en-AU" dirty="0"/>
          </a:p>
        </p:txBody>
      </p:sp>
      <p:sp>
        <p:nvSpPr>
          <p:cNvPr id="3" name="Content Placeholder 2"/>
          <p:cNvSpPr>
            <a:spLocks noGrp="1"/>
          </p:cNvSpPr>
          <p:nvPr>
            <p:ph idx="1"/>
          </p:nvPr>
        </p:nvSpPr>
        <p:spPr/>
        <p:txBody>
          <a:bodyPr>
            <a:normAutofit/>
          </a:bodyPr>
          <a:lstStyle/>
          <a:p>
            <a:r>
              <a:rPr lang="en-AU" dirty="0" smtClean="0"/>
              <a:t>Rules for robustness are not specified by clients, considered as mandatory, audited by regulators etc</a:t>
            </a:r>
            <a:r>
              <a:rPr lang="en-AU" dirty="0"/>
              <a:t>.</a:t>
            </a:r>
            <a:endParaRPr lang="en-AU" dirty="0" smtClean="0"/>
          </a:p>
          <a:p>
            <a:r>
              <a:rPr lang="en-AU" dirty="0" smtClean="0"/>
              <a:t>Structural mechanism was not catered for in standard at time </a:t>
            </a:r>
            <a:r>
              <a:rPr lang="en-AU" dirty="0">
                <a:cs typeface="Arial"/>
              </a:rPr>
              <a:t>―</a:t>
            </a:r>
            <a:r>
              <a:rPr lang="en-AU" dirty="0" smtClean="0"/>
              <a:t> standards are best practice at time and constantly develop, based on learnings from failures</a:t>
            </a:r>
          </a:p>
          <a:p>
            <a:r>
              <a:rPr lang="en-AU" dirty="0" smtClean="0"/>
              <a:t>Strength ≠ ductility </a:t>
            </a:r>
            <a:r>
              <a:rPr lang="en-AU" dirty="0">
                <a:cs typeface="Arial"/>
              </a:rPr>
              <a:t>―</a:t>
            </a:r>
            <a:r>
              <a:rPr lang="en-AU" dirty="0" smtClean="0"/>
              <a:t> most standards do not dictate ductility requirements</a:t>
            </a:r>
          </a:p>
          <a:p>
            <a:r>
              <a:rPr lang="en-AU" dirty="0" smtClean="0"/>
              <a:t>Designers not actively perusing CPD opportunities </a:t>
            </a:r>
          </a:p>
        </p:txBody>
      </p:sp>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41</a:t>
            </a:fld>
            <a:endParaRPr lang="en-US" dirty="0"/>
          </a:p>
        </p:txBody>
      </p:sp>
    </p:spTree>
    <p:extLst>
      <p:ext uri="{BB962C8B-B14F-4D97-AF65-F5344CB8AC3E}">
        <p14:creationId xmlns:p14="http://schemas.microsoft.com/office/powerpoint/2010/main" val="326846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81000"/>
            <a:ext cx="7772400" cy="1143000"/>
          </a:xfrm>
          <a:prstGeom prst="rect">
            <a:avLst/>
          </a:prstGeom>
        </p:spPr>
        <p:txBody>
          <a:bodyPr/>
          <a:lstStyle>
            <a:lvl1pPr algn="l" rtl="0" eaLnBrk="0" fontAlgn="base" hangingPunct="0">
              <a:spcBef>
                <a:spcPct val="0"/>
              </a:spcBef>
              <a:spcAft>
                <a:spcPct val="0"/>
              </a:spcAft>
              <a:defRPr sz="2800">
                <a:solidFill>
                  <a:schemeClr val="tx2"/>
                </a:solidFill>
                <a:latin typeface="+mj-lt"/>
                <a:ea typeface="+mj-ea"/>
                <a:cs typeface="ＭＳ Ｐゴシック"/>
              </a:defRPr>
            </a:lvl1pPr>
            <a:lvl2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2pPr>
            <a:lvl3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3pPr>
            <a:lvl4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4pPr>
            <a:lvl5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5pPr>
            <a:lvl6pPr marL="457200" algn="l" rtl="0" fontAlgn="base">
              <a:spcBef>
                <a:spcPct val="0"/>
              </a:spcBef>
              <a:spcAft>
                <a:spcPct val="0"/>
              </a:spcAft>
              <a:defRPr sz="4400">
                <a:solidFill>
                  <a:schemeClr val="tx2"/>
                </a:solidFill>
                <a:latin typeface="Arial" charset="0"/>
                <a:ea typeface="ＭＳ Ｐゴシック" pitchFamily="-124" charset="-128"/>
              </a:defRPr>
            </a:lvl6pPr>
            <a:lvl7pPr marL="914400" algn="l" rtl="0" fontAlgn="base">
              <a:spcBef>
                <a:spcPct val="0"/>
              </a:spcBef>
              <a:spcAft>
                <a:spcPct val="0"/>
              </a:spcAft>
              <a:defRPr sz="4400">
                <a:solidFill>
                  <a:schemeClr val="tx2"/>
                </a:solidFill>
                <a:latin typeface="Arial" charset="0"/>
                <a:ea typeface="ＭＳ Ｐゴシック" pitchFamily="-124" charset="-128"/>
              </a:defRPr>
            </a:lvl7pPr>
            <a:lvl8pPr marL="1371600" algn="l" rtl="0" fontAlgn="base">
              <a:spcBef>
                <a:spcPct val="0"/>
              </a:spcBef>
              <a:spcAft>
                <a:spcPct val="0"/>
              </a:spcAft>
              <a:defRPr sz="4400">
                <a:solidFill>
                  <a:schemeClr val="tx2"/>
                </a:solidFill>
                <a:latin typeface="Arial" charset="0"/>
                <a:ea typeface="ＭＳ Ｐゴシック" pitchFamily="-124" charset="-128"/>
              </a:defRPr>
            </a:lvl8pPr>
            <a:lvl9pPr marL="1828800" algn="l" rtl="0" fontAlgn="base">
              <a:spcBef>
                <a:spcPct val="0"/>
              </a:spcBef>
              <a:spcAft>
                <a:spcPct val="0"/>
              </a:spcAft>
              <a:defRPr sz="4400">
                <a:solidFill>
                  <a:schemeClr val="tx2"/>
                </a:solidFill>
                <a:latin typeface="Arial" charset="0"/>
                <a:ea typeface="ＭＳ Ｐゴシック" pitchFamily="-124" charset="-128"/>
              </a:defRPr>
            </a:lvl9pPr>
          </a:lstStyle>
          <a:p>
            <a:endParaRPr lang="en-AU" kern="0" dirty="0">
              <a:solidFill>
                <a:srgbClr val="1F497D"/>
              </a:solidFill>
            </a:endParaRPr>
          </a:p>
        </p:txBody>
      </p:sp>
      <p:sp>
        <p:nvSpPr>
          <p:cNvPr id="5" name="Title 4"/>
          <p:cNvSpPr>
            <a:spLocks noGrp="1"/>
          </p:cNvSpPr>
          <p:nvPr>
            <p:ph type="title"/>
          </p:nvPr>
        </p:nvSpPr>
        <p:spPr/>
        <p:txBody>
          <a:bodyPr/>
          <a:lstStyle/>
          <a:p>
            <a:r>
              <a:rPr lang="en-AU" dirty="0"/>
              <a:t>Some indicators of inadequate structural integrity </a:t>
            </a:r>
          </a:p>
        </p:txBody>
      </p:sp>
      <p:sp>
        <p:nvSpPr>
          <p:cNvPr id="6" name="Content Placeholder 5"/>
          <p:cNvSpPr>
            <a:spLocks noGrp="1"/>
          </p:cNvSpPr>
          <p:nvPr>
            <p:ph idx="1"/>
          </p:nvPr>
        </p:nvSpPr>
        <p:spPr/>
        <p:txBody>
          <a:bodyPr/>
          <a:lstStyle/>
          <a:p>
            <a:pPr marL="285750" indent="-285750">
              <a:buFont typeface="Arial" panose="020B0604020202020204" pitchFamily="34" charset="0"/>
              <a:buChar char="•"/>
            </a:pPr>
            <a:r>
              <a:rPr lang="en-AU" dirty="0">
                <a:solidFill>
                  <a:prstClr val="black"/>
                </a:solidFill>
              </a:rPr>
              <a:t>No </a:t>
            </a:r>
            <a:r>
              <a:rPr lang="en-AU" dirty="0">
                <a:solidFill>
                  <a:srgbClr val="CF5E31"/>
                </a:solidFill>
              </a:rPr>
              <a:t>u</a:t>
            </a:r>
            <a:r>
              <a:rPr lang="en-AU" dirty="0" smtClean="0">
                <a:solidFill>
                  <a:srgbClr val="CF5E31"/>
                </a:solidFill>
              </a:rPr>
              <a:t>se</a:t>
            </a:r>
            <a:r>
              <a:rPr lang="en-AU" dirty="0" smtClean="0">
                <a:solidFill>
                  <a:prstClr val="black"/>
                </a:solidFill>
              </a:rPr>
              <a:t> or </a:t>
            </a:r>
            <a:r>
              <a:rPr lang="en-AU" dirty="0">
                <a:solidFill>
                  <a:srgbClr val="CF5E31"/>
                </a:solidFill>
              </a:rPr>
              <a:t>u</a:t>
            </a:r>
            <a:r>
              <a:rPr lang="en-AU" dirty="0" smtClean="0">
                <a:solidFill>
                  <a:srgbClr val="CF5E31"/>
                </a:solidFill>
              </a:rPr>
              <a:t>tilisation</a:t>
            </a:r>
            <a:r>
              <a:rPr lang="en-AU" dirty="0" smtClean="0">
                <a:solidFill>
                  <a:prstClr val="black"/>
                </a:solidFill>
              </a:rPr>
              <a:t> </a:t>
            </a:r>
            <a:r>
              <a:rPr lang="en-AU" dirty="0">
                <a:solidFill>
                  <a:srgbClr val="CF5E31"/>
                </a:solidFill>
              </a:rPr>
              <a:t>plan</a:t>
            </a:r>
          </a:p>
          <a:p>
            <a:pPr marL="285750" indent="-285750">
              <a:buFont typeface="Arial" panose="020B0604020202020204" pitchFamily="34" charset="0"/>
              <a:buChar char="•"/>
            </a:pPr>
            <a:r>
              <a:rPr lang="en-AU" dirty="0">
                <a:solidFill>
                  <a:prstClr val="black"/>
                </a:solidFill>
              </a:rPr>
              <a:t>Excessive corrosion </a:t>
            </a:r>
            <a:endParaRPr lang="en-AU" dirty="0" smtClean="0">
              <a:solidFill>
                <a:prstClr val="black"/>
              </a:solidFill>
            </a:endParaRPr>
          </a:p>
          <a:p>
            <a:pPr marL="285750" indent="-285750">
              <a:buFont typeface="Arial" panose="020B0604020202020204" pitchFamily="34" charset="0"/>
              <a:buChar char="•"/>
            </a:pPr>
            <a:r>
              <a:rPr lang="en-AU" dirty="0" smtClean="0">
                <a:solidFill>
                  <a:prstClr val="black"/>
                </a:solidFill>
              </a:rPr>
              <a:t>Concrete spalling </a:t>
            </a:r>
          </a:p>
          <a:p>
            <a:pPr marL="285750" indent="-285750">
              <a:buFont typeface="Arial" panose="020B0604020202020204" pitchFamily="34" charset="0"/>
              <a:buChar char="•"/>
            </a:pPr>
            <a:r>
              <a:rPr lang="en-AU" dirty="0" smtClean="0">
                <a:solidFill>
                  <a:prstClr val="black"/>
                </a:solidFill>
              </a:rPr>
              <a:t>Impact </a:t>
            </a:r>
            <a:r>
              <a:rPr lang="en-AU" dirty="0">
                <a:solidFill>
                  <a:prstClr val="black"/>
                </a:solidFill>
              </a:rPr>
              <a:t>damage (missing barriers) </a:t>
            </a:r>
          </a:p>
          <a:p>
            <a:pPr marL="285750" indent="-285750">
              <a:buFont typeface="Arial" panose="020B0604020202020204" pitchFamily="34" charset="0"/>
              <a:buChar char="•"/>
            </a:pPr>
            <a:r>
              <a:rPr lang="en-AU" dirty="0">
                <a:solidFill>
                  <a:prstClr val="black"/>
                </a:solidFill>
              </a:rPr>
              <a:t>Cracks </a:t>
            </a:r>
            <a:endParaRPr lang="en-AU" dirty="0" smtClean="0">
              <a:solidFill>
                <a:prstClr val="black"/>
              </a:solidFill>
            </a:endParaRPr>
          </a:p>
          <a:p>
            <a:pPr marL="285750" indent="-285750">
              <a:buFont typeface="Arial" panose="020B0604020202020204" pitchFamily="34" charset="0"/>
              <a:buChar char="•"/>
            </a:pPr>
            <a:r>
              <a:rPr lang="en-AU" dirty="0" smtClean="0">
                <a:solidFill>
                  <a:prstClr val="black"/>
                </a:solidFill>
              </a:rPr>
              <a:t>Inappropriate </a:t>
            </a:r>
            <a:r>
              <a:rPr lang="en-AU" dirty="0">
                <a:solidFill>
                  <a:prstClr val="black"/>
                </a:solidFill>
              </a:rPr>
              <a:t>modifications </a:t>
            </a:r>
            <a:endParaRPr lang="en-AU" dirty="0" smtClean="0">
              <a:solidFill>
                <a:prstClr val="black"/>
              </a:solidFill>
            </a:endParaRPr>
          </a:p>
          <a:p>
            <a:pPr marL="285750" indent="-285750">
              <a:buFont typeface="Arial" panose="020B0604020202020204" pitchFamily="34" charset="0"/>
              <a:buChar char="•"/>
            </a:pPr>
            <a:r>
              <a:rPr lang="en-AU" dirty="0" smtClean="0">
                <a:solidFill>
                  <a:prstClr val="black"/>
                </a:solidFill>
              </a:rPr>
              <a:t>Structure </a:t>
            </a:r>
            <a:r>
              <a:rPr lang="en-AU" dirty="0">
                <a:solidFill>
                  <a:prstClr val="black"/>
                </a:solidFill>
              </a:rPr>
              <a:t>not adequate </a:t>
            </a:r>
            <a:endParaRPr lang="en-AU" dirty="0" smtClean="0">
              <a:solidFill>
                <a:prstClr val="black"/>
              </a:solidFill>
            </a:endParaRPr>
          </a:p>
          <a:p>
            <a:pPr marL="285750" indent="-285750">
              <a:buFont typeface="Arial" panose="020B0604020202020204" pitchFamily="34" charset="0"/>
              <a:buChar char="•"/>
            </a:pPr>
            <a:r>
              <a:rPr lang="en-AU" dirty="0" smtClean="0">
                <a:solidFill>
                  <a:prstClr val="black"/>
                </a:solidFill>
              </a:rPr>
              <a:t>Non-standard </a:t>
            </a:r>
            <a:r>
              <a:rPr lang="en-AU" dirty="0">
                <a:solidFill>
                  <a:prstClr val="black"/>
                </a:solidFill>
              </a:rPr>
              <a:t>construction </a:t>
            </a:r>
            <a:r>
              <a:rPr lang="en-AU" dirty="0" smtClean="0">
                <a:solidFill>
                  <a:prstClr val="black"/>
                </a:solidFill>
              </a:rPr>
              <a:t>practices</a:t>
            </a:r>
            <a:endParaRPr lang="en-AU" sz="2800" dirty="0"/>
          </a:p>
        </p:txBody>
      </p:sp>
      <p:sp>
        <p:nvSpPr>
          <p:cNvPr id="2" name="Slide Number Placeholder 1"/>
          <p:cNvSpPr>
            <a:spLocks noGrp="1"/>
          </p:cNvSpPr>
          <p:nvPr>
            <p:ph type="sldNum" sz="quarter" idx="10"/>
          </p:nvPr>
        </p:nvSpPr>
        <p:spPr/>
        <p:txBody>
          <a:bodyPr/>
          <a:lstStyle/>
          <a:p>
            <a:pPr>
              <a:defRPr/>
            </a:pPr>
            <a:fld id="{65F01BBC-B154-426B-B193-7FA9844B8C65}" type="slidenum">
              <a:rPr lang="en-US" smtClean="0"/>
              <a:pPr>
                <a:defRPr/>
              </a:pPr>
              <a:t>42</a:t>
            </a:fld>
            <a:endParaRPr lang="en-US" dirty="0"/>
          </a:p>
        </p:txBody>
      </p:sp>
    </p:spTree>
    <p:extLst>
      <p:ext uri="{BB962C8B-B14F-4D97-AF65-F5344CB8AC3E}">
        <p14:creationId xmlns:p14="http://schemas.microsoft.com/office/powerpoint/2010/main" val="16122719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576" y="1556792"/>
            <a:ext cx="7772400" cy="4495800"/>
          </a:xfrm>
        </p:spPr>
        <p:txBody>
          <a:bodyPr/>
          <a:lstStyle/>
          <a:p>
            <a:pPr marL="0" indent="0">
              <a:buNone/>
            </a:pPr>
            <a:r>
              <a:rPr lang="en-US" dirty="0"/>
              <a:t>The Institute of Structural </a:t>
            </a:r>
            <a:r>
              <a:rPr lang="en-US" dirty="0" smtClean="0"/>
              <a:t>Engineers: </a:t>
            </a:r>
            <a:r>
              <a:rPr lang="en-US" dirty="0"/>
              <a:t/>
            </a:r>
            <a:br>
              <a:rPr lang="en-US" dirty="0"/>
            </a:br>
            <a:r>
              <a:rPr lang="en-US" dirty="0"/>
              <a:t/>
            </a:r>
            <a:br>
              <a:rPr lang="en-US" dirty="0"/>
            </a:br>
            <a:r>
              <a:rPr lang="en-AU" dirty="0"/>
              <a:t>Dr Soane highlighted some of </a:t>
            </a:r>
            <a:r>
              <a:rPr lang="en-AU" dirty="0" smtClean="0"/>
              <a:t>identified </a:t>
            </a:r>
            <a:r>
              <a:rPr lang="en-AU" dirty="0"/>
              <a:t>risks which frequently appear in Structural-Safety Reports and Alerts, including </a:t>
            </a:r>
            <a:r>
              <a:rPr lang="en-AU" dirty="0">
                <a:solidFill>
                  <a:srgbClr val="CF5E31"/>
                </a:solidFill>
              </a:rPr>
              <a:t>issues of </a:t>
            </a:r>
            <a:r>
              <a:rPr lang="en-AU" dirty="0" smtClean="0">
                <a:solidFill>
                  <a:srgbClr val="CF5E31"/>
                </a:solidFill>
              </a:rPr>
              <a:t>competence</a:t>
            </a:r>
            <a:r>
              <a:rPr lang="en-AU" dirty="0" smtClean="0"/>
              <a:t>… </a:t>
            </a:r>
            <a:r>
              <a:rPr lang="en-AU" dirty="0"/>
              <a:t/>
            </a:r>
            <a:br>
              <a:rPr lang="en-AU" dirty="0"/>
            </a:br>
            <a:endParaRPr lang="en-AU" dirty="0" smtClean="0"/>
          </a:p>
          <a:p>
            <a:pPr marL="0" indent="0">
              <a:buNone/>
            </a:pPr>
            <a:r>
              <a:rPr lang="en-AU" dirty="0" smtClean="0"/>
              <a:t>He </a:t>
            </a:r>
            <a:r>
              <a:rPr lang="en-AU" dirty="0"/>
              <a:t>added </a:t>
            </a:r>
            <a:r>
              <a:rPr lang="en-AU" i="1" dirty="0"/>
              <a:t>“Before most, if not all, collapses </a:t>
            </a:r>
            <a:r>
              <a:rPr lang="en-AU" i="1" dirty="0">
                <a:solidFill>
                  <a:srgbClr val="CF5E31"/>
                </a:solidFill>
              </a:rPr>
              <a:t>there are pre-cursers elsewhere</a:t>
            </a:r>
            <a:r>
              <a:rPr lang="en-AU" b="1" i="1" dirty="0"/>
              <a:t> </a:t>
            </a:r>
            <a:r>
              <a:rPr lang="en-AU" i="1" dirty="0"/>
              <a:t>and if these are recognised, and lessons learned from them, then more serious events may be prevented.”</a:t>
            </a:r>
          </a:p>
        </p:txBody>
      </p:sp>
      <p:sp>
        <p:nvSpPr>
          <p:cNvPr id="3" name="Title 2"/>
          <p:cNvSpPr>
            <a:spLocks noGrp="1"/>
          </p:cNvSpPr>
          <p:nvPr>
            <p:ph type="title"/>
          </p:nvPr>
        </p:nvSpPr>
        <p:spPr/>
        <p:txBody>
          <a:bodyPr/>
          <a:lstStyle/>
          <a:p>
            <a:r>
              <a:rPr lang="en-AU" dirty="0"/>
              <a:t>Reliance on competency</a:t>
            </a:r>
          </a:p>
        </p:txBody>
      </p:sp>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43</a:t>
            </a:fld>
            <a:endParaRPr lang="en-US" dirty="0"/>
          </a:p>
        </p:txBody>
      </p:sp>
    </p:spTree>
    <p:extLst>
      <p:ext uri="{BB962C8B-B14F-4D97-AF65-F5344CB8AC3E}">
        <p14:creationId xmlns:p14="http://schemas.microsoft.com/office/powerpoint/2010/main" val="31426403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Reliance on competency</a:t>
            </a:r>
            <a:endParaRPr lang="en-AU" dirty="0"/>
          </a:p>
        </p:txBody>
      </p:sp>
      <p:sp>
        <p:nvSpPr>
          <p:cNvPr id="2" name="Content Placeholder 1"/>
          <p:cNvSpPr>
            <a:spLocks noGrp="1"/>
          </p:cNvSpPr>
          <p:nvPr>
            <p:ph idx="1"/>
          </p:nvPr>
        </p:nvSpPr>
        <p:spPr/>
        <p:txBody>
          <a:bodyPr/>
          <a:lstStyle/>
          <a:p>
            <a:pPr marL="0" indent="0">
              <a:buNone/>
            </a:pPr>
            <a:r>
              <a:rPr lang="en-US" dirty="0"/>
              <a:t>The Australian Steel </a:t>
            </a:r>
            <a:r>
              <a:rPr lang="en-US" dirty="0" smtClean="0"/>
              <a:t>Institute: </a:t>
            </a:r>
            <a:r>
              <a:rPr lang="en-US" dirty="0"/>
              <a:t>Confidential reporting on Structural safety (Dec 2013)</a:t>
            </a:r>
            <a:br>
              <a:rPr lang="en-US" dirty="0"/>
            </a:br>
            <a:r>
              <a:rPr lang="en-US" dirty="0"/>
              <a:t/>
            </a:r>
            <a:br>
              <a:rPr lang="en-US" dirty="0"/>
            </a:br>
            <a:r>
              <a:rPr lang="en-US" dirty="0"/>
              <a:t>David Ryan – ASI National manager:</a:t>
            </a:r>
            <a:br>
              <a:rPr lang="en-US" dirty="0"/>
            </a:br>
            <a:r>
              <a:rPr lang="en-US" dirty="0"/>
              <a:t/>
            </a:r>
            <a:br>
              <a:rPr lang="en-US" dirty="0"/>
            </a:br>
            <a:r>
              <a:rPr lang="en-US" dirty="0"/>
              <a:t>“</a:t>
            </a:r>
            <a:r>
              <a:rPr lang="en-AU" i="1" dirty="0"/>
              <a:t>Commonly identified risks include </a:t>
            </a:r>
            <a:r>
              <a:rPr lang="en-AU" i="1" dirty="0">
                <a:solidFill>
                  <a:srgbClr val="CF5E31"/>
                </a:solidFill>
              </a:rPr>
              <a:t>lack of competence </a:t>
            </a:r>
            <a:r>
              <a:rPr lang="en-AU" i="1" dirty="0"/>
              <a:t>and </a:t>
            </a:r>
            <a:r>
              <a:rPr lang="en-AU" i="1" dirty="0">
                <a:solidFill>
                  <a:srgbClr val="CF5E31"/>
                </a:solidFill>
              </a:rPr>
              <a:t>engineering appreciation</a:t>
            </a:r>
            <a:r>
              <a:rPr lang="en-AU" i="1" dirty="0"/>
              <a:t>, fixings, tensile components, </a:t>
            </a:r>
            <a:r>
              <a:rPr lang="en-AU" i="1" dirty="0">
                <a:solidFill>
                  <a:srgbClr val="CF5E31"/>
                </a:solidFill>
              </a:rPr>
              <a:t>poor communications</a:t>
            </a:r>
            <a:r>
              <a:rPr lang="en-AU" i="1" dirty="0"/>
              <a:t>, over-reliance on IT, temporary works, free standing walls, </a:t>
            </a:r>
            <a:r>
              <a:rPr lang="en-AU" i="1" dirty="0">
                <a:solidFill>
                  <a:srgbClr val="CF5E31"/>
                </a:solidFill>
              </a:rPr>
              <a:t>lack of maintenance</a:t>
            </a:r>
            <a:r>
              <a:rPr lang="en-AU" i="1" dirty="0">
                <a:solidFill>
                  <a:schemeClr val="bg1">
                    <a:lumMod val="50000"/>
                  </a:schemeClr>
                </a:solidFill>
              </a:rPr>
              <a:t> </a:t>
            </a:r>
            <a:r>
              <a:rPr lang="en-AU" i="1" dirty="0"/>
              <a:t>and falsified documentation, with the risk increasing when factors are combined.</a:t>
            </a:r>
            <a:r>
              <a:rPr lang="en-US" i="1" dirty="0"/>
              <a:t/>
            </a:r>
            <a:br>
              <a:rPr lang="en-US" i="1" dirty="0"/>
            </a:br>
            <a:r>
              <a:rPr lang="en-US" dirty="0"/>
              <a:t/>
            </a:r>
            <a:br>
              <a:rPr lang="en-US" dirty="0"/>
            </a:br>
            <a:endParaRPr lang="en-AU" dirty="0"/>
          </a:p>
        </p:txBody>
      </p:sp>
      <p:sp>
        <p:nvSpPr>
          <p:cNvPr id="3" name="Slide Number Placeholder 2"/>
          <p:cNvSpPr>
            <a:spLocks noGrp="1"/>
          </p:cNvSpPr>
          <p:nvPr>
            <p:ph type="sldNum" sz="quarter" idx="10"/>
          </p:nvPr>
        </p:nvSpPr>
        <p:spPr/>
        <p:txBody>
          <a:bodyPr/>
          <a:lstStyle/>
          <a:p>
            <a:pPr>
              <a:defRPr/>
            </a:pPr>
            <a:fld id="{65F01BBC-B154-426B-B193-7FA9844B8C65}" type="slidenum">
              <a:rPr lang="en-US" smtClean="0"/>
              <a:pPr>
                <a:defRPr/>
              </a:pPr>
              <a:t>44</a:t>
            </a:fld>
            <a:endParaRPr lang="en-US" dirty="0"/>
          </a:p>
        </p:txBody>
      </p:sp>
    </p:spTree>
    <p:extLst>
      <p:ext uri="{BB962C8B-B14F-4D97-AF65-F5344CB8AC3E}">
        <p14:creationId xmlns:p14="http://schemas.microsoft.com/office/powerpoint/2010/main" val="41115367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a:solidFill>
                  <a:prstClr val="black"/>
                </a:solidFill>
              </a:rPr>
              <a:t>What possibilities exist for </a:t>
            </a:r>
            <a:r>
              <a:rPr lang="en-AU" dirty="0" smtClean="0">
                <a:solidFill>
                  <a:prstClr val="black"/>
                </a:solidFill>
              </a:rPr>
              <a:t>improvement</a:t>
            </a:r>
            <a:endParaRPr lang="en-AU" dirty="0"/>
          </a:p>
        </p:txBody>
      </p:sp>
      <p:sp>
        <p:nvSpPr>
          <p:cNvPr id="6" name="Content Placeholder 5"/>
          <p:cNvSpPr>
            <a:spLocks noGrp="1"/>
          </p:cNvSpPr>
          <p:nvPr>
            <p:ph idx="1"/>
          </p:nvPr>
        </p:nvSpPr>
        <p:spPr>
          <a:xfrm>
            <a:off x="685800" y="1600200"/>
            <a:ext cx="4529801" cy="4495800"/>
          </a:xfrm>
        </p:spPr>
        <p:txBody>
          <a:bodyPr/>
          <a:lstStyle/>
          <a:p>
            <a:pPr marL="285750" indent="-285750">
              <a:buFont typeface="Arial" panose="020B0604020202020204" pitchFamily="34" charset="0"/>
              <a:buChar char="•"/>
            </a:pPr>
            <a:r>
              <a:rPr lang="en-AU" dirty="0">
                <a:solidFill>
                  <a:prstClr val="black"/>
                </a:solidFill>
              </a:rPr>
              <a:t>Increased competency in this area – How</a:t>
            </a:r>
            <a:r>
              <a:rPr lang="en-AU" dirty="0" smtClean="0">
                <a:solidFill>
                  <a:prstClr val="black"/>
                </a:solidFill>
              </a:rPr>
              <a:t>? </a:t>
            </a:r>
          </a:p>
          <a:p>
            <a:pPr marL="285750" indent="-285750">
              <a:buFont typeface="Arial" panose="020B0604020202020204" pitchFamily="34" charset="0"/>
              <a:buChar char="•"/>
            </a:pPr>
            <a:r>
              <a:rPr lang="en-AU" dirty="0" smtClean="0">
                <a:solidFill>
                  <a:prstClr val="black"/>
                </a:solidFill>
              </a:rPr>
              <a:t>Development of guidelines, audit templates and checklists </a:t>
            </a:r>
            <a:r>
              <a:rPr lang="en-AU" dirty="0">
                <a:solidFill>
                  <a:prstClr val="black"/>
                </a:solidFill>
              </a:rPr>
              <a:t>–</a:t>
            </a:r>
            <a:r>
              <a:rPr lang="en-AU" dirty="0" smtClean="0">
                <a:solidFill>
                  <a:prstClr val="black"/>
                </a:solidFill>
              </a:rPr>
              <a:t> What is your opinion?</a:t>
            </a:r>
          </a:p>
          <a:p>
            <a:endParaRPr lang="en-AU" dirty="0"/>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09073">
            <a:off x="6579203" y="1012637"/>
            <a:ext cx="2752709" cy="37794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70767">
            <a:off x="5531478" y="2448053"/>
            <a:ext cx="2731833" cy="38610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65F01BBC-B154-426B-B193-7FA9844B8C65}" type="slidenum">
              <a:rPr lang="en-US" smtClean="0"/>
              <a:pPr>
                <a:defRPr/>
              </a:pPr>
              <a:t>45</a:t>
            </a:fld>
            <a:endParaRPr lang="en-US" dirty="0"/>
          </a:p>
        </p:txBody>
      </p:sp>
    </p:spTree>
    <p:extLst>
      <p:ext uri="{BB962C8B-B14F-4D97-AF65-F5344CB8AC3E}">
        <p14:creationId xmlns:p14="http://schemas.microsoft.com/office/powerpoint/2010/main" val="1147051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What is the legal requirement? </a:t>
            </a:r>
            <a:endParaRPr lang="en-AU" dirty="0"/>
          </a:p>
        </p:txBody>
      </p:sp>
      <p:sp>
        <p:nvSpPr>
          <p:cNvPr id="4" name="Content Placeholder 3"/>
          <p:cNvSpPr>
            <a:spLocks noGrp="1"/>
          </p:cNvSpPr>
          <p:nvPr>
            <p:ph idx="1"/>
          </p:nvPr>
        </p:nvSpPr>
        <p:spPr/>
        <p:txBody>
          <a:bodyPr/>
          <a:lstStyle/>
          <a:p>
            <a:pPr marL="0" indent="0">
              <a:buNone/>
            </a:pPr>
            <a:r>
              <a:rPr lang="en-AU" dirty="0"/>
              <a:t>Reminder of the requirements of MSIA </a:t>
            </a:r>
            <a:r>
              <a:rPr lang="en-AU" dirty="0" smtClean="0"/>
              <a:t>s. </a:t>
            </a:r>
            <a:r>
              <a:rPr lang="en-AU" dirty="0"/>
              <a:t>9(1</a:t>
            </a:r>
            <a:r>
              <a:rPr lang="en-AU" dirty="0" smtClean="0"/>
              <a:t>) </a:t>
            </a:r>
            <a:endParaRPr lang="en-AU" dirty="0"/>
          </a:p>
          <a:p>
            <a:pPr marL="514350" indent="-514350">
              <a:buAutoNum type="alphaLcParenBoth"/>
            </a:pPr>
            <a:r>
              <a:rPr lang="en-AU" b="1" dirty="0"/>
              <a:t>provide</a:t>
            </a:r>
            <a:r>
              <a:rPr lang="en-AU" dirty="0"/>
              <a:t> and </a:t>
            </a:r>
            <a:r>
              <a:rPr lang="en-AU" b="1" dirty="0"/>
              <a:t>maintain</a:t>
            </a:r>
            <a:r>
              <a:rPr lang="en-AU" dirty="0"/>
              <a:t> </a:t>
            </a:r>
            <a:r>
              <a:rPr lang="en-AU" dirty="0">
                <a:solidFill>
                  <a:srgbClr val="CF5E31"/>
                </a:solidFill>
              </a:rPr>
              <a:t>workplaces, plant, </a:t>
            </a:r>
            <a:r>
              <a:rPr lang="en-AU" dirty="0"/>
              <a:t>and systems of work of a kind that, </a:t>
            </a:r>
            <a:r>
              <a:rPr lang="en-AU" b="1" dirty="0"/>
              <a:t>so far as is practicable, </a:t>
            </a:r>
            <a:r>
              <a:rPr lang="en-AU" dirty="0"/>
              <a:t>the employer’s </a:t>
            </a:r>
            <a:r>
              <a:rPr lang="en-AU" dirty="0">
                <a:solidFill>
                  <a:srgbClr val="CF5E31"/>
                </a:solidFill>
              </a:rPr>
              <a:t>employees are not exposed to hazards</a:t>
            </a:r>
            <a:r>
              <a:rPr lang="en-AU" dirty="0"/>
              <a:t>; </a:t>
            </a:r>
          </a:p>
          <a:p>
            <a:pPr marL="0" indent="0">
              <a:buNone/>
            </a:pPr>
            <a:endParaRPr lang="en-AU" dirty="0"/>
          </a:p>
          <a:p>
            <a:r>
              <a:rPr lang="en-AU" dirty="0"/>
              <a:t>“provide” entails the </a:t>
            </a:r>
            <a:r>
              <a:rPr lang="en-AU" b="1" dirty="0"/>
              <a:t>design</a:t>
            </a:r>
            <a:r>
              <a:rPr lang="en-AU" dirty="0"/>
              <a:t> and </a:t>
            </a:r>
            <a:r>
              <a:rPr lang="en-AU" b="1" dirty="0"/>
              <a:t>construct</a:t>
            </a:r>
            <a:r>
              <a:rPr lang="en-AU" dirty="0"/>
              <a:t> portions of the lifecycle </a:t>
            </a:r>
          </a:p>
          <a:p>
            <a:endParaRPr lang="en-AU" dirty="0"/>
          </a:p>
        </p:txBody>
      </p:sp>
      <p:sp>
        <p:nvSpPr>
          <p:cNvPr id="3" name="Slide Number Placeholder 2"/>
          <p:cNvSpPr>
            <a:spLocks noGrp="1"/>
          </p:cNvSpPr>
          <p:nvPr>
            <p:ph type="sldNum" sz="quarter" idx="10"/>
          </p:nvPr>
        </p:nvSpPr>
        <p:spPr/>
        <p:txBody>
          <a:bodyPr/>
          <a:lstStyle/>
          <a:p>
            <a:pPr>
              <a:defRPr/>
            </a:pPr>
            <a:fld id="{65F01BBC-B154-426B-B193-7FA9844B8C65}" type="slidenum">
              <a:rPr lang="en-US" smtClean="0"/>
              <a:pPr>
                <a:defRPr/>
              </a:pPr>
              <a:t>5</a:t>
            </a:fld>
            <a:endParaRPr lang="en-US" dirty="0"/>
          </a:p>
        </p:txBody>
      </p:sp>
    </p:spTree>
    <p:extLst>
      <p:ext uri="{BB962C8B-B14F-4D97-AF65-F5344CB8AC3E}">
        <p14:creationId xmlns:p14="http://schemas.microsoft.com/office/powerpoint/2010/main" val="37109644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a:buNone/>
            </a:pPr>
            <a:r>
              <a:rPr lang="en-AU" dirty="0" smtClean="0"/>
              <a:t>AS 5104 </a:t>
            </a:r>
            <a:r>
              <a:rPr lang="en-AU" dirty="0"/>
              <a:t>(ISO 2394) </a:t>
            </a:r>
            <a:r>
              <a:rPr lang="en-AU" i="1" dirty="0"/>
              <a:t>General principles on reliability for structures </a:t>
            </a:r>
          </a:p>
          <a:p>
            <a:pPr marL="0" indent="0">
              <a:buNone/>
            </a:pPr>
            <a:endParaRPr lang="en-AU" b="1" dirty="0"/>
          </a:p>
          <a:p>
            <a:pPr marL="0" indent="0">
              <a:buNone/>
            </a:pPr>
            <a:r>
              <a:rPr lang="en-AU" b="1" dirty="0"/>
              <a:t>4.1 Fundamental requirements</a:t>
            </a:r>
          </a:p>
          <a:p>
            <a:pPr marL="0" indent="0">
              <a:buNone/>
            </a:pPr>
            <a:r>
              <a:rPr lang="en-AU" dirty="0"/>
              <a:t>Structures and structural elements shall be </a:t>
            </a:r>
            <a:r>
              <a:rPr lang="en-AU" dirty="0">
                <a:solidFill>
                  <a:srgbClr val="CF5E31"/>
                </a:solidFill>
              </a:rPr>
              <a:t>designed</a:t>
            </a:r>
            <a:r>
              <a:rPr lang="en-AU" dirty="0"/>
              <a:t>, </a:t>
            </a:r>
            <a:r>
              <a:rPr lang="en-AU" dirty="0">
                <a:solidFill>
                  <a:srgbClr val="CF5E31"/>
                </a:solidFill>
              </a:rPr>
              <a:t>constructed</a:t>
            </a:r>
            <a:r>
              <a:rPr lang="en-AU" dirty="0"/>
              <a:t> and </a:t>
            </a:r>
            <a:r>
              <a:rPr lang="en-AU" dirty="0">
                <a:solidFill>
                  <a:srgbClr val="CF5E31"/>
                </a:solidFill>
              </a:rPr>
              <a:t>maintained</a:t>
            </a:r>
            <a:r>
              <a:rPr lang="en-AU" dirty="0"/>
              <a:t> in such a way that they are suited for their use during the design working life …</a:t>
            </a:r>
          </a:p>
          <a:p>
            <a:endParaRPr lang="en-AU" dirty="0"/>
          </a:p>
        </p:txBody>
      </p:sp>
      <p:sp>
        <p:nvSpPr>
          <p:cNvPr id="5" name="Title 4"/>
          <p:cNvSpPr>
            <a:spLocks noGrp="1"/>
          </p:cNvSpPr>
          <p:nvPr>
            <p:ph type="title"/>
          </p:nvPr>
        </p:nvSpPr>
        <p:spPr>
          <a:xfrm>
            <a:off x="685800" y="116632"/>
            <a:ext cx="7772400" cy="1143000"/>
          </a:xfrm>
        </p:spPr>
        <p:txBody>
          <a:bodyPr/>
          <a:lstStyle/>
          <a:p>
            <a:r>
              <a:rPr lang="en-AU" dirty="0"/>
              <a:t>What best describes “provide” and “maintain” with respect to structures? </a:t>
            </a:r>
          </a:p>
        </p:txBody>
      </p:sp>
      <p:sp>
        <p:nvSpPr>
          <p:cNvPr id="2" name="Slide Number Placeholder 1"/>
          <p:cNvSpPr>
            <a:spLocks noGrp="1"/>
          </p:cNvSpPr>
          <p:nvPr>
            <p:ph type="sldNum" sz="quarter" idx="10"/>
          </p:nvPr>
        </p:nvSpPr>
        <p:spPr/>
        <p:txBody>
          <a:bodyPr/>
          <a:lstStyle/>
          <a:p>
            <a:pPr>
              <a:defRPr/>
            </a:pPr>
            <a:fld id="{65F01BBC-B154-426B-B193-7FA9844B8C65}" type="slidenum">
              <a:rPr lang="en-US" smtClean="0"/>
              <a:pPr>
                <a:defRPr/>
              </a:pPr>
              <a:t>6</a:t>
            </a:fld>
            <a:endParaRPr lang="en-US" dirty="0"/>
          </a:p>
        </p:txBody>
      </p:sp>
    </p:spTree>
    <p:extLst>
      <p:ext uri="{BB962C8B-B14F-4D97-AF65-F5344CB8AC3E}">
        <p14:creationId xmlns:p14="http://schemas.microsoft.com/office/powerpoint/2010/main" val="36832900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95537" y="476673"/>
            <a:ext cx="8424936" cy="1080120"/>
          </a:xfrm>
        </p:spPr>
        <p:txBody>
          <a:bodyPr>
            <a:noAutofit/>
          </a:bodyPr>
          <a:lstStyle/>
          <a:p>
            <a:r>
              <a:rPr lang="en-AU" dirty="0" smtClean="0">
                <a:solidFill>
                  <a:schemeClr val="tx1"/>
                </a:solidFill>
              </a:rPr>
              <a:t>Structural integrity and safety relies on good practice throughout the Lifecycle Model: AS 5104 (ISO 2394) Table A.1 </a:t>
            </a:r>
            <a:endParaRPr lang="en-AU" dirty="0">
              <a:solidFill>
                <a:schemeClr val="tx1"/>
              </a:solidFill>
            </a:endParaRPr>
          </a:p>
        </p:txBody>
      </p:sp>
      <p:sp>
        <p:nvSpPr>
          <p:cNvPr id="20" name="TextBox 19"/>
          <p:cNvSpPr txBox="1"/>
          <p:nvPr/>
        </p:nvSpPr>
        <p:spPr>
          <a:xfrm>
            <a:off x="395536" y="2185305"/>
            <a:ext cx="3096344" cy="2308324"/>
          </a:xfrm>
          <a:prstGeom prst="rect">
            <a:avLst/>
          </a:prstGeom>
          <a:noFill/>
        </p:spPr>
        <p:txBody>
          <a:bodyPr wrap="square" rtlCol="0">
            <a:spAutoFit/>
          </a:bodyPr>
          <a:lstStyle/>
          <a:p>
            <a:r>
              <a:rPr lang="en-AU" sz="2400" dirty="0">
                <a:solidFill>
                  <a:prstClr val="black"/>
                </a:solidFill>
              </a:rPr>
              <a:t>Arrows indicate “bridges” for transfer of intent – if a bridge is missing or broken, structural safety is compromised </a:t>
            </a:r>
          </a:p>
        </p:txBody>
      </p:sp>
      <p:pic>
        <p:nvPicPr>
          <p:cNvPr id="2050"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07904" y="1916832"/>
            <a:ext cx="5339278" cy="4457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0"/>
          </p:nvPr>
        </p:nvSpPr>
        <p:spPr/>
        <p:txBody>
          <a:bodyPr/>
          <a:lstStyle/>
          <a:p>
            <a:pPr>
              <a:defRPr/>
            </a:pPr>
            <a:fld id="{E666583C-5507-4EC8-B0C7-4C78B038E005}" type="slidenum">
              <a:rPr lang="en-US" smtClean="0"/>
              <a:pPr>
                <a:defRPr/>
              </a:pPr>
              <a:t>7</a:t>
            </a:fld>
            <a:endParaRPr lang="en-US"/>
          </a:p>
        </p:txBody>
      </p:sp>
    </p:spTree>
    <p:extLst>
      <p:ext uri="{BB962C8B-B14F-4D97-AF65-F5344CB8AC3E}">
        <p14:creationId xmlns:p14="http://schemas.microsoft.com/office/powerpoint/2010/main" val="22928905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Why do we need to monitor structures ? </a:t>
            </a:r>
            <a:endParaRPr lang="en-AU" dirty="0"/>
          </a:p>
        </p:txBody>
      </p:sp>
      <p:sp>
        <p:nvSpPr>
          <p:cNvPr id="4" name="Content Placeholder 3"/>
          <p:cNvSpPr>
            <a:spLocks noGrp="1"/>
          </p:cNvSpPr>
          <p:nvPr>
            <p:ph idx="1"/>
          </p:nvPr>
        </p:nvSpPr>
        <p:spPr/>
        <p:txBody>
          <a:bodyPr/>
          <a:lstStyle/>
          <a:p>
            <a:pPr marL="0" indent="0">
              <a:buNone/>
            </a:pPr>
            <a:r>
              <a:rPr lang="en-AU" dirty="0" smtClean="0"/>
              <a:t>AS </a:t>
            </a:r>
            <a:r>
              <a:rPr lang="en-AU" dirty="0"/>
              <a:t>ISO 13822 </a:t>
            </a:r>
            <a:r>
              <a:rPr lang="en-AU" i="1" dirty="0"/>
              <a:t>Basis for design of </a:t>
            </a:r>
            <a:r>
              <a:rPr lang="en-AU" i="1" dirty="0" smtClean="0"/>
              <a:t>structures –assessment </a:t>
            </a:r>
            <a:r>
              <a:rPr lang="en-AU" i="1" dirty="0"/>
              <a:t>of existing </a:t>
            </a:r>
            <a:r>
              <a:rPr lang="en-AU" i="1" dirty="0" smtClean="0"/>
              <a:t>structures</a:t>
            </a:r>
            <a:endParaRPr lang="en-AU" dirty="0"/>
          </a:p>
          <a:p>
            <a:pPr marL="0" indent="0">
              <a:buNone/>
            </a:pPr>
            <a:endParaRPr lang="en-AU" b="1" dirty="0"/>
          </a:p>
          <a:p>
            <a:pPr marL="0" indent="0">
              <a:buNone/>
            </a:pPr>
            <a:r>
              <a:rPr lang="en-AU" dirty="0">
                <a:solidFill>
                  <a:srgbClr val="CF5E31"/>
                </a:solidFill>
              </a:rPr>
              <a:t>Monitoring </a:t>
            </a:r>
            <a:r>
              <a:rPr lang="en-AU" dirty="0"/>
              <a:t>–</a:t>
            </a:r>
            <a:r>
              <a:rPr lang="en-AU" dirty="0" smtClean="0">
                <a:solidFill>
                  <a:srgbClr val="CF5E31"/>
                </a:solidFill>
              </a:rPr>
              <a:t> </a:t>
            </a:r>
            <a:r>
              <a:rPr lang="en-AU" dirty="0"/>
              <a:t>frequent or continuous, normally long-term, observation or measurement of structural conditions or actions</a:t>
            </a:r>
          </a:p>
          <a:p>
            <a:pPr marL="0" indent="0">
              <a:buNone/>
            </a:pPr>
            <a:endParaRPr lang="en-AU" dirty="0"/>
          </a:p>
          <a:p>
            <a:r>
              <a:rPr lang="en-AU" dirty="0"/>
              <a:t>Many mine sites tend to maintain only when defects become </a:t>
            </a:r>
            <a:r>
              <a:rPr lang="en-AU" dirty="0" smtClean="0"/>
              <a:t>visible </a:t>
            </a:r>
            <a:endParaRPr lang="en-AU" dirty="0"/>
          </a:p>
          <a:p>
            <a:r>
              <a:rPr lang="en-AU" dirty="0"/>
              <a:t>Structures should be </a:t>
            </a:r>
            <a:r>
              <a:rPr lang="en-AU" b="1" dirty="0"/>
              <a:t>monitored</a:t>
            </a:r>
            <a:r>
              <a:rPr lang="en-AU" dirty="0"/>
              <a:t> as required to ensure the design intent is maintained </a:t>
            </a:r>
          </a:p>
          <a:p>
            <a:endParaRPr lang="en-AU" dirty="0"/>
          </a:p>
        </p:txBody>
      </p:sp>
      <p:sp>
        <p:nvSpPr>
          <p:cNvPr id="3" name="Slide Number Placeholder 2"/>
          <p:cNvSpPr>
            <a:spLocks noGrp="1"/>
          </p:cNvSpPr>
          <p:nvPr>
            <p:ph type="sldNum" sz="quarter" idx="10"/>
          </p:nvPr>
        </p:nvSpPr>
        <p:spPr/>
        <p:txBody>
          <a:bodyPr/>
          <a:lstStyle/>
          <a:p>
            <a:pPr>
              <a:defRPr/>
            </a:pPr>
            <a:fld id="{65F01BBC-B154-426B-B193-7FA9844B8C65}" type="slidenum">
              <a:rPr lang="en-US" smtClean="0"/>
              <a:pPr>
                <a:defRPr/>
              </a:pPr>
              <a:t>8</a:t>
            </a:fld>
            <a:endParaRPr lang="en-US" dirty="0"/>
          </a:p>
        </p:txBody>
      </p:sp>
    </p:spTree>
    <p:extLst>
      <p:ext uri="{BB962C8B-B14F-4D97-AF65-F5344CB8AC3E}">
        <p14:creationId xmlns:p14="http://schemas.microsoft.com/office/powerpoint/2010/main" val="29543286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prstClr val="black"/>
                </a:solidFill>
              </a:rPr>
              <a:t>Other useful terms – and expectations </a:t>
            </a:r>
            <a:endParaRPr lang="en-AU" dirty="0"/>
          </a:p>
        </p:txBody>
      </p:sp>
      <p:sp>
        <p:nvSpPr>
          <p:cNvPr id="6" name="Content Placeholder 5"/>
          <p:cNvSpPr>
            <a:spLocks noGrp="1"/>
          </p:cNvSpPr>
          <p:nvPr>
            <p:ph idx="1"/>
          </p:nvPr>
        </p:nvSpPr>
        <p:spPr>
          <a:xfrm>
            <a:off x="685800" y="1600200"/>
            <a:ext cx="5110336" cy="4495800"/>
          </a:xfrm>
        </p:spPr>
        <p:txBody>
          <a:bodyPr/>
          <a:lstStyle/>
          <a:p>
            <a:pPr marL="0" indent="0">
              <a:buNone/>
            </a:pPr>
            <a:r>
              <a:rPr lang="en-AU" sz="2000" dirty="0" smtClean="0">
                <a:solidFill>
                  <a:srgbClr val="CF5E31"/>
                </a:solidFill>
              </a:rPr>
              <a:t>AS 5104 </a:t>
            </a:r>
            <a:r>
              <a:rPr lang="en-AU" sz="2000" dirty="0">
                <a:solidFill>
                  <a:srgbClr val="CF5E31"/>
                </a:solidFill>
              </a:rPr>
              <a:t>(ISO 2394)</a:t>
            </a:r>
          </a:p>
          <a:p>
            <a:pPr marL="0" indent="0">
              <a:buNone/>
            </a:pPr>
            <a:r>
              <a:rPr lang="en-AU" sz="2000" dirty="0" smtClean="0">
                <a:solidFill>
                  <a:srgbClr val="CF5E31"/>
                </a:solidFill>
              </a:rPr>
              <a:t>2.2.6 </a:t>
            </a:r>
            <a:r>
              <a:rPr lang="en-AU" sz="2000" dirty="0">
                <a:solidFill>
                  <a:srgbClr val="CF5E31"/>
                </a:solidFill>
              </a:rPr>
              <a:t>F</a:t>
            </a:r>
            <a:r>
              <a:rPr lang="en-AU" sz="2000" dirty="0" smtClean="0">
                <a:solidFill>
                  <a:srgbClr val="CF5E31"/>
                </a:solidFill>
              </a:rPr>
              <a:t>ailure</a:t>
            </a:r>
            <a:r>
              <a:rPr lang="en-AU" sz="2000" dirty="0">
                <a:solidFill>
                  <a:srgbClr val="CF5E31"/>
                </a:solidFill>
              </a:rPr>
              <a:t>:</a:t>
            </a:r>
            <a:r>
              <a:rPr lang="en-AU" sz="2000" b="1" dirty="0">
                <a:solidFill>
                  <a:srgbClr val="CF5E31"/>
                </a:solidFill>
              </a:rPr>
              <a:t> </a:t>
            </a:r>
            <a:r>
              <a:rPr lang="en-AU" sz="2000" dirty="0">
                <a:solidFill>
                  <a:prstClr val="black"/>
                </a:solidFill>
              </a:rPr>
              <a:t>Insufficient load-bearing capacity or inadequate serviceability of a structure or structural element.</a:t>
            </a:r>
          </a:p>
          <a:p>
            <a:pPr marL="0" indent="0">
              <a:buNone/>
            </a:pPr>
            <a:r>
              <a:rPr lang="en-AU" sz="2000" dirty="0">
                <a:solidFill>
                  <a:srgbClr val="CF5E31"/>
                </a:solidFill>
              </a:rPr>
              <a:t>2.2.7 </a:t>
            </a:r>
            <a:r>
              <a:rPr lang="en-AU" sz="2000" dirty="0" smtClean="0">
                <a:solidFill>
                  <a:srgbClr val="CF5E31"/>
                </a:solidFill>
              </a:rPr>
              <a:t>Reliability</a:t>
            </a:r>
            <a:r>
              <a:rPr lang="en-AU" sz="2000" dirty="0">
                <a:solidFill>
                  <a:srgbClr val="CF5E31"/>
                </a:solidFill>
              </a:rPr>
              <a:t>: </a:t>
            </a:r>
            <a:r>
              <a:rPr lang="en-AU" sz="2000" dirty="0">
                <a:solidFill>
                  <a:prstClr val="black"/>
                </a:solidFill>
              </a:rPr>
              <a:t>Ability of a structure or structural element to fulfil the specified requirements, including the working life, for which it has been designed</a:t>
            </a:r>
          </a:p>
          <a:p>
            <a:pPr marL="0" indent="0">
              <a:buNone/>
            </a:pPr>
            <a:r>
              <a:rPr lang="en-AU" sz="2000" dirty="0" smtClean="0">
                <a:solidFill>
                  <a:srgbClr val="CF5E31"/>
                </a:solidFill>
              </a:rPr>
              <a:t>2.2.14 Structural integrity (structural robustness): </a:t>
            </a:r>
            <a:r>
              <a:rPr lang="en-AU" sz="2000" dirty="0" smtClean="0">
                <a:solidFill>
                  <a:prstClr val="black"/>
                </a:solidFill>
              </a:rPr>
              <a:t>Ability </a:t>
            </a:r>
            <a:r>
              <a:rPr lang="en-AU" sz="2000" dirty="0">
                <a:solidFill>
                  <a:prstClr val="black"/>
                </a:solidFill>
              </a:rPr>
              <a:t>of a structure not to be damaged by events like fire, explosions, impact or consequences of human errors, to an extent disproportionate to the original cause.</a:t>
            </a:r>
          </a:p>
          <a:p>
            <a:endParaRPr lang="en-AU" dirty="0"/>
          </a:p>
        </p:txBody>
      </p:sp>
      <p:sp>
        <p:nvSpPr>
          <p:cNvPr id="9" name="Rounded Rectangle 8"/>
          <p:cNvSpPr/>
          <p:nvPr/>
        </p:nvSpPr>
        <p:spPr bwMode="auto">
          <a:xfrm>
            <a:off x="6240527" y="4077072"/>
            <a:ext cx="2376264" cy="2006825"/>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AU" sz="2400" kern="0" dirty="0">
                <a:solidFill>
                  <a:prstClr val="black"/>
                </a:solidFill>
              </a:rPr>
              <a:t>Reliability and Integrity is not “availability” of plant</a:t>
            </a:r>
          </a:p>
        </p:txBody>
      </p:sp>
      <p:sp>
        <p:nvSpPr>
          <p:cNvPr id="10" name="Rounded Rectangle 9"/>
          <p:cNvSpPr/>
          <p:nvPr/>
        </p:nvSpPr>
        <p:spPr bwMode="auto">
          <a:xfrm>
            <a:off x="6240527" y="1628800"/>
            <a:ext cx="2376264" cy="2006825"/>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AU" sz="2400" kern="0" dirty="0">
                <a:solidFill>
                  <a:prstClr val="black"/>
                </a:solidFill>
              </a:rPr>
              <a:t>Failure is not a collapse</a:t>
            </a:r>
          </a:p>
        </p:txBody>
      </p:sp>
      <p:sp>
        <p:nvSpPr>
          <p:cNvPr id="3" name="Slide Number Placeholder 2"/>
          <p:cNvSpPr>
            <a:spLocks noGrp="1"/>
          </p:cNvSpPr>
          <p:nvPr>
            <p:ph type="sldNum" sz="quarter" idx="10"/>
          </p:nvPr>
        </p:nvSpPr>
        <p:spPr/>
        <p:txBody>
          <a:bodyPr/>
          <a:lstStyle/>
          <a:p>
            <a:pPr>
              <a:defRPr/>
            </a:pPr>
            <a:fld id="{65F01BBC-B154-426B-B193-7FA9844B8C65}" type="slidenum">
              <a:rPr lang="en-US" smtClean="0"/>
              <a:pPr>
                <a:defRPr/>
              </a:pPr>
              <a:t>9</a:t>
            </a:fld>
            <a:endParaRPr lang="en-US" dirty="0"/>
          </a:p>
        </p:txBody>
      </p:sp>
    </p:spTree>
    <p:extLst>
      <p:ext uri="{BB962C8B-B14F-4D97-AF65-F5344CB8AC3E}">
        <p14:creationId xmlns:p14="http://schemas.microsoft.com/office/powerpoint/2010/main" val="3961877583"/>
      </p:ext>
    </p:extLst>
  </p:cSld>
  <p:clrMapOvr>
    <a:masterClrMapping/>
  </p:clrMapOvr>
  <p:timing>
    <p:tnLst>
      <p:par>
        <p:cTn id="1" dur="indefinite" restart="never" nodeType="tmRoot"/>
      </p:par>
    </p:tnLst>
  </p:timing>
</p:sld>
</file>

<file path=ppt/theme/theme1.xml><?xml version="1.0" encoding="utf-8"?>
<a:theme xmlns:a="http://schemas.openxmlformats.org/drawingml/2006/main" name="4_Blank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Blank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spDef>
    <a:lnDef>
      <a:spPr bwMode="auto">
        <a:solidFill>
          <a:schemeClr val="accent1"/>
        </a:solidFill>
        <a:ln w="31750" cap="flat" cmpd="sng" algn="ctr">
          <a:solidFill>
            <a:srgbClr val="C00000"/>
          </a:solidFill>
          <a:prstDash val="solid"/>
          <a:round/>
          <a:headEnd type="none" w="med" len="med"/>
          <a:tailEnd type="none" w="med" len="med"/>
        </a:ln>
        <a:effectLst/>
      </a:spPr>
      <a:body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OurDocsVersionReason xmlns="dce3ed02-b0cd-470d-9119-e5f1a2533a21" xsi:nil="true"/>
    <OurDocsVersionCreatedAt xmlns="dce3ed02-b0cd-470d-9119-e5f1a2533a21">2015-10-02T04:22:10+00:00</OurDocsVersionCreatedAt>
    <OurDocsDocId xmlns="dce3ed02-b0cd-470d-9119-e5f1a2533a21">001777.Safety.Coms</OurDocsDocId>
    <OurDocsDocumentSource xmlns="dce3ed02-b0cd-470d-9119-e5f1a2533a21">Internal</OurDocsDocumentSource>
    <OurDocsLocation xmlns="dce3ed02-b0cd-470d-9119-e5f1a2533a21">Perth</OurDocsLocation>
    <OurDocsDataStore xmlns="dce3ed02-b0cd-470d-9119-e5f1a2533a21">Central</OurDocsDataStore>
    <OurDocsReleaseClassification xmlns="dce3ed02-b0cd-470d-9119-e5f1a2533a21">Departmental Use Only</OurDocsReleaseClassification>
    <OurDocsTitle xmlns="dce3ed02-b0cd-470d-9119-e5f1a2533a21">MS - Toolbox Presentation - 2015 Structural integrity forum - Practical applications and survey</OurDocsTitle>
    <OurDocsLockedOnBehalfOf xmlns="dce3ed02-b0cd-470d-9119-e5f1a2533a21" xsi:nil="true"/>
    <OurDocsVersionNumber xmlns="dce3ed02-b0cd-470d-9119-e5f1a2533a21">1</OurDocsVersionNumber>
    <OurDocsAuthor xmlns="dce3ed02-b0cd-470d-9119-e5f1a2533a21">MOORE, Bec</OurDocsAuthor>
    <OurDocsDescription xmlns="dce3ed02-b0cd-470d-9119-e5f1a2533a21" xsi:nil="true"/>
    <OurDocsVersionCreatedBy xmlns="dce3ed02-b0cd-470d-9119-e5f1a2533a21">MIRSDBN</OurDocsVersionCreatedBy>
    <OurDocsIsLocked xmlns="dce3ed02-b0cd-470d-9119-e5f1a2533a21">false</OurDocsIsLocked>
    <OurDocsDocumentType xmlns="dce3ed02-b0cd-470d-9119-e5f1a2533a21">Other</OurDocsDocumentType>
    <OurDocsIsRecordsDocument xmlns="dce3ed02-b0cd-470d-9119-e5f1a2533a21">true</OurDocsIsRecordsDocument>
    <OurDocsDocumentDate xmlns="dce3ed02-b0cd-470d-9119-e5f1a2533a21">2015-10-01T16:00:00+00:00</OurDocsDocumentDate>
    <OurDocsLockedBy xmlns="dce3ed02-b0cd-470d-9119-e5f1a2533a21" xsi:nil="true"/>
    <OurDocsFileNumbers xmlns="dce3ed02-b0cd-470d-9119-e5f1a2533a21">A0699/201003</OurDocsFileNumbers>
    <OurDocsLockedOn xmlns="dce3ed02-b0cd-470d-9119-e5f1a2533a21" xsi:nil="true"/>
  </documentManagement>
</p:properties>
</file>

<file path=customXml/item3.xml><?xml version="1.0" encoding="utf-8"?>
<?mso-contentType ?>
<SharedContentType xmlns="Microsoft.SharePoint.Taxonomy.ContentTypeSync" SourceId="47aadd75-fb41-49d7-866d-414b51aa1b7e" ContentTypeId="0x0101000AC6246A9CD2FC45B52DC6FEC0F0AAAA" PreviousValue="false"/>
</file>

<file path=customXml/item4.xml><?xml version="1.0" encoding="utf-8"?>
<ct:contentTypeSchema xmlns:ct="http://schemas.microsoft.com/office/2006/metadata/contentType" xmlns:ma="http://schemas.microsoft.com/office/2006/metadata/properties/metaAttributes" ct:_="" ma:_="" ma:contentTypeName="OurDocs Document" ma:contentTypeID="0x0101000AC6246A9CD2FC45B52DC6FEC0F0AAAA00A5C1F1DA62DAB340B34B67F1BBB7A427" ma:contentTypeVersion="32" ma:contentTypeDescription="Create a new document." ma:contentTypeScope="" ma:versionID="ed85fc0e994bd587aacbec29dd8edd5c">
  <xsd:schema xmlns:xsd="http://www.w3.org/2001/XMLSchema" xmlns:xs="http://www.w3.org/2001/XMLSchema" xmlns:p="http://schemas.microsoft.com/office/2006/metadata/properties" xmlns:ns2="dce3ed02-b0cd-470d-9119-e5f1a2533a21" targetNamespace="http://schemas.microsoft.com/office/2006/metadata/properties" ma:root="true" ma:fieldsID="d6fc7f555b4b50738d5ce00429abb5da" ns2:_="">
    <xsd:import namespace="dce3ed02-b0cd-470d-9119-e5f1a2533a21"/>
    <xsd:element name="properties">
      <xsd:complexType>
        <xsd:sequence>
          <xsd:element name="documentManagement">
            <xsd:complexType>
              <xsd:all>
                <xsd:element ref="ns2:OurDocsDataStore"/>
                <xsd:element ref="ns2:OurDocsDocId"/>
                <xsd:element ref="ns2:OurDocsVersionNumber"/>
                <xsd:element ref="ns2:OurDocsIsRecordsDocument" minOccurs="0"/>
                <xsd:element ref="ns2:OurDocsIsLocked" minOccurs="0"/>
                <xsd:element ref="ns2:OurDocsTitle" minOccurs="0"/>
                <xsd:element ref="ns2:OurDocsDescription" minOccurs="0"/>
                <xsd:element ref="ns2:OurDocsAuthor" minOccurs="0"/>
                <xsd:element ref="ns2:OurDocsLocation" minOccurs="0"/>
                <xsd:element ref="ns2:OurDocsReleaseClassification" minOccurs="0"/>
                <xsd:element ref="ns2:OurDocsDocumentType" minOccurs="0"/>
                <xsd:element ref="ns2:OurDocsDocumentDate" minOccurs="0"/>
                <xsd:element ref="ns2:OurDocsDocumentSource" minOccurs="0"/>
                <xsd:element ref="ns2:OurDocsFileNumbers" minOccurs="0"/>
                <xsd:element ref="ns2:OurDocsLockedBy" minOccurs="0"/>
                <xsd:element ref="ns2:OurDocsLockedOnBehalfOf" minOccurs="0"/>
                <xsd:element ref="ns2:OurDocsLockedOn" minOccurs="0"/>
                <xsd:element ref="ns2:OurDocsVersionCreatedBy" minOccurs="0"/>
                <xsd:element ref="ns2:OurDocsVersionCreatedAt" minOccurs="0"/>
                <xsd:element ref="ns2:OurDocsVersionReas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e3ed02-b0cd-470d-9119-e5f1a2533a21" elementFormDefault="qualified">
    <xsd:import namespace="http://schemas.microsoft.com/office/2006/documentManagement/types"/>
    <xsd:import namespace="http://schemas.microsoft.com/office/infopath/2007/PartnerControls"/>
    <xsd:element name="OurDocsDataStore" ma:index="8" ma:displayName="DataStore" ma:internalName="OurDocsDataStore">
      <xsd:simpleType>
        <xsd:restriction base="dms:Text"/>
      </xsd:simpleType>
    </xsd:element>
    <xsd:element name="OurDocsDocId" ma:index="9" ma:displayName="DocId" ma:internalName="OurDocsDocId">
      <xsd:simpleType>
        <xsd:restriction base="dms:Text"/>
      </xsd:simpleType>
    </xsd:element>
    <xsd:element name="OurDocsVersionNumber" ma:index="10" ma:displayName="VersionNumber" ma:internalName="OurDocsVersionNumber">
      <xsd:simpleType>
        <xsd:restriction base="dms:Text"/>
      </xsd:simpleType>
    </xsd:element>
    <xsd:element name="OurDocsIsRecordsDocument" ma:index="11" nillable="true" ma:displayName="IsRecordsDocument" ma:internalName="OurDocsIsRecordsDocument">
      <xsd:simpleType>
        <xsd:restriction base="dms:Boolean"/>
      </xsd:simpleType>
    </xsd:element>
    <xsd:element name="OurDocsIsLocked" ma:index="12" nillable="true" ma:displayName="IsLocked" ma:internalName="OurDocsIsLocked">
      <xsd:simpleType>
        <xsd:restriction base="dms:Boolean"/>
      </xsd:simpleType>
    </xsd:element>
    <xsd:element name="OurDocsTitle" ma:index="13" nillable="true" ma:displayName="Title" ma:internalName="OurDocsTitle">
      <xsd:simpleType>
        <xsd:restriction base="dms:Text"/>
      </xsd:simpleType>
    </xsd:element>
    <xsd:element name="OurDocsDescription" ma:index="14" nillable="true" ma:displayName="Description" ma:internalName="OurDocsDescription">
      <xsd:simpleType>
        <xsd:restriction base="dms:Note">
          <xsd:maxLength value="255"/>
        </xsd:restriction>
      </xsd:simpleType>
    </xsd:element>
    <xsd:element name="OurDocsAuthor" ma:index="15" nillable="true" ma:displayName="Author" ma:internalName="OurDocsAuthor">
      <xsd:simpleType>
        <xsd:restriction base="dms:Text"/>
      </xsd:simpleType>
    </xsd:element>
    <xsd:element name="OurDocsLocation" ma:index="16" nillable="true" ma:displayName="Location" ma:internalName="OurDocsLocation">
      <xsd:simpleType>
        <xsd:restriction base="dms:Text"/>
      </xsd:simpleType>
    </xsd:element>
    <xsd:element name="OurDocsReleaseClassification" ma:index="17" nillable="true" ma:displayName="ReleaseClassification" ma:internalName="OurDocsReleaseClassification">
      <xsd:simpleType>
        <xsd:restriction base="dms:Choice">
          <xsd:enumeration value="Departmental Use Only"/>
          <xsd:enumeration value="Within Government Only"/>
          <xsd:enumeration value="Addressee Use Only"/>
          <xsd:enumeration value="Addressee and Within Government Only"/>
          <xsd:enumeration value="For Public Release"/>
          <xsd:enumeration value="UNKNOWN"/>
        </xsd:restriction>
      </xsd:simpleType>
    </xsd:element>
    <xsd:element name="OurDocsDocumentType" ma:index="18" nillable="true" ma:displayName="DocumentType" ma:internalName="OurDocsDocumentType">
      <xsd:simpleType>
        <xsd:restriction base="dms:Choice">
          <xsd:enumeration value="Administration"/>
          <xsd:enumeration value="Agenda"/>
          <xsd:enumeration value="Appointment"/>
          <xsd:enumeration value="Briefing Note"/>
          <xsd:enumeration value="Certificate of Competency"/>
          <xsd:enumeration value="Corporate Executive"/>
          <xsd:enumeration value="Corporate Form"/>
          <xsd:enumeration value="Corporate Policy"/>
          <xsd:enumeration value="Corporate Procedure"/>
          <xsd:enumeration value="Document"/>
          <xsd:enumeration value="Email"/>
          <xsd:enumeration value="External Presentations"/>
          <xsd:enumeration value="External Published Document"/>
          <xsd:enumeration value="Facsimile"/>
          <xsd:enumeration value="File"/>
          <xsd:enumeration value="File Note"/>
          <xsd:enumeration value="Form"/>
          <xsd:enumeration value="Incident Report"/>
          <xsd:enumeration value="Internal Memo"/>
          <xsd:enumeration value="Internal Presentations"/>
          <xsd:enumeration value="Investigation Document"/>
          <xsd:enumeration value="Letter"/>
          <xsd:enumeration value="Map"/>
          <xsd:enumeration value="Memorandum"/>
          <xsd:enumeration value="Ministerial"/>
          <xsd:enumeration value="Minutes"/>
          <xsd:enumeration value="Other"/>
          <xsd:enumeration value="Permit"/>
          <xsd:enumeration value="Photos"/>
          <xsd:enumeration value="Policy"/>
          <xsd:enumeration value="Press Clipping"/>
          <xsd:enumeration value="Press Release"/>
          <xsd:enumeration value="Procurement"/>
          <xsd:enumeration value="Production Report"/>
          <xsd:enumeration value="Report"/>
          <xsd:enumeration value="Risk Management"/>
          <xsd:enumeration value="Royalty Audit"/>
          <xsd:enumeration value="Royalty Payment/Revenue"/>
          <xsd:enumeration value="Royalty Return"/>
          <xsd:enumeration value="Safety Bulletin"/>
          <xsd:enumeration value="Speech"/>
          <xsd:enumeration value="Training"/>
          <xsd:enumeration value="Web Document"/>
        </xsd:restriction>
      </xsd:simpleType>
    </xsd:element>
    <xsd:element name="OurDocsDocumentDate" ma:index="19" nillable="true" ma:displayName="DocumentDate" ma:internalName="OurDocsDocumentDate">
      <xsd:simpleType>
        <xsd:restriction base="dms:DateTime"/>
      </xsd:simpleType>
    </xsd:element>
    <xsd:element name="OurDocsDocumentSource" ma:index="20" nillable="true" ma:displayName="DocumentSource" ma:internalName="OurDocsDocumentSource">
      <xsd:simpleType>
        <xsd:restriction base="dms:Choice">
          <xsd:enumeration value="Internal"/>
          <xsd:enumeration value="External"/>
          <xsd:enumeration value="UNKNOWN"/>
        </xsd:restriction>
      </xsd:simpleType>
    </xsd:element>
    <xsd:element name="OurDocsFileNumbers" ma:index="21" nillable="true" ma:displayName="FileNumbers" ma:internalName="OurDocsFileNumbers">
      <xsd:simpleType>
        <xsd:restriction base="dms:Note">
          <xsd:maxLength value="255"/>
        </xsd:restriction>
      </xsd:simpleType>
    </xsd:element>
    <xsd:element name="OurDocsLockedBy" ma:index="22" nillable="true" ma:displayName="LockedBy" ma:internalName="OurDocsLockedBy">
      <xsd:simpleType>
        <xsd:restriction base="dms:Text"/>
      </xsd:simpleType>
    </xsd:element>
    <xsd:element name="OurDocsLockedOnBehalfOf" ma:index="23" nillable="true" ma:displayName="LockedOnBehalfOf" ma:internalName="OurDocsLockedOnBehalfOf">
      <xsd:simpleType>
        <xsd:restriction base="dms:Text"/>
      </xsd:simpleType>
    </xsd:element>
    <xsd:element name="OurDocsLockedOn" ma:index="24" nillable="true" ma:displayName="LockedOn" ma:internalName="OurDocsLockedOn">
      <xsd:simpleType>
        <xsd:restriction base="dms:DateTime"/>
      </xsd:simpleType>
    </xsd:element>
    <xsd:element name="OurDocsVersionCreatedBy" ma:index="25" nillable="true" ma:displayName="VersionCreatedBy" ma:internalName="OurDocsVersionCreatedBy">
      <xsd:simpleType>
        <xsd:restriction base="dms:Text"/>
      </xsd:simpleType>
    </xsd:element>
    <xsd:element name="OurDocsVersionCreatedAt" ma:index="26" nillable="true" ma:displayName="VersionCreatedAt" ma:internalName="OurDocsVersionCreatedAt">
      <xsd:simpleType>
        <xsd:restriction base="dms:DateTime"/>
      </xsd:simpleType>
    </xsd:element>
    <xsd:element name="OurDocsVersionReason" ma:index="27" nillable="true" ma:displayName="VersionReason" ma:internalName="OurDocsVersionReas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324734-D316-402E-AD47-77BEE73CEF66}"/>
</file>

<file path=customXml/itemProps2.xml><?xml version="1.0" encoding="utf-8"?>
<ds:datastoreItem xmlns:ds="http://schemas.openxmlformats.org/officeDocument/2006/customXml" ds:itemID="{DCD75AA7-4BB6-4969-A96B-FC22FACE72A7}"/>
</file>

<file path=customXml/itemProps3.xml><?xml version="1.0" encoding="utf-8"?>
<ds:datastoreItem xmlns:ds="http://schemas.openxmlformats.org/officeDocument/2006/customXml" ds:itemID="{B1EC5F6C-8AB9-43FF-AEDA-D89197CD36D7}"/>
</file>

<file path=customXml/itemProps4.xml><?xml version="1.0" encoding="utf-8"?>
<ds:datastoreItem xmlns:ds="http://schemas.openxmlformats.org/officeDocument/2006/customXml" ds:itemID="{CA4E0041-E1C1-4D19-BE2B-8A7636342B47}"/>
</file>

<file path=docProps/app.xml><?xml version="1.0" encoding="utf-8"?>
<Properties xmlns="http://schemas.openxmlformats.org/officeDocument/2006/extended-properties" xmlns:vt="http://schemas.openxmlformats.org/officeDocument/2006/docPropsVTypes">
  <TotalTime>707</TotalTime>
  <Words>4008</Words>
  <Application>Microsoft Office PowerPoint</Application>
  <PresentationFormat>On-screen Show (4:3)</PresentationFormat>
  <Paragraphs>389</Paragraphs>
  <Slides>45</Slides>
  <Notes>45</Notes>
  <HiddenSlides>0</HiddenSlides>
  <MMClips>0</MMClips>
  <ScaleCrop>false</ScaleCrop>
  <HeadingPairs>
    <vt:vector size="4" baseType="variant">
      <vt:variant>
        <vt:lpstr>Theme</vt:lpstr>
      </vt:variant>
      <vt:variant>
        <vt:i4>2</vt:i4>
      </vt:variant>
      <vt:variant>
        <vt:lpstr>Slide Titles</vt:lpstr>
      </vt:variant>
      <vt:variant>
        <vt:i4>45</vt:i4>
      </vt:variant>
    </vt:vector>
  </HeadingPairs>
  <TitlesOfParts>
    <vt:vector size="47" baseType="lpstr">
      <vt:lpstr>4_Blank Presentation</vt:lpstr>
      <vt:lpstr>5_Blank Presentation</vt:lpstr>
      <vt:lpstr>Please read this before using presentation</vt:lpstr>
      <vt:lpstr>Structural integrity: Practical applications and survey</vt:lpstr>
      <vt:lpstr>What are we going to cover?</vt:lpstr>
      <vt:lpstr>Mines Safety Bulletins</vt:lpstr>
      <vt:lpstr>What is the legal requirement? </vt:lpstr>
      <vt:lpstr>What best describes “provide” and “maintain” with respect to structures? </vt:lpstr>
      <vt:lpstr>Structural integrity and safety relies on good practice throughout the Lifecycle Model: AS 5104 (ISO 2394) Table A.1 </vt:lpstr>
      <vt:lpstr>Why do we need to monitor structures ? </vt:lpstr>
      <vt:lpstr>Other useful terms – and expectations </vt:lpstr>
      <vt:lpstr>Requirements of structural reliability – Graphical </vt:lpstr>
      <vt:lpstr>This is not necessarily a catastrophic collapse </vt:lpstr>
      <vt:lpstr>This is not necessarily a catastrophic collapse </vt:lpstr>
      <vt:lpstr>What are acceptable solutions? </vt:lpstr>
      <vt:lpstr>What does this mean in practical terms?</vt:lpstr>
      <vt:lpstr>Similar approach used in the oil and gas industry </vt:lpstr>
      <vt:lpstr>Some considerations for quantitative analysis </vt:lpstr>
      <vt:lpstr>Some considerations for quantitative analysis </vt:lpstr>
      <vt:lpstr>Some considerations for quantitative analysis </vt:lpstr>
      <vt:lpstr>Some considerations for quantitative analysis </vt:lpstr>
      <vt:lpstr>Some considerations for quantitative analysis </vt:lpstr>
      <vt:lpstr>Some considerations for quantitative analysis </vt:lpstr>
      <vt:lpstr>So what does this mean in practice?</vt:lpstr>
      <vt:lpstr>What is the minimum requirement on which standards are based ? </vt:lpstr>
      <vt:lpstr>PowerPoint Presentation</vt:lpstr>
      <vt:lpstr>What is the typical flowchart to assess structures? </vt:lpstr>
      <vt:lpstr>Limits of steel corrosion </vt:lpstr>
      <vt:lpstr>This state of corrosion is on curve below</vt:lpstr>
      <vt:lpstr>Limits of steel corrosion – book effect</vt:lpstr>
      <vt:lpstr>Limits of concrete degradation (footings) </vt:lpstr>
      <vt:lpstr>Reinforced concrete</vt:lpstr>
      <vt:lpstr>Examples of structural standard changes due to failure learnings</vt:lpstr>
      <vt:lpstr>Severe corrosion and degradation </vt:lpstr>
      <vt:lpstr>Impact damage</vt:lpstr>
      <vt:lpstr>Impact damage </vt:lpstr>
      <vt:lpstr>Modified structures </vt:lpstr>
      <vt:lpstr>Modifications – what to look for </vt:lpstr>
      <vt:lpstr>Modifications – what to look for </vt:lpstr>
      <vt:lpstr>Cracks </vt:lpstr>
      <vt:lpstr>Cracks – incorrect design and detailing</vt:lpstr>
      <vt:lpstr>Some reasons why structures do not fail catastrophically </vt:lpstr>
      <vt:lpstr>Some reasons why structures fail catastrophically </vt:lpstr>
      <vt:lpstr>Some indicators of inadequate structural integrity </vt:lpstr>
      <vt:lpstr>Reliance on competency</vt:lpstr>
      <vt:lpstr>Reliance on competency</vt:lpstr>
      <vt:lpstr>What possibilities exist for improvement</vt:lpstr>
    </vt:vector>
  </TitlesOfParts>
  <Company>Department of Mines and Petroleum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 - Toolbox Presentation - 2015 Structural integrity forum - Practical applications and survey</dc:title>
  <dc:subject/>
  <dc:creator>MOORE, Bec</dc:creator>
  <cp:lastModifiedBy>MOORE, Bec</cp:lastModifiedBy>
  <cp:revision>77</cp:revision>
  <cp:lastPrinted>2015-12-21T01:36:58Z</cp:lastPrinted>
  <dcterms:created xsi:type="dcterms:W3CDTF">2015-10-02T04:21:20Z</dcterms:created>
  <dcterms:modified xsi:type="dcterms:W3CDTF">2016-01-25T02:08:00Z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0x0101000AC6246A9CD2FC45B52DC6FEC0F0AAAA00A5C1F1DA62DAB340B34B67F1BBB7A427</vt:lpwstr>
  </property>
  <property fmtid="{D5CDD505-2E9C-101B-9397-08002B2CF9AE}" pid="3" name="Site">
    <vt:lpwstr>Perth</vt:lpwstr>
  </property>
  <property fmtid="{D5CDD505-2E9C-101B-9397-08002B2CF9AE}" pid="4" name="SecType">
    <vt:lpwstr>Departmental Use Only</vt:lpwstr>
  </property>
  <property fmtid="{D5CDD505-2E9C-101B-9397-08002B2CF9AE}" pid="5" name="DataStore">
    <vt:lpwstr>Central</vt:lpwstr>
  </property>
  <property fmtid="{D5CDD505-2E9C-101B-9397-08002B2CF9AE}" pid="6" name="ReleaseClassification">
    <vt:lpwstr>Departmental Use Only</vt:lpwstr>
  </property>
</Properties>
</file>