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8"/>
  </p:notesMasterIdLst>
  <p:handoutMasterIdLst>
    <p:handoutMasterId r:id="rId29"/>
  </p:handoutMasterIdLst>
  <p:sldIdLst>
    <p:sldId id="409" r:id="rId6"/>
    <p:sldId id="410" r:id="rId7"/>
    <p:sldId id="411"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NAM, Clinton" initials="WC" lastIdx="1" clrIdx="0">
    <p:extLst>
      <p:ext uri="{19B8F6BF-5375-455C-9EA6-DF929625EA0E}">
        <p15:presenceInfo xmlns:p15="http://schemas.microsoft.com/office/powerpoint/2012/main" userId="S-1-5-21-2548343187-3005953052-3739400866-59276" providerId="AD"/>
      </p:ext>
    </p:extLst>
  </p:cmAuthor>
  <p:cmAuthor id="2" name="WYNANDS, Tracy" initials="WT" lastIdx="2" clrIdx="1">
    <p:extLst>
      <p:ext uri="{19B8F6BF-5375-455C-9EA6-DF929625EA0E}">
        <p15:presenceInfo xmlns:p15="http://schemas.microsoft.com/office/powerpoint/2012/main" userId="S-1-5-21-2548343187-3005953052-3739400866-5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49405D"/>
    <a:srgbClr val="0429A0"/>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0" autoAdjust="0"/>
    <p:restoredTop sz="94940" autoAdjust="0"/>
  </p:normalViewPr>
  <p:slideViewPr>
    <p:cSldViewPr>
      <p:cViewPr varScale="1">
        <p:scale>
          <a:sx n="77" d="100"/>
          <a:sy n="77"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B4799-8F4E-41BC-BA6B-D5DA585DA3E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3D5A9422-B722-4CA2-8AA8-A66C349AE69C}">
      <dgm:prSet phldrT="[Text]"/>
      <dgm:spPr>
        <a:solidFill>
          <a:srgbClr val="117D7F"/>
        </a:solidFill>
      </dgm:spPr>
      <dgm:t>
        <a:bodyPr/>
        <a:lstStyle/>
        <a:p>
          <a:r>
            <a:rPr lang="en-US" dirty="0" smtClean="0"/>
            <a:t>Person injured on site</a:t>
          </a:r>
          <a:endParaRPr lang="en-US" dirty="0"/>
        </a:p>
      </dgm:t>
    </dgm:pt>
    <dgm:pt modelId="{E62EFB44-88BC-4B06-B350-5625A906D1B6}" type="parTrans" cxnId="{AD8AC035-3CC4-4109-8C40-9DF8D060662C}">
      <dgm:prSet/>
      <dgm:spPr/>
      <dgm:t>
        <a:bodyPr/>
        <a:lstStyle/>
        <a:p>
          <a:endParaRPr lang="en-US"/>
        </a:p>
      </dgm:t>
    </dgm:pt>
    <dgm:pt modelId="{25A265A4-D61F-488A-9086-69008C2E4E4B}" type="sibTrans" cxnId="{AD8AC035-3CC4-4109-8C40-9DF8D060662C}">
      <dgm:prSet/>
      <dgm:spPr>
        <a:ln>
          <a:solidFill>
            <a:srgbClr val="117D7F"/>
          </a:solidFill>
        </a:ln>
      </dgm:spPr>
      <dgm:t>
        <a:bodyPr/>
        <a:lstStyle/>
        <a:p>
          <a:endParaRPr lang="en-US"/>
        </a:p>
      </dgm:t>
    </dgm:pt>
    <dgm:pt modelId="{38814DE6-F03E-49C4-A474-1B5426CB6FFD}">
      <dgm:prSet phldrT="[Text]"/>
      <dgm:spPr>
        <a:solidFill>
          <a:srgbClr val="117D7F"/>
        </a:solidFill>
      </dgm:spPr>
      <dgm:t>
        <a:bodyPr/>
        <a:lstStyle/>
        <a:p>
          <a:r>
            <a:rPr lang="en-US" dirty="0" smtClean="0"/>
            <a:t>Provide first aid and communicate with local support and head office</a:t>
          </a:r>
          <a:endParaRPr lang="en-US" dirty="0"/>
        </a:p>
      </dgm:t>
    </dgm:pt>
    <dgm:pt modelId="{A20B11F3-C68E-47E7-8BCD-96D4BE91CA7C}" type="parTrans" cxnId="{3A6E768B-D1BB-4286-8339-31F8E7891EA6}">
      <dgm:prSet/>
      <dgm:spPr/>
      <dgm:t>
        <a:bodyPr/>
        <a:lstStyle/>
        <a:p>
          <a:endParaRPr lang="en-US"/>
        </a:p>
      </dgm:t>
    </dgm:pt>
    <dgm:pt modelId="{24241E6F-1219-4916-9F52-6D0B1CC97390}" type="sibTrans" cxnId="{3A6E768B-D1BB-4286-8339-31F8E7891EA6}">
      <dgm:prSet/>
      <dgm:spPr>
        <a:ln>
          <a:solidFill>
            <a:srgbClr val="117D7F"/>
          </a:solidFill>
        </a:ln>
      </dgm:spPr>
      <dgm:t>
        <a:bodyPr/>
        <a:lstStyle/>
        <a:p>
          <a:endParaRPr lang="en-US"/>
        </a:p>
      </dgm:t>
    </dgm:pt>
    <dgm:pt modelId="{B8EC8B92-A171-4A0D-BBA0-C7EABFD6E599}">
      <dgm:prSet phldrT="[Text]"/>
      <dgm:spPr>
        <a:solidFill>
          <a:srgbClr val="117D7F"/>
        </a:solidFill>
      </dgm:spPr>
      <dgm:t>
        <a:bodyPr/>
        <a:lstStyle/>
        <a:p>
          <a:r>
            <a:rPr lang="en-US" dirty="0" smtClean="0"/>
            <a:t>IMT Stood up</a:t>
          </a:r>
          <a:endParaRPr lang="en-US" dirty="0"/>
        </a:p>
      </dgm:t>
    </dgm:pt>
    <dgm:pt modelId="{67BC152E-D070-4A2D-B95F-2E96CB4D9F3C}" type="parTrans" cxnId="{FA128E94-057D-4790-98D8-08DB57EB544C}">
      <dgm:prSet/>
      <dgm:spPr/>
      <dgm:t>
        <a:bodyPr/>
        <a:lstStyle/>
        <a:p>
          <a:endParaRPr lang="en-US"/>
        </a:p>
      </dgm:t>
    </dgm:pt>
    <dgm:pt modelId="{311ED4BA-3B08-4842-B7E9-E2DE61FB662A}" type="sibTrans" cxnId="{FA128E94-057D-4790-98D8-08DB57EB544C}">
      <dgm:prSet/>
      <dgm:spPr>
        <a:ln>
          <a:solidFill>
            <a:srgbClr val="117D7F"/>
          </a:solidFill>
        </a:ln>
      </dgm:spPr>
      <dgm:t>
        <a:bodyPr/>
        <a:lstStyle/>
        <a:p>
          <a:endParaRPr lang="en-US"/>
        </a:p>
      </dgm:t>
    </dgm:pt>
    <dgm:pt modelId="{9B5EAFF2-DD7A-47D5-A73F-3E32D9A88B79}">
      <dgm:prSet phldrT="[Text]"/>
      <dgm:spPr>
        <a:solidFill>
          <a:srgbClr val="117D7F"/>
        </a:solidFill>
      </dgm:spPr>
      <dgm:t>
        <a:bodyPr/>
        <a:lstStyle/>
        <a:p>
          <a:r>
            <a:rPr lang="en-US" dirty="0" smtClean="0"/>
            <a:t>Communicate with emergency services</a:t>
          </a:r>
          <a:endParaRPr lang="en-US" dirty="0"/>
        </a:p>
      </dgm:t>
    </dgm:pt>
    <dgm:pt modelId="{F54B4DCC-3E82-4D73-A598-B6CB17DDC426}" type="parTrans" cxnId="{09377E3B-9EB7-4B8C-8A31-221F42FC7EBC}">
      <dgm:prSet/>
      <dgm:spPr/>
      <dgm:t>
        <a:bodyPr/>
        <a:lstStyle/>
        <a:p>
          <a:endParaRPr lang="en-US"/>
        </a:p>
      </dgm:t>
    </dgm:pt>
    <dgm:pt modelId="{6DE74EEF-4AF9-4771-8B4A-CFEC1F9413E5}" type="sibTrans" cxnId="{09377E3B-9EB7-4B8C-8A31-221F42FC7EBC}">
      <dgm:prSet/>
      <dgm:spPr>
        <a:ln>
          <a:solidFill>
            <a:srgbClr val="117D7F"/>
          </a:solidFill>
        </a:ln>
      </dgm:spPr>
      <dgm:t>
        <a:bodyPr/>
        <a:lstStyle/>
        <a:p>
          <a:endParaRPr lang="en-US"/>
        </a:p>
      </dgm:t>
    </dgm:pt>
    <dgm:pt modelId="{AA9CFF6B-0A0D-4EB6-995B-EBD4AEA57775}">
      <dgm:prSet phldrT="[Text]"/>
      <dgm:spPr>
        <a:solidFill>
          <a:srgbClr val="117D7F"/>
        </a:solidFill>
      </dgm:spPr>
      <dgm:t>
        <a:bodyPr/>
        <a:lstStyle/>
        <a:p>
          <a:r>
            <a:rPr lang="en-US" dirty="0" smtClean="0"/>
            <a:t>Support site efforts, organize relief for site personnel</a:t>
          </a:r>
          <a:endParaRPr lang="en-US" dirty="0"/>
        </a:p>
      </dgm:t>
    </dgm:pt>
    <dgm:pt modelId="{76441013-89F8-4237-A56A-1F8EF1752815}" type="parTrans" cxnId="{98E022E8-B98F-4326-BA20-CFAA8ED9F39A}">
      <dgm:prSet/>
      <dgm:spPr/>
      <dgm:t>
        <a:bodyPr/>
        <a:lstStyle/>
        <a:p>
          <a:endParaRPr lang="en-US"/>
        </a:p>
      </dgm:t>
    </dgm:pt>
    <dgm:pt modelId="{251858CF-9778-4865-A7A2-93EBA3F804F3}" type="sibTrans" cxnId="{98E022E8-B98F-4326-BA20-CFAA8ED9F39A}">
      <dgm:prSet/>
      <dgm:spPr>
        <a:ln>
          <a:solidFill>
            <a:srgbClr val="117D7F"/>
          </a:solidFill>
        </a:ln>
      </dgm:spPr>
      <dgm:t>
        <a:bodyPr/>
        <a:lstStyle/>
        <a:p>
          <a:endParaRPr lang="en-US"/>
        </a:p>
      </dgm:t>
    </dgm:pt>
    <dgm:pt modelId="{2022E0AA-A29B-4BCB-A26B-02713AAF91AF}">
      <dgm:prSet/>
      <dgm:spPr>
        <a:solidFill>
          <a:srgbClr val="117D7F"/>
        </a:solidFill>
      </dgm:spPr>
      <dgm:t>
        <a:bodyPr/>
        <a:lstStyle/>
        <a:p>
          <a:r>
            <a:rPr lang="en-US" dirty="0" smtClean="0"/>
            <a:t>Communicate with external stakeholders </a:t>
          </a:r>
          <a:r>
            <a:rPr lang="en-US" dirty="0" err="1" smtClean="0"/>
            <a:t>ie</a:t>
          </a:r>
          <a:r>
            <a:rPr lang="en-US" dirty="0" smtClean="0"/>
            <a:t> family, regulator</a:t>
          </a:r>
          <a:endParaRPr lang="en-US" dirty="0"/>
        </a:p>
      </dgm:t>
    </dgm:pt>
    <dgm:pt modelId="{F50BC007-277A-41AF-ABA8-CFBFCD7DF194}" type="parTrans" cxnId="{A3D94F04-4FE1-43F7-B59C-4465DFCE4541}">
      <dgm:prSet/>
      <dgm:spPr/>
      <dgm:t>
        <a:bodyPr/>
        <a:lstStyle/>
        <a:p>
          <a:endParaRPr lang="en-US"/>
        </a:p>
      </dgm:t>
    </dgm:pt>
    <dgm:pt modelId="{97624278-6A99-4356-B146-87256F36636C}" type="sibTrans" cxnId="{A3D94F04-4FE1-43F7-B59C-4465DFCE4541}">
      <dgm:prSet/>
      <dgm:spPr>
        <a:ln>
          <a:solidFill>
            <a:srgbClr val="117D7F"/>
          </a:solidFill>
        </a:ln>
      </dgm:spPr>
      <dgm:t>
        <a:bodyPr/>
        <a:lstStyle/>
        <a:p>
          <a:endParaRPr lang="en-US"/>
        </a:p>
      </dgm:t>
    </dgm:pt>
    <dgm:pt modelId="{57D3FACE-686D-4459-9761-1A5F72DC2B55}">
      <dgm:prSet/>
      <dgm:spPr>
        <a:solidFill>
          <a:srgbClr val="117D7F"/>
        </a:solidFill>
      </dgm:spPr>
      <dgm:t>
        <a:bodyPr/>
        <a:lstStyle/>
        <a:p>
          <a:r>
            <a:rPr lang="en-US" dirty="0" smtClean="0"/>
            <a:t>Plan possible site evacuation</a:t>
          </a:r>
          <a:endParaRPr lang="en-US" dirty="0"/>
        </a:p>
      </dgm:t>
    </dgm:pt>
    <dgm:pt modelId="{098E07D4-C03E-4719-A320-2B0DA7A4C866}" type="parTrans" cxnId="{5C51B4D4-4B4E-4FEA-B6B7-FD100C031052}">
      <dgm:prSet/>
      <dgm:spPr/>
      <dgm:t>
        <a:bodyPr/>
        <a:lstStyle/>
        <a:p>
          <a:endParaRPr lang="en-US"/>
        </a:p>
      </dgm:t>
    </dgm:pt>
    <dgm:pt modelId="{DC484079-9117-4ED7-A537-9AE180898CD2}" type="sibTrans" cxnId="{5C51B4D4-4B4E-4FEA-B6B7-FD100C031052}">
      <dgm:prSet/>
      <dgm:spPr>
        <a:ln>
          <a:solidFill>
            <a:srgbClr val="117D7F"/>
          </a:solidFill>
        </a:ln>
      </dgm:spPr>
      <dgm:t>
        <a:bodyPr/>
        <a:lstStyle/>
        <a:p>
          <a:endParaRPr lang="en-US"/>
        </a:p>
      </dgm:t>
    </dgm:pt>
    <dgm:pt modelId="{AF8680B2-484A-4524-AE3E-676FF5F58E83}">
      <dgm:prSet/>
      <dgm:spPr>
        <a:solidFill>
          <a:srgbClr val="117D7F"/>
        </a:solidFill>
      </dgm:spPr>
      <dgm:t>
        <a:bodyPr/>
        <a:lstStyle/>
        <a:p>
          <a:r>
            <a:rPr lang="en-US" dirty="0" smtClean="0"/>
            <a:t>Deal with media</a:t>
          </a:r>
          <a:endParaRPr lang="en-US" dirty="0"/>
        </a:p>
      </dgm:t>
    </dgm:pt>
    <dgm:pt modelId="{1694196C-AA46-4F0B-A720-4EB5F9552217}" type="parTrans" cxnId="{2CB6F284-B98A-4136-87FC-C6DF7A4F5584}">
      <dgm:prSet/>
      <dgm:spPr/>
      <dgm:t>
        <a:bodyPr/>
        <a:lstStyle/>
        <a:p>
          <a:endParaRPr lang="en-US"/>
        </a:p>
      </dgm:t>
    </dgm:pt>
    <dgm:pt modelId="{1A66CEF3-551A-479B-932D-60C6DD6C1910}" type="sibTrans" cxnId="{2CB6F284-B98A-4136-87FC-C6DF7A4F5584}">
      <dgm:prSet/>
      <dgm:spPr/>
      <dgm:t>
        <a:bodyPr/>
        <a:lstStyle/>
        <a:p>
          <a:endParaRPr lang="en-US"/>
        </a:p>
      </dgm:t>
    </dgm:pt>
    <dgm:pt modelId="{803E6D11-F5AE-4398-B4AC-972318AAA8D6}" type="pres">
      <dgm:prSet presAssocID="{FDFB4799-8F4E-41BC-BA6B-D5DA585DA3E4}" presName="Name0" presStyleCnt="0">
        <dgm:presLayoutVars>
          <dgm:dir/>
          <dgm:resizeHandles val="exact"/>
        </dgm:presLayoutVars>
      </dgm:prSet>
      <dgm:spPr/>
      <dgm:t>
        <a:bodyPr/>
        <a:lstStyle/>
        <a:p>
          <a:endParaRPr lang="en-US"/>
        </a:p>
      </dgm:t>
    </dgm:pt>
    <dgm:pt modelId="{DB06A5CE-DA14-4633-8058-951C7401E1B4}" type="pres">
      <dgm:prSet presAssocID="{3D5A9422-B722-4CA2-8AA8-A66C349AE69C}" presName="node" presStyleLbl="node1" presStyleIdx="0" presStyleCnt="8">
        <dgm:presLayoutVars>
          <dgm:bulletEnabled val="1"/>
        </dgm:presLayoutVars>
      </dgm:prSet>
      <dgm:spPr/>
      <dgm:t>
        <a:bodyPr/>
        <a:lstStyle/>
        <a:p>
          <a:endParaRPr lang="en-US"/>
        </a:p>
      </dgm:t>
    </dgm:pt>
    <dgm:pt modelId="{4D6403C7-9711-46FA-80C5-E25DC88BC6DF}" type="pres">
      <dgm:prSet presAssocID="{25A265A4-D61F-488A-9086-69008C2E4E4B}" presName="sibTrans" presStyleLbl="sibTrans1D1" presStyleIdx="0" presStyleCnt="7"/>
      <dgm:spPr/>
      <dgm:t>
        <a:bodyPr/>
        <a:lstStyle/>
        <a:p>
          <a:endParaRPr lang="en-US"/>
        </a:p>
      </dgm:t>
    </dgm:pt>
    <dgm:pt modelId="{5C47CA7E-AB68-48CD-AB33-1204EA2285E7}" type="pres">
      <dgm:prSet presAssocID="{25A265A4-D61F-488A-9086-69008C2E4E4B}" presName="connectorText" presStyleLbl="sibTrans1D1" presStyleIdx="0" presStyleCnt="7"/>
      <dgm:spPr/>
      <dgm:t>
        <a:bodyPr/>
        <a:lstStyle/>
        <a:p>
          <a:endParaRPr lang="en-US"/>
        </a:p>
      </dgm:t>
    </dgm:pt>
    <dgm:pt modelId="{F8A09D35-94A5-410C-9DE4-69AE33B8A7E3}" type="pres">
      <dgm:prSet presAssocID="{38814DE6-F03E-49C4-A474-1B5426CB6FFD}" presName="node" presStyleLbl="node1" presStyleIdx="1" presStyleCnt="8">
        <dgm:presLayoutVars>
          <dgm:bulletEnabled val="1"/>
        </dgm:presLayoutVars>
      </dgm:prSet>
      <dgm:spPr/>
      <dgm:t>
        <a:bodyPr/>
        <a:lstStyle/>
        <a:p>
          <a:endParaRPr lang="en-US"/>
        </a:p>
      </dgm:t>
    </dgm:pt>
    <dgm:pt modelId="{780CA4FB-E607-4D23-83B4-A17B4F58C1CE}" type="pres">
      <dgm:prSet presAssocID="{24241E6F-1219-4916-9F52-6D0B1CC97390}" presName="sibTrans" presStyleLbl="sibTrans1D1" presStyleIdx="1" presStyleCnt="7"/>
      <dgm:spPr/>
      <dgm:t>
        <a:bodyPr/>
        <a:lstStyle/>
        <a:p>
          <a:endParaRPr lang="en-US"/>
        </a:p>
      </dgm:t>
    </dgm:pt>
    <dgm:pt modelId="{05BAB660-8ACB-42A0-BF1B-491F1498724D}" type="pres">
      <dgm:prSet presAssocID="{24241E6F-1219-4916-9F52-6D0B1CC97390}" presName="connectorText" presStyleLbl="sibTrans1D1" presStyleIdx="1" presStyleCnt="7"/>
      <dgm:spPr/>
      <dgm:t>
        <a:bodyPr/>
        <a:lstStyle/>
        <a:p>
          <a:endParaRPr lang="en-US"/>
        </a:p>
      </dgm:t>
    </dgm:pt>
    <dgm:pt modelId="{4A290B6C-5C33-40AC-9681-70303C2EC4AB}" type="pres">
      <dgm:prSet presAssocID="{B8EC8B92-A171-4A0D-BBA0-C7EABFD6E599}" presName="node" presStyleLbl="node1" presStyleIdx="2" presStyleCnt="8">
        <dgm:presLayoutVars>
          <dgm:bulletEnabled val="1"/>
        </dgm:presLayoutVars>
      </dgm:prSet>
      <dgm:spPr/>
      <dgm:t>
        <a:bodyPr/>
        <a:lstStyle/>
        <a:p>
          <a:endParaRPr lang="en-US"/>
        </a:p>
      </dgm:t>
    </dgm:pt>
    <dgm:pt modelId="{1A8F644F-8FFD-476C-965F-C912861D01EE}" type="pres">
      <dgm:prSet presAssocID="{311ED4BA-3B08-4842-B7E9-E2DE61FB662A}" presName="sibTrans" presStyleLbl="sibTrans1D1" presStyleIdx="2" presStyleCnt="7"/>
      <dgm:spPr/>
      <dgm:t>
        <a:bodyPr/>
        <a:lstStyle/>
        <a:p>
          <a:endParaRPr lang="en-US"/>
        </a:p>
      </dgm:t>
    </dgm:pt>
    <dgm:pt modelId="{B3D36068-67DF-4705-8571-610AF89D4172}" type="pres">
      <dgm:prSet presAssocID="{311ED4BA-3B08-4842-B7E9-E2DE61FB662A}" presName="connectorText" presStyleLbl="sibTrans1D1" presStyleIdx="2" presStyleCnt="7"/>
      <dgm:spPr/>
      <dgm:t>
        <a:bodyPr/>
        <a:lstStyle/>
        <a:p>
          <a:endParaRPr lang="en-US"/>
        </a:p>
      </dgm:t>
    </dgm:pt>
    <dgm:pt modelId="{59DCA4FA-5DBF-4A5E-811E-5E082768B349}" type="pres">
      <dgm:prSet presAssocID="{9B5EAFF2-DD7A-47D5-A73F-3E32D9A88B79}" presName="node" presStyleLbl="node1" presStyleIdx="3" presStyleCnt="8">
        <dgm:presLayoutVars>
          <dgm:bulletEnabled val="1"/>
        </dgm:presLayoutVars>
      </dgm:prSet>
      <dgm:spPr/>
      <dgm:t>
        <a:bodyPr/>
        <a:lstStyle/>
        <a:p>
          <a:endParaRPr lang="en-US"/>
        </a:p>
      </dgm:t>
    </dgm:pt>
    <dgm:pt modelId="{BB768391-FE89-4C25-8487-48B5D15CE42C}" type="pres">
      <dgm:prSet presAssocID="{6DE74EEF-4AF9-4771-8B4A-CFEC1F9413E5}" presName="sibTrans" presStyleLbl="sibTrans1D1" presStyleIdx="3" presStyleCnt="7"/>
      <dgm:spPr/>
      <dgm:t>
        <a:bodyPr/>
        <a:lstStyle/>
        <a:p>
          <a:endParaRPr lang="en-US"/>
        </a:p>
      </dgm:t>
    </dgm:pt>
    <dgm:pt modelId="{8F0710BB-7143-4A4D-9AB8-53FF9E717EE6}" type="pres">
      <dgm:prSet presAssocID="{6DE74EEF-4AF9-4771-8B4A-CFEC1F9413E5}" presName="connectorText" presStyleLbl="sibTrans1D1" presStyleIdx="3" presStyleCnt="7"/>
      <dgm:spPr/>
      <dgm:t>
        <a:bodyPr/>
        <a:lstStyle/>
        <a:p>
          <a:endParaRPr lang="en-US"/>
        </a:p>
      </dgm:t>
    </dgm:pt>
    <dgm:pt modelId="{15996B5C-4FA1-4EFE-97D0-97792CDE09EC}" type="pres">
      <dgm:prSet presAssocID="{AA9CFF6B-0A0D-4EB6-995B-EBD4AEA57775}" presName="node" presStyleLbl="node1" presStyleIdx="4" presStyleCnt="8" custLinFactNeighborX="-304" custLinFactNeighborY="1521">
        <dgm:presLayoutVars>
          <dgm:bulletEnabled val="1"/>
        </dgm:presLayoutVars>
      </dgm:prSet>
      <dgm:spPr/>
      <dgm:t>
        <a:bodyPr/>
        <a:lstStyle/>
        <a:p>
          <a:endParaRPr lang="en-US"/>
        </a:p>
      </dgm:t>
    </dgm:pt>
    <dgm:pt modelId="{5C60ADE9-EA16-42C1-B01B-C5437F917B59}" type="pres">
      <dgm:prSet presAssocID="{251858CF-9778-4865-A7A2-93EBA3F804F3}" presName="sibTrans" presStyleLbl="sibTrans1D1" presStyleIdx="4" presStyleCnt="7"/>
      <dgm:spPr/>
      <dgm:t>
        <a:bodyPr/>
        <a:lstStyle/>
        <a:p>
          <a:endParaRPr lang="en-US"/>
        </a:p>
      </dgm:t>
    </dgm:pt>
    <dgm:pt modelId="{96E31FB6-C6A7-4E63-AB7D-2591A25FD096}" type="pres">
      <dgm:prSet presAssocID="{251858CF-9778-4865-A7A2-93EBA3F804F3}" presName="connectorText" presStyleLbl="sibTrans1D1" presStyleIdx="4" presStyleCnt="7"/>
      <dgm:spPr/>
      <dgm:t>
        <a:bodyPr/>
        <a:lstStyle/>
        <a:p>
          <a:endParaRPr lang="en-US"/>
        </a:p>
      </dgm:t>
    </dgm:pt>
    <dgm:pt modelId="{70384B1E-C3E4-49FC-B940-C19C10CFAC82}" type="pres">
      <dgm:prSet presAssocID="{2022E0AA-A29B-4BCB-A26B-02713AAF91AF}" presName="node" presStyleLbl="node1" presStyleIdx="5" presStyleCnt="8">
        <dgm:presLayoutVars>
          <dgm:bulletEnabled val="1"/>
        </dgm:presLayoutVars>
      </dgm:prSet>
      <dgm:spPr/>
      <dgm:t>
        <a:bodyPr/>
        <a:lstStyle/>
        <a:p>
          <a:endParaRPr lang="en-US"/>
        </a:p>
      </dgm:t>
    </dgm:pt>
    <dgm:pt modelId="{7F6AF477-9EC2-491A-A5A4-D272B791D4D7}" type="pres">
      <dgm:prSet presAssocID="{97624278-6A99-4356-B146-87256F36636C}" presName="sibTrans" presStyleLbl="sibTrans1D1" presStyleIdx="5" presStyleCnt="7"/>
      <dgm:spPr/>
      <dgm:t>
        <a:bodyPr/>
        <a:lstStyle/>
        <a:p>
          <a:endParaRPr lang="en-US"/>
        </a:p>
      </dgm:t>
    </dgm:pt>
    <dgm:pt modelId="{43BF6CC8-E5D8-45AA-A5BD-587AE50C6C14}" type="pres">
      <dgm:prSet presAssocID="{97624278-6A99-4356-B146-87256F36636C}" presName="connectorText" presStyleLbl="sibTrans1D1" presStyleIdx="5" presStyleCnt="7"/>
      <dgm:spPr/>
      <dgm:t>
        <a:bodyPr/>
        <a:lstStyle/>
        <a:p>
          <a:endParaRPr lang="en-US"/>
        </a:p>
      </dgm:t>
    </dgm:pt>
    <dgm:pt modelId="{91B32699-AFA8-47B7-9D93-B1123F4C228E}" type="pres">
      <dgm:prSet presAssocID="{57D3FACE-686D-4459-9761-1A5F72DC2B55}" presName="node" presStyleLbl="node1" presStyleIdx="6" presStyleCnt="8">
        <dgm:presLayoutVars>
          <dgm:bulletEnabled val="1"/>
        </dgm:presLayoutVars>
      </dgm:prSet>
      <dgm:spPr/>
      <dgm:t>
        <a:bodyPr/>
        <a:lstStyle/>
        <a:p>
          <a:endParaRPr lang="en-US"/>
        </a:p>
      </dgm:t>
    </dgm:pt>
    <dgm:pt modelId="{56DC5C70-8691-4A40-B9C8-6E10A3DA0B0C}" type="pres">
      <dgm:prSet presAssocID="{DC484079-9117-4ED7-A537-9AE180898CD2}" presName="sibTrans" presStyleLbl="sibTrans1D1" presStyleIdx="6" presStyleCnt="7"/>
      <dgm:spPr/>
      <dgm:t>
        <a:bodyPr/>
        <a:lstStyle/>
        <a:p>
          <a:endParaRPr lang="en-US"/>
        </a:p>
      </dgm:t>
    </dgm:pt>
    <dgm:pt modelId="{4D9C1184-105B-467E-8D81-B2D2DF3A6F7E}" type="pres">
      <dgm:prSet presAssocID="{DC484079-9117-4ED7-A537-9AE180898CD2}" presName="connectorText" presStyleLbl="sibTrans1D1" presStyleIdx="6" presStyleCnt="7"/>
      <dgm:spPr/>
      <dgm:t>
        <a:bodyPr/>
        <a:lstStyle/>
        <a:p>
          <a:endParaRPr lang="en-US"/>
        </a:p>
      </dgm:t>
    </dgm:pt>
    <dgm:pt modelId="{28CB7E30-FC07-43B6-BB9C-97A574F20ED1}" type="pres">
      <dgm:prSet presAssocID="{AF8680B2-484A-4524-AE3E-676FF5F58E83}" presName="node" presStyleLbl="node1" presStyleIdx="7" presStyleCnt="8">
        <dgm:presLayoutVars>
          <dgm:bulletEnabled val="1"/>
        </dgm:presLayoutVars>
      </dgm:prSet>
      <dgm:spPr/>
      <dgm:t>
        <a:bodyPr/>
        <a:lstStyle/>
        <a:p>
          <a:endParaRPr lang="en-US"/>
        </a:p>
      </dgm:t>
    </dgm:pt>
  </dgm:ptLst>
  <dgm:cxnLst>
    <dgm:cxn modelId="{2CB6F284-B98A-4136-87FC-C6DF7A4F5584}" srcId="{FDFB4799-8F4E-41BC-BA6B-D5DA585DA3E4}" destId="{AF8680B2-484A-4524-AE3E-676FF5F58E83}" srcOrd="7" destOrd="0" parTransId="{1694196C-AA46-4F0B-A720-4EB5F9552217}" sibTransId="{1A66CEF3-551A-479B-932D-60C6DD6C1910}"/>
    <dgm:cxn modelId="{FA128E94-057D-4790-98D8-08DB57EB544C}" srcId="{FDFB4799-8F4E-41BC-BA6B-D5DA585DA3E4}" destId="{B8EC8B92-A171-4A0D-BBA0-C7EABFD6E599}" srcOrd="2" destOrd="0" parTransId="{67BC152E-D070-4A2D-B95F-2E96CB4D9F3C}" sibTransId="{311ED4BA-3B08-4842-B7E9-E2DE61FB662A}"/>
    <dgm:cxn modelId="{8CD4A5C8-E5EB-419A-9347-02A886A5FFFB}" type="presOf" srcId="{FDFB4799-8F4E-41BC-BA6B-D5DA585DA3E4}" destId="{803E6D11-F5AE-4398-B4AC-972318AAA8D6}" srcOrd="0" destOrd="0" presId="urn:microsoft.com/office/officeart/2005/8/layout/bProcess3"/>
    <dgm:cxn modelId="{FE82E13F-4C90-4A3D-B732-07C5603D4521}" type="presOf" srcId="{9B5EAFF2-DD7A-47D5-A73F-3E32D9A88B79}" destId="{59DCA4FA-5DBF-4A5E-811E-5E082768B349}" srcOrd="0" destOrd="0" presId="urn:microsoft.com/office/officeart/2005/8/layout/bProcess3"/>
    <dgm:cxn modelId="{AD8AC035-3CC4-4109-8C40-9DF8D060662C}" srcId="{FDFB4799-8F4E-41BC-BA6B-D5DA585DA3E4}" destId="{3D5A9422-B722-4CA2-8AA8-A66C349AE69C}" srcOrd="0" destOrd="0" parTransId="{E62EFB44-88BC-4B06-B350-5625A906D1B6}" sibTransId="{25A265A4-D61F-488A-9086-69008C2E4E4B}"/>
    <dgm:cxn modelId="{E1A9FA3D-0706-4282-84F8-5490B4155A1D}" type="presOf" srcId="{DC484079-9117-4ED7-A537-9AE180898CD2}" destId="{56DC5C70-8691-4A40-B9C8-6E10A3DA0B0C}" srcOrd="0" destOrd="0" presId="urn:microsoft.com/office/officeart/2005/8/layout/bProcess3"/>
    <dgm:cxn modelId="{A3D94F04-4FE1-43F7-B59C-4465DFCE4541}" srcId="{FDFB4799-8F4E-41BC-BA6B-D5DA585DA3E4}" destId="{2022E0AA-A29B-4BCB-A26B-02713AAF91AF}" srcOrd="5" destOrd="0" parTransId="{F50BC007-277A-41AF-ABA8-CFBFCD7DF194}" sibTransId="{97624278-6A99-4356-B146-87256F36636C}"/>
    <dgm:cxn modelId="{002EA566-AFD7-422D-9CE3-3BFCD7687EBD}" type="presOf" srcId="{311ED4BA-3B08-4842-B7E9-E2DE61FB662A}" destId="{1A8F644F-8FFD-476C-965F-C912861D01EE}" srcOrd="0" destOrd="0" presId="urn:microsoft.com/office/officeart/2005/8/layout/bProcess3"/>
    <dgm:cxn modelId="{730C5213-F377-42AF-B17D-969C4D10A018}" type="presOf" srcId="{AA9CFF6B-0A0D-4EB6-995B-EBD4AEA57775}" destId="{15996B5C-4FA1-4EFE-97D0-97792CDE09EC}" srcOrd="0" destOrd="0" presId="urn:microsoft.com/office/officeart/2005/8/layout/bProcess3"/>
    <dgm:cxn modelId="{72999F23-1C20-41AB-8141-5647E8C115C8}" type="presOf" srcId="{24241E6F-1219-4916-9F52-6D0B1CC97390}" destId="{780CA4FB-E607-4D23-83B4-A17B4F58C1CE}" srcOrd="0" destOrd="0" presId="urn:microsoft.com/office/officeart/2005/8/layout/bProcess3"/>
    <dgm:cxn modelId="{3A6E768B-D1BB-4286-8339-31F8E7891EA6}" srcId="{FDFB4799-8F4E-41BC-BA6B-D5DA585DA3E4}" destId="{38814DE6-F03E-49C4-A474-1B5426CB6FFD}" srcOrd="1" destOrd="0" parTransId="{A20B11F3-C68E-47E7-8BCD-96D4BE91CA7C}" sibTransId="{24241E6F-1219-4916-9F52-6D0B1CC97390}"/>
    <dgm:cxn modelId="{BB9D2576-82EB-485F-A373-19468B93584C}" type="presOf" srcId="{311ED4BA-3B08-4842-B7E9-E2DE61FB662A}" destId="{B3D36068-67DF-4705-8571-610AF89D4172}" srcOrd="1" destOrd="0" presId="urn:microsoft.com/office/officeart/2005/8/layout/bProcess3"/>
    <dgm:cxn modelId="{F047EA78-2F90-4154-ADE5-228D8FCACE6E}" type="presOf" srcId="{57D3FACE-686D-4459-9761-1A5F72DC2B55}" destId="{91B32699-AFA8-47B7-9D93-B1123F4C228E}" srcOrd="0" destOrd="0" presId="urn:microsoft.com/office/officeart/2005/8/layout/bProcess3"/>
    <dgm:cxn modelId="{98E022E8-B98F-4326-BA20-CFAA8ED9F39A}" srcId="{FDFB4799-8F4E-41BC-BA6B-D5DA585DA3E4}" destId="{AA9CFF6B-0A0D-4EB6-995B-EBD4AEA57775}" srcOrd="4" destOrd="0" parTransId="{76441013-89F8-4237-A56A-1F8EF1752815}" sibTransId="{251858CF-9778-4865-A7A2-93EBA3F804F3}"/>
    <dgm:cxn modelId="{2E38F62C-45ED-4E8E-A3A6-53E330A33EB5}" type="presOf" srcId="{38814DE6-F03E-49C4-A474-1B5426CB6FFD}" destId="{F8A09D35-94A5-410C-9DE4-69AE33B8A7E3}" srcOrd="0" destOrd="0" presId="urn:microsoft.com/office/officeart/2005/8/layout/bProcess3"/>
    <dgm:cxn modelId="{5C51B4D4-4B4E-4FEA-B6B7-FD100C031052}" srcId="{FDFB4799-8F4E-41BC-BA6B-D5DA585DA3E4}" destId="{57D3FACE-686D-4459-9761-1A5F72DC2B55}" srcOrd="6" destOrd="0" parTransId="{098E07D4-C03E-4719-A320-2B0DA7A4C866}" sibTransId="{DC484079-9117-4ED7-A537-9AE180898CD2}"/>
    <dgm:cxn modelId="{6E98857D-3EE7-49B2-B2FD-401E4CBF923C}" type="presOf" srcId="{6DE74EEF-4AF9-4771-8B4A-CFEC1F9413E5}" destId="{BB768391-FE89-4C25-8487-48B5D15CE42C}" srcOrd="0" destOrd="0" presId="urn:microsoft.com/office/officeart/2005/8/layout/bProcess3"/>
    <dgm:cxn modelId="{8D712A0E-C7D1-4466-A850-D04051387835}" type="presOf" srcId="{24241E6F-1219-4916-9F52-6D0B1CC97390}" destId="{05BAB660-8ACB-42A0-BF1B-491F1498724D}" srcOrd="1" destOrd="0" presId="urn:microsoft.com/office/officeart/2005/8/layout/bProcess3"/>
    <dgm:cxn modelId="{A84AD6BF-B121-46F6-B064-0E2FCB76BEAC}" type="presOf" srcId="{3D5A9422-B722-4CA2-8AA8-A66C349AE69C}" destId="{DB06A5CE-DA14-4633-8058-951C7401E1B4}" srcOrd="0" destOrd="0" presId="urn:microsoft.com/office/officeart/2005/8/layout/bProcess3"/>
    <dgm:cxn modelId="{4B624ED6-BA7F-461C-BC57-5E8CC2FDDD82}" type="presOf" srcId="{2022E0AA-A29B-4BCB-A26B-02713AAF91AF}" destId="{70384B1E-C3E4-49FC-B940-C19C10CFAC82}" srcOrd="0" destOrd="0" presId="urn:microsoft.com/office/officeart/2005/8/layout/bProcess3"/>
    <dgm:cxn modelId="{17AFCB6F-AF82-4FAB-8E7D-8EE108BB6CF9}" type="presOf" srcId="{251858CF-9778-4865-A7A2-93EBA3F804F3}" destId="{5C60ADE9-EA16-42C1-B01B-C5437F917B59}" srcOrd="0" destOrd="0" presId="urn:microsoft.com/office/officeart/2005/8/layout/bProcess3"/>
    <dgm:cxn modelId="{5D68F2C4-6DD0-49B6-AD2D-3579AF738171}" type="presOf" srcId="{97624278-6A99-4356-B146-87256F36636C}" destId="{7F6AF477-9EC2-491A-A5A4-D272B791D4D7}" srcOrd="0" destOrd="0" presId="urn:microsoft.com/office/officeart/2005/8/layout/bProcess3"/>
    <dgm:cxn modelId="{E9F87D57-2A04-49AF-84C2-A58B81D62DB0}" type="presOf" srcId="{25A265A4-D61F-488A-9086-69008C2E4E4B}" destId="{5C47CA7E-AB68-48CD-AB33-1204EA2285E7}" srcOrd="1" destOrd="0" presId="urn:microsoft.com/office/officeart/2005/8/layout/bProcess3"/>
    <dgm:cxn modelId="{481CC520-9E83-4433-89A5-C225AB4F65E1}" type="presOf" srcId="{DC484079-9117-4ED7-A537-9AE180898CD2}" destId="{4D9C1184-105B-467E-8D81-B2D2DF3A6F7E}" srcOrd="1" destOrd="0" presId="urn:microsoft.com/office/officeart/2005/8/layout/bProcess3"/>
    <dgm:cxn modelId="{481AA80B-C4A2-4CB1-A1F5-E1BDCB3A9756}" type="presOf" srcId="{25A265A4-D61F-488A-9086-69008C2E4E4B}" destId="{4D6403C7-9711-46FA-80C5-E25DC88BC6DF}" srcOrd="0" destOrd="0" presId="urn:microsoft.com/office/officeart/2005/8/layout/bProcess3"/>
    <dgm:cxn modelId="{09377E3B-9EB7-4B8C-8A31-221F42FC7EBC}" srcId="{FDFB4799-8F4E-41BC-BA6B-D5DA585DA3E4}" destId="{9B5EAFF2-DD7A-47D5-A73F-3E32D9A88B79}" srcOrd="3" destOrd="0" parTransId="{F54B4DCC-3E82-4D73-A598-B6CB17DDC426}" sibTransId="{6DE74EEF-4AF9-4771-8B4A-CFEC1F9413E5}"/>
    <dgm:cxn modelId="{3D8EE9CC-0E25-4217-B6F8-F2E23175CCFE}" type="presOf" srcId="{AF8680B2-484A-4524-AE3E-676FF5F58E83}" destId="{28CB7E30-FC07-43B6-BB9C-97A574F20ED1}" srcOrd="0" destOrd="0" presId="urn:microsoft.com/office/officeart/2005/8/layout/bProcess3"/>
    <dgm:cxn modelId="{EE47B72A-78B4-45A5-9636-920C3F2D2171}" type="presOf" srcId="{251858CF-9778-4865-A7A2-93EBA3F804F3}" destId="{96E31FB6-C6A7-4E63-AB7D-2591A25FD096}" srcOrd="1" destOrd="0" presId="urn:microsoft.com/office/officeart/2005/8/layout/bProcess3"/>
    <dgm:cxn modelId="{2F3DC71B-04E7-4682-B96E-9DC085675EEF}" type="presOf" srcId="{97624278-6A99-4356-B146-87256F36636C}" destId="{43BF6CC8-E5D8-45AA-A5BD-587AE50C6C14}" srcOrd="1" destOrd="0" presId="urn:microsoft.com/office/officeart/2005/8/layout/bProcess3"/>
    <dgm:cxn modelId="{127A7FDD-5817-4F05-B05D-C8CA3DEBA7E0}" type="presOf" srcId="{B8EC8B92-A171-4A0D-BBA0-C7EABFD6E599}" destId="{4A290B6C-5C33-40AC-9681-70303C2EC4AB}" srcOrd="0" destOrd="0" presId="urn:microsoft.com/office/officeart/2005/8/layout/bProcess3"/>
    <dgm:cxn modelId="{18F61A53-0DC5-452C-8717-9A0B391EE7FC}" type="presOf" srcId="{6DE74EEF-4AF9-4771-8B4A-CFEC1F9413E5}" destId="{8F0710BB-7143-4A4D-9AB8-53FF9E717EE6}" srcOrd="1" destOrd="0" presId="urn:microsoft.com/office/officeart/2005/8/layout/bProcess3"/>
    <dgm:cxn modelId="{5F76D3BB-5B39-409F-8BED-762510A3BB75}" type="presParOf" srcId="{803E6D11-F5AE-4398-B4AC-972318AAA8D6}" destId="{DB06A5CE-DA14-4633-8058-951C7401E1B4}" srcOrd="0" destOrd="0" presId="urn:microsoft.com/office/officeart/2005/8/layout/bProcess3"/>
    <dgm:cxn modelId="{D121CC96-FAA7-4A6F-8EF9-1AA096AB1B58}" type="presParOf" srcId="{803E6D11-F5AE-4398-B4AC-972318AAA8D6}" destId="{4D6403C7-9711-46FA-80C5-E25DC88BC6DF}" srcOrd="1" destOrd="0" presId="urn:microsoft.com/office/officeart/2005/8/layout/bProcess3"/>
    <dgm:cxn modelId="{ACE55CAE-2859-4F30-A9AD-D334BA9E2509}" type="presParOf" srcId="{4D6403C7-9711-46FA-80C5-E25DC88BC6DF}" destId="{5C47CA7E-AB68-48CD-AB33-1204EA2285E7}" srcOrd="0" destOrd="0" presId="urn:microsoft.com/office/officeart/2005/8/layout/bProcess3"/>
    <dgm:cxn modelId="{9AC11D59-7377-412C-B221-AEFFAA68B378}" type="presParOf" srcId="{803E6D11-F5AE-4398-B4AC-972318AAA8D6}" destId="{F8A09D35-94A5-410C-9DE4-69AE33B8A7E3}" srcOrd="2" destOrd="0" presId="urn:microsoft.com/office/officeart/2005/8/layout/bProcess3"/>
    <dgm:cxn modelId="{DFC17AF1-6CD9-4588-B5A6-0D188D0D8A2D}" type="presParOf" srcId="{803E6D11-F5AE-4398-B4AC-972318AAA8D6}" destId="{780CA4FB-E607-4D23-83B4-A17B4F58C1CE}" srcOrd="3" destOrd="0" presId="urn:microsoft.com/office/officeart/2005/8/layout/bProcess3"/>
    <dgm:cxn modelId="{CDD48632-0C41-4F2B-BE0C-C36A6887D313}" type="presParOf" srcId="{780CA4FB-E607-4D23-83B4-A17B4F58C1CE}" destId="{05BAB660-8ACB-42A0-BF1B-491F1498724D}" srcOrd="0" destOrd="0" presId="urn:microsoft.com/office/officeart/2005/8/layout/bProcess3"/>
    <dgm:cxn modelId="{85AE0F9A-EB09-47C9-99F6-5FAF4473A92D}" type="presParOf" srcId="{803E6D11-F5AE-4398-B4AC-972318AAA8D6}" destId="{4A290B6C-5C33-40AC-9681-70303C2EC4AB}" srcOrd="4" destOrd="0" presId="urn:microsoft.com/office/officeart/2005/8/layout/bProcess3"/>
    <dgm:cxn modelId="{27D8246E-71E0-4FAE-BF75-EDAF676AB125}" type="presParOf" srcId="{803E6D11-F5AE-4398-B4AC-972318AAA8D6}" destId="{1A8F644F-8FFD-476C-965F-C912861D01EE}" srcOrd="5" destOrd="0" presId="urn:microsoft.com/office/officeart/2005/8/layout/bProcess3"/>
    <dgm:cxn modelId="{55D6C8ED-BCF3-436D-BE36-0255714F6DF6}" type="presParOf" srcId="{1A8F644F-8FFD-476C-965F-C912861D01EE}" destId="{B3D36068-67DF-4705-8571-610AF89D4172}" srcOrd="0" destOrd="0" presId="urn:microsoft.com/office/officeart/2005/8/layout/bProcess3"/>
    <dgm:cxn modelId="{24E5138B-8802-46B3-AD34-21E52EDD6345}" type="presParOf" srcId="{803E6D11-F5AE-4398-B4AC-972318AAA8D6}" destId="{59DCA4FA-5DBF-4A5E-811E-5E082768B349}" srcOrd="6" destOrd="0" presId="urn:microsoft.com/office/officeart/2005/8/layout/bProcess3"/>
    <dgm:cxn modelId="{5E3A4241-617D-4916-8260-5423D5FAB283}" type="presParOf" srcId="{803E6D11-F5AE-4398-B4AC-972318AAA8D6}" destId="{BB768391-FE89-4C25-8487-48B5D15CE42C}" srcOrd="7" destOrd="0" presId="urn:microsoft.com/office/officeart/2005/8/layout/bProcess3"/>
    <dgm:cxn modelId="{98B095EA-33D2-4AD5-B778-5F18935CDEC7}" type="presParOf" srcId="{BB768391-FE89-4C25-8487-48B5D15CE42C}" destId="{8F0710BB-7143-4A4D-9AB8-53FF9E717EE6}" srcOrd="0" destOrd="0" presId="urn:microsoft.com/office/officeart/2005/8/layout/bProcess3"/>
    <dgm:cxn modelId="{DB178679-A3FB-4E6C-ACD7-A7916FB1DD66}" type="presParOf" srcId="{803E6D11-F5AE-4398-B4AC-972318AAA8D6}" destId="{15996B5C-4FA1-4EFE-97D0-97792CDE09EC}" srcOrd="8" destOrd="0" presId="urn:microsoft.com/office/officeart/2005/8/layout/bProcess3"/>
    <dgm:cxn modelId="{7554ED18-0777-4BD2-BDDD-D4666FDA8E5A}" type="presParOf" srcId="{803E6D11-F5AE-4398-B4AC-972318AAA8D6}" destId="{5C60ADE9-EA16-42C1-B01B-C5437F917B59}" srcOrd="9" destOrd="0" presId="urn:microsoft.com/office/officeart/2005/8/layout/bProcess3"/>
    <dgm:cxn modelId="{E4140CA5-152A-4B84-93ED-8C12BB77B756}" type="presParOf" srcId="{5C60ADE9-EA16-42C1-B01B-C5437F917B59}" destId="{96E31FB6-C6A7-4E63-AB7D-2591A25FD096}" srcOrd="0" destOrd="0" presId="urn:microsoft.com/office/officeart/2005/8/layout/bProcess3"/>
    <dgm:cxn modelId="{0EF71F7B-AE93-4BEB-9A18-F704C9057385}" type="presParOf" srcId="{803E6D11-F5AE-4398-B4AC-972318AAA8D6}" destId="{70384B1E-C3E4-49FC-B940-C19C10CFAC82}" srcOrd="10" destOrd="0" presId="urn:microsoft.com/office/officeart/2005/8/layout/bProcess3"/>
    <dgm:cxn modelId="{A2E937AA-7200-4206-B099-B882A7E422E2}" type="presParOf" srcId="{803E6D11-F5AE-4398-B4AC-972318AAA8D6}" destId="{7F6AF477-9EC2-491A-A5A4-D272B791D4D7}" srcOrd="11" destOrd="0" presId="urn:microsoft.com/office/officeart/2005/8/layout/bProcess3"/>
    <dgm:cxn modelId="{B1321D2A-44B6-426D-A9A7-47E944E13A1C}" type="presParOf" srcId="{7F6AF477-9EC2-491A-A5A4-D272B791D4D7}" destId="{43BF6CC8-E5D8-45AA-A5BD-587AE50C6C14}" srcOrd="0" destOrd="0" presId="urn:microsoft.com/office/officeart/2005/8/layout/bProcess3"/>
    <dgm:cxn modelId="{593F612F-6534-40C6-8E7E-EB54895AF4FD}" type="presParOf" srcId="{803E6D11-F5AE-4398-B4AC-972318AAA8D6}" destId="{91B32699-AFA8-47B7-9D93-B1123F4C228E}" srcOrd="12" destOrd="0" presId="urn:microsoft.com/office/officeart/2005/8/layout/bProcess3"/>
    <dgm:cxn modelId="{25C27D0E-6896-4602-9518-9207DF75B8BF}" type="presParOf" srcId="{803E6D11-F5AE-4398-B4AC-972318AAA8D6}" destId="{56DC5C70-8691-4A40-B9C8-6E10A3DA0B0C}" srcOrd="13" destOrd="0" presId="urn:microsoft.com/office/officeart/2005/8/layout/bProcess3"/>
    <dgm:cxn modelId="{4307A856-770D-4B35-803F-13A9AA030E50}" type="presParOf" srcId="{56DC5C70-8691-4A40-B9C8-6E10A3DA0B0C}" destId="{4D9C1184-105B-467E-8D81-B2D2DF3A6F7E}" srcOrd="0" destOrd="0" presId="urn:microsoft.com/office/officeart/2005/8/layout/bProcess3"/>
    <dgm:cxn modelId="{705F9EF9-F2C3-4B2F-A63D-E3DED58276CC}" type="presParOf" srcId="{803E6D11-F5AE-4398-B4AC-972318AAA8D6}" destId="{28CB7E30-FC07-43B6-BB9C-97A574F20ED1}"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403C7-9711-46FA-80C5-E25DC88BC6DF}">
      <dsp:nvSpPr>
        <dsp:cNvPr id="0" name=""/>
        <dsp:cNvSpPr/>
      </dsp:nvSpPr>
      <dsp:spPr>
        <a:xfrm>
          <a:off x="1680699" y="808674"/>
          <a:ext cx="356013" cy="91440"/>
        </a:xfrm>
        <a:custGeom>
          <a:avLst/>
          <a:gdLst/>
          <a:ahLst/>
          <a:cxnLst/>
          <a:rect l="0" t="0" r="0" b="0"/>
          <a:pathLst>
            <a:path>
              <a:moveTo>
                <a:pt x="0" y="45720"/>
              </a:moveTo>
              <a:lnTo>
                <a:pt x="356013" y="45720"/>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49040" y="852460"/>
        <a:ext cx="19330" cy="3866"/>
      </dsp:txXfrm>
    </dsp:sp>
    <dsp:sp modelId="{DB06A5CE-DA14-4633-8058-951C7401E1B4}">
      <dsp:nvSpPr>
        <dsp:cNvPr id="0" name=""/>
        <dsp:cNvSpPr/>
      </dsp:nvSpPr>
      <dsp:spPr>
        <a:xfrm>
          <a:off x="1569" y="350115"/>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Person injured on site</a:t>
          </a:r>
          <a:endParaRPr lang="en-US" sz="1400" kern="1200" dirty="0"/>
        </a:p>
      </dsp:txBody>
      <dsp:txXfrm>
        <a:off x="1569" y="350115"/>
        <a:ext cx="1680929" cy="1008557"/>
      </dsp:txXfrm>
    </dsp:sp>
    <dsp:sp modelId="{780CA4FB-E607-4D23-83B4-A17B4F58C1CE}">
      <dsp:nvSpPr>
        <dsp:cNvPr id="0" name=""/>
        <dsp:cNvSpPr/>
      </dsp:nvSpPr>
      <dsp:spPr>
        <a:xfrm>
          <a:off x="3748243" y="808674"/>
          <a:ext cx="356013" cy="91440"/>
        </a:xfrm>
        <a:custGeom>
          <a:avLst/>
          <a:gdLst/>
          <a:ahLst/>
          <a:cxnLst/>
          <a:rect l="0" t="0" r="0" b="0"/>
          <a:pathLst>
            <a:path>
              <a:moveTo>
                <a:pt x="0" y="45720"/>
              </a:moveTo>
              <a:lnTo>
                <a:pt x="356013" y="45720"/>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584" y="852460"/>
        <a:ext cx="19330" cy="3866"/>
      </dsp:txXfrm>
    </dsp:sp>
    <dsp:sp modelId="{F8A09D35-94A5-410C-9DE4-69AE33B8A7E3}">
      <dsp:nvSpPr>
        <dsp:cNvPr id="0" name=""/>
        <dsp:cNvSpPr/>
      </dsp:nvSpPr>
      <dsp:spPr>
        <a:xfrm>
          <a:off x="2069113" y="350115"/>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Provide first aid and communicate with local support and head office</a:t>
          </a:r>
          <a:endParaRPr lang="en-US" sz="1400" kern="1200" dirty="0"/>
        </a:p>
      </dsp:txBody>
      <dsp:txXfrm>
        <a:off x="2069113" y="350115"/>
        <a:ext cx="1680929" cy="1008557"/>
      </dsp:txXfrm>
    </dsp:sp>
    <dsp:sp modelId="{1A8F644F-8FFD-476C-965F-C912861D01EE}">
      <dsp:nvSpPr>
        <dsp:cNvPr id="0" name=""/>
        <dsp:cNvSpPr/>
      </dsp:nvSpPr>
      <dsp:spPr>
        <a:xfrm>
          <a:off x="5815786" y="808674"/>
          <a:ext cx="356013" cy="91440"/>
        </a:xfrm>
        <a:custGeom>
          <a:avLst/>
          <a:gdLst/>
          <a:ahLst/>
          <a:cxnLst/>
          <a:rect l="0" t="0" r="0" b="0"/>
          <a:pathLst>
            <a:path>
              <a:moveTo>
                <a:pt x="0" y="45720"/>
              </a:moveTo>
              <a:lnTo>
                <a:pt x="356013" y="45720"/>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4128" y="852460"/>
        <a:ext cx="19330" cy="3866"/>
      </dsp:txXfrm>
    </dsp:sp>
    <dsp:sp modelId="{4A290B6C-5C33-40AC-9681-70303C2EC4AB}">
      <dsp:nvSpPr>
        <dsp:cNvPr id="0" name=""/>
        <dsp:cNvSpPr/>
      </dsp:nvSpPr>
      <dsp:spPr>
        <a:xfrm>
          <a:off x="4136656" y="350115"/>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IMT Stood up</a:t>
          </a:r>
          <a:endParaRPr lang="en-US" sz="1400" kern="1200" dirty="0"/>
        </a:p>
      </dsp:txBody>
      <dsp:txXfrm>
        <a:off x="4136656" y="350115"/>
        <a:ext cx="1680929" cy="1008557"/>
      </dsp:txXfrm>
    </dsp:sp>
    <dsp:sp modelId="{BB768391-FE89-4C25-8487-48B5D15CE42C}">
      <dsp:nvSpPr>
        <dsp:cNvPr id="0" name=""/>
        <dsp:cNvSpPr/>
      </dsp:nvSpPr>
      <dsp:spPr>
        <a:xfrm>
          <a:off x="840464" y="1356873"/>
          <a:ext cx="6204200" cy="371354"/>
        </a:xfrm>
        <a:custGeom>
          <a:avLst/>
          <a:gdLst/>
          <a:ahLst/>
          <a:cxnLst/>
          <a:rect l="0" t="0" r="0" b="0"/>
          <a:pathLst>
            <a:path>
              <a:moveTo>
                <a:pt x="6204200" y="0"/>
              </a:moveTo>
              <a:lnTo>
                <a:pt x="6204200" y="202777"/>
              </a:lnTo>
              <a:lnTo>
                <a:pt x="0" y="202777"/>
              </a:lnTo>
              <a:lnTo>
                <a:pt x="0" y="371354"/>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87135" y="1540617"/>
        <a:ext cx="310860" cy="3866"/>
      </dsp:txXfrm>
    </dsp:sp>
    <dsp:sp modelId="{59DCA4FA-5DBF-4A5E-811E-5E082768B349}">
      <dsp:nvSpPr>
        <dsp:cNvPr id="0" name=""/>
        <dsp:cNvSpPr/>
      </dsp:nvSpPr>
      <dsp:spPr>
        <a:xfrm>
          <a:off x="6204200" y="350115"/>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Communicate with emergency services</a:t>
          </a:r>
          <a:endParaRPr lang="en-US" sz="1400" kern="1200" dirty="0"/>
        </a:p>
      </dsp:txBody>
      <dsp:txXfrm>
        <a:off x="6204200" y="350115"/>
        <a:ext cx="1680929" cy="1008557"/>
      </dsp:txXfrm>
    </dsp:sp>
    <dsp:sp modelId="{5C60ADE9-EA16-42C1-B01B-C5437F917B59}">
      <dsp:nvSpPr>
        <dsp:cNvPr id="0" name=""/>
        <dsp:cNvSpPr/>
      </dsp:nvSpPr>
      <dsp:spPr>
        <a:xfrm>
          <a:off x="1679129" y="2203845"/>
          <a:ext cx="357583" cy="91440"/>
        </a:xfrm>
        <a:custGeom>
          <a:avLst/>
          <a:gdLst/>
          <a:ahLst/>
          <a:cxnLst/>
          <a:rect l="0" t="0" r="0" b="0"/>
          <a:pathLst>
            <a:path>
              <a:moveTo>
                <a:pt x="0" y="61060"/>
              </a:moveTo>
              <a:lnTo>
                <a:pt x="195891" y="61060"/>
              </a:lnTo>
              <a:lnTo>
                <a:pt x="195891" y="45720"/>
              </a:lnTo>
              <a:lnTo>
                <a:pt x="357583" y="45720"/>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48209" y="2247632"/>
        <a:ext cx="19424" cy="3866"/>
      </dsp:txXfrm>
    </dsp:sp>
    <dsp:sp modelId="{15996B5C-4FA1-4EFE-97D0-97792CDE09EC}">
      <dsp:nvSpPr>
        <dsp:cNvPr id="0" name=""/>
        <dsp:cNvSpPr/>
      </dsp:nvSpPr>
      <dsp:spPr>
        <a:xfrm>
          <a:off x="0" y="1760627"/>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Support site efforts, organize relief for site personnel</a:t>
          </a:r>
          <a:endParaRPr lang="en-US" sz="1400" kern="1200" dirty="0"/>
        </a:p>
      </dsp:txBody>
      <dsp:txXfrm>
        <a:off x="0" y="1760627"/>
        <a:ext cx="1680929" cy="1008557"/>
      </dsp:txXfrm>
    </dsp:sp>
    <dsp:sp modelId="{7F6AF477-9EC2-491A-A5A4-D272B791D4D7}">
      <dsp:nvSpPr>
        <dsp:cNvPr id="0" name=""/>
        <dsp:cNvSpPr/>
      </dsp:nvSpPr>
      <dsp:spPr>
        <a:xfrm>
          <a:off x="3748243" y="2203845"/>
          <a:ext cx="356013" cy="91440"/>
        </a:xfrm>
        <a:custGeom>
          <a:avLst/>
          <a:gdLst/>
          <a:ahLst/>
          <a:cxnLst/>
          <a:rect l="0" t="0" r="0" b="0"/>
          <a:pathLst>
            <a:path>
              <a:moveTo>
                <a:pt x="0" y="45720"/>
              </a:moveTo>
              <a:lnTo>
                <a:pt x="356013" y="45720"/>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584" y="2247632"/>
        <a:ext cx="19330" cy="3866"/>
      </dsp:txXfrm>
    </dsp:sp>
    <dsp:sp modelId="{70384B1E-C3E4-49FC-B940-C19C10CFAC82}">
      <dsp:nvSpPr>
        <dsp:cNvPr id="0" name=""/>
        <dsp:cNvSpPr/>
      </dsp:nvSpPr>
      <dsp:spPr>
        <a:xfrm>
          <a:off x="2069113" y="1745286"/>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Communicate with external stakeholders </a:t>
          </a:r>
          <a:r>
            <a:rPr lang="en-US" sz="1400" kern="1200" dirty="0" err="1" smtClean="0"/>
            <a:t>ie</a:t>
          </a:r>
          <a:r>
            <a:rPr lang="en-US" sz="1400" kern="1200" dirty="0" smtClean="0"/>
            <a:t> family, regulator</a:t>
          </a:r>
          <a:endParaRPr lang="en-US" sz="1400" kern="1200" dirty="0"/>
        </a:p>
      </dsp:txBody>
      <dsp:txXfrm>
        <a:off x="2069113" y="1745286"/>
        <a:ext cx="1680929" cy="1008557"/>
      </dsp:txXfrm>
    </dsp:sp>
    <dsp:sp modelId="{56DC5C70-8691-4A40-B9C8-6E10A3DA0B0C}">
      <dsp:nvSpPr>
        <dsp:cNvPr id="0" name=""/>
        <dsp:cNvSpPr/>
      </dsp:nvSpPr>
      <dsp:spPr>
        <a:xfrm>
          <a:off x="5815786" y="2203845"/>
          <a:ext cx="356013" cy="91440"/>
        </a:xfrm>
        <a:custGeom>
          <a:avLst/>
          <a:gdLst/>
          <a:ahLst/>
          <a:cxnLst/>
          <a:rect l="0" t="0" r="0" b="0"/>
          <a:pathLst>
            <a:path>
              <a:moveTo>
                <a:pt x="0" y="45720"/>
              </a:moveTo>
              <a:lnTo>
                <a:pt x="356013" y="45720"/>
              </a:lnTo>
            </a:path>
          </a:pathLst>
        </a:custGeom>
        <a:noFill/>
        <a:ln w="9525" cap="flat" cmpd="sng" algn="ctr">
          <a:solidFill>
            <a:srgbClr val="117D7F"/>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4128" y="2247632"/>
        <a:ext cx="19330" cy="3866"/>
      </dsp:txXfrm>
    </dsp:sp>
    <dsp:sp modelId="{91B32699-AFA8-47B7-9D93-B1123F4C228E}">
      <dsp:nvSpPr>
        <dsp:cNvPr id="0" name=""/>
        <dsp:cNvSpPr/>
      </dsp:nvSpPr>
      <dsp:spPr>
        <a:xfrm>
          <a:off x="4136656" y="1745286"/>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Plan possible site evacuation</a:t>
          </a:r>
          <a:endParaRPr lang="en-US" sz="1400" kern="1200" dirty="0"/>
        </a:p>
      </dsp:txBody>
      <dsp:txXfrm>
        <a:off x="4136656" y="1745286"/>
        <a:ext cx="1680929" cy="1008557"/>
      </dsp:txXfrm>
    </dsp:sp>
    <dsp:sp modelId="{28CB7E30-FC07-43B6-BB9C-97A574F20ED1}">
      <dsp:nvSpPr>
        <dsp:cNvPr id="0" name=""/>
        <dsp:cNvSpPr/>
      </dsp:nvSpPr>
      <dsp:spPr>
        <a:xfrm>
          <a:off x="6204200" y="1745286"/>
          <a:ext cx="1680929" cy="1008557"/>
        </a:xfrm>
        <a:prstGeom prst="rect">
          <a:avLst/>
        </a:prstGeom>
        <a:solidFill>
          <a:srgbClr val="117D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Deal with media</a:t>
          </a:r>
          <a:endParaRPr lang="en-US" sz="1400" kern="1200" dirty="0"/>
        </a:p>
      </dsp:txBody>
      <dsp:txXfrm>
        <a:off x="6204200" y="1745286"/>
        <a:ext cx="1680929" cy="10085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03/09/2018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03/09/2018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6432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09679B7-217F-461E-8C46-624B77FF316E}" type="slidenum">
              <a:rPr lang="en-AU" smtClean="0"/>
              <a:t>2</a:t>
            </a:fld>
            <a:endParaRPr lang="en-AU" dirty="0"/>
          </a:p>
        </p:txBody>
      </p:sp>
    </p:spTree>
    <p:extLst>
      <p:ext uri="{BB962C8B-B14F-4D97-AF65-F5344CB8AC3E}">
        <p14:creationId xmlns:p14="http://schemas.microsoft.com/office/powerpoint/2010/main" val="229395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90BB74-444A-4267-BCC6-6D2BE54A874E}" type="slidenum">
              <a:rPr lang="en-AU" smtClean="0"/>
              <a:t>4</a:t>
            </a:fld>
            <a:endParaRPr lang="en-AU"/>
          </a:p>
        </p:txBody>
      </p:sp>
    </p:spTree>
    <p:extLst>
      <p:ext uri="{BB962C8B-B14F-4D97-AF65-F5344CB8AC3E}">
        <p14:creationId xmlns:p14="http://schemas.microsoft.com/office/powerpoint/2010/main" val="256729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136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070621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7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au/url?sa=i&amp;rct=j&amp;q=&amp;esrc=s&amp;source=images&amp;cd=&amp;cad=rja&amp;uact=8&amp;ved=2ahUKEwjN2oSLmZvcAhVJMt4KHZxYA18QjRx6BAgBEAU&amp;url=https://www.shutterstock.com/search/rescue%2Bambulance&amp;psig=AOvVaw2yRqi34-0_mapAVfAswgFS&amp;ust=153154098689798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27063" y="1125538"/>
            <a:ext cx="8516937" cy="4895850"/>
          </a:xfrm>
        </p:spPr>
        <p:txBody>
          <a:bodyPr/>
          <a:lstStyle/>
          <a:p>
            <a:pPr lvl="0">
              <a:defRPr/>
            </a:pPr>
            <a:r>
              <a:rPr lang="en-AU" sz="2000" dirty="0"/>
              <a:t>This presentation is based on content presented at the </a:t>
            </a:r>
            <a:r>
              <a:rPr lang="en-AU" sz="2000" dirty="0" smtClean="0"/>
              <a:t>2018 Exploration safety information session </a:t>
            </a:r>
            <a:r>
              <a:rPr lang="en-AU" sz="2000" dirty="0"/>
              <a:t>in </a:t>
            </a:r>
            <a:r>
              <a:rPr lang="en-AU" sz="2000" dirty="0" smtClean="0"/>
              <a:t>July 2018.</a:t>
            </a:r>
            <a:endParaRPr lang="en-AU" sz="2000" dirty="0"/>
          </a:p>
          <a:p>
            <a:pPr>
              <a:defRPr/>
            </a:pPr>
            <a:r>
              <a:rPr lang="en-AU" sz="2000" dirty="0" smtClean="0"/>
              <a:t>Department </a:t>
            </a:r>
            <a:r>
              <a:rPr lang="en-AU" sz="2000" dirty="0"/>
              <a:t>of Mines, Industry Regulation and Safety(DMIRS)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2018.</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
        <p:nvSpPr>
          <p:cNvPr id="6" name="Slide Number Placeholder 5"/>
          <p:cNvSpPr>
            <a:spLocks noGrp="1"/>
          </p:cNvSpPr>
          <p:nvPr>
            <p:ph type="sldNum" sz="quarter" idx="10"/>
          </p:nvPr>
        </p:nvSpPr>
        <p:spPr/>
        <p:txBody>
          <a:bodyPr/>
          <a:lstStyle/>
          <a:p>
            <a:pPr>
              <a:defRPr/>
            </a:pPr>
            <a:fld id="{7F93E5DF-A899-468D-9298-EECA3D13A54B}" type="slidenum">
              <a:rPr lang="en-US" smtClean="0"/>
              <a:pPr>
                <a:defRPr/>
              </a:pPr>
              <a:t>1</a:t>
            </a:fld>
            <a:endParaRPr lang="en-US"/>
          </a:p>
        </p:txBody>
      </p:sp>
    </p:spTree>
    <p:extLst>
      <p:ext uri="{BB962C8B-B14F-4D97-AF65-F5344CB8AC3E}">
        <p14:creationId xmlns:p14="http://schemas.microsoft.com/office/powerpoint/2010/main" val="1371258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 r4.26</a:t>
            </a:r>
            <a:endParaRPr lang="en-AU" dirty="0"/>
          </a:p>
        </p:txBody>
      </p:sp>
      <p:sp>
        <p:nvSpPr>
          <p:cNvPr id="3" name="Content Placeholder 2"/>
          <p:cNvSpPr>
            <a:spLocks noGrp="1"/>
          </p:cNvSpPr>
          <p:nvPr>
            <p:ph idx="1"/>
          </p:nvPr>
        </p:nvSpPr>
        <p:spPr/>
        <p:txBody>
          <a:bodyPr/>
          <a:lstStyle/>
          <a:p>
            <a:pPr marL="0" indent="0">
              <a:buNone/>
            </a:pPr>
            <a:r>
              <a:rPr lang="en-AU" sz="2000" dirty="0">
                <a:solidFill>
                  <a:srgbClr val="49405D"/>
                </a:solidFill>
              </a:rPr>
              <a:t>First aid personnel </a:t>
            </a:r>
          </a:p>
          <a:p>
            <a:pPr marL="0" indent="0">
              <a:buNone/>
            </a:pPr>
            <a:endParaRPr lang="en-AU" sz="2000" dirty="0" smtClean="0"/>
          </a:p>
          <a:p>
            <a:pPr marL="0" indent="0">
              <a:buNone/>
            </a:pPr>
            <a:r>
              <a:rPr lang="en-AU" sz="2000" dirty="0" smtClean="0"/>
              <a:t>Principal </a:t>
            </a:r>
            <a:r>
              <a:rPr lang="en-AU" sz="2000" dirty="0"/>
              <a:t>employer at, and the manager of, </a:t>
            </a:r>
            <a:r>
              <a:rPr lang="en-AU" sz="2000" dirty="0" smtClean="0"/>
              <a:t/>
            </a:r>
            <a:br>
              <a:rPr lang="en-AU" sz="2000" dirty="0" smtClean="0"/>
            </a:br>
            <a:r>
              <a:rPr lang="en-AU" sz="2000" dirty="0" smtClean="0"/>
              <a:t>a </a:t>
            </a:r>
            <a:r>
              <a:rPr lang="en-AU" sz="2000" dirty="0"/>
              <a:t>mine must ensure </a:t>
            </a:r>
            <a:r>
              <a:rPr lang="en-AU" sz="2000" dirty="0" smtClean="0"/>
              <a:t>that</a:t>
            </a:r>
            <a:r>
              <a:rPr lang="en-AU" sz="2000" dirty="0"/>
              <a:t>: </a:t>
            </a:r>
          </a:p>
          <a:p>
            <a:r>
              <a:rPr lang="en-AU" sz="2000" dirty="0" smtClean="0"/>
              <a:t>a </a:t>
            </a:r>
            <a:r>
              <a:rPr lang="en-AU" sz="2000" dirty="0"/>
              <a:t>person qualified in first aid is available at the </a:t>
            </a:r>
            <a:r>
              <a:rPr lang="en-AU" sz="2000" dirty="0" smtClean="0"/>
              <a:t/>
            </a:r>
            <a:br>
              <a:rPr lang="en-AU" sz="2000" dirty="0" smtClean="0"/>
            </a:br>
            <a:r>
              <a:rPr lang="en-AU" sz="2000" dirty="0" smtClean="0"/>
              <a:t>mine </a:t>
            </a:r>
            <a:r>
              <a:rPr lang="en-AU" sz="2000" dirty="0"/>
              <a:t>at all times when persons are working at the mine; </a:t>
            </a:r>
            <a:r>
              <a:rPr lang="en-AU" sz="2000" dirty="0" smtClean="0"/>
              <a:t>and</a:t>
            </a:r>
          </a:p>
          <a:p>
            <a:pPr marL="0" indent="-114300">
              <a:buNone/>
            </a:pPr>
            <a:endParaRPr lang="en-AU" sz="2000" dirty="0"/>
          </a:p>
          <a:p>
            <a:r>
              <a:rPr lang="en-AU" sz="2000" dirty="0" smtClean="0"/>
              <a:t>so </a:t>
            </a:r>
            <a:r>
              <a:rPr lang="en-AU" sz="2000" dirty="0"/>
              <a:t>far as is practicable, a person qualified and experienced in advanced first aid is available, or on call, at the mine at all times while persons are working at the mine.</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124744"/>
            <a:ext cx="1800200" cy="1800200"/>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10</a:t>
            </a:fld>
            <a:endParaRPr lang="en-US"/>
          </a:p>
        </p:txBody>
      </p:sp>
    </p:spTree>
    <p:extLst>
      <p:ext uri="{BB962C8B-B14F-4D97-AF65-F5344CB8AC3E}">
        <p14:creationId xmlns:p14="http://schemas.microsoft.com/office/powerpoint/2010/main" val="1278728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 r4.27</a:t>
            </a:r>
            <a:endParaRPr lang="en-AU" dirty="0"/>
          </a:p>
        </p:txBody>
      </p:sp>
      <p:sp>
        <p:nvSpPr>
          <p:cNvPr id="3" name="Content Placeholder 2"/>
          <p:cNvSpPr>
            <a:spLocks noGrp="1"/>
          </p:cNvSpPr>
          <p:nvPr>
            <p:ph idx="1"/>
          </p:nvPr>
        </p:nvSpPr>
        <p:spPr/>
        <p:txBody>
          <a:bodyPr/>
          <a:lstStyle/>
          <a:p>
            <a:pPr marL="0" indent="0">
              <a:buNone/>
            </a:pPr>
            <a:r>
              <a:rPr lang="en-AU" dirty="0">
                <a:solidFill>
                  <a:srgbClr val="A02A1D"/>
                </a:solidFill>
              </a:rPr>
              <a:t>First aid vehicles </a:t>
            </a:r>
            <a:endParaRPr lang="en-AU" dirty="0" smtClean="0">
              <a:solidFill>
                <a:srgbClr val="A02A1D"/>
              </a:solidFill>
            </a:endParaRPr>
          </a:p>
          <a:p>
            <a:pPr marL="0" indent="0">
              <a:buNone/>
            </a:pPr>
            <a:r>
              <a:rPr lang="en-AU" dirty="0"/>
              <a:t>P</a:t>
            </a:r>
            <a:r>
              <a:rPr lang="en-AU" dirty="0" smtClean="0"/>
              <a:t>rincipal </a:t>
            </a:r>
            <a:r>
              <a:rPr lang="en-AU" dirty="0"/>
              <a:t>employer at, and the manager of, a mine must ensure that a vehicle equipped to transport injured or sick persons is available at the mine at all times while persons are working at the mine.</a:t>
            </a:r>
          </a:p>
          <a:p>
            <a:pPr marL="0" indent="0">
              <a:buNone/>
            </a:pPr>
            <a:endParaRPr lang="en-AU" dirty="0"/>
          </a:p>
        </p:txBody>
      </p:sp>
      <p:pic>
        <p:nvPicPr>
          <p:cNvPr id="1028" name="Picture 4" descr="Image result for ambulanc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24"/>
          <a:stretch/>
        </p:blipFill>
        <p:spPr bwMode="auto">
          <a:xfrm>
            <a:off x="5580112" y="3429000"/>
            <a:ext cx="3069084"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11</a:t>
            </a:fld>
            <a:endParaRPr lang="en-US"/>
          </a:p>
        </p:txBody>
      </p:sp>
    </p:spTree>
    <p:extLst>
      <p:ext uri="{BB962C8B-B14F-4D97-AF65-F5344CB8AC3E}">
        <p14:creationId xmlns:p14="http://schemas.microsoft.com/office/powerpoint/2010/main" val="239683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exploration </a:t>
            </a:r>
            <a:r>
              <a:rPr lang="en-AU" dirty="0"/>
              <a:t>d</a:t>
            </a:r>
            <a:r>
              <a:rPr lang="en-AU" dirty="0" smtClean="0"/>
              <a:t>ifferent?</a:t>
            </a:r>
            <a:endParaRPr lang="en-AU" dirty="0"/>
          </a:p>
        </p:txBody>
      </p:sp>
      <p:sp>
        <p:nvSpPr>
          <p:cNvPr id="3" name="Content Placeholder 2"/>
          <p:cNvSpPr>
            <a:spLocks noGrp="1"/>
          </p:cNvSpPr>
          <p:nvPr>
            <p:ph idx="1"/>
          </p:nvPr>
        </p:nvSpPr>
        <p:spPr/>
        <p:txBody>
          <a:bodyPr/>
          <a:lstStyle/>
          <a:p>
            <a:r>
              <a:rPr lang="en-AU" dirty="0" smtClean="0"/>
              <a:t>Remote operations</a:t>
            </a:r>
          </a:p>
          <a:p>
            <a:r>
              <a:rPr lang="en-AU" dirty="0" smtClean="0"/>
              <a:t>Communications</a:t>
            </a:r>
          </a:p>
          <a:p>
            <a:r>
              <a:rPr lang="en-AU" dirty="0" smtClean="0"/>
              <a:t>Reduced equipment in the field</a:t>
            </a:r>
          </a:p>
          <a:p>
            <a:r>
              <a:rPr lang="en-AU" dirty="0" smtClean="0"/>
              <a:t>Reduced skill base</a:t>
            </a:r>
          </a:p>
          <a:p>
            <a:r>
              <a:rPr lang="en-AU" dirty="0" smtClean="0"/>
              <a:t>Increased response times</a:t>
            </a:r>
          </a:p>
          <a:p>
            <a:r>
              <a:rPr lang="en-AU" dirty="0" smtClean="0"/>
              <a:t>Accessibility issues</a:t>
            </a:r>
            <a:endParaRPr lang="en-AU" dirty="0"/>
          </a:p>
        </p:txBody>
      </p:sp>
      <p:pic>
        <p:nvPicPr>
          <p:cNvPr id="4" name="Picture 3"/>
          <p:cNvPicPr>
            <a:picLocks noChangeAspect="1"/>
          </p:cNvPicPr>
          <p:nvPr/>
        </p:nvPicPr>
        <p:blipFill>
          <a:blip r:embed="rId2"/>
          <a:stretch>
            <a:fillRect/>
          </a:stretch>
        </p:blipFill>
        <p:spPr>
          <a:xfrm>
            <a:off x="5664850" y="2708920"/>
            <a:ext cx="3435188" cy="3259325"/>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12</a:t>
            </a:fld>
            <a:endParaRPr lang="en-US"/>
          </a:p>
        </p:txBody>
      </p:sp>
    </p:spTree>
    <p:extLst>
      <p:ext uri="{BB962C8B-B14F-4D97-AF65-F5344CB8AC3E}">
        <p14:creationId xmlns:p14="http://schemas.microsoft.com/office/powerpoint/2010/main" val="240800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Issues</a:t>
            </a:r>
            <a:endParaRPr lang="en-AU" dirty="0"/>
          </a:p>
        </p:txBody>
      </p:sp>
      <p:sp>
        <p:nvSpPr>
          <p:cNvPr id="3" name="Content Placeholder 2"/>
          <p:cNvSpPr>
            <a:spLocks noGrp="1"/>
          </p:cNvSpPr>
          <p:nvPr>
            <p:ph idx="1"/>
          </p:nvPr>
        </p:nvSpPr>
        <p:spPr/>
        <p:txBody>
          <a:bodyPr>
            <a:normAutofit/>
          </a:bodyPr>
          <a:lstStyle/>
          <a:p>
            <a:r>
              <a:rPr lang="en-AU" dirty="0" smtClean="0"/>
              <a:t>Thermal hazards - extremes</a:t>
            </a:r>
          </a:p>
          <a:p>
            <a:r>
              <a:rPr lang="en-AU" dirty="0" smtClean="0"/>
              <a:t>Weather – sometimes unpredictable – flash flooding</a:t>
            </a:r>
          </a:p>
          <a:p>
            <a:r>
              <a:rPr lang="en-AU" dirty="0" smtClean="0"/>
              <a:t>Bush fires – can start spontaneously</a:t>
            </a:r>
          </a:p>
          <a:p>
            <a:r>
              <a:rPr lang="en-AU" dirty="0" smtClean="0"/>
              <a:t>Access – driver skills, access for emergency services</a:t>
            </a:r>
          </a:p>
          <a:p>
            <a:r>
              <a:rPr lang="en-AU" dirty="0" smtClean="0"/>
              <a:t>Communication</a:t>
            </a:r>
          </a:p>
          <a:p>
            <a:pPr lvl="1"/>
            <a:r>
              <a:rPr lang="en-AU" dirty="0" smtClean="0"/>
              <a:t>Radio</a:t>
            </a:r>
          </a:p>
          <a:p>
            <a:pPr lvl="1"/>
            <a:r>
              <a:rPr lang="en-AU" dirty="0" smtClean="0"/>
              <a:t>Sat phones</a:t>
            </a:r>
          </a:p>
          <a:p>
            <a:pPr lvl="1"/>
            <a:r>
              <a:rPr lang="en-AU" dirty="0" smtClean="0"/>
              <a:t>Distress beacons – EPIRBS</a:t>
            </a:r>
          </a:p>
          <a:p>
            <a:pPr lvl="1"/>
            <a:r>
              <a:rPr lang="en-AU" dirty="0" smtClean="0"/>
              <a:t>Personal tracking devices</a:t>
            </a:r>
          </a:p>
          <a:p>
            <a:r>
              <a:rPr lang="en-AU" dirty="0" smtClean="0"/>
              <a:t>Nature of the work – What are the specific risks</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13</a:t>
            </a:fld>
            <a:endParaRPr lang="en-US"/>
          </a:p>
        </p:txBody>
      </p:sp>
    </p:spTree>
    <p:extLst>
      <p:ext uri="{BB962C8B-B14F-4D97-AF65-F5344CB8AC3E}">
        <p14:creationId xmlns:p14="http://schemas.microsoft.com/office/powerpoint/2010/main" val="3594359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assessment scope</a:t>
            </a:r>
            <a:endParaRPr lang="en-AU" dirty="0"/>
          </a:p>
        </p:txBody>
      </p:sp>
      <p:sp>
        <p:nvSpPr>
          <p:cNvPr id="3" name="Content Placeholder 2"/>
          <p:cNvSpPr>
            <a:spLocks noGrp="1"/>
          </p:cNvSpPr>
          <p:nvPr>
            <p:ph idx="1"/>
          </p:nvPr>
        </p:nvSpPr>
        <p:spPr/>
        <p:txBody>
          <a:bodyPr>
            <a:normAutofit/>
          </a:bodyPr>
          <a:lstStyle/>
          <a:p>
            <a:r>
              <a:rPr lang="en-AU" dirty="0" smtClean="0"/>
              <a:t>Define the exploration operation</a:t>
            </a:r>
          </a:p>
          <a:p>
            <a:pPr lvl="1"/>
            <a:r>
              <a:rPr lang="en-AU" dirty="0" smtClean="0"/>
              <a:t>Where is it</a:t>
            </a:r>
          </a:p>
          <a:p>
            <a:pPr lvl="1"/>
            <a:r>
              <a:rPr lang="en-AU" dirty="0" smtClean="0"/>
              <a:t>What is the physical </a:t>
            </a:r>
            <a:br>
              <a:rPr lang="en-AU" dirty="0" smtClean="0"/>
            </a:br>
            <a:r>
              <a:rPr lang="en-AU" dirty="0" smtClean="0"/>
              <a:t>environment like</a:t>
            </a:r>
          </a:p>
          <a:p>
            <a:pPr lvl="1"/>
            <a:r>
              <a:rPr lang="en-AU" dirty="0" smtClean="0"/>
              <a:t>What is the weather likely to be</a:t>
            </a:r>
          </a:p>
          <a:p>
            <a:pPr lvl="1"/>
            <a:r>
              <a:rPr lang="en-AU" dirty="0" smtClean="0"/>
              <a:t>What is access like </a:t>
            </a:r>
          </a:p>
          <a:p>
            <a:pPr lvl="1"/>
            <a:r>
              <a:rPr lang="en-AU" dirty="0" smtClean="0"/>
              <a:t>What communication works</a:t>
            </a:r>
          </a:p>
          <a:p>
            <a:pPr marL="0" indent="0">
              <a:buNone/>
            </a:pPr>
            <a:endParaRPr lang="en-AU" dirty="0" smtClean="0"/>
          </a:p>
        </p:txBody>
      </p:sp>
      <p:pic>
        <p:nvPicPr>
          <p:cNvPr id="4" name="Picture 3"/>
          <p:cNvPicPr>
            <a:picLocks noChangeAspect="1"/>
          </p:cNvPicPr>
          <p:nvPr/>
        </p:nvPicPr>
        <p:blipFill rotWithShape="1">
          <a:blip r:embed="rId2"/>
          <a:srcRect r="35275"/>
          <a:stretch/>
        </p:blipFill>
        <p:spPr>
          <a:xfrm>
            <a:off x="5907331" y="2759869"/>
            <a:ext cx="3236669" cy="3336131"/>
          </a:xfrm>
          <a:prstGeom prst="rect">
            <a:avLst/>
          </a:prstGeom>
          <a:ln>
            <a:noFill/>
          </a:ln>
          <a:effectLst>
            <a:softEdge rad="112500"/>
          </a:effectLst>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14</a:t>
            </a:fld>
            <a:endParaRPr lang="en-US"/>
          </a:p>
        </p:txBody>
      </p:sp>
    </p:spTree>
    <p:extLst>
      <p:ext uri="{BB962C8B-B14F-4D97-AF65-F5344CB8AC3E}">
        <p14:creationId xmlns:p14="http://schemas.microsoft.com/office/powerpoint/2010/main" val="916652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Increased vulnerability for exploration </a:t>
            </a:r>
            <a:r>
              <a:rPr lang="en-AU" dirty="0"/>
              <a:t>o</a:t>
            </a:r>
            <a:r>
              <a:rPr lang="en-AU" dirty="0" smtClean="0"/>
              <a:t>perations</a:t>
            </a:r>
            <a:endParaRPr lang="en-AU" dirty="0"/>
          </a:p>
        </p:txBody>
      </p:sp>
      <p:sp>
        <p:nvSpPr>
          <p:cNvPr id="3" name="Content Placeholder 2"/>
          <p:cNvSpPr>
            <a:spLocks noGrp="1"/>
          </p:cNvSpPr>
          <p:nvPr>
            <p:ph idx="1"/>
          </p:nvPr>
        </p:nvSpPr>
        <p:spPr>
          <a:xfrm>
            <a:off x="685800" y="1600200"/>
            <a:ext cx="7772400" cy="3556992"/>
          </a:xfrm>
        </p:spPr>
        <p:txBody>
          <a:bodyPr>
            <a:noAutofit/>
          </a:bodyPr>
          <a:lstStyle/>
          <a:p>
            <a:r>
              <a:rPr lang="en-AU" sz="1800" dirty="0" smtClean="0"/>
              <a:t>Exploration  operations may </a:t>
            </a:r>
            <a:r>
              <a:rPr lang="en-AU" sz="1800" dirty="0"/>
              <a:t>be more vulnerable to the effects of a particular emergency event, usually due to its specific </a:t>
            </a:r>
            <a:r>
              <a:rPr lang="en-AU" sz="1800" dirty="0" smtClean="0"/>
              <a:t>circumstances and changing environment, </a:t>
            </a:r>
            <a:r>
              <a:rPr lang="en-AU" sz="1800" dirty="0"/>
              <a:t>than </a:t>
            </a:r>
            <a:r>
              <a:rPr lang="en-AU" sz="1800" dirty="0" smtClean="0"/>
              <a:t>permanent operations. </a:t>
            </a:r>
            <a:endParaRPr lang="en-AU" sz="1800" dirty="0"/>
          </a:p>
          <a:p>
            <a:pPr lvl="1">
              <a:buFont typeface="Courier New" panose="02070309020205020404" pitchFamily="49" charset="0"/>
              <a:buChar char="­"/>
            </a:pPr>
            <a:r>
              <a:rPr lang="en-AU" sz="1800" dirty="0"/>
              <a:t>D</a:t>
            </a:r>
            <a:r>
              <a:rPr lang="en-AU" sz="1800" dirty="0" smtClean="0"/>
              <a:t>rilling operation </a:t>
            </a:r>
            <a:r>
              <a:rPr lang="en-AU" sz="1800" dirty="0"/>
              <a:t>in a low-lying area would be more vulnerable to the effects of flood than a nearby </a:t>
            </a:r>
            <a:r>
              <a:rPr lang="en-AU" sz="1800" dirty="0" smtClean="0"/>
              <a:t>drilling operation </a:t>
            </a:r>
            <a:r>
              <a:rPr lang="en-AU" sz="1800" dirty="0"/>
              <a:t>on higher ground. </a:t>
            </a:r>
            <a:endParaRPr lang="en-AU" sz="1800" dirty="0" smtClean="0"/>
          </a:p>
          <a:p>
            <a:pPr lvl="1">
              <a:buFont typeface="Courier New" panose="02070309020205020404" pitchFamily="49" charset="0"/>
              <a:buChar char="­"/>
            </a:pPr>
            <a:r>
              <a:rPr lang="en-AU" sz="1800" dirty="0"/>
              <a:t>L</a:t>
            </a:r>
            <a:r>
              <a:rPr lang="en-AU" sz="1800" dirty="0" smtClean="0"/>
              <a:t>ikelihood </a:t>
            </a:r>
            <a:r>
              <a:rPr lang="en-AU" sz="1800" dirty="0"/>
              <a:t>of the flood occurring may be the same for both </a:t>
            </a:r>
            <a:r>
              <a:rPr lang="en-AU" sz="1800" dirty="0" smtClean="0"/>
              <a:t>operations, </a:t>
            </a:r>
            <a:r>
              <a:rPr lang="en-AU" sz="1800" dirty="0"/>
              <a:t>however the potential consequence to the low-lying plant would be far greater thus making it particularly vulnerable to the effects of the flood. </a:t>
            </a:r>
            <a:endParaRPr lang="en-AU" sz="1800" dirty="0" smtClean="0"/>
          </a:p>
          <a:p>
            <a:pPr lvl="1">
              <a:buFont typeface="Courier New" panose="02070309020205020404" pitchFamily="49" charset="0"/>
              <a:buChar char="­"/>
            </a:pPr>
            <a:endParaRPr lang="en-AU" sz="1800" dirty="0"/>
          </a:p>
          <a:p>
            <a:r>
              <a:rPr lang="en-AU" sz="1800" dirty="0" smtClean="0"/>
              <a:t>When carrying out risk assessments, identify aggravating factors that increase risk levels.  </a:t>
            </a:r>
            <a:r>
              <a:rPr lang="en-AU" sz="1800" dirty="0"/>
              <a:t/>
            </a:r>
            <a:br>
              <a:rPr lang="en-AU" sz="1800" dirty="0"/>
            </a:br>
            <a:r>
              <a:rPr lang="en-AU" sz="1800" dirty="0" smtClean="0"/>
              <a:t/>
            </a:r>
            <a:br>
              <a:rPr lang="en-AU" sz="1800" dirty="0" smtClean="0"/>
            </a:br>
            <a:endParaRPr lang="en-AU" sz="1800" dirty="0"/>
          </a:p>
        </p:txBody>
      </p:sp>
      <p:sp>
        <p:nvSpPr>
          <p:cNvPr id="4" name="Rectangle 3"/>
          <p:cNvSpPr/>
          <p:nvPr/>
        </p:nvSpPr>
        <p:spPr>
          <a:xfrm>
            <a:off x="924971" y="5752955"/>
            <a:ext cx="7558608" cy="646331"/>
          </a:xfrm>
          <a:prstGeom prst="rect">
            <a:avLst/>
          </a:prstGeom>
        </p:spPr>
        <p:txBody>
          <a:bodyPr wrap="square">
            <a:spAutoFit/>
          </a:bodyPr>
          <a:lstStyle/>
          <a:p>
            <a:r>
              <a:rPr lang="en-AU" sz="1800" dirty="0">
                <a:solidFill>
                  <a:srgbClr val="C00000"/>
                </a:solidFill>
              </a:rPr>
              <a:t>Vulnerability is the lack of resilience to the potential impacts of an emergency event </a:t>
            </a:r>
            <a:endParaRPr lang="en-AU" sz="1800"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15</a:t>
            </a:fld>
            <a:endParaRPr lang="en-US"/>
          </a:p>
        </p:txBody>
      </p:sp>
    </p:spTree>
    <p:extLst>
      <p:ext uri="{BB962C8B-B14F-4D97-AF65-F5344CB8AC3E}">
        <p14:creationId xmlns:p14="http://schemas.microsoft.com/office/powerpoint/2010/main" val="675690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on site </a:t>
            </a:r>
            <a:r>
              <a:rPr lang="en-AU" dirty="0"/>
              <a:t>r</a:t>
            </a:r>
            <a:r>
              <a:rPr lang="en-AU" dirty="0" smtClean="0"/>
              <a:t>esources</a:t>
            </a:r>
            <a:endParaRPr lang="en-AU" dirty="0"/>
          </a:p>
        </p:txBody>
      </p:sp>
      <p:sp>
        <p:nvSpPr>
          <p:cNvPr id="3" name="Content Placeholder 2"/>
          <p:cNvSpPr>
            <a:spLocks noGrp="1"/>
          </p:cNvSpPr>
          <p:nvPr>
            <p:ph idx="1"/>
          </p:nvPr>
        </p:nvSpPr>
        <p:spPr/>
        <p:txBody>
          <a:bodyPr/>
          <a:lstStyle/>
          <a:p>
            <a:pPr marL="57150" indent="0">
              <a:buNone/>
            </a:pPr>
            <a:r>
              <a:rPr lang="en-AU" sz="2000" dirty="0"/>
              <a:t>An event such as a minor injury that occurs a long way from medical facilities may become an emergency </a:t>
            </a:r>
            <a:r>
              <a:rPr lang="en-AU" sz="2000" dirty="0" smtClean="0"/>
              <a:t>event.</a:t>
            </a:r>
            <a:r>
              <a:rPr lang="en-AU" sz="2000" dirty="0"/>
              <a:t/>
            </a:r>
            <a:br>
              <a:rPr lang="en-AU" sz="2000" dirty="0"/>
            </a:br>
            <a:r>
              <a:rPr lang="en-AU" sz="2000" dirty="0" smtClean="0"/>
              <a:t/>
            </a:r>
            <a:br>
              <a:rPr lang="en-AU" sz="2000" dirty="0" smtClean="0"/>
            </a:br>
            <a:r>
              <a:rPr lang="en-AU" sz="2000" dirty="0" smtClean="0"/>
              <a:t>Long </a:t>
            </a:r>
            <a:r>
              <a:rPr lang="en-AU" sz="2000" dirty="0"/>
              <a:t>response times are important to take into </a:t>
            </a:r>
            <a:r>
              <a:rPr lang="en-AU" sz="2000" dirty="0" smtClean="0"/>
              <a:t>account</a:t>
            </a:r>
            <a:br>
              <a:rPr lang="en-AU" sz="2000" dirty="0" smtClean="0"/>
            </a:br>
            <a:r>
              <a:rPr lang="en-AU" sz="2000" dirty="0" smtClean="0"/>
              <a:t/>
            </a:r>
            <a:br>
              <a:rPr lang="en-AU" sz="2000" dirty="0" smtClean="0"/>
            </a:br>
            <a:r>
              <a:rPr lang="en-AU" sz="2000" dirty="0" smtClean="0"/>
              <a:t>These risks can </a:t>
            </a:r>
            <a:r>
              <a:rPr lang="en-AU" sz="2000" dirty="0"/>
              <a:t>be </a:t>
            </a:r>
            <a:r>
              <a:rPr lang="en-AU" sz="2000" dirty="0" smtClean="0"/>
              <a:t>reduced </a:t>
            </a:r>
            <a:r>
              <a:rPr lang="en-AU" sz="2000" dirty="0"/>
              <a:t>by better resources on site:</a:t>
            </a:r>
          </a:p>
          <a:p>
            <a:r>
              <a:rPr lang="en-AU" sz="2000" dirty="0"/>
              <a:t>First aid</a:t>
            </a:r>
          </a:p>
          <a:p>
            <a:r>
              <a:rPr lang="en-AU" sz="2000" dirty="0"/>
              <a:t>Personnel skills (a single first aider may be the one injured)</a:t>
            </a:r>
          </a:p>
          <a:p>
            <a:r>
              <a:rPr lang="en-AU" sz="2000" dirty="0"/>
              <a:t>Communications - redundancy</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134" y="4365104"/>
            <a:ext cx="3202866" cy="1802904"/>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16</a:t>
            </a:fld>
            <a:endParaRPr lang="en-US"/>
          </a:p>
        </p:txBody>
      </p:sp>
    </p:spTree>
    <p:extLst>
      <p:ext uri="{BB962C8B-B14F-4D97-AF65-F5344CB8AC3E}">
        <p14:creationId xmlns:p14="http://schemas.microsoft.com/office/powerpoint/2010/main" val="142158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Opportunities to reduce </a:t>
            </a:r>
            <a:r>
              <a:rPr lang="en-AU" dirty="0"/>
              <a:t>r</a:t>
            </a:r>
            <a:r>
              <a:rPr lang="en-AU" dirty="0" smtClean="0"/>
              <a:t>isk</a:t>
            </a:r>
            <a:endParaRPr lang="en-AU" dirty="0"/>
          </a:p>
        </p:txBody>
      </p:sp>
      <p:sp>
        <p:nvSpPr>
          <p:cNvPr id="3" name="Content Placeholder 2"/>
          <p:cNvSpPr>
            <a:spLocks noGrp="1"/>
          </p:cNvSpPr>
          <p:nvPr>
            <p:ph idx="1"/>
          </p:nvPr>
        </p:nvSpPr>
        <p:spPr/>
        <p:txBody>
          <a:bodyPr/>
          <a:lstStyle/>
          <a:p>
            <a:endParaRPr lang="en-AU" dirty="0" smtClean="0"/>
          </a:p>
          <a:p>
            <a:r>
              <a:rPr lang="en-AU" dirty="0" smtClean="0"/>
              <a:t>Ensure all potential emergencies have been identified</a:t>
            </a:r>
          </a:p>
          <a:p>
            <a:r>
              <a:rPr lang="en-AU" dirty="0" smtClean="0"/>
              <a:t>Ensure realistic consequence have been identified</a:t>
            </a:r>
          </a:p>
          <a:p>
            <a:r>
              <a:rPr lang="en-AU" dirty="0" smtClean="0"/>
              <a:t>Redundancy / backup for systems, equipment and people.</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3836304"/>
            <a:ext cx="2090936" cy="2090936"/>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17</a:t>
            </a:fld>
            <a:endParaRPr lang="en-US"/>
          </a:p>
        </p:txBody>
      </p:sp>
    </p:spTree>
    <p:extLst>
      <p:ext uri="{BB962C8B-B14F-4D97-AF65-F5344CB8AC3E}">
        <p14:creationId xmlns:p14="http://schemas.microsoft.com/office/powerpoint/2010/main" val="3796146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Emergency management </a:t>
            </a:r>
            <a:r>
              <a:rPr lang="en-AU" dirty="0"/>
              <a:t>p</a:t>
            </a:r>
            <a:r>
              <a:rPr lang="en-AU" dirty="0" smtClean="0"/>
              <a:t>lans</a:t>
            </a:r>
            <a:endParaRPr lang="en-AU" dirty="0"/>
          </a:p>
        </p:txBody>
      </p:sp>
      <p:sp>
        <p:nvSpPr>
          <p:cNvPr id="3" name="Content Placeholder 2"/>
          <p:cNvSpPr>
            <a:spLocks noGrp="1"/>
          </p:cNvSpPr>
          <p:nvPr>
            <p:ph idx="1"/>
          </p:nvPr>
        </p:nvSpPr>
        <p:spPr/>
        <p:txBody>
          <a:bodyPr/>
          <a:lstStyle/>
          <a:p>
            <a:r>
              <a:rPr lang="en-AU" dirty="0" smtClean="0"/>
              <a:t>Site actions and response</a:t>
            </a:r>
          </a:p>
          <a:p>
            <a:pPr lvl="1"/>
            <a:r>
              <a:rPr lang="en-AU" dirty="0" smtClean="0"/>
              <a:t>Actions</a:t>
            </a:r>
          </a:p>
          <a:p>
            <a:pPr lvl="1"/>
            <a:r>
              <a:rPr lang="en-AU" dirty="0" smtClean="0"/>
              <a:t>Responsibilities</a:t>
            </a:r>
          </a:p>
          <a:p>
            <a:pPr lvl="1"/>
            <a:r>
              <a:rPr lang="en-AU" dirty="0" smtClean="0"/>
              <a:t>Communications</a:t>
            </a:r>
            <a:br>
              <a:rPr lang="en-AU" dirty="0" smtClean="0"/>
            </a:br>
            <a:endParaRPr lang="en-AU" dirty="0"/>
          </a:p>
          <a:p>
            <a:r>
              <a:rPr lang="en-AU" dirty="0" smtClean="0"/>
              <a:t>Organisational actions and response</a:t>
            </a:r>
          </a:p>
          <a:p>
            <a:pPr lvl="1"/>
            <a:r>
              <a:rPr lang="en-AU" dirty="0" smtClean="0"/>
              <a:t>Situational awareness on site</a:t>
            </a:r>
          </a:p>
          <a:p>
            <a:pPr lvl="1"/>
            <a:r>
              <a:rPr lang="en-AU" dirty="0" smtClean="0"/>
              <a:t>Is the site capable of carrying out planned actions</a:t>
            </a:r>
          </a:p>
          <a:p>
            <a:pPr lvl="1"/>
            <a:r>
              <a:rPr lang="en-AU" dirty="0" smtClean="0"/>
              <a:t>Contingencies</a:t>
            </a:r>
          </a:p>
          <a:p>
            <a:pPr lvl="1"/>
            <a:endParaRPr lang="en-AU" dirty="0" smtClean="0"/>
          </a:p>
          <a:p>
            <a:pPr marL="342900" lvl="1" indent="0">
              <a:buNone/>
            </a:pP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18</a:t>
            </a:fld>
            <a:endParaRPr lang="en-US"/>
          </a:p>
        </p:txBody>
      </p:sp>
    </p:spTree>
    <p:extLst>
      <p:ext uri="{BB962C8B-B14F-4D97-AF65-F5344CB8AC3E}">
        <p14:creationId xmlns:p14="http://schemas.microsoft.com/office/powerpoint/2010/main" val="3417747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management structure</a:t>
            </a:r>
            <a:endParaRPr lang="en-AU" dirty="0"/>
          </a:p>
        </p:txBody>
      </p:sp>
      <p:sp>
        <p:nvSpPr>
          <p:cNvPr id="3" name="Content Placeholder 2"/>
          <p:cNvSpPr>
            <a:spLocks noGrp="1"/>
          </p:cNvSpPr>
          <p:nvPr>
            <p:ph idx="1"/>
          </p:nvPr>
        </p:nvSpPr>
        <p:spPr>
          <a:xfrm>
            <a:off x="628650" y="1537566"/>
            <a:ext cx="7829550" cy="1819426"/>
          </a:xfrm>
        </p:spPr>
        <p:txBody>
          <a:bodyPr>
            <a:normAutofit/>
          </a:bodyPr>
          <a:lstStyle/>
          <a:p>
            <a:pPr marL="0" indent="0">
              <a:buNone/>
            </a:pPr>
            <a:r>
              <a:rPr lang="en-AU" sz="2000" dirty="0" smtClean="0"/>
              <a:t>Exploration operations with limited resources still need a formal emergency management structure that is appropriate to the scale and nature of:</a:t>
            </a:r>
          </a:p>
          <a:p>
            <a:r>
              <a:rPr lang="en-AU" sz="2000" dirty="0"/>
              <a:t>t</a:t>
            </a:r>
            <a:r>
              <a:rPr lang="en-AU" sz="2000" dirty="0" smtClean="0"/>
              <a:t>he operation</a:t>
            </a:r>
          </a:p>
          <a:p>
            <a:r>
              <a:rPr lang="en-AU" sz="2000" dirty="0"/>
              <a:t>p</a:t>
            </a:r>
            <a:r>
              <a:rPr lang="en-AU" sz="2000" dirty="0" smtClean="0"/>
              <a:t>otential emergencies associated with the operation.</a:t>
            </a:r>
            <a:endParaRPr lang="en-AU"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22" y="3501008"/>
            <a:ext cx="7638755" cy="2570156"/>
          </a:xfrm>
          <a:prstGeom prst="rect">
            <a:avLst/>
          </a:prstGeom>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19</a:t>
            </a:fld>
            <a:endParaRPr lang="en-US"/>
          </a:p>
        </p:txBody>
      </p:sp>
    </p:spTree>
    <p:extLst>
      <p:ext uri="{BB962C8B-B14F-4D97-AF65-F5344CB8AC3E}">
        <p14:creationId xmlns:p14="http://schemas.microsoft.com/office/powerpoint/2010/main" val="336199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1556791"/>
            <a:ext cx="8280920" cy="3263781"/>
          </a:xfrm>
          <a:prstGeom prst="rect">
            <a:avLst/>
          </a:prstGeom>
        </p:spPr>
      </p:pic>
      <p:sp>
        <p:nvSpPr>
          <p:cNvPr id="2" name="Slide Number Placeholder 1"/>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C8B5D1-79A0-4A37-AEE7-E6EF6862CCD5}"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t>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4" name="Rectangle 3"/>
          <p:cNvSpPr/>
          <p:nvPr/>
        </p:nvSpPr>
        <p:spPr>
          <a:xfrm>
            <a:off x="179512" y="5013176"/>
            <a:ext cx="8640960" cy="892552"/>
          </a:xfrm>
          <a:prstGeom prst="rect">
            <a:avLst/>
          </a:prstGeom>
        </p:spPr>
        <p:txBody>
          <a:bodyPr wrap="square">
            <a:spAutoFit/>
          </a:bodyPr>
          <a:lstStyle/>
          <a:p>
            <a:pPr algn="ctr" eaLnBrk="0" fontAlgn="base" hangingPunct="0">
              <a:spcBef>
                <a:spcPct val="0"/>
              </a:spcBef>
              <a:spcAft>
                <a:spcPct val="0"/>
              </a:spcAft>
              <a:defRPr/>
            </a:pPr>
            <a:r>
              <a:rPr lang="en-US" sz="2800" dirty="0" smtClean="0">
                <a:solidFill>
                  <a:srgbClr val="C00000"/>
                </a:solidFill>
              </a:rPr>
              <a:t>2018 Exploration safety information session</a:t>
            </a:r>
            <a:endParaRPr lang="en-US" sz="2800" dirty="0">
              <a:solidFill>
                <a:srgbClr val="C00000"/>
              </a:solidFill>
              <a:latin typeface="Arial" charset="0"/>
              <a:ea typeface="ＭＳ Ｐゴシック" pitchFamily="-124" charset="-128"/>
            </a:endParaRPr>
          </a:p>
          <a:p>
            <a:pPr algn="ctr" eaLnBrk="0" fontAlgn="base" hangingPunct="0">
              <a:spcBef>
                <a:spcPct val="0"/>
              </a:spcBef>
              <a:spcAft>
                <a:spcPct val="0"/>
              </a:spcAft>
              <a:defRPr/>
            </a:pPr>
            <a:endParaRPr lang="en-US" dirty="0">
              <a:solidFill>
                <a:prstClr val="black"/>
              </a:solidFill>
              <a:latin typeface="Arial" charset="0"/>
              <a:ea typeface="ＭＳ Ｐゴシック" pitchFamily="-124" charset="-128"/>
            </a:endParaRPr>
          </a:p>
        </p:txBody>
      </p:sp>
    </p:spTree>
    <p:extLst>
      <p:ext uri="{BB962C8B-B14F-4D97-AF65-F5344CB8AC3E}">
        <p14:creationId xmlns:p14="http://schemas.microsoft.com/office/powerpoint/2010/main" val="3745568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Typical Incident Escalation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1053065"/>
              </p:ext>
            </p:extLst>
          </p:nvPr>
        </p:nvGraphicFramePr>
        <p:xfrm>
          <a:off x="628650" y="2226469"/>
          <a:ext cx="7886700" cy="31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20</a:t>
            </a:fld>
            <a:endParaRPr lang="en-US"/>
          </a:p>
        </p:txBody>
      </p:sp>
    </p:spTree>
    <p:extLst>
      <p:ext uri="{BB962C8B-B14F-4D97-AF65-F5344CB8AC3E}">
        <p14:creationId xmlns:p14="http://schemas.microsoft.com/office/powerpoint/2010/main" val="7113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Validating plans and arrangements</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Test and validate communications internally and with external stake holders</a:t>
            </a:r>
          </a:p>
          <a:p>
            <a:pPr lvl="1"/>
            <a:r>
              <a:rPr lang="en-AU" dirty="0" smtClean="0"/>
              <a:t>Emergency services</a:t>
            </a:r>
          </a:p>
          <a:p>
            <a:pPr lvl="1"/>
            <a:r>
              <a:rPr lang="en-AU" dirty="0" smtClean="0"/>
              <a:t>RFDS</a:t>
            </a:r>
          </a:p>
          <a:p>
            <a:pPr lvl="1"/>
            <a:r>
              <a:rPr lang="en-AU" dirty="0" smtClean="0"/>
              <a:t>Resources and potential support </a:t>
            </a:r>
            <a:r>
              <a:rPr lang="en-AU" dirty="0" err="1" smtClean="0"/>
              <a:t>eg</a:t>
            </a:r>
            <a:r>
              <a:rPr lang="en-AU" dirty="0" smtClean="0"/>
              <a:t> stations, townships</a:t>
            </a:r>
            <a:br>
              <a:rPr lang="en-AU" dirty="0" smtClean="0"/>
            </a:br>
            <a:endParaRPr lang="en-AU" sz="1200" dirty="0"/>
          </a:p>
          <a:p>
            <a:r>
              <a:rPr lang="en-AU" dirty="0" smtClean="0"/>
              <a:t>Regularly audit site resources</a:t>
            </a:r>
          </a:p>
          <a:p>
            <a:pPr lvl="1"/>
            <a:r>
              <a:rPr lang="en-AU" dirty="0" smtClean="0"/>
              <a:t>First aid and medical supplies</a:t>
            </a:r>
          </a:p>
          <a:p>
            <a:pPr lvl="1"/>
            <a:r>
              <a:rPr lang="en-AU" dirty="0" smtClean="0"/>
              <a:t>Communications equipment</a:t>
            </a:r>
          </a:p>
          <a:p>
            <a:pPr lvl="1"/>
            <a:r>
              <a:rPr lang="en-AU" dirty="0" smtClean="0"/>
              <a:t>Ensure site competency base</a:t>
            </a:r>
          </a:p>
          <a:p>
            <a:pPr lvl="1"/>
            <a:r>
              <a:rPr lang="en-AU" dirty="0" smtClean="0"/>
              <a:t>Fire fighting and other emergency equipment</a:t>
            </a:r>
          </a:p>
          <a:p>
            <a:pPr marL="457200" lvl="1" indent="0">
              <a:buNone/>
            </a:pPr>
            <a:endParaRPr lang="en-AU" sz="1300" dirty="0"/>
          </a:p>
          <a:p>
            <a:r>
              <a:rPr lang="en-AU" dirty="0"/>
              <a:t>Test emergency response </a:t>
            </a:r>
            <a:r>
              <a:rPr lang="en-AU" dirty="0" smtClean="0"/>
              <a:t>plans</a:t>
            </a:r>
          </a:p>
          <a:p>
            <a:pPr marL="0" indent="0">
              <a:buNone/>
            </a:pPr>
            <a:endParaRPr lang="en-AU" sz="1300" dirty="0"/>
          </a:p>
          <a:p>
            <a:r>
              <a:rPr lang="en-AU" dirty="0" smtClean="0"/>
              <a:t>Conducting </a:t>
            </a:r>
            <a:r>
              <a:rPr lang="en-AU" dirty="0"/>
              <a:t>a </a:t>
            </a:r>
            <a:r>
              <a:rPr lang="en-AU" dirty="0" smtClean="0"/>
              <a:t>post-emergency or exercise </a:t>
            </a:r>
            <a:r>
              <a:rPr lang="en-AU" dirty="0"/>
              <a:t>review of the effectiveness of the emergency response plan</a:t>
            </a:r>
            <a:r>
              <a:rPr lang="en-AU" dirty="0" smtClean="0"/>
              <a:t>. Ensure objectives are achieved.</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21</a:t>
            </a:fld>
            <a:endParaRPr lang="en-US"/>
          </a:p>
        </p:txBody>
      </p:sp>
    </p:spTree>
    <p:extLst>
      <p:ext uri="{BB962C8B-B14F-4D97-AF65-F5344CB8AC3E}">
        <p14:creationId xmlns:p14="http://schemas.microsoft.com/office/powerpoint/2010/main" val="2335298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p:txBody>
          <a:bodyPr/>
          <a:lstStyle/>
          <a:p>
            <a:r>
              <a:rPr lang="en-AU" dirty="0" smtClean="0"/>
              <a:t>Identify hazards and prioritise according to risk. Consider vulnerability and aggravating factors</a:t>
            </a:r>
          </a:p>
          <a:p>
            <a:pPr marL="0" indent="0">
              <a:buNone/>
            </a:pPr>
            <a:endParaRPr lang="en-AU" sz="1000" dirty="0" smtClean="0"/>
          </a:p>
          <a:p>
            <a:r>
              <a:rPr lang="en-AU" dirty="0" smtClean="0"/>
              <a:t>Formulate plans to manage all identified emergencies. Take the “All Hazards” approach</a:t>
            </a:r>
          </a:p>
          <a:p>
            <a:pPr marL="0" indent="0">
              <a:buNone/>
            </a:pPr>
            <a:endParaRPr lang="en-AU" sz="1000" dirty="0" smtClean="0"/>
          </a:p>
          <a:p>
            <a:r>
              <a:rPr lang="en-AU" dirty="0" smtClean="0"/>
              <a:t>Identify resources needed to carry out plans</a:t>
            </a:r>
          </a:p>
          <a:p>
            <a:pPr marL="0" indent="0">
              <a:buNone/>
            </a:pPr>
            <a:endParaRPr lang="en-AU" sz="1000" dirty="0" smtClean="0"/>
          </a:p>
          <a:p>
            <a:r>
              <a:rPr lang="en-AU" dirty="0" smtClean="0"/>
              <a:t>Regularly test and exercise plans and audit resources.</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22</a:t>
            </a:fld>
            <a:endParaRPr lang="en-US"/>
          </a:p>
        </p:txBody>
      </p:sp>
    </p:spTree>
    <p:extLst>
      <p:ext uri="{BB962C8B-B14F-4D97-AF65-F5344CB8AC3E}">
        <p14:creationId xmlns:p14="http://schemas.microsoft.com/office/powerpoint/2010/main" val="1450632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500" b="9722"/>
          <a:stretch/>
        </p:blipFill>
        <p:spPr>
          <a:xfrm>
            <a:off x="683568" y="404664"/>
            <a:ext cx="7776864" cy="4032448"/>
          </a:xfrm>
          <a:prstGeom prst="rect">
            <a:avLst/>
          </a:prstGeom>
        </p:spPr>
      </p:pic>
      <p:sp>
        <p:nvSpPr>
          <p:cNvPr id="4" name="Title 3"/>
          <p:cNvSpPr>
            <a:spLocks noGrp="1"/>
          </p:cNvSpPr>
          <p:nvPr>
            <p:ph type="title"/>
          </p:nvPr>
        </p:nvSpPr>
        <p:spPr>
          <a:xfrm>
            <a:off x="721804" y="4797152"/>
            <a:ext cx="7772400" cy="752128"/>
          </a:xfrm>
        </p:spPr>
        <p:txBody>
          <a:bodyPr/>
          <a:lstStyle/>
          <a:p>
            <a:pPr algn="ctr"/>
            <a:r>
              <a:rPr lang="en-AU" dirty="0" smtClean="0">
                <a:solidFill>
                  <a:srgbClr val="117D7F"/>
                </a:solidFill>
              </a:rPr>
              <a:t>Emergency management in exploration – </a:t>
            </a:r>
            <a:br>
              <a:rPr lang="en-AU" dirty="0" smtClean="0">
                <a:solidFill>
                  <a:srgbClr val="117D7F"/>
                </a:solidFill>
              </a:rPr>
            </a:br>
            <a:r>
              <a:rPr lang="en-AU" dirty="0" smtClean="0">
                <a:solidFill>
                  <a:srgbClr val="117D7F"/>
                </a:solidFill>
              </a:rPr>
              <a:t>an operational imperative</a:t>
            </a:r>
            <a:endParaRPr lang="en-AU" dirty="0">
              <a:solidFill>
                <a:srgbClr val="117D7F"/>
              </a:solidFill>
            </a:endParaRPr>
          </a:p>
        </p:txBody>
      </p:sp>
      <p:sp>
        <p:nvSpPr>
          <p:cNvPr id="3" name="Slide Number Placeholder 2"/>
          <p:cNvSpPr>
            <a:spLocks noGrp="1"/>
          </p:cNvSpPr>
          <p:nvPr>
            <p:ph type="sldNum" sz="quarter" idx="10"/>
          </p:nvPr>
        </p:nvSpPr>
        <p:spPr/>
        <p:txBody>
          <a:bodyPr/>
          <a:lstStyle/>
          <a:p>
            <a:pPr>
              <a:defRPr/>
            </a:pPr>
            <a:fld id="{7F93E5DF-A899-468D-9298-EECA3D13A54B}" type="slidenum">
              <a:rPr lang="en-US" smtClean="0"/>
              <a:pPr>
                <a:defRPr/>
              </a:pPr>
              <a:t>3</a:t>
            </a:fld>
            <a:endParaRPr lang="en-US"/>
          </a:p>
        </p:txBody>
      </p:sp>
    </p:spTree>
    <p:extLst>
      <p:ext uri="{BB962C8B-B14F-4D97-AF65-F5344CB8AC3E}">
        <p14:creationId xmlns:p14="http://schemas.microsoft.com/office/powerpoint/2010/main" val="582875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latin typeface="Arial" panose="020B0604020202020204" pitchFamily="34" charset="0"/>
                <a:cs typeface="Arial" panose="020B0604020202020204" pitchFamily="34" charset="0"/>
              </a:rPr>
              <a:t>Exploration </a:t>
            </a:r>
            <a:r>
              <a:rPr lang="en-AU" dirty="0" smtClean="0">
                <a:latin typeface="Arial" panose="020B0604020202020204" pitchFamily="34" charset="0"/>
                <a:cs typeface="Arial" panose="020B0604020202020204" pitchFamily="34" charset="0"/>
              </a:rPr>
              <a:t>emergency management arrangements</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412776"/>
            <a:ext cx="7993727" cy="3231876"/>
          </a:xfrm>
        </p:spPr>
        <p:txBody>
          <a:bodyPr>
            <a:noAutofit/>
          </a:bodyPr>
          <a:lstStyle/>
          <a:p>
            <a:pPr marL="0" indent="0">
              <a:buNone/>
            </a:pPr>
            <a:r>
              <a:rPr lang="en-AU" sz="2000" dirty="0">
                <a:latin typeface="Arial" panose="020B0604020202020204" pitchFamily="34" charset="0"/>
                <a:cs typeface="Arial" panose="020B0604020202020204" pitchFamily="34" charset="0"/>
              </a:rPr>
              <a:t>“A key element of the </a:t>
            </a:r>
            <a:r>
              <a:rPr lang="en-AU" sz="2000" dirty="0">
                <a:solidFill>
                  <a:srgbClr val="C00000"/>
                </a:solidFill>
                <a:latin typeface="Arial" panose="020B0604020202020204" pitchFamily="34" charset="0"/>
                <a:cs typeface="Arial" panose="020B0604020202020204" pitchFamily="34" charset="0"/>
              </a:rPr>
              <a:t>Australian Emergency Management Arrangements </a:t>
            </a:r>
            <a:r>
              <a:rPr lang="en-AU" sz="2000" dirty="0">
                <a:latin typeface="Arial" panose="020B0604020202020204" pitchFamily="34" charset="0"/>
                <a:cs typeface="Arial" panose="020B0604020202020204" pitchFamily="34" charset="0"/>
              </a:rPr>
              <a:t>is effective emergency planning for all hazards. </a:t>
            </a:r>
          </a:p>
          <a:p>
            <a:pPr marL="0" indent="0">
              <a:buNone/>
            </a:pPr>
            <a:endParaRPr lang="en-AU" sz="2000"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The existence of such plans allows all emergency managers and responders to understand the roles, responsibilities, capability and capacity of other organisations. </a:t>
            </a:r>
          </a:p>
          <a:p>
            <a:pPr marL="0" indent="0">
              <a:buNone/>
            </a:pPr>
            <a:endParaRPr lang="en-AU" sz="2000"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These plans are tested through exercises and experiences to ensure they are current and appropriate to the task. This process also enhances relationship building between key personnel in different organisations”.</a:t>
            </a:r>
          </a:p>
          <a:p>
            <a:pPr marL="0" indent="0">
              <a:buNone/>
            </a:pPr>
            <a:endParaRPr lang="en-AU" sz="2000" dirty="0">
              <a:latin typeface="Arial" panose="020B0604020202020204" pitchFamily="34" charset="0"/>
              <a:cs typeface="Arial" panose="020B0604020202020204" pitchFamily="34" charset="0"/>
            </a:endParaRPr>
          </a:p>
          <a:p>
            <a:pPr marL="0" indent="0" algn="r">
              <a:buNone/>
            </a:pPr>
            <a:r>
              <a:rPr lang="en-AU" sz="2000" dirty="0">
                <a:latin typeface="Arial" panose="020B0604020202020204" pitchFamily="34" charset="0"/>
                <a:cs typeface="Arial" panose="020B0604020202020204" pitchFamily="34" charset="0"/>
              </a:rPr>
              <a:t>Australian Resilience Handbook Collection - 9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a:t>
            </a:fld>
            <a:endParaRPr lang="en-US"/>
          </a:p>
        </p:txBody>
      </p:sp>
    </p:spTree>
    <p:extLst>
      <p:ext uri="{BB962C8B-B14F-4D97-AF65-F5344CB8AC3E}">
        <p14:creationId xmlns:p14="http://schemas.microsoft.com/office/powerpoint/2010/main" val="245500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Presentation outline</a:t>
            </a:r>
            <a:endParaRPr lang="en-AU" dirty="0"/>
          </a:p>
        </p:txBody>
      </p:sp>
      <p:sp>
        <p:nvSpPr>
          <p:cNvPr id="3" name="Content Placeholder 2"/>
          <p:cNvSpPr>
            <a:spLocks noGrp="1"/>
          </p:cNvSpPr>
          <p:nvPr>
            <p:ph idx="1"/>
          </p:nvPr>
        </p:nvSpPr>
        <p:spPr/>
        <p:txBody>
          <a:bodyPr/>
          <a:lstStyle/>
          <a:p>
            <a:r>
              <a:rPr lang="en-AU" dirty="0" smtClean="0"/>
              <a:t>Context, references and legislation</a:t>
            </a:r>
          </a:p>
          <a:p>
            <a:r>
              <a:rPr lang="en-AU" dirty="0" smtClean="0"/>
              <a:t>Hazard and risk management</a:t>
            </a:r>
          </a:p>
          <a:p>
            <a:r>
              <a:rPr lang="en-AU" dirty="0" smtClean="0"/>
              <a:t>Emergency management plans</a:t>
            </a:r>
          </a:p>
          <a:p>
            <a:r>
              <a:rPr lang="en-AU" dirty="0" smtClean="0"/>
              <a:t>Summary</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538" y="3068960"/>
            <a:ext cx="4618662" cy="2880320"/>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5</a:t>
            </a:fld>
            <a:endParaRPr lang="en-US"/>
          </a:p>
        </p:txBody>
      </p:sp>
    </p:spTree>
    <p:extLst>
      <p:ext uri="{BB962C8B-B14F-4D97-AF65-F5344CB8AC3E}">
        <p14:creationId xmlns:p14="http://schemas.microsoft.com/office/powerpoint/2010/main" val="108731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Exploration statistics – last 12 months</a:t>
            </a:r>
            <a:endParaRPr lang="en-AU" dirty="0"/>
          </a:p>
        </p:txBody>
      </p:sp>
      <p:sp>
        <p:nvSpPr>
          <p:cNvPr id="3" name="Content Placeholder 2"/>
          <p:cNvSpPr>
            <a:spLocks noGrp="1"/>
          </p:cNvSpPr>
          <p:nvPr>
            <p:ph idx="1"/>
          </p:nvPr>
        </p:nvSpPr>
        <p:spPr/>
        <p:txBody>
          <a:bodyPr/>
          <a:lstStyle/>
          <a:p>
            <a:endParaRPr lang="en-AU" dirty="0" smtClean="0"/>
          </a:p>
          <a:p>
            <a:r>
              <a:rPr lang="en-AU" dirty="0" smtClean="0"/>
              <a:t>2 Fatalities</a:t>
            </a:r>
          </a:p>
          <a:p>
            <a:r>
              <a:rPr lang="en-AU" dirty="0" smtClean="0"/>
              <a:t>4 Serious injuries</a:t>
            </a:r>
          </a:p>
          <a:p>
            <a:r>
              <a:rPr lang="en-AU" dirty="0" smtClean="0"/>
              <a:t>11 Minor injuries</a:t>
            </a:r>
          </a:p>
          <a:p>
            <a:r>
              <a:rPr lang="en-AU" dirty="0" smtClean="0"/>
              <a:t>84 Other reportable incidents</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6</a:t>
            </a:fld>
            <a:endParaRPr lang="en-US"/>
          </a:p>
        </p:txBody>
      </p:sp>
    </p:spTree>
    <p:extLst>
      <p:ext uri="{BB962C8B-B14F-4D97-AF65-F5344CB8AC3E}">
        <p14:creationId xmlns:p14="http://schemas.microsoft.com/office/powerpoint/2010/main" val="111144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Guidance material for emergencies</a:t>
            </a:r>
            <a:endParaRPr lang="en-AU" dirty="0"/>
          </a:p>
        </p:txBody>
      </p:sp>
      <p:sp>
        <p:nvSpPr>
          <p:cNvPr id="3" name="Content Placeholder 2"/>
          <p:cNvSpPr>
            <a:spLocks noGrp="1"/>
          </p:cNvSpPr>
          <p:nvPr>
            <p:ph idx="1"/>
          </p:nvPr>
        </p:nvSpPr>
        <p:spPr>
          <a:xfrm>
            <a:off x="467544" y="1759314"/>
            <a:ext cx="7886700" cy="2519214"/>
          </a:xfrm>
        </p:spPr>
        <p:txBody>
          <a:bodyPr/>
          <a:lstStyle/>
          <a:p>
            <a:r>
              <a:rPr lang="en-AU" dirty="0" smtClean="0"/>
              <a:t>Mines Safety Inspection Regulations 1995</a:t>
            </a:r>
          </a:p>
          <a:p>
            <a:r>
              <a:rPr lang="en-AU" dirty="0" smtClean="0"/>
              <a:t>Code of Practice – Emergency Management for Western Australian Mines</a:t>
            </a:r>
          </a:p>
          <a:p>
            <a:r>
              <a:rPr lang="en-AU" dirty="0" smtClean="0"/>
              <a:t>Code of Practice – Mineral Exploration </a:t>
            </a:r>
            <a:br>
              <a:rPr lang="en-AU" dirty="0" smtClean="0"/>
            </a:br>
            <a:r>
              <a:rPr lang="en-AU" dirty="0" smtClean="0"/>
              <a:t>Drilling – Section 3</a:t>
            </a:r>
          </a:p>
          <a:p>
            <a:r>
              <a:rPr lang="en-AU" dirty="0" smtClean="0"/>
              <a:t>Australian Disaster Resilience Handbook </a:t>
            </a:r>
            <a:br>
              <a:rPr lang="en-AU" dirty="0" smtClean="0"/>
            </a:br>
            <a:r>
              <a:rPr lang="en-AU" dirty="0" smtClean="0"/>
              <a:t>Collection</a:t>
            </a:r>
          </a:p>
          <a:p>
            <a:endParaRPr lang="en-AU" dirty="0"/>
          </a:p>
        </p:txBody>
      </p:sp>
      <p:pic>
        <p:nvPicPr>
          <p:cNvPr id="4" name="Picture 3"/>
          <p:cNvPicPr>
            <a:picLocks noChangeAspect="1"/>
          </p:cNvPicPr>
          <p:nvPr/>
        </p:nvPicPr>
        <p:blipFill>
          <a:blip r:embed="rId2"/>
          <a:stretch>
            <a:fillRect/>
          </a:stretch>
        </p:blipFill>
        <p:spPr>
          <a:xfrm rot="506498">
            <a:off x="6713709" y="2922868"/>
            <a:ext cx="2159259" cy="3055432"/>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7</a:t>
            </a:fld>
            <a:endParaRPr lang="en-US"/>
          </a:p>
        </p:txBody>
      </p:sp>
    </p:spTree>
    <p:extLst>
      <p:ext uri="{BB962C8B-B14F-4D97-AF65-F5344CB8AC3E}">
        <p14:creationId xmlns:p14="http://schemas.microsoft.com/office/powerpoint/2010/main" val="1877370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 r3.6, 3.7</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a:solidFill>
                  <a:srgbClr val="117D7F"/>
                </a:solidFill>
              </a:rPr>
              <a:t>Training of persons </a:t>
            </a:r>
          </a:p>
          <a:p>
            <a:pPr marL="0" indent="0">
              <a:buNone/>
            </a:pPr>
            <a:r>
              <a:rPr lang="en-AU" dirty="0" smtClean="0"/>
              <a:t>An </a:t>
            </a:r>
            <a:r>
              <a:rPr lang="en-AU" dirty="0"/>
              <a:t>employer must ensure that each employee engaged in exploration operations is provided with such training as is necessary to enable the employee to manage risks associated with the hazards of exploration operations in remote sites, </a:t>
            </a:r>
            <a:r>
              <a:rPr lang="en-AU" dirty="0">
                <a:solidFill>
                  <a:srgbClr val="C00000"/>
                </a:solidFill>
              </a:rPr>
              <a:t>including the lack of infrastructure and support and adverse climatic </a:t>
            </a:r>
            <a:r>
              <a:rPr lang="en-AU" dirty="0" smtClean="0">
                <a:solidFill>
                  <a:srgbClr val="C00000"/>
                </a:solidFill>
              </a:rPr>
              <a:t>conditions.</a:t>
            </a:r>
          </a:p>
          <a:p>
            <a:pPr marL="0" indent="0">
              <a:buNone/>
            </a:pPr>
            <a:endParaRPr lang="en-AU" i="1" dirty="0" smtClean="0">
              <a:solidFill>
                <a:srgbClr val="FF0000"/>
              </a:solidFill>
            </a:endParaRPr>
          </a:p>
          <a:p>
            <a:pPr marL="0" indent="0">
              <a:buNone/>
            </a:pPr>
            <a:r>
              <a:rPr lang="en-AU" dirty="0">
                <a:solidFill>
                  <a:srgbClr val="117D7F"/>
                </a:solidFill>
              </a:rPr>
              <a:t>Suitable equipment to be provided </a:t>
            </a:r>
          </a:p>
          <a:p>
            <a:pPr marL="0" indent="0">
              <a:buNone/>
            </a:pPr>
            <a:r>
              <a:rPr lang="en-AU" dirty="0" smtClean="0"/>
              <a:t>An </a:t>
            </a:r>
            <a:r>
              <a:rPr lang="en-AU" dirty="0"/>
              <a:t>employer must ensure that employees engaged in exploration operations are provided with suitable vehicles and appropriate equipment (including communications and emergency equipment) to engage in that </a:t>
            </a:r>
            <a:r>
              <a:rPr lang="en-AU" dirty="0" smtClean="0"/>
              <a:t>operation.</a:t>
            </a:r>
            <a:endParaRPr lang="en-AU" i="1" dirty="0">
              <a:solidFill>
                <a:srgbClr val="FF0000"/>
              </a:solidFill>
            </a:endParaRP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8</a:t>
            </a:fld>
            <a:endParaRPr lang="en-US"/>
          </a:p>
        </p:txBody>
      </p:sp>
    </p:spTree>
    <p:extLst>
      <p:ext uri="{BB962C8B-B14F-4D97-AF65-F5344CB8AC3E}">
        <p14:creationId xmlns:p14="http://schemas.microsoft.com/office/powerpoint/2010/main" val="410199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Legislative requirements  r4.24</a:t>
            </a:r>
            <a:endParaRPr lang="en-AU" dirty="0"/>
          </a:p>
        </p:txBody>
      </p:sp>
      <p:sp>
        <p:nvSpPr>
          <p:cNvPr id="3" name="Content Placeholder 2"/>
          <p:cNvSpPr>
            <a:spLocks noGrp="1"/>
          </p:cNvSpPr>
          <p:nvPr>
            <p:ph idx="1"/>
          </p:nvPr>
        </p:nvSpPr>
        <p:spPr>
          <a:xfrm>
            <a:off x="685800" y="1600200"/>
            <a:ext cx="7918648" cy="4495800"/>
          </a:xfrm>
        </p:spPr>
        <p:txBody>
          <a:bodyPr>
            <a:normAutofit fontScale="85000" lnSpcReduction="10000"/>
          </a:bodyPr>
          <a:lstStyle/>
          <a:p>
            <a:pPr marL="0" indent="0">
              <a:buNone/>
            </a:pPr>
            <a:r>
              <a:rPr lang="en-AU" dirty="0">
                <a:solidFill>
                  <a:srgbClr val="49405D"/>
                </a:solidFill>
              </a:rPr>
              <a:t>First aid equipment to be provided </a:t>
            </a:r>
          </a:p>
          <a:p>
            <a:pPr marL="0" indent="0">
              <a:buNone/>
            </a:pPr>
            <a:r>
              <a:rPr lang="en-AU" dirty="0"/>
              <a:t>P</a:t>
            </a:r>
            <a:r>
              <a:rPr lang="en-AU" dirty="0" smtClean="0"/>
              <a:t>rincipal </a:t>
            </a:r>
            <a:r>
              <a:rPr lang="en-AU" dirty="0"/>
              <a:t>employer at, and the manager of, a mine must ensure that </a:t>
            </a:r>
            <a:r>
              <a:rPr lang="en-AU" dirty="0" smtClean="0"/>
              <a:t>appropriate </a:t>
            </a:r>
            <a:r>
              <a:rPr lang="en-AU" dirty="0"/>
              <a:t>first aid equipment, facilities and services are provided at the </a:t>
            </a:r>
            <a:r>
              <a:rPr lang="en-AU" dirty="0" smtClean="0"/>
              <a:t>mine </a:t>
            </a:r>
            <a:r>
              <a:rPr lang="en-AU" dirty="0"/>
              <a:t>at </a:t>
            </a:r>
            <a:r>
              <a:rPr lang="en-AU" dirty="0" smtClean="0"/>
              <a:t>all </a:t>
            </a:r>
            <a:r>
              <a:rPr lang="en-AU" dirty="0"/>
              <a:t>times when persons are working at the mine.</a:t>
            </a:r>
          </a:p>
          <a:p>
            <a:pPr marL="0" indent="0">
              <a:buNone/>
            </a:pPr>
            <a:endParaRPr lang="en-AU" dirty="0" smtClean="0"/>
          </a:p>
          <a:p>
            <a:pPr marL="0" indent="0">
              <a:buNone/>
            </a:pPr>
            <a:r>
              <a:rPr lang="en-AU" dirty="0" smtClean="0"/>
              <a:t>For </a:t>
            </a:r>
            <a:r>
              <a:rPr lang="en-AU" dirty="0"/>
              <a:t>the purpose of determining what first aid equipment, facilities and </a:t>
            </a:r>
            <a:r>
              <a:rPr lang="en-AU" dirty="0" smtClean="0"/>
              <a:t>services </a:t>
            </a:r>
            <a:r>
              <a:rPr lang="en-AU" dirty="0"/>
              <a:t>are appropriate under </a:t>
            </a:r>
            <a:r>
              <a:rPr lang="en-AU" dirty="0" err="1"/>
              <a:t>subregulation</a:t>
            </a:r>
            <a:r>
              <a:rPr lang="en-AU" dirty="0"/>
              <a:t> (1), regard must be had </a:t>
            </a:r>
            <a:r>
              <a:rPr lang="en-AU" dirty="0" smtClean="0"/>
              <a:t>to</a:t>
            </a:r>
            <a:r>
              <a:rPr lang="en-AU" dirty="0"/>
              <a:t>: </a:t>
            </a:r>
          </a:p>
          <a:p>
            <a:r>
              <a:rPr lang="en-AU" dirty="0" smtClean="0"/>
              <a:t>the </a:t>
            </a:r>
            <a:r>
              <a:rPr lang="en-AU" dirty="0"/>
              <a:t>nature of the hazards associated with mining operations at the </a:t>
            </a:r>
            <a:r>
              <a:rPr lang="en-AU" dirty="0" smtClean="0"/>
              <a:t>mine</a:t>
            </a:r>
            <a:r>
              <a:rPr lang="en-AU" dirty="0"/>
              <a:t>	</a:t>
            </a:r>
            <a:endParaRPr lang="en-AU" dirty="0" smtClean="0"/>
          </a:p>
          <a:p>
            <a:r>
              <a:rPr lang="en-AU" dirty="0" smtClean="0"/>
              <a:t>the </a:t>
            </a:r>
            <a:r>
              <a:rPr lang="en-AU" dirty="0"/>
              <a:t>risk level of those </a:t>
            </a:r>
            <a:r>
              <a:rPr lang="en-AU" dirty="0" smtClean="0"/>
              <a:t>hazards</a:t>
            </a:r>
            <a:endParaRPr lang="en-AU" dirty="0"/>
          </a:p>
          <a:p>
            <a:r>
              <a:rPr lang="en-AU" dirty="0" smtClean="0"/>
              <a:t>whether </a:t>
            </a:r>
            <a:r>
              <a:rPr lang="en-AU" dirty="0"/>
              <a:t>a doctor or medical officer is available at, or near, the </a:t>
            </a:r>
            <a:r>
              <a:rPr lang="en-AU" dirty="0" smtClean="0"/>
              <a:t>mine</a:t>
            </a:r>
            <a:endParaRPr lang="en-AU" dirty="0"/>
          </a:p>
          <a:p>
            <a:r>
              <a:rPr lang="en-AU" dirty="0" smtClean="0"/>
              <a:t>the </a:t>
            </a:r>
            <a:r>
              <a:rPr lang="en-AU" dirty="0"/>
              <a:t>proximity of the mine to hospital facilities and services.</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9</a:t>
            </a:fld>
            <a:endParaRPr lang="en-US"/>
          </a:p>
        </p:txBody>
      </p:sp>
    </p:spTree>
    <p:extLst>
      <p:ext uri="{BB962C8B-B14F-4D97-AF65-F5344CB8AC3E}">
        <p14:creationId xmlns:p14="http://schemas.microsoft.com/office/powerpoint/2010/main" val="50393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
    <OurDocsVersionCreatedBy xmlns="dce3ed02-b0cd-470d-9119-e5f1a2533a21">MIRSDTC</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2018-08-21T16:00:00+00:00</OurDocsDocumentDate>
    <OurDocsVersionCreatedAt xmlns="dce3ed02-b0cd-470d-9119-e5f1a2533a21">2018-08-24T00:51:26+00:00</OurDocsVersionCreatedAt>
    <OurDocsReleaseClassification xmlns="dce3ed02-b0cd-470d-9119-e5f1a2533a21">Departmental Use Only</OurDocsReleaseClassification>
    <OurDocsTitle xmlns="dce3ed02-b0cd-470d-9119-e5f1a2533a21">MS - Exploration safety - 2018 - Toolbox presentation - Emergency management in exploration</OurDocsTitle>
    <OurDocsLocation xmlns="dce3ed02-b0cd-470d-9119-e5f1a2533a21">Perth</OurDocsLocation>
    <OurDocsDescription xmlns="dce3ed02-b0cd-470d-9119-e5f1a2533a21" xsi:nil="true"/>
    <OurDocsVersionReason xmlns="dce3ed02-b0cd-470d-9119-e5f1a2533a21" xsi:nil="true"/>
    <OurDocsAuthor xmlns="dce3ed02-b0cd-470d-9119-e5f1a2533a21">Andrew Stanbury</OurDocsAuthor>
    <OurDocsLockedBy xmlns="dce3ed02-b0cd-470d-9119-e5f1a2533a21" xsi:nil="true"/>
    <OurDocsLockedOn xmlns="dce3ed02-b0cd-470d-9119-e5f1a2533a21" xsi:nil="true"/>
    <OurDocsVersionNumber xmlns="dce3ed02-b0cd-470d-9119-e5f1a2533a21">2</OurDocsVersionNumber>
    <OurDocsDocumentSource xmlns="dce3ed02-b0cd-470d-9119-e5f1a2533a21">Internal</OurDocsDocumentSourc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88" ma:contentTypeDescription="Create a new document." ma:contentTypeScope="" ma:versionID="de533cc85b0a1a6deaa38b4d894f8410">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853D9A20-CA18-4B9E-9133-BDE91CECFDBA}">
  <ds:schemaRefs>
    <ds:schemaRef ds:uri="dce3ed02-b0cd-470d-9119-e5f1a2533a21"/>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606C74B3-007C-47DA-A910-342FD29C2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4.xml><?xml version="1.0" encoding="utf-8"?>
<ds:datastoreItem xmlns:ds="http://schemas.openxmlformats.org/officeDocument/2006/customXml" ds:itemID="{69F147FD-0BDE-4C72-8CE7-42DA872ACAE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1082</TotalTime>
  <Words>946</Words>
  <Application>Microsoft Office PowerPoint</Application>
  <PresentationFormat>On-screen Show (4:3)</PresentationFormat>
  <Paragraphs>168</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Courier New</vt:lpstr>
      <vt:lpstr>Blank Presentation</vt:lpstr>
      <vt:lpstr>PowerPoint Presentation</vt:lpstr>
      <vt:lpstr>PowerPoint Presentation</vt:lpstr>
      <vt:lpstr>Emergency management in exploration –  an operational imperative</vt:lpstr>
      <vt:lpstr>Exploration emergency management arrangements</vt:lpstr>
      <vt:lpstr>Presentation outline</vt:lpstr>
      <vt:lpstr>Exploration statistics – last 12 months</vt:lpstr>
      <vt:lpstr>Guidance material for emergencies</vt:lpstr>
      <vt:lpstr>Legislative requirements r3.6, 3.7</vt:lpstr>
      <vt:lpstr>Legislative requirements  r4.24</vt:lpstr>
      <vt:lpstr>Legislative requirements r4.26</vt:lpstr>
      <vt:lpstr>Legislative Requirements r4.27</vt:lpstr>
      <vt:lpstr>Why is exploration different?</vt:lpstr>
      <vt:lpstr>Issues</vt:lpstr>
      <vt:lpstr>Risk assessment scope</vt:lpstr>
      <vt:lpstr>Increased vulnerability for exploration operations</vt:lpstr>
      <vt:lpstr>Focus on site resources</vt:lpstr>
      <vt:lpstr>Opportunities to reduce risk</vt:lpstr>
      <vt:lpstr>Emergency management plans</vt:lpstr>
      <vt:lpstr>Emergency management structure</vt:lpstr>
      <vt:lpstr>Typical Incident Escalation</vt:lpstr>
      <vt:lpstr>Validating plans and arrangements</vt:lpstr>
      <vt:lpstr>Summary</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Exploration safety - 2018 - Toolbox presentation - Emergency management in exploration</dc:title>
  <dc:subject/>
  <dc:creator>Andrew Stanbury</dc:creator>
  <cp:keywords>MS - Exploration safety - 2018 - Toolbox presentation - Emergency management in exploration</cp:keywords>
  <dc:description>FileNo=A0571/200906&lt;!&gt;Site=PERTH&lt;!&gt;MDNo=&lt;!&gt;DocType=Corporate Policy&lt;!&gt;DocSec=RS\current&lt;!&gt;Owner=manual.manager&lt;!&gt;Filename=001276V02.Manual.Manager.ppt&lt;!&gt;Project=&lt;!&gt;Group=&lt;!&gt;SecType=Departmental Use Only</dc:description>
  <cp:lastModifiedBy>CHEAN, Wei</cp:lastModifiedBy>
  <cp:revision>102</cp:revision>
  <dcterms:created xsi:type="dcterms:W3CDTF">2011-01-21T07:01:17Z</dcterms:created>
  <dcterms:modified xsi:type="dcterms:W3CDTF">2018-09-03T01:10:58Z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ies>
</file>