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17"/>
  </p:notesMasterIdLst>
  <p:sldIdLst>
    <p:sldId id="297" r:id="rId5"/>
    <p:sldId id="803" r:id="rId6"/>
    <p:sldId id="826" r:id="rId7"/>
    <p:sldId id="804" r:id="rId8"/>
    <p:sldId id="823" r:id="rId9"/>
    <p:sldId id="824" r:id="rId10"/>
    <p:sldId id="827" r:id="rId11"/>
    <p:sldId id="794" r:id="rId12"/>
    <p:sldId id="643" r:id="rId13"/>
    <p:sldId id="637" r:id="rId14"/>
    <p:sldId id="350" r:id="rId15"/>
    <p:sldId id="805"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410439-E0C5-44A0-B6E8-BB9DCB9BA20F}">
          <p14:sldIdLst>
            <p14:sldId id="297"/>
            <p14:sldId id="803"/>
            <p14:sldId id="826"/>
            <p14:sldId id="804"/>
            <p14:sldId id="823"/>
            <p14:sldId id="824"/>
            <p14:sldId id="827"/>
            <p14:sldId id="794"/>
            <p14:sldId id="643"/>
            <p14:sldId id="637"/>
            <p14:sldId id="350"/>
            <p14:sldId id="805"/>
          </p14:sldIdLst>
        </p14:section>
      </p14:sectionLst>
    </p:ext>
    <p:ext uri="{EFAFB233-063F-42B5-8137-9DF3F51BA10A}">
      <p15:sldGuideLst xmlns:p15="http://schemas.microsoft.com/office/powerpoint/2012/main">
        <p15:guide id="3" pos="3840">
          <p15:clr>
            <a:srgbClr val="A4A3A4"/>
          </p15:clr>
        </p15:guide>
        <p15:guide id="4" orient="horz" pos="31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Hollis" initials="MH" lastIdx="1" clrIdx="0">
    <p:extLst>
      <p:ext uri="{19B8F6BF-5375-455C-9EA6-DF929625EA0E}">
        <p15:presenceInfo xmlns:p15="http://schemas.microsoft.com/office/powerpoint/2012/main" userId="S-1-5-21-448539723-436374069-1343024091-24144" providerId="AD"/>
      </p:ext>
    </p:extLst>
  </p:cmAuthor>
  <p:cmAuthor id="2" name="Rob Malinauskas" initials="RM" lastIdx="1" clrIdx="1">
    <p:extLst>
      <p:ext uri="{19B8F6BF-5375-455C-9EA6-DF929625EA0E}">
        <p15:presenceInfo xmlns:p15="http://schemas.microsoft.com/office/powerpoint/2012/main" userId="S-1-5-21-448539723-436374069-1343024091-22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0000"/>
    <a:srgbClr val="E8D5C3"/>
    <a:srgbClr val="EA5A24"/>
    <a:srgbClr val="D4BEA7"/>
    <a:srgbClr val="075496"/>
    <a:srgbClr val="00AEEF"/>
    <a:srgbClr val="A0A0A0"/>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6" autoAdjust="0"/>
    <p:restoredTop sz="96196" autoAdjust="0"/>
  </p:normalViewPr>
  <p:slideViewPr>
    <p:cSldViewPr snapToGrid="0">
      <p:cViewPr varScale="1">
        <p:scale>
          <a:sx n="109" d="100"/>
          <a:sy n="109" d="100"/>
        </p:scale>
        <p:origin x="672" y="108"/>
      </p:cViewPr>
      <p:guideLst>
        <p:guide pos="3840"/>
        <p:guide orient="horz" pos="3181"/>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Beach Energy</a:t>
            </a:r>
            <a:r>
              <a:rPr lang="en-US" sz="1000" b="1" baseline="0"/>
              <a:t> </a:t>
            </a:r>
            <a:r>
              <a:rPr lang="en-US" sz="1000" b="1"/>
              <a:t>share price since 2016</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Share price</c:v>
                </c:pt>
              </c:strCache>
            </c:strRef>
          </c:tx>
          <c:spPr>
            <a:ln w="57150" cap="rnd">
              <a:solidFill>
                <a:schemeClr val="accent1"/>
              </a:solidFill>
              <a:round/>
            </a:ln>
            <a:effectLst/>
          </c:spPr>
          <c:marker>
            <c:symbol val="none"/>
          </c:marker>
          <c:cat>
            <c:numRef>
              <c:f>Sheet1!$A$2:$A$193</c:f>
              <c:numCache>
                <c:formatCode>mmm\ \'yy</c:formatCode>
                <c:ptCount val="192"/>
                <c:pt idx="0">
                  <c:v>42369</c:v>
                </c:pt>
                <c:pt idx="1">
                  <c:v>42377</c:v>
                </c:pt>
                <c:pt idx="2">
                  <c:v>42384</c:v>
                </c:pt>
                <c:pt idx="3">
                  <c:v>42391</c:v>
                </c:pt>
                <c:pt idx="4">
                  <c:v>42398</c:v>
                </c:pt>
                <c:pt idx="5">
                  <c:v>42405</c:v>
                </c:pt>
                <c:pt idx="6">
                  <c:v>42412</c:v>
                </c:pt>
                <c:pt idx="7">
                  <c:v>42419</c:v>
                </c:pt>
                <c:pt idx="8">
                  <c:v>42426</c:v>
                </c:pt>
                <c:pt idx="9">
                  <c:v>42433</c:v>
                </c:pt>
                <c:pt idx="10">
                  <c:v>42440</c:v>
                </c:pt>
                <c:pt idx="11">
                  <c:v>42447</c:v>
                </c:pt>
                <c:pt idx="12">
                  <c:v>42453</c:v>
                </c:pt>
                <c:pt idx="13">
                  <c:v>42461</c:v>
                </c:pt>
                <c:pt idx="14">
                  <c:v>42468</c:v>
                </c:pt>
                <c:pt idx="15">
                  <c:v>42475</c:v>
                </c:pt>
                <c:pt idx="16">
                  <c:v>42482</c:v>
                </c:pt>
                <c:pt idx="17">
                  <c:v>42489</c:v>
                </c:pt>
                <c:pt idx="18">
                  <c:v>42496</c:v>
                </c:pt>
                <c:pt idx="19">
                  <c:v>42503</c:v>
                </c:pt>
                <c:pt idx="20">
                  <c:v>42510</c:v>
                </c:pt>
                <c:pt idx="21">
                  <c:v>42517</c:v>
                </c:pt>
                <c:pt idx="22">
                  <c:v>42524</c:v>
                </c:pt>
                <c:pt idx="23">
                  <c:v>42531</c:v>
                </c:pt>
                <c:pt idx="24">
                  <c:v>42538</c:v>
                </c:pt>
                <c:pt idx="25">
                  <c:v>42545</c:v>
                </c:pt>
                <c:pt idx="26">
                  <c:v>42552</c:v>
                </c:pt>
                <c:pt idx="27">
                  <c:v>42559</c:v>
                </c:pt>
                <c:pt idx="28">
                  <c:v>42566</c:v>
                </c:pt>
                <c:pt idx="29">
                  <c:v>42573</c:v>
                </c:pt>
                <c:pt idx="30">
                  <c:v>42580</c:v>
                </c:pt>
                <c:pt idx="31">
                  <c:v>42587</c:v>
                </c:pt>
                <c:pt idx="32">
                  <c:v>42594</c:v>
                </c:pt>
                <c:pt idx="33">
                  <c:v>42601</c:v>
                </c:pt>
                <c:pt idx="34">
                  <c:v>42608</c:v>
                </c:pt>
                <c:pt idx="35">
                  <c:v>42615</c:v>
                </c:pt>
                <c:pt idx="36">
                  <c:v>42622</c:v>
                </c:pt>
                <c:pt idx="37">
                  <c:v>42629</c:v>
                </c:pt>
                <c:pt idx="38">
                  <c:v>42636</c:v>
                </c:pt>
                <c:pt idx="39">
                  <c:v>42643</c:v>
                </c:pt>
                <c:pt idx="40">
                  <c:v>42650</c:v>
                </c:pt>
                <c:pt idx="41">
                  <c:v>42657</c:v>
                </c:pt>
                <c:pt idx="42">
                  <c:v>42664</c:v>
                </c:pt>
                <c:pt idx="43">
                  <c:v>42671</c:v>
                </c:pt>
                <c:pt idx="44">
                  <c:v>42678</c:v>
                </c:pt>
                <c:pt idx="45">
                  <c:v>42685</c:v>
                </c:pt>
                <c:pt idx="46">
                  <c:v>42692</c:v>
                </c:pt>
                <c:pt idx="47">
                  <c:v>42699</c:v>
                </c:pt>
                <c:pt idx="48">
                  <c:v>42706</c:v>
                </c:pt>
                <c:pt idx="49">
                  <c:v>42713</c:v>
                </c:pt>
                <c:pt idx="50">
                  <c:v>42720</c:v>
                </c:pt>
                <c:pt idx="51">
                  <c:v>42727</c:v>
                </c:pt>
                <c:pt idx="52">
                  <c:v>42734</c:v>
                </c:pt>
                <c:pt idx="53">
                  <c:v>42741</c:v>
                </c:pt>
                <c:pt idx="54">
                  <c:v>42748</c:v>
                </c:pt>
                <c:pt idx="55">
                  <c:v>42755</c:v>
                </c:pt>
                <c:pt idx="56">
                  <c:v>42762</c:v>
                </c:pt>
                <c:pt idx="57">
                  <c:v>42769</c:v>
                </c:pt>
                <c:pt idx="58">
                  <c:v>42776</c:v>
                </c:pt>
                <c:pt idx="59">
                  <c:v>42783</c:v>
                </c:pt>
                <c:pt idx="60">
                  <c:v>42790</c:v>
                </c:pt>
                <c:pt idx="61">
                  <c:v>42797</c:v>
                </c:pt>
                <c:pt idx="62">
                  <c:v>42804</c:v>
                </c:pt>
                <c:pt idx="63">
                  <c:v>42811</c:v>
                </c:pt>
                <c:pt idx="64">
                  <c:v>42818</c:v>
                </c:pt>
                <c:pt idx="65">
                  <c:v>42825</c:v>
                </c:pt>
                <c:pt idx="66">
                  <c:v>42832</c:v>
                </c:pt>
                <c:pt idx="67">
                  <c:v>42838</c:v>
                </c:pt>
                <c:pt idx="68">
                  <c:v>42846</c:v>
                </c:pt>
                <c:pt idx="69">
                  <c:v>42853</c:v>
                </c:pt>
                <c:pt idx="70">
                  <c:v>42860</c:v>
                </c:pt>
                <c:pt idx="71">
                  <c:v>42867</c:v>
                </c:pt>
                <c:pt idx="72">
                  <c:v>42874</c:v>
                </c:pt>
                <c:pt idx="73">
                  <c:v>42881</c:v>
                </c:pt>
                <c:pt idx="74">
                  <c:v>42888</c:v>
                </c:pt>
                <c:pt idx="75">
                  <c:v>42895</c:v>
                </c:pt>
                <c:pt idx="76">
                  <c:v>42902</c:v>
                </c:pt>
                <c:pt idx="77">
                  <c:v>42909</c:v>
                </c:pt>
                <c:pt idx="78">
                  <c:v>42916</c:v>
                </c:pt>
                <c:pt idx="79">
                  <c:v>42923</c:v>
                </c:pt>
                <c:pt idx="80">
                  <c:v>42930</c:v>
                </c:pt>
                <c:pt idx="81">
                  <c:v>42937</c:v>
                </c:pt>
                <c:pt idx="82">
                  <c:v>42944</c:v>
                </c:pt>
                <c:pt idx="83">
                  <c:v>42951</c:v>
                </c:pt>
                <c:pt idx="84">
                  <c:v>42958</c:v>
                </c:pt>
                <c:pt idx="85">
                  <c:v>42965</c:v>
                </c:pt>
                <c:pt idx="86">
                  <c:v>42972</c:v>
                </c:pt>
                <c:pt idx="87">
                  <c:v>42979</c:v>
                </c:pt>
                <c:pt idx="88">
                  <c:v>42986</c:v>
                </c:pt>
                <c:pt idx="89">
                  <c:v>42993</c:v>
                </c:pt>
                <c:pt idx="90">
                  <c:v>43000</c:v>
                </c:pt>
                <c:pt idx="91">
                  <c:v>43007</c:v>
                </c:pt>
                <c:pt idx="92">
                  <c:v>43014</c:v>
                </c:pt>
                <c:pt idx="93">
                  <c:v>43021</c:v>
                </c:pt>
                <c:pt idx="94">
                  <c:v>43028</c:v>
                </c:pt>
                <c:pt idx="95">
                  <c:v>43035</c:v>
                </c:pt>
                <c:pt idx="96">
                  <c:v>43042</c:v>
                </c:pt>
                <c:pt idx="97">
                  <c:v>43049</c:v>
                </c:pt>
                <c:pt idx="98">
                  <c:v>43056</c:v>
                </c:pt>
                <c:pt idx="99">
                  <c:v>43063</c:v>
                </c:pt>
                <c:pt idx="100">
                  <c:v>43070</c:v>
                </c:pt>
                <c:pt idx="101">
                  <c:v>43077</c:v>
                </c:pt>
                <c:pt idx="102">
                  <c:v>43084</c:v>
                </c:pt>
                <c:pt idx="103">
                  <c:v>43091</c:v>
                </c:pt>
                <c:pt idx="104">
                  <c:v>43098</c:v>
                </c:pt>
                <c:pt idx="105">
                  <c:v>43105</c:v>
                </c:pt>
                <c:pt idx="106">
                  <c:v>43112</c:v>
                </c:pt>
                <c:pt idx="107">
                  <c:v>43119</c:v>
                </c:pt>
                <c:pt idx="108">
                  <c:v>43125</c:v>
                </c:pt>
                <c:pt idx="109">
                  <c:v>43133</c:v>
                </c:pt>
                <c:pt idx="110">
                  <c:v>43140</c:v>
                </c:pt>
                <c:pt idx="111">
                  <c:v>43147</c:v>
                </c:pt>
                <c:pt idx="112">
                  <c:v>43154</c:v>
                </c:pt>
                <c:pt idx="113">
                  <c:v>43161</c:v>
                </c:pt>
                <c:pt idx="114">
                  <c:v>43168</c:v>
                </c:pt>
                <c:pt idx="115">
                  <c:v>43175</c:v>
                </c:pt>
                <c:pt idx="116">
                  <c:v>43182</c:v>
                </c:pt>
                <c:pt idx="117">
                  <c:v>43188</c:v>
                </c:pt>
                <c:pt idx="118">
                  <c:v>43196</c:v>
                </c:pt>
                <c:pt idx="119">
                  <c:v>43203</c:v>
                </c:pt>
                <c:pt idx="120">
                  <c:v>43210</c:v>
                </c:pt>
                <c:pt idx="121">
                  <c:v>43217</c:v>
                </c:pt>
                <c:pt idx="122">
                  <c:v>43224</c:v>
                </c:pt>
                <c:pt idx="123">
                  <c:v>43231</c:v>
                </c:pt>
                <c:pt idx="124">
                  <c:v>43238</c:v>
                </c:pt>
                <c:pt idx="125">
                  <c:v>43245</c:v>
                </c:pt>
                <c:pt idx="126">
                  <c:v>43252</c:v>
                </c:pt>
                <c:pt idx="127">
                  <c:v>43259</c:v>
                </c:pt>
                <c:pt idx="128">
                  <c:v>43266</c:v>
                </c:pt>
                <c:pt idx="129">
                  <c:v>43273</c:v>
                </c:pt>
                <c:pt idx="130">
                  <c:v>43280</c:v>
                </c:pt>
                <c:pt idx="131">
                  <c:v>43287</c:v>
                </c:pt>
                <c:pt idx="132">
                  <c:v>43294</c:v>
                </c:pt>
                <c:pt idx="133">
                  <c:v>43301</c:v>
                </c:pt>
                <c:pt idx="134">
                  <c:v>43308</c:v>
                </c:pt>
                <c:pt idx="135">
                  <c:v>43315</c:v>
                </c:pt>
                <c:pt idx="136">
                  <c:v>43322</c:v>
                </c:pt>
                <c:pt idx="137">
                  <c:v>43329</c:v>
                </c:pt>
                <c:pt idx="138">
                  <c:v>43336</c:v>
                </c:pt>
                <c:pt idx="139">
                  <c:v>43343</c:v>
                </c:pt>
                <c:pt idx="140">
                  <c:v>43350</c:v>
                </c:pt>
                <c:pt idx="141">
                  <c:v>43357</c:v>
                </c:pt>
                <c:pt idx="142">
                  <c:v>43364</c:v>
                </c:pt>
                <c:pt idx="143">
                  <c:v>43371</c:v>
                </c:pt>
                <c:pt idx="144">
                  <c:v>43378</c:v>
                </c:pt>
                <c:pt idx="145">
                  <c:v>43385</c:v>
                </c:pt>
                <c:pt idx="146">
                  <c:v>43392</c:v>
                </c:pt>
                <c:pt idx="147">
                  <c:v>43399</c:v>
                </c:pt>
                <c:pt idx="148">
                  <c:v>43406</c:v>
                </c:pt>
                <c:pt idx="149">
                  <c:v>43413</c:v>
                </c:pt>
                <c:pt idx="150">
                  <c:v>43420</c:v>
                </c:pt>
                <c:pt idx="151">
                  <c:v>43427</c:v>
                </c:pt>
                <c:pt idx="152">
                  <c:v>43434</c:v>
                </c:pt>
                <c:pt idx="153">
                  <c:v>43441</c:v>
                </c:pt>
                <c:pt idx="154">
                  <c:v>43448</c:v>
                </c:pt>
                <c:pt idx="155">
                  <c:v>43455</c:v>
                </c:pt>
                <c:pt idx="156">
                  <c:v>43462</c:v>
                </c:pt>
                <c:pt idx="157">
                  <c:v>43469</c:v>
                </c:pt>
                <c:pt idx="158">
                  <c:v>43476</c:v>
                </c:pt>
                <c:pt idx="159">
                  <c:v>43483</c:v>
                </c:pt>
                <c:pt idx="160">
                  <c:v>43490</c:v>
                </c:pt>
                <c:pt idx="161">
                  <c:v>43497</c:v>
                </c:pt>
                <c:pt idx="162">
                  <c:v>43504</c:v>
                </c:pt>
                <c:pt idx="163">
                  <c:v>43511</c:v>
                </c:pt>
                <c:pt idx="164">
                  <c:v>43518</c:v>
                </c:pt>
                <c:pt idx="165">
                  <c:v>43525</c:v>
                </c:pt>
                <c:pt idx="166">
                  <c:v>43532</c:v>
                </c:pt>
                <c:pt idx="167">
                  <c:v>43539</c:v>
                </c:pt>
                <c:pt idx="168">
                  <c:v>43546</c:v>
                </c:pt>
                <c:pt idx="169">
                  <c:v>43553</c:v>
                </c:pt>
                <c:pt idx="170">
                  <c:v>43560</c:v>
                </c:pt>
                <c:pt idx="171">
                  <c:v>43567</c:v>
                </c:pt>
                <c:pt idx="172">
                  <c:v>43573</c:v>
                </c:pt>
                <c:pt idx="173">
                  <c:v>43581</c:v>
                </c:pt>
                <c:pt idx="174">
                  <c:v>43588</c:v>
                </c:pt>
                <c:pt idx="175">
                  <c:v>43595</c:v>
                </c:pt>
                <c:pt idx="176">
                  <c:v>43602</c:v>
                </c:pt>
                <c:pt idx="177">
                  <c:v>43609</c:v>
                </c:pt>
                <c:pt idx="178">
                  <c:v>43616</c:v>
                </c:pt>
                <c:pt idx="179">
                  <c:v>43623</c:v>
                </c:pt>
                <c:pt idx="180">
                  <c:v>43630</c:v>
                </c:pt>
                <c:pt idx="181">
                  <c:v>43637</c:v>
                </c:pt>
                <c:pt idx="182">
                  <c:v>43644</c:v>
                </c:pt>
                <c:pt idx="183">
                  <c:v>43651</c:v>
                </c:pt>
                <c:pt idx="184">
                  <c:v>43658</c:v>
                </c:pt>
                <c:pt idx="185">
                  <c:v>43665</c:v>
                </c:pt>
                <c:pt idx="186">
                  <c:v>43672</c:v>
                </c:pt>
                <c:pt idx="187">
                  <c:v>43679</c:v>
                </c:pt>
                <c:pt idx="188">
                  <c:v>43686</c:v>
                </c:pt>
                <c:pt idx="189">
                  <c:v>43693</c:v>
                </c:pt>
                <c:pt idx="190">
                  <c:v>43700</c:v>
                </c:pt>
                <c:pt idx="191">
                  <c:v>43707</c:v>
                </c:pt>
              </c:numCache>
            </c:numRef>
          </c:cat>
          <c:val>
            <c:numRef>
              <c:f>Sheet1!$B$2:$B$193</c:f>
              <c:numCache>
                <c:formatCode>"$"#,##0.00</c:formatCode>
                <c:ptCount val="192"/>
                <c:pt idx="0">
                  <c:v>0.48</c:v>
                </c:pt>
                <c:pt idx="1">
                  <c:v>0.45</c:v>
                </c:pt>
                <c:pt idx="2">
                  <c:v>0.4</c:v>
                </c:pt>
                <c:pt idx="3">
                  <c:v>0.36</c:v>
                </c:pt>
                <c:pt idx="4">
                  <c:v>0.37</c:v>
                </c:pt>
                <c:pt idx="5">
                  <c:v>0.44</c:v>
                </c:pt>
                <c:pt idx="6">
                  <c:v>0.44</c:v>
                </c:pt>
                <c:pt idx="7">
                  <c:v>0.49</c:v>
                </c:pt>
                <c:pt idx="8">
                  <c:v>0.51</c:v>
                </c:pt>
                <c:pt idx="9">
                  <c:v>0.7</c:v>
                </c:pt>
                <c:pt idx="10">
                  <c:v>0.7</c:v>
                </c:pt>
                <c:pt idx="11">
                  <c:v>0.72</c:v>
                </c:pt>
                <c:pt idx="12">
                  <c:v>0.61</c:v>
                </c:pt>
                <c:pt idx="13">
                  <c:v>0.62</c:v>
                </c:pt>
                <c:pt idx="14">
                  <c:v>0.61</c:v>
                </c:pt>
                <c:pt idx="15">
                  <c:v>0.68</c:v>
                </c:pt>
                <c:pt idx="16">
                  <c:v>0.68</c:v>
                </c:pt>
                <c:pt idx="17">
                  <c:v>0.73</c:v>
                </c:pt>
                <c:pt idx="18">
                  <c:v>0.64</c:v>
                </c:pt>
                <c:pt idx="19">
                  <c:v>0.64</c:v>
                </c:pt>
                <c:pt idx="20">
                  <c:v>0.69</c:v>
                </c:pt>
                <c:pt idx="21">
                  <c:v>0.67</c:v>
                </c:pt>
                <c:pt idx="22">
                  <c:v>0.66</c:v>
                </c:pt>
                <c:pt idx="23">
                  <c:v>0.7</c:v>
                </c:pt>
                <c:pt idx="24">
                  <c:v>0.6</c:v>
                </c:pt>
                <c:pt idx="25">
                  <c:v>0.59</c:v>
                </c:pt>
                <c:pt idx="26">
                  <c:v>0.57999999999999996</c:v>
                </c:pt>
                <c:pt idx="27">
                  <c:v>0.62</c:v>
                </c:pt>
                <c:pt idx="28">
                  <c:v>0.61</c:v>
                </c:pt>
                <c:pt idx="29">
                  <c:v>0.61</c:v>
                </c:pt>
                <c:pt idx="30">
                  <c:v>0.55000000000000004</c:v>
                </c:pt>
                <c:pt idx="31">
                  <c:v>0.54</c:v>
                </c:pt>
                <c:pt idx="32">
                  <c:v>0.56000000000000005</c:v>
                </c:pt>
                <c:pt idx="33">
                  <c:v>0.6</c:v>
                </c:pt>
                <c:pt idx="34">
                  <c:v>0.54</c:v>
                </c:pt>
                <c:pt idx="35">
                  <c:v>0.53</c:v>
                </c:pt>
                <c:pt idx="36">
                  <c:v>0.55000000000000004</c:v>
                </c:pt>
                <c:pt idx="37">
                  <c:v>0.56999999999999995</c:v>
                </c:pt>
                <c:pt idx="38">
                  <c:v>0.6</c:v>
                </c:pt>
                <c:pt idx="39">
                  <c:v>0.64</c:v>
                </c:pt>
                <c:pt idx="40">
                  <c:v>0.7</c:v>
                </c:pt>
                <c:pt idx="41">
                  <c:v>0.76</c:v>
                </c:pt>
                <c:pt idx="42">
                  <c:v>0.78</c:v>
                </c:pt>
                <c:pt idx="43">
                  <c:v>0.74</c:v>
                </c:pt>
                <c:pt idx="44">
                  <c:v>0.7</c:v>
                </c:pt>
                <c:pt idx="45">
                  <c:v>0.78</c:v>
                </c:pt>
                <c:pt idx="46">
                  <c:v>0.8</c:v>
                </c:pt>
                <c:pt idx="47">
                  <c:v>0.87</c:v>
                </c:pt>
                <c:pt idx="48">
                  <c:v>0.87</c:v>
                </c:pt>
                <c:pt idx="49">
                  <c:v>0.88</c:v>
                </c:pt>
                <c:pt idx="50">
                  <c:v>0.8</c:v>
                </c:pt>
                <c:pt idx="51">
                  <c:v>0.81</c:v>
                </c:pt>
                <c:pt idx="52">
                  <c:v>0.84</c:v>
                </c:pt>
                <c:pt idx="53">
                  <c:v>0.85</c:v>
                </c:pt>
                <c:pt idx="54">
                  <c:v>0.8</c:v>
                </c:pt>
                <c:pt idx="55">
                  <c:v>0.77</c:v>
                </c:pt>
                <c:pt idx="56">
                  <c:v>0.75</c:v>
                </c:pt>
                <c:pt idx="57">
                  <c:v>0.74</c:v>
                </c:pt>
                <c:pt idx="58">
                  <c:v>0.71</c:v>
                </c:pt>
                <c:pt idx="59">
                  <c:v>0.68</c:v>
                </c:pt>
                <c:pt idx="60">
                  <c:v>0.68</c:v>
                </c:pt>
                <c:pt idx="61">
                  <c:v>0.7</c:v>
                </c:pt>
                <c:pt idx="62">
                  <c:v>0.7</c:v>
                </c:pt>
                <c:pt idx="63">
                  <c:v>0.74</c:v>
                </c:pt>
                <c:pt idx="64">
                  <c:v>0.74</c:v>
                </c:pt>
                <c:pt idx="65">
                  <c:v>0.79</c:v>
                </c:pt>
                <c:pt idx="66">
                  <c:v>0.78</c:v>
                </c:pt>
                <c:pt idx="67">
                  <c:v>0.74</c:v>
                </c:pt>
                <c:pt idx="68">
                  <c:v>0.71</c:v>
                </c:pt>
                <c:pt idx="69">
                  <c:v>0.72</c:v>
                </c:pt>
                <c:pt idx="70">
                  <c:v>0.67</c:v>
                </c:pt>
                <c:pt idx="71">
                  <c:v>0.68</c:v>
                </c:pt>
                <c:pt idx="72">
                  <c:v>0.64</c:v>
                </c:pt>
                <c:pt idx="73">
                  <c:v>0.65</c:v>
                </c:pt>
                <c:pt idx="74">
                  <c:v>0.61</c:v>
                </c:pt>
                <c:pt idx="75">
                  <c:v>0.59</c:v>
                </c:pt>
                <c:pt idx="76">
                  <c:v>0.61</c:v>
                </c:pt>
                <c:pt idx="77">
                  <c:v>0.56999999999999995</c:v>
                </c:pt>
                <c:pt idx="78">
                  <c:v>0.56999999999999995</c:v>
                </c:pt>
                <c:pt idx="79">
                  <c:v>0.57999999999999996</c:v>
                </c:pt>
                <c:pt idx="80">
                  <c:v>0.59</c:v>
                </c:pt>
                <c:pt idx="81">
                  <c:v>0.64</c:v>
                </c:pt>
                <c:pt idx="82">
                  <c:v>0.66</c:v>
                </c:pt>
                <c:pt idx="83">
                  <c:v>0.65</c:v>
                </c:pt>
                <c:pt idx="84">
                  <c:v>0.63</c:v>
                </c:pt>
                <c:pt idx="85">
                  <c:v>0.61</c:v>
                </c:pt>
                <c:pt idx="86">
                  <c:v>0.69</c:v>
                </c:pt>
                <c:pt idx="87">
                  <c:v>0.67</c:v>
                </c:pt>
                <c:pt idx="88">
                  <c:v>0.69</c:v>
                </c:pt>
                <c:pt idx="89">
                  <c:v>0.7</c:v>
                </c:pt>
                <c:pt idx="90">
                  <c:v>0.75</c:v>
                </c:pt>
                <c:pt idx="91">
                  <c:v>0.81</c:v>
                </c:pt>
                <c:pt idx="92">
                  <c:v>0.85</c:v>
                </c:pt>
                <c:pt idx="93">
                  <c:v>0.82</c:v>
                </c:pt>
                <c:pt idx="94">
                  <c:v>0.88</c:v>
                </c:pt>
                <c:pt idx="95">
                  <c:v>0.99</c:v>
                </c:pt>
                <c:pt idx="96">
                  <c:v>1.1100000000000001</c:v>
                </c:pt>
                <c:pt idx="97">
                  <c:v>1.1399999999999999</c:v>
                </c:pt>
                <c:pt idx="98">
                  <c:v>1.07</c:v>
                </c:pt>
                <c:pt idx="99">
                  <c:v>1.1000000000000001</c:v>
                </c:pt>
                <c:pt idx="100">
                  <c:v>1.1399999999999999</c:v>
                </c:pt>
                <c:pt idx="101">
                  <c:v>1.1000000000000001</c:v>
                </c:pt>
                <c:pt idx="102">
                  <c:v>1.1000000000000001</c:v>
                </c:pt>
                <c:pt idx="103">
                  <c:v>1.18</c:v>
                </c:pt>
                <c:pt idx="104">
                  <c:v>1.25</c:v>
                </c:pt>
                <c:pt idx="105">
                  <c:v>1.32</c:v>
                </c:pt>
                <c:pt idx="106">
                  <c:v>1.4</c:v>
                </c:pt>
                <c:pt idx="107">
                  <c:v>1.29</c:v>
                </c:pt>
                <c:pt idx="108">
                  <c:v>1.34</c:v>
                </c:pt>
                <c:pt idx="109">
                  <c:v>1.42</c:v>
                </c:pt>
                <c:pt idx="110">
                  <c:v>1.21</c:v>
                </c:pt>
                <c:pt idx="111">
                  <c:v>1.27</c:v>
                </c:pt>
                <c:pt idx="112">
                  <c:v>1.36</c:v>
                </c:pt>
                <c:pt idx="113">
                  <c:v>1.29</c:v>
                </c:pt>
                <c:pt idx="114">
                  <c:v>1.24</c:v>
                </c:pt>
                <c:pt idx="115">
                  <c:v>1.22</c:v>
                </c:pt>
                <c:pt idx="116">
                  <c:v>1.26</c:v>
                </c:pt>
                <c:pt idx="117">
                  <c:v>1.22</c:v>
                </c:pt>
                <c:pt idx="118">
                  <c:v>1.3</c:v>
                </c:pt>
                <c:pt idx="119">
                  <c:v>1.42</c:v>
                </c:pt>
                <c:pt idx="120">
                  <c:v>1.55</c:v>
                </c:pt>
                <c:pt idx="121">
                  <c:v>1.58</c:v>
                </c:pt>
                <c:pt idx="122">
                  <c:v>1.65</c:v>
                </c:pt>
                <c:pt idx="123">
                  <c:v>1.69</c:v>
                </c:pt>
                <c:pt idx="124">
                  <c:v>1.78</c:v>
                </c:pt>
                <c:pt idx="125">
                  <c:v>1.72</c:v>
                </c:pt>
                <c:pt idx="126">
                  <c:v>1.63</c:v>
                </c:pt>
                <c:pt idx="127">
                  <c:v>1.65</c:v>
                </c:pt>
                <c:pt idx="128">
                  <c:v>1.73</c:v>
                </c:pt>
                <c:pt idx="129">
                  <c:v>1.69</c:v>
                </c:pt>
                <c:pt idx="130">
                  <c:v>1.76</c:v>
                </c:pt>
                <c:pt idx="131">
                  <c:v>1.86</c:v>
                </c:pt>
                <c:pt idx="132">
                  <c:v>1.84</c:v>
                </c:pt>
                <c:pt idx="133">
                  <c:v>1.8</c:v>
                </c:pt>
                <c:pt idx="134">
                  <c:v>1.87</c:v>
                </c:pt>
                <c:pt idx="135">
                  <c:v>1.91</c:v>
                </c:pt>
                <c:pt idx="136">
                  <c:v>1.92</c:v>
                </c:pt>
                <c:pt idx="137">
                  <c:v>1.87</c:v>
                </c:pt>
                <c:pt idx="138">
                  <c:v>1.81</c:v>
                </c:pt>
                <c:pt idx="139">
                  <c:v>1.94</c:v>
                </c:pt>
                <c:pt idx="140">
                  <c:v>1.83</c:v>
                </c:pt>
                <c:pt idx="141">
                  <c:v>1.95</c:v>
                </c:pt>
                <c:pt idx="142">
                  <c:v>1.9</c:v>
                </c:pt>
                <c:pt idx="143">
                  <c:v>2.14</c:v>
                </c:pt>
                <c:pt idx="144">
                  <c:v>2.11</c:v>
                </c:pt>
                <c:pt idx="145">
                  <c:v>1.79</c:v>
                </c:pt>
                <c:pt idx="146">
                  <c:v>1.76</c:v>
                </c:pt>
                <c:pt idx="147">
                  <c:v>1.54</c:v>
                </c:pt>
                <c:pt idx="148">
                  <c:v>1.75</c:v>
                </c:pt>
                <c:pt idx="149">
                  <c:v>1.68</c:v>
                </c:pt>
                <c:pt idx="150">
                  <c:v>1.72</c:v>
                </c:pt>
                <c:pt idx="151">
                  <c:v>1.53</c:v>
                </c:pt>
                <c:pt idx="152">
                  <c:v>1.53</c:v>
                </c:pt>
                <c:pt idx="153">
                  <c:v>1.58</c:v>
                </c:pt>
                <c:pt idx="154">
                  <c:v>1.48</c:v>
                </c:pt>
                <c:pt idx="155">
                  <c:v>1.29</c:v>
                </c:pt>
                <c:pt idx="156">
                  <c:v>1.35</c:v>
                </c:pt>
                <c:pt idx="157">
                  <c:v>1.36</c:v>
                </c:pt>
                <c:pt idx="158">
                  <c:v>1.57</c:v>
                </c:pt>
                <c:pt idx="159">
                  <c:v>1.71</c:v>
                </c:pt>
                <c:pt idx="160">
                  <c:v>1.7</c:v>
                </c:pt>
                <c:pt idx="161">
                  <c:v>1.8</c:v>
                </c:pt>
                <c:pt idx="162">
                  <c:v>1.64</c:v>
                </c:pt>
                <c:pt idx="163">
                  <c:v>1.89</c:v>
                </c:pt>
                <c:pt idx="164">
                  <c:v>2.0099999999999998</c:v>
                </c:pt>
                <c:pt idx="165">
                  <c:v>2.06</c:v>
                </c:pt>
                <c:pt idx="166">
                  <c:v>2.0499999999999998</c:v>
                </c:pt>
                <c:pt idx="167">
                  <c:v>2.09</c:v>
                </c:pt>
                <c:pt idx="168">
                  <c:v>2.15</c:v>
                </c:pt>
                <c:pt idx="169">
                  <c:v>2.06</c:v>
                </c:pt>
                <c:pt idx="170">
                  <c:v>2</c:v>
                </c:pt>
                <c:pt idx="171">
                  <c:v>2.11</c:v>
                </c:pt>
                <c:pt idx="172">
                  <c:v>2.14</c:v>
                </c:pt>
                <c:pt idx="173">
                  <c:v>2.2000000000000002</c:v>
                </c:pt>
                <c:pt idx="174">
                  <c:v>2.02</c:v>
                </c:pt>
                <c:pt idx="175">
                  <c:v>1.98</c:v>
                </c:pt>
                <c:pt idx="176">
                  <c:v>2.1</c:v>
                </c:pt>
                <c:pt idx="177">
                  <c:v>1.94</c:v>
                </c:pt>
                <c:pt idx="178">
                  <c:v>1.82</c:v>
                </c:pt>
                <c:pt idx="179">
                  <c:v>1.87</c:v>
                </c:pt>
                <c:pt idx="180">
                  <c:v>1.8299999</c:v>
                </c:pt>
                <c:pt idx="181">
                  <c:v>1.96</c:v>
                </c:pt>
                <c:pt idx="182">
                  <c:v>1.9850000000000001</c:v>
                </c:pt>
                <c:pt idx="183">
                  <c:v>1.905</c:v>
                </c:pt>
                <c:pt idx="184">
                  <c:v>1.95</c:v>
                </c:pt>
                <c:pt idx="185">
                  <c:v>1.895</c:v>
                </c:pt>
                <c:pt idx="186">
                  <c:v>2.06</c:v>
                </c:pt>
                <c:pt idx="187">
                  <c:v>1.99</c:v>
                </c:pt>
                <c:pt idx="188">
                  <c:v>1.885</c:v>
                </c:pt>
                <c:pt idx="189">
                  <c:v>1.8050001</c:v>
                </c:pt>
                <c:pt idx="190">
                  <c:v>2.2200000000000002</c:v>
                </c:pt>
                <c:pt idx="191">
                  <c:v>2.4500000000000002</c:v>
                </c:pt>
              </c:numCache>
            </c:numRef>
          </c:val>
          <c:smooth val="0"/>
          <c:extLst>
            <c:ext xmlns:c16="http://schemas.microsoft.com/office/drawing/2014/chart" uri="{C3380CC4-5D6E-409C-BE32-E72D297353CC}">
              <c16:uniqueId val="{00000000-B195-4268-B7DE-9452E96EC7C5}"/>
            </c:ext>
          </c:extLst>
        </c:ser>
        <c:dLbls>
          <c:showLegendKey val="0"/>
          <c:showVal val="0"/>
          <c:showCatName val="0"/>
          <c:showSerName val="0"/>
          <c:showPercent val="0"/>
          <c:showBubbleSize val="0"/>
        </c:dLbls>
        <c:smooth val="0"/>
        <c:axId val="449783152"/>
        <c:axId val="449780856"/>
      </c:lineChart>
      <c:dateAx>
        <c:axId val="449783152"/>
        <c:scaling>
          <c:orientation val="minMax"/>
          <c:max val="43708"/>
          <c:min val="42377"/>
        </c:scaling>
        <c:delete val="0"/>
        <c:axPos val="b"/>
        <c:numFmt formatCode="mmm\ \'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9780856"/>
        <c:crosses val="autoZero"/>
        <c:auto val="1"/>
        <c:lblOffset val="100"/>
        <c:baseTimeUnit val="days"/>
        <c:majorUnit val="12"/>
        <c:majorTimeUnit val="months"/>
      </c:dateAx>
      <c:valAx>
        <c:axId val="449780856"/>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978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5606745820033"/>
          <c:y val="0.12928410118730052"/>
          <c:w val="0.4538124349445104"/>
          <c:h val="0.68071865241676566"/>
        </c:manualLayout>
      </c:layout>
      <c:doughnutChart>
        <c:varyColors val="1"/>
        <c:ser>
          <c:idx val="0"/>
          <c:order val="0"/>
          <c:tx>
            <c:strRef>
              <c:f>Sheet1!$B$1</c:f>
              <c:strCache>
                <c:ptCount val="1"/>
                <c:pt idx="0">
                  <c:v>FY19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13-4546-988A-34EE6E5B12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513-4546-988A-34EE6E5B12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D513-4546-988A-34EE6E5B12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D513-4546-988A-34EE6E5B12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D513-4546-988A-34EE6E5B12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F48-4142-BE5D-5E7234CDDC62}"/>
              </c:ext>
            </c:extLst>
          </c:dPt>
          <c:dLbls>
            <c:dLbl>
              <c:idx val="0"/>
              <c:layout>
                <c:manualLayout>
                  <c:x val="0.14975909151462877"/>
                  <c:y val="-9.106971781294999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13-4546-988A-34EE6E5B1246}"/>
                </c:ext>
              </c:extLst>
            </c:dLbl>
            <c:dLbl>
              <c:idx val="1"/>
              <c:layout>
                <c:manualLayout>
                  <c:x val="0.17085603303814953"/>
                  <c:y val="5.452566301622905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13-4546-988A-34EE6E5B1246}"/>
                </c:ext>
              </c:extLst>
            </c:dLbl>
            <c:dLbl>
              <c:idx val="2"/>
              <c:layout>
                <c:manualLayout>
                  <c:x val="-5.6000147878736924E-2"/>
                  <c:y val="0.1902209767263088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13-4546-988A-34EE6E5B1246}"/>
                </c:ext>
              </c:extLst>
            </c:dLbl>
            <c:dLbl>
              <c:idx val="3"/>
              <c:layout>
                <c:manualLayout>
                  <c:x val="-0.14140880610813666"/>
                  <c:y val="0.152456369085334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13-4546-988A-34EE6E5B1246}"/>
                </c:ext>
              </c:extLst>
            </c:dLbl>
            <c:dLbl>
              <c:idx val="4"/>
              <c:layout>
                <c:manualLayout>
                  <c:x val="-0.13257075572637816"/>
                  <c:y val="-5.302830229055128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13-4546-988A-34EE6E5B1246}"/>
                </c:ext>
              </c:extLst>
            </c:dLbl>
            <c:dLbl>
              <c:idx val="5"/>
              <c:layout>
                <c:manualLayout>
                  <c:x val="-8.3218440478489697E-2"/>
                  <c:y val="-0.1390249755713250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48-4142-BE5D-5E7234CDDC6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Sheet1!$A$2:$A$7</c:f>
              <c:strCache>
                <c:ptCount val="6"/>
                <c:pt idx="0">
                  <c:v>Western Flank</c:v>
                </c:pt>
                <c:pt idx="1">
                  <c:v>Cooper Basin</c:v>
                </c:pt>
                <c:pt idx="2">
                  <c:v>Perth Basin</c:v>
                </c:pt>
                <c:pt idx="3">
                  <c:v>Otway Basin</c:v>
                </c:pt>
                <c:pt idx="4">
                  <c:v>Bass Basin</c:v>
                </c:pt>
                <c:pt idx="5">
                  <c:v>Taranaki Basin</c:v>
                </c:pt>
              </c:strCache>
            </c:strRef>
          </c:cat>
          <c:val>
            <c:numRef>
              <c:f>Sheet1!$B$2:$B$7</c:f>
              <c:numCache>
                <c:formatCode>0.0</c:formatCode>
                <c:ptCount val="6"/>
                <c:pt idx="0">
                  <c:v>7.1026993700361647</c:v>
                </c:pt>
                <c:pt idx="1">
                  <c:v>8.3269670797647883</c:v>
                </c:pt>
                <c:pt idx="2">
                  <c:v>0.6715441522152068</c:v>
                </c:pt>
                <c:pt idx="3">
                  <c:v>8.4113097528184344</c:v>
                </c:pt>
                <c:pt idx="4">
                  <c:v>1.7094956509534724</c:v>
                </c:pt>
                <c:pt idx="5">
                  <c:v>3.1690848095422997</c:v>
                </c:pt>
              </c:numCache>
            </c:numRef>
          </c:val>
          <c:extLst>
            <c:ext xmlns:c16="http://schemas.microsoft.com/office/drawing/2014/chart" uri="{C3380CC4-5D6E-409C-BE32-E72D297353CC}">
              <c16:uniqueId val="{00000000-D513-4546-988A-34EE6E5B1246}"/>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5606745820033"/>
          <c:y val="0.12928410118730052"/>
          <c:w val="0.4538124349445104"/>
          <c:h val="0.68071865241676566"/>
        </c:manualLayout>
      </c:layout>
      <c:doughnutChart>
        <c:varyColors val="1"/>
        <c:ser>
          <c:idx val="0"/>
          <c:order val="0"/>
          <c:tx>
            <c:strRef>
              <c:f>Sheet1!$B$1</c:f>
              <c:strCache>
                <c:ptCount val="1"/>
                <c:pt idx="0">
                  <c:v>FY19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CA-4FA7-82C2-45A65B6BDE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CA-4FA7-82C2-45A65B6BDE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CA-4FA7-82C2-45A65B6BDE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CA-4FA7-82C2-45A65B6BDE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CA-4FA7-82C2-45A65B6BDED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72E-41D3-AF31-7A8E9C8EB926}"/>
              </c:ext>
            </c:extLst>
          </c:dPt>
          <c:dLbls>
            <c:dLbl>
              <c:idx val="0"/>
              <c:layout>
                <c:manualLayout>
                  <c:x val="0.1376164624729021"/>
                  <c:y val="-9.106971781294996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CA-4FA7-82C2-45A65B6BDED1}"/>
                </c:ext>
              </c:extLst>
            </c:dLbl>
            <c:dLbl>
              <c:idx val="1"/>
              <c:layout>
                <c:manualLayout>
                  <c:x val="0.16276094701033175"/>
                  <c:y val="5.452566301622905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CA-4FA7-82C2-45A65B6BDED1}"/>
                </c:ext>
              </c:extLst>
            </c:dLbl>
            <c:dLbl>
              <c:idx val="2"/>
              <c:layout>
                <c:manualLayout>
                  <c:x val="-0.16123626624036796"/>
                  <c:y val="8.093731535076889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CA-4FA7-82C2-45A65B6BDED1}"/>
                </c:ext>
              </c:extLst>
            </c:dLbl>
            <c:dLbl>
              <c:idx val="3"/>
              <c:layout>
                <c:manualLayout>
                  <c:x val="-0.14140872344317792"/>
                  <c:y val="2.495883935588611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CA-4FA7-82C2-45A65B6BDED1}"/>
                </c:ext>
              </c:extLst>
            </c:dLbl>
            <c:dLbl>
              <c:idx val="4"/>
              <c:layout>
                <c:manualLayout>
                  <c:x val="-0.13257075572637816"/>
                  <c:y val="-5.302830229055128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4CA-4FA7-82C2-45A65B6BDED1}"/>
                </c:ext>
              </c:extLst>
            </c:dLbl>
            <c:dLbl>
              <c:idx val="5"/>
              <c:layout>
                <c:manualLayout>
                  <c:x val="-8.3218440478489697E-2"/>
                  <c:y val="-0.1390249755713250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2E-41D3-AF31-7A8E9C8EB92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Sheet1!$A$2:$A$7</c:f>
              <c:strCache>
                <c:ptCount val="6"/>
                <c:pt idx="0">
                  <c:v>Western Flank</c:v>
                </c:pt>
                <c:pt idx="1">
                  <c:v>Cooper Basin</c:v>
                </c:pt>
                <c:pt idx="2">
                  <c:v>Perth Basin</c:v>
                </c:pt>
                <c:pt idx="3">
                  <c:v>Otway Basin</c:v>
                </c:pt>
                <c:pt idx="4">
                  <c:v>Bass Basin</c:v>
                </c:pt>
                <c:pt idx="5">
                  <c:v>Taranaki Basin</c:v>
                </c:pt>
              </c:strCache>
            </c:strRef>
          </c:cat>
          <c:val>
            <c:numRef>
              <c:f>Sheet1!$B$2:$B$7</c:f>
              <c:numCache>
                <c:formatCode>0.0</c:formatCode>
                <c:ptCount val="6"/>
                <c:pt idx="0">
                  <c:v>58.059953489799661</c:v>
                </c:pt>
                <c:pt idx="1">
                  <c:v>84.27707044199903</c:v>
                </c:pt>
                <c:pt idx="2">
                  <c:v>72.968778773990195</c:v>
                </c:pt>
                <c:pt idx="3">
                  <c:v>63.021440557413143</c:v>
                </c:pt>
                <c:pt idx="4">
                  <c:v>19.817978317534038</c:v>
                </c:pt>
                <c:pt idx="5">
                  <c:v>27.386822304078187</c:v>
                </c:pt>
              </c:numCache>
            </c:numRef>
          </c:val>
          <c:extLst>
            <c:ext xmlns:c16="http://schemas.microsoft.com/office/drawing/2014/chart" uri="{C3380CC4-5D6E-409C-BE32-E72D297353CC}">
              <c16:uniqueId val="{0000000A-74CA-4FA7-82C2-45A65B6BDED1}"/>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5606745820033"/>
          <c:y val="0.12928410118730052"/>
          <c:w val="0.4538124349445104"/>
          <c:h val="0.68071865241676566"/>
        </c:manualLayout>
      </c:layout>
      <c:doughnutChart>
        <c:varyColors val="1"/>
        <c:ser>
          <c:idx val="0"/>
          <c:order val="0"/>
          <c:tx>
            <c:strRef>
              <c:f>Sheet1!$B$1</c:f>
              <c:strCache>
                <c:ptCount val="1"/>
                <c:pt idx="0">
                  <c:v>FY19</c:v>
                </c:pt>
              </c:strCache>
            </c:strRef>
          </c:tx>
          <c:explosion val="5"/>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319-4160-8E03-637498C628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19-4160-8E03-637498C62857}"/>
              </c:ext>
            </c:extLst>
          </c:dPt>
          <c:dLbls>
            <c:dLbl>
              <c:idx val="0"/>
              <c:layout>
                <c:manualLayout>
                  <c:x val="0.30154195453621213"/>
                  <c:y val="-9.714103233381329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8512900826272441"/>
                      <c:h val="0.17971090981755461"/>
                    </c:manualLayout>
                  </c15:layout>
                </c:ext>
                <c:ext xmlns:c16="http://schemas.microsoft.com/office/drawing/2014/chart" uri="{C3380CC4-5D6E-409C-BE32-E72D297353CC}">
                  <c16:uniqueId val="{00000001-7319-4160-8E03-637498C62857}"/>
                </c:ext>
              </c:extLst>
            </c:dLbl>
            <c:dLbl>
              <c:idx val="1"/>
              <c:layout>
                <c:manualLayout>
                  <c:x val="-0.20556546725537703"/>
                  <c:y val="7.273960657881904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19-4160-8E03-637498C6285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Perth Basin</c:v>
                </c:pt>
                <c:pt idx="1">
                  <c:v>Rest of Beach</c:v>
                </c:pt>
              </c:strCache>
            </c:strRef>
          </c:cat>
          <c:val>
            <c:numRef>
              <c:f>Sheet1!$B$2:$B$3</c:f>
              <c:numCache>
                <c:formatCode>0.0</c:formatCode>
                <c:ptCount val="2"/>
                <c:pt idx="0">
                  <c:v>0.6715441522152068</c:v>
                </c:pt>
                <c:pt idx="1">
                  <c:v>28.71955666311516</c:v>
                </c:pt>
              </c:numCache>
            </c:numRef>
          </c:val>
          <c:extLst>
            <c:ext xmlns:c16="http://schemas.microsoft.com/office/drawing/2014/chart" uri="{C3380CC4-5D6E-409C-BE32-E72D297353CC}">
              <c16:uniqueId val="{0000000C-7319-4160-8E03-637498C62857}"/>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5606745820033"/>
          <c:y val="0.12928410118730052"/>
          <c:w val="0.4538124349445104"/>
          <c:h val="0.68071865241676566"/>
        </c:manualLayout>
      </c:layout>
      <c:doughnutChart>
        <c:varyColors val="1"/>
        <c:ser>
          <c:idx val="0"/>
          <c:order val="0"/>
          <c:tx>
            <c:strRef>
              <c:f>Sheet1!$B$1</c:f>
              <c:strCache>
                <c:ptCount val="1"/>
                <c:pt idx="0">
                  <c:v>FY19</c:v>
                </c:pt>
              </c:strCache>
            </c:strRef>
          </c:tx>
          <c:explosion val="5"/>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0DB-4D56-932C-24D1F9A329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DB-4D56-932C-24D1F9A3290A}"/>
              </c:ext>
            </c:extLst>
          </c:dPt>
          <c:dLbls>
            <c:dLbl>
              <c:idx val="0"/>
              <c:layout>
                <c:manualLayout>
                  <c:x val="0.1942820646676266"/>
                  <c:y val="-0.1032123468546766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5679620716536222"/>
                      <c:h val="0.17971090981755461"/>
                    </c:manualLayout>
                  </c15:layout>
                </c:ext>
                <c:ext xmlns:c16="http://schemas.microsoft.com/office/drawing/2014/chart" uri="{C3380CC4-5D6E-409C-BE32-E72D297353CC}">
                  <c16:uniqueId val="{00000001-20DB-4D56-932C-24D1F9A3290A}"/>
                </c:ext>
              </c:extLst>
            </c:dLbl>
            <c:dLbl>
              <c:idx val="1"/>
              <c:layout>
                <c:manualLayout>
                  <c:x val="-0.241993354380557"/>
                  <c:y val="1.809777589104906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DB-4D56-932C-24D1F9A329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Sheet1!$A$2:$A$3</c:f>
              <c:strCache>
                <c:ptCount val="2"/>
                <c:pt idx="0">
                  <c:v>Perth Basin</c:v>
                </c:pt>
                <c:pt idx="1">
                  <c:v>Rest of Beach</c:v>
                </c:pt>
              </c:strCache>
            </c:strRef>
          </c:cat>
          <c:val>
            <c:numRef>
              <c:f>Sheet1!$B$2:$B$3</c:f>
              <c:numCache>
                <c:formatCode>0.0</c:formatCode>
                <c:ptCount val="2"/>
                <c:pt idx="0">
                  <c:v>72.968778773990195</c:v>
                </c:pt>
                <c:pt idx="1">
                  <c:v>252.56326511082403</c:v>
                </c:pt>
              </c:numCache>
            </c:numRef>
          </c:val>
          <c:extLst>
            <c:ext xmlns:c16="http://schemas.microsoft.com/office/drawing/2014/chart" uri="{C3380CC4-5D6E-409C-BE32-E72D297353CC}">
              <c16:uniqueId val="{0000000C-20DB-4D56-932C-24D1F9A3290A}"/>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8742467023473"/>
          <c:y val="2.654811396492824E-2"/>
          <c:w val="0.77687105090164654"/>
          <c:h val="0.60200551638358235"/>
        </c:manualLayout>
      </c:layout>
      <c:barChart>
        <c:barDir val="col"/>
        <c:grouping val="clustered"/>
        <c:varyColors val="0"/>
        <c:ser>
          <c:idx val="0"/>
          <c:order val="0"/>
          <c:tx>
            <c:strRef>
              <c:f>Sheet1!$B$1</c:f>
              <c:strCache>
                <c:ptCount val="1"/>
                <c:pt idx="0">
                  <c:v>EUR (MMboe)</c:v>
                </c:pt>
              </c:strCache>
            </c:strRef>
          </c:tx>
          <c:spPr>
            <a:solidFill>
              <a:schemeClr val="accent2"/>
            </a:solidFill>
            <a:ln>
              <a:noFill/>
            </a:ln>
            <a:effectLst/>
          </c:spPr>
          <c:invertIfNegative val="0"/>
          <c:dPt>
            <c:idx val="12"/>
            <c:invertIfNegative val="0"/>
            <c:bubble3D val="0"/>
            <c:spPr>
              <a:solidFill>
                <a:schemeClr val="accent2"/>
              </a:solidFill>
              <a:ln>
                <a:noFill/>
              </a:ln>
              <a:effectLst/>
            </c:spPr>
            <c:extLst>
              <c:ext xmlns:c16="http://schemas.microsoft.com/office/drawing/2014/chart" uri="{C3380CC4-5D6E-409C-BE32-E72D297353CC}">
                <c16:uniqueId val="{00000001-AA7F-489D-9BDE-8EDE80DF78F7}"/>
              </c:ext>
            </c:extLst>
          </c:dPt>
          <c:cat>
            <c:strRef>
              <c:f>Sheet1!$A$2:$A$14</c:f>
              <c:strCache>
                <c:ptCount val="13"/>
                <c:pt idx="0">
                  <c:v>Yardarino (1964)</c:v>
                </c:pt>
                <c:pt idx="1">
                  <c:v>Mount Horner (1965)</c:v>
                </c:pt>
                <c:pt idx="2">
                  <c:v>Dongara (1966)</c:v>
                </c:pt>
                <c:pt idx="3">
                  <c:v>Mondarra (1968)</c:v>
                </c:pt>
                <c:pt idx="4">
                  <c:v>Woodada (1980)</c:v>
                </c:pt>
                <c:pt idx="5">
                  <c:v>Beharra Springs (1990)</c:v>
                </c:pt>
                <c:pt idx="6">
                  <c:v>Cliff Head (2001)</c:v>
                </c:pt>
                <c:pt idx="7">
                  <c:v>Hovea (2001)</c:v>
                </c:pt>
                <c:pt idx="8">
                  <c:v>Jingemia (2002)</c:v>
                </c:pt>
                <c:pt idx="9">
                  <c:v>Eremia (2003)</c:v>
                </c:pt>
                <c:pt idx="10">
                  <c:v>Xyris (2005)</c:v>
                </c:pt>
                <c:pt idx="11">
                  <c:v>Redback Terrace (2009)</c:v>
                </c:pt>
                <c:pt idx="12">
                  <c:v>Waitsia (2014)</c:v>
                </c:pt>
              </c:strCache>
            </c:strRef>
          </c:cat>
          <c:val>
            <c:numRef>
              <c:f>Sheet1!$B$2:$B$14</c:f>
              <c:numCache>
                <c:formatCode>0.00</c:formatCode>
                <c:ptCount val="13"/>
                <c:pt idx="0">
                  <c:v>0.96</c:v>
                </c:pt>
                <c:pt idx="1">
                  <c:v>1.81</c:v>
                </c:pt>
                <c:pt idx="2">
                  <c:v>83.25</c:v>
                </c:pt>
                <c:pt idx="3">
                  <c:v>4.38</c:v>
                </c:pt>
                <c:pt idx="4">
                  <c:v>9.3000000000000007</c:v>
                </c:pt>
                <c:pt idx="5">
                  <c:v>21.88</c:v>
                </c:pt>
                <c:pt idx="6">
                  <c:v>14.8</c:v>
                </c:pt>
                <c:pt idx="7">
                  <c:v>6.4</c:v>
                </c:pt>
                <c:pt idx="8">
                  <c:v>3.3</c:v>
                </c:pt>
                <c:pt idx="9">
                  <c:v>1.3</c:v>
                </c:pt>
                <c:pt idx="10">
                  <c:v>1.0900000000000001</c:v>
                </c:pt>
                <c:pt idx="11">
                  <c:v>10.67</c:v>
                </c:pt>
                <c:pt idx="12">
                  <c:v>154.43</c:v>
                </c:pt>
              </c:numCache>
            </c:numRef>
          </c:val>
          <c:extLst>
            <c:ext xmlns:c16="http://schemas.microsoft.com/office/drawing/2014/chart" uri="{C3380CC4-5D6E-409C-BE32-E72D297353CC}">
              <c16:uniqueId val="{00000002-AA7F-489D-9BDE-8EDE80DF78F7}"/>
            </c:ext>
          </c:extLst>
        </c:ser>
        <c:dLbls>
          <c:showLegendKey val="0"/>
          <c:showVal val="0"/>
          <c:showCatName val="0"/>
          <c:showSerName val="0"/>
          <c:showPercent val="0"/>
          <c:showBubbleSize val="0"/>
        </c:dLbls>
        <c:gapWidth val="75"/>
        <c:overlap val="-27"/>
        <c:axId val="438940136"/>
        <c:axId val="438940528"/>
      </c:barChart>
      <c:lineChart>
        <c:grouping val="standard"/>
        <c:varyColors val="0"/>
        <c:ser>
          <c:idx val="1"/>
          <c:order val="1"/>
          <c:tx>
            <c:strRef>
              <c:f>Sheet1!$C$1</c:f>
              <c:strCache>
                <c:ptCount val="1"/>
                <c:pt idx="0">
                  <c:v>Cumulative EUR (MMboe)</c:v>
                </c:pt>
              </c:strCache>
            </c:strRef>
          </c:tx>
          <c:spPr>
            <a:ln w="28575" cap="rnd">
              <a:solidFill>
                <a:schemeClr val="accent4"/>
              </a:solidFill>
              <a:round/>
            </a:ln>
            <a:effectLst/>
          </c:spPr>
          <c:marker>
            <c:symbol val="none"/>
          </c:marker>
          <c:cat>
            <c:strRef>
              <c:f>Sheet1!$A$2:$A$14</c:f>
              <c:strCache>
                <c:ptCount val="13"/>
                <c:pt idx="0">
                  <c:v>Yardarino (1964)</c:v>
                </c:pt>
                <c:pt idx="1">
                  <c:v>Mount Horner (1965)</c:v>
                </c:pt>
                <c:pt idx="2">
                  <c:v>Dongara (1966)</c:v>
                </c:pt>
                <c:pt idx="3">
                  <c:v>Mondarra (1968)</c:v>
                </c:pt>
                <c:pt idx="4">
                  <c:v>Woodada (1980)</c:v>
                </c:pt>
                <c:pt idx="5">
                  <c:v>Beharra Springs (1990)</c:v>
                </c:pt>
                <c:pt idx="6">
                  <c:v>Cliff Head (2001)</c:v>
                </c:pt>
                <c:pt idx="7">
                  <c:v>Hovea (2001)</c:v>
                </c:pt>
                <c:pt idx="8">
                  <c:v>Jingemia (2002)</c:v>
                </c:pt>
                <c:pt idx="9">
                  <c:v>Eremia (2003)</c:v>
                </c:pt>
                <c:pt idx="10">
                  <c:v>Xyris (2005)</c:v>
                </c:pt>
                <c:pt idx="11">
                  <c:v>Redback Terrace (2009)</c:v>
                </c:pt>
                <c:pt idx="12">
                  <c:v>Waitsia (2014)</c:v>
                </c:pt>
              </c:strCache>
            </c:strRef>
          </c:cat>
          <c:val>
            <c:numRef>
              <c:f>Sheet1!$C$2:$C$14</c:f>
              <c:numCache>
                <c:formatCode>0.00</c:formatCode>
                <c:ptCount val="13"/>
                <c:pt idx="0">
                  <c:v>0.96</c:v>
                </c:pt>
                <c:pt idx="1">
                  <c:v>2.77</c:v>
                </c:pt>
                <c:pt idx="2">
                  <c:v>86.02</c:v>
                </c:pt>
                <c:pt idx="3">
                  <c:v>90.399999999999991</c:v>
                </c:pt>
                <c:pt idx="4">
                  <c:v>99.699999999999989</c:v>
                </c:pt>
                <c:pt idx="5">
                  <c:v>121.57999999999998</c:v>
                </c:pt>
                <c:pt idx="6">
                  <c:v>136.38</c:v>
                </c:pt>
                <c:pt idx="7">
                  <c:v>142.78</c:v>
                </c:pt>
                <c:pt idx="8">
                  <c:v>146.08000000000001</c:v>
                </c:pt>
                <c:pt idx="9">
                  <c:v>147.38000000000002</c:v>
                </c:pt>
                <c:pt idx="10">
                  <c:v>148.47000000000003</c:v>
                </c:pt>
                <c:pt idx="11">
                  <c:v>159.14000000000001</c:v>
                </c:pt>
                <c:pt idx="12">
                  <c:v>313.57000000000005</c:v>
                </c:pt>
              </c:numCache>
            </c:numRef>
          </c:val>
          <c:smooth val="0"/>
          <c:extLst>
            <c:ext xmlns:c16="http://schemas.microsoft.com/office/drawing/2014/chart" uri="{C3380CC4-5D6E-409C-BE32-E72D297353CC}">
              <c16:uniqueId val="{00000003-AA7F-489D-9BDE-8EDE80DF78F7}"/>
            </c:ext>
          </c:extLst>
        </c:ser>
        <c:dLbls>
          <c:showLegendKey val="0"/>
          <c:showVal val="0"/>
          <c:showCatName val="0"/>
          <c:showSerName val="0"/>
          <c:showPercent val="0"/>
          <c:showBubbleSize val="0"/>
        </c:dLbls>
        <c:marker val="1"/>
        <c:smooth val="0"/>
        <c:axId val="438940920"/>
        <c:axId val="438938568"/>
      </c:lineChart>
      <c:catAx>
        <c:axId val="438940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8940528"/>
        <c:crosses val="autoZero"/>
        <c:auto val="1"/>
        <c:lblAlgn val="ctr"/>
        <c:lblOffset val="100"/>
        <c:noMultiLvlLbl val="0"/>
      </c:catAx>
      <c:valAx>
        <c:axId val="438940528"/>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AU" sz="1000" b="1" dirty="0"/>
                  <a:t>EUR (</a:t>
                </a:r>
                <a:r>
                  <a:rPr lang="en-AU" sz="1000" b="1" dirty="0" err="1"/>
                  <a:t>MMboe</a:t>
                </a:r>
                <a:r>
                  <a:rPr lang="en-AU" sz="1000"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8940136"/>
        <c:crosses val="autoZero"/>
        <c:crossBetween val="between"/>
        <c:majorUnit val="60"/>
      </c:valAx>
      <c:valAx>
        <c:axId val="438938568"/>
        <c:scaling>
          <c:orientation val="minMax"/>
          <c:max val="320"/>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AU" sz="1000" b="1" dirty="0"/>
                  <a:t>Cumulative</a:t>
                </a:r>
                <a:r>
                  <a:rPr lang="en-AU" sz="1000" b="1" baseline="0" dirty="0"/>
                  <a:t> EUR (</a:t>
                </a:r>
                <a:r>
                  <a:rPr lang="en-AU" sz="1000" b="1" baseline="0" dirty="0" err="1"/>
                  <a:t>MMboe</a:t>
                </a:r>
                <a:r>
                  <a:rPr lang="en-AU" sz="1000" b="1" baseline="0" dirty="0"/>
                  <a:t>)</a:t>
                </a:r>
                <a:endParaRPr lang="en-AU" sz="1000" b="1" dirty="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8940920"/>
        <c:crosses val="max"/>
        <c:crossBetween val="between"/>
        <c:majorUnit val="160"/>
      </c:valAx>
      <c:catAx>
        <c:axId val="438940920"/>
        <c:scaling>
          <c:orientation val="minMax"/>
        </c:scaling>
        <c:delete val="1"/>
        <c:axPos val="b"/>
        <c:numFmt formatCode="General" sourceLinked="1"/>
        <c:majorTickMark val="out"/>
        <c:minorTickMark val="none"/>
        <c:tickLblPos val="nextTo"/>
        <c:crossAx val="4389385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5560" tIns="47780" rIns="95560" bIns="47780" rtlCol="0"/>
          <a:lstStyle>
            <a:lvl1pPr algn="l">
              <a:defRPr sz="1300"/>
            </a:lvl1pPr>
          </a:lstStyle>
          <a:p>
            <a:endParaRPr lang="en-GB"/>
          </a:p>
        </p:txBody>
      </p:sp>
      <p:sp>
        <p:nvSpPr>
          <p:cNvPr id="3" name="Date Placeholder 2"/>
          <p:cNvSpPr>
            <a:spLocks noGrp="1"/>
          </p:cNvSpPr>
          <p:nvPr>
            <p:ph type="dt" idx="1"/>
          </p:nvPr>
        </p:nvSpPr>
        <p:spPr>
          <a:xfrm>
            <a:off x="3850443" y="0"/>
            <a:ext cx="2945659" cy="498055"/>
          </a:xfrm>
          <a:prstGeom prst="rect">
            <a:avLst/>
          </a:prstGeom>
        </p:spPr>
        <p:txBody>
          <a:bodyPr vert="horz" lIns="95560" tIns="47780" rIns="95560" bIns="47780" rtlCol="0"/>
          <a:lstStyle>
            <a:lvl1pPr algn="r">
              <a:defRPr sz="1300"/>
            </a:lvl1pPr>
          </a:lstStyle>
          <a:p>
            <a:fld id="{4B6C31B7-53D6-4683-9D8A-53AEBD1EF4B8}" type="datetimeFigureOut">
              <a:rPr lang="en-GB" smtClean="0"/>
              <a:t>12/09/2019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0" tIns="47780" rIns="95560" bIns="4778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60" tIns="47780" rIns="95560" bIns="477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4"/>
          </a:xfrm>
          <a:prstGeom prst="rect">
            <a:avLst/>
          </a:prstGeom>
        </p:spPr>
        <p:txBody>
          <a:bodyPr vert="horz" lIns="95560" tIns="47780" rIns="95560" bIns="47780"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5560" tIns="47780" rIns="95560" bIns="47780" rtlCol="0" anchor="b"/>
          <a:lstStyle>
            <a:lvl1pPr algn="r">
              <a:defRPr sz="1300"/>
            </a:lvl1pPr>
          </a:lstStyle>
          <a:p>
            <a:fld id="{8E18B64F-1BB8-4261-B1BF-1A42942FB892}" type="slidenum">
              <a:rPr lang="en-GB" smtClean="0"/>
              <a:t>‹#›</a:t>
            </a:fld>
            <a:endParaRPr lang="en-GB"/>
          </a:p>
        </p:txBody>
      </p:sp>
    </p:spTree>
    <p:extLst>
      <p:ext uri="{BB962C8B-B14F-4D97-AF65-F5344CB8AC3E}">
        <p14:creationId xmlns:p14="http://schemas.microsoft.com/office/powerpoint/2010/main" val="207481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itsuiepmidwest.com.au/awe-achieves-first-gas-sales-waitsia-project-time-within-budg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AU" smtClean="0"/>
              <a:t>2</a:t>
            </a:fld>
            <a:endParaRPr lang="en-AU" dirty="0"/>
          </a:p>
        </p:txBody>
      </p:sp>
    </p:spTree>
    <p:extLst>
      <p:ext uri="{BB962C8B-B14F-4D97-AF65-F5344CB8AC3E}">
        <p14:creationId xmlns:p14="http://schemas.microsoft.com/office/powerpoint/2010/main" val="106699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spcBef>
                <a:spcPts val="0"/>
              </a:spcBef>
              <a:spcAft>
                <a:spcPts val="0"/>
              </a:spcAft>
              <a:buFont typeface="Arial" panose="020B0604020202020204" pitchFamily="34" charset="0"/>
              <a:buChar char="•"/>
            </a:pPr>
            <a:r>
              <a:rPr lang="en-AU" sz="1600" dirty="0"/>
              <a:t>5 operating hubs</a:t>
            </a:r>
          </a:p>
          <a:p>
            <a:pPr marL="285750" lvl="1" indent="-285750">
              <a:spcBef>
                <a:spcPts val="0"/>
              </a:spcBef>
              <a:spcAft>
                <a:spcPts val="0"/>
              </a:spcAft>
              <a:buFont typeface="Arial" panose="020B0604020202020204" pitchFamily="34" charset="0"/>
              <a:buChar char="•"/>
            </a:pPr>
            <a:endParaRPr lang="en-AU" sz="1600" dirty="0"/>
          </a:p>
          <a:p>
            <a:pPr marL="285750" lvl="1" indent="-285750">
              <a:spcBef>
                <a:spcPts val="0"/>
              </a:spcBef>
              <a:spcAft>
                <a:spcPts val="0"/>
              </a:spcAft>
              <a:buFont typeface="Arial" panose="020B0604020202020204" pitchFamily="34" charset="0"/>
              <a:buChar char="•"/>
            </a:pPr>
            <a:r>
              <a:rPr lang="en-AU" sz="1600" dirty="0"/>
              <a:t>Operate 66% of our production</a:t>
            </a:r>
            <a:endParaRPr lang="en-AU" sz="1600" dirty="0">
              <a:cs typeface="Segoe UI"/>
            </a:endParaRPr>
          </a:p>
          <a:p>
            <a:pPr marL="285750" lvl="1" indent="-285750">
              <a:spcBef>
                <a:spcPts val="0"/>
              </a:spcBef>
              <a:spcAft>
                <a:spcPts val="0"/>
              </a:spcAft>
              <a:buFont typeface="Arial" panose="020B0604020202020204" pitchFamily="34" charset="0"/>
              <a:buChar char="•"/>
            </a:pPr>
            <a:endParaRPr lang="en-AU" sz="1600" dirty="0"/>
          </a:p>
          <a:p>
            <a:pPr marL="285750" lvl="1" indent="-285750">
              <a:spcBef>
                <a:spcPts val="0"/>
              </a:spcBef>
              <a:spcAft>
                <a:spcPts val="0"/>
              </a:spcAft>
              <a:buFont typeface="Arial" panose="020B0604020202020204" pitchFamily="34" charset="0"/>
              <a:buChar char="•"/>
            </a:pPr>
            <a:r>
              <a:rPr lang="en-AU" sz="1600" dirty="0"/>
              <a:t>Onshore and offshore capability</a:t>
            </a:r>
            <a:endParaRPr lang="en-AU" sz="1600" dirty="0">
              <a:cs typeface="Segoe UI"/>
            </a:endParaRPr>
          </a:p>
          <a:p>
            <a:pPr marL="285750" lvl="1" indent="-285750">
              <a:spcBef>
                <a:spcPts val="0"/>
              </a:spcBef>
              <a:spcAft>
                <a:spcPts val="0"/>
              </a:spcAft>
              <a:buFont typeface="Arial" panose="020B0604020202020204" pitchFamily="34" charset="0"/>
              <a:buChar char="•"/>
            </a:pPr>
            <a:endParaRPr lang="en-AU" sz="1600" dirty="0"/>
          </a:p>
          <a:p>
            <a:pPr marL="285750" lvl="1" indent="-285750">
              <a:spcBef>
                <a:spcPts val="0"/>
              </a:spcBef>
              <a:spcAft>
                <a:spcPts val="0"/>
              </a:spcAft>
              <a:buFont typeface="Arial" panose="020B0604020202020204" pitchFamily="34" charset="0"/>
              <a:buChar char="•"/>
            </a:pPr>
            <a:r>
              <a:rPr lang="en-AU" sz="1600" dirty="0">
                <a:cs typeface="Segoe UI"/>
              </a:rPr>
              <a:t>Australia's largest onshore oil producer</a:t>
            </a:r>
          </a:p>
          <a:p>
            <a:pPr marL="285750" lvl="1" indent="-285750">
              <a:spcBef>
                <a:spcPts val="0"/>
              </a:spcBef>
              <a:spcAft>
                <a:spcPts val="0"/>
              </a:spcAft>
              <a:buFont typeface="Arial" panose="020B0604020202020204" pitchFamily="34" charset="0"/>
              <a:buChar char="•"/>
            </a:pPr>
            <a:endParaRPr lang="en-AU" sz="1600" dirty="0"/>
          </a:p>
          <a:p>
            <a:pPr marL="285750" lvl="1" indent="-285750">
              <a:spcBef>
                <a:spcPts val="0"/>
              </a:spcBef>
              <a:spcAft>
                <a:spcPts val="0"/>
              </a:spcAft>
              <a:buFont typeface="Arial" panose="020B0604020202020204" pitchFamily="34" charset="0"/>
              <a:buChar char="•"/>
            </a:pPr>
            <a:r>
              <a:rPr lang="en-AU" sz="1600" dirty="0"/>
              <a:t>Significantly reinvesting in Australia</a:t>
            </a:r>
            <a:endParaRPr lang="en-AU" sz="1600" dirty="0">
              <a:cs typeface="Segoe UI"/>
            </a:endParaRPr>
          </a:p>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4</a:t>
            </a:fld>
            <a:endParaRPr lang="en-GB"/>
          </a:p>
        </p:txBody>
      </p:sp>
    </p:spTree>
    <p:extLst>
      <p:ext uri="{BB962C8B-B14F-4D97-AF65-F5344CB8AC3E}">
        <p14:creationId xmlns:p14="http://schemas.microsoft.com/office/powerpoint/2010/main" val="103177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5</a:t>
            </a:fld>
            <a:endParaRPr lang="en-GB"/>
          </a:p>
        </p:txBody>
      </p:sp>
    </p:spTree>
    <p:extLst>
      <p:ext uri="{BB962C8B-B14F-4D97-AF65-F5344CB8AC3E}">
        <p14:creationId xmlns:p14="http://schemas.microsoft.com/office/powerpoint/2010/main" val="137719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6</a:t>
            </a:fld>
            <a:endParaRPr lang="en-GB"/>
          </a:p>
        </p:txBody>
      </p:sp>
    </p:spTree>
    <p:extLst>
      <p:ext uri="{BB962C8B-B14F-4D97-AF65-F5344CB8AC3E}">
        <p14:creationId xmlns:p14="http://schemas.microsoft.com/office/powerpoint/2010/main" val="179248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Segoe UI"/>
            </a:endParaRP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Waitsia</a:t>
            </a:r>
            <a:r>
              <a:rPr lang="en-US" sz="1200" b="0" i="0" kern="1200" dirty="0">
                <a:solidFill>
                  <a:schemeClr val="tx1"/>
                </a:solidFill>
                <a:effectLst/>
                <a:latin typeface="+mn-lt"/>
                <a:ea typeface="+mn-ea"/>
                <a:cs typeface="+mn-cs"/>
              </a:rPr>
              <a:t> gas field began producing natural gas in August 2016 when the </a:t>
            </a:r>
            <a:r>
              <a:rPr lang="en-US" sz="1200" b="0" i="0" u="none" strike="noStrike" kern="1200" dirty="0" err="1">
                <a:solidFill>
                  <a:schemeClr val="tx1"/>
                </a:solidFill>
                <a:effectLst/>
                <a:latin typeface="+mn-lt"/>
                <a:ea typeface="+mn-ea"/>
                <a:cs typeface="+mn-cs"/>
                <a:hlinkClick r:id="rId3"/>
              </a:rPr>
              <a:t>Waitsia</a:t>
            </a:r>
            <a:r>
              <a:rPr lang="en-US" sz="1200" b="0" i="0" u="none" strike="noStrike" kern="1200" dirty="0">
                <a:solidFill>
                  <a:schemeClr val="tx1"/>
                </a:solidFill>
                <a:effectLst/>
                <a:latin typeface="+mn-lt"/>
                <a:ea typeface="+mn-ea"/>
                <a:cs typeface="+mn-cs"/>
                <a:hlinkClick r:id="rId3"/>
              </a:rPr>
              <a:t> Gas Project Stage 1A</a:t>
            </a:r>
            <a:r>
              <a:rPr lang="en-US" sz="1200" b="0" i="0" kern="1200" dirty="0">
                <a:solidFill>
                  <a:schemeClr val="tx1"/>
                </a:solidFill>
                <a:effectLst/>
                <a:latin typeface="+mn-lt"/>
                <a:ea typeface="+mn-ea"/>
                <a:cs typeface="+mn-cs"/>
              </a:rPr>
              <a:t> was commissioned. Gas is flowed from the Senecio-03 and Waitsia-01 wells to the </a:t>
            </a:r>
            <a:r>
              <a:rPr lang="en-US" sz="1200" b="0" i="0" kern="1200" dirty="0" err="1">
                <a:solidFill>
                  <a:schemeClr val="tx1"/>
                </a:solidFill>
                <a:effectLst/>
                <a:latin typeface="+mn-lt"/>
                <a:ea typeface="+mn-ea"/>
                <a:cs typeface="+mn-cs"/>
              </a:rPr>
              <a:t>Xyris</a:t>
            </a:r>
            <a:r>
              <a:rPr lang="en-US" sz="1200" b="0" i="0" kern="1200" dirty="0">
                <a:solidFill>
                  <a:schemeClr val="tx1"/>
                </a:solidFill>
                <a:effectLst/>
                <a:latin typeface="+mn-lt"/>
                <a:ea typeface="+mn-ea"/>
                <a:cs typeface="+mn-cs"/>
              </a:rPr>
              <a:t> Production Facility, which was refurbished in 2016 following a period of care and maintenance, </a:t>
            </a:r>
            <a:endParaRPr lang="en-AU" dirty="0"/>
          </a:p>
          <a:p>
            <a:endParaRPr lang="en-AU" dirty="0"/>
          </a:p>
          <a:p>
            <a:pPr marL="285750" indent="-285750">
              <a:buFont typeface="Arial"/>
              <a:buChar char="•"/>
            </a:pPr>
            <a:r>
              <a:rPr lang="en-US" dirty="0">
                <a:ea typeface="+mn-lt"/>
                <a:cs typeface="+mn-lt"/>
              </a:rPr>
              <a:t>Safety and environmental sustainability are priorities for Beach, and only proven technologies are used in our operations.</a:t>
            </a:r>
            <a:endParaRPr lang="en-US" dirty="0">
              <a:solidFill>
                <a:srgbClr val="0070C0"/>
              </a:solidFill>
              <a:ea typeface="+mn-lt"/>
              <a:cs typeface="+mn-lt"/>
            </a:endParaRP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Beach does not undertake any fracture stimulation (fracking) activities in the Perth Basin</a:t>
            </a:r>
            <a:endParaRPr lang="en-US" dirty="0">
              <a:cs typeface="Segoe UI"/>
            </a:endParaRP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Exploration in the Perth Basin commenced in the late 1940s.</a:t>
            </a:r>
            <a:endParaRPr lang="en-US" dirty="0">
              <a:cs typeface="Segoe UI"/>
            </a:endParaRP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More than 200 wells have been drilled onshore in the Perth Basin since that time – Beach has not drilled any wells to date.</a:t>
            </a:r>
            <a:endParaRPr lang="en-US" dirty="0">
              <a:cs typeface="Segoe UI"/>
            </a:endParaRPr>
          </a:p>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7</a:t>
            </a:fld>
            <a:endParaRPr lang="en-GB"/>
          </a:p>
        </p:txBody>
      </p:sp>
    </p:spTree>
    <p:extLst>
      <p:ext uri="{BB962C8B-B14F-4D97-AF65-F5344CB8AC3E}">
        <p14:creationId xmlns:p14="http://schemas.microsoft.com/office/powerpoint/2010/main" val="146660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8</a:t>
            </a:fld>
            <a:endParaRPr lang="en-GB"/>
          </a:p>
        </p:txBody>
      </p:sp>
    </p:spTree>
    <p:extLst>
      <p:ext uri="{BB962C8B-B14F-4D97-AF65-F5344CB8AC3E}">
        <p14:creationId xmlns:p14="http://schemas.microsoft.com/office/powerpoint/2010/main" val="275122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Beach is </a:t>
            </a:r>
            <a:r>
              <a:rPr lang="en-US" b="0" u="sng" dirty="0">
                <a:solidFill>
                  <a:schemeClr val="tx1"/>
                </a:solidFill>
              </a:rPr>
              <a:t>NOT</a:t>
            </a:r>
            <a:r>
              <a:rPr lang="en-US" b="0" dirty="0">
                <a:solidFill>
                  <a:schemeClr val="tx1"/>
                </a:solidFill>
              </a:rPr>
              <a:t> exploring for tight gas, shale gas, coal seam gas, nor has any planned fracture stimulation projects in the Perth Basin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High flow rate reservoirs discovered at &gt;4000m depth</a:t>
            </a:r>
          </a:p>
          <a:p>
            <a:endParaRPr lang="en-AU" dirty="0"/>
          </a:p>
        </p:txBody>
      </p:sp>
      <p:sp>
        <p:nvSpPr>
          <p:cNvPr id="4" name="Slide Number Placeholder 3"/>
          <p:cNvSpPr>
            <a:spLocks noGrp="1"/>
          </p:cNvSpPr>
          <p:nvPr>
            <p:ph type="sldNum" sz="quarter" idx="5"/>
          </p:nvPr>
        </p:nvSpPr>
        <p:spPr/>
        <p:txBody>
          <a:bodyPr/>
          <a:lstStyle/>
          <a:p>
            <a:fld id="{8E18B64F-1BB8-4261-B1BF-1A42942FB892}" type="slidenum">
              <a:rPr lang="en-GB" smtClean="0"/>
              <a:t>9</a:t>
            </a:fld>
            <a:endParaRPr lang="en-GB"/>
          </a:p>
        </p:txBody>
      </p:sp>
    </p:spTree>
    <p:extLst>
      <p:ext uri="{BB962C8B-B14F-4D97-AF65-F5344CB8AC3E}">
        <p14:creationId xmlns:p14="http://schemas.microsoft.com/office/powerpoint/2010/main" val="3238960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 Beharra Spring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5" name="Picture 4" descr="A large body of water&#10;&#10;Description automatically generated">
            <a:extLst>
              <a:ext uri="{FF2B5EF4-FFF2-40B4-BE49-F238E27FC236}">
                <a16:creationId xmlns:a16="http://schemas.microsoft.com/office/drawing/2014/main" id="{1646BC65-DC39-4119-96E2-AEA52FB305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762"/>
          <a:stretch/>
        </p:blipFill>
        <p:spPr>
          <a:xfrm>
            <a:off x="5875435" y="0"/>
            <a:ext cx="6331085" cy="6858000"/>
          </a:xfrm>
          <a:prstGeom prst="rect">
            <a:avLst/>
          </a:prstGeom>
        </p:spPr>
      </p:pic>
    </p:spTree>
    <p:extLst>
      <p:ext uri="{BB962C8B-B14F-4D97-AF65-F5344CB8AC3E}">
        <p14:creationId xmlns:p14="http://schemas.microsoft.com/office/powerpoint/2010/main" val="297143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ivider Image 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A53904-A2B3-44FF-AC44-3EEF5F76CB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1003" b="24922"/>
          <a:stretch/>
        </p:blipFill>
        <p:spPr>
          <a:xfrm>
            <a:off x="0" y="0"/>
            <a:ext cx="12193200" cy="6858000"/>
          </a:xfrm>
          <a:prstGeom prst="rect">
            <a:avLst/>
          </a:prstGeom>
        </p:spPr>
      </p:pic>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399" y="1620000"/>
            <a:ext cx="10186625" cy="1384995"/>
          </a:xfrm>
        </p:spPr>
        <p:txBody>
          <a:bodyPr anchor="t"/>
          <a:lstStyle>
            <a:lvl1pPr>
              <a:defRPr sz="5000" b="0" i="0">
                <a:solidFill>
                  <a:schemeClr val="accent2"/>
                </a:solidFill>
                <a:latin typeface="Segoe UI" panose="020B0502040204020203" pitchFamily="34" charset="0"/>
                <a:cs typeface="Segoe UI" panose="020B0502040204020203"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sz="1400" b="0" cap="all" spc="3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C7B339C6-9EBD-4720-B2C7-20D4CC4B67AC}"/>
              </a:ext>
            </a:extLst>
          </p:cNvPr>
          <p:cNvGrpSpPr/>
          <p:nvPr userDrawn="1"/>
        </p:nvGrpSpPr>
        <p:grpSpPr>
          <a:xfrm>
            <a:off x="554038" y="4826001"/>
            <a:ext cx="1727199" cy="1492250"/>
            <a:chOff x="554038" y="4826001"/>
            <a:chExt cx="1727199" cy="1492250"/>
          </a:xfrm>
          <a:solidFill>
            <a:schemeClr val="bg1"/>
          </a:solidFill>
        </p:grpSpPr>
        <p:sp>
          <p:nvSpPr>
            <p:cNvPr id="49" name="Freeform 5">
              <a:extLst>
                <a:ext uri="{FF2B5EF4-FFF2-40B4-BE49-F238E27FC236}">
                  <a16:creationId xmlns:a16="http://schemas.microsoft.com/office/drawing/2014/main" id="{150E2F56-B7E6-4B2E-9C52-250F6DB4B7D1}"/>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0" name="Freeform 6">
              <a:extLst>
                <a:ext uri="{FF2B5EF4-FFF2-40B4-BE49-F238E27FC236}">
                  <a16:creationId xmlns:a16="http://schemas.microsoft.com/office/drawing/2014/main" id="{F50249A4-456F-4D95-92E1-EB60325B25BB}"/>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1" name="Freeform 7">
              <a:extLst>
                <a:ext uri="{FF2B5EF4-FFF2-40B4-BE49-F238E27FC236}">
                  <a16:creationId xmlns:a16="http://schemas.microsoft.com/office/drawing/2014/main" id="{9BA42CC2-1B5C-445B-95A5-3F8342C54996}"/>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2" name="Freeform 8">
              <a:extLst>
                <a:ext uri="{FF2B5EF4-FFF2-40B4-BE49-F238E27FC236}">
                  <a16:creationId xmlns:a16="http://schemas.microsoft.com/office/drawing/2014/main" id="{A541DA48-20B5-48E1-9B0A-8041E93F7254}"/>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3" name="Freeform 9">
              <a:extLst>
                <a:ext uri="{FF2B5EF4-FFF2-40B4-BE49-F238E27FC236}">
                  <a16:creationId xmlns:a16="http://schemas.microsoft.com/office/drawing/2014/main" id="{F1EDD237-D3A2-482F-8E8E-FCCA34DACF17}"/>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4" name="Freeform 10">
              <a:extLst>
                <a:ext uri="{FF2B5EF4-FFF2-40B4-BE49-F238E27FC236}">
                  <a16:creationId xmlns:a16="http://schemas.microsoft.com/office/drawing/2014/main" id="{B6329EE5-71A4-461A-9905-F564A4452D57}"/>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5" name="Freeform 11">
              <a:extLst>
                <a:ext uri="{FF2B5EF4-FFF2-40B4-BE49-F238E27FC236}">
                  <a16:creationId xmlns:a16="http://schemas.microsoft.com/office/drawing/2014/main" id="{4E44EC7E-3EA6-4A64-813D-89B8E6498711}"/>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6" name="Freeform 12">
              <a:extLst>
                <a:ext uri="{FF2B5EF4-FFF2-40B4-BE49-F238E27FC236}">
                  <a16:creationId xmlns:a16="http://schemas.microsoft.com/office/drawing/2014/main" id="{7A03C51B-76A3-494E-A27A-994473D40E3F}"/>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7" name="Freeform 13">
              <a:extLst>
                <a:ext uri="{FF2B5EF4-FFF2-40B4-BE49-F238E27FC236}">
                  <a16:creationId xmlns:a16="http://schemas.microsoft.com/office/drawing/2014/main" id="{706612DC-F11C-478D-A996-AD9B15A95C66}"/>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8" name="Freeform 14">
              <a:extLst>
                <a:ext uri="{FF2B5EF4-FFF2-40B4-BE49-F238E27FC236}">
                  <a16:creationId xmlns:a16="http://schemas.microsoft.com/office/drawing/2014/main" id="{7C23C6C3-7719-4186-8619-5B1ECF32CBBC}"/>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9" name="Freeform 15">
              <a:extLst>
                <a:ext uri="{FF2B5EF4-FFF2-40B4-BE49-F238E27FC236}">
                  <a16:creationId xmlns:a16="http://schemas.microsoft.com/office/drawing/2014/main" id="{C3A19992-034B-4EA1-B0C4-4F4113AFFED7}"/>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0" name="Freeform 16">
              <a:extLst>
                <a:ext uri="{FF2B5EF4-FFF2-40B4-BE49-F238E27FC236}">
                  <a16:creationId xmlns:a16="http://schemas.microsoft.com/office/drawing/2014/main" id="{1AEDF75B-1A30-4B92-8940-3BEBDC081C8F}"/>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1" name="Freeform 17">
              <a:extLst>
                <a:ext uri="{FF2B5EF4-FFF2-40B4-BE49-F238E27FC236}">
                  <a16:creationId xmlns:a16="http://schemas.microsoft.com/office/drawing/2014/main" id="{6775042D-813E-4D5C-AAF3-8FBE39ED0100}"/>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2" name="Freeform 18">
              <a:extLst>
                <a:ext uri="{FF2B5EF4-FFF2-40B4-BE49-F238E27FC236}">
                  <a16:creationId xmlns:a16="http://schemas.microsoft.com/office/drawing/2014/main" id="{937D37BB-CFF4-447A-A2D7-7814AE78B244}"/>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3" name="Freeform 19">
              <a:extLst>
                <a:ext uri="{FF2B5EF4-FFF2-40B4-BE49-F238E27FC236}">
                  <a16:creationId xmlns:a16="http://schemas.microsoft.com/office/drawing/2014/main" id="{EBDD5698-9E8E-448B-919F-6D11E6523452}"/>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4" name="Freeform 20">
              <a:extLst>
                <a:ext uri="{FF2B5EF4-FFF2-40B4-BE49-F238E27FC236}">
                  <a16:creationId xmlns:a16="http://schemas.microsoft.com/office/drawing/2014/main" id="{D531B3B6-3A2E-4987-8FFB-CF5A212FC0C3}"/>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5" name="Freeform 21">
              <a:extLst>
                <a:ext uri="{FF2B5EF4-FFF2-40B4-BE49-F238E27FC236}">
                  <a16:creationId xmlns:a16="http://schemas.microsoft.com/office/drawing/2014/main" id="{10796FCB-9C96-4496-BB96-FFECA758E6C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6" name="Freeform 22">
              <a:extLst>
                <a:ext uri="{FF2B5EF4-FFF2-40B4-BE49-F238E27FC236}">
                  <a16:creationId xmlns:a16="http://schemas.microsoft.com/office/drawing/2014/main" id="{3ACBF859-4C0F-4F8D-B00D-55FDE8F300EC}"/>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7" name="Freeform 23">
              <a:extLst>
                <a:ext uri="{FF2B5EF4-FFF2-40B4-BE49-F238E27FC236}">
                  <a16:creationId xmlns:a16="http://schemas.microsoft.com/office/drawing/2014/main" id="{99B7A183-48FE-485D-9E61-9A4641DDF445}"/>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8" name="Freeform 24">
              <a:extLst>
                <a:ext uri="{FF2B5EF4-FFF2-40B4-BE49-F238E27FC236}">
                  <a16:creationId xmlns:a16="http://schemas.microsoft.com/office/drawing/2014/main" id="{2468BE6A-145E-45C9-A6BA-4CC1F612EFAE}"/>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9" name="Freeform 25">
              <a:extLst>
                <a:ext uri="{FF2B5EF4-FFF2-40B4-BE49-F238E27FC236}">
                  <a16:creationId xmlns:a16="http://schemas.microsoft.com/office/drawing/2014/main" id="{DFDC9ACD-14B1-49D4-8026-6137C8DC37F0}"/>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0" name="Freeform 26">
              <a:extLst>
                <a:ext uri="{FF2B5EF4-FFF2-40B4-BE49-F238E27FC236}">
                  <a16:creationId xmlns:a16="http://schemas.microsoft.com/office/drawing/2014/main" id="{E5FC460C-7D3D-4BF2-930C-04F1784DC7EB}"/>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1" name="Freeform 27">
              <a:extLst>
                <a:ext uri="{FF2B5EF4-FFF2-40B4-BE49-F238E27FC236}">
                  <a16:creationId xmlns:a16="http://schemas.microsoft.com/office/drawing/2014/main" id="{2EE687DC-0450-499F-87AE-8E01F887E9F4}"/>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2" name="Freeform 28">
              <a:extLst>
                <a:ext uri="{FF2B5EF4-FFF2-40B4-BE49-F238E27FC236}">
                  <a16:creationId xmlns:a16="http://schemas.microsoft.com/office/drawing/2014/main" id="{7C23ECCE-6719-48F9-959D-DFDD43DF05AC}"/>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3" name="Freeform 29">
              <a:extLst>
                <a:ext uri="{FF2B5EF4-FFF2-40B4-BE49-F238E27FC236}">
                  <a16:creationId xmlns:a16="http://schemas.microsoft.com/office/drawing/2014/main" id="{3E04F415-DD14-4441-866D-61EA04D8CD6D}"/>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4" name="Freeform 30">
              <a:extLst>
                <a:ext uri="{FF2B5EF4-FFF2-40B4-BE49-F238E27FC236}">
                  <a16:creationId xmlns:a16="http://schemas.microsoft.com/office/drawing/2014/main" id="{D695928F-D732-4266-B405-744F184370F1}"/>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5" name="Freeform 31">
              <a:extLst>
                <a:ext uri="{FF2B5EF4-FFF2-40B4-BE49-F238E27FC236}">
                  <a16:creationId xmlns:a16="http://schemas.microsoft.com/office/drawing/2014/main" id="{FAB5F8C1-D310-4847-8883-B822E3F2EAD9}"/>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6" name="Freeform 32">
              <a:extLst>
                <a:ext uri="{FF2B5EF4-FFF2-40B4-BE49-F238E27FC236}">
                  <a16:creationId xmlns:a16="http://schemas.microsoft.com/office/drawing/2014/main" id="{ED9FBC70-72D9-4854-87ED-0C3579359476}"/>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7" name="Freeform 33">
              <a:extLst>
                <a:ext uri="{FF2B5EF4-FFF2-40B4-BE49-F238E27FC236}">
                  <a16:creationId xmlns:a16="http://schemas.microsoft.com/office/drawing/2014/main" id="{F9441E28-7DA3-4CE6-8C51-DF9B95D01CCF}"/>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8" name="Freeform 34">
              <a:extLst>
                <a:ext uri="{FF2B5EF4-FFF2-40B4-BE49-F238E27FC236}">
                  <a16:creationId xmlns:a16="http://schemas.microsoft.com/office/drawing/2014/main" id="{19D076B2-31FB-48E8-A049-65CACA2E37DA}"/>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9" name="Freeform 35">
              <a:extLst>
                <a:ext uri="{FF2B5EF4-FFF2-40B4-BE49-F238E27FC236}">
                  <a16:creationId xmlns:a16="http://schemas.microsoft.com/office/drawing/2014/main" id="{196D81CF-F2C6-441B-BAAD-CCCFCC5F4F79}"/>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0" name="Freeform 36">
              <a:extLst>
                <a:ext uri="{FF2B5EF4-FFF2-40B4-BE49-F238E27FC236}">
                  <a16:creationId xmlns:a16="http://schemas.microsoft.com/office/drawing/2014/main" id="{FC22E399-76B2-4CBA-9EBA-A7A67F2E1603}"/>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1" name="Freeform 37">
              <a:extLst>
                <a:ext uri="{FF2B5EF4-FFF2-40B4-BE49-F238E27FC236}">
                  <a16:creationId xmlns:a16="http://schemas.microsoft.com/office/drawing/2014/main" id="{E7EC993B-AA31-4BAA-9B6F-5205CA2E0A82}"/>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38">
              <a:extLst>
                <a:ext uri="{FF2B5EF4-FFF2-40B4-BE49-F238E27FC236}">
                  <a16:creationId xmlns:a16="http://schemas.microsoft.com/office/drawing/2014/main" id="{F4A54498-25C9-4662-8DDE-768D46B38FFE}"/>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39">
              <a:extLst>
                <a:ext uri="{FF2B5EF4-FFF2-40B4-BE49-F238E27FC236}">
                  <a16:creationId xmlns:a16="http://schemas.microsoft.com/office/drawing/2014/main" id="{F13E20D1-2CC2-4B60-952E-5CFC2306E305}"/>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40">
              <a:extLst>
                <a:ext uri="{FF2B5EF4-FFF2-40B4-BE49-F238E27FC236}">
                  <a16:creationId xmlns:a16="http://schemas.microsoft.com/office/drawing/2014/main" id="{463D4E23-4BDD-4483-8DA8-A3C02A7EE122}"/>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spTree>
    <p:extLst>
      <p:ext uri="{BB962C8B-B14F-4D97-AF65-F5344CB8AC3E}">
        <p14:creationId xmlns:p14="http://schemas.microsoft.com/office/powerpoint/2010/main" val="173386089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Custom Imag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F926DB-807D-44EB-AE87-7B440C3436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5" b="7703"/>
          <a:stretch/>
        </p:blipFill>
        <p:spPr>
          <a:xfrm>
            <a:off x="0" y="0"/>
            <a:ext cx="12192000" cy="6858000"/>
          </a:xfrm>
          <a:prstGeom prst="rect">
            <a:avLst/>
          </a:prstGeom>
        </p:spPr>
      </p:pic>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20000"/>
            <a:ext cx="5616000" cy="1384995"/>
          </a:xfrm>
        </p:spPr>
        <p:txBody>
          <a:bodyPr anchor="t"/>
          <a:lstStyle>
            <a:lvl1pPr>
              <a:defRPr sz="5000" b="0" i="0">
                <a:solidFill>
                  <a:schemeClr val="accent2"/>
                </a:solidFill>
                <a:latin typeface="Segoe UI" panose="020B0502040204020203" pitchFamily="34" charset="0"/>
                <a:cs typeface="Segoe UI" panose="020B0502040204020203"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sz="1400" b="0" cap="all" spc="300" baseline="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E4378DAB-89B6-43E0-8B36-A474A8A747C0}"/>
              </a:ext>
            </a:extLst>
          </p:cNvPr>
          <p:cNvGrpSpPr/>
          <p:nvPr userDrawn="1"/>
        </p:nvGrpSpPr>
        <p:grpSpPr>
          <a:xfrm>
            <a:off x="554038" y="4826001"/>
            <a:ext cx="1727199" cy="1492250"/>
            <a:chOff x="554038" y="4826001"/>
            <a:chExt cx="1727199" cy="1492250"/>
          </a:xfrm>
          <a:solidFill>
            <a:schemeClr val="bg1"/>
          </a:solidFill>
        </p:grpSpPr>
        <p:sp>
          <p:nvSpPr>
            <p:cNvPr id="49" name="Freeform 5">
              <a:extLst>
                <a:ext uri="{FF2B5EF4-FFF2-40B4-BE49-F238E27FC236}">
                  <a16:creationId xmlns:a16="http://schemas.microsoft.com/office/drawing/2014/main" id="{A98E4C6E-04D4-45A0-8882-0DA67C70B7DD}"/>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0" name="Freeform 6">
              <a:extLst>
                <a:ext uri="{FF2B5EF4-FFF2-40B4-BE49-F238E27FC236}">
                  <a16:creationId xmlns:a16="http://schemas.microsoft.com/office/drawing/2014/main" id="{0533FCCC-5239-4A3D-A219-344FAD1AC9A3}"/>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1" name="Freeform 7">
              <a:extLst>
                <a:ext uri="{FF2B5EF4-FFF2-40B4-BE49-F238E27FC236}">
                  <a16:creationId xmlns:a16="http://schemas.microsoft.com/office/drawing/2014/main" id="{5AB098EE-27AD-43C2-B89E-4C698FEA7688}"/>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2" name="Freeform 8">
              <a:extLst>
                <a:ext uri="{FF2B5EF4-FFF2-40B4-BE49-F238E27FC236}">
                  <a16:creationId xmlns:a16="http://schemas.microsoft.com/office/drawing/2014/main" id="{09731A52-8632-4185-BE0D-768C8141B1F5}"/>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3" name="Freeform 9">
              <a:extLst>
                <a:ext uri="{FF2B5EF4-FFF2-40B4-BE49-F238E27FC236}">
                  <a16:creationId xmlns:a16="http://schemas.microsoft.com/office/drawing/2014/main" id="{86BFF97D-2C41-47DC-97D6-E142B6B24E0B}"/>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4" name="Freeform 10">
              <a:extLst>
                <a:ext uri="{FF2B5EF4-FFF2-40B4-BE49-F238E27FC236}">
                  <a16:creationId xmlns:a16="http://schemas.microsoft.com/office/drawing/2014/main" id="{798B9DCF-1994-4DF9-81FC-57043E982E27}"/>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5" name="Freeform 11">
              <a:extLst>
                <a:ext uri="{FF2B5EF4-FFF2-40B4-BE49-F238E27FC236}">
                  <a16:creationId xmlns:a16="http://schemas.microsoft.com/office/drawing/2014/main" id="{F501F112-7A44-495E-8936-32DD6250698C}"/>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6" name="Freeform 12">
              <a:extLst>
                <a:ext uri="{FF2B5EF4-FFF2-40B4-BE49-F238E27FC236}">
                  <a16:creationId xmlns:a16="http://schemas.microsoft.com/office/drawing/2014/main" id="{8C280B1F-DE19-424D-A40B-C432AB830C7C}"/>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7" name="Freeform 13">
              <a:extLst>
                <a:ext uri="{FF2B5EF4-FFF2-40B4-BE49-F238E27FC236}">
                  <a16:creationId xmlns:a16="http://schemas.microsoft.com/office/drawing/2014/main" id="{DA263CCB-EFD9-4725-B011-73A101E179C4}"/>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8" name="Freeform 14">
              <a:extLst>
                <a:ext uri="{FF2B5EF4-FFF2-40B4-BE49-F238E27FC236}">
                  <a16:creationId xmlns:a16="http://schemas.microsoft.com/office/drawing/2014/main" id="{FF901CE8-D725-407E-8860-AC25ABDCA3D0}"/>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59" name="Freeform 15">
              <a:extLst>
                <a:ext uri="{FF2B5EF4-FFF2-40B4-BE49-F238E27FC236}">
                  <a16:creationId xmlns:a16="http://schemas.microsoft.com/office/drawing/2014/main" id="{4507F5CB-D0C4-4801-AC93-F6ED849092DA}"/>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0" name="Freeform 16">
              <a:extLst>
                <a:ext uri="{FF2B5EF4-FFF2-40B4-BE49-F238E27FC236}">
                  <a16:creationId xmlns:a16="http://schemas.microsoft.com/office/drawing/2014/main" id="{B418ED58-E8B0-4E3F-BE38-583A852449CD}"/>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1" name="Freeform 17">
              <a:extLst>
                <a:ext uri="{FF2B5EF4-FFF2-40B4-BE49-F238E27FC236}">
                  <a16:creationId xmlns:a16="http://schemas.microsoft.com/office/drawing/2014/main" id="{57A1676A-7C8C-41D3-A876-A477DA2FA7A3}"/>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2" name="Freeform 18">
              <a:extLst>
                <a:ext uri="{FF2B5EF4-FFF2-40B4-BE49-F238E27FC236}">
                  <a16:creationId xmlns:a16="http://schemas.microsoft.com/office/drawing/2014/main" id="{1EBC34C2-22AE-454C-8F70-F4F1E3BD87AF}"/>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3" name="Freeform 19">
              <a:extLst>
                <a:ext uri="{FF2B5EF4-FFF2-40B4-BE49-F238E27FC236}">
                  <a16:creationId xmlns:a16="http://schemas.microsoft.com/office/drawing/2014/main" id="{37C5575F-13D1-4BFF-8D99-CFFF53BB85A5}"/>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4" name="Freeform 20">
              <a:extLst>
                <a:ext uri="{FF2B5EF4-FFF2-40B4-BE49-F238E27FC236}">
                  <a16:creationId xmlns:a16="http://schemas.microsoft.com/office/drawing/2014/main" id="{36CD97E5-695D-4616-869D-4E79DE2E0879}"/>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5" name="Freeform 21">
              <a:extLst>
                <a:ext uri="{FF2B5EF4-FFF2-40B4-BE49-F238E27FC236}">
                  <a16:creationId xmlns:a16="http://schemas.microsoft.com/office/drawing/2014/main" id="{8737A988-A3BB-45AD-BAAF-3CD35A52F907}"/>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6" name="Freeform 22">
              <a:extLst>
                <a:ext uri="{FF2B5EF4-FFF2-40B4-BE49-F238E27FC236}">
                  <a16:creationId xmlns:a16="http://schemas.microsoft.com/office/drawing/2014/main" id="{C61DF045-C90A-48E3-B992-520320F49856}"/>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7" name="Freeform 23">
              <a:extLst>
                <a:ext uri="{FF2B5EF4-FFF2-40B4-BE49-F238E27FC236}">
                  <a16:creationId xmlns:a16="http://schemas.microsoft.com/office/drawing/2014/main" id="{1E9889E7-374C-49B4-8284-06FA25C5B4C2}"/>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8" name="Freeform 24">
              <a:extLst>
                <a:ext uri="{FF2B5EF4-FFF2-40B4-BE49-F238E27FC236}">
                  <a16:creationId xmlns:a16="http://schemas.microsoft.com/office/drawing/2014/main" id="{557E4708-8E73-4CF2-B8F2-2F2C5A63B6D0}"/>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69" name="Freeform 25">
              <a:extLst>
                <a:ext uri="{FF2B5EF4-FFF2-40B4-BE49-F238E27FC236}">
                  <a16:creationId xmlns:a16="http://schemas.microsoft.com/office/drawing/2014/main" id="{89E068DF-2391-4714-8F40-0600BAD07AE1}"/>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0" name="Freeform 26">
              <a:extLst>
                <a:ext uri="{FF2B5EF4-FFF2-40B4-BE49-F238E27FC236}">
                  <a16:creationId xmlns:a16="http://schemas.microsoft.com/office/drawing/2014/main" id="{FA1D341E-F83C-4530-BC3C-D842F5221085}"/>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1" name="Freeform 27">
              <a:extLst>
                <a:ext uri="{FF2B5EF4-FFF2-40B4-BE49-F238E27FC236}">
                  <a16:creationId xmlns:a16="http://schemas.microsoft.com/office/drawing/2014/main" id="{351108BA-A56F-44E8-BDD1-B567B13DC97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2" name="Freeform 28">
              <a:extLst>
                <a:ext uri="{FF2B5EF4-FFF2-40B4-BE49-F238E27FC236}">
                  <a16:creationId xmlns:a16="http://schemas.microsoft.com/office/drawing/2014/main" id="{30334439-A73B-4F44-AAAE-36295C0D8DA1}"/>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3" name="Freeform 29">
              <a:extLst>
                <a:ext uri="{FF2B5EF4-FFF2-40B4-BE49-F238E27FC236}">
                  <a16:creationId xmlns:a16="http://schemas.microsoft.com/office/drawing/2014/main" id="{189D68D7-A0D6-4925-9C66-8222397EF965}"/>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4" name="Freeform 30">
              <a:extLst>
                <a:ext uri="{FF2B5EF4-FFF2-40B4-BE49-F238E27FC236}">
                  <a16:creationId xmlns:a16="http://schemas.microsoft.com/office/drawing/2014/main" id="{D3C4F969-4A72-4028-8CF7-1E245324866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5" name="Freeform 31">
              <a:extLst>
                <a:ext uri="{FF2B5EF4-FFF2-40B4-BE49-F238E27FC236}">
                  <a16:creationId xmlns:a16="http://schemas.microsoft.com/office/drawing/2014/main" id="{0142D28E-B266-486E-8A83-0582C0F3F88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6" name="Freeform 32">
              <a:extLst>
                <a:ext uri="{FF2B5EF4-FFF2-40B4-BE49-F238E27FC236}">
                  <a16:creationId xmlns:a16="http://schemas.microsoft.com/office/drawing/2014/main" id="{B3248221-CAF8-4A40-AFE9-373D70172EE5}"/>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7" name="Freeform 33">
              <a:extLst>
                <a:ext uri="{FF2B5EF4-FFF2-40B4-BE49-F238E27FC236}">
                  <a16:creationId xmlns:a16="http://schemas.microsoft.com/office/drawing/2014/main" id="{A5B90D9C-BD1D-4617-B9D9-C0C1B7838683}"/>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8" name="Freeform 34">
              <a:extLst>
                <a:ext uri="{FF2B5EF4-FFF2-40B4-BE49-F238E27FC236}">
                  <a16:creationId xmlns:a16="http://schemas.microsoft.com/office/drawing/2014/main" id="{829F9087-20E4-44BD-B792-D55F46807F12}"/>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79" name="Freeform 35">
              <a:extLst>
                <a:ext uri="{FF2B5EF4-FFF2-40B4-BE49-F238E27FC236}">
                  <a16:creationId xmlns:a16="http://schemas.microsoft.com/office/drawing/2014/main" id="{AA21263C-9D12-4072-A6E2-7E361F063CFA}"/>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0" name="Freeform 36">
              <a:extLst>
                <a:ext uri="{FF2B5EF4-FFF2-40B4-BE49-F238E27FC236}">
                  <a16:creationId xmlns:a16="http://schemas.microsoft.com/office/drawing/2014/main" id="{943661C4-F8D0-4506-97B4-6D21FBEC271A}"/>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1" name="Freeform 37">
              <a:extLst>
                <a:ext uri="{FF2B5EF4-FFF2-40B4-BE49-F238E27FC236}">
                  <a16:creationId xmlns:a16="http://schemas.microsoft.com/office/drawing/2014/main" id="{233C7541-10F8-49F9-BC5E-BD56A50AF510}"/>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38">
              <a:extLst>
                <a:ext uri="{FF2B5EF4-FFF2-40B4-BE49-F238E27FC236}">
                  <a16:creationId xmlns:a16="http://schemas.microsoft.com/office/drawing/2014/main" id="{B7C5F3D6-B6ED-4084-89FA-B05472965B5B}"/>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39">
              <a:extLst>
                <a:ext uri="{FF2B5EF4-FFF2-40B4-BE49-F238E27FC236}">
                  <a16:creationId xmlns:a16="http://schemas.microsoft.com/office/drawing/2014/main" id="{88C4DC65-472E-4FCB-8AE9-12C5F1AFDB7D}"/>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40">
              <a:extLst>
                <a:ext uri="{FF2B5EF4-FFF2-40B4-BE49-F238E27FC236}">
                  <a16:creationId xmlns:a16="http://schemas.microsoft.com/office/drawing/2014/main" id="{607E19D3-A741-4101-96A2-E0FE2CA4152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spTree>
    <p:extLst>
      <p:ext uri="{BB962C8B-B14F-4D97-AF65-F5344CB8AC3E}">
        <p14:creationId xmlns:p14="http://schemas.microsoft.com/office/powerpoint/2010/main" val="419417333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Divider Custom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20000"/>
            <a:ext cx="5616000" cy="1384995"/>
          </a:xfrm>
        </p:spPr>
        <p:txBody>
          <a:bodyPr anchor="t"/>
          <a:lstStyle>
            <a:lvl1pPr>
              <a:defRPr sz="5000" b="0" i="0">
                <a:solidFill>
                  <a:schemeClr val="accent2"/>
                </a:solidFill>
                <a:latin typeface="Segoe UI" panose="020B0502040204020203" pitchFamily="34" charset="0"/>
                <a:cs typeface="Segoe UI" panose="020B0502040204020203"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sz="1400" b="0" cap="all" spc="300" baseline="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spTree>
    <p:extLst>
      <p:ext uri="{BB962C8B-B14F-4D97-AF65-F5344CB8AC3E}">
        <p14:creationId xmlns:p14="http://schemas.microsoft.com/office/powerpoint/2010/main" val="30892656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Divi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20000"/>
            <a:ext cx="5616000" cy="1384995"/>
          </a:xfrm>
        </p:spPr>
        <p:txBody>
          <a:bodyPr anchor="t"/>
          <a:lstStyle>
            <a:lvl1pPr>
              <a:defRPr sz="5000" b="0" i="0">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lang="en-US" sz="1400" b="0" kern="1200" cap="all" spc="300" baseline="0" dirty="0" smtClean="0">
                <a:solidFill>
                  <a:schemeClr val="accent2"/>
                </a:solidFill>
                <a:latin typeface="+mj-lt"/>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DC8C98F7-3D73-43EB-8BC8-CEF19E4A69AD}"/>
              </a:ext>
            </a:extLst>
          </p:cNvPr>
          <p:cNvGrpSpPr/>
          <p:nvPr/>
        </p:nvGrpSpPr>
        <p:grpSpPr>
          <a:xfrm>
            <a:off x="554038" y="4826001"/>
            <a:ext cx="1727199" cy="1492250"/>
            <a:chOff x="554038" y="4826001"/>
            <a:chExt cx="1727199" cy="1492250"/>
          </a:xfrm>
        </p:grpSpPr>
        <p:sp>
          <p:nvSpPr>
            <p:cNvPr id="12" name="Freeform 5">
              <a:extLst>
                <a:ext uri="{FF2B5EF4-FFF2-40B4-BE49-F238E27FC236}">
                  <a16:creationId xmlns:a16="http://schemas.microsoft.com/office/drawing/2014/main" id="{A76196F9-0DA5-4A85-9521-399B78AE575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6">
              <a:extLst>
                <a:ext uri="{FF2B5EF4-FFF2-40B4-BE49-F238E27FC236}">
                  <a16:creationId xmlns:a16="http://schemas.microsoft.com/office/drawing/2014/main" id="{94A5C807-BE20-4E35-9800-18EEAAACC284}"/>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7">
              <a:extLst>
                <a:ext uri="{FF2B5EF4-FFF2-40B4-BE49-F238E27FC236}">
                  <a16:creationId xmlns:a16="http://schemas.microsoft.com/office/drawing/2014/main" id="{6B665046-21F3-48F6-933A-E7A9948ECBBF}"/>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8">
              <a:extLst>
                <a:ext uri="{FF2B5EF4-FFF2-40B4-BE49-F238E27FC236}">
                  <a16:creationId xmlns:a16="http://schemas.microsoft.com/office/drawing/2014/main" id="{B19713D1-C599-4AF7-9D6A-87233CC72F8E}"/>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9">
              <a:extLst>
                <a:ext uri="{FF2B5EF4-FFF2-40B4-BE49-F238E27FC236}">
                  <a16:creationId xmlns:a16="http://schemas.microsoft.com/office/drawing/2014/main" id="{924D2903-0496-45C3-834F-B68758B6CE5C}"/>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0">
              <a:extLst>
                <a:ext uri="{FF2B5EF4-FFF2-40B4-BE49-F238E27FC236}">
                  <a16:creationId xmlns:a16="http://schemas.microsoft.com/office/drawing/2014/main" id="{C02F5C61-6AD4-42C3-9563-6856BF6F0300}"/>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1">
              <a:extLst>
                <a:ext uri="{FF2B5EF4-FFF2-40B4-BE49-F238E27FC236}">
                  <a16:creationId xmlns:a16="http://schemas.microsoft.com/office/drawing/2014/main" id="{F20930E2-FBEC-40B2-90E5-E1773318731B}"/>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2">
              <a:extLst>
                <a:ext uri="{FF2B5EF4-FFF2-40B4-BE49-F238E27FC236}">
                  <a16:creationId xmlns:a16="http://schemas.microsoft.com/office/drawing/2014/main" id="{7EE522C6-D01E-4502-970D-FA845E4AAC3A}"/>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3">
              <a:extLst>
                <a:ext uri="{FF2B5EF4-FFF2-40B4-BE49-F238E27FC236}">
                  <a16:creationId xmlns:a16="http://schemas.microsoft.com/office/drawing/2014/main" id="{8E4EAA48-D3FA-413D-B637-FC29043697B7}"/>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4">
              <a:extLst>
                <a:ext uri="{FF2B5EF4-FFF2-40B4-BE49-F238E27FC236}">
                  <a16:creationId xmlns:a16="http://schemas.microsoft.com/office/drawing/2014/main" id="{2F9D550D-2FD5-4ED9-84AF-F20EEAAABD61}"/>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5">
              <a:extLst>
                <a:ext uri="{FF2B5EF4-FFF2-40B4-BE49-F238E27FC236}">
                  <a16:creationId xmlns:a16="http://schemas.microsoft.com/office/drawing/2014/main" id="{31923C3E-5817-4590-9C4D-0D1CF208A57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16">
              <a:extLst>
                <a:ext uri="{FF2B5EF4-FFF2-40B4-BE49-F238E27FC236}">
                  <a16:creationId xmlns:a16="http://schemas.microsoft.com/office/drawing/2014/main" id="{EBFF22A9-1D6D-439C-9E53-A5CB1BE48361}"/>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17">
              <a:extLst>
                <a:ext uri="{FF2B5EF4-FFF2-40B4-BE49-F238E27FC236}">
                  <a16:creationId xmlns:a16="http://schemas.microsoft.com/office/drawing/2014/main" id="{A6302E08-2894-47A5-90BC-57EBFD77269F}"/>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18">
              <a:extLst>
                <a:ext uri="{FF2B5EF4-FFF2-40B4-BE49-F238E27FC236}">
                  <a16:creationId xmlns:a16="http://schemas.microsoft.com/office/drawing/2014/main" id="{7B7F63BA-FE9C-4C4D-88EC-D66C3FC369C2}"/>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19">
              <a:extLst>
                <a:ext uri="{FF2B5EF4-FFF2-40B4-BE49-F238E27FC236}">
                  <a16:creationId xmlns:a16="http://schemas.microsoft.com/office/drawing/2014/main" id="{C37DDB12-6269-455A-8C5F-93CA3ED700CB}"/>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0">
              <a:extLst>
                <a:ext uri="{FF2B5EF4-FFF2-40B4-BE49-F238E27FC236}">
                  <a16:creationId xmlns:a16="http://schemas.microsoft.com/office/drawing/2014/main" id="{E93D1446-80FE-4C7B-A3D3-3DC5A1ACC14A}"/>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1">
              <a:extLst>
                <a:ext uri="{FF2B5EF4-FFF2-40B4-BE49-F238E27FC236}">
                  <a16:creationId xmlns:a16="http://schemas.microsoft.com/office/drawing/2014/main" id="{EAB8E4A0-C9F9-4889-9B90-73403483928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2">
              <a:extLst>
                <a:ext uri="{FF2B5EF4-FFF2-40B4-BE49-F238E27FC236}">
                  <a16:creationId xmlns:a16="http://schemas.microsoft.com/office/drawing/2014/main" id="{E5F96C3C-DCAB-4636-857C-AA64248CDC8A}"/>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3">
              <a:extLst>
                <a:ext uri="{FF2B5EF4-FFF2-40B4-BE49-F238E27FC236}">
                  <a16:creationId xmlns:a16="http://schemas.microsoft.com/office/drawing/2014/main" id="{7A7DEB77-15CE-4BA3-BEDE-E73750CA52AB}"/>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4">
              <a:extLst>
                <a:ext uri="{FF2B5EF4-FFF2-40B4-BE49-F238E27FC236}">
                  <a16:creationId xmlns:a16="http://schemas.microsoft.com/office/drawing/2014/main" id="{999C2CAD-12C0-4286-B686-F689B2367FD2}"/>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5">
              <a:extLst>
                <a:ext uri="{FF2B5EF4-FFF2-40B4-BE49-F238E27FC236}">
                  <a16:creationId xmlns:a16="http://schemas.microsoft.com/office/drawing/2014/main" id="{99DEE253-3BFE-4EF1-BF2D-24641F47E9D4}"/>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26">
              <a:extLst>
                <a:ext uri="{FF2B5EF4-FFF2-40B4-BE49-F238E27FC236}">
                  <a16:creationId xmlns:a16="http://schemas.microsoft.com/office/drawing/2014/main" id="{7421DD97-3136-4F47-9676-D1B3FECAE5DF}"/>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27">
              <a:extLst>
                <a:ext uri="{FF2B5EF4-FFF2-40B4-BE49-F238E27FC236}">
                  <a16:creationId xmlns:a16="http://schemas.microsoft.com/office/drawing/2014/main" id="{698C7895-E959-494D-82A1-6E49E5F846BD}"/>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28">
              <a:extLst>
                <a:ext uri="{FF2B5EF4-FFF2-40B4-BE49-F238E27FC236}">
                  <a16:creationId xmlns:a16="http://schemas.microsoft.com/office/drawing/2014/main" id="{3676E5E3-0480-4220-8093-911EC8ABCF5F}"/>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29">
              <a:extLst>
                <a:ext uri="{FF2B5EF4-FFF2-40B4-BE49-F238E27FC236}">
                  <a16:creationId xmlns:a16="http://schemas.microsoft.com/office/drawing/2014/main" id="{B826055D-63F5-4EEA-9F76-9DF3DFBF6C6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0">
              <a:extLst>
                <a:ext uri="{FF2B5EF4-FFF2-40B4-BE49-F238E27FC236}">
                  <a16:creationId xmlns:a16="http://schemas.microsoft.com/office/drawing/2014/main" id="{18F834FD-1FB0-432A-84C2-9FB9EE38E19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1">
              <a:extLst>
                <a:ext uri="{FF2B5EF4-FFF2-40B4-BE49-F238E27FC236}">
                  <a16:creationId xmlns:a16="http://schemas.microsoft.com/office/drawing/2014/main" id="{72F2CB0A-9476-4751-80F8-3676D7BB3E9B}"/>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2">
              <a:extLst>
                <a:ext uri="{FF2B5EF4-FFF2-40B4-BE49-F238E27FC236}">
                  <a16:creationId xmlns:a16="http://schemas.microsoft.com/office/drawing/2014/main" id="{55AC4690-B90A-4048-9D71-A6037D2B76E1}"/>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3">
              <a:extLst>
                <a:ext uri="{FF2B5EF4-FFF2-40B4-BE49-F238E27FC236}">
                  <a16:creationId xmlns:a16="http://schemas.microsoft.com/office/drawing/2014/main" id="{C950E15E-0DB2-4A1C-969D-366BC53B2A68}"/>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4">
              <a:extLst>
                <a:ext uri="{FF2B5EF4-FFF2-40B4-BE49-F238E27FC236}">
                  <a16:creationId xmlns:a16="http://schemas.microsoft.com/office/drawing/2014/main" id="{84D2A639-9E39-4C64-A037-0E2280E5D225}"/>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5">
              <a:extLst>
                <a:ext uri="{FF2B5EF4-FFF2-40B4-BE49-F238E27FC236}">
                  <a16:creationId xmlns:a16="http://schemas.microsoft.com/office/drawing/2014/main" id="{C3113348-B118-4CA9-9018-C4700B8FD594}"/>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36">
              <a:extLst>
                <a:ext uri="{FF2B5EF4-FFF2-40B4-BE49-F238E27FC236}">
                  <a16:creationId xmlns:a16="http://schemas.microsoft.com/office/drawing/2014/main" id="{56D240B5-711C-4D68-88A8-3546DF6F55B9}"/>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4" name="Freeform 37">
              <a:extLst>
                <a:ext uri="{FF2B5EF4-FFF2-40B4-BE49-F238E27FC236}">
                  <a16:creationId xmlns:a16="http://schemas.microsoft.com/office/drawing/2014/main" id="{3E073EF9-51E1-48DD-BFC7-420D54D40036}"/>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5" name="Freeform 38">
              <a:extLst>
                <a:ext uri="{FF2B5EF4-FFF2-40B4-BE49-F238E27FC236}">
                  <a16:creationId xmlns:a16="http://schemas.microsoft.com/office/drawing/2014/main" id="{61C135D5-D46C-4EE7-B5BC-1BE67FA2E095}"/>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6" name="Freeform 39">
              <a:extLst>
                <a:ext uri="{FF2B5EF4-FFF2-40B4-BE49-F238E27FC236}">
                  <a16:creationId xmlns:a16="http://schemas.microsoft.com/office/drawing/2014/main" id="{B927C369-D9D6-455B-9C6A-044BC5D53B23}"/>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7" name="Freeform 40">
              <a:extLst>
                <a:ext uri="{FF2B5EF4-FFF2-40B4-BE49-F238E27FC236}">
                  <a16:creationId xmlns:a16="http://schemas.microsoft.com/office/drawing/2014/main" id="{A1FA8779-6ADE-48FE-B629-47B920F12844}"/>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503F07E3-6482-41E0-AEB2-5F1F5286EA5C}"/>
              </a:ext>
            </a:extLst>
          </p:cNvPr>
          <p:cNvGrpSpPr>
            <a:grpSpLocks noChangeAspect="1"/>
          </p:cNvGrpSpPr>
          <p:nvPr/>
        </p:nvGrpSpPr>
        <p:grpSpPr>
          <a:xfrm>
            <a:off x="6480000" y="-267359"/>
            <a:ext cx="6480000" cy="7785767"/>
            <a:chOff x="8220075" y="4826001"/>
            <a:chExt cx="842962" cy="1012825"/>
          </a:xfrm>
          <a:noFill/>
        </p:grpSpPr>
        <p:sp>
          <p:nvSpPr>
            <p:cNvPr id="50" name="Freeform 5">
              <a:extLst>
                <a:ext uri="{FF2B5EF4-FFF2-40B4-BE49-F238E27FC236}">
                  <a16:creationId xmlns:a16="http://schemas.microsoft.com/office/drawing/2014/main" id="{0BE568AE-CCEB-4DBF-81D5-429799C4F8C3}"/>
                </a:ext>
              </a:extLst>
            </p:cNvPr>
            <p:cNvSpPr>
              <a:spLocks/>
            </p:cNvSpPr>
            <p:nvPr/>
          </p:nvSpPr>
          <p:spPr bwMode="auto">
            <a:xfrm>
              <a:off x="8618537"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EAAD659D-EC20-4960-872A-00BBD06668AA}"/>
                </a:ext>
              </a:extLst>
            </p:cNvPr>
            <p:cNvSpPr>
              <a:spLocks/>
            </p:cNvSpPr>
            <p:nvPr/>
          </p:nvSpPr>
          <p:spPr bwMode="auto">
            <a:xfrm>
              <a:off x="8443912"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38203F68-EC9C-4E3A-A118-28D8F9E156CA}"/>
                </a:ext>
              </a:extLst>
            </p:cNvPr>
            <p:cNvSpPr>
              <a:spLocks/>
            </p:cNvSpPr>
            <p:nvPr/>
          </p:nvSpPr>
          <p:spPr bwMode="auto">
            <a:xfrm>
              <a:off x="8294687"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3" name="Freeform 8">
              <a:extLst>
                <a:ext uri="{FF2B5EF4-FFF2-40B4-BE49-F238E27FC236}">
                  <a16:creationId xmlns:a16="http://schemas.microsoft.com/office/drawing/2014/main" id="{5E397400-C44B-48B4-8BAC-FCB199770699}"/>
                </a:ext>
              </a:extLst>
            </p:cNvPr>
            <p:cNvSpPr>
              <a:spLocks/>
            </p:cNvSpPr>
            <p:nvPr/>
          </p:nvSpPr>
          <p:spPr bwMode="auto">
            <a:xfrm>
              <a:off x="8226425"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B86E9D7A-4C1D-4C6A-8962-1139ECA270D5}"/>
                </a:ext>
              </a:extLst>
            </p:cNvPr>
            <p:cNvSpPr>
              <a:spLocks/>
            </p:cNvSpPr>
            <p:nvPr/>
          </p:nvSpPr>
          <p:spPr bwMode="auto">
            <a:xfrm>
              <a:off x="8220075"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53970A8B-8462-4736-BC8D-96F6410EFBEC}"/>
                </a:ext>
              </a:extLst>
            </p:cNvPr>
            <p:cNvSpPr>
              <a:spLocks/>
            </p:cNvSpPr>
            <p:nvPr/>
          </p:nvSpPr>
          <p:spPr bwMode="auto">
            <a:xfrm>
              <a:off x="8262937"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1C24F3C1-D3C3-4372-AF19-4CFBC774F072}"/>
                </a:ext>
              </a:extLst>
            </p:cNvPr>
            <p:cNvSpPr>
              <a:spLocks/>
            </p:cNvSpPr>
            <p:nvPr/>
          </p:nvSpPr>
          <p:spPr bwMode="auto">
            <a:xfrm>
              <a:off x="8370887"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F274C12F-B23F-4001-9C10-1437B9B77904}"/>
                </a:ext>
              </a:extLst>
            </p:cNvPr>
            <p:cNvSpPr>
              <a:spLocks/>
            </p:cNvSpPr>
            <p:nvPr/>
          </p:nvSpPr>
          <p:spPr bwMode="auto">
            <a:xfrm>
              <a:off x="8505825"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D2959183-5CD7-4D8B-A951-5BE5CC23E12D}"/>
                </a:ext>
              </a:extLst>
            </p:cNvPr>
            <p:cNvSpPr>
              <a:spLocks/>
            </p:cNvSpPr>
            <p:nvPr/>
          </p:nvSpPr>
          <p:spPr bwMode="auto">
            <a:xfrm>
              <a:off x="8650287"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57E37161-DB5A-414E-8EBA-8072A6B95421}"/>
                </a:ext>
              </a:extLst>
            </p:cNvPr>
            <p:cNvSpPr>
              <a:spLocks/>
            </p:cNvSpPr>
            <p:nvPr/>
          </p:nvSpPr>
          <p:spPr bwMode="auto">
            <a:xfrm>
              <a:off x="8789987"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0" name="Freeform 15">
              <a:extLst>
                <a:ext uri="{FF2B5EF4-FFF2-40B4-BE49-F238E27FC236}">
                  <a16:creationId xmlns:a16="http://schemas.microsoft.com/office/drawing/2014/main" id="{663DFD5B-D8D0-49E7-AB38-587CDB1F6519}"/>
                </a:ext>
              </a:extLst>
            </p:cNvPr>
            <p:cNvSpPr>
              <a:spLocks/>
            </p:cNvSpPr>
            <p:nvPr/>
          </p:nvSpPr>
          <p:spPr bwMode="auto">
            <a:xfrm>
              <a:off x="8897937"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AA08770B-7015-46DD-9F9A-A3FDF44C48D5}"/>
                </a:ext>
              </a:extLst>
            </p:cNvPr>
            <p:cNvSpPr>
              <a:spLocks/>
            </p:cNvSpPr>
            <p:nvPr/>
          </p:nvSpPr>
          <p:spPr bwMode="auto">
            <a:xfrm>
              <a:off x="8959850"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58B50AE8-E872-4D32-ABE0-B0528160E9AC}"/>
                </a:ext>
              </a:extLst>
            </p:cNvPr>
            <p:cNvSpPr>
              <a:spLocks/>
            </p:cNvSpPr>
            <p:nvPr/>
          </p:nvSpPr>
          <p:spPr bwMode="auto">
            <a:xfrm>
              <a:off x="8972550"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937D77D6-1476-434F-B18B-DFFCE843E97C}"/>
                </a:ext>
              </a:extLst>
            </p:cNvPr>
            <p:cNvSpPr>
              <a:spLocks/>
            </p:cNvSpPr>
            <p:nvPr/>
          </p:nvSpPr>
          <p:spPr bwMode="auto">
            <a:xfrm>
              <a:off x="8931275"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DC4CA3A7-70C3-41B5-AD9A-E774F0966CD9}"/>
                </a:ext>
              </a:extLst>
            </p:cNvPr>
            <p:cNvSpPr>
              <a:spLocks/>
            </p:cNvSpPr>
            <p:nvPr/>
          </p:nvSpPr>
          <p:spPr bwMode="auto">
            <a:xfrm>
              <a:off x="8861425"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936E6184-39BE-40F6-8E83-F5704F1F1ACE}"/>
                </a:ext>
              </a:extLst>
            </p:cNvPr>
            <p:cNvSpPr>
              <a:spLocks/>
            </p:cNvSpPr>
            <p:nvPr/>
          </p:nvSpPr>
          <p:spPr bwMode="auto">
            <a:xfrm>
              <a:off x="8767762"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4D5246F3-97FB-4A26-9612-A4EFBE108F41}"/>
                </a:ext>
              </a:extLst>
            </p:cNvPr>
            <p:cNvSpPr>
              <a:spLocks/>
            </p:cNvSpPr>
            <p:nvPr/>
          </p:nvSpPr>
          <p:spPr bwMode="auto">
            <a:xfrm>
              <a:off x="8662987"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09681C0B-324A-4EA4-80F9-C1F00FEB037D}"/>
                </a:ext>
              </a:extLst>
            </p:cNvPr>
            <p:cNvSpPr>
              <a:spLocks/>
            </p:cNvSpPr>
            <p:nvPr/>
          </p:nvSpPr>
          <p:spPr bwMode="auto">
            <a:xfrm>
              <a:off x="8682037"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6A667C5E-1F54-430B-BA8B-0715545801FB}"/>
                </a:ext>
              </a:extLst>
            </p:cNvPr>
            <p:cNvSpPr>
              <a:spLocks/>
            </p:cNvSpPr>
            <p:nvPr/>
          </p:nvSpPr>
          <p:spPr bwMode="auto">
            <a:xfrm>
              <a:off x="8577262"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CE476D0B-C2FB-43B9-8B9D-CF6AA434F040}"/>
                </a:ext>
              </a:extLst>
            </p:cNvPr>
            <p:cNvSpPr>
              <a:spLocks/>
            </p:cNvSpPr>
            <p:nvPr/>
          </p:nvSpPr>
          <p:spPr bwMode="auto">
            <a:xfrm>
              <a:off x="8512175"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0" name="Freeform 25">
              <a:extLst>
                <a:ext uri="{FF2B5EF4-FFF2-40B4-BE49-F238E27FC236}">
                  <a16:creationId xmlns:a16="http://schemas.microsoft.com/office/drawing/2014/main" id="{4225DE47-8B13-488A-9AAE-3891FA825A7F}"/>
                </a:ext>
              </a:extLst>
            </p:cNvPr>
            <p:cNvSpPr>
              <a:spLocks/>
            </p:cNvSpPr>
            <p:nvPr/>
          </p:nvSpPr>
          <p:spPr bwMode="auto">
            <a:xfrm>
              <a:off x="8480425"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1" name="Freeform 26">
              <a:extLst>
                <a:ext uri="{FF2B5EF4-FFF2-40B4-BE49-F238E27FC236}">
                  <a16:creationId xmlns:a16="http://schemas.microsoft.com/office/drawing/2014/main" id="{81C3B70F-8B3D-4019-BF2E-B67FC148C1BC}"/>
                </a:ext>
              </a:extLst>
            </p:cNvPr>
            <p:cNvSpPr>
              <a:spLocks/>
            </p:cNvSpPr>
            <p:nvPr/>
          </p:nvSpPr>
          <p:spPr bwMode="auto">
            <a:xfrm>
              <a:off x="8474075"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2" name="Freeform 27">
              <a:extLst>
                <a:ext uri="{FF2B5EF4-FFF2-40B4-BE49-F238E27FC236}">
                  <a16:creationId xmlns:a16="http://schemas.microsoft.com/office/drawing/2014/main" id="{C1AF9263-F3A3-47D2-A2D0-A2A0B2A9309F}"/>
                </a:ext>
              </a:extLst>
            </p:cNvPr>
            <p:cNvSpPr>
              <a:spLocks/>
            </p:cNvSpPr>
            <p:nvPr/>
          </p:nvSpPr>
          <p:spPr bwMode="auto">
            <a:xfrm>
              <a:off x="8491537"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3" name="Freeform 28">
              <a:extLst>
                <a:ext uri="{FF2B5EF4-FFF2-40B4-BE49-F238E27FC236}">
                  <a16:creationId xmlns:a16="http://schemas.microsoft.com/office/drawing/2014/main" id="{E8095EDE-E6A8-448B-AFA3-6F1A01FCBA84}"/>
                </a:ext>
              </a:extLst>
            </p:cNvPr>
            <p:cNvSpPr>
              <a:spLocks/>
            </p:cNvSpPr>
            <p:nvPr/>
          </p:nvSpPr>
          <p:spPr bwMode="auto">
            <a:xfrm>
              <a:off x="8537575"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4" name="Freeform 29">
              <a:extLst>
                <a:ext uri="{FF2B5EF4-FFF2-40B4-BE49-F238E27FC236}">
                  <a16:creationId xmlns:a16="http://schemas.microsoft.com/office/drawing/2014/main" id="{D5DDC4EE-44C0-43D6-B7E8-9FA8B898E7A2}"/>
                </a:ext>
              </a:extLst>
            </p:cNvPr>
            <p:cNvSpPr>
              <a:spLocks/>
            </p:cNvSpPr>
            <p:nvPr/>
          </p:nvSpPr>
          <p:spPr bwMode="auto">
            <a:xfrm>
              <a:off x="8597900"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5" name="Freeform 30">
              <a:extLst>
                <a:ext uri="{FF2B5EF4-FFF2-40B4-BE49-F238E27FC236}">
                  <a16:creationId xmlns:a16="http://schemas.microsoft.com/office/drawing/2014/main" id="{BC0CC701-478F-4F21-8527-FC4718D9D2F7}"/>
                </a:ext>
              </a:extLst>
            </p:cNvPr>
            <p:cNvSpPr>
              <a:spLocks/>
            </p:cNvSpPr>
            <p:nvPr/>
          </p:nvSpPr>
          <p:spPr bwMode="auto">
            <a:xfrm>
              <a:off x="8669337"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6" name="Freeform 31">
              <a:extLst>
                <a:ext uri="{FF2B5EF4-FFF2-40B4-BE49-F238E27FC236}">
                  <a16:creationId xmlns:a16="http://schemas.microsoft.com/office/drawing/2014/main" id="{7A42382A-7840-4F75-BC1B-5D5E326A42AF}"/>
                </a:ext>
              </a:extLst>
            </p:cNvPr>
            <p:cNvSpPr>
              <a:spLocks/>
            </p:cNvSpPr>
            <p:nvPr/>
          </p:nvSpPr>
          <p:spPr bwMode="auto">
            <a:xfrm>
              <a:off x="8788400"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7" name="Freeform 32">
              <a:extLst>
                <a:ext uri="{FF2B5EF4-FFF2-40B4-BE49-F238E27FC236}">
                  <a16:creationId xmlns:a16="http://schemas.microsoft.com/office/drawing/2014/main" id="{A1BEC261-90EE-41D1-837A-D550E73D3C11}"/>
                </a:ext>
              </a:extLst>
            </p:cNvPr>
            <p:cNvSpPr>
              <a:spLocks/>
            </p:cNvSpPr>
            <p:nvPr/>
          </p:nvSpPr>
          <p:spPr bwMode="auto">
            <a:xfrm>
              <a:off x="8739187"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8" name="Freeform 33">
              <a:extLst>
                <a:ext uri="{FF2B5EF4-FFF2-40B4-BE49-F238E27FC236}">
                  <a16:creationId xmlns:a16="http://schemas.microsoft.com/office/drawing/2014/main" id="{BB2F5869-B473-49E7-A969-4779D1CE5398}"/>
                </a:ext>
              </a:extLst>
            </p:cNvPr>
            <p:cNvSpPr>
              <a:spLocks/>
            </p:cNvSpPr>
            <p:nvPr/>
          </p:nvSpPr>
          <p:spPr bwMode="auto">
            <a:xfrm>
              <a:off x="8797925"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9" name="Freeform 34">
              <a:extLst>
                <a:ext uri="{FF2B5EF4-FFF2-40B4-BE49-F238E27FC236}">
                  <a16:creationId xmlns:a16="http://schemas.microsoft.com/office/drawing/2014/main" id="{5EAD25BC-A683-4390-AF22-A3050396271F}"/>
                </a:ext>
              </a:extLst>
            </p:cNvPr>
            <p:cNvSpPr>
              <a:spLocks/>
            </p:cNvSpPr>
            <p:nvPr/>
          </p:nvSpPr>
          <p:spPr bwMode="auto">
            <a:xfrm>
              <a:off x="8742362"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80" name="Freeform 35">
              <a:extLst>
                <a:ext uri="{FF2B5EF4-FFF2-40B4-BE49-F238E27FC236}">
                  <a16:creationId xmlns:a16="http://schemas.microsoft.com/office/drawing/2014/main" id="{FC77CE22-072A-4526-A596-DDCCF63EF3B8}"/>
                </a:ext>
              </a:extLst>
            </p:cNvPr>
            <p:cNvSpPr>
              <a:spLocks/>
            </p:cNvSpPr>
            <p:nvPr/>
          </p:nvSpPr>
          <p:spPr bwMode="auto">
            <a:xfrm>
              <a:off x="8778875"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824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Divider Light Brow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20000"/>
            <a:ext cx="5616000" cy="1384995"/>
          </a:xfrm>
        </p:spPr>
        <p:txBody>
          <a:bodyPr anchor="t"/>
          <a:lstStyle>
            <a:lvl1pPr>
              <a:defRPr sz="5000" b="0" i="0">
                <a:solidFill>
                  <a:schemeClr val="accent2"/>
                </a:solidFill>
                <a:latin typeface="Segoe UI" panose="020B0502040204020203" pitchFamily="34" charset="0"/>
                <a:cs typeface="Segoe UI" panose="020B0502040204020203"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lang="en-US" sz="1400" b="0" kern="1200" cap="all" spc="300" baseline="0" dirty="0">
                <a:solidFill>
                  <a:schemeClr val="accent2"/>
                </a:solidFill>
                <a:latin typeface="+mj-lt"/>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DC8C98F7-3D73-43EB-8BC8-CEF19E4A69AD}"/>
              </a:ext>
            </a:extLst>
          </p:cNvPr>
          <p:cNvGrpSpPr/>
          <p:nvPr/>
        </p:nvGrpSpPr>
        <p:grpSpPr>
          <a:xfrm>
            <a:off x="554038" y="4827600"/>
            <a:ext cx="1727199" cy="1492250"/>
            <a:chOff x="554038" y="4826001"/>
            <a:chExt cx="1727199" cy="1492250"/>
          </a:xfrm>
          <a:solidFill>
            <a:schemeClr val="accent2"/>
          </a:solidFill>
        </p:grpSpPr>
        <p:sp>
          <p:nvSpPr>
            <p:cNvPr id="12" name="Freeform 5">
              <a:extLst>
                <a:ext uri="{FF2B5EF4-FFF2-40B4-BE49-F238E27FC236}">
                  <a16:creationId xmlns:a16="http://schemas.microsoft.com/office/drawing/2014/main" id="{A76196F9-0DA5-4A85-9521-399B78AE575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4A5C807-BE20-4E35-9800-18EEAAACC284}"/>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6B665046-21F3-48F6-933A-E7A9948ECBBF}"/>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B19713D1-C599-4AF7-9D6A-87233CC72F8E}"/>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924D2903-0496-45C3-834F-B68758B6CE5C}"/>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C02F5C61-6AD4-42C3-9563-6856BF6F0300}"/>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F20930E2-FBEC-40B2-90E5-E1773318731B}"/>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7EE522C6-D01E-4502-970D-FA845E4AAC3A}"/>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8E4EAA48-D3FA-413D-B637-FC29043697B7}"/>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F9D550D-2FD5-4ED9-84AF-F20EEAAABD61}"/>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31923C3E-5817-4590-9C4D-0D1CF208A57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BFF22A9-1D6D-439C-9E53-A5CB1BE48361}"/>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A6302E08-2894-47A5-90BC-57EBFD77269F}"/>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7B7F63BA-FE9C-4C4D-88EC-D66C3FC369C2}"/>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C37DDB12-6269-455A-8C5F-93CA3ED700CB}"/>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E93D1446-80FE-4C7B-A3D3-3DC5A1ACC14A}"/>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EAB8E4A0-C9F9-4889-9B90-73403483928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E5F96C3C-DCAB-4636-857C-AA64248CDC8A}"/>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A7DEB77-15CE-4BA3-BEDE-E73750CA52AB}"/>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999C2CAD-12C0-4286-B686-F689B2367FD2}"/>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99DEE253-3BFE-4EF1-BF2D-24641F47E9D4}"/>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7421DD97-3136-4F47-9676-D1B3FECAE5DF}"/>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698C7895-E959-494D-82A1-6E49E5F846BD}"/>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3676E5E3-0480-4220-8093-911EC8ABCF5F}"/>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B826055D-63F5-4EEA-9F76-9DF3DFBF6C6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18F834FD-1FB0-432A-84C2-9FB9EE38E19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72F2CB0A-9476-4751-80F8-3676D7BB3E9B}"/>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39" name="Freeform 32">
              <a:extLst>
                <a:ext uri="{FF2B5EF4-FFF2-40B4-BE49-F238E27FC236}">
                  <a16:creationId xmlns:a16="http://schemas.microsoft.com/office/drawing/2014/main" id="{55AC4690-B90A-4048-9D71-A6037D2B76E1}"/>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0" name="Freeform 33">
              <a:extLst>
                <a:ext uri="{FF2B5EF4-FFF2-40B4-BE49-F238E27FC236}">
                  <a16:creationId xmlns:a16="http://schemas.microsoft.com/office/drawing/2014/main" id="{C950E15E-0DB2-4A1C-969D-366BC53B2A68}"/>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34">
              <a:extLst>
                <a:ext uri="{FF2B5EF4-FFF2-40B4-BE49-F238E27FC236}">
                  <a16:creationId xmlns:a16="http://schemas.microsoft.com/office/drawing/2014/main" id="{84D2A639-9E39-4C64-A037-0E2280E5D225}"/>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2" name="Freeform 35">
              <a:extLst>
                <a:ext uri="{FF2B5EF4-FFF2-40B4-BE49-F238E27FC236}">
                  <a16:creationId xmlns:a16="http://schemas.microsoft.com/office/drawing/2014/main" id="{C3113348-B118-4CA9-9018-C4700B8FD594}"/>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3" name="Freeform 36">
              <a:extLst>
                <a:ext uri="{FF2B5EF4-FFF2-40B4-BE49-F238E27FC236}">
                  <a16:creationId xmlns:a16="http://schemas.microsoft.com/office/drawing/2014/main" id="{56D240B5-711C-4D68-88A8-3546DF6F55B9}"/>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7">
              <a:extLst>
                <a:ext uri="{FF2B5EF4-FFF2-40B4-BE49-F238E27FC236}">
                  <a16:creationId xmlns:a16="http://schemas.microsoft.com/office/drawing/2014/main" id="{3E073EF9-51E1-48DD-BFC7-420D54D40036}"/>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8">
              <a:extLst>
                <a:ext uri="{FF2B5EF4-FFF2-40B4-BE49-F238E27FC236}">
                  <a16:creationId xmlns:a16="http://schemas.microsoft.com/office/drawing/2014/main" id="{61C135D5-D46C-4EE7-B5BC-1BE67FA2E095}"/>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9">
              <a:extLst>
                <a:ext uri="{FF2B5EF4-FFF2-40B4-BE49-F238E27FC236}">
                  <a16:creationId xmlns:a16="http://schemas.microsoft.com/office/drawing/2014/main" id="{B927C369-D9D6-455B-9C6A-044BC5D53B23}"/>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40">
              <a:extLst>
                <a:ext uri="{FF2B5EF4-FFF2-40B4-BE49-F238E27FC236}">
                  <a16:creationId xmlns:a16="http://schemas.microsoft.com/office/drawing/2014/main" id="{A1FA8779-6ADE-48FE-B629-47B920F12844}"/>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6" name="Group 85">
            <a:extLst>
              <a:ext uri="{FF2B5EF4-FFF2-40B4-BE49-F238E27FC236}">
                <a16:creationId xmlns:a16="http://schemas.microsoft.com/office/drawing/2014/main" id="{503F07E3-6482-41E0-AEB2-5F1F5286EA5C}"/>
              </a:ext>
            </a:extLst>
          </p:cNvPr>
          <p:cNvGrpSpPr>
            <a:grpSpLocks noChangeAspect="1"/>
          </p:cNvGrpSpPr>
          <p:nvPr/>
        </p:nvGrpSpPr>
        <p:grpSpPr>
          <a:xfrm>
            <a:off x="6480000" y="-267359"/>
            <a:ext cx="6480000" cy="7785767"/>
            <a:chOff x="8220075" y="4826001"/>
            <a:chExt cx="842962" cy="1012825"/>
          </a:xfrm>
          <a:noFill/>
        </p:grpSpPr>
        <p:sp>
          <p:nvSpPr>
            <p:cNvPr id="50" name="Freeform 5">
              <a:extLst>
                <a:ext uri="{FF2B5EF4-FFF2-40B4-BE49-F238E27FC236}">
                  <a16:creationId xmlns:a16="http://schemas.microsoft.com/office/drawing/2014/main" id="{0BE568AE-CCEB-4DBF-81D5-429799C4F8C3}"/>
                </a:ext>
              </a:extLst>
            </p:cNvPr>
            <p:cNvSpPr>
              <a:spLocks/>
            </p:cNvSpPr>
            <p:nvPr/>
          </p:nvSpPr>
          <p:spPr bwMode="auto">
            <a:xfrm>
              <a:off x="8618537"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EAAD659D-EC20-4960-872A-00BBD06668AA}"/>
                </a:ext>
              </a:extLst>
            </p:cNvPr>
            <p:cNvSpPr>
              <a:spLocks/>
            </p:cNvSpPr>
            <p:nvPr/>
          </p:nvSpPr>
          <p:spPr bwMode="auto">
            <a:xfrm>
              <a:off x="8443912"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38203F68-EC9C-4E3A-A118-28D8F9E156CA}"/>
                </a:ext>
              </a:extLst>
            </p:cNvPr>
            <p:cNvSpPr>
              <a:spLocks/>
            </p:cNvSpPr>
            <p:nvPr/>
          </p:nvSpPr>
          <p:spPr bwMode="auto">
            <a:xfrm>
              <a:off x="8294687"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3" name="Freeform 8">
              <a:extLst>
                <a:ext uri="{FF2B5EF4-FFF2-40B4-BE49-F238E27FC236}">
                  <a16:creationId xmlns:a16="http://schemas.microsoft.com/office/drawing/2014/main" id="{5E397400-C44B-48B4-8BAC-FCB199770699}"/>
                </a:ext>
              </a:extLst>
            </p:cNvPr>
            <p:cNvSpPr>
              <a:spLocks/>
            </p:cNvSpPr>
            <p:nvPr/>
          </p:nvSpPr>
          <p:spPr bwMode="auto">
            <a:xfrm>
              <a:off x="8226425"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B86E9D7A-4C1D-4C6A-8962-1139ECA270D5}"/>
                </a:ext>
              </a:extLst>
            </p:cNvPr>
            <p:cNvSpPr>
              <a:spLocks/>
            </p:cNvSpPr>
            <p:nvPr/>
          </p:nvSpPr>
          <p:spPr bwMode="auto">
            <a:xfrm>
              <a:off x="8220075"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53970A8B-8462-4736-BC8D-96F6410EFBEC}"/>
                </a:ext>
              </a:extLst>
            </p:cNvPr>
            <p:cNvSpPr>
              <a:spLocks/>
            </p:cNvSpPr>
            <p:nvPr/>
          </p:nvSpPr>
          <p:spPr bwMode="auto">
            <a:xfrm>
              <a:off x="8262937"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1C24F3C1-D3C3-4372-AF19-4CFBC774F072}"/>
                </a:ext>
              </a:extLst>
            </p:cNvPr>
            <p:cNvSpPr>
              <a:spLocks/>
            </p:cNvSpPr>
            <p:nvPr/>
          </p:nvSpPr>
          <p:spPr bwMode="auto">
            <a:xfrm>
              <a:off x="8370887"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F274C12F-B23F-4001-9C10-1437B9B77904}"/>
                </a:ext>
              </a:extLst>
            </p:cNvPr>
            <p:cNvSpPr>
              <a:spLocks/>
            </p:cNvSpPr>
            <p:nvPr/>
          </p:nvSpPr>
          <p:spPr bwMode="auto">
            <a:xfrm>
              <a:off x="8505825"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D2959183-5CD7-4D8B-A951-5BE5CC23E12D}"/>
                </a:ext>
              </a:extLst>
            </p:cNvPr>
            <p:cNvSpPr>
              <a:spLocks/>
            </p:cNvSpPr>
            <p:nvPr/>
          </p:nvSpPr>
          <p:spPr bwMode="auto">
            <a:xfrm>
              <a:off x="8650287"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57E37161-DB5A-414E-8EBA-8072A6B95421}"/>
                </a:ext>
              </a:extLst>
            </p:cNvPr>
            <p:cNvSpPr>
              <a:spLocks/>
            </p:cNvSpPr>
            <p:nvPr/>
          </p:nvSpPr>
          <p:spPr bwMode="auto">
            <a:xfrm>
              <a:off x="8789987"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0" name="Freeform 15">
              <a:extLst>
                <a:ext uri="{FF2B5EF4-FFF2-40B4-BE49-F238E27FC236}">
                  <a16:creationId xmlns:a16="http://schemas.microsoft.com/office/drawing/2014/main" id="{663DFD5B-D8D0-49E7-AB38-587CDB1F6519}"/>
                </a:ext>
              </a:extLst>
            </p:cNvPr>
            <p:cNvSpPr>
              <a:spLocks/>
            </p:cNvSpPr>
            <p:nvPr/>
          </p:nvSpPr>
          <p:spPr bwMode="auto">
            <a:xfrm>
              <a:off x="8897937"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AA08770B-7015-46DD-9F9A-A3FDF44C48D5}"/>
                </a:ext>
              </a:extLst>
            </p:cNvPr>
            <p:cNvSpPr>
              <a:spLocks/>
            </p:cNvSpPr>
            <p:nvPr/>
          </p:nvSpPr>
          <p:spPr bwMode="auto">
            <a:xfrm>
              <a:off x="8959850"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58B50AE8-E872-4D32-ABE0-B0528160E9AC}"/>
                </a:ext>
              </a:extLst>
            </p:cNvPr>
            <p:cNvSpPr>
              <a:spLocks/>
            </p:cNvSpPr>
            <p:nvPr/>
          </p:nvSpPr>
          <p:spPr bwMode="auto">
            <a:xfrm>
              <a:off x="8972550"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937D77D6-1476-434F-B18B-DFFCE843E97C}"/>
                </a:ext>
              </a:extLst>
            </p:cNvPr>
            <p:cNvSpPr>
              <a:spLocks/>
            </p:cNvSpPr>
            <p:nvPr/>
          </p:nvSpPr>
          <p:spPr bwMode="auto">
            <a:xfrm>
              <a:off x="8931275"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DC4CA3A7-70C3-41B5-AD9A-E774F0966CD9}"/>
                </a:ext>
              </a:extLst>
            </p:cNvPr>
            <p:cNvSpPr>
              <a:spLocks/>
            </p:cNvSpPr>
            <p:nvPr/>
          </p:nvSpPr>
          <p:spPr bwMode="auto">
            <a:xfrm>
              <a:off x="8861425"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936E6184-39BE-40F6-8E83-F5704F1F1ACE}"/>
                </a:ext>
              </a:extLst>
            </p:cNvPr>
            <p:cNvSpPr>
              <a:spLocks/>
            </p:cNvSpPr>
            <p:nvPr/>
          </p:nvSpPr>
          <p:spPr bwMode="auto">
            <a:xfrm>
              <a:off x="8767762"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4D5246F3-97FB-4A26-9612-A4EFBE108F41}"/>
                </a:ext>
              </a:extLst>
            </p:cNvPr>
            <p:cNvSpPr>
              <a:spLocks/>
            </p:cNvSpPr>
            <p:nvPr/>
          </p:nvSpPr>
          <p:spPr bwMode="auto">
            <a:xfrm>
              <a:off x="8662987"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09681C0B-324A-4EA4-80F9-C1F00FEB037D}"/>
                </a:ext>
              </a:extLst>
            </p:cNvPr>
            <p:cNvSpPr>
              <a:spLocks/>
            </p:cNvSpPr>
            <p:nvPr/>
          </p:nvSpPr>
          <p:spPr bwMode="auto">
            <a:xfrm>
              <a:off x="8682037"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6A667C5E-1F54-430B-BA8B-0715545801FB}"/>
                </a:ext>
              </a:extLst>
            </p:cNvPr>
            <p:cNvSpPr>
              <a:spLocks/>
            </p:cNvSpPr>
            <p:nvPr/>
          </p:nvSpPr>
          <p:spPr bwMode="auto">
            <a:xfrm>
              <a:off x="8577262"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CE476D0B-C2FB-43B9-8B9D-CF6AA434F040}"/>
                </a:ext>
              </a:extLst>
            </p:cNvPr>
            <p:cNvSpPr>
              <a:spLocks/>
            </p:cNvSpPr>
            <p:nvPr/>
          </p:nvSpPr>
          <p:spPr bwMode="auto">
            <a:xfrm>
              <a:off x="8512175"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0" name="Freeform 25">
              <a:extLst>
                <a:ext uri="{FF2B5EF4-FFF2-40B4-BE49-F238E27FC236}">
                  <a16:creationId xmlns:a16="http://schemas.microsoft.com/office/drawing/2014/main" id="{4225DE47-8B13-488A-9AAE-3891FA825A7F}"/>
                </a:ext>
              </a:extLst>
            </p:cNvPr>
            <p:cNvSpPr>
              <a:spLocks/>
            </p:cNvSpPr>
            <p:nvPr/>
          </p:nvSpPr>
          <p:spPr bwMode="auto">
            <a:xfrm>
              <a:off x="8480425"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1" name="Freeform 26">
              <a:extLst>
                <a:ext uri="{FF2B5EF4-FFF2-40B4-BE49-F238E27FC236}">
                  <a16:creationId xmlns:a16="http://schemas.microsoft.com/office/drawing/2014/main" id="{81C3B70F-8B3D-4019-BF2E-B67FC148C1BC}"/>
                </a:ext>
              </a:extLst>
            </p:cNvPr>
            <p:cNvSpPr>
              <a:spLocks/>
            </p:cNvSpPr>
            <p:nvPr/>
          </p:nvSpPr>
          <p:spPr bwMode="auto">
            <a:xfrm>
              <a:off x="8474075"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2" name="Freeform 27">
              <a:extLst>
                <a:ext uri="{FF2B5EF4-FFF2-40B4-BE49-F238E27FC236}">
                  <a16:creationId xmlns:a16="http://schemas.microsoft.com/office/drawing/2014/main" id="{C1AF9263-F3A3-47D2-A2D0-A2A0B2A9309F}"/>
                </a:ext>
              </a:extLst>
            </p:cNvPr>
            <p:cNvSpPr>
              <a:spLocks/>
            </p:cNvSpPr>
            <p:nvPr/>
          </p:nvSpPr>
          <p:spPr bwMode="auto">
            <a:xfrm>
              <a:off x="8491537"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3" name="Freeform 28">
              <a:extLst>
                <a:ext uri="{FF2B5EF4-FFF2-40B4-BE49-F238E27FC236}">
                  <a16:creationId xmlns:a16="http://schemas.microsoft.com/office/drawing/2014/main" id="{E8095EDE-E6A8-448B-AFA3-6F1A01FCBA84}"/>
                </a:ext>
              </a:extLst>
            </p:cNvPr>
            <p:cNvSpPr>
              <a:spLocks/>
            </p:cNvSpPr>
            <p:nvPr/>
          </p:nvSpPr>
          <p:spPr bwMode="auto">
            <a:xfrm>
              <a:off x="8537575"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4" name="Freeform 29">
              <a:extLst>
                <a:ext uri="{FF2B5EF4-FFF2-40B4-BE49-F238E27FC236}">
                  <a16:creationId xmlns:a16="http://schemas.microsoft.com/office/drawing/2014/main" id="{D5DDC4EE-44C0-43D6-B7E8-9FA8B898E7A2}"/>
                </a:ext>
              </a:extLst>
            </p:cNvPr>
            <p:cNvSpPr>
              <a:spLocks/>
            </p:cNvSpPr>
            <p:nvPr/>
          </p:nvSpPr>
          <p:spPr bwMode="auto">
            <a:xfrm>
              <a:off x="8597900"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5" name="Freeform 30">
              <a:extLst>
                <a:ext uri="{FF2B5EF4-FFF2-40B4-BE49-F238E27FC236}">
                  <a16:creationId xmlns:a16="http://schemas.microsoft.com/office/drawing/2014/main" id="{BC0CC701-478F-4F21-8527-FC4718D9D2F7}"/>
                </a:ext>
              </a:extLst>
            </p:cNvPr>
            <p:cNvSpPr>
              <a:spLocks/>
            </p:cNvSpPr>
            <p:nvPr/>
          </p:nvSpPr>
          <p:spPr bwMode="auto">
            <a:xfrm>
              <a:off x="8669337"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6" name="Freeform 31">
              <a:extLst>
                <a:ext uri="{FF2B5EF4-FFF2-40B4-BE49-F238E27FC236}">
                  <a16:creationId xmlns:a16="http://schemas.microsoft.com/office/drawing/2014/main" id="{7A42382A-7840-4F75-BC1B-5D5E326A42AF}"/>
                </a:ext>
              </a:extLst>
            </p:cNvPr>
            <p:cNvSpPr>
              <a:spLocks/>
            </p:cNvSpPr>
            <p:nvPr/>
          </p:nvSpPr>
          <p:spPr bwMode="auto">
            <a:xfrm>
              <a:off x="8788400"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7" name="Freeform 32">
              <a:extLst>
                <a:ext uri="{FF2B5EF4-FFF2-40B4-BE49-F238E27FC236}">
                  <a16:creationId xmlns:a16="http://schemas.microsoft.com/office/drawing/2014/main" id="{A1BEC261-90EE-41D1-837A-D550E73D3C11}"/>
                </a:ext>
              </a:extLst>
            </p:cNvPr>
            <p:cNvSpPr>
              <a:spLocks/>
            </p:cNvSpPr>
            <p:nvPr/>
          </p:nvSpPr>
          <p:spPr bwMode="auto">
            <a:xfrm>
              <a:off x="8739187"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8" name="Freeform 33">
              <a:extLst>
                <a:ext uri="{FF2B5EF4-FFF2-40B4-BE49-F238E27FC236}">
                  <a16:creationId xmlns:a16="http://schemas.microsoft.com/office/drawing/2014/main" id="{BB2F5869-B473-49E7-A969-4779D1CE5398}"/>
                </a:ext>
              </a:extLst>
            </p:cNvPr>
            <p:cNvSpPr>
              <a:spLocks/>
            </p:cNvSpPr>
            <p:nvPr/>
          </p:nvSpPr>
          <p:spPr bwMode="auto">
            <a:xfrm>
              <a:off x="8797925"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9" name="Freeform 34">
              <a:extLst>
                <a:ext uri="{FF2B5EF4-FFF2-40B4-BE49-F238E27FC236}">
                  <a16:creationId xmlns:a16="http://schemas.microsoft.com/office/drawing/2014/main" id="{5EAD25BC-A683-4390-AF22-A3050396271F}"/>
                </a:ext>
              </a:extLst>
            </p:cNvPr>
            <p:cNvSpPr>
              <a:spLocks/>
            </p:cNvSpPr>
            <p:nvPr/>
          </p:nvSpPr>
          <p:spPr bwMode="auto">
            <a:xfrm>
              <a:off x="8742362"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80" name="Freeform 35">
              <a:extLst>
                <a:ext uri="{FF2B5EF4-FFF2-40B4-BE49-F238E27FC236}">
                  <a16:creationId xmlns:a16="http://schemas.microsoft.com/office/drawing/2014/main" id="{FC77CE22-072A-4526-A596-DDCCF63EF3B8}"/>
                </a:ext>
              </a:extLst>
            </p:cNvPr>
            <p:cNvSpPr>
              <a:spLocks/>
            </p:cNvSpPr>
            <p:nvPr/>
          </p:nvSpPr>
          <p:spPr bwMode="auto">
            <a:xfrm>
              <a:off x="8778875"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7734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Divider Dark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20000"/>
            <a:ext cx="5616000" cy="1384995"/>
          </a:xfrm>
        </p:spPr>
        <p:txBody>
          <a:bodyPr anchor="t"/>
          <a:lstStyle>
            <a:lvl1pPr>
              <a:defRPr sz="5000" b="0" i="0">
                <a:solidFill>
                  <a:schemeClr val="accent1"/>
                </a:solidFill>
                <a:latin typeface="Segoe UI" panose="020B0502040204020203" pitchFamily="34" charset="0"/>
                <a:cs typeface="Segoe UI" panose="020B0502040204020203"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lang="en-US" sz="1400" b="0" kern="1200" cap="all" spc="300" baseline="0" dirty="0" smtClean="0">
                <a:solidFill>
                  <a:schemeClr val="bg1"/>
                </a:solidFill>
                <a:latin typeface="+mj-lt"/>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DC8C98F7-3D73-43EB-8BC8-CEF19E4A69AD}"/>
              </a:ext>
            </a:extLst>
          </p:cNvPr>
          <p:cNvGrpSpPr/>
          <p:nvPr/>
        </p:nvGrpSpPr>
        <p:grpSpPr>
          <a:xfrm>
            <a:off x="554038" y="4826001"/>
            <a:ext cx="1727199" cy="1492250"/>
            <a:chOff x="554038" y="4826001"/>
            <a:chExt cx="1727199" cy="1492250"/>
          </a:xfrm>
          <a:solidFill>
            <a:schemeClr val="bg1"/>
          </a:solidFill>
        </p:grpSpPr>
        <p:sp>
          <p:nvSpPr>
            <p:cNvPr id="12" name="Freeform 5">
              <a:extLst>
                <a:ext uri="{FF2B5EF4-FFF2-40B4-BE49-F238E27FC236}">
                  <a16:creationId xmlns:a16="http://schemas.microsoft.com/office/drawing/2014/main" id="{A76196F9-0DA5-4A85-9521-399B78AE575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6">
              <a:extLst>
                <a:ext uri="{FF2B5EF4-FFF2-40B4-BE49-F238E27FC236}">
                  <a16:creationId xmlns:a16="http://schemas.microsoft.com/office/drawing/2014/main" id="{94A5C807-BE20-4E35-9800-18EEAAACC284}"/>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7">
              <a:extLst>
                <a:ext uri="{FF2B5EF4-FFF2-40B4-BE49-F238E27FC236}">
                  <a16:creationId xmlns:a16="http://schemas.microsoft.com/office/drawing/2014/main" id="{6B665046-21F3-48F6-933A-E7A9948ECBBF}"/>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8">
              <a:extLst>
                <a:ext uri="{FF2B5EF4-FFF2-40B4-BE49-F238E27FC236}">
                  <a16:creationId xmlns:a16="http://schemas.microsoft.com/office/drawing/2014/main" id="{B19713D1-C599-4AF7-9D6A-87233CC72F8E}"/>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9">
              <a:extLst>
                <a:ext uri="{FF2B5EF4-FFF2-40B4-BE49-F238E27FC236}">
                  <a16:creationId xmlns:a16="http://schemas.microsoft.com/office/drawing/2014/main" id="{924D2903-0496-45C3-834F-B68758B6CE5C}"/>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0">
              <a:extLst>
                <a:ext uri="{FF2B5EF4-FFF2-40B4-BE49-F238E27FC236}">
                  <a16:creationId xmlns:a16="http://schemas.microsoft.com/office/drawing/2014/main" id="{C02F5C61-6AD4-42C3-9563-6856BF6F0300}"/>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1">
              <a:extLst>
                <a:ext uri="{FF2B5EF4-FFF2-40B4-BE49-F238E27FC236}">
                  <a16:creationId xmlns:a16="http://schemas.microsoft.com/office/drawing/2014/main" id="{F20930E2-FBEC-40B2-90E5-E1773318731B}"/>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2">
              <a:extLst>
                <a:ext uri="{FF2B5EF4-FFF2-40B4-BE49-F238E27FC236}">
                  <a16:creationId xmlns:a16="http://schemas.microsoft.com/office/drawing/2014/main" id="{7EE522C6-D01E-4502-970D-FA845E4AAC3A}"/>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3">
              <a:extLst>
                <a:ext uri="{FF2B5EF4-FFF2-40B4-BE49-F238E27FC236}">
                  <a16:creationId xmlns:a16="http://schemas.microsoft.com/office/drawing/2014/main" id="{8E4EAA48-D3FA-413D-B637-FC29043697B7}"/>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4">
              <a:extLst>
                <a:ext uri="{FF2B5EF4-FFF2-40B4-BE49-F238E27FC236}">
                  <a16:creationId xmlns:a16="http://schemas.microsoft.com/office/drawing/2014/main" id="{2F9D550D-2FD5-4ED9-84AF-F20EEAAABD61}"/>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5">
              <a:extLst>
                <a:ext uri="{FF2B5EF4-FFF2-40B4-BE49-F238E27FC236}">
                  <a16:creationId xmlns:a16="http://schemas.microsoft.com/office/drawing/2014/main" id="{31923C3E-5817-4590-9C4D-0D1CF208A57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16">
              <a:extLst>
                <a:ext uri="{FF2B5EF4-FFF2-40B4-BE49-F238E27FC236}">
                  <a16:creationId xmlns:a16="http://schemas.microsoft.com/office/drawing/2014/main" id="{EBFF22A9-1D6D-439C-9E53-A5CB1BE48361}"/>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17">
              <a:extLst>
                <a:ext uri="{FF2B5EF4-FFF2-40B4-BE49-F238E27FC236}">
                  <a16:creationId xmlns:a16="http://schemas.microsoft.com/office/drawing/2014/main" id="{A6302E08-2894-47A5-90BC-57EBFD77269F}"/>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18">
              <a:extLst>
                <a:ext uri="{FF2B5EF4-FFF2-40B4-BE49-F238E27FC236}">
                  <a16:creationId xmlns:a16="http://schemas.microsoft.com/office/drawing/2014/main" id="{7B7F63BA-FE9C-4C4D-88EC-D66C3FC369C2}"/>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19">
              <a:extLst>
                <a:ext uri="{FF2B5EF4-FFF2-40B4-BE49-F238E27FC236}">
                  <a16:creationId xmlns:a16="http://schemas.microsoft.com/office/drawing/2014/main" id="{C37DDB12-6269-455A-8C5F-93CA3ED700CB}"/>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0">
              <a:extLst>
                <a:ext uri="{FF2B5EF4-FFF2-40B4-BE49-F238E27FC236}">
                  <a16:creationId xmlns:a16="http://schemas.microsoft.com/office/drawing/2014/main" id="{E93D1446-80FE-4C7B-A3D3-3DC5A1ACC14A}"/>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1">
              <a:extLst>
                <a:ext uri="{FF2B5EF4-FFF2-40B4-BE49-F238E27FC236}">
                  <a16:creationId xmlns:a16="http://schemas.microsoft.com/office/drawing/2014/main" id="{EAB8E4A0-C9F9-4889-9B90-73403483928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2">
              <a:extLst>
                <a:ext uri="{FF2B5EF4-FFF2-40B4-BE49-F238E27FC236}">
                  <a16:creationId xmlns:a16="http://schemas.microsoft.com/office/drawing/2014/main" id="{E5F96C3C-DCAB-4636-857C-AA64248CDC8A}"/>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3">
              <a:extLst>
                <a:ext uri="{FF2B5EF4-FFF2-40B4-BE49-F238E27FC236}">
                  <a16:creationId xmlns:a16="http://schemas.microsoft.com/office/drawing/2014/main" id="{7A7DEB77-15CE-4BA3-BEDE-E73750CA52AB}"/>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4">
              <a:extLst>
                <a:ext uri="{FF2B5EF4-FFF2-40B4-BE49-F238E27FC236}">
                  <a16:creationId xmlns:a16="http://schemas.microsoft.com/office/drawing/2014/main" id="{999C2CAD-12C0-4286-B686-F689B2367FD2}"/>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5">
              <a:extLst>
                <a:ext uri="{FF2B5EF4-FFF2-40B4-BE49-F238E27FC236}">
                  <a16:creationId xmlns:a16="http://schemas.microsoft.com/office/drawing/2014/main" id="{99DEE253-3BFE-4EF1-BF2D-24641F47E9D4}"/>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26">
              <a:extLst>
                <a:ext uri="{FF2B5EF4-FFF2-40B4-BE49-F238E27FC236}">
                  <a16:creationId xmlns:a16="http://schemas.microsoft.com/office/drawing/2014/main" id="{7421DD97-3136-4F47-9676-D1B3FECAE5DF}"/>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27">
              <a:extLst>
                <a:ext uri="{FF2B5EF4-FFF2-40B4-BE49-F238E27FC236}">
                  <a16:creationId xmlns:a16="http://schemas.microsoft.com/office/drawing/2014/main" id="{698C7895-E959-494D-82A1-6E49E5F846BD}"/>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28">
              <a:extLst>
                <a:ext uri="{FF2B5EF4-FFF2-40B4-BE49-F238E27FC236}">
                  <a16:creationId xmlns:a16="http://schemas.microsoft.com/office/drawing/2014/main" id="{3676E5E3-0480-4220-8093-911EC8ABCF5F}"/>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29">
              <a:extLst>
                <a:ext uri="{FF2B5EF4-FFF2-40B4-BE49-F238E27FC236}">
                  <a16:creationId xmlns:a16="http://schemas.microsoft.com/office/drawing/2014/main" id="{B826055D-63F5-4EEA-9F76-9DF3DFBF6C6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0">
              <a:extLst>
                <a:ext uri="{FF2B5EF4-FFF2-40B4-BE49-F238E27FC236}">
                  <a16:creationId xmlns:a16="http://schemas.microsoft.com/office/drawing/2014/main" id="{18F834FD-1FB0-432A-84C2-9FB9EE38E19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1">
              <a:extLst>
                <a:ext uri="{FF2B5EF4-FFF2-40B4-BE49-F238E27FC236}">
                  <a16:creationId xmlns:a16="http://schemas.microsoft.com/office/drawing/2014/main" id="{72F2CB0A-9476-4751-80F8-3676D7BB3E9B}"/>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2">
              <a:extLst>
                <a:ext uri="{FF2B5EF4-FFF2-40B4-BE49-F238E27FC236}">
                  <a16:creationId xmlns:a16="http://schemas.microsoft.com/office/drawing/2014/main" id="{55AC4690-B90A-4048-9D71-A6037D2B76E1}"/>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3">
              <a:extLst>
                <a:ext uri="{FF2B5EF4-FFF2-40B4-BE49-F238E27FC236}">
                  <a16:creationId xmlns:a16="http://schemas.microsoft.com/office/drawing/2014/main" id="{C950E15E-0DB2-4A1C-969D-366BC53B2A68}"/>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4">
              <a:extLst>
                <a:ext uri="{FF2B5EF4-FFF2-40B4-BE49-F238E27FC236}">
                  <a16:creationId xmlns:a16="http://schemas.microsoft.com/office/drawing/2014/main" id="{84D2A639-9E39-4C64-A037-0E2280E5D225}"/>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5">
              <a:extLst>
                <a:ext uri="{FF2B5EF4-FFF2-40B4-BE49-F238E27FC236}">
                  <a16:creationId xmlns:a16="http://schemas.microsoft.com/office/drawing/2014/main" id="{C3113348-B118-4CA9-9018-C4700B8FD594}"/>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36">
              <a:extLst>
                <a:ext uri="{FF2B5EF4-FFF2-40B4-BE49-F238E27FC236}">
                  <a16:creationId xmlns:a16="http://schemas.microsoft.com/office/drawing/2014/main" id="{56D240B5-711C-4D68-88A8-3546DF6F55B9}"/>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4" name="Freeform 37">
              <a:extLst>
                <a:ext uri="{FF2B5EF4-FFF2-40B4-BE49-F238E27FC236}">
                  <a16:creationId xmlns:a16="http://schemas.microsoft.com/office/drawing/2014/main" id="{3E073EF9-51E1-48DD-BFC7-420D54D40036}"/>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5" name="Freeform 38">
              <a:extLst>
                <a:ext uri="{FF2B5EF4-FFF2-40B4-BE49-F238E27FC236}">
                  <a16:creationId xmlns:a16="http://schemas.microsoft.com/office/drawing/2014/main" id="{61C135D5-D46C-4EE7-B5BC-1BE67FA2E095}"/>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6" name="Freeform 39">
              <a:extLst>
                <a:ext uri="{FF2B5EF4-FFF2-40B4-BE49-F238E27FC236}">
                  <a16:creationId xmlns:a16="http://schemas.microsoft.com/office/drawing/2014/main" id="{B927C369-D9D6-455B-9C6A-044BC5D53B23}"/>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7" name="Freeform 40">
              <a:extLst>
                <a:ext uri="{FF2B5EF4-FFF2-40B4-BE49-F238E27FC236}">
                  <a16:creationId xmlns:a16="http://schemas.microsoft.com/office/drawing/2014/main" id="{A1FA8779-6ADE-48FE-B629-47B920F12844}"/>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503F07E3-6482-41E0-AEB2-5F1F5286EA5C}"/>
              </a:ext>
            </a:extLst>
          </p:cNvPr>
          <p:cNvGrpSpPr>
            <a:grpSpLocks noChangeAspect="1"/>
          </p:cNvGrpSpPr>
          <p:nvPr/>
        </p:nvGrpSpPr>
        <p:grpSpPr>
          <a:xfrm>
            <a:off x="6480000" y="-267359"/>
            <a:ext cx="6480000" cy="7785767"/>
            <a:chOff x="8220075" y="4826001"/>
            <a:chExt cx="842962" cy="1012825"/>
          </a:xfrm>
          <a:noFill/>
        </p:grpSpPr>
        <p:sp>
          <p:nvSpPr>
            <p:cNvPr id="50" name="Freeform 5">
              <a:extLst>
                <a:ext uri="{FF2B5EF4-FFF2-40B4-BE49-F238E27FC236}">
                  <a16:creationId xmlns:a16="http://schemas.microsoft.com/office/drawing/2014/main" id="{0BE568AE-CCEB-4DBF-81D5-429799C4F8C3}"/>
                </a:ext>
              </a:extLst>
            </p:cNvPr>
            <p:cNvSpPr>
              <a:spLocks/>
            </p:cNvSpPr>
            <p:nvPr/>
          </p:nvSpPr>
          <p:spPr bwMode="auto">
            <a:xfrm>
              <a:off x="8618537"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EAAD659D-EC20-4960-872A-00BBD06668AA}"/>
                </a:ext>
              </a:extLst>
            </p:cNvPr>
            <p:cNvSpPr>
              <a:spLocks/>
            </p:cNvSpPr>
            <p:nvPr/>
          </p:nvSpPr>
          <p:spPr bwMode="auto">
            <a:xfrm>
              <a:off x="8443912"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38203F68-EC9C-4E3A-A118-28D8F9E156CA}"/>
                </a:ext>
              </a:extLst>
            </p:cNvPr>
            <p:cNvSpPr>
              <a:spLocks/>
            </p:cNvSpPr>
            <p:nvPr/>
          </p:nvSpPr>
          <p:spPr bwMode="auto">
            <a:xfrm>
              <a:off x="8294687"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3" name="Freeform 8">
              <a:extLst>
                <a:ext uri="{FF2B5EF4-FFF2-40B4-BE49-F238E27FC236}">
                  <a16:creationId xmlns:a16="http://schemas.microsoft.com/office/drawing/2014/main" id="{5E397400-C44B-48B4-8BAC-FCB199770699}"/>
                </a:ext>
              </a:extLst>
            </p:cNvPr>
            <p:cNvSpPr>
              <a:spLocks/>
            </p:cNvSpPr>
            <p:nvPr/>
          </p:nvSpPr>
          <p:spPr bwMode="auto">
            <a:xfrm>
              <a:off x="8226425"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B86E9D7A-4C1D-4C6A-8962-1139ECA270D5}"/>
                </a:ext>
              </a:extLst>
            </p:cNvPr>
            <p:cNvSpPr>
              <a:spLocks/>
            </p:cNvSpPr>
            <p:nvPr/>
          </p:nvSpPr>
          <p:spPr bwMode="auto">
            <a:xfrm>
              <a:off x="8220075"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53970A8B-8462-4736-BC8D-96F6410EFBEC}"/>
                </a:ext>
              </a:extLst>
            </p:cNvPr>
            <p:cNvSpPr>
              <a:spLocks/>
            </p:cNvSpPr>
            <p:nvPr/>
          </p:nvSpPr>
          <p:spPr bwMode="auto">
            <a:xfrm>
              <a:off x="8262937"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1C24F3C1-D3C3-4372-AF19-4CFBC774F072}"/>
                </a:ext>
              </a:extLst>
            </p:cNvPr>
            <p:cNvSpPr>
              <a:spLocks/>
            </p:cNvSpPr>
            <p:nvPr/>
          </p:nvSpPr>
          <p:spPr bwMode="auto">
            <a:xfrm>
              <a:off x="8370887"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F274C12F-B23F-4001-9C10-1437B9B77904}"/>
                </a:ext>
              </a:extLst>
            </p:cNvPr>
            <p:cNvSpPr>
              <a:spLocks/>
            </p:cNvSpPr>
            <p:nvPr/>
          </p:nvSpPr>
          <p:spPr bwMode="auto">
            <a:xfrm>
              <a:off x="8505825"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D2959183-5CD7-4D8B-A951-5BE5CC23E12D}"/>
                </a:ext>
              </a:extLst>
            </p:cNvPr>
            <p:cNvSpPr>
              <a:spLocks/>
            </p:cNvSpPr>
            <p:nvPr/>
          </p:nvSpPr>
          <p:spPr bwMode="auto">
            <a:xfrm>
              <a:off x="8650287"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57E37161-DB5A-414E-8EBA-8072A6B95421}"/>
                </a:ext>
              </a:extLst>
            </p:cNvPr>
            <p:cNvSpPr>
              <a:spLocks/>
            </p:cNvSpPr>
            <p:nvPr/>
          </p:nvSpPr>
          <p:spPr bwMode="auto">
            <a:xfrm>
              <a:off x="8789987"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0" name="Freeform 15">
              <a:extLst>
                <a:ext uri="{FF2B5EF4-FFF2-40B4-BE49-F238E27FC236}">
                  <a16:creationId xmlns:a16="http://schemas.microsoft.com/office/drawing/2014/main" id="{663DFD5B-D8D0-49E7-AB38-587CDB1F6519}"/>
                </a:ext>
              </a:extLst>
            </p:cNvPr>
            <p:cNvSpPr>
              <a:spLocks/>
            </p:cNvSpPr>
            <p:nvPr/>
          </p:nvSpPr>
          <p:spPr bwMode="auto">
            <a:xfrm>
              <a:off x="8897937"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AA08770B-7015-46DD-9F9A-A3FDF44C48D5}"/>
                </a:ext>
              </a:extLst>
            </p:cNvPr>
            <p:cNvSpPr>
              <a:spLocks/>
            </p:cNvSpPr>
            <p:nvPr/>
          </p:nvSpPr>
          <p:spPr bwMode="auto">
            <a:xfrm>
              <a:off x="8959850"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58B50AE8-E872-4D32-ABE0-B0528160E9AC}"/>
                </a:ext>
              </a:extLst>
            </p:cNvPr>
            <p:cNvSpPr>
              <a:spLocks/>
            </p:cNvSpPr>
            <p:nvPr/>
          </p:nvSpPr>
          <p:spPr bwMode="auto">
            <a:xfrm>
              <a:off x="8972550"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937D77D6-1476-434F-B18B-DFFCE843E97C}"/>
                </a:ext>
              </a:extLst>
            </p:cNvPr>
            <p:cNvSpPr>
              <a:spLocks/>
            </p:cNvSpPr>
            <p:nvPr/>
          </p:nvSpPr>
          <p:spPr bwMode="auto">
            <a:xfrm>
              <a:off x="8931275"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DC4CA3A7-70C3-41B5-AD9A-E774F0966CD9}"/>
                </a:ext>
              </a:extLst>
            </p:cNvPr>
            <p:cNvSpPr>
              <a:spLocks/>
            </p:cNvSpPr>
            <p:nvPr/>
          </p:nvSpPr>
          <p:spPr bwMode="auto">
            <a:xfrm>
              <a:off x="8861425"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936E6184-39BE-40F6-8E83-F5704F1F1ACE}"/>
                </a:ext>
              </a:extLst>
            </p:cNvPr>
            <p:cNvSpPr>
              <a:spLocks/>
            </p:cNvSpPr>
            <p:nvPr/>
          </p:nvSpPr>
          <p:spPr bwMode="auto">
            <a:xfrm>
              <a:off x="8767762"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4D5246F3-97FB-4A26-9612-A4EFBE108F41}"/>
                </a:ext>
              </a:extLst>
            </p:cNvPr>
            <p:cNvSpPr>
              <a:spLocks/>
            </p:cNvSpPr>
            <p:nvPr/>
          </p:nvSpPr>
          <p:spPr bwMode="auto">
            <a:xfrm>
              <a:off x="8662987"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09681C0B-324A-4EA4-80F9-C1F00FEB037D}"/>
                </a:ext>
              </a:extLst>
            </p:cNvPr>
            <p:cNvSpPr>
              <a:spLocks/>
            </p:cNvSpPr>
            <p:nvPr/>
          </p:nvSpPr>
          <p:spPr bwMode="auto">
            <a:xfrm>
              <a:off x="8682037"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6A667C5E-1F54-430B-BA8B-0715545801FB}"/>
                </a:ext>
              </a:extLst>
            </p:cNvPr>
            <p:cNvSpPr>
              <a:spLocks/>
            </p:cNvSpPr>
            <p:nvPr/>
          </p:nvSpPr>
          <p:spPr bwMode="auto">
            <a:xfrm>
              <a:off x="8577262"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CE476D0B-C2FB-43B9-8B9D-CF6AA434F040}"/>
                </a:ext>
              </a:extLst>
            </p:cNvPr>
            <p:cNvSpPr>
              <a:spLocks/>
            </p:cNvSpPr>
            <p:nvPr/>
          </p:nvSpPr>
          <p:spPr bwMode="auto">
            <a:xfrm>
              <a:off x="8512175"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0" name="Freeform 25">
              <a:extLst>
                <a:ext uri="{FF2B5EF4-FFF2-40B4-BE49-F238E27FC236}">
                  <a16:creationId xmlns:a16="http://schemas.microsoft.com/office/drawing/2014/main" id="{4225DE47-8B13-488A-9AAE-3891FA825A7F}"/>
                </a:ext>
              </a:extLst>
            </p:cNvPr>
            <p:cNvSpPr>
              <a:spLocks/>
            </p:cNvSpPr>
            <p:nvPr/>
          </p:nvSpPr>
          <p:spPr bwMode="auto">
            <a:xfrm>
              <a:off x="8480425"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1" name="Freeform 26">
              <a:extLst>
                <a:ext uri="{FF2B5EF4-FFF2-40B4-BE49-F238E27FC236}">
                  <a16:creationId xmlns:a16="http://schemas.microsoft.com/office/drawing/2014/main" id="{81C3B70F-8B3D-4019-BF2E-B67FC148C1BC}"/>
                </a:ext>
              </a:extLst>
            </p:cNvPr>
            <p:cNvSpPr>
              <a:spLocks/>
            </p:cNvSpPr>
            <p:nvPr/>
          </p:nvSpPr>
          <p:spPr bwMode="auto">
            <a:xfrm>
              <a:off x="8474075"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2" name="Freeform 27">
              <a:extLst>
                <a:ext uri="{FF2B5EF4-FFF2-40B4-BE49-F238E27FC236}">
                  <a16:creationId xmlns:a16="http://schemas.microsoft.com/office/drawing/2014/main" id="{C1AF9263-F3A3-47D2-A2D0-A2A0B2A9309F}"/>
                </a:ext>
              </a:extLst>
            </p:cNvPr>
            <p:cNvSpPr>
              <a:spLocks/>
            </p:cNvSpPr>
            <p:nvPr/>
          </p:nvSpPr>
          <p:spPr bwMode="auto">
            <a:xfrm>
              <a:off x="8491537"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3" name="Freeform 28">
              <a:extLst>
                <a:ext uri="{FF2B5EF4-FFF2-40B4-BE49-F238E27FC236}">
                  <a16:creationId xmlns:a16="http://schemas.microsoft.com/office/drawing/2014/main" id="{E8095EDE-E6A8-448B-AFA3-6F1A01FCBA84}"/>
                </a:ext>
              </a:extLst>
            </p:cNvPr>
            <p:cNvSpPr>
              <a:spLocks/>
            </p:cNvSpPr>
            <p:nvPr/>
          </p:nvSpPr>
          <p:spPr bwMode="auto">
            <a:xfrm>
              <a:off x="8537575"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4" name="Freeform 29">
              <a:extLst>
                <a:ext uri="{FF2B5EF4-FFF2-40B4-BE49-F238E27FC236}">
                  <a16:creationId xmlns:a16="http://schemas.microsoft.com/office/drawing/2014/main" id="{D5DDC4EE-44C0-43D6-B7E8-9FA8B898E7A2}"/>
                </a:ext>
              </a:extLst>
            </p:cNvPr>
            <p:cNvSpPr>
              <a:spLocks/>
            </p:cNvSpPr>
            <p:nvPr/>
          </p:nvSpPr>
          <p:spPr bwMode="auto">
            <a:xfrm>
              <a:off x="8597900"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5" name="Freeform 30">
              <a:extLst>
                <a:ext uri="{FF2B5EF4-FFF2-40B4-BE49-F238E27FC236}">
                  <a16:creationId xmlns:a16="http://schemas.microsoft.com/office/drawing/2014/main" id="{BC0CC701-478F-4F21-8527-FC4718D9D2F7}"/>
                </a:ext>
              </a:extLst>
            </p:cNvPr>
            <p:cNvSpPr>
              <a:spLocks/>
            </p:cNvSpPr>
            <p:nvPr/>
          </p:nvSpPr>
          <p:spPr bwMode="auto">
            <a:xfrm>
              <a:off x="8669337"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6" name="Freeform 31">
              <a:extLst>
                <a:ext uri="{FF2B5EF4-FFF2-40B4-BE49-F238E27FC236}">
                  <a16:creationId xmlns:a16="http://schemas.microsoft.com/office/drawing/2014/main" id="{7A42382A-7840-4F75-BC1B-5D5E326A42AF}"/>
                </a:ext>
              </a:extLst>
            </p:cNvPr>
            <p:cNvSpPr>
              <a:spLocks/>
            </p:cNvSpPr>
            <p:nvPr/>
          </p:nvSpPr>
          <p:spPr bwMode="auto">
            <a:xfrm>
              <a:off x="8788400"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7" name="Freeform 32">
              <a:extLst>
                <a:ext uri="{FF2B5EF4-FFF2-40B4-BE49-F238E27FC236}">
                  <a16:creationId xmlns:a16="http://schemas.microsoft.com/office/drawing/2014/main" id="{A1BEC261-90EE-41D1-837A-D550E73D3C11}"/>
                </a:ext>
              </a:extLst>
            </p:cNvPr>
            <p:cNvSpPr>
              <a:spLocks/>
            </p:cNvSpPr>
            <p:nvPr/>
          </p:nvSpPr>
          <p:spPr bwMode="auto">
            <a:xfrm>
              <a:off x="8739187"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8" name="Freeform 33">
              <a:extLst>
                <a:ext uri="{FF2B5EF4-FFF2-40B4-BE49-F238E27FC236}">
                  <a16:creationId xmlns:a16="http://schemas.microsoft.com/office/drawing/2014/main" id="{BB2F5869-B473-49E7-A969-4779D1CE5398}"/>
                </a:ext>
              </a:extLst>
            </p:cNvPr>
            <p:cNvSpPr>
              <a:spLocks/>
            </p:cNvSpPr>
            <p:nvPr/>
          </p:nvSpPr>
          <p:spPr bwMode="auto">
            <a:xfrm>
              <a:off x="8797925"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9" name="Freeform 34">
              <a:extLst>
                <a:ext uri="{FF2B5EF4-FFF2-40B4-BE49-F238E27FC236}">
                  <a16:creationId xmlns:a16="http://schemas.microsoft.com/office/drawing/2014/main" id="{5EAD25BC-A683-4390-AF22-A3050396271F}"/>
                </a:ext>
              </a:extLst>
            </p:cNvPr>
            <p:cNvSpPr>
              <a:spLocks/>
            </p:cNvSpPr>
            <p:nvPr/>
          </p:nvSpPr>
          <p:spPr bwMode="auto">
            <a:xfrm>
              <a:off x="8742362"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80" name="Freeform 35">
              <a:extLst>
                <a:ext uri="{FF2B5EF4-FFF2-40B4-BE49-F238E27FC236}">
                  <a16:creationId xmlns:a16="http://schemas.microsoft.com/office/drawing/2014/main" id="{FC77CE22-072A-4526-A596-DDCCF63EF3B8}"/>
                </a:ext>
              </a:extLst>
            </p:cNvPr>
            <p:cNvSpPr>
              <a:spLocks/>
            </p:cNvSpPr>
            <p:nvPr/>
          </p:nvSpPr>
          <p:spPr bwMode="auto">
            <a:xfrm>
              <a:off x="8778875"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447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liance Disclaim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8A0CF2-423F-42BF-9825-B4CB9E76701E}"/>
              </a:ext>
            </a:extLst>
          </p:cNvPr>
          <p:cNvSpPr txBox="1">
            <a:spLocks/>
          </p:cNvSpPr>
          <p:nvPr/>
        </p:nvSpPr>
        <p:spPr>
          <a:xfrm>
            <a:off x="554400" y="468000"/>
            <a:ext cx="10188000" cy="332399"/>
          </a:xfrm>
          <a:prstGeom prst="rect">
            <a:avLst/>
          </a:prstGeom>
        </p:spPr>
        <p:txBody>
          <a:bodyPr vert="horz" lIns="0" tIns="0" rIns="0" bIns="0" rtlCol="0" anchor="b">
            <a:sp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r>
              <a:rPr lang="en-GB" dirty="0"/>
              <a:t>Compliance statements</a:t>
            </a:r>
          </a:p>
        </p:txBody>
      </p:sp>
      <p:sp>
        <p:nvSpPr>
          <p:cNvPr id="3" name="Footer Placeholder 2">
            <a:extLst>
              <a:ext uri="{FF2B5EF4-FFF2-40B4-BE49-F238E27FC236}">
                <a16:creationId xmlns:a16="http://schemas.microsoft.com/office/drawing/2014/main" id="{DEDE4731-7F5F-465F-8E5B-4D606862C1EC}"/>
              </a:ext>
            </a:extLst>
          </p:cNvPr>
          <p:cNvSpPr>
            <a:spLocks noGrp="1"/>
          </p:cNvSpPr>
          <p:nvPr>
            <p:ph type="ftr" sz="quarter" idx="10"/>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313808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Compliance Disclaim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554400" y="1476000"/>
            <a:ext cx="5004000" cy="4536000"/>
          </a:xfrm>
        </p:spPr>
        <p:txBody>
          <a:bodyPr>
            <a:noAutofit/>
          </a:bodyPr>
          <a:lstStyle>
            <a:lvl1pPr>
              <a:spcAft>
                <a:spcPts val="1200"/>
              </a:spcAft>
              <a:defRPr sz="1400"/>
            </a:lvl1pPr>
            <a:lvl2pPr marL="0" indent="0">
              <a:lnSpc>
                <a:spcPct val="110000"/>
              </a:lnSpc>
              <a:spcAft>
                <a:spcPts val="1200"/>
              </a:spcAft>
              <a:buFontTx/>
              <a:buNone/>
              <a:defRPr sz="900"/>
            </a:lvl2pPr>
            <a:lvl3pPr marL="108000" indent="-108000">
              <a:lnSpc>
                <a:spcPct val="110000"/>
              </a:lnSpc>
              <a:spcBef>
                <a:spcPts val="0"/>
              </a:spcBef>
              <a:spcAft>
                <a:spcPts val="0"/>
              </a:spcAft>
              <a:defRPr sz="900"/>
            </a:lvl3pPr>
            <a:lvl4pPr marL="216000" indent="-108000">
              <a:lnSpc>
                <a:spcPct val="110000"/>
              </a:lnSpc>
              <a:spcBef>
                <a:spcPts val="0"/>
              </a:spcBef>
              <a:spcAft>
                <a:spcPts val="0"/>
              </a:spcAft>
              <a:defRPr sz="900"/>
            </a:lvl4pPr>
            <a:lvl5pPr marL="324000" indent="-108000">
              <a:lnSpc>
                <a:spcPct val="110000"/>
              </a:lnSpc>
              <a:spcBef>
                <a:spcPts val="0"/>
              </a:spcBef>
              <a:spcAft>
                <a:spcPts val="0"/>
              </a:spcAft>
              <a:buFont typeface="Arial" panose="020B0604020202020204" pitchFamily="34" charset="0"/>
              <a:buChar cha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B81983E5-ECB3-4C43-9B1F-61B872A74783}"/>
              </a:ext>
            </a:extLst>
          </p:cNvPr>
          <p:cNvSpPr>
            <a:spLocks noGrp="1"/>
          </p:cNvSpPr>
          <p:nvPr>
            <p:ph sz="half" idx="15"/>
          </p:nvPr>
        </p:nvSpPr>
        <p:spPr>
          <a:xfrm>
            <a:off x="5738400" y="1476000"/>
            <a:ext cx="5004000" cy="4536000"/>
          </a:xfrm>
        </p:spPr>
        <p:txBody>
          <a:bodyPr>
            <a:noAutofit/>
          </a:bodyPr>
          <a:lstStyle>
            <a:lvl1pPr>
              <a:spcAft>
                <a:spcPts val="1200"/>
              </a:spcAft>
              <a:defRPr sz="1400"/>
            </a:lvl1pPr>
            <a:lvl2pPr marL="0" indent="0">
              <a:lnSpc>
                <a:spcPct val="110000"/>
              </a:lnSpc>
              <a:spcAft>
                <a:spcPts val="1200"/>
              </a:spcAft>
              <a:buFontTx/>
              <a:buNone/>
              <a:defRPr sz="900"/>
            </a:lvl2pPr>
            <a:lvl3pPr marL="108000" indent="-108000">
              <a:lnSpc>
                <a:spcPct val="110000"/>
              </a:lnSpc>
              <a:spcBef>
                <a:spcPts val="0"/>
              </a:spcBef>
              <a:spcAft>
                <a:spcPts val="0"/>
              </a:spcAft>
              <a:defRPr sz="900"/>
            </a:lvl3pPr>
            <a:lvl4pPr marL="216000" indent="-108000">
              <a:lnSpc>
                <a:spcPct val="110000"/>
              </a:lnSpc>
              <a:spcBef>
                <a:spcPts val="0"/>
              </a:spcBef>
              <a:spcAft>
                <a:spcPts val="0"/>
              </a:spcAft>
              <a:defRPr sz="900"/>
            </a:lvl4pPr>
            <a:lvl5pPr marL="324000" indent="-108000">
              <a:lnSpc>
                <a:spcPct val="110000"/>
              </a:lnSpc>
              <a:spcBef>
                <a:spcPts val="0"/>
              </a:spcBef>
              <a:spcAft>
                <a:spcPts val="0"/>
              </a:spcAft>
              <a:buFont typeface="Arial" panose="020B0604020202020204" pitchFamily="34" charset="0"/>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B87487B-E3DF-48E0-9A22-20DF6CEF4FB0}"/>
              </a:ext>
            </a:extLst>
          </p:cNvPr>
          <p:cNvSpPr>
            <a:spLocks noGrp="1"/>
          </p:cNvSpPr>
          <p:nvPr>
            <p:ph type="title"/>
          </p:nvPr>
        </p:nvSpPr>
        <p:spPr>
          <a:xfrm>
            <a:off x="554400" y="468000"/>
            <a:ext cx="10188000" cy="332399"/>
          </a:xfrm>
        </p:spPr>
        <p:txBody>
          <a:bodyPr/>
          <a:lstStyle/>
          <a:p>
            <a:r>
              <a:rPr lang="en-US"/>
              <a:t>Click to edit Master title style</a:t>
            </a:r>
            <a:endParaRPr lang="en-GB" dirty="0"/>
          </a:p>
        </p:txBody>
      </p:sp>
      <p:sp>
        <p:nvSpPr>
          <p:cNvPr id="4" name="Footer Placeholder 3">
            <a:extLst>
              <a:ext uri="{FF2B5EF4-FFF2-40B4-BE49-F238E27FC236}">
                <a16:creationId xmlns:a16="http://schemas.microsoft.com/office/drawing/2014/main" id="{2A0CBBA8-7F02-4C64-B368-AD5FEFEDD979}"/>
              </a:ext>
            </a:extLst>
          </p:cNvPr>
          <p:cNvSpPr>
            <a:spLocks noGrp="1"/>
          </p:cNvSpPr>
          <p:nvPr>
            <p:ph type="ftr" sz="quarter" idx="16"/>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3781237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atement/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3280-150E-4451-863E-13CBB845FFD1}"/>
              </a:ext>
            </a:extLst>
          </p:cNvPr>
          <p:cNvSpPr>
            <a:spLocks noGrp="1"/>
          </p:cNvSpPr>
          <p:nvPr>
            <p:ph type="title"/>
          </p:nvPr>
        </p:nvSpPr>
        <p:spPr/>
        <p:txBody>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AC24CBA6-BD78-4CBB-8933-6DBE1801F9B1}"/>
              </a:ext>
            </a:extLst>
          </p:cNvPr>
          <p:cNvSpPr>
            <a:spLocks noGrp="1"/>
          </p:cNvSpPr>
          <p:nvPr>
            <p:ph type="body" sz="quarter" idx="11"/>
          </p:nvPr>
        </p:nvSpPr>
        <p:spPr>
          <a:xfrm>
            <a:off x="554400" y="1484313"/>
            <a:ext cx="10152000" cy="2178000"/>
          </a:xfrm>
        </p:spPr>
        <p:txBody>
          <a:bodyPr/>
          <a:lstStyle>
            <a:lvl1pPr>
              <a:defRPr sz="2800" b="0">
                <a:latin typeface="+mn-lt"/>
              </a:defRPr>
            </a:lvl1pPr>
            <a:lvl2pPr>
              <a:spcBef>
                <a:spcPts val="600"/>
              </a:spcBef>
              <a:spcAft>
                <a:spcPts val="600"/>
              </a:spcAft>
              <a:defRPr sz="1800"/>
            </a:lvl2pPr>
            <a:lvl3pPr marL="216000" indent="-216000">
              <a:defRPr sz="1800"/>
            </a:lvl3pPr>
            <a:lvl4pPr marL="432000" indent="-216000">
              <a:defRPr sz="1800"/>
            </a:lvl4pPr>
            <a:lvl5pPr marL="648000" indent="-216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460B47AE-48BF-40C7-B41A-6C15EC6FD64B}"/>
              </a:ext>
            </a:extLst>
          </p:cNvPr>
          <p:cNvSpPr>
            <a:spLocks noGrp="1"/>
          </p:cNvSpPr>
          <p:nvPr>
            <p:ph sz="quarter" idx="13"/>
          </p:nvPr>
        </p:nvSpPr>
        <p:spPr>
          <a:xfrm>
            <a:off x="554400" y="3834000"/>
            <a:ext cx="10152000" cy="2178000"/>
          </a:xfrm>
        </p:spPr>
        <p:txBody>
          <a:bodyPr>
            <a:noAutofit/>
          </a:bodyPr>
          <a:lstStyle>
            <a:lvl1pPr>
              <a:spcBef>
                <a:spcPts val="1200"/>
              </a:spcBef>
              <a:spcAft>
                <a:spcPts val="1200"/>
              </a:spcAft>
              <a:defRPr sz="1600">
                <a:latin typeface="+mn-lt"/>
              </a:defRPr>
            </a:lvl1pPr>
            <a:lvl2pPr>
              <a:spcBef>
                <a:spcPts val="600"/>
              </a:spcBef>
              <a:spcAft>
                <a:spcPts val="600"/>
              </a:spcAft>
              <a:defRPr sz="1600">
                <a:latin typeface="+mn-lt"/>
              </a:defRPr>
            </a:lvl2pPr>
            <a:lvl3pPr>
              <a:defRPr sz="16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BCAC79E9-C5D1-4ADC-BE97-0DDC1DCA1E85}"/>
              </a:ext>
            </a:extLst>
          </p:cNvPr>
          <p:cNvSpPr>
            <a:spLocks noGrp="1"/>
          </p:cNvSpPr>
          <p:nvPr>
            <p:ph type="ftr" sz="quarter" idx="14"/>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3691572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atement/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3280-150E-4451-863E-13CBB845FFD1}"/>
              </a:ext>
            </a:extLst>
          </p:cNvPr>
          <p:cNvSpPr>
            <a:spLocks noGrp="1"/>
          </p:cNvSpPr>
          <p:nvPr>
            <p:ph type="title"/>
          </p:nvPr>
        </p:nvSpPr>
        <p:spPr/>
        <p:txBody>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AC24CBA6-BD78-4CBB-8933-6DBE1801F9B1}"/>
              </a:ext>
            </a:extLst>
          </p:cNvPr>
          <p:cNvSpPr>
            <a:spLocks noGrp="1"/>
          </p:cNvSpPr>
          <p:nvPr>
            <p:ph type="body" sz="quarter" idx="11"/>
          </p:nvPr>
        </p:nvSpPr>
        <p:spPr>
          <a:xfrm>
            <a:off x="554399" y="1484312"/>
            <a:ext cx="6910025" cy="4536000"/>
          </a:xfrm>
        </p:spPr>
        <p:txBody>
          <a:bodyPr/>
          <a:lstStyle>
            <a:lvl1pPr>
              <a:defRPr sz="2800" b="0">
                <a:latin typeface="+mn-lt"/>
              </a:defRPr>
            </a:lvl1pPr>
            <a:lvl2pPr>
              <a:spcBef>
                <a:spcPts val="600"/>
              </a:spcBef>
              <a:spcAft>
                <a:spcPts val="600"/>
              </a:spcAft>
              <a:defRPr sz="1800"/>
            </a:lvl2pPr>
            <a:lvl3pPr marL="216000" indent="-216000">
              <a:defRPr sz="1800"/>
            </a:lvl3pPr>
            <a:lvl4pPr marL="432000" indent="-216000">
              <a:defRPr sz="1800"/>
            </a:lvl4pPr>
            <a:lvl5pPr marL="648000" indent="-216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460B47AE-48BF-40C7-B41A-6C15EC6FD64B}"/>
              </a:ext>
            </a:extLst>
          </p:cNvPr>
          <p:cNvSpPr>
            <a:spLocks noGrp="1"/>
          </p:cNvSpPr>
          <p:nvPr>
            <p:ph sz="quarter" idx="13"/>
          </p:nvPr>
        </p:nvSpPr>
        <p:spPr>
          <a:xfrm>
            <a:off x="8150400" y="1476000"/>
            <a:ext cx="2591999" cy="4536000"/>
          </a:xfrm>
        </p:spPr>
        <p:txBody>
          <a:bodyPr>
            <a:noAutofit/>
          </a:bodyPr>
          <a:lstStyle>
            <a:lvl1pPr>
              <a:spcBef>
                <a:spcPts val="1200"/>
              </a:spcBef>
              <a:spcAft>
                <a:spcPts val="1200"/>
              </a:spcAft>
              <a:defRPr sz="1600">
                <a:latin typeface="+mn-lt"/>
              </a:defRPr>
            </a:lvl1pPr>
            <a:lvl2pPr>
              <a:spcBef>
                <a:spcPts val="600"/>
              </a:spcBef>
              <a:spcAft>
                <a:spcPts val="600"/>
              </a:spcAft>
              <a:defRPr sz="1600">
                <a:latin typeface="+mn-lt"/>
              </a:defRPr>
            </a:lvl2pPr>
            <a:lvl3pPr>
              <a:defRPr sz="16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88426F95-615A-495F-9222-5F0204D5B5FD}"/>
              </a:ext>
            </a:extLst>
          </p:cNvPr>
          <p:cNvSpPr>
            <a:spLocks noGrp="1"/>
          </p:cNvSpPr>
          <p:nvPr>
            <p:ph type="ftr" sz="quarter" idx="14"/>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3128190783"/>
      </p:ext>
    </p:extLst>
  </p:cSld>
  <p:clrMapOvr>
    <a:masterClrMapping/>
  </p:clrMapOvr>
  <p:extLst>
    <p:ext uri="{DCECCB84-F9BA-43D5-87BE-67443E8EF086}">
      <p15:sldGuideLst xmlns:p15="http://schemas.microsoft.com/office/powerpoint/2012/main">
        <p15:guide id="4" pos="2411" userDrawn="1">
          <p15:clr>
            <a:srgbClr val="FBAE40"/>
          </p15:clr>
        </p15:guide>
        <p15:guide id="5" pos="4702" userDrawn="1">
          <p15:clr>
            <a:srgbClr val="FBAE40"/>
          </p15:clr>
        </p15:guide>
        <p15:guide id="6" pos="45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eharra Spring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6" name="Picture 5">
            <a:extLst>
              <a:ext uri="{FF2B5EF4-FFF2-40B4-BE49-F238E27FC236}">
                <a16:creationId xmlns:a16="http://schemas.microsoft.com/office/drawing/2014/main" id="{4081D616-AF07-4BF9-BC81-758BEC62B8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333" r="27666"/>
          <a:stretch/>
        </p:blipFill>
        <p:spPr>
          <a:xfrm>
            <a:off x="6096000" y="0"/>
            <a:ext cx="6096000" cy="6858000"/>
          </a:xfrm>
          <a:prstGeom prst="rect">
            <a:avLst/>
          </a:prstGeom>
        </p:spPr>
      </p:pic>
    </p:spTree>
    <p:extLst>
      <p:ext uri="{BB962C8B-B14F-4D97-AF65-F5344CB8AC3E}">
        <p14:creationId xmlns:p14="http://schemas.microsoft.com/office/powerpoint/2010/main" val="64539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5D76B1-A615-4E60-996A-45E04F7573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3A85B397-DF59-4798-B849-2937DE34B721}"/>
              </a:ext>
            </a:extLst>
          </p:cNvPr>
          <p:cNvSpPr>
            <a:spLocks noGrp="1"/>
          </p:cNvSpPr>
          <p:nvPr>
            <p:ph type="body" sz="quarter" idx="11"/>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2" name="Title 11">
            <a:extLst>
              <a:ext uri="{FF2B5EF4-FFF2-40B4-BE49-F238E27FC236}">
                <a16:creationId xmlns:a16="http://schemas.microsoft.com/office/drawing/2014/main" id="{645BAF5C-AEF8-47AC-817E-EF361BF8EA1E}"/>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66E042E9-1790-40E9-AB04-72F8117611CB}"/>
              </a:ext>
            </a:extLst>
          </p:cNvPr>
          <p:cNvSpPr>
            <a:spLocks noGrp="1"/>
          </p:cNvSpPr>
          <p:nvPr>
            <p:ph type="ftr" sz="quarter" idx="12"/>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640943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5738400" y="1476000"/>
            <a:ext cx="5004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7" name="Content Placeholder 2">
            <a:extLst>
              <a:ext uri="{FF2B5EF4-FFF2-40B4-BE49-F238E27FC236}">
                <a16:creationId xmlns:a16="http://schemas.microsoft.com/office/drawing/2014/main" id="{932FBE20-3A61-4DC4-8268-86DF18325866}"/>
              </a:ext>
            </a:extLst>
          </p:cNvPr>
          <p:cNvSpPr>
            <a:spLocks noGrp="1"/>
          </p:cNvSpPr>
          <p:nvPr>
            <p:ph sz="half" idx="16"/>
          </p:nvPr>
        </p:nvSpPr>
        <p:spPr>
          <a:xfrm>
            <a:off x="554399" y="1476000"/>
            <a:ext cx="5004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17B17683-7D22-4255-9B36-80FD9460034B}"/>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39758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7466400" y="1476000"/>
            <a:ext cx="3276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54400" y="1476000"/>
            <a:ext cx="3276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4EF5196C-AB6B-4B05-8991-B066C26991C5}"/>
              </a:ext>
            </a:extLst>
          </p:cNvPr>
          <p:cNvSpPr>
            <a:spLocks noGrp="1"/>
          </p:cNvSpPr>
          <p:nvPr>
            <p:ph sz="half" idx="16"/>
          </p:nvPr>
        </p:nvSpPr>
        <p:spPr>
          <a:xfrm>
            <a:off x="4010400" y="1476000"/>
            <a:ext cx="3276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66070106-47AF-4A8B-877B-EA2414798112}"/>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660867722"/>
      </p:ext>
    </p:extLst>
  </p:cSld>
  <p:clrMapOvr>
    <a:masterClrMapping/>
  </p:clrMapOvr>
  <p:extLst>
    <p:ext uri="{DCECCB84-F9BA-43D5-87BE-67443E8EF086}">
      <p15:sldGuideLst xmlns:p15="http://schemas.microsoft.com/office/powerpoint/2012/main">
        <p15:guide id="5" pos="2411" userDrawn="1">
          <p15:clr>
            <a:srgbClr val="FBAE40"/>
          </p15:clr>
        </p15:guide>
        <p15:guide id="6" pos="2525" userDrawn="1">
          <p15:clr>
            <a:srgbClr val="FBAE40"/>
          </p15:clr>
        </p15:guide>
        <p15:guide id="7" pos="4588" userDrawn="1">
          <p15:clr>
            <a:srgbClr val="FBAE40"/>
          </p15:clr>
        </p15:guide>
        <p15:guide id="8" pos="47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third + 2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54400" y="1476000"/>
            <a:ext cx="3276000" cy="4536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4EF5196C-AB6B-4B05-8991-B066C26991C5}"/>
              </a:ext>
            </a:extLst>
          </p:cNvPr>
          <p:cNvSpPr>
            <a:spLocks noGrp="1"/>
          </p:cNvSpPr>
          <p:nvPr>
            <p:ph sz="half" idx="16"/>
          </p:nvPr>
        </p:nvSpPr>
        <p:spPr>
          <a:xfrm>
            <a:off x="3992400" y="1476000"/>
            <a:ext cx="6750000" cy="4536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3">
            <a:extLst>
              <a:ext uri="{FF2B5EF4-FFF2-40B4-BE49-F238E27FC236}">
                <a16:creationId xmlns:a16="http://schemas.microsoft.com/office/drawing/2014/main" id="{66070106-47AF-4A8B-877B-EA2414798112}"/>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942944484"/>
      </p:ext>
    </p:extLst>
  </p:cSld>
  <p:clrMapOvr>
    <a:masterClrMapping/>
  </p:clrMapOvr>
  <p:extLst>
    <p:ext uri="{DCECCB84-F9BA-43D5-87BE-67443E8EF086}">
      <p15:sldGuideLst xmlns:p15="http://schemas.microsoft.com/office/powerpoint/2012/main">
        <p15:guide id="5" pos="2411">
          <p15:clr>
            <a:srgbClr val="FBAE40"/>
          </p15:clr>
        </p15:guide>
        <p15:guide id="6" pos="2525">
          <p15:clr>
            <a:srgbClr val="FBAE40"/>
          </p15:clr>
        </p15:guide>
        <p15:guide id="7" pos="4588">
          <p15:clr>
            <a:srgbClr val="FBAE40"/>
          </p15:clr>
        </p15:guide>
        <p15:guide id="8" pos="47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hirds + 1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7466400" y="1476000"/>
            <a:ext cx="3276000" cy="4536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54400" y="1476000"/>
            <a:ext cx="6750000" cy="4536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3">
            <a:extLst>
              <a:ext uri="{FF2B5EF4-FFF2-40B4-BE49-F238E27FC236}">
                <a16:creationId xmlns:a16="http://schemas.microsoft.com/office/drawing/2014/main" id="{66070106-47AF-4A8B-877B-EA2414798112}"/>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800966614"/>
      </p:ext>
    </p:extLst>
  </p:cSld>
  <p:clrMapOvr>
    <a:masterClrMapping/>
  </p:clrMapOvr>
  <p:extLst>
    <p:ext uri="{DCECCB84-F9BA-43D5-87BE-67443E8EF086}">
      <p15:sldGuideLst xmlns:p15="http://schemas.microsoft.com/office/powerpoint/2012/main">
        <p15:guide id="5" pos="2411">
          <p15:clr>
            <a:srgbClr val="FBAE40"/>
          </p15:clr>
        </p15:guide>
        <p15:guide id="6" pos="2525">
          <p15:clr>
            <a:srgbClr val="FBAE40"/>
          </p15:clr>
        </p15:guide>
        <p15:guide id="7" pos="4588">
          <p15:clr>
            <a:srgbClr val="FBAE40"/>
          </p15:clr>
        </p15:guide>
        <p15:guide id="8" pos="470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554400" y="1476000"/>
            <a:ext cx="2412000" cy="45360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DBE10F3-BBA1-4E01-8762-794E6932D74A}"/>
              </a:ext>
            </a:extLst>
          </p:cNvPr>
          <p:cNvSpPr>
            <a:spLocks noGrp="1"/>
          </p:cNvSpPr>
          <p:nvPr>
            <p:ph sz="half" idx="2"/>
          </p:nvPr>
        </p:nvSpPr>
        <p:spPr>
          <a:xfrm>
            <a:off x="5740750" y="1476000"/>
            <a:ext cx="2410238"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3147575"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3">
            <a:extLst>
              <a:ext uri="{FF2B5EF4-FFF2-40B4-BE49-F238E27FC236}">
                <a16:creationId xmlns:a16="http://schemas.microsoft.com/office/drawing/2014/main" id="{E73FCF10-C676-4EEF-88C9-9968538AD9E4}"/>
              </a:ext>
            </a:extLst>
          </p:cNvPr>
          <p:cNvSpPr>
            <a:spLocks noGrp="1"/>
          </p:cNvSpPr>
          <p:nvPr>
            <p:ph sz="half" idx="16"/>
          </p:nvPr>
        </p:nvSpPr>
        <p:spPr>
          <a:xfrm>
            <a:off x="8332162" y="1476000"/>
            <a:ext cx="2410238"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2DB37EF6-EB6E-4D1F-8802-8AF4E45EB0D6}"/>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297523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0% +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8330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7420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932FBE20-3A61-4DC4-8268-86DF18325866}"/>
              </a:ext>
            </a:extLst>
          </p:cNvPr>
          <p:cNvSpPr>
            <a:spLocks noGrp="1"/>
          </p:cNvSpPr>
          <p:nvPr>
            <p:ph sz="half" idx="16"/>
          </p:nvPr>
        </p:nvSpPr>
        <p:spPr>
          <a:xfrm>
            <a:off x="554399" y="1476000"/>
            <a:ext cx="5004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7110547E-FDB6-4C4D-82BE-AA93F5D8C2DB}"/>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926937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5% +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8330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54400" y="1476000"/>
            <a:ext cx="7596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82665022-C5FE-4850-816E-FDEFF90FDEFC}"/>
              </a:ext>
            </a:extLst>
          </p:cNvPr>
          <p:cNvSpPr>
            <a:spLocks noGrp="1"/>
          </p:cNvSpPr>
          <p:nvPr>
            <p:ph type="ftr" sz="quarter" idx="16"/>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072797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554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3146400" y="1476000"/>
            <a:ext cx="7596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2610D9C4-7B46-4849-92E1-521EA7A4D265}"/>
              </a:ext>
            </a:extLst>
          </p:cNvPr>
          <p:cNvSpPr>
            <a:spLocks noGrp="1"/>
          </p:cNvSpPr>
          <p:nvPr>
            <p:ph type="ftr" sz="quarter" idx="16"/>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2846476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50%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554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742000" y="1476000"/>
            <a:ext cx="5004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62D9C56E-197A-465A-BB4B-C156A3AEC281}"/>
              </a:ext>
            </a:extLst>
          </p:cNvPr>
          <p:cNvSpPr>
            <a:spLocks noGrp="1"/>
          </p:cNvSpPr>
          <p:nvPr>
            <p:ph sz="half" idx="16"/>
          </p:nvPr>
        </p:nvSpPr>
        <p:spPr>
          <a:xfrm>
            <a:off x="3146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F95BCE0B-6777-4B49-B209-70BC616B353F}"/>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65006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oop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5" name="Picture 4">
            <a:extLst>
              <a:ext uri="{FF2B5EF4-FFF2-40B4-BE49-F238E27FC236}">
                <a16:creationId xmlns:a16="http://schemas.microsoft.com/office/drawing/2014/main" id="{D1DD87E0-2294-4455-8A55-37798939D2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631"/>
          <a:stretch/>
        </p:blipFill>
        <p:spPr>
          <a:xfrm>
            <a:off x="6096000" y="1"/>
            <a:ext cx="6101150" cy="6858000"/>
          </a:xfrm>
          <a:prstGeom prst="rect">
            <a:avLst/>
          </a:prstGeom>
        </p:spPr>
      </p:pic>
    </p:spTree>
    <p:extLst>
      <p:ext uri="{BB962C8B-B14F-4D97-AF65-F5344CB8AC3E}">
        <p14:creationId xmlns:p14="http://schemas.microsoft.com/office/powerpoint/2010/main" val="2137312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 50%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2EEE-710B-4AEF-8534-518BD73A6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A29531-2647-441B-97AD-7ADA2C81CEDD}"/>
              </a:ext>
            </a:extLst>
          </p:cNvPr>
          <p:cNvSpPr>
            <a:spLocks noGrp="1"/>
          </p:cNvSpPr>
          <p:nvPr>
            <p:ph sz="half" idx="1"/>
          </p:nvPr>
        </p:nvSpPr>
        <p:spPr>
          <a:xfrm>
            <a:off x="8330400"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393F2C69-12EE-4460-B4E1-C97F97C273C6}"/>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10" name="Content Placeholder 2">
            <a:extLst>
              <a:ext uri="{FF2B5EF4-FFF2-40B4-BE49-F238E27FC236}">
                <a16:creationId xmlns:a16="http://schemas.microsoft.com/office/drawing/2014/main" id="{5ED8A611-05AF-4A1A-82F2-82A8F3E7BBB5}"/>
              </a:ext>
            </a:extLst>
          </p:cNvPr>
          <p:cNvSpPr>
            <a:spLocks noGrp="1"/>
          </p:cNvSpPr>
          <p:nvPr>
            <p:ph sz="half" idx="15"/>
          </p:nvPr>
        </p:nvSpPr>
        <p:spPr>
          <a:xfrm>
            <a:off x="554399" y="1476000"/>
            <a:ext cx="2412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a:extLst>
              <a:ext uri="{FF2B5EF4-FFF2-40B4-BE49-F238E27FC236}">
                <a16:creationId xmlns:a16="http://schemas.microsoft.com/office/drawing/2014/main" id="{932FBE20-3A61-4DC4-8268-86DF18325866}"/>
              </a:ext>
            </a:extLst>
          </p:cNvPr>
          <p:cNvSpPr>
            <a:spLocks noGrp="1"/>
          </p:cNvSpPr>
          <p:nvPr>
            <p:ph sz="half" idx="16"/>
          </p:nvPr>
        </p:nvSpPr>
        <p:spPr>
          <a:xfrm>
            <a:off x="3146400" y="1476000"/>
            <a:ext cx="5004000" cy="4536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a:extLst>
              <a:ext uri="{FF2B5EF4-FFF2-40B4-BE49-F238E27FC236}">
                <a16:creationId xmlns:a16="http://schemas.microsoft.com/office/drawing/2014/main" id="{49B3551F-6529-4F61-8408-B16C9ECF2EB5}"/>
              </a:ext>
            </a:extLst>
          </p:cNvPr>
          <p:cNvSpPr>
            <a:spLocks noGrp="1"/>
          </p:cNvSpPr>
          <p:nvPr>
            <p:ph type="ftr" sz="quarter" idx="17"/>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487215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3280-150E-4451-863E-13CBB845FFD1}"/>
              </a:ext>
            </a:extLst>
          </p:cNvPr>
          <p:cNvSpPr>
            <a:spLocks noGrp="1"/>
          </p:cNvSpPr>
          <p:nvPr>
            <p:ph type="title"/>
          </p:nvPr>
        </p:nvSpPr>
        <p:spPr/>
        <p:txBody>
          <a:bodyPr/>
          <a:lstStyle/>
          <a:p>
            <a:r>
              <a:rPr lang="en-US"/>
              <a:t>Click to edit Master title style</a:t>
            </a:r>
            <a:endParaRPr lang="en-GB"/>
          </a:p>
        </p:txBody>
      </p:sp>
      <p:sp>
        <p:nvSpPr>
          <p:cNvPr id="3" name="Text Placeholder 10">
            <a:extLst>
              <a:ext uri="{FF2B5EF4-FFF2-40B4-BE49-F238E27FC236}">
                <a16:creationId xmlns:a16="http://schemas.microsoft.com/office/drawing/2014/main" id="{EB7B59C5-5862-44EE-ABDB-3D5206D46B5F}"/>
              </a:ext>
            </a:extLst>
          </p:cNvPr>
          <p:cNvSpPr>
            <a:spLocks noGrp="1"/>
          </p:cNvSpPr>
          <p:nvPr>
            <p:ph type="body" sz="quarter" idx="13"/>
          </p:nvPr>
        </p:nvSpPr>
        <p:spPr>
          <a:xfrm>
            <a:off x="554400" y="828000"/>
            <a:ext cx="10188000" cy="276999"/>
          </a:xfrm>
        </p:spPr>
        <p:txBody>
          <a:bodyPr>
            <a:spAutoFit/>
          </a:bodyPr>
          <a:lstStyle>
            <a:lvl1pPr>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p:txBody>
      </p:sp>
      <p:sp>
        <p:nvSpPr>
          <p:cNvPr id="4" name="Footer Placeholder 3">
            <a:extLst>
              <a:ext uri="{FF2B5EF4-FFF2-40B4-BE49-F238E27FC236}">
                <a16:creationId xmlns:a16="http://schemas.microsoft.com/office/drawing/2014/main" id="{D8499768-051A-4747-B83E-171471E57663}"/>
              </a:ext>
            </a:extLst>
          </p:cNvPr>
          <p:cNvSpPr>
            <a:spLocks noGrp="1"/>
          </p:cNvSpPr>
          <p:nvPr>
            <p:ph type="ftr" sz="quarter" idx="14"/>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971945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B2B23A-A204-4833-A5BF-7456293400B5}"/>
              </a:ext>
            </a:extLst>
          </p:cNvPr>
          <p:cNvSpPr>
            <a:spLocks noGrp="1"/>
          </p:cNvSpPr>
          <p:nvPr>
            <p:ph type="ftr" sz="quarter" idx="10"/>
          </p:nvPr>
        </p:nvSpPr>
        <p:spPr>
          <a:xfrm>
            <a:off x="2903800" y="6392120"/>
            <a:ext cx="4871526" cy="123111"/>
          </a:xfrm>
          <a:prstGeom prst="rect">
            <a:avLst/>
          </a:prstGeom>
        </p:spPr>
        <p:txBody>
          <a:bodyPr/>
          <a:lstStyle/>
          <a:p>
            <a:r>
              <a:rPr lang="en-GB"/>
              <a:t>|    Add file name in footer by going to Insert Header and Footer and edit footer contents and apply as needed    </a:t>
            </a:r>
          </a:p>
        </p:txBody>
      </p:sp>
    </p:spTree>
    <p:extLst>
      <p:ext uri="{BB962C8B-B14F-4D97-AF65-F5344CB8AC3E}">
        <p14:creationId xmlns:p14="http://schemas.microsoft.com/office/powerpoint/2010/main" val="1806408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C8C98F7-3D73-43EB-8BC8-CEF19E4A69AD}"/>
              </a:ext>
            </a:extLst>
          </p:cNvPr>
          <p:cNvGrpSpPr/>
          <p:nvPr/>
        </p:nvGrpSpPr>
        <p:grpSpPr>
          <a:xfrm>
            <a:off x="554038" y="4826001"/>
            <a:ext cx="1727199" cy="1492250"/>
            <a:chOff x="554038" y="4826001"/>
            <a:chExt cx="1727199" cy="1492250"/>
          </a:xfrm>
        </p:grpSpPr>
        <p:sp>
          <p:nvSpPr>
            <p:cNvPr id="12" name="Freeform 5">
              <a:extLst>
                <a:ext uri="{FF2B5EF4-FFF2-40B4-BE49-F238E27FC236}">
                  <a16:creationId xmlns:a16="http://schemas.microsoft.com/office/drawing/2014/main" id="{A76196F9-0DA5-4A85-9521-399B78AE575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6">
              <a:extLst>
                <a:ext uri="{FF2B5EF4-FFF2-40B4-BE49-F238E27FC236}">
                  <a16:creationId xmlns:a16="http://schemas.microsoft.com/office/drawing/2014/main" id="{94A5C807-BE20-4E35-9800-18EEAAACC284}"/>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7">
              <a:extLst>
                <a:ext uri="{FF2B5EF4-FFF2-40B4-BE49-F238E27FC236}">
                  <a16:creationId xmlns:a16="http://schemas.microsoft.com/office/drawing/2014/main" id="{6B665046-21F3-48F6-933A-E7A9948ECBBF}"/>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8">
              <a:extLst>
                <a:ext uri="{FF2B5EF4-FFF2-40B4-BE49-F238E27FC236}">
                  <a16:creationId xmlns:a16="http://schemas.microsoft.com/office/drawing/2014/main" id="{B19713D1-C599-4AF7-9D6A-87233CC72F8E}"/>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9">
              <a:extLst>
                <a:ext uri="{FF2B5EF4-FFF2-40B4-BE49-F238E27FC236}">
                  <a16:creationId xmlns:a16="http://schemas.microsoft.com/office/drawing/2014/main" id="{924D2903-0496-45C3-834F-B68758B6CE5C}"/>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0">
              <a:extLst>
                <a:ext uri="{FF2B5EF4-FFF2-40B4-BE49-F238E27FC236}">
                  <a16:creationId xmlns:a16="http://schemas.microsoft.com/office/drawing/2014/main" id="{C02F5C61-6AD4-42C3-9563-6856BF6F0300}"/>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1">
              <a:extLst>
                <a:ext uri="{FF2B5EF4-FFF2-40B4-BE49-F238E27FC236}">
                  <a16:creationId xmlns:a16="http://schemas.microsoft.com/office/drawing/2014/main" id="{F20930E2-FBEC-40B2-90E5-E1773318731B}"/>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2">
              <a:extLst>
                <a:ext uri="{FF2B5EF4-FFF2-40B4-BE49-F238E27FC236}">
                  <a16:creationId xmlns:a16="http://schemas.microsoft.com/office/drawing/2014/main" id="{7EE522C6-D01E-4502-970D-FA845E4AAC3A}"/>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3">
              <a:extLst>
                <a:ext uri="{FF2B5EF4-FFF2-40B4-BE49-F238E27FC236}">
                  <a16:creationId xmlns:a16="http://schemas.microsoft.com/office/drawing/2014/main" id="{8E4EAA48-D3FA-413D-B637-FC29043697B7}"/>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4">
              <a:extLst>
                <a:ext uri="{FF2B5EF4-FFF2-40B4-BE49-F238E27FC236}">
                  <a16:creationId xmlns:a16="http://schemas.microsoft.com/office/drawing/2014/main" id="{2F9D550D-2FD5-4ED9-84AF-F20EEAAABD61}"/>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5">
              <a:extLst>
                <a:ext uri="{FF2B5EF4-FFF2-40B4-BE49-F238E27FC236}">
                  <a16:creationId xmlns:a16="http://schemas.microsoft.com/office/drawing/2014/main" id="{31923C3E-5817-4590-9C4D-0D1CF208A57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16">
              <a:extLst>
                <a:ext uri="{FF2B5EF4-FFF2-40B4-BE49-F238E27FC236}">
                  <a16:creationId xmlns:a16="http://schemas.microsoft.com/office/drawing/2014/main" id="{EBFF22A9-1D6D-439C-9E53-A5CB1BE48361}"/>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17">
              <a:extLst>
                <a:ext uri="{FF2B5EF4-FFF2-40B4-BE49-F238E27FC236}">
                  <a16:creationId xmlns:a16="http://schemas.microsoft.com/office/drawing/2014/main" id="{A6302E08-2894-47A5-90BC-57EBFD77269F}"/>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18">
              <a:extLst>
                <a:ext uri="{FF2B5EF4-FFF2-40B4-BE49-F238E27FC236}">
                  <a16:creationId xmlns:a16="http://schemas.microsoft.com/office/drawing/2014/main" id="{7B7F63BA-FE9C-4C4D-88EC-D66C3FC369C2}"/>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19">
              <a:extLst>
                <a:ext uri="{FF2B5EF4-FFF2-40B4-BE49-F238E27FC236}">
                  <a16:creationId xmlns:a16="http://schemas.microsoft.com/office/drawing/2014/main" id="{C37DDB12-6269-455A-8C5F-93CA3ED700CB}"/>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0">
              <a:extLst>
                <a:ext uri="{FF2B5EF4-FFF2-40B4-BE49-F238E27FC236}">
                  <a16:creationId xmlns:a16="http://schemas.microsoft.com/office/drawing/2014/main" id="{E93D1446-80FE-4C7B-A3D3-3DC5A1ACC14A}"/>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1">
              <a:extLst>
                <a:ext uri="{FF2B5EF4-FFF2-40B4-BE49-F238E27FC236}">
                  <a16:creationId xmlns:a16="http://schemas.microsoft.com/office/drawing/2014/main" id="{EAB8E4A0-C9F9-4889-9B90-73403483928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2">
              <a:extLst>
                <a:ext uri="{FF2B5EF4-FFF2-40B4-BE49-F238E27FC236}">
                  <a16:creationId xmlns:a16="http://schemas.microsoft.com/office/drawing/2014/main" id="{E5F96C3C-DCAB-4636-857C-AA64248CDC8A}"/>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3">
              <a:extLst>
                <a:ext uri="{FF2B5EF4-FFF2-40B4-BE49-F238E27FC236}">
                  <a16:creationId xmlns:a16="http://schemas.microsoft.com/office/drawing/2014/main" id="{7A7DEB77-15CE-4BA3-BEDE-E73750CA52AB}"/>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4">
              <a:extLst>
                <a:ext uri="{FF2B5EF4-FFF2-40B4-BE49-F238E27FC236}">
                  <a16:creationId xmlns:a16="http://schemas.microsoft.com/office/drawing/2014/main" id="{999C2CAD-12C0-4286-B686-F689B2367FD2}"/>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5">
              <a:extLst>
                <a:ext uri="{FF2B5EF4-FFF2-40B4-BE49-F238E27FC236}">
                  <a16:creationId xmlns:a16="http://schemas.microsoft.com/office/drawing/2014/main" id="{99DEE253-3BFE-4EF1-BF2D-24641F47E9D4}"/>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26">
              <a:extLst>
                <a:ext uri="{FF2B5EF4-FFF2-40B4-BE49-F238E27FC236}">
                  <a16:creationId xmlns:a16="http://schemas.microsoft.com/office/drawing/2014/main" id="{7421DD97-3136-4F47-9676-D1B3FECAE5DF}"/>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27">
              <a:extLst>
                <a:ext uri="{FF2B5EF4-FFF2-40B4-BE49-F238E27FC236}">
                  <a16:creationId xmlns:a16="http://schemas.microsoft.com/office/drawing/2014/main" id="{698C7895-E959-494D-82A1-6E49E5F846BD}"/>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28">
              <a:extLst>
                <a:ext uri="{FF2B5EF4-FFF2-40B4-BE49-F238E27FC236}">
                  <a16:creationId xmlns:a16="http://schemas.microsoft.com/office/drawing/2014/main" id="{3676E5E3-0480-4220-8093-911EC8ABCF5F}"/>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29">
              <a:extLst>
                <a:ext uri="{FF2B5EF4-FFF2-40B4-BE49-F238E27FC236}">
                  <a16:creationId xmlns:a16="http://schemas.microsoft.com/office/drawing/2014/main" id="{B826055D-63F5-4EEA-9F76-9DF3DFBF6C6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0">
              <a:extLst>
                <a:ext uri="{FF2B5EF4-FFF2-40B4-BE49-F238E27FC236}">
                  <a16:creationId xmlns:a16="http://schemas.microsoft.com/office/drawing/2014/main" id="{18F834FD-1FB0-432A-84C2-9FB9EE38E19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1">
              <a:extLst>
                <a:ext uri="{FF2B5EF4-FFF2-40B4-BE49-F238E27FC236}">
                  <a16:creationId xmlns:a16="http://schemas.microsoft.com/office/drawing/2014/main" id="{72F2CB0A-9476-4751-80F8-3676D7BB3E9B}"/>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2">
              <a:extLst>
                <a:ext uri="{FF2B5EF4-FFF2-40B4-BE49-F238E27FC236}">
                  <a16:creationId xmlns:a16="http://schemas.microsoft.com/office/drawing/2014/main" id="{55AC4690-B90A-4048-9D71-A6037D2B76E1}"/>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3">
              <a:extLst>
                <a:ext uri="{FF2B5EF4-FFF2-40B4-BE49-F238E27FC236}">
                  <a16:creationId xmlns:a16="http://schemas.microsoft.com/office/drawing/2014/main" id="{C950E15E-0DB2-4A1C-969D-366BC53B2A68}"/>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4">
              <a:extLst>
                <a:ext uri="{FF2B5EF4-FFF2-40B4-BE49-F238E27FC236}">
                  <a16:creationId xmlns:a16="http://schemas.microsoft.com/office/drawing/2014/main" id="{84D2A639-9E39-4C64-A037-0E2280E5D225}"/>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5">
              <a:extLst>
                <a:ext uri="{FF2B5EF4-FFF2-40B4-BE49-F238E27FC236}">
                  <a16:creationId xmlns:a16="http://schemas.microsoft.com/office/drawing/2014/main" id="{C3113348-B118-4CA9-9018-C4700B8FD594}"/>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36">
              <a:extLst>
                <a:ext uri="{FF2B5EF4-FFF2-40B4-BE49-F238E27FC236}">
                  <a16:creationId xmlns:a16="http://schemas.microsoft.com/office/drawing/2014/main" id="{56D240B5-711C-4D68-88A8-3546DF6F55B9}"/>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4" name="Freeform 37">
              <a:extLst>
                <a:ext uri="{FF2B5EF4-FFF2-40B4-BE49-F238E27FC236}">
                  <a16:creationId xmlns:a16="http://schemas.microsoft.com/office/drawing/2014/main" id="{3E073EF9-51E1-48DD-BFC7-420D54D40036}"/>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5" name="Freeform 38">
              <a:extLst>
                <a:ext uri="{FF2B5EF4-FFF2-40B4-BE49-F238E27FC236}">
                  <a16:creationId xmlns:a16="http://schemas.microsoft.com/office/drawing/2014/main" id="{61C135D5-D46C-4EE7-B5BC-1BE67FA2E095}"/>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6" name="Freeform 39">
              <a:extLst>
                <a:ext uri="{FF2B5EF4-FFF2-40B4-BE49-F238E27FC236}">
                  <a16:creationId xmlns:a16="http://schemas.microsoft.com/office/drawing/2014/main" id="{B927C369-D9D6-455B-9C6A-044BC5D53B23}"/>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7" name="Freeform 40">
              <a:extLst>
                <a:ext uri="{FF2B5EF4-FFF2-40B4-BE49-F238E27FC236}">
                  <a16:creationId xmlns:a16="http://schemas.microsoft.com/office/drawing/2014/main" id="{A1FA8779-6ADE-48FE-B629-47B920F12844}"/>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503F07E3-6482-41E0-AEB2-5F1F5286EA5C}"/>
              </a:ext>
            </a:extLst>
          </p:cNvPr>
          <p:cNvGrpSpPr>
            <a:grpSpLocks noChangeAspect="1"/>
          </p:cNvGrpSpPr>
          <p:nvPr/>
        </p:nvGrpSpPr>
        <p:grpSpPr>
          <a:xfrm>
            <a:off x="6480000" y="-267359"/>
            <a:ext cx="6480000" cy="7785767"/>
            <a:chOff x="8220075" y="4826001"/>
            <a:chExt cx="842962" cy="1012825"/>
          </a:xfrm>
          <a:noFill/>
        </p:grpSpPr>
        <p:sp>
          <p:nvSpPr>
            <p:cNvPr id="50" name="Freeform 5">
              <a:extLst>
                <a:ext uri="{FF2B5EF4-FFF2-40B4-BE49-F238E27FC236}">
                  <a16:creationId xmlns:a16="http://schemas.microsoft.com/office/drawing/2014/main" id="{0BE568AE-CCEB-4DBF-81D5-429799C4F8C3}"/>
                </a:ext>
              </a:extLst>
            </p:cNvPr>
            <p:cNvSpPr>
              <a:spLocks/>
            </p:cNvSpPr>
            <p:nvPr/>
          </p:nvSpPr>
          <p:spPr bwMode="auto">
            <a:xfrm>
              <a:off x="8618537"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1" name="Freeform 6">
              <a:extLst>
                <a:ext uri="{FF2B5EF4-FFF2-40B4-BE49-F238E27FC236}">
                  <a16:creationId xmlns:a16="http://schemas.microsoft.com/office/drawing/2014/main" id="{EAAD659D-EC20-4960-872A-00BBD06668AA}"/>
                </a:ext>
              </a:extLst>
            </p:cNvPr>
            <p:cNvSpPr>
              <a:spLocks/>
            </p:cNvSpPr>
            <p:nvPr/>
          </p:nvSpPr>
          <p:spPr bwMode="auto">
            <a:xfrm>
              <a:off x="8443912"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2" name="Freeform 7">
              <a:extLst>
                <a:ext uri="{FF2B5EF4-FFF2-40B4-BE49-F238E27FC236}">
                  <a16:creationId xmlns:a16="http://schemas.microsoft.com/office/drawing/2014/main" id="{38203F68-EC9C-4E3A-A118-28D8F9E156CA}"/>
                </a:ext>
              </a:extLst>
            </p:cNvPr>
            <p:cNvSpPr>
              <a:spLocks/>
            </p:cNvSpPr>
            <p:nvPr/>
          </p:nvSpPr>
          <p:spPr bwMode="auto">
            <a:xfrm>
              <a:off x="8294687"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3" name="Freeform 8">
              <a:extLst>
                <a:ext uri="{FF2B5EF4-FFF2-40B4-BE49-F238E27FC236}">
                  <a16:creationId xmlns:a16="http://schemas.microsoft.com/office/drawing/2014/main" id="{5E397400-C44B-48B4-8BAC-FCB199770699}"/>
                </a:ext>
              </a:extLst>
            </p:cNvPr>
            <p:cNvSpPr>
              <a:spLocks/>
            </p:cNvSpPr>
            <p:nvPr/>
          </p:nvSpPr>
          <p:spPr bwMode="auto">
            <a:xfrm>
              <a:off x="8226425"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4" name="Freeform 9">
              <a:extLst>
                <a:ext uri="{FF2B5EF4-FFF2-40B4-BE49-F238E27FC236}">
                  <a16:creationId xmlns:a16="http://schemas.microsoft.com/office/drawing/2014/main" id="{B86E9D7A-4C1D-4C6A-8962-1139ECA270D5}"/>
                </a:ext>
              </a:extLst>
            </p:cNvPr>
            <p:cNvSpPr>
              <a:spLocks/>
            </p:cNvSpPr>
            <p:nvPr/>
          </p:nvSpPr>
          <p:spPr bwMode="auto">
            <a:xfrm>
              <a:off x="8220075"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5" name="Freeform 10">
              <a:extLst>
                <a:ext uri="{FF2B5EF4-FFF2-40B4-BE49-F238E27FC236}">
                  <a16:creationId xmlns:a16="http://schemas.microsoft.com/office/drawing/2014/main" id="{53970A8B-8462-4736-BC8D-96F6410EFBEC}"/>
                </a:ext>
              </a:extLst>
            </p:cNvPr>
            <p:cNvSpPr>
              <a:spLocks/>
            </p:cNvSpPr>
            <p:nvPr/>
          </p:nvSpPr>
          <p:spPr bwMode="auto">
            <a:xfrm>
              <a:off x="8262937"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6" name="Freeform 11">
              <a:extLst>
                <a:ext uri="{FF2B5EF4-FFF2-40B4-BE49-F238E27FC236}">
                  <a16:creationId xmlns:a16="http://schemas.microsoft.com/office/drawing/2014/main" id="{1C24F3C1-D3C3-4372-AF19-4CFBC774F072}"/>
                </a:ext>
              </a:extLst>
            </p:cNvPr>
            <p:cNvSpPr>
              <a:spLocks/>
            </p:cNvSpPr>
            <p:nvPr/>
          </p:nvSpPr>
          <p:spPr bwMode="auto">
            <a:xfrm>
              <a:off x="8370887"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7" name="Freeform 12">
              <a:extLst>
                <a:ext uri="{FF2B5EF4-FFF2-40B4-BE49-F238E27FC236}">
                  <a16:creationId xmlns:a16="http://schemas.microsoft.com/office/drawing/2014/main" id="{F274C12F-B23F-4001-9C10-1437B9B77904}"/>
                </a:ext>
              </a:extLst>
            </p:cNvPr>
            <p:cNvSpPr>
              <a:spLocks/>
            </p:cNvSpPr>
            <p:nvPr/>
          </p:nvSpPr>
          <p:spPr bwMode="auto">
            <a:xfrm>
              <a:off x="8505825"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D2959183-5CD7-4D8B-A951-5BE5CC23E12D}"/>
                </a:ext>
              </a:extLst>
            </p:cNvPr>
            <p:cNvSpPr>
              <a:spLocks/>
            </p:cNvSpPr>
            <p:nvPr/>
          </p:nvSpPr>
          <p:spPr bwMode="auto">
            <a:xfrm>
              <a:off x="8650287"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57E37161-DB5A-414E-8EBA-8072A6B95421}"/>
                </a:ext>
              </a:extLst>
            </p:cNvPr>
            <p:cNvSpPr>
              <a:spLocks/>
            </p:cNvSpPr>
            <p:nvPr/>
          </p:nvSpPr>
          <p:spPr bwMode="auto">
            <a:xfrm>
              <a:off x="8789987"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0" name="Freeform 15">
              <a:extLst>
                <a:ext uri="{FF2B5EF4-FFF2-40B4-BE49-F238E27FC236}">
                  <a16:creationId xmlns:a16="http://schemas.microsoft.com/office/drawing/2014/main" id="{663DFD5B-D8D0-49E7-AB38-587CDB1F6519}"/>
                </a:ext>
              </a:extLst>
            </p:cNvPr>
            <p:cNvSpPr>
              <a:spLocks/>
            </p:cNvSpPr>
            <p:nvPr/>
          </p:nvSpPr>
          <p:spPr bwMode="auto">
            <a:xfrm>
              <a:off x="8897937"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AA08770B-7015-46DD-9F9A-A3FDF44C48D5}"/>
                </a:ext>
              </a:extLst>
            </p:cNvPr>
            <p:cNvSpPr>
              <a:spLocks/>
            </p:cNvSpPr>
            <p:nvPr/>
          </p:nvSpPr>
          <p:spPr bwMode="auto">
            <a:xfrm>
              <a:off x="8959850"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58B50AE8-E872-4D32-ABE0-B0528160E9AC}"/>
                </a:ext>
              </a:extLst>
            </p:cNvPr>
            <p:cNvSpPr>
              <a:spLocks/>
            </p:cNvSpPr>
            <p:nvPr/>
          </p:nvSpPr>
          <p:spPr bwMode="auto">
            <a:xfrm>
              <a:off x="8972550"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3" name="Freeform 18">
              <a:extLst>
                <a:ext uri="{FF2B5EF4-FFF2-40B4-BE49-F238E27FC236}">
                  <a16:creationId xmlns:a16="http://schemas.microsoft.com/office/drawing/2014/main" id="{937D77D6-1476-434F-B18B-DFFCE843E97C}"/>
                </a:ext>
              </a:extLst>
            </p:cNvPr>
            <p:cNvSpPr>
              <a:spLocks/>
            </p:cNvSpPr>
            <p:nvPr/>
          </p:nvSpPr>
          <p:spPr bwMode="auto">
            <a:xfrm>
              <a:off x="8931275"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4" name="Freeform 19">
              <a:extLst>
                <a:ext uri="{FF2B5EF4-FFF2-40B4-BE49-F238E27FC236}">
                  <a16:creationId xmlns:a16="http://schemas.microsoft.com/office/drawing/2014/main" id="{DC4CA3A7-70C3-41B5-AD9A-E774F0966CD9}"/>
                </a:ext>
              </a:extLst>
            </p:cNvPr>
            <p:cNvSpPr>
              <a:spLocks/>
            </p:cNvSpPr>
            <p:nvPr/>
          </p:nvSpPr>
          <p:spPr bwMode="auto">
            <a:xfrm>
              <a:off x="8861425"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5" name="Freeform 20">
              <a:extLst>
                <a:ext uri="{FF2B5EF4-FFF2-40B4-BE49-F238E27FC236}">
                  <a16:creationId xmlns:a16="http://schemas.microsoft.com/office/drawing/2014/main" id="{936E6184-39BE-40F6-8E83-F5704F1F1ACE}"/>
                </a:ext>
              </a:extLst>
            </p:cNvPr>
            <p:cNvSpPr>
              <a:spLocks/>
            </p:cNvSpPr>
            <p:nvPr/>
          </p:nvSpPr>
          <p:spPr bwMode="auto">
            <a:xfrm>
              <a:off x="8767762"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6" name="Freeform 21">
              <a:extLst>
                <a:ext uri="{FF2B5EF4-FFF2-40B4-BE49-F238E27FC236}">
                  <a16:creationId xmlns:a16="http://schemas.microsoft.com/office/drawing/2014/main" id="{4D5246F3-97FB-4A26-9612-A4EFBE108F41}"/>
                </a:ext>
              </a:extLst>
            </p:cNvPr>
            <p:cNvSpPr>
              <a:spLocks/>
            </p:cNvSpPr>
            <p:nvPr/>
          </p:nvSpPr>
          <p:spPr bwMode="auto">
            <a:xfrm>
              <a:off x="8662987"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7" name="Freeform 22">
              <a:extLst>
                <a:ext uri="{FF2B5EF4-FFF2-40B4-BE49-F238E27FC236}">
                  <a16:creationId xmlns:a16="http://schemas.microsoft.com/office/drawing/2014/main" id="{09681C0B-324A-4EA4-80F9-C1F00FEB037D}"/>
                </a:ext>
              </a:extLst>
            </p:cNvPr>
            <p:cNvSpPr>
              <a:spLocks/>
            </p:cNvSpPr>
            <p:nvPr/>
          </p:nvSpPr>
          <p:spPr bwMode="auto">
            <a:xfrm>
              <a:off x="8682037"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8" name="Freeform 23">
              <a:extLst>
                <a:ext uri="{FF2B5EF4-FFF2-40B4-BE49-F238E27FC236}">
                  <a16:creationId xmlns:a16="http://schemas.microsoft.com/office/drawing/2014/main" id="{6A667C5E-1F54-430B-BA8B-0715545801FB}"/>
                </a:ext>
              </a:extLst>
            </p:cNvPr>
            <p:cNvSpPr>
              <a:spLocks/>
            </p:cNvSpPr>
            <p:nvPr/>
          </p:nvSpPr>
          <p:spPr bwMode="auto">
            <a:xfrm>
              <a:off x="8577262"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69" name="Freeform 24">
              <a:extLst>
                <a:ext uri="{FF2B5EF4-FFF2-40B4-BE49-F238E27FC236}">
                  <a16:creationId xmlns:a16="http://schemas.microsoft.com/office/drawing/2014/main" id="{CE476D0B-C2FB-43B9-8B9D-CF6AA434F040}"/>
                </a:ext>
              </a:extLst>
            </p:cNvPr>
            <p:cNvSpPr>
              <a:spLocks/>
            </p:cNvSpPr>
            <p:nvPr/>
          </p:nvSpPr>
          <p:spPr bwMode="auto">
            <a:xfrm>
              <a:off x="8512175"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0" name="Freeform 25">
              <a:extLst>
                <a:ext uri="{FF2B5EF4-FFF2-40B4-BE49-F238E27FC236}">
                  <a16:creationId xmlns:a16="http://schemas.microsoft.com/office/drawing/2014/main" id="{4225DE47-8B13-488A-9AAE-3891FA825A7F}"/>
                </a:ext>
              </a:extLst>
            </p:cNvPr>
            <p:cNvSpPr>
              <a:spLocks/>
            </p:cNvSpPr>
            <p:nvPr/>
          </p:nvSpPr>
          <p:spPr bwMode="auto">
            <a:xfrm>
              <a:off x="8480425"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1" name="Freeform 26">
              <a:extLst>
                <a:ext uri="{FF2B5EF4-FFF2-40B4-BE49-F238E27FC236}">
                  <a16:creationId xmlns:a16="http://schemas.microsoft.com/office/drawing/2014/main" id="{81C3B70F-8B3D-4019-BF2E-B67FC148C1BC}"/>
                </a:ext>
              </a:extLst>
            </p:cNvPr>
            <p:cNvSpPr>
              <a:spLocks/>
            </p:cNvSpPr>
            <p:nvPr/>
          </p:nvSpPr>
          <p:spPr bwMode="auto">
            <a:xfrm>
              <a:off x="8474075"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2" name="Freeform 27">
              <a:extLst>
                <a:ext uri="{FF2B5EF4-FFF2-40B4-BE49-F238E27FC236}">
                  <a16:creationId xmlns:a16="http://schemas.microsoft.com/office/drawing/2014/main" id="{C1AF9263-F3A3-47D2-A2D0-A2A0B2A9309F}"/>
                </a:ext>
              </a:extLst>
            </p:cNvPr>
            <p:cNvSpPr>
              <a:spLocks/>
            </p:cNvSpPr>
            <p:nvPr/>
          </p:nvSpPr>
          <p:spPr bwMode="auto">
            <a:xfrm>
              <a:off x="8491537"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3" name="Freeform 28">
              <a:extLst>
                <a:ext uri="{FF2B5EF4-FFF2-40B4-BE49-F238E27FC236}">
                  <a16:creationId xmlns:a16="http://schemas.microsoft.com/office/drawing/2014/main" id="{E8095EDE-E6A8-448B-AFA3-6F1A01FCBA84}"/>
                </a:ext>
              </a:extLst>
            </p:cNvPr>
            <p:cNvSpPr>
              <a:spLocks/>
            </p:cNvSpPr>
            <p:nvPr/>
          </p:nvSpPr>
          <p:spPr bwMode="auto">
            <a:xfrm>
              <a:off x="8537575"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4" name="Freeform 29">
              <a:extLst>
                <a:ext uri="{FF2B5EF4-FFF2-40B4-BE49-F238E27FC236}">
                  <a16:creationId xmlns:a16="http://schemas.microsoft.com/office/drawing/2014/main" id="{D5DDC4EE-44C0-43D6-B7E8-9FA8B898E7A2}"/>
                </a:ext>
              </a:extLst>
            </p:cNvPr>
            <p:cNvSpPr>
              <a:spLocks/>
            </p:cNvSpPr>
            <p:nvPr/>
          </p:nvSpPr>
          <p:spPr bwMode="auto">
            <a:xfrm>
              <a:off x="8597900"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5" name="Freeform 30">
              <a:extLst>
                <a:ext uri="{FF2B5EF4-FFF2-40B4-BE49-F238E27FC236}">
                  <a16:creationId xmlns:a16="http://schemas.microsoft.com/office/drawing/2014/main" id="{BC0CC701-478F-4F21-8527-FC4718D9D2F7}"/>
                </a:ext>
              </a:extLst>
            </p:cNvPr>
            <p:cNvSpPr>
              <a:spLocks/>
            </p:cNvSpPr>
            <p:nvPr/>
          </p:nvSpPr>
          <p:spPr bwMode="auto">
            <a:xfrm>
              <a:off x="8669337"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6" name="Freeform 31">
              <a:extLst>
                <a:ext uri="{FF2B5EF4-FFF2-40B4-BE49-F238E27FC236}">
                  <a16:creationId xmlns:a16="http://schemas.microsoft.com/office/drawing/2014/main" id="{7A42382A-7840-4F75-BC1B-5D5E326A42AF}"/>
                </a:ext>
              </a:extLst>
            </p:cNvPr>
            <p:cNvSpPr>
              <a:spLocks/>
            </p:cNvSpPr>
            <p:nvPr/>
          </p:nvSpPr>
          <p:spPr bwMode="auto">
            <a:xfrm>
              <a:off x="8788400"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7" name="Freeform 32">
              <a:extLst>
                <a:ext uri="{FF2B5EF4-FFF2-40B4-BE49-F238E27FC236}">
                  <a16:creationId xmlns:a16="http://schemas.microsoft.com/office/drawing/2014/main" id="{A1BEC261-90EE-41D1-837A-D550E73D3C11}"/>
                </a:ext>
              </a:extLst>
            </p:cNvPr>
            <p:cNvSpPr>
              <a:spLocks/>
            </p:cNvSpPr>
            <p:nvPr/>
          </p:nvSpPr>
          <p:spPr bwMode="auto">
            <a:xfrm>
              <a:off x="8739187"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8" name="Freeform 33">
              <a:extLst>
                <a:ext uri="{FF2B5EF4-FFF2-40B4-BE49-F238E27FC236}">
                  <a16:creationId xmlns:a16="http://schemas.microsoft.com/office/drawing/2014/main" id="{BB2F5869-B473-49E7-A969-4779D1CE5398}"/>
                </a:ext>
              </a:extLst>
            </p:cNvPr>
            <p:cNvSpPr>
              <a:spLocks/>
            </p:cNvSpPr>
            <p:nvPr/>
          </p:nvSpPr>
          <p:spPr bwMode="auto">
            <a:xfrm>
              <a:off x="8797925"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79" name="Freeform 34">
              <a:extLst>
                <a:ext uri="{FF2B5EF4-FFF2-40B4-BE49-F238E27FC236}">
                  <a16:creationId xmlns:a16="http://schemas.microsoft.com/office/drawing/2014/main" id="{5EAD25BC-A683-4390-AF22-A3050396271F}"/>
                </a:ext>
              </a:extLst>
            </p:cNvPr>
            <p:cNvSpPr>
              <a:spLocks/>
            </p:cNvSpPr>
            <p:nvPr/>
          </p:nvSpPr>
          <p:spPr bwMode="auto">
            <a:xfrm>
              <a:off x="8742362"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sp>
          <p:nvSpPr>
            <p:cNvPr id="80" name="Freeform 35">
              <a:extLst>
                <a:ext uri="{FF2B5EF4-FFF2-40B4-BE49-F238E27FC236}">
                  <a16:creationId xmlns:a16="http://schemas.microsoft.com/office/drawing/2014/main" id="{FC77CE22-072A-4526-A596-DDCCF63EF3B8}"/>
                </a:ext>
              </a:extLst>
            </p:cNvPr>
            <p:cNvSpPr>
              <a:spLocks/>
            </p:cNvSpPr>
            <p:nvPr/>
          </p:nvSpPr>
          <p:spPr bwMode="auto">
            <a:xfrm>
              <a:off x="8778875"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GB"/>
            </a:p>
          </p:txBody>
        </p:sp>
      </p:grpSp>
      <p:sp>
        <p:nvSpPr>
          <p:cNvPr id="5" name="Text Placeholder 4">
            <a:extLst>
              <a:ext uri="{FF2B5EF4-FFF2-40B4-BE49-F238E27FC236}">
                <a16:creationId xmlns:a16="http://schemas.microsoft.com/office/drawing/2014/main" id="{70206288-33DF-47E8-B265-C1011D8C2960}"/>
              </a:ext>
            </a:extLst>
          </p:cNvPr>
          <p:cNvSpPr>
            <a:spLocks noGrp="1"/>
          </p:cNvSpPr>
          <p:nvPr>
            <p:ph type="body" sz="quarter" idx="15"/>
          </p:nvPr>
        </p:nvSpPr>
        <p:spPr>
          <a:xfrm>
            <a:off x="540509" y="742433"/>
            <a:ext cx="5012025" cy="507447"/>
          </a:xfrm>
        </p:spPr>
        <p:txBody>
          <a:bodyPr>
            <a:spAutoFit/>
          </a:bodyPr>
          <a:lstStyle>
            <a:lvl1pPr>
              <a:spcAft>
                <a:spcPts val="600"/>
              </a:spcAft>
              <a:defRPr/>
            </a:lvl1pPr>
            <a:lvl2pPr>
              <a:spcBef>
                <a:spcPts val="0"/>
              </a:spcBef>
              <a:spcAft>
                <a:spcPts val="0"/>
              </a:spcAft>
              <a:defRPr>
                <a:solidFill>
                  <a:schemeClr val="bg1"/>
                </a:solidFill>
              </a:defRPr>
            </a:lvl2pPr>
          </a:lstStyle>
          <a:p>
            <a:pPr lvl="0"/>
            <a:r>
              <a:rPr lang="en-US" dirty="0"/>
              <a:t>Edit Master text styles</a:t>
            </a:r>
          </a:p>
          <a:p>
            <a:pPr lvl="1"/>
            <a:r>
              <a:rPr lang="en-US" dirty="0"/>
              <a:t>Second level</a:t>
            </a:r>
            <a:endParaRPr lang="en-AU" dirty="0"/>
          </a:p>
        </p:txBody>
      </p:sp>
    </p:spTree>
    <p:extLst>
      <p:ext uri="{BB962C8B-B14F-4D97-AF65-F5344CB8AC3E}">
        <p14:creationId xmlns:p14="http://schemas.microsoft.com/office/powerpoint/2010/main" val="428861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Kup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44" name="Picture 43" descr="A large body of water&#10;&#10;Description automatically generated">
            <a:extLst>
              <a:ext uri="{FF2B5EF4-FFF2-40B4-BE49-F238E27FC236}">
                <a16:creationId xmlns:a16="http://schemas.microsoft.com/office/drawing/2014/main" id="{7EA41808-CB78-4079-99BD-A79CD6FA75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762"/>
          <a:stretch/>
        </p:blipFill>
        <p:spPr>
          <a:xfrm>
            <a:off x="5875435" y="0"/>
            <a:ext cx="6331085" cy="6858000"/>
          </a:xfrm>
          <a:prstGeom prst="rect">
            <a:avLst/>
          </a:prstGeom>
        </p:spPr>
      </p:pic>
    </p:spTree>
    <p:extLst>
      <p:ext uri="{BB962C8B-B14F-4D97-AF65-F5344CB8AC3E}">
        <p14:creationId xmlns:p14="http://schemas.microsoft.com/office/powerpoint/2010/main" val="387068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SA Otwa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5" name="Picture 4">
            <a:extLst>
              <a:ext uri="{FF2B5EF4-FFF2-40B4-BE49-F238E27FC236}">
                <a16:creationId xmlns:a16="http://schemas.microsoft.com/office/drawing/2014/main" id="{AD784D4B-D755-4810-8BDC-D79CFECF88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550"/>
          <a:stretch/>
        </p:blipFill>
        <p:spPr>
          <a:xfrm>
            <a:off x="6096000" y="0"/>
            <a:ext cx="6096000" cy="6866616"/>
          </a:xfrm>
          <a:prstGeom prst="rect">
            <a:avLst/>
          </a:prstGeom>
        </p:spPr>
      </p:pic>
    </p:spTree>
    <p:extLst>
      <p:ext uri="{BB962C8B-B14F-4D97-AF65-F5344CB8AC3E}">
        <p14:creationId xmlns:p14="http://schemas.microsoft.com/office/powerpoint/2010/main" val="1862799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Vic Otwa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47" name="Picture 46">
            <a:extLst>
              <a:ext uri="{FF2B5EF4-FFF2-40B4-BE49-F238E27FC236}">
                <a16:creationId xmlns:a16="http://schemas.microsoft.com/office/drawing/2014/main" id="{916C97C9-662B-4B6E-B59C-2A1FC10EF8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081" t="824" r="30710" b="-824"/>
          <a:stretch/>
        </p:blipFill>
        <p:spPr>
          <a:xfrm>
            <a:off x="6178059" y="1"/>
            <a:ext cx="6013941" cy="6909976"/>
          </a:xfrm>
          <a:prstGeom prst="rect">
            <a:avLst/>
          </a:prstGeom>
        </p:spPr>
      </p:pic>
    </p:spTree>
    <p:extLst>
      <p:ext uri="{BB962C8B-B14F-4D97-AF65-F5344CB8AC3E}">
        <p14:creationId xmlns:p14="http://schemas.microsoft.com/office/powerpoint/2010/main" val="305670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BassGa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nchorCtr="0">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pic>
        <p:nvPicPr>
          <p:cNvPr id="5" name="Picture 4">
            <a:extLst>
              <a:ext uri="{FF2B5EF4-FFF2-40B4-BE49-F238E27FC236}">
                <a16:creationId xmlns:a16="http://schemas.microsoft.com/office/drawing/2014/main" id="{212F79AE-D84C-4CED-A575-D77EB1BF75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8436" b="12984"/>
          <a:stretch/>
        </p:blipFill>
        <p:spPr>
          <a:xfrm>
            <a:off x="6096000" y="-1"/>
            <a:ext cx="6096000" cy="6858001"/>
          </a:xfrm>
          <a:prstGeom prst="rect">
            <a:avLst/>
          </a:prstGeom>
        </p:spPr>
      </p:pic>
    </p:spTree>
    <p:extLst>
      <p:ext uri="{BB962C8B-B14F-4D97-AF65-F5344CB8AC3E}">
        <p14:creationId xmlns:p14="http://schemas.microsoft.com/office/powerpoint/2010/main" val="276043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Custom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A335-347F-4D67-B2D7-FF41811547C1}"/>
              </a:ext>
            </a:extLst>
          </p:cNvPr>
          <p:cNvSpPr>
            <a:spLocks noGrp="1"/>
          </p:cNvSpPr>
          <p:nvPr>
            <p:ph type="ctrTitle"/>
          </p:nvPr>
        </p:nvSpPr>
        <p:spPr>
          <a:xfrm>
            <a:off x="554400" y="1619305"/>
            <a:ext cx="5040000" cy="1384995"/>
          </a:xfrm>
        </p:spPr>
        <p:txBody>
          <a:bodyPr vert="horz" lIns="0" tIns="0" rIns="0" bIns="0" rtlCol="0" anchor="t">
            <a:spAutoFit/>
          </a:bodyPr>
          <a:lstStyle>
            <a:lvl1pPr>
              <a:defRPr lang="en-GB" sz="5000" b="0" i="0" dirty="0">
                <a:solidFill>
                  <a:schemeClr val="bg1"/>
                </a:solidFill>
                <a:latin typeface="Segoe UI" panose="020B0502040204020203" pitchFamily="34" charset="0"/>
                <a:cs typeface="Segoe UI" panose="020B0502040204020203" pitchFamily="34" charset="0"/>
              </a:defRPr>
            </a:lvl1pPr>
          </a:lstStyle>
          <a:p>
            <a:pPr lvl="0"/>
            <a:r>
              <a:rPr lang="en-US"/>
              <a:t>Click to edit Master title style</a:t>
            </a:r>
            <a:endParaRPr lang="en-GB" dirty="0"/>
          </a:p>
        </p:txBody>
      </p:sp>
      <p:sp>
        <p:nvSpPr>
          <p:cNvPr id="3" name="Subtitle 2">
            <a:extLst>
              <a:ext uri="{FF2B5EF4-FFF2-40B4-BE49-F238E27FC236}">
                <a16:creationId xmlns:a16="http://schemas.microsoft.com/office/drawing/2014/main" id="{E1972AB6-ADC0-4D90-9EE1-6F4A0B0B5CAF}"/>
              </a:ext>
            </a:extLst>
          </p:cNvPr>
          <p:cNvSpPr>
            <a:spLocks noGrp="1"/>
          </p:cNvSpPr>
          <p:nvPr>
            <p:ph type="subTitle" idx="1" hasCustomPrompt="1"/>
          </p:nvPr>
        </p:nvSpPr>
        <p:spPr>
          <a:xfrm>
            <a:off x="554400" y="540000"/>
            <a:ext cx="5040000" cy="215444"/>
          </a:xfrm>
        </p:spPr>
        <p:txBody>
          <a:bodyPr vert="horz" lIns="0" tIns="0" rIns="0" bIns="0" rtlCol="0" anchor="b">
            <a:spAutoFit/>
          </a:bodyPr>
          <a:lstStyle>
            <a:lvl1pPr marL="0" indent="0" algn="l" defTabSz="914400" rtl="0" eaLnBrk="1" latinLnBrk="0" hangingPunct="1">
              <a:lnSpc>
                <a:spcPct val="100000"/>
              </a:lnSpc>
              <a:spcBef>
                <a:spcPts val="1600"/>
              </a:spcBef>
              <a:spcAft>
                <a:spcPts val="1600"/>
              </a:spcAft>
              <a:buFontTx/>
              <a:buNone/>
              <a:defRPr lang="en-GB" sz="1400" b="0" cap="all" spc="300" baseline="0">
                <a:latin typeface="+mj-lt"/>
              </a:defRPr>
            </a:lvl1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7" name="Group 6">
            <a:extLst>
              <a:ext uri="{FF2B5EF4-FFF2-40B4-BE49-F238E27FC236}">
                <a16:creationId xmlns:a16="http://schemas.microsoft.com/office/drawing/2014/main" id="{209EBB47-F3E6-4529-A3F3-57C600AFBBDE}"/>
              </a:ext>
            </a:extLst>
          </p:cNvPr>
          <p:cNvGrpSpPr>
            <a:grpSpLocks noChangeAspect="1"/>
          </p:cNvGrpSpPr>
          <p:nvPr/>
        </p:nvGrpSpPr>
        <p:grpSpPr>
          <a:xfrm>
            <a:off x="554038" y="5076000"/>
            <a:ext cx="1440000" cy="1244118"/>
            <a:chOff x="554038" y="4826001"/>
            <a:chExt cx="1727199" cy="1492250"/>
          </a:xfrm>
        </p:grpSpPr>
        <p:sp>
          <p:nvSpPr>
            <p:cNvPr id="8" name="Freeform 5">
              <a:extLst>
                <a:ext uri="{FF2B5EF4-FFF2-40B4-BE49-F238E27FC236}">
                  <a16:creationId xmlns:a16="http://schemas.microsoft.com/office/drawing/2014/main" id="{0719ADD3-EA3A-4B2F-97BB-9F16B8EEA90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9" name="Freeform 6">
              <a:extLst>
                <a:ext uri="{FF2B5EF4-FFF2-40B4-BE49-F238E27FC236}">
                  <a16:creationId xmlns:a16="http://schemas.microsoft.com/office/drawing/2014/main" id="{067CEE60-E062-464B-8FC5-A3E3F009598F}"/>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0" name="Freeform 7">
              <a:extLst>
                <a:ext uri="{FF2B5EF4-FFF2-40B4-BE49-F238E27FC236}">
                  <a16:creationId xmlns:a16="http://schemas.microsoft.com/office/drawing/2014/main" id="{2FC84194-C009-4C17-ADB2-FB7367A51ECE}"/>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1" name="Freeform 8">
              <a:extLst>
                <a:ext uri="{FF2B5EF4-FFF2-40B4-BE49-F238E27FC236}">
                  <a16:creationId xmlns:a16="http://schemas.microsoft.com/office/drawing/2014/main" id="{2245C37D-DB72-419A-9F82-78DD2D326DE2}"/>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2" name="Freeform 9">
              <a:extLst>
                <a:ext uri="{FF2B5EF4-FFF2-40B4-BE49-F238E27FC236}">
                  <a16:creationId xmlns:a16="http://schemas.microsoft.com/office/drawing/2014/main" id="{F49B43C0-95DB-4299-ADED-50BFACFCF8FD}"/>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10">
              <a:extLst>
                <a:ext uri="{FF2B5EF4-FFF2-40B4-BE49-F238E27FC236}">
                  <a16:creationId xmlns:a16="http://schemas.microsoft.com/office/drawing/2014/main" id="{97BA0C41-6B2C-4F68-AA95-3D6586AC63E3}"/>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11">
              <a:extLst>
                <a:ext uri="{FF2B5EF4-FFF2-40B4-BE49-F238E27FC236}">
                  <a16:creationId xmlns:a16="http://schemas.microsoft.com/office/drawing/2014/main" id="{F002B71A-80C2-4404-8623-E81328984BFE}"/>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12">
              <a:extLst>
                <a:ext uri="{FF2B5EF4-FFF2-40B4-BE49-F238E27FC236}">
                  <a16:creationId xmlns:a16="http://schemas.microsoft.com/office/drawing/2014/main" id="{830983CA-1B3D-4512-8E49-8E78BF2839C8}"/>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13">
              <a:extLst>
                <a:ext uri="{FF2B5EF4-FFF2-40B4-BE49-F238E27FC236}">
                  <a16:creationId xmlns:a16="http://schemas.microsoft.com/office/drawing/2014/main" id="{774BB1D4-A36E-4D57-BEE4-454922A16C6B}"/>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4">
              <a:extLst>
                <a:ext uri="{FF2B5EF4-FFF2-40B4-BE49-F238E27FC236}">
                  <a16:creationId xmlns:a16="http://schemas.microsoft.com/office/drawing/2014/main" id="{B4CB1C72-CF6B-4C26-B927-A876163084F5}"/>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5">
              <a:extLst>
                <a:ext uri="{FF2B5EF4-FFF2-40B4-BE49-F238E27FC236}">
                  <a16:creationId xmlns:a16="http://schemas.microsoft.com/office/drawing/2014/main" id="{3145EF93-B602-496F-8029-DEEAE887778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6">
              <a:extLst>
                <a:ext uri="{FF2B5EF4-FFF2-40B4-BE49-F238E27FC236}">
                  <a16:creationId xmlns:a16="http://schemas.microsoft.com/office/drawing/2014/main" id="{5B43F6E2-4250-4F39-958A-784F0AB6AB0A}"/>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7">
              <a:extLst>
                <a:ext uri="{FF2B5EF4-FFF2-40B4-BE49-F238E27FC236}">
                  <a16:creationId xmlns:a16="http://schemas.microsoft.com/office/drawing/2014/main" id="{8AD33CD1-8D9E-4755-BAB2-9B3CDCA937EB}"/>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8">
              <a:extLst>
                <a:ext uri="{FF2B5EF4-FFF2-40B4-BE49-F238E27FC236}">
                  <a16:creationId xmlns:a16="http://schemas.microsoft.com/office/drawing/2014/main" id="{47206169-9294-4D0F-B9F8-9F8A8175725A}"/>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9">
              <a:extLst>
                <a:ext uri="{FF2B5EF4-FFF2-40B4-BE49-F238E27FC236}">
                  <a16:creationId xmlns:a16="http://schemas.microsoft.com/office/drawing/2014/main" id="{51F3A19B-8A83-477C-BE10-C9E6F1FEC351}"/>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20">
              <a:extLst>
                <a:ext uri="{FF2B5EF4-FFF2-40B4-BE49-F238E27FC236}">
                  <a16:creationId xmlns:a16="http://schemas.microsoft.com/office/drawing/2014/main" id="{1E4A4293-C535-4C23-9C1F-AEA60956E4C1}"/>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21">
              <a:extLst>
                <a:ext uri="{FF2B5EF4-FFF2-40B4-BE49-F238E27FC236}">
                  <a16:creationId xmlns:a16="http://schemas.microsoft.com/office/drawing/2014/main" id="{4C155F81-B9D4-41EF-8799-946DF3E28968}"/>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22">
              <a:extLst>
                <a:ext uri="{FF2B5EF4-FFF2-40B4-BE49-F238E27FC236}">
                  <a16:creationId xmlns:a16="http://schemas.microsoft.com/office/drawing/2014/main" id="{B33B21B7-27C9-47CF-A422-91A923FC713D}"/>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23">
              <a:extLst>
                <a:ext uri="{FF2B5EF4-FFF2-40B4-BE49-F238E27FC236}">
                  <a16:creationId xmlns:a16="http://schemas.microsoft.com/office/drawing/2014/main" id="{4A6ECDC6-F382-406B-902B-D1680BA5D5AF}"/>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4">
              <a:extLst>
                <a:ext uri="{FF2B5EF4-FFF2-40B4-BE49-F238E27FC236}">
                  <a16:creationId xmlns:a16="http://schemas.microsoft.com/office/drawing/2014/main" id="{D8E9D208-9C6F-4FF5-86DE-9F498C4AB984}"/>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5">
              <a:extLst>
                <a:ext uri="{FF2B5EF4-FFF2-40B4-BE49-F238E27FC236}">
                  <a16:creationId xmlns:a16="http://schemas.microsoft.com/office/drawing/2014/main" id="{804EF310-9C03-4C77-A1A2-F1D02E7464C3}"/>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6">
              <a:extLst>
                <a:ext uri="{FF2B5EF4-FFF2-40B4-BE49-F238E27FC236}">
                  <a16:creationId xmlns:a16="http://schemas.microsoft.com/office/drawing/2014/main" id="{BAE44874-F747-44C2-A1B0-D728721577E9}"/>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7">
              <a:extLst>
                <a:ext uri="{FF2B5EF4-FFF2-40B4-BE49-F238E27FC236}">
                  <a16:creationId xmlns:a16="http://schemas.microsoft.com/office/drawing/2014/main" id="{63623768-6854-43DC-8B78-4D7A12C8F221}"/>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8">
              <a:extLst>
                <a:ext uri="{FF2B5EF4-FFF2-40B4-BE49-F238E27FC236}">
                  <a16:creationId xmlns:a16="http://schemas.microsoft.com/office/drawing/2014/main" id="{98852DC0-43B9-4F61-9B48-D8CEC6C9B307}"/>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9">
              <a:extLst>
                <a:ext uri="{FF2B5EF4-FFF2-40B4-BE49-F238E27FC236}">
                  <a16:creationId xmlns:a16="http://schemas.microsoft.com/office/drawing/2014/main" id="{DAACFED6-1836-4F7A-8321-623446149CA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30">
              <a:extLst>
                <a:ext uri="{FF2B5EF4-FFF2-40B4-BE49-F238E27FC236}">
                  <a16:creationId xmlns:a16="http://schemas.microsoft.com/office/drawing/2014/main" id="{8B5920C9-633C-4E4A-8688-1A873911C693}"/>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31">
              <a:extLst>
                <a:ext uri="{FF2B5EF4-FFF2-40B4-BE49-F238E27FC236}">
                  <a16:creationId xmlns:a16="http://schemas.microsoft.com/office/drawing/2014/main" id="{1E45DB1B-38AB-4E3B-9FFA-2EE82A8F114A}"/>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32">
              <a:extLst>
                <a:ext uri="{FF2B5EF4-FFF2-40B4-BE49-F238E27FC236}">
                  <a16:creationId xmlns:a16="http://schemas.microsoft.com/office/drawing/2014/main" id="{8CE1ADF0-F8EA-494C-B050-B8C21B019684}"/>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33">
              <a:extLst>
                <a:ext uri="{FF2B5EF4-FFF2-40B4-BE49-F238E27FC236}">
                  <a16:creationId xmlns:a16="http://schemas.microsoft.com/office/drawing/2014/main" id="{E5BBF300-A248-46FA-8CFF-A5B4B7025B51}"/>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4">
              <a:extLst>
                <a:ext uri="{FF2B5EF4-FFF2-40B4-BE49-F238E27FC236}">
                  <a16:creationId xmlns:a16="http://schemas.microsoft.com/office/drawing/2014/main" id="{F5E8FEE0-21AE-42B5-A3D1-268B48C2F29F}"/>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5">
              <a:extLst>
                <a:ext uri="{FF2B5EF4-FFF2-40B4-BE49-F238E27FC236}">
                  <a16:creationId xmlns:a16="http://schemas.microsoft.com/office/drawing/2014/main" id="{975790C2-493D-4467-A4CA-10CC6AE78C57}"/>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6">
              <a:extLst>
                <a:ext uri="{FF2B5EF4-FFF2-40B4-BE49-F238E27FC236}">
                  <a16:creationId xmlns:a16="http://schemas.microsoft.com/office/drawing/2014/main" id="{189D004E-27CC-49E1-9189-8A6E0C4BBC0E}"/>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7">
              <a:extLst>
                <a:ext uri="{FF2B5EF4-FFF2-40B4-BE49-F238E27FC236}">
                  <a16:creationId xmlns:a16="http://schemas.microsoft.com/office/drawing/2014/main" id="{53294538-8320-42B7-992E-6FC2DD14FF35}"/>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8">
              <a:extLst>
                <a:ext uri="{FF2B5EF4-FFF2-40B4-BE49-F238E27FC236}">
                  <a16:creationId xmlns:a16="http://schemas.microsoft.com/office/drawing/2014/main" id="{222C0BD4-91B3-4460-B29C-A33403BB1CE7}"/>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9">
              <a:extLst>
                <a:ext uri="{FF2B5EF4-FFF2-40B4-BE49-F238E27FC236}">
                  <a16:creationId xmlns:a16="http://schemas.microsoft.com/office/drawing/2014/main" id="{E802C6FC-2F54-4804-ACA6-6C9C69E4E0EA}"/>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40">
              <a:extLst>
                <a:ext uri="{FF2B5EF4-FFF2-40B4-BE49-F238E27FC236}">
                  <a16:creationId xmlns:a16="http://schemas.microsoft.com/office/drawing/2014/main" id="{179AD5B3-2B8E-45C0-8914-76C008CB56A6}"/>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solidFill>
              <a:srgbClr val="0054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sp>
        <p:nvSpPr>
          <p:cNvPr id="5" name="Picture Placeholder 4">
            <a:extLst>
              <a:ext uri="{FF2B5EF4-FFF2-40B4-BE49-F238E27FC236}">
                <a16:creationId xmlns:a16="http://schemas.microsoft.com/office/drawing/2014/main" id="{22AB66D0-A3AB-4A61-8661-DAE29B00E8AE}"/>
              </a:ext>
            </a:extLst>
          </p:cNvPr>
          <p:cNvSpPr>
            <a:spLocks noGrp="1"/>
          </p:cNvSpPr>
          <p:nvPr>
            <p:ph type="pic" sz="quarter" idx="10" hasCustomPrompt="1"/>
          </p:nvPr>
        </p:nvSpPr>
        <p:spPr>
          <a:xfrm>
            <a:off x="6093600" y="0"/>
            <a:ext cx="6098400" cy="6858000"/>
          </a:xfrm>
          <a:solidFill>
            <a:schemeClr val="bg2">
              <a:lumMod val="40000"/>
              <a:lumOff val="60000"/>
            </a:schemeClr>
          </a:solidFill>
        </p:spPr>
        <p:txBody>
          <a:bodyPr>
            <a:normAutofit/>
          </a:bodyPr>
          <a:lstStyle>
            <a:lvl1pPr algn="r">
              <a:lnSpc>
                <a:spcPct val="130000"/>
              </a:lnSpc>
              <a:spcBef>
                <a:spcPts val="0"/>
              </a:spcBef>
              <a:spcAft>
                <a:spcPts val="0"/>
              </a:spcAft>
              <a:defRPr lang="en-GB" sz="1600" b="0" kern="1200" dirty="0">
                <a:solidFill>
                  <a:schemeClr val="accent4"/>
                </a:solidFill>
                <a:latin typeface="+mn-lt"/>
                <a:ea typeface="+mn-ea"/>
                <a:cs typeface="+mn-cs"/>
              </a:defRPr>
            </a:lvl1pPr>
          </a:lstStyle>
          <a:p>
            <a:r>
              <a:rPr lang="en-GB" dirty="0"/>
              <a:t>Click on image icon below</a:t>
            </a:r>
            <a:br>
              <a:rPr lang="en-GB" dirty="0"/>
            </a:br>
            <a:r>
              <a:rPr lang="en-GB" dirty="0"/>
              <a:t> to add a new custom</a:t>
            </a:r>
            <a:br>
              <a:rPr lang="en-GB" dirty="0"/>
            </a:br>
            <a:r>
              <a:rPr lang="en-GB" dirty="0"/>
              <a:t>image to the cover page</a:t>
            </a:r>
          </a:p>
        </p:txBody>
      </p:sp>
    </p:spTree>
    <p:extLst>
      <p:ext uri="{BB962C8B-B14F-4D97-AF65-F5344CB8AC3E}">
        <p14:creationId xmlns:p14="http://schemas.microsoft.com/office/powerpoint/2010/main" val="2004058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ivider Image 1">
    <p:bg>
      <p:bgRef idx="1001">
        <a:schemeClr val="bg1"/>
      </p:bgRef>
    </p:bg>
    <p:spTree>
      <p:nvGrpSpPr>
        <p:cNvPr id="1" name=""/>
        <p:cNvGrpSpPr/>
        <p:nvPr/>
      </p:nvGrpSpPr>
      <p:grpSpPr>
        <a:xfrm>
          <a:off x="0" y="0"/>
          <a:ext cx="0" cy="0"/>
          <a:chOff x="0" y="0"/>
          <a:chExt cx="0" cy="0"/>
        </a:xfrm>
      </p:grpSpPr>
      <p:pic>
        <p:nvPicPr>
          <p:cNvPr id="5" name="Picture 4" descr="A large ship in a body of water&#10;&#10;Description automatically generated">
            <a:extLst>
              <a:ext uri="{FF2B5EF4-FFF2-40B4-BE49-F238E27FC236}">
                <a16:creationId xmlns:a16="http://schemas.microsoft.com/office/drawing/2014/main" id="{F7D101AF-85DC-4351-9DD7-ED52576A85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3200" cy="6858000"/>
          </a:xfrm>
          <a:prstGeom prst="rect">
            <a:avLst/>
          </a:prstGeom>
        </p:spPr>
      </p:pic>
      <p:sp>
        <p:nvSpPr>
          <p:cNvPr id="2" name="Title 1">
            <a:extLst>
              <a:ext uri="{FF2B5EF4-FFF2-40B4-BE49-F238E27FC236}">
                <a16:creationId xmlns:a16="http://schemas.microsoft.com/office/drawing/2014/main" id="{97B708F7-1A56-4DEB-9702-EBFCFDC45A8E}"/>
              </a:ext>
            </a:extLst>
          </p:cNvPr>
          <p:cNvSpPr>
            <a:spLocks noGrp="1"/>
          </p:cNvSpPr>
          <p:nvPr>
            <p:ph type="title"/>
          </p:nvPr>
        </p:nvSpPr>
        <p:spPr>
          <a:xfrm>
            <a:off x="554400" y="1618800"/>
            <a:ext cx="5616000" cy="1384995"/>
          </a:xfrm>
        </p:spPr>
        <p:txBody>
          <a:bodyPr anchor="t"/>
          <a:lstStyle>
            <a:lvl1pPr>
              <a:defRPr sz="5000" b="0" i="0">
                <a:solidFill>
                  <a:schemeClr val="bg1"/>
                </a:solidFill>
                <a:latin typeface="Segoe UI" panose="020B0502040204020203" pitchFamily="34" charset="0"/>
                <a:cs typeface="Segoe UI" panose="020B0502040204020203"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913493-EEB8-4DF4-8B4C-BFED95F1CDAF}"/>
              </a:ext>
            </a:extLst>
          </p:cNvPr>
          <p:cNvSpPr>
            <a:spLocks noGrp="1"/>
          </p:cNvSpPr>
          <p:nvPr>
            <p:ph type="body" idx="1" hasCustomPrompt="1"/>
          </p:nvPr>
        </p:nvSpPr>
        <p:spPr>
          <a:xfrm>
            <a:off x="554400" y="540000"/>
            <a:ext cx="10515600" cy="215444"/>
          </a:xfrm>
        </p:spPr>
        <p:txBody>
          <a:bodyPr anchor="b">
            <a:spAutoFit/>
          </a:bodyPr>
          <a:lstStyle>
            <a:lvl1pPr marL="0" indent="0" algn="l" defTabSz="914400" rtl="0" eaLnBrk="1" latinLnBrk="0" hangingPunct="1">
              <a:lnSpc>
                <a:spcPct val="100000"/>
              </a:lnSpc>
              <a:spcBef>
                <a:spcPts val="1600"/>
              </a:spcBef>
              <a:spcAft>
                <a:spcPts val="1600"/>
              </a:spcAft>
              <a:buFontTx/>
              <a:buNone/>
              <a:defRPr sz="1400" b="0" cap="all" spc="300" baseline="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1600"/>
              </a:spcBef>
              <a:spcAft>
                <a:spcPts val="1600"/>
              </a:spcAft>
              <a:buFontTx/>
              <a:buNone/>
            </a:pPr>
            <a:r>
              <a:rPr lang="en-US" dirty="0"/>
              <a:t>Add date or additional information</a:t>
            </a:r>
          </a:p>
        </p:txBody>
      </p:sp>
      <p:grpSp>
        <p:nvGrpSpPr>
          <p:cNvPr id="48" name="Group 47">
            <a:extLst>
              <a:ext uri="{FF2B5EF4-FFF2-40B4-BE49-F238E27FC236}">
                <a16:creationId xmlns:a16="http://schemas.microsoft.com/office/drawing/2014/main" id="{DC8C98F7-3D73-43EB-8BC8-CEF19E4A69AD}"/>
              </a:ext>
            </a:extLst>
          </p:cNvPr>
          <p:cNvGrpSpPr/>
          <p:nvPr/>
        </p:nvGrpSpPr>
        <p:grpSpPr>
          <a:xfrm>
            <a:off x="554038" y="4826001"/>
            <a:ext cx="1727199" cy="1492250"/>
            <a:chOff x="554038" y="4826001"/>
            <a:chExt cx="1727199" cy="1492250"/>
          </a:xfrm>
          <a:solidFill>
            <a:schemeClr val="bg1"/>
          </a:solidFill>
        </p:grpSpPr>
        <p:sp>
          <p:nvSpPr>
            <p:cNvPr id="12" name="Freeform 5">
              <a:extLst>
                <a:ext uri="{FF2B5EF4-FFF2-40B4-BE49-F238E27FC236}">
                  <a16:creationId xmlns:a16="http://schemas.microsoft.com/office/drawing/2014/main" id="{A76196F9-0DA5-4A85-9521-399B78AE575F}"/>
                </a:ext>
              </a:extLst>
            </p:cNvPr>
            <p:cNvSpPr>
              <a:spLocks/>
            </p:cNvSpPr>
            <p:nvPr/>
          </p:nvSpPr>
          <p:spPr bwMode="auto">
            <a:xfrm>
              <a:off x="1708150" y="5611813"/>
              <a:ext cx="141287" cy="227013"/>
            </a:xfrm>
            <a:custGeom>
              <a:avLst/>
              <a:gdLst>
                <a:gd name="T0" fmla="*/ 8 w 104"/>
                <a:gd name="T1" fmla="*/ 133 h 167"/>
                <a:gd name="T2" fmla="*/ 12 w 104"/>
                <a:gd name="T3" fmla="*/ 71 h 167"/>
                <a:gd name="T4" fmla="*/ 52 w 104"/>
                <a:gd name="T5" fmla="*/ 0 h 167"/>
                <a:gd name="T6" fmla="*/ 92 w 104"/>
                <a:gd name="T7" fmla="*/ 71 h 167"/>
                <a:gd name="T8" fmla="*/ 96 w 104"/>
                <a:gd name="T9" fmla="*/ 133 h 167"/>
                <a:gd name="T10" fmla="*/ 52 w 104"/>
                <a:gd name="T11" fmla="*/ 167 h 167"/>
                <a:gd name="T12" fmla="*/ 52 w 104"/>
                <a:gd name="T13" fmla="*/ 167 h 167"/>
                <a:gd name="T14" fmla="*/ 8 w 104"/>
                <a:gd name="T15" fmla="*/ 13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67">
                  <a:moveTo>
                    <a:pt x="8" y="133"/>
                  </a:moveTo>
                  <a:cubicBezTo>
                    <a:pt x="0" y="113"/>
                    <a:pt x="2" y="89"/>
                    <a:pt x="12" y="71"/>
                  </a:cubicBezTo>
                  <a:cubicBezTo>
                    <a:pt x="12" y="71"/>
                    <a:pt x="52" y="0"/>
                    <a:pt x="52" y="0"/>
                  </a:cubicBezTo>
                  <a:cubicBezTo>
                    <a:pt x="92" y="71"/>
                    <a:pt x="92" y="71"/>
                    <a:pt x="92" y="71"/>
                  </a:cubicBezTo>
                  <a:cubicBezTo>
                    <a:pt x="103" y="89"/>
                    <a:pt x="104" y="113"/>
                    <a:pt x="96" y="133"/>
                  </a:cubicBezTo>
                  <a:cubicBezTo>
                    <a:pt x="88" y="154"/>
                    <a:pt x="71" y="166"/>
                    <a:pt x="52" y="167"/>
                  </a:cubicBezTo>
                  <a:cubicBezTo>
                    <a:pt x="52" y="167"/>
                    <a:pt x="52" y="167"/>
                    <a:pt x="52" y="167"/>
                  </a:cubicBezTo>
                  <a:cubicBezTo>
                    <a:pt x="33" y="166"/>
                    <a:pt x="16" y="154"/>
                    <a:pt x="8" y="1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3" name="Freeform 6">
              <a:extLst>
                <a:ext uri="{FF2B5EF4-FFF2-40B4-BE49-F238E27FC236}">
                  <a16:creationId xmlns:a16="http://schemas.microsoft.com/office/drawing/2014/main" id="{94A5C807-BE20-4E35-9800-18EEAAACC284}"/>
                </a:ext>
              </a:extLst>
            </p:cNvPr>
            <p:cNvSpPr>
              <a:spLocks/>
            </p:cNvSpPr>
            <p:nvPr/>
          </p:nvSpPr>
          <p:spPr bwMode="auto">
            <a:xfrm>
              <a:off x="1533525" y="5561013"/>
              <a:ext cx="131762" cy="204788"/>
            </a:xfrm>
            <a:custGeom>
              <a:avLst/>
              <a:gdLst>
                <a:gd name="T0" fmla="*/ 0 w 98"/>
                <a:gd name="T1" fmla="*/ 100 h 151"/>
                <a:gd name="T2" fmla="*/ 26 w 98"/>
                <a:gd name="T3" fmla="*/ 47 h 151"/>
                <a:gd name="T4" fmla="*/ 86 w 98"/>
                <a:gd name="T5" fmla="*/ 0 h 151"/>
                <a:gd name="T6" fmla="*/ 95 w 98"/>
                <a:gd name="T7" fmla="*/ 76 h 151"/>
                <a:gd name="T8" fmla="*/ 76 w 98"/>
                <a:gd name="T9" fmla="*/ 131 h 151"/>
                <a:gd name="T10" fmla="*/ 26 w 98"/>
                <a:gd name="T11" fmla="*/ 144 h 151"/>
                <a:gd name="T12" fmla="*/ 26 w 98"/>
                <a:gd name="T13" fmla="*/ 144 h 151"/>
                <a:gd name="T14" fmla="*/ 0 w 98"/>
                <a:gd name="T15" fmla="*/ 10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1">
                  <a:moveTo>
                    <a:pt x="0" y="100"/>
                  </a:moveTo>
                  <a:cubicBezTo>
                    <a:pt x="0" y="79"/>
                    <a:pt x="10" y="59"/>
                    <a:pt x="26" y="47"/>
                  </a:cubicBezTo>
                  <a:cubicBezTo>
                    <a:pt x="26" y="47"/>
                    <a:pt x="86" y="0"/>
                    <a:pt x="86" y="0"/>
                  </a:cubicBezTo>
                  <a:cubicBezTo>
                    <a:pt x="95" y="76"/>
                    <a:pt x="95" y="76"/>
                    <a:pt x="95" y="76"/>
                  </a:cubicBezTo>
                  <a:cubicBezTo>
                    <a:pt x="98" y="96"/>
                    <a:pt x="90" y="117"/>
                    <a:pt x="76" y="131"/>
                  </a:cubicBezTo>
                  <a:cubicBezTo>
                    <a:pt x="62" y="146"/>
                    <a:pt x="43" y="151"/>
                    <a:pt x="26" y="144"/>
                  </a:cubicBezTo>
                  <a:cubicBezTo>
                    <a:pt x="26" y="144"/>
                    <a:pt x="26" y="144"/>
                    <a:pt x="26" y="144"/>
                  </a:cubicBezTo>
                  <a:cubicBezTo>
                    <a:pt x="10" y="137"/>
                    <a:pt x="0" y="120"/>
                    <a:pt x="0"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4" name="Freeform 7">
              <a:extLst>
                <a:ext uri="{FF2B5EF4-FFF2-40B4-BE49-F238E27FC236}">
                  <a16:creationId xmlns:a16="http://schemas.microsoft.com/office/drawing/2014/main" id="{6B665046-21F3-48F6-933A-E7A9948ECBBF}"/>
                </a:ext>
              </a:extLst>
            </p:cNvPr>
            <p:cNvSpPr>
              <a:spLocks/>
            </p:cNvSpPr>
            <p:nvPr/>
          </p:nvSpPr>
          <p:spPr bwMode="auto">
            <a:xfrm>
              <a:off x="1384300" y="5481638"/>
              <a:ext cx="157162" cy="155575"/>
            </a:xfrm>
            <a:custGeom>
              <a:avLst/>
              <a:gdLst>
                <a:gd name="T0" fmla="*/ 8 w 116"/>
                <a:gd name="T1" fmla="*/ 54 h 115"/>
                <a:gd name="T2" fmla="*/ 48 w 116"/>
                <a:gd name="T3" fmla="*/ 19 h 115"/>
                <a:gd name="T4" fmla="*/ 116 w 116"/>
                <a:gd name="T5" fmla="*/ 0 h 115"/>
                <a:gd name="T6" fmla="*/ 97 w 116"/>
                <a:gd name="T7" fmla="*/ 68 h 115"/>
                <a:gd name="T8" fmla="*/ 61 w 116"/>
                <a:gd name="T9" fmla="*/ 108 h 115"/>
                <a:gd name="T10" fmla="*/ 14 w 116"/>
                <a:gd name="T11" fmla="*/ 102 h 115"/>
                <a:gd name="T12" fmla="*/ 14 w 116"/>
                <a:gd name="T13" fmla="*/ 102 h 115"/>
                <a:gd name="T14" fmla="*/ 8 w 116"/>
                <a:gd name="T15" fmla="*/ 55 h 115"/>
                <a:gd name="T16" fmla="*/ 8 w 116"/>
                <a:gd name="T17" fmla="*/ 5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15">
                  <a:moveTo>
                    <a:pt x="8" y="54"/>
                  </a:moveTo>
                  <a:cubicBezTo>
                    <a:pt x="15" y="37"/>
                    <a:pt x="30" y="24"/>
                    <a:pt x="48" y="19"/>
                  </a:cubicBezTo>
                  <a:cubicBezTo>
                    <a:pt x="48" y="19"/>
                    <a:pt x="116" y="0"/>
                    <a:pt x="116" y="0"/>
                  </a:cubicBezTo>
                  <a:cubicBezTo>
                    <a:pt x="97" y="68"/>
                    <a:pt x="97" y="68"/>
                    <a:pt x="97" y="68"/>
                  </a:cubicBezTo>
                  <a:cubicBezTo>
                    <a:pt x="92" y="85"/>
                    <a:pt x="78" y="101"/>
                    <a:pt x="61" y="108"/>
                  </a:cubicBezTo>
                  <a:cubicBezTo>
                    <a:pt x="44" y="115"/>
                    <a:pt x="26" y="113"/>
                    <a:pt x="14" y="102"/>
                  </a:cubicBezTo>
                  <a:cubicBezTo>
                    <a:pt x="14" y="102"/>
                    <a:pt x="14" y="102"/>
                    <a:pt x="14" y="102"/>
                  </a:cubicBezTo>
                  <a:cubicBezTo>
                    <a:pt x="2" y="90"/>
                    <a:pt x="0" y="72"/>
                    <a:pt x="8" y="55"/>
                  </a:cubicBezTo>
                  <a:lnTo>
                    <a:pt x="8" y="54"/>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5" name="Freeform 8">
              <a:extLst>
                <a:ext uri="{FF2B5EF4-FFF2-40B4-BE49-F238E27FC236}">
                  <a16:creationId xmlns:a16="http://schemas.microsoft.com/office/drawing/2014/main" id="{B19713D1-C599-4AF7-9D6A-87233CC72F8E}"/>
                </a:ext>
              </a:extLst>
            </p:cNvPr>
            <p:cNvSpPr>
              <a:spLocks/>
            </p:cNvSpPr>
            <p:nvPr/>
          </p:nvSpPr>
          <p:spPr bwMode="auto">
            <a:xfrm>
              <a:off x="1316038" y="5346701"/>
              <a:ext cx="179387" cy="117475"/>
            </a:xfrm>
            <a:custGeom>
              <a:avLst/>
              <a:gdLst>
                <a:gd name="T0" fmla="*/ 18 w 132"/>
                <a:gd name="T1" fmla="*/ 19 h 86"/>
                <a:gd name="T2" fmla="*/ 66 w 132"/>
                <a:gd name="T3" fmla="*/ 2 h 86"/>
                <a:gd name="T4" fmla="*/ 132 w 132"/>
                <a:gd name="T5" fmla="*/ 10 h 86"/>
                <a:gd name="T6" fmla="*/ 91 w 132"/>
                <a:gd name="T7" fmla="*/ 63 h 86"/>
                <a:gd name="T8" fmla="*/ 45 w 132"/>
                <a:gd name="T9" fmla="*/ 86 h 86"/>
                <a:gd name="T10" fmla="*/ 6 w 132"/>
                <a:gd name="T11" fmla="*/ 63 h 86"/>
                <a:gd name="T12" fmla="*/ 6 w 132"/>
                <a:gd name="T13" fmla="*/ 63 h 86"/>
                <a:gd name="T14" fmla="*/ 18 w 132"/>
                <a:gd name="T15" fmla="*/ 1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6">
                  <a:moveTo>
                    <a:pt x="18" y="19"/>
                  </a:moveTo>
                  <a:cubicBezTo>
                    <a:pt x="30" y="7"/>
                    <a:pt x="49" y="0"/>
                    <a:pt x="66" y="2"/>
                  </a:cubicBezTo>
                  <a:cubicBezTo>
                    <a:pt x="66" y="2"/>
                    <a:pt x="132" y="10"/>
                    <a:pt x="132" y="10"/>
                  </a:cubicBezTo>
                  <a:cubicBezTo>
                    <a:pt x="91" y="63"/>
                    <a:pt x="91" y="63"/>
                    <a:pt x="91" y="63"/>
                  </a:cubicBezTo>
                  <a:cubicBezTo>
                    <a:pt x="80" y="77"/>
                    <a:pt x="63" y="85"/>
                    <a:pt x="45" y="86"/>
                  </a:cubicBezTo>
                  <a:cubicBezTo>
                    <a:pt x="27" y="86"/>
                    <a:pt x="12" y="77"/>
                    <a:pt x="6" y="63"/>
                  </a:cubicBezTo>
                  <a:cubicBezTo>
                    <a:pt x="6" y="63"/>
                    <a:pt x="6" y="63"/>
                    <a:pt x="6" y="63"/>
                  </a:cubicBezTo>
                  <a:cubicBezTo>
                    <a:pt x="0" y="48"/>
                    <a:pt x="5" y="32"/>
                    <a:pt x="1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6" name="Freeform 9">
              <a:extLst>
                <a:ext uri="{FF2B5EF4-FFF2-40B4-BE49-F238E27FC236}">
                  <a16:creationId xmlns:a16="http://schemas.microsoft.com/office/drawing/2014/main" id="{924D2903-0496-45C3-834F-B68758B6CE5C}"/>
                </a:ext>
              </a:extLst>
            </p:cNvPr>
            <p:cNvSpPr>
              <a:spLocks/>
            </p:cNvSpPr>
            <p:nvPr/>
          </p:nvSpPr>
          <p:spPr bwMode="auto">
            <a:xfrm>
              <a:off x="1309688" y="5194301"/>
              <a:ext cx="168275" cy="104775"/>
            </a:xfrm>
            <a:custGeom>
              <a:avLst/>
              <a:gdLst>
                <a:gd name="T0" fmla="*/ 25 w 124"/>
                <a:gd name="T1" fmla="*/ 6 h 77"/>
                <a:gd name="T2" fmla="*/ 71 w 124"/>
                <a:gd name="T3" fmla="*/ 8 h 77"/>
                <a:gd name="T4" fmla="*/ 124 w 124"/>
                <a:gd name="T5" fmla="*/ 38 h 77"/>
                <a:gd name="T6" fmla="*/ 71 w 124"/>
                <a:gd name="T7" fmla="*/ 68 h 77"/>
                <a:gd name="T8" fmla="*/ 25 w 124"/>
                <a:gd name="T9" fmla="*/ 71 h 77"/>
                <a:gd name="T10" fmla="*/ 0 w 124"/>
                <a:gd name="T11" fmla="*/ 38 h 77"/>
                <a:gd name="T12" fmla="*/ 0 w 124"/>
                <a:gd name="T13" fmla="*/ 38 h 77"/>
                <a:gd name="T14" fmla="*/ 25 w 124"/>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77">
                  <a:moveTo>
                    <a:pt x="25" y="6"/>
                  </a:moveTo>
                  <a:cubicBezTo>
                    <a:pt x="40" y="0"/>
                    <a:pt x="57" y="1"/>
                    <a:pt x="71" y="8"/>
                  </a:cubicBezTo>
                  <a:cubicBezTo>
                    <a:pt x="71" y="8"/>
                    <a:pt x="124" y="38"/>
                    <a:pt x="124" y="38"/>
                  </a:cubicBezTo>
                  <a:cubicBezTo>
                    <a:pt x="71" y="68"/>
                    <a:pt x="71" y="68"/>
                    <a:pt x="71" y="68"/>
                  </a:cubicBezTo>
                  <a:cubicBezTo>
                    <a:pt x="57" y="76"/>
                    <a:pt x="39" y="77"/>
                    <a:pt x="25" y="71"/>
                  </a:cubicBezTo>
                  <a:cubicBezTo>
                    <a:pt x="9" y="65"/>
                    <a:pt x="0" y="52"/>
                    <a:pt x="0" y="38"/>
                  </a:cubicBezTo>
                  <a:cubicBezTo>
                    <a:pt x="0" y="38"/>
                    <a:pt x="0" y="38"/>
                    <a:pt x="0" y="38"/>
                  </a:cubicBezTo>
                  <a:cubicBezTo>
                    <a:pt x="0" y="24"/>
                    <a:pt x="9" y="12"/>
                    <a:pt x="2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7" name="Freeform 10">
              <a:extLst>
                <a:ext uri="{FF2B5EF4-FFF2-40B4-BE49-F238E27FC236}">
                  <a16:creationId xmlns:a16="http://schemas.microsoft.com/office/drawing/2014/main" id="{C02F5C61-6AD4-42C3-9563-6856BF6F0300}"/>
                </a:ext>
              </a:extLst>
            </p:cNvPr>
            <p:cNvSpPr>
              <a:spLocks/>
            </p:cNvSpPr>
            <p:nvPr/>
          </p:nvSpPr>
          <p:spPr bwMode="auto">
            <a:xfrm>
              <a:off x="1352550" y="5043488"/>
              <a:ext cx="153987" cy="100013"/>
            </a:xfrm>
            <a:custGeom>
              <a:avLst/>
              <a:gdLst>
                <a:gd name="T0" fmla="*/ 39 w 114"/>
                <a:gd name="T1" fmla="*/ 0 h 74"/>
                <a:gd name="T2" fmla="*/ 78 w 114"/>
                <a:gd name="T3" fmla="*/ 19 h 74"/>
                <a:gd name="T4" fmla="*/ 114 w 114"/>
                <a:gd name="T5" fmla="*/ 65 h 74"/>
                <a:gd name="T6" fmla="*/ 57 w 114"/>
                <a:gd name="T7" fmla="*/ 72 h 74"/>
                <a:gd name="T8" fmla="*/ 15 w 114"/>
                <a:gd name="T9" fmla="*/ 58 h 74"/>
                <a:gd name="T10" fmla="*/ 5 w 114"/>
                <a:gd name="T11" fmla="*/ 20 h 74"/>
                <a:gd name="T12" fmla="*/ 5 w 114"/>
                <a:gd name="T13" fmla="*/ 20 h 74"/>
                <a:gd name="T14" fmla="*/ 39 w 11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39" y="0"/>
                  </a:moveTo>
                  <a:cubicBezTo>
                    <a:pt x="54" y="1"/>
                    <a:pt x="69" y="8"/>
                    <a:pt x="78" y="19"/>
                  </a:cubicBezTo>
                  <a:cubicBezTo>
                    <a:pt x="78" y="19"/>
                    <a:pt x="114" y="65"/>
                    <a:pt x="114" y="65"/>
                  </a:cubicBezTo>
                  <a:cubicBezTo>
                    <a:pt x="57" y="72"/>
                    <a:pt x="57" y="72"/>
                    <a:pt x="57" y="72"/>
                  </a:cubicBezTo>
                  <a:cubicBezTo>
                    <a:pt x="42" y="74"/>
                    <a:pt x="26" y="68"/>
                    <a:pt x="15" y="58"/>
                  </a:cubicBezTo>
                  <a:cubicBezTo>
                    <a:pt x="4" y="47"/>
                    <a:pt x="0" y="33"/>
                    <a:pt x="5" y="20"/>
                  </a:cubicBezTo>
                  <a:cubicBezTo>
                    <a:pt x="5" y="20"/>
                    <a:pt x="5" y="20"/>
                    <a:pt x="5" y="20"/>
                  </a:cubicBezTo>
                  <a:cubicBezTo>
                    <a:pt x="11" y="8"/>
                    <a:pt x="24" y="0"/>
                    <a:pt x="3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8" name="Freeform 11">
              <a:extLst>
                <a:ext uri="{FF2B5EF4-FFF2-40B4-BE49-F238E27FC236}">
                  <a16:creationId xmlns:a16="http://schemas.microsoft.com/office/drawing/2014/main" id="{F20930E2-FBEC-40B2-90E5-E1773318731B}"/>
                </a:ext>
              </a:extLst>
            </p:cNvPr>
            <p:cNvSpPr>
              <a:spLocks/>
            </p:cNvSpPr>
            <p:nvPr/>
          </p:nvSpPr>
          <p:spPr bwMode="auto">
            <a:xfrm>
              <a:off x="1460500" y="4924426"/>
              <a:ext cx="122237" cy="122238"/>
            </a:xfrm>
            <a:custGeom>
              <a:avLst/>
              <a:gdLst>
                <a:gd name="T0" fmla="*/ 48 w 91"/>
                <a:gd name="T1" fmla="*/ 6 h 90"/>
                <a:gd name="T2" fmla="*/ 76 w 91"/>
                <a:gd name="T3" fmla="*/ 37 h 90"/>
                <a:gd name="T4" fmla="*/ 91 w 91"/>
                <a:gd name="T5" fmla="*/ 90 h 90"/>
                <a:gd name="T6" fmla="*/ 37 w 91"/>
                <a:gd name="T7" fmla="*/ 75 h 90"/>
                <a:gd name="T8" fmla="*/ 6 w 91"/>
                <a:gd name="T9" fmla="*/ 47 h 90"/>
                <a:gd name="T10" fmla="*/ 11 w 91"/>
                <a:gd name="T11" fmla="*/ 11 h 90"/>
                <a:gd name="T12" fmla="*/ 11 w 91"/>
                <a:gd name="T13" fmla="*/ 10 h 90"/>
                <a:gd name="T14" fmla="*/ 48 w 91"/>
                <a:gd name="T15" fmla="*/ 5 h 90"/>
                <a:gd name="T16" fmla="*/ 48 w 91"/>
                <a:gd name="T1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48" y="6"/>
                  </a:moveTo>
                  <a:cubicBezTo>
                    <a:pt x="62" y="11"/>
                    <a:pt x="72" y="23"/>
                    <a:pt x="76" y="37"/>
                  </a:cubicBezTo>
                  <a:cubicBezTo>
                    <a:pt x="76" y="37"/>
                    <a:pt x="91" y="90"/>
                    <a:pt x="91" y="90"/>
                  </a:cubicBezTo>
                  <a:cubicBezTo>
                    <a:pt x="37" y="75"/>
                    <a:pt x="37" y="75"/>
                    <a:pt x="37" y="75"/>
                  </a:cubicBezTo>
                  <a:cubicBezTo>
                    <a:pt x="24" y="71"/>
                    <a:pt x="12" y="61"/>
                    <a:pt x="6" y="47"/>
                  </a:cubicBezTo>
                  <a:cubicBezTo>
                    <a:pt x="0" y="34"/>
                    <a:pt x="2" y="20"/>
                    <a:pt x="11" y="11"/>
                  </a:cubicBezTo>
                  <a:cubicBezTo>
                    <a:pt x="11" y="10"/>
                    <a:pt x="11" y="10"/>
                    <a:pt x="11" y="10"/>
                  </a:cubicBezTo>
                  <a:cubicBezTo>
                    <a:pt x="20" y="1"/>
                    <a:pt x="34" y="0"/>
                    <a:pt x="48" y="5"/>
                  </a:cubicBezTo>
                  <a:lnTo>
                    <a:pt x="48" y="6"/>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19" name="Freeform 12">
              <a:extLst>
                <a:ext uri="{FF2B5EF4-FFF2-40B4-BE49-F238E27FC236}">
                  <a16:creationId xmlns:a16="http://schemas.microsoft.com/office/drawing/2014/main" id="{7EE522C6-D01E-4502-970D-FA845E4AAC3A}"/>
                </a:ext>
              </a:extLst>
            </p:cNvPr>
            <p:cNvSpPr>
              <a:spLocks/>
            </p:cNvSpPr>
            <p:nvPr/>
          </p:nvSpPr>
          <p:spPr bwMode="auto">
            <a:xfrm>
              <a:off x="1595438" y="4848226"/>
              <a:ext cx="87312" cy="136525"/>
            </a:xfrm>
            <a:custGeom>
              <a:avLst/>
              <a:gdLst>
                <a:gd name="T0" fmla="*/ 50 w 64"/>
                <a:gd name="T1" fmla="*/ 14 h 100"/>
                <a:gd name="T2" fmla="*/ 63 w 64"/>
                <a:gd name="T3" fmla="*/ 50 h 100"/>
                <a:gd name="T4" fmla="*/ 57 w 64"/>
                <a:gd name="T5" fmla="*/ 100 h 100"/>
                <a:gd name="T6" fmla="*/ 17 w 64"/>
                <a:gd name="T7" fmla="*/ 69 h 100"/>
                <a:gd name="T8" fmla="*/ 0 w 64"/>
                <a:gd name="T9" fmla="*/ 34 h 100"/>
                <a:gd name="T10" fmla="*/ 17 w 64"/>
                <a:gd name="T11" fmla="*/ 5 h 100"/>
                <a:gd name="T12" fmla="*/ 17 w 64"/>
                <a:gd name="T13" fmla="*/ 5 h 100"/>
                <a:gd name="T14" fmla="*/ 50 w 64"/>
                <a:gd name="T15" fmla="*/ 1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0">
                  <a:moveTo>
                    <a:pt x="50" y="14"/>
                  </a:moveTo>
                  <a:cubicBezTo>
                    <a:pt x="60" y="23"/>
                    <a:pt x="64" y="37"/>
                    <a:pt x="63" y="50"/>
                  </a:cubicBezTo>
                  <a:cubicBezTo>
                    <a:pt x="63" y="50"/>
                    <a:pt x="57" y="100"/>
                    <a:pt x="57" y="100"/>
                  </a:cubicBezTo>
                  <a:cubicBezTo>
                    <a:pt x="17" y="69"/>
                    <a:pt x="17" y="69"/>
                    <a:pt x="17" y="69"/>
                  </a:cubicBezTo>
                  <a:cubicBezTo>
                    <a:pt x="7" y="61"/>
                    <a:pt x="0" y="48"/>
                    <a:pt x="0" y="34"/>
                  </a:cubicBezTo>
                  <a:cubicBezTo>
                    <a:pt x="0" y="21"/>
                    <a:pt x="6" y="9"/>
                    <a:pt x="17" y="5"/>
                  </a:cubicBezTo>
                  <a:cubicBezTo>
                    <a:pt x="17" y="5"/>
                    <a:pt x="17" y="5"/>
                    <a:pt x="17" y="5"/>
                  </a:cubicBezTo>
                  <a:cubicBezTo>
                    <a:pt x="28" y="0"/>
                    <a:pt x="41" y="4"/>
                    <a:pt x="5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0" name="Freeform 13">
              <a:extLst>
                <a:ext uri="{FF2B5EF4-FFF2-40B4-BE49-F238E27FC236}">
                  <a16:creationId xmlns:a16="http://schemas.microsoft.com/office/drawing/2014/main" id="{8E4EAA48-D3FA-413D-B637-FC29043697B7}"/>
                </a:ext>
              </a:extLst>
            </p:cNvPr>
            <p:cNvSpPr>
              <a:spLocks/>
            </p:cNvSpPr>
            <p:nvPr/>
          </p:nvSpPr>
          <p:spPr bwMode="auto">
            <a:xfrm>
              <a:off x="1739900" y="4826001"/>
              <a:ext cx="77787" cy="125413"/>
            </a:xfrm>
            <a:custGeom>
              <a:avLst/>
              <a:gdLst>
                <a:gd name="T0" fmla="*/ 53 w 58"/>
                <a:gd name="T1" fmla="*/ 19 h 93"/>
                <a:gd name="T2" fmla="*/ 51 w 58"/>
                <a:gd name="T3" fmla="*/ 53 h 93"/>
                <a:gd name="T4" fmla="*/ 29 w 58"/>
                <a:gd name="T5" fmla="*/ 93 h 93"/>
                <a:gd name="T6" fmla="*/ 6 w 58"/>
                <a:gd name="T7" fmla="*/ 53 h 93"/>
                <a:gd name="T8" fmla="*/ 4 w 58"/>
                <a:gd name="T9" fmla="*/ 19 h 93"/>
                <a:gd name="T10" fmla="*/ 29 w 58"/>
                <a:gd name="T11" fmla="*/ 0 h 93"/>
                <a:gd name="T12" fmla="*/ 29 w 58"/>
                <a:gd name="T13" fmla="*/ 0 h 93"/>
                <a:gd name="T14" fmla="*/ 53 w 58"/>
                <a:gd name="T15" fmla="*/ 1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3">
                  <a:moveTo>
                    <a:pt x="53" y="19"/>
                  </a:moveTo>
                  <a:cubicBezTo>
                    <a:pt x="58" y="30"/>
                    <a:pt x="57" y="43"/>
                    <a:pt x="51" y="53"/>
                  </a:cubicBezTo>
                  <a:cubicBezTo>
                    <a:pt x="51" y="53"/>
                    <a:pt x="29" y="93"/>
                    <a:pt x="29" y="93"/>
                  </a:cubicBezTo>
                  <a:cubicBezTo>
                    <a:pt x="6" y="53"/>
                    <a:pt x="6" y="53"/>
                    <a:pt x="6" y="53"/>
                  </a:cubicBezTo>
                  <a:cubicBezTo>
                    <a:pt x="1" y="43"/>
                    <a:pt x="0" y="30"/>
                    <a:pt x="4" y="19"/>
                  </a:cubicBezTo>
                  <a:cubicBezTo>
                    <a:pt x="9" y="7"/>
                    <a:pt x="18" y="0"/>
                    <a:pt x="29" y="0"/>
                  </a:cubicBezTo>
                  <a:cubicBezTo>
                    <a:pt x="29" y="0"/>
                    <a:pt x="29" y="0"/>
                    <a:pt x="29" y="0"/>
                  </a:cubicBezTo>
                  <a:cubicBezTo>
                    <a:pt x="40" y="0"/>
                    <a:pt x="49" y="7"/>
                    <a:pt x="53"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1" name="Freeform 14">
              <a:extLst>
                <a:ext uri="{FF2B5EF4-FFF2-40B4-BE49-F238E27FC236}">
                  <a16:creationId xmlns:a16="http://schemas.microsoft.com/office/drawing/2014/main" id="{2F9D550D-2FD5-4ED9-84AF-F20EEAAABD61}"/>
                </a:ext>
              </a:extLst>
            </p:cNvPr>
            <p:cNvSpPr>
              <a:spLocks/>
            </p:cNvSpPr>
            <p:nvPr/>
          </p:nvSpPr>
          <p:spPr bwMode="auto">
            <a:xfrm>
              <a:off x="1879600" y="4856163"/>
              <a:ext cx="77787" cy="117475"/>
            </a:xfrm>
            <a:custGeom>
              <a:avLst/>
              <a:gdLst>
                <a:gd name="T0" fmla="*/ 56 w 57"/>
                <a:gd name="T1" fmla="*/ 29 h 86"/>
                <a:gd name="T2" fmla="*/ 42 w 57"/>
                <a:gd name="T3" fmla="*/ 59 h 86"/>
                <a:gd name="T4" fmla="*/ 7 w 57"/>
                <a:gd name="T5" fmla="*/ 86 h 86"/>
                <a:gd name="T6" fmla="*/ 2 w 57"/>
                <a:gd name="T7" fmla="*/ 42 h 86"/>
                <a:gd name="T8" fmla="*/ 13 w 57"/>
                <a:gd name="T9" fmla="*/ 11 h 86"/>
                <a:gd name="T10" fmla="*/ 41 w 57"/>
                <a:gd name="T11" fmla="*/ 3 h 86"/>
                <a:gd name="T12" fmla="*/ 41 w 57"/>
                <a:gd name="T13" fmla="*/ 3 h 86"/>
                <a:gd name="T14" fmla="*/ 56 w 57"/>
                <a:gd name="T15" fmla="*/ 29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6">
                  <a:moveTo>
                    <a:pt x="56" y="29"/>
                  </a:moveTo>
                  <a:cubicBezTo>
                    <a:pt x="56" y="41"/>
                    <a:pt x="51" y="52"/>
                    <a:pt x="42" y="59"/>
                  </a:cubicBezTo>
                  <a:cubicBezTo>
                    <a:pt x="42" y="59"/>
                    <a:pt x="7" y="86"/>
                    <a:pt x="7" y="86"/>
                  </a:cubicBezTo>
                  <a:cubicBezTo>
                    <a:pt x="2" y="42"/>
                    <a:pt x="2" y="42"/>
                    <a:pt x="2" y="42"/>
                  </a:cubicBezTo>
                  <a:cubicBezTo>
                    <a:pt x="0" y="31"/>
                    <a:pt x="5" y="19"/>
                    <a:pt x="13" y="11"/>
                  </a:cubicBezTo>
                  <a:cubicBezTo>
                    <a:pt x="21" y="3"/>
                    <a:pt x="32" y="0"/>
                    <a:pt x="41" y="3"/>
                  </a:cubicBezTo>
                  <a:cubicBezTo>
                    <a:pt x="41" y="3"/>
                    <a:pt x="41" y="3"/>
                    <a:pt x="41" y="3"/>
                  </a:cubicBezTo>
                  <a:cubicBezTo>
                    <a:pt x="51" y="7"/>
                    <a:pt x="57" y="17"/>
                    <a:pt x="56"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2" name="Freeform 15">
              <a:extLst>
                <a:ext uri="{FF2B5EF4-FFF2-40B4-BE49-F238E27FC236}">
                  <a16:creationId xmlns:a16="http://schemas.microsoft.com/office/drawing/2014/main" id="{31923C3E-5817-4590-9C4D-0D1CF208A57F}"/>
                </a:ext>
              </a:extLst>
            </p:cNvPr>
            <p:cNvSpPr>
              <a:spLocks/>
            </p:cNvSpPr>
            <p:nvPr/>
          </p:nvSpPr>
          <p:spPr bwMode="auto">
            <a:xfrm>
              <a:off x="1987550" y="4948238"/>
              <a:ext cx="88900" cy="88900"/>
            </a:xfrm>
            <a:custGeom>
              <a:avLst/>
              <a:gdLst>
                <a:gd name="T0" fmla="*/ 61 w 66"/>
                <a:gd name="T1" fmla="*/ 35 h 66"/>
                <a:gd name="T2" fmla="*/ 39 w 66"/>
                <a:gd name="T3" fmla="*/ 55 h 66"/>
                <a:gd name="T4" fmla="*/ 0 w 66"/>
                <a:gd name="T5" fmla="*/ 66 h 66"/>
                <a:gd name="T6" fmla="*/ 11 w 66"/>
                <a:gd name="T7" fmla="*/ 27 h 66"/>
                <a:gd name="T8" fmla="*/ 31 w 66"/>
                <a:gd name="T9" fmla="*/ 4 h 66"/>
                <a:gd name="T10" fmla="*/ 58 w 66"/>
                <a:gd name="T11" fmla="*/ 8 h 66"/>
                <a:gd name="T12" fmla="*/ 58 w 66"/>
                <a:gd name="T13" fmla="*/ 8 h 66"/>
                <a:gd name="T14" fmla="*/ 61 w 66"/>
                <a:gd name="T15" fmla="*/ 3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61" y="35"/>
                  </a:moveTo>
                  <a:cubicBezTo>
                    <a:pt x="57" y="45"/>
                    <a:pt x="49" y="52"/>
                    <a:pt x="39" y="55"/>
                  </a:cubicBezTo>
                  <a:cubicBezTo>
                    <a:pt x="39" y="55"/>
                    <a:pt x="0" y="66"/>
                    <a:pt x="0" y="66"/>
                  </a:cubicBezTo>
                  <a:cubicBezTo>
                    <a:pt x="11" y="27"/>
                    <a:pt x="11" y="27"/>
                    <a:pt x="11" y="27"/>
                  </a:cubicBezTo>
                  <a:cubicBezTo>
                    <a:pt x="13" y="17"/>
                    <a:pt x="21" y="9"/>
                    <a:pt x="31" y="4"/>
                  </a:cubicBezTo>
                  <a:cubicBezTo>
                    <a:pt x="41" y="0"/>
                    <a:pt x="51" y="2"/>
                    <a:pt x="58" y="8"/>
                  </a:cubicBezTo>
                  <a:cubicBezTo>
                    <a:pt x="58" y="8"/>
                    <a:pt x="58" y="8"/>
                    <a:pt x="58" y="8"/>
                  </a:cubicBezTo>
                  <a:cubicBezTo>
                    <a:pt x="64" y="15"/>
                    <a:pt x="66" y="25"/>
                    <a:pt x="61"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3" name="Freeform 16">
              <a:extLst>
                <a:ext uri="{FF2B5EF4-FFF2-40B4-BE49-F238E27FC236}">
                  <a16:creationId xmlns:a16="http://schemas.microsoft.com/office/drawing/2014/main" id="{EBFF22A9-1D6D-439C-9E53-A5CB1BE48361}"/>
                </a:ext>
              </a:extLst>
            </p:cNvPr>
            <p:cNvSpPr>
              <a:spLocks/>
            </p:cNvSpPr>
            <p:nvPr/>
          </p:nvSpPr>
          <p:spPr bwMode="auto">
            <a:xfrm>
              <a:off x="2049463" y="5076826"/>
              <a:ext cx="98425" cy="61913"/>
            </a:xfrm>
            <a:custGeom>
              <a:avLst/>
              <a:gdLst>
                <a:gd name="T0" fmla="*/ 63 w 72"/>
                <a:gd name="T1" fmla="*/ 36 h 46"/>
                <a:gd name="T2" fmla="*/ 37 w 72"/>
                <a:gd name="T3" fmla="*/ 45 h 46"/>
                <a:gd name="T4" fmla="*/ 0 w 72"/>
                <a:gd name="T5" fmla="*/ 41 h 46"/>
                <a:gd name="T6" fmla="*/ 23 w 72"/>
                <a:gd name="T7" fmla="*/ 12 h 46"/>
                <a:gd name="T8" fmla="*/ 48 w 72"/>
                <a:gd name="T9" fmla="*/ 0 h 46"/>
                <a:gd name="T10" fmla="*/ 69 w 72"/>
                <a:gd name="T11" fmla="*/ 12 h 46"/>
                <a:gd name="T12" fmla="*/ 69 w 72"/>
                <a:gd name="T13" fmla="*/ 12 h 46"/>
                <a:gd name="T14" fmla="*/ 63 w 72"/>
                <a:gd name="T15" fmla="*/ 3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63" y="36"/>
                  </a:moveTo>
                  <a:cubicBezTo>
                    <a:pt x="56" y="43"/>
                    <a:pt x="46" y="46"/>
                    <a:pt x="37" y="45"/>
                  </a:cubicBezTo>
                  <a:cubicBezTo>
                    <a:pt x="37" y="45"/>
                    <a:pt x="0" y="41"/>
                    <a:pt x="0" y="41"/>
                  </a:cubicBezTo>
                  <a:cubicBezTo>
                    <a:pt x="23" y="12"/>
                    <a:pt x="23" y="12"/>
                    <a:pt x="23" y="12"/>
                  </a:cubicBezTo>
                  <a:cubicBezTo>
                    <a:pt x="29" y="4"/>
                    <a:pt x="38" y="0"/>
                    <a:pt x="48" y="0"/>
                  </a:cubicBezTo>
                  <a:cubicBezTo>
                    <a:pt x="58" y="0"/>
                    <a:pt x="66" y="4"/>
                    <a:pt x="69" y="12"/>
                  </a:cubicBezTo>
                  <a:cubicBezTo>
                    <a:pt x="69" y="12"/>
                    <a:pt x="69" y="12"/>
                    <a:pt x="69" y="12"/>
                  </a:cubicBezTo>
                  <a:cubicBezTo>
                    <a:pt x="72" y="20"/>
                    <a:pt x="70" y="29"/>
                    <a:pt x="63"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4" name="Freeform 17">
              <a:extLst>
                <a:ext uri="{FF2B5EF4-FFF2-40B4-BE49-F238E27FC236}">
                  <a16:creationId xmlns:a16="http://schemas.microsoft.com/office/drawing/2014/main" id="{A6302E08-2894-47A5-90BC-57EBFD77269F}"/>
                </a:ext>
              </a:extLst>
            </p:cNvPr>
            <p:cNvSpPr>
              <a:spLocks/>
            </p:cNvSpPr>
            <p:nvPr/>
          </p:nvSpPr>
          <p:spPr bwMode="auto">
            <a:xfrm>
              <a:off x="2062163" y="5214938"/>
              <a:ext cx="90487" cy="57150"/>
            </a:xfrm>
            <a:custGeom>
              <a:avLst/>
              <a:gdLst>
                <a:gd name="T0" fmla="*/ 54 w 67"/>
                <a:gd name="T1" fmla="*/ 38 h 42"/>
                <a:gd name="T2" fmla="*/ 29 w 67"/>
                <a:gd name="T3" fmla="*/ 37 h 42"/>
                <a:gd name="T4" fmla="*/ 0 w 67"/>
                <a:gd name="T5" fmla="*/ 21 h 42"/>
                <a:gd name="T6" fmla="*/ 29 w 67"/>
                <a:gd name="T7" fmla="*/ 5 h 42"/>
                <a:gd name="T8" fmla="*/ 54 w 67"/>
                <a:gd name="T9" fmla="*/ 3 h 42"/>
                <a:gd name="T10" fmla="*/ 67 w 67"/>
                <a:gd name="T11" fmla="*/ 21 h 42"/>
                <a:gd name="T12" fmla="*/ 67 w 67"/>
                <a:gd name="T13" fmla="*/ 21 h 42"/>
                <a:gd name="T14" fmla="*/ 54 w 67"/>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2">
                  <a:moveTo>
                    <a:pt x="54" y="38"/>
                  </a:moveTo>
                  <a:cubicBezTo>
                    <a:pt x="46" y="42"/>
                    <a:pt x="36" y="41"/>
                    <a:pt x="29" y="37"/>
                  </a:cubicBezTo>
                  <a:cubicBezTo>
                    <a:pt x="29" y="37"/>
                    <a:pt x="0" y="21"/>
                    <a:pt x="0" y="21"/>
                  </a:cubicBezTo>
                  <a:cubicBezTo>
                    <a:pt x="29" y="5"/>
                    <a:pt x="29" y="5"/>
                    <a:pt x="29" y="5"/>
                  </a:cubicBezTo>
                  <a:cubicBezTo>
                    <a:pt x="36" y="0"/>
                    <a:pt x="46" y="0"/>
                    <a:pt x="54" y="3"/>
                  </a:cubicBezTo>
                  <a:cubicBezTo>
                    <a:pt x="62" y="6"/>
                    <a:pt x="67" y="13"/>
                    <a:pt x="67" y="21"/>
                  </a:cubicBezTo>
                  <a:cubicBezTo>
                    <a:pt x="67" y="21"/>
                    <a:pt x="67" y="21"/>
                    <a:pt x="67" y="21"/>
                  </a:cubicBezTo>
                  <a:cubicBezTo>
                    <a:pt x="67" y="28"/>
                    <a:pt x="62" y="35"/>
                    <a:pt x="5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5" name="Freeform 18">
              <a:extLst>
                <a:ext uri="{FF2B5EF4-FFF2-40B4-BE49-F238E27FC236}">
                  <a16:creationId xmlns:a16="http://schemas.microsoft.com/office/drawing/2014/main" id="{7B7F63BA-FE9C-4C4D-88EC-D66C3FC369C2}"/>
                </a:ext>
              </a:extLst>
            </p:cNvPr>
            <p:cNvSpPr>
              <a:spLocks/>
            </p:cNvSpPr>
            <p:nvPr/>
          </p:nvSpPr>
          <p:spPr bwMode="auto">
            <a:xfrm>
              <a:off x="2020888" y="5338763"/>
              <a:ext cx="87312" cy="55563"/>
            </a:xfrm>
            <a:custGeom>
              <a:avLst/>
              <a:gdLst>
                <a:gd name="T0" fmla="*/ 42 w 64"/>
                <a:gd name="T1" fmla="*/ 41 h 41"/>
                <a:gd name="T2" fmla="*/ 20 w 64"/>
                <a:gd name="T3" fmla="*/ 31 h 41"/>
                <a:gd name="T4" fmla="*/ 0 w 64"/>
                <a:gd name="T5" fmla="*/ 5 h 41"/>
                <a:gd name="T6" fmla="*/ 32 w 64"/>
                <a:gd name="T7" fmla="*/ 1 h 41"/>
                <a:gd name="T8" fmla="*/ 56 w 64"/>
                <a:gd name="T9" fmla="*/ 9 h 41"/>
                <a:gd name="T10" fmla="*/ 61 w 64"/>
                <a:gd name="T11" fmla="*/ 30 h 41"/>
                <a:gd name="T12" fmla="*/ 61 w 64"/>
                <a:gd name="T13" fmla="*/ 30 h 41"/>
                <a:gd name="T14" fmla="*/ 42 w 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1">
                  <a:moveTo>
                    <a:pt x="42" y="41"/>
                  </a:moveTo>
                  <a:cubicBezTo>
                    <a:pt x="34" y="41"/>
                    <a:pt x="25" y="37"/>
                    <a:pt x="20" y="31"/>
                  </a:cubicBezTo>
                  <a:cubicBezTo>
                    <a:pt x="20" y="31"/>
                    <a:pt x="0" y="5"/>
                    <a:pt x="0" y="5"/>
                  </a:cubicBezTo>
                  <a:cubicBezTo>
                    <a:pt x="32" y="1"/>
                    <a:pt x="32" y="1"/>
                    <a:pt x="32" y="1"/>
                  </a:cubicBezTo>
                  <a:cubicBezTo>
                    <a:pt x="41" y="0"/>
                    <a:pt x="50" y="3"/>
                    <a:pt x="56" y="9"/>
                  </a:cubicBezTo>
                  <a:cubicBezTo>
                    <a:pt x="62" y="15"/>
                    <a:pt x="64" y="23"/>
                    <a:pt x="61" y="30"/>
                  </a:cubicBezTo>
                  <a:cubicBezTo>
                    <a:pt x="61" y="30"/>
                    <a:pt x="61" y="30"/>
                    <a:pt x="61" y="30"/>
                  </a:cubicBezTo>
                  <a:cubicBezTo>
                    <a:pt x="58" y="37"/>
                    <a:pt x="51" y="41"/>
                    <a:pt x="42"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6" name="Freeform 19">
              <a:extLst>
                <a:ext uri="{FF2B5EF4-FFF2-40B4-BE49-F238E27FC236}">
                  <a16:creationId xmlns:a16="http://schemas.microsoft.com/office/drawing/2014/main" id="{C37DDB12-6269-455A-8C5F-93CA3ED700CB}"/>
                </a:ext>
              </a:extLst>
            </p:cNvPr>
            <p:cNvSpPr>
              <a:spLocks/>
            </p:cNvSpPr>
            <p:nvPr/>
          </p:nvSpPr>
          <p:spPr bwMode="auto">
            <a:xfrm>
              <a:off x="1951038" y="5416551"/>
              <a:ext cx="71437" cy="71438"/>
            </a:xfrm>
            <a:custGeom>
              <a:avLst/>
              <a:gdLst>
                <a:gd name="T0" fmla="*/ 25 w 53"/>
                <a:gd name="T1" fmla="*/ 49 h 53"/>
                <a:gd name="T2" fmla="*/ 8 w 53"/>
                <a:gd name="T3" fmla="*/ 31 h 53"/>
                <a:gd name="T4" fmla="*/ 0 w 53"/>
                <a:gd name="T5" fmla="*/ 0 h 53"/>
                <a:gd name="T6" fmla="*/ 31 w 53"/>
                <a:gd name="T7" fmla="*/ 9 h 53"/>
                <a:gd name="T8" fmla="*/ 49 w 53"/>
                <a:gd name="T9" fmla="*/ 25 h 53"/>
                <a:gd name="T10" fmla="*/ 46 w 53"/>
                <a:gd name="T11" fmla="*/ 47 h 53"/>
                <a:gd name="T12" fmla="*/ 46 w 53"/>
                <a:gd name="T13" fmla="*/ 47 h 53"/>
                <a:gd name="T14" fmla="*/ 25 w 53"/>
                <a:gd name="T15" fmla="*/ 4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3">
                  <a:moveTo>
                    <a:pt x="25" y="49"/>
                  </a:moveTo>
                  <a:cubicBezTo>
                    <a:pt x="17" y="46"/>
                    <a:pt x="11" y="39"/>
                    <a:pt x="8" y="31"/>
                  </a:cubicBezTo>
                  <a:cubicBezTo>
                    <a:pt x="0" y="0"/>
                    <a:pt x="0" y="0"/>
                    <a:pt x="0" y="0"/>
                  </a:cubicBezTo>
                  <a:cubicBezTo>
                    <a:pt x="31" y="9"/>
                    <a:pt x="31" y="9"/>
                    <a:pt x="31" y="9"/>
                  </a:cubicBezTo>
                  <a:cubicBezTo>
                    <a:pt x="39" y="11"/>
                    <a:pt x="46" y="17"/>
                    <a:pt x="49" y="25"/>
                  </a:cubicBezTo>
                  <a:cubicBezTo>
                    <a:pt x="53" y="33"/>
                    <a:pt x="52" y="41"/>
                    <a:pt x="46" y="47"/>
                  </a:cubicBezTo>
                  <a:cubicBezTo>
                    <a:pt x="46" y="47"/>
                    <a:pt x="46" y="47"/>
                    <a:pt x="46" y="47"/>
                  </a:cubicBezTo>
                  <a:cubicBezTo>
                    <a:pt x="41" y="52"/>
                    <a:pt x="33" y="53"/>
                    <a:pt x="25"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7" name="Freeform 20">
              <a:extLst>
                <a:ext uri="{FF2B5EF4-FFF2-40B4-BE49-F238E27FC236}">
                  <a16:creationId xmlns:a16="http://schemas.microsoft.com/office/drawing/2014/main" id="{E93D1446-80FE-4C7B-A3D3-3DC5A1ACC14A}"/>
                </a:ext>
              </a:extLst>
            </p:cNvPr>
            <p:cNvSpPr>
              <a:spLocks/>
            </p:cNvSpPr>
            <p:nvPr/>
          </p:nvSpPr>
          <p:spPr bwMode="auto">
            <a:xfrm>
              <a:off x="1857375" y="5449888"/>
              <a:ext cx="55562" cy="87313"/>
            </a:xfrm>
            <a:custGeom>
              <a:avLst/>
              <a:gdLst>
                <a:gd name="T0" fmla="*/ 9 w 41"/>
                <a:gd name="T1" fmla="*/ 55 h 64"/>
                <a:gd name="T2" fmla="*/ 1 w 41"/>
                <a:gd name="T3" fmla="*/ 32 h 64"/>
                <a:gd name="T4" fmla="*/ 4 w 41"/>
                <a:gd name="T5" fmla="*/ 0 h 64"/>
                <a:gd name="T6" fmla="*/ 30 w 41"/>
                <a:gd name="T7" fmla="*/ 20 h 64"/>
                <a:gd name="T8" fmla="*/ 41 w 41"/>
                <a:gd name="T9" fmla="*/ 42 h 64"/>
                <a:gd name="T10" fmla="*/ 30 w 41"/>
                <a:gd name="T11" fmla="*/ 61 h 64"/>
                <a:gd name="T12" fmla="*/ 30 w 41"/>
                <a:gd name="T13" fmla="*/ 61 h 64"/>
                <a:gd name="T14" fmla="*/ 9 w 41"/>
                <a:gd name="T15" fmla="*/ 55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9" y="55"/>
                  </a:moveTo>
                  <a:cubicBezTo>
                    <a:pt x="3" y="49"/>
                    <a:pt x="0" y="41"/>
                    <a:pt x="1" y="32"/>
                  </a:cubicBezTo>
                  <a:cubicBezTo>
                    <a:pt x="1" y="32"/>
                    <a:pt x="4" y="0"/>
                    <a:pt x="4" y="0"/>
                  </a:cubicBezTo>
                  <a:cubicBezTo>
                    <a:pt x="30" y="20"/>
                    <a:pt x="30" y="20"/>
                    <a:pt x="30" y="20"/>
                  </a:cubicBezTo>
                  <a:cubicBezTo>
                    <a:pt x="36" y="25"/>
                    <a:pt x="41" y="34"/>
                    <a:pt x="41" y="42"/>
                  </a:cubicBezTo>
                  <a:cubicBezTo>
                    <a:pt x="41" y="51"/>
                    <a:pt x="37" y="58"/>
                    <a:pt x="30" y="61"/>
                  </a:cubicBezTo>
                  <a:cubicBezTo>
                    <a:pt x="30" y="61"/>
                    <a:pt x="30" y="61"/>
                    <a:pt x="30" y="61"/>
                  </a:cubicBezTo>
                  <a:cubicBezTo>
                    <a:pt x="23" y="64"/>
                    <a:pt x="15" y="62"/>
                    <a:pt x="9"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8" name="Freeform 21">
              <a:extLst>
                <a:ext uri="{FF2B5EF4-FFF2-40B4-BE49-F238E27FC236}">
                  <a16:creationId xmlns:a16="http://schemas.microsoft.com/office/drawing/2014/main" id="{EAB8E4A0-C9F9-4889-9B90-734034839283}"/>
                </a:ext>
              </a:extLst>
            </p:cNvPr>
            <p:cNvSpPr>
              <a:spLocks/>
            </p:cNvSpPr>
            <p:nvPr/>
          </p:nvSpPr>
          <p:spPr bwMode="auto">
            <a:xfrm>
              <a:off x="1752600" y="5445126"/>
              <a:ext cx="52387" cy="84138"/>
            </a:xfrm>
            <a:custGeom>
              <a:avLst/>
              <a:gdLst>
                <a:gd name="T0" fmla="*/ 3 w 38"/>
                <a:gd name="T1" fmla="*/ 49 h 62"/>
                <a:gd name="T2" fmla="*/ 4 w 38"/>
                <a:gd name="T3" fmla="*/ 26 h 62"/>
                <a:gd name="T4" fmla="*/ 19 w 38"/>
                <a:gd name="T5" fmla="*/ 0 h 62"/>
                <a:gd name="T6" fmla="*/ 34 w 38"/>
                <a:gd name="T7" fmla="*/ 26 h 62"/>
                <a:gd name="T8" fmla="*/ 35 w 38"/>
                <a:gd name="T9" fmla="*/ 49 h 62"/>
                <a:gd name="T10" fmla="*/ 19 w 38"/>
                <a:gd name="T11" fmla="*/ 62 h 62"/>
                <a:gd name="T12" fmla="*/ 19 w 38"/>
                <a:gd name="T13" fmla="*/ 62 h 62"/>
                <a:gd name="T14" fmla="*/ 3 w 38"/>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2">
                  <a:moveTo>
                    <a:pt x="3" y="49"/>
                  </a:moveTo>
                  <a:cubicBezTo>
                    <a:pt x="0" y="42"/>
                    <a:pt x="0" y="33"/>
                    <a:pt x="4" y="26"/>
                  </a:cubicBezTo>
                  <a:cubicBezTo>
                    <a:pt x="4" y="26"/>
                    <a:pt x="19" y="0"/>
                    <a:pt x="19" y="0"/>
                  </a:cubicBezTo>
                  <a:cubicBezTo>
                    <a:pt x="34" y="26"/>
                    <a:pt x="34" y="26"/>
                    <a:pt x="34" y="26"/>
                  </a:cubicBezTo>
                  <a:cubicBezTo>
                    <a:pt x="38" y="33"/>
                    <a:pt x="38" y="42"/>
                    <a:pt x="35" y="49"/>
                  </a:cubicBezTo>
                  <a:cubicBezTo>
                    <a:pt x="32" y="57"/>
                    <a:pt x="26" y="62"/>
                    <a:pt x="19" y="62"/>
                  </a:cubicBezTo>
                  <a:cubicBezTo>
                    <a:pt x="19" y="62"/>
                    <a:pt x="19" y="62"/>
                    <a:pt x="19" y="62"/>
                  </a:cubicBezTo>
                  <a:cubicBezTo>
                    <a:pt x="12" y="62"/>
                    <a:pt x="6" y="57"/>
                    <a:pt x="3"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29" name="Freeform 22">
              <a:extLst>
                <a:ext uri="{FF2B5EF4-FFF2-40B4-BE49-F238E27FC236}">
                  <a16:creationId xmlns:a16="http://schemas.microsoft.com/office/drawing/2014/main" id="{E5F96C3C-DCAB-4636-857C-AA64248CDC8A}"/>
                </a:ext>
              </a:extLst>
            </p:cNvPr>
            <p:cNvSpPr>
              <a:spLocks/>
            </p:cNvSpPr>
            <p:nvPr/>
          </p:nvSpPr>
          <p:spPr bwMode="auto">
            <a:xfrm>
              <a:off x="1771650" y="5289551"/>
              <a:ext cx="25400" cy="39688"/>
            </a:xfrm>
            <a:custGeom>
              <a:avLst/>
              <a:gdLst>
                <a:gd name="T0" fmla="*/ 2 w 19"/>
                <a:gd name="T1" fmla="*/ 23 h 29"/>
                <a:gd name="T2" fmla="*/ 2 w 19"/>
                <a:gd name="T3" fmla="*/ 12 h 29"/>
                <a:gd name="T4" fmla="*/ 9 w 19"/>
                <a:gd name="T5" fmla="*/ 0 h 29"/>
                <a:gd name="T6" fmla="*/ 16 w 19"/>
                <a:gd name="T7" fmla="*/ 12 h 29"/>
                <a:gd name="T8" fmla="*/ 17 w 19"/>
                <a:gd name="T9" fmla="*/ 23 h 29"/>
                <a:gd name="T10" fmla="*/ 9 w 19"/>
                <a:gd name="T11" fmla="*/ 29 h 29"/>
                <a:gd name="T12" fmla="*/ 9 w 19"/>
                <a:gd name="T13" fmla="*/ 29 h 29"/>
                <a:gd name="T14" fmla="*/ 2 w 1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2" y="23"/>
                  </a:moveTo>
                  <a:cubicBezTo>
                    <a:pt x="0" y="19"/>
                    <a:pt x="1" y="15"/>
                    <a:pt x="2" y="12"/>
                  </a:cubicBezTo>
                  <a:cubicBezTo>
                    <a:pt x="9" y="0"/>
                    <a:pt x="9" y="0"/>
                    <a:pt x="9" y="0"/>
                  </a:cubicBezTo>
                  <a:cubicBezTo>
                    <a:pt x="16" y="12"/>
                    <a:pt x="16" y="12"/>
                    <a:pt x="16" y="12"/>
                  </a:cubicBezTo>
                  <a:cubicBezTo>
                    <a:pt x="18" y="15"/>
                    <a:pt x="19" y="19"/>
                    <a:pt x="17" y="23"/>
                  </a:cubicBezTo>
                  <a:cubicBezTo>
                    <a:pt x="16" y="27"/>
                    <a:pt x="13" y="29"/>
                    <a:pt x="9" y="29"/>
                  </a:cubicBezTo>
                  <a:cubicBezTo>
                    <a:pt x="9" y="29"/>
                    <a:pt x="9" y="29"/>
                    <a:pt x="9" y="29"/>
                  </a:cubicBezTo>
                  <a:cubicBezTo>
                    <a:pt x="6" y="29"/>
                    <a:pt x="3" y="27"/>
                    <a:pt x="2"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0" name="Freeform 23">
              <a:extLst>
                <a:ext uri="{FF2B5EF4-FFF2-40B4-BE49-F238E27FC236}">
                  <a16:creationId xmlns:a16="http://schemas.microsoft.com/office/drawing/2014/main" id="{7A7DEB77-15CE-4BA3-BEDE-E73750CA52AB}"/>
                </a:ext>
              </a:extLst>
            </p:cNvPr>
            <p:cNvSpPr>
              <a:spLocks/>
            </p:cNvSpPr>
            <p:nvPr/>
          </p:nvSpPr>
          <p:spPr bwMode="auto">
            <a:xfrm>
              <a:off x="1666875" y="5408613"/>
              <a:ext cx="50800" cy="79375"/>
            </a:xfrm>
            <a:custGeom>
              <a:avLst/>
              <a:gdLst>
                <a:gd name="T0" fmla="*/ 0 w 37"/>
                <a:gd name="T1" fmla="*/ 39 h 59"/>
                <a:gd name="T2" fmla="*/ 10 w 37"/>
                <a:gd name="T3" fmla="*/ 19 h 59"/>
                <a:gd name="T4" fmla="*/ 33 w 37"/>
                <a:gd name="T5" fmla="*/ 0 h 59"/>
                <a:gd name="T6" fmla="*/ 36 w 37"/>
                <a:gd name="T7" fmla="*/ 30 h 59"/>
                <a:gd name="T8" fmla="*/ 29 w 37"/>
                <a:gd name="T9" fmla="*/ 51 h 59"/>
                <a:gd name="T10" fmla="*/ 10 w 37"/>
                <a:gd name="T11" fmla="*/ 56 h 59"/>
                <a:gd name="T12" fmla="*/ 10 w 37"/>
                <a:gd name="T13" fmla="*/ 56 h 59"/>
                <a:gd name="T14" fmla="*/ 0 w 37"/>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0" y="39"/>
                  </a:moveTo>
                  <a:cubicBezTo>
                    <a:pt x="0" y="31"/>
                    <a:pt x="4" y="23"/>
                    <a:pt x="10" y="19"/>
                  </a:cubicBezTo>
                  <a:cubicBezTo>
                    <a:pt x="10" y="19"/>
                    <a:pt x="33" y="0"/>
                    <a:pt x="33" y="0"/>
                  </a:cubicBezTo>
                  <a:cubicBezTo>
                    <a:pt x="36" y="30"/>
                    <a:pt x="36" y="30"/>
                    <a:pt x="36" y="30"/>
                  </a:cubicBezTo>
                  <a:cubicBezTo>
                    <a:pt x="37" y="37"/>
                    <a:pt x="35" y="46"/>
                    <a:pt x="29" y="51"/>
                  </a:cubicBezTo>
                  <a:cubicBezTo>
                    <a:pt x="24" y="57"/>
                    <a:pt x="16" y="59"/>
                    <a:pt x="10" y="56"/>
                  </a:cubicBezTo>
                  <a:cubicBezTo>
                    <a:pt x="10" y="56"/>
                    <a:pt x="10" y="56"/>
                    <a:pt x="10" y="56"/>
                  </a:cubicBezTo>
                  <a:cubicBezTo>
                    <a:pt x="4" y="53"/>
                    <a:pt x="0" y="47"/>
                    <a:pt x="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1" name="Freeform 24">
              <a:extLst>
                <a:ext uri="{FF2B5EF4-FFF2-40B4-BE49-F238E27FC236}">
                  <a16:creationId xmlns:a16="http://schemas.microsoft.com/office/drawing/2014/main" id="{999C2CAD-12C0-4286-B686-F689B2367FD2}"/>
                </a:ext>
              </a:extLst>
            </p:cNvPr>
            <p:cNvSpPr>
              <a:spLocks/>
            </p:cNvSpPr>
            <p:nvPr/>
          </p:nvSpPr>
          <p:spPr bwMode="auto">
            <a:xfrm>
              <a:off x="1601788" y="5357813"/>
              <a:ext cx="63500" cy="63500"/>
            </a:xfrm>
            <a:custGeom>
              <a:avLst/>
              <a:gdLst>
                <a:gd name="T0" fmla="*/ 3 w 46"/>
                <a:gd name="T1" fmla="*/ 22 h 46"/>
                <a:gd name="T2" fmla="*/ 19 w 46"/>
                <a:gd name="T3" fmla="*/ 8 h 46"/>
                <a:gd name="T4" fmla="*/ 46 w 46"/>
                <a:gd name="T5" fmla="*/ 0 h 46"/>
                <a:gd name="T6" fmla="*/ 38 w 46"/>
                <a:gd name="T7" fmla="*/ 27 h 46"/>
                <a:gd name="T8" fmla="*/ 24 w 46"/>
                <a:gd name="T9" fmla="*/ 43 h 46"/>
                <a:gd name="T10" fmla="*/ 5 w 46"/>
                <a:gd name="T11" fmla="*/ 40 h 46"/>
                <a:gd name="T12" fmla="*/ 5 w 46"/>
                <a:gd name="T13" fmla="*/ 40 h 46"/>
                <a:gd name="T14" fmla="*/ 3 w 46"/>
                <a:gd name="T15" fmla="*/ 2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3" y="22"/>
                  </a:moveTo>
                  <a:cubicBezTo>
                    <a:pt x="6" y="15"/>
                    <a:pt x="12" y="9"/>
                    <a:pt x="19" y="8"/>
                  </a:cubicBezTo>
                  <a:cubicBezTo>
                    <a:pt x="46" y="0"/>
                    <a:pt x="46" y="0"/>
                    <a:pt x="46" y="0"/>
                  </a:cubicBezTo>
                  <a:cubicBezTo>
                    <a:pt x="38" y="27"/>
                    <a:pt x="38" y="27"/>
                    <a:pt x="38" y="27"/>
                  </a:cubicBezTo>
                  <a:cubicBezTo>
                    <a:pt x="36" y="34"/>
                    <a:pt x="31" y="40"/>
                    <a:pt x="24" y="43"/>
                  </a:cubicBezTo>
                  <a:cubicBezTo>
                    <a:pt x="17" y="46"/>
                    <a:pt x="10" y="45"/>
                    <a:pt x="5" y="40"/>
                  </a:cubicBezTo>
                  <a:cubicBezTo>
                    <a:pt x="5" y="40"/>
                    <a:pt x="5" y="40"/>
                    <a:pt x="5" y="40"/>
                  </a:cubicBezTo>
                  <a:cubicBezTo>
                    <a:pt x="1" y="36"/>
                    <a:pt x="0" y="29"/>
                    <a:pt x="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2" name="Freeform 25">
              <a:extLst>
                <a:ext uri="{FF2B5EF4-FFF2-40B4-BE49-F238E27FC236}">
                  <a16:creationId xmlns:a16="http://schemas.microsoft.com/office/drawing/2014/main" id="{99DEE253-3BFE-4EF1-BF2D-24641F47E9D4}"/>
                </a:ext>
              </a:extLst>
            </p:cNvPr>
            <p:cNvSpPr>
              <a:spLocks/>
            </p:cNvSpPr>
            <p:nvPr/>
          </p:nvSpPr>
          <p:spPr bwMode="auto">
            <a:xfrm>
              <a:off x="1570038" y="5295901"/>
              <a:ext cx="69850" cy="46038"/>
            </a:xfrm>
            <a:custGeom>
              <a:avLst/>
              <a:gdLst>
                <a:gd name="T0" fmla="*/ 6 w 52"/>
                <a:gd name="T1" fmla="*/ 8 h 34"/>
                <a:gd name="T2" fmla="*/ 26 w 52"/>
                <a:gd name="T3" fmla="*/ 1 h 34"/>
                <a:gd name="T4" fmla="*/ 52 w 52"/>
                <a:gd name="T5" fmla="*/ 4 h 34"/>
                <a:gd name="T6" fmla="*/ 36 w 52"/>
                <a:gd name="T7" fmla="*/ 25 h 34"/>
                <a:gd name="T8" fmla="*/ 17 w 52"/>
                <a:gd name="T9" fmla="*/ 34 h 34"/>
                <a:gd name="T10" fmla="*/ 2 w 52"/>
                <a:gd name="T11" fmla="*/ 25 h 34"/>
                <a:gd name="T12" fmla="*/ 2 w 52"/>
                <a:gd name="T13" fmla="*/ 25 h 34"/>
                <a:gd name="T14" fmla="*/ 6 w 52"/>
                <a:gd name="T15" fmla="*/ 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6" y="8"/>
                  </a:moveTo>
                  <a:cubicBezTo>
                    <a:pt x="12" y="3"/>
                    <a:pt x="19" y="0"/>
                    <a:pt x="26" y="1"/>
                  </a:cubicBezTo>
                  <a:cubicBezTo>
                    <a:pt x="52" y="4"/>
                    <a:pt x="52" y="4"/>
                    <a:pt x="52" y="4"/>
                  </a:cubicBezTo>
                  <a:cubicBezTo>
                    <a:pt x="36" y="25"/>
                    <a:pt x="36" y="25"/>
                    <a:pt x="36" y="25"/>
                  </a:cubicBezTo>
                  <a:cubicBezTo>
                    <a:pt x="32" y="31"/>
                    <a:pt x="25" y="34"/>
                    <a:pt x="17" y="34"/>
                  </a:cubicBezTo>
                  <a:cubicBezTo>
                    <a:pt x="10" y="34"/>
                    <a:pt x="4" y="31"/>
                    <a:pt x="2" y="25"/>
                  </a:cubicBezTo>
                  <a:cubicBezTo>
                    <a:pt x="2" y="25"/>
                    <a:pt x="2" y="25"/>
                    <a:pt x="2" y="25"/>
                  </a:cubicBezTo>
                  <a:cubicBezTo>
                    <a:pt x="0" y="19"/>
                    <a:pt x="1" y="13"/>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3" name="Freeform 26">
              <a:extLst>
                <a:ext uri="{FF2B5EF4-FFF2-40B4-BE49-F238E27FC236}">
                  <a16:creationId xmlns:a16="http://schemas.microsoft.com/office/drawing/2014/main" id="{7421DD97-3136-4F47-9676-D1B3FECAE5DF}"/>
                </a:ext>
              </a:extLst>
            </p:cNvPr>
            <p:cNvSpPr>
              <a:spLocks/>
            </p:cNvSpPr>
            <p:nvPr/>
          </p:nvSpPr>
          <p:spPr bwMode="auto">
            <a:xfrm>
              <a:off x="1563688" y="5222876"/>
              <a:ext cx="71437" cy="44450"/>
            </a:xfrm>
            <a:custGeom>
              <a:avLst/>
              <a:gdLst>
                <a:gd name="T0" fmla="*/ 10 w 52"/>
                <a:gd name="T1" fmla="*/ 3 h 33"/>
                <a:gd name="T2" fmla="*/ 30 w 52"/>
                <a:gd name="T3" fmla="*/ 4 h 33"/>
                <a:gd name="T4" fmla="*/ 52 w 52"/>
                <a:gd name="T5" fmla="*/ 16 h 33"/>
                <a:gd name="T6" fmla="*/ 30 w 52"/>
                <a:gd name="T7" fmla="*/ 29 h 33"/>
                <a:gd name="T8" fmla="*/ 10 w 52"/>
                <a:gd name="T9" fmla="*/ 30 h 33"/>
                <a:gd name="T10" fmla="*/ 0 w 52"/>
                <a:gd name="T11" fmla="*/ 16 h 33"/>
                <a:gd name="T12" fmla="*/ 0 w 52"/>
                <a:gd name="T13" fmla="*/ 16 h 33"/>
                <a:gd name="T14" fmla="*/ 10 w 52"/>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3">
                  <a:moveTo>
                    <a:pt x="10" y="3"/>
                  </a:moveTo>
                  <a:cubicBezTo>
                    <a:pt x="17" y="0"/>
                    <a:pt x="24" y="1"/>
                    <a:pt x="30" y="4"/>
                  </a:cubicBezTo>
                  <a:cubicBezTo>
                    <a:pt x="30" y="4"/>
                    <a:pt x="52" y="16"/>
                    <a:pt x="52" y="16"/>
                  </a:cubicBezTo>
                  <a:cubicBezTo>
                    <a:pt x="30" y="29"/>
                    <a:pt x="30" y="29"/>
                    <a:pt x="30" y="29"/>
                  </a:cubicBezTo>
                  <a:cubicBezTo>
                    <a:pt x="24" y="32"/>
                    <a:pt x="17" y="33"/>
                    <a:pt x="10" y="30"/>
                  </a:cubicBezTo>
                  <a:cubicBezTo>
                    <a:pt x="4" y="28"/>
                    <a:pt x="0" y="23"/>
                    <a:pt x="0" y="16"/>
                  </a:cubicBezTo>
                  <a:cubicBezTo>
                    <a:pt x="0" y="16"/>
                    <a:pt x="0" y="16"/>
                    <a:pt x="0" y="16"/>
                  </a:cubicBezTo>
                  <a:cubicBezTo>
                    <a:pt x="0" y="10"/>
                    <a:pt x="4" y="5"/>
                    <a:pt x="1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4" name="Freeform 27">
              <a:extLst>
                <a:ext uri="{FF2B5EF4-FFF2-40B4-BE49-F238E27FC236}">
                  <a16:creationId xmlns:a16="http://schemas.microsoft.com/office/drawing/2014/main" id="{698C7895-E959-494D-82A1-6E49E5F846BD}"/>
                </a:ext>
              </a:extLst>
            </p:cNvPr>
            <p:cNvSpPr>
              <a:spLocks/>
            </p:cNvSpPr>
            <p:nvPr/>
          </p:nvSpPr>
          <p:spPr bwMode="auto">
            <a:xfrm>
              <a:off x="1581150" y="5153026"/>
              <a:ext cx="66675" cy="42863"/>
            </a:xfrm>
            <a:custGeom>
              <a:avLst/>
              <a:gdLst>
                <a:gd name="T0" fmla="*/ 16 w 49"/>
                <a:gd name="T1" fmla="*/ 0 h 32"/>
                <a:gd name="T2" fmla="*/ 33 w 49"/>
                <a:gd name="T3" fmla="*/ 9 h 32"/>
                <a:gd name="T4" fmla="*/ 49 w 49"/>
                <a:gd name="T5" fmla="*/ 28 h 32"/>
                <a:gd name="T6" fmla="*/ 24 w 49"/>
                <a:gd name="T7" fmla="*/ 31 h 32"/>
                <a:gd name="T8" fmla="*/ 6 w 49"/>
                <a:gd name="T9" fmla="*/ 25 h 32"/>
                <a:gd name="T10" fmla="*/ 2 w 49"/>
                <a:gd name="T11" fmla="*/ 9 h 32"/>
                <a:gd name="T12" fmla="*/ 2 w 49"/>
                <a:gd name="T13" fmla="*/ 9 h 32"/>
                <a:gd name="T14" fmla="*/ 16 w 4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2">
                  <a:moveTo>
                    <a:pt x="16" y="0"/>
                  </a:moveTo>
                  <a:cubicBezTo>
                    <a:pt x="23" y="0"/>
                    <a:pt x="29" y="4"/>
                    <a:pt x="33" y="9"/>
                  </a:cubicBezTo>
                  <a:cubicBezTo>
                    <a:pt x="49" y="28"/>
                    <a:pt x="49" y="28"/>
                    <a:pt x="49" y="28"/>
                  </a:cubicBezTo>
                  <a:cubicBezTo>
                    <a:pt x="24" y="31"/>
                    <a:pt x="24" y="31"/>
                    <a:pt x="24" y="31"/>
                  </a:cubicBezTo>
                  <a:cubicBezTo>
                    <a:pt x="18" y="32"/>
                    <a:pt x="11" y="30"/>
                    <a:pt x="6" y="25"/>
                  </a:cubicBezTo>
                  <a:cubicBezTo>
                    <a:pt x="1" y="21"/>
                    <a:pt x="0" y="14"/>
                    <a:pt x="2" y="9"/>
                  </a:cubicBezTo>
                  <a:cubicBezTo>
                    <a:pt x="2" y="9"/>
                    <a:pt x="2" y="9"/>
                    <a:pt x="2" y="9"/>
                  </a:cubicBezTo>
                  <a:cubicBezTo>
                    <a:pt x="4" y="3"/>
                    <a:pt x="10"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5" name="Freeform 28">
              <a:extLst>
                <a:ext uri="{FF2B5EF4-FFF2-40B4-BE49-F238E27FC236}">
                  <a16:creationId xmlns:a16="http://schemas.microsoft.com/office/drawing/2014/main" id="{3676E5E3-0480-4220-8093-911EC8ABCF5F}"/>
                </a:ext>
              </a:extLst>
            </p:cNvPr>
            <p:cNvSpPr>
              <a:spLocks/>
            </p:cNvSpPr>
            <p:nvPr/>
          </p:nvSpPr>
          <p:spPr bwMode="auto">
            <a:xfrm>
              <a:off x="1627188" y="5092701"/>
              <a:ext cx="52387" cy="53975"/>
            </a:xfrm>
            <a:custGeom>
              <a:avLst/>
              <a:gdLst>
                <a:gd name="T0" fmla="*/ 20 w 39"/>
                <a:gd name="T1" fmla="*/ 2 h 39"/>
                <a:gd name="T2" fmla="*/ 32 w 39"/>
                <a:gd name="T3" fmla="*/ 16 h 39"/>
                <a:gd name="T4" fmla="*/ 39 w 39"/>
                <a:gd name="T5" fmla="*/ 39 h 39"/>
                <a:gd name="T6" fmla="*/ 16 w 39"/>
                <a:gd name="T7" fmla="*/ 32 h 39"/>
                <a:gd name="T8" fmla="*/ 2 w 39"/>
                <a:gd name="T9" fmla="*/ 20 h 39"/>
                <a:gd name="T10" fmla="*/ 4 w 39"/>
                <a:gd name="T11" fmla="*/ 4 h 39"/>
                <a:gd name="T12" fmla="*/ 4 w 39"/>
                <a:gd name="T13" fmla="*/ 4 h 39"/>
                <a:gd name="T14" fmla="*/ 20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20" y="2"/>
                  </a:moveTo>
                  <a:cubicBezTo>
                    <a:pt x="26" y="5"/>
                    <a:pt x="31" y="10"/>
                    <a:pt x="32" y="16"/>
                  </a:cubicBezTo>
                  <a:cubicBezTo>
                    <a:pt x="39" y="39"/>
                    <a:pt x="39" y="39"/>
                    <a:pt x="39" y="39"/>
                  </a:cubicBezTo>
                  <a:cubicBezTo>
                    <a:pt x="16" y="32"/>
                    <a:pt x="16" y="32"/>
                    <a:pt x="16" y="32"/>
                  </a:cubicBezTo>
                  <a:cubicBezTo>
                    <a:pt x="10" y="31"/>
                    <a:pt x="5" y="26"/>
                    <a:pt x="2" y="20"/>
                  </a:cubicBezTo>
                  <a:cubicBezTo>
                    <a:pt x="0" y="14"/>
                    <a:pt x="1" y="8"/>
                    <a:pt x="4" y="4"/>
                  </a:cubicBezTo>
                  <a:cubicBezTo>
                    <a:pt x="4" y="4"/>
                    <a:pt x="4" y="4"/>
                    <a:pt x="4" y="4"/>
                  </a:cubicBezTo>
                  <a:cubicBezTo>
                    <a:pt x="8" y="0"/>
                    <a:pt x="14" y="0"/>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6" name="Freeform 29">
              <a:extLst>
                <a:ext uri="{FF2B5EF4-FFF2-40B4-BE49-F238E27FC236}">
                  <a16:creationId xmlns:a16="http://schemas.microsoft.com/office/drawing/2014/main" id="{B826055D-63F5-4EEA-9F76-9DF3DFBF6C6E}"/>
                </a:ext>
              </a:extLst>
            </p:cNvPr>
            <p:cNvSpPr>
              <a:spLocks/>
            </p:cNvSpPr>
            <p:nvPr/>
          </p:nvSpPr>
          <p:spPr bwMode="auto">
            <a:xfrm>
              <a:off x="1687513" y="5048251"/>
              <a:ext cx="41275" cy="63500"/>
            </a:xfrm>
            <a:custGeom>
              <a:avLst/>
              <a:gdLst>
                <a:gd name="T0" fmla="*/ 23 w 30"/>
                <a:gd name="T1" fmla="*/ 6 h 47"/>
                <a:gd name="T2" fmla="*/ 29 w 30"/>
                <a:gd name="T3" fmla="*/ 23 h 47"/>
                <a:gd name="T4" fmla="*/ 26 w 30"/>
                <a:gd name="T5" fmla="*/ 47 h 47"/>
                <a:gd name="T6" fmla="*/ 7 w 30"/>
                <a:gd name="T7" fmla="*/ 32 h 47"/>
                <a:gd name="T8" fmla="*/ 0 w 30"/>
                <a:gd name="T9" fmla="*/ 16 h 47"/>
                <a:gd name="T10" fmla="*/ 8 w 30"/>
                <a:gd name="T11" fmla="*/ 2 h 47"/>
                <a:gd name="T12" fmla="*/ 8 w 30"/>
                <a:gd name="T13" fmla="*/ 2 h 47"/>
                <a:gd name="T14" fmla="*/ 23 w 30"/>
                <a:gd name="T15" fmla="*/ 6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7">
                  <a:moveTo>
                    <a:pt x="23" y="6"/>
                  </a:moveTo>
                  <a:cubicBezTo>
                    <a:pt x="28" y="10"/>
                    <a:pt x="30" y="17"/>
                    <a:pt x="29" y="23"/>
                  </a:cubicBezTo>
                  <a:cubicBezTo>
                    <a:pt x="26" y="47"/>
                    <a:pt x="26" y="47"/>
                    <a:pt x="26" y="47"/>
                  </a:cubicBezTo>
                  <a:cubicBezTo>
                    <a:pt x="7" y="32"/>
                    <a:pt x="7" y="32"/>
                    <a:pt x="7" y="32"/>
                  </a:cubicBezTo>
                  <a:cubicBezTo>
                    <a:pt x="3" y="28"/>
                    <a:pt x="0" y="22"/>
                    <a:pt x="0" y="16"/>
                  </a:cubicBezTo>
                  <a:cubicBezTo>
                    <a:pt x="0" y="9"/>
                    <a:pt x="3" y="4"/>
                    <a:pt x="8" y="2"/>
                  </a:cubicBezTo>
                  <a:cubicBezTo>
                    <a:pt x="8" y="2"/>
                    <a:pt x="8" y="2"/>
                    <a:pt x="8" y="2"/>
                  </a:cubicBezTo>
                  <a:cubicBezTo>
                    <a:pt x="13" y="0"/>
                    <a:pt x="19" y="1"/>
                    <a:pt x="2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7" name="Freeform 30">
              <a:extLst>
                <a:ext uri="{FF2B5EF4-FFF2-40B4-BE49-F238E27FC236}">
                  <a16:creationId xmlns:a16="http://schemas.microsoft.com/office/drawing/2014/main" id="{18F834FD-1FB0-432A-84C2-9FB9EE38E19E}"/>
                </a:ext>
              </a:extLst>
            </p:cNvPr>
            <p:cNvSpPr>
              <a:spLocks/>
            </p:cNvSpPr>
            <p:nvPr/>
          </p:nvSpPr>
          <p:spPr bwMode="auto">
            <a:xfrm>
              <a:off x="1758950" y="5035551"/>
              <a:ext cx="38100" cy="61913"/>
            </a:xfrm>
            <a:custGeom>
              <a:avLst/>
              <a:gdLst>
                <a:gd name="T0" fmla="*/ 26 w 28"/>
                <a:gd name="T1" fmla="*/ 9 h 46"/>
                <a:gd name="T2" fmla="*/ 25 w 28"/>
                <a:gd name="T3" fmla="*/ 26 h 46"/>
                <a:gd name="T4" fmla="*/ 14 w 28"/>
                <a:gd name="T5" fmla="*/ 46 h 46"/>
                <a:gd name="T6" fmla="*/ 3 w 28"/>
                <a:gd name="T7" fmla="*/ 26 h 46"/>
                <a:gd name="T8" fmla="*/ 2 w 28"/>
                <a:gd name="T9" fmla="*/ 9 h 46"/>
                <a:gd name="T10" fmla="*/ 14 w 28"/>
                <a:gd name="T11" fmla="*/ 0 h 46"/>
                <a:gd name="T12" fmla="*/ 14 w 28"/>
                <a:gd name="T13" fmla="*/ 0 h 46"/>
                <a:gd name="T14" fmla="*/ 26 w 28"/>
                <a:gd name="T15" fmla="*/ 9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6">
                  <a:moveTo>
                    <a:pt x="26" y="9"/>
                  </a:moveTo>
                  <a:cubicBezTo>
                    <a:pt x="28" y="15"/>
                    <a:pt x="28" y="21"/>
                    <a:pt x="25" y="26"/>
                  </a:cubicBezTo>
                  <a:cubicBezTo>
                    <a:pt x="14" y="46"/>
                    <a:pt x="14" y="46"/>
                    <a:pt x="14" y="46"/>
                  </a:cubicBezTo>
                  <a:cubicBezTo>
                    <a:pt x="3" y="26"/>
                    <a:pt x="3" y="26"/>
                    <a:pt x="3" y="26"/>
                  </a:cubicBezTo>
                  <a:cubicBezTo>
                    <a:pt x="0" y="21"/>
                    <a:pt x="0" y="15"/>
                    <a:pt x="2" y="9"/>
                  </a:cubicBezTo>
                  <a:cubicBezTo>
                    <a:pt x="4" y="4"/>
                    <a:pt x="9" y="0"/>
                    <a:pt x="14" y="0"/>
                  </a:cubicBezTo>
                  <a:cubicBezTo>
                    <a:pt x="14" y="0"/>
                    <a:pt x="14" y="0"/>
                    <a:pt x="14" y="0"/>
                  </a:cubicBezTo>
                  <a:cubicBezTo>
                    <a:pt x="19" y="0"/>
                    <a:pt x="24" y="4"/>
                    <a:pt x="2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8" name="Freeform 31">
              <a:extLst>
                <a:ext uri="{FF2B5EF4-FFF2-40B4-BE49-F238E27FC236}">
                  <a16:creationId xmlns:a16="http://schemas.microsoft.com/office/drawing/2014/main" id="{72F2CB0A-9476-4751-80F8-3676D7BB3E9B}"/>
                </a:ext>
              </a:extLst>
            </p:cNvPr>
            <p:cNvSpPr>
              <a:spLocks/>
            </p:cNvSpPr>
            <p:nvPr/>
          </p:nvSpPr>
          <p:spPr bwMode="auto">
            <a:xfrm>
              <a:off x="1878013" y="5095876"/>
              <a:ext cx="47625" cy="47625"/>
            </a:xfrm>
            <a:custGeom>
              <a:avLst/>
              <a:gdLst>
                <a:gd name="T0" fmla="*/ 32 w 35"/>
                <a:gd name="T1" fmla="*/ 19 h 35"/>
                <a:gd name="T2" fmla="*/ 20 w 35"/>
                <a:gd name="T3" fmla="*/ 29 h 35"/>
                <a:gd name="T4" fmla="*/ 0 w 35"/>
                <a:gd name="T5" fmla="*/ 35 h 35"/>
                <a:gd name="T6" fmla="*/ 6 w 35"/>
                <a:gd name="T7" fmla="*/ 14 h 35"/>
                <a:gd name="T8" fmla="*/ 16 w 35"/>
                <a:gd name="T9" fmla="*/ 2 h 35"/>
                <a:gd name="T10" fmla="*/ 30 w 35"/>
                <a:gd name="T11" fmla="*/ 4 h 35"/>
                <a:gd name="T12" fmla="*/ 30 w 35"/>
                <a:gd name="T13" fmla="*/ 4 h 35"/>
                <a:gd name="T14" fmla="*/ 32 w 35"/>
                <a:gd name="T15" fmla="*/ 1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5">
                  <a:moveTo>
                    <a:pt x="32" y="19"/>
                  </a:moveTo>
                  <a:cubicBezTo>
                    <a:pt x="30" y="24"/>
                    <a:pt x="26" y="28"/>
                    <a:pt x="20" y="29"/>
                  </a:cubicBezTo>
                  <a:cubicBezTo>
                    <a:pt x="0" y="35"/>
                    <a:pt x="0" y="35"/>
                    <a:pt x="0" y="35"/>
                  </a:cubicBezTo>
                  <a:cubicBezTo>
                    <a:pt x="6" y="14"/>
                    <a:pt x="6" y="14"/>
                    <a:pt x="6" y="14"/>
                  </a:cubicBezTo>
                  <a:cubicBezTo>
                    <a:pt x="7" y="9"/>
                    <a:pt x="11" y="5"/>
                    <a:pt x="16" y="2"/>
                  </a:cubicBezTo>
                  <a:cubicBezTo>
                    <a:pt x="21" y="0"/>
                    <a:pt x="27" y="1"/>
                    <a:pt x="30" y="4"/>
                  </a:cubicBezTo>
                  <a:cubicBezTo>
                    <a:pt x="30" y="4"/>
                    <a:pt x="30" y="4"/>
                    <a:pt x="30" y="4"/>
                  </a:cubicBezTo>
                  <a:cubicBezTo>
                    <a:pt x="34" y="8"/>
                    <a:pt x="35" y="13"/>
                    <a:pt x="32"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39" name="Freeform 32">
              <a:extLst>
                <a:ext uri="{FF2B5EF4-FFF2-40B4-BE49-F238E27FC236}">
                  <a16:creationId xmlns:a16="http://schemas.microsoft.com/office/drawing/2014/main" id="{55AC4690-B90A-4048-9D71-A6037D2B76E1}"/>
                </a:ext>
              </a:extLst>
            </p:cNvPr>
            <p:cNvSpPr>
              <a:spLocks/>
            </p:cNvSpPr>
            <p:nvPr/>
          </p:nvSpPr>
          <p:spPr bwMode="auto">
            <a:xfrm>
              <a:off x="1828800" y="5053013"/>
              <a:ext cx="39687" cy="58738"/>
            </a:xfrm>
            <a:custGeom>
              <a:avLst/>
              <a:gdLst>
                <a:gd name="T0" fmla="*/ 29 w 29"/>
                <a:gd name="T1" fmla="*/ 15 h 44"/>
                <a:gd name="T2" fmla="*/ 21 w 29"/>
                <a:gd name="T3" fmla="*/ 30 h 44"/>
                <a:gd name="T4" fmla="*/ 4 w 29"/>
                <a:gd name="T5" fmla="*/ 44 h 44"/>
                <a:gd name="T6" fmla="*/ 1 w 29"/>
                <a:gd name="T7" fmla="*/ 22 h 44"/>
                <a:gd name="T8" fmla="*/ 7 w 29"/>
                <a:gd name="T9" fmla="*/ 6 h 44"/>
                <a:gd name="T10" fmla="*/ 21 w 29"/>
                <a:gd name="T11" fmla="*/ 2 h 44"/>
                <a:gd name="T12" fmla="*/ 21 w 29"/>
                <a:gd name="T13" fmla="*/ 2 h 44"/>
                <a:gd name="T14" fmla="*/ 29 w 29"/>
                <a:gd name="T15" fmla="*/ 15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29" y="15"/>
                  </a:moveTo>
                  <a:cubicBezTo>
                    <a:pt x="29" y="21"/>
                    <a:pt x="26" y="27"/>
                    <a:pt x="21" y="30"/>
                  </a:cubicBezTo>
                  <a:cubicBezTo>
                    <a:pt x="4" y="44"/>
                    <a:pt x="4" y="44"/>
                    <a:pt x="4" y="44"/>
                  </a:cubicBezTo>
                  <a:cubicBezTo>
                    <a:pt x="1" y="22"/>
                    <a:pt x="1" y="22"/>
                    <a:pt x="1" y="22"/>
                  </a:cubicBezTo>
                  <a:cubicBezTo>
                    <a:pt x="0" y="16"/>
                    <a:pt x="2" y="10"/>
                    <a:pt x="7" y="6"/>
                  </a:cubicBezTo>
                  <a:cubicBezTo>
                    <a:pt x="11" y="1"/>
                    <a:pt x="16" y="0"/>
                    <a:pt x="21" y="2"/>
                  </a:cubicBezTo>
                  <a:cubicBezTo>
                    <a:pt x="21" y="2"/>
                    <a:pt x="21" y="2"/>
                    <a:pt x="21" y="2"/>
                  </a:cubicBezTo>
                  <a:cubicBezTo>
                    <a:pt x="26" y="4"/>
                    <a:pt x="29" y="9"/>
                    <a:pt x="2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0" name="Freeform 33">
              <a:extLst>
                <a:ext uri="{FF2B5EF4-FFF2-40B4-BE49-F238E27FC236}">
                  <a16:creationId xmlns:a16="http://schemas.microsoft.com/office/drawing/2014/main" id="{C950E15E-0DB2-4A1C-969D-366BC53B2A68}"/>
                </a:ext>
              </a:extLst>
            </p:cNvPr>
            <p:cNvSpPr>
              <a:spLocks/>
            </p:cNvSpPr>
            <p:nvPr/>
          </p:nvSpPr>
          <p:spPr bwMode="auto">
            <a:xfrm>
              <a:off x="1887538" y="5170488"/>
              <a:ext cx="55562" cy="34925"/>
            </a:xfrm>
            <a:custGeom>
              <a:avLst/>
              <a:gdLst>
                <a:gd name="T0" fmla="*/ 33 w 40"/>
                <a:gd name="T1" fmla="*/ 22 h 25"/>
                <a:gd name="T2" fmla="*/ 18 w 40"/>
                <a:gd name="T3" fmla="*/ 23 h 25"/>
                <a:gd name="T4" fmla="*/ 0 w 40"/>
                <a:gd name="T5" fmla="*/ 16 h 25"/>
                <a:gd name="T6" fmla="*/ 15 w 40"/>
                <a:gd name="T7" fmla="*/ 4 h 25"/>
                <a:gd name="T8" fmla="*/ 30 w 40"/>
                <a:gd name="T9" fmla="*/ 1 h 25"/>
                <a:gd name="T10" fmla="*/ 39 w 40"/>
                <a:gd name="T11" fmla="*/ 10 h 25"/>
                <a:gd name="T12" fmla="*/ 39 w 40"/>
                <a:gd name="T13" fmla="*/ 10 h 25"/>
                <a:gd name="T14" fmla="*/ 33 w 40"/>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5">
                  <a:moveTo>
                    <a:pt x="33" y="22"/>
                  </a:moveTo>
                  <a:cubicBezTo>
                    <a:pt x="28" y="24"/>
                    <a:pt x="23" y="25"/>
                    <a:pt x="18" y="23"/>
                  </a:cubicBezTo>
                  <a:cubicBezTo>
                    <a:pt x="0" y="16"/>
                    <a:pt x="0" y="16"/>
                    <a:pt x="0" y="16"/>
                  </a:cubicBezTo>
                  <a:cubicBezTo>
                    <a:pt x="15" y="4"/>
                    <a:pt x="15" y="4"/>
                    <a:pt x="15" y="4"/>
                  </a:cubicBezTo>
                  <a:cubicBezTo>
                    <a:pt x="19" y="1"/>
                    <a:pt x="25" y="0"/>
                    <a:pt x="30" y="1"/>
                  </a:cubicBezTo>
                  <a:cubicBezTo>
                    <a:pt x="35" y="3"/>
                    <a:pt x="38" y="6"/>
                    <a:pt x="39" y="10"/>
                  </a:cubicBezTo>
                  <a:cubicBezTo>
                    <a:pt x="39" y="10"/>
                    <a:pt x="39" y="10"/>
                    <a:pt x="39" y="10"/>
                  </a:cubicBezTo>
                  <a:cubicBezTo>
                    <a:pt x="40" y="15"/>
                    <a:pt x="37" y="19"/>
                    <a:pt x="33"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1" name="Freeform 34">
              <a:extLst>
                <a:ext uri="{FF2B5EF4-FFF2-40B4-BE49-F238E27FC236}">
                  <a16:creationId xmlns:a16="http://schemas.microsoft.com/office/drawing/2014/main" id="{84D2A639-9E39-4C64-A037-0E2280E5D225}"/>
                </a:ext>
              </a:extLst>
            </p:cNvPr>
            <p:cNvSpPr>
              <a:spLocks/>
            </p:cNvSpPr>
            <p:nvPr/>
          </p:nvSpPr>
          <p:spPr bwMode="auto">
            <a:xfrm>
              <a:off x="1831975" y="5275263"/>
              <a:ext cx="28575" cy="41275"/>
            </a:xfrm>
            <a:custGeom>
              <a:avLst/>
              <a:gdLst>
                <a:gd name="T0" fmla="*/ 5 w 20"/>
                <a:gd name="T1" fmla="*/ 26 h 30"/>
                <a:gd name="T2" fmla="*/ 0 w 20"/>
                <a:gd name="T3" fmla="*/ 16 h 30"/>
                <a:gd name="T4" fmla="*/ 0 w 20"/>
                <a:gd name="T5" fmla="*/ 0 h 30"/>
                <a:gd name="T6" fmla="*/ 14 w 20"/>
                <a:gd name="T7" fmla="*/ 8 h 30"/>
                <a:gd name="T8" fmla="*/ 20 w 20"/>
                <a:gd name="T9" fmla="*/ 18 h 30"/>
                <a:gd name="T10" fmla="*/ 15 w 20"/>
                <a:gd name="T11" fmla="*/ 28 h 30"/>
                <a:gd name="T12" fmla="*/ 15 w 20"/>
                <a:gd name="T13" fmla="*/ 28 h 30"/>
                <a:gd name="T14" fmla="*/ 5 w 20"/>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5" y="26"/>
                  </a:moveTo>
                  <a:cubicBezTo>
                    <a:pt x="2" y="24"/>
                    <a:pt x="0" y="20"/>
                    <a:pt x="0" y="16"/>
                  </a:cubicBezTo>
                  <a:cubicBezTo>
                    <a:pt x="0" y="0"/>
                    <a:pt x="0" y="0"/>
                    <a:pt x="0" y="0"/>
                  </a:cubicBezTo>
                  <a:cubicBezTo>
                    <a:pt x="14" y="8"/>
                    <a:pt x="14" y="8"/>
                    <a:pt x="14" y="8"/>
                  </a:cubicBezTo>
                  <a:cubicBezTo>
                    <a:pt x="17" y="10"/>
                    <a:pt x="19" y="14"/>
                    <a:pt x="20" y="18"/>
                  </a:cubicBezTo>
                  <a:cubicBezTo>
                    <a:pt x="20" y="23"/>
                    <a:pt x="19" y="26"/>
                    <a:pt x="15" y="28"/>
                  </a:cubicBezTo>
                  <a:cubicBezTo>
                    <a:pt x="15" y="28"/>
                    <a:pt x="15" y="28"/>
                    <a:pt x="15" y="28"/>
                  </a:cubicBezTo>
                  <a:cubicBezTo>
                    <a:pt x="12" y="30"/>
                    <a:pt x="8" y="29"/>
                    <a:pt x="5"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2" name="Freeform 35">
              <a:extLst>
                <a:ext uri="{FF2B5EF4-FFF2-40B4-BE49-F238E27FC236}">
                  <a16:creationId xmlns:a16="http://schemas.microsoft.com/office/drawing/2014/main" id="{C3113348-B118-4CA9-9018-C4700B8FD594}"/>
                </a:ext>
              </a:extLst>
            </p:cNvPr>
            <p:cNvSpPr>
              <a:spLocks/>
            </p:cNvSpPr>
            <p:nvPr/>
          </p:nvSpPr>
          <p:spPr bwMode="auto">
            <a:xfrm>
              <a:off x="1868488" y="5233988"/>
              <a:ext cx="39687" cy="36513"/>
            </a:xfrm>
            <a:custGeom>
              <a:avLst/>
              <a:gdLst>
                <a:gd name="T0" fmla="*/ 17 w 30"/>
                <a:gd name="T1" fmla="*/ 25 h 26"/>
                <a:gd name="T2" fmla="*/ 7 w 30"/>
                <a:gd name="T3" fmla="*/ 16 h 26"/>
                <a:gd name="T4" fmla="*/ 0 w 30"/>
                <a:gd name="T5" fmla="*/ 0 h 26"/>
                <a:gd name="T6" fmla="*/ 17 w 30"/>
                <a:gd name="T7" fmla="*/ 3 h 26"/>
                <a:gd name="T8" fmla="*/ 28 w 30"/>
                <a:gd name="T9" fmla="*/ 10 h 26"/>
                <a:gd name="T10" fmla="*/ 28 w 30"/>
                <a:gd name="T11" fmla="*/ 21 h 26"/>
                <a:gd name="T12" fmla="*/ 28 w 30"/>
                <a:gd name="T13" fmla="*/ 21 h 26"/>
                <a:gd name="T14" fmla="*/ 17 w 30"/>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17" y="25"/>
                  </a:moveTo>
                  <a:cubicBezTo>
                    <a:pt x="12" y="23"/>
                    <a:pt x="9" y="20"/>
                    <a:pt x="7" y="16"/>
                  </a:cubicBezTo>
                  <a:cubicBezTo>
                    <a:pt x="0" y="0"/>
                    <a:pt x="0" y="0"/>
                    <a:pt x="0" y="0"/>
                  </a:cubicBezTo>
                  <a:cubicBezTo>
                    <a:pt x="17" y="3"/>
                    <a:pt x="17" y="3"/>
                    <a:pt x="17" y="3"/>
                  </a:cubicBezTo>
                  <a:cubicBezTo>
                    <a:pt x="21" y="3"/>
                    <a:pt x="26" y="6"/>
                    <a:pt x="28" y="10"/>
                  </a:cubicBezTo>
                  <a:cubicBezTo>
                    <a:pt x="30" y="14"/>
                    <a:pt x="30" y="18"/>
                    <a:pt x="28" y="21"/>
                  </a:cubicBezTo>
                  <a:cubicBezTo>
                    <a:pt x="28" y="21"/>
                    <a:pt x="28" y="21"/>
                    <a:pt x="28" y="21"/>
                  </a:cubicBezTo>
                  <a:cubicBezTo>
                    <a:pt x="25" y="25"/>
                    <a:pt x="21" y="26"/>
                    <a:pt x="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3" name="Freeform 36">
              <a:extLst>
                <a:ext uri="{FF2B5EF4-FFF2-40B4-BE49-F238E27FC236}">
                  <a16:creationId xmlns:a16="http://schemas.microsoft.com/office/drawing/2014/main" id="{56D240B5-711C-4D68-88A8-3546DF6F55B9}"/>
                </a:ext>
              </a:extLst>
            </p:cNvPr>
            <p:cNvSpPr>
              <a:spLocks/>
            </p:cNvSpPr>
            <p:nvPr/>
          </p:nvSpPr>
          <p:spPr bwMode="auto">
            <a:xfrm>
              <a:off x="1625600" y="5999163"/>
              <a:ext cx="322262" cy="319088"/>
            </a:xfrm>
            <a:custGeom>
              <a:avLst/>
              <a:gdLst>
                <a:gd name="T0" fmla="*/ 184 w 238"/>
                <a:gd name="T1" fmla="*/ 145 h 235"/>
                <a:gd name="T2" fmla="*/ 120 w 238"/>
                <a:gd name="T3" fmla="*/ 186 h 235"/>
                <a:gd name="T4" fmla="*/ 53 w 238"/>
                <a:gd name="T5" fmla="*/ 118 h 235"/>
                <a:gd name="T6" fmla="*/ 120 w 238"/>
                <a:gd name="T7" fmla="*/ 49 h 235"/>
                <a:gd name="T8" fmla="*/ 184 w 238"/>
                <a:gd name="T9" fmla="*/ 90 h 235"/>
                <a:gd name="T10" fmla="*/ 185 w 238"/>
                <a:gd name="T11" fmla="*/ 94 h 235"/>
                <a:gd name="T12" fmla="*/ 238 w 238"/>
                <a:gd name="T13" fmla="*/ 94 h 235"/>
                <a:gd name="T14" fmla="*/ 236 w 238"/>
                <a:gd name="T15" fmla="*/ 87 h 235"/>
                <a:gd name="T16" fmla="*/ 120 w 238"/>
                <a:gd name="T17" fmla="*/ 0 h 235"/>
                <a:gd name="T18" fmla="*/ 0 w 238"/>
                <a:gd name="T19" fmla="*/ 118 h 235"/>
                <a:gd name="T20" fmla="*/ 120 w 238"/>
                <a:gd name="T21" fmla="*/ 235 h 235"/>
                <a:gd name="T22" fmla="*/ 236 w 238"/>
                <a:gd name="T23" fmla="*/ 148 h 235"/>
                <a:gd name="T24" fmla="*/ 238 w 238"/>
                <a:gd name="T25" fmla="*/ 141 h 235"/>
                <a:gd name="T26" fmla="*/ 185 w 238"/>
                <a:gd name="T27" fmla="*/ 141 h 235"/>
                <a:gd name="T28" fmla="*/ 184 w 238"/>
                <a:gd name="T29" fmla="*/ 1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5">
                  <a:moveTo>
                    <a:pt x="184" y="145"/>
                  </a:moveTo>
                  <a:cubicBezTo>
                    <a:pt x="174" y="171"/>
                    <a:pt x="150" y="186"/>
                    <a:pt x="120" y="186"/>
                  </a:cubicBezTo>
                  <a:cubicBezTo>
                    <a:pt x="81" y="186"/>
                    <a:pt x="53" y="158"/>
                    <a:pt x="53" y="118"/>
                  </a:cubicBezTo>
                  <a:cubicBezTo>
                    <a:pt x="53" y="77"/>
                    <a:pt x="81" y="49"/>
                    <a:pt x="120" y="49"/>
                  </a:cubicBezTo>
                  <a:cubicBezTo>
                    <a:pt x="150" y="49"/>
                    <a:pt x="174" y="64"/>
                    <a:pt x="184" y="90"/>
                  </a:cubicBezTo>
                  <a:cubicBezTo>
                    <a:pt x="185" y="94"/>
                    <a:pt x="185" y="94"/>
                    <a:pt x="185" y="94"/>
                  </a:cubicBezTo>
                  <a:cubicBezTo>
                    <a:pt x="238" y="94"/>
                    <a:pt x="238" y="94"/>
                    <a:pt x="238" y="94"/>
                  </a:cubicBezTo>
                  <a:cubicBezTo>
                    <a:pt x="236" y="87"/>
                    <a:pt x="236" y="87"/>
                    <a:pt x="236" y="87"/>
                  </a:cubicBezTo>
                  <a:cubicBezTo>
                    <a:pt x="224" y="34"/>
                    <a:pt x="179" y="0"/>
                    <a:pt x="120" y="0"/>
                  </a:cubicBezTo>
                  <a:cubicBezTo>
                    <a:pt x="51" y="0"/>
                    <a:pt x="0" y="49"/>
                    <a:pt x="0" y="118"/>
                  </a:cubicBezTo>
                  <a:cubicBezTo>
                    <a:pt x="0" y="186"/>
                    <a:pt x="51" y="235"/>
                    <a:pt x="120" y="235"/>
                  </a:cubicBezTo>
                  <a:cubicBezTo>
                    <a:pt x="179" y="235"/>
                    <a:pt x="224" y="201"/>
                    <a:pt x="236" y="148"/>
                  </a:cubicBezTo>
                  <a:cubicBezTo>
                    <a:pt x="238" y="141"/>
                    <a:pt x="238" y="141"/>
                    <a:pt x="238" y="141"/>
                  </a:cubicBezTo>
                  <a:cubicBezTo>
                    <a:pt x="185" y="141"/>
                    <a:pt x="185" y="141"/>
                    <a:pt x="185" y="141"/>
                  </a:cubicBezTo>
                  <a:lnTo>
                    <a:pt x="184"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4" name="Freeform 37">
              <a:extLst>
                <a:ext uri="{FF2B5EF4-FFF2-40B4-BE49-F238E27FC236}">
                  <a16:creationId xmlns:a16="http://schemas.microsoft.com/office/drawing/2014/main" id="{3E073EF9-51E1-48DD-BFC7-420D54D40036}"/>
                </a:ext>
              </a:extLst>
            </p:cNvPr>
            <p:cNvSpPr>
              <a:spLocks/>
            </p:cNvSpPr>
            <p:nvPr/>
          </p:nvSpPr>
          <p:spPr bwMode="auto">
            <a:xfrm>
              <a:off x="1981200" y="5845176"/>
              <a:ext cx="300037" cy="466725"/>
            </a:xfrm>
            <a:custGeom>
              <a:avLst/>
              <a:gdLst>
                <a:gd name="T0" fmla="*/ 118 w 222"/>
                <a:gd name="T1" fmla="*/ 114 h 344"/>
                <a:gd name="T2" fmla="*/ 52 w 222"/>
                <a:gd name="T3" fmla="*/ 142 h 344"/>
                <a:gd name="T4" fmla="*/ 52 w 222"/>
                <a:gd name="T5" fmla="*/ 0 h 344"/>
                <a:gd name="T6" fmla="*/ 0 w 222"/>
                <a:gd name="T7" fmla="*/ 0 h 344"/>
                <a:gd name="T8" fmla="*/ 0 w 222"/>
                <a:gd name="T9" fmla="*/ 344 h 344"/>
                <a:gd name="T10" fmla="*/ 52 w 222"/>
                <a:gd name="T11" fmla="*/ 344 h 344"/>
                <a:gd name="T12" fmla="*/ 52 w 222"/>
                <a:gd name="T13" fmla="*/ 227 h 344"/>
                <a:gd name="T14" fmla="*/ 111 w 222"/>
                <a:gd name="T15" fmla="*/ 163 h 344"/>
                <a:gd name="T16" fmla="*/ 170 w 222"/>
                <a:gd name="T17" fmla="*/ 227 h 344"/>
                <a:gd name="T18" fmla="*/ 170 w 222"/>
                <a:gd name="T19" fmla="*/ 344 h 344"/>
                <a:gd name="T20" fmla="*/ 222 w 222"/>
                <a:gd name="T21" fmla="*/ 344 h 344"/>
                <a:gd name="T22" fmla="*/ 222 w 222"/>
                <a:gd name="T23" fmla="*/ 227 h 344"/>
                <a:gd name="T24" fmla="*/ 118 w 222"/>
                <a:gd name="T25"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44">
                  <a:moveTo>
                    <a:pt x="118" y="114"/>
                  </a:moveTo>
                  <a:cubicBezTo>
                    <a:pt x="91" y="114"/>
                    <a:pt x="68" y="124"/>
                    <a:pt x="52" y="142"/>
                  </a:cubicBezTo>
                  <a:cubicBezTo>
                    <a:pt x="52" y="0"/>
                    <a:pt x="52" y="0"/>
                    <a:pt x="52" y="0"/>
                  </a:cubicBezTo>
                  <a:cubicBezTo>
                    <a:pt x="0" y="0"/>
                    <a:pt x="0" y="0"/>
                    <a:pt x="0" y="0"/>
                  </a:cubicBezTo>
                  <a:cubicBezTo>
                    <a:pt x="0" y="344"/>
                    <a:pt x="0" y="344"/>
                    <a:pt x="0" y="344"/>
                  </a:cubicBezTo>
                  <a:cubicBezTo>
                    <a:pt x="52" y="344"/>
                    <a:pt x="52" y="344"/>
                    <a:pt x="52" y="344"/>
                  </a:cubicBezTo>
                  <a:cubicBezTo>
                    <a:pt x="52" y="227"/>
                    <a:pt x="52" y="227"/>
                    <a:pt x="52" y="227"/>
                  </a:cubicBezTo>
                  <a:cubicBezTo>
                    <a:pt x="52" y="187"/>
                    <a:pt x="74" y="163"/>
                    <a:pt x="111" y="163"/>
                  </a:cubicBezTo>
                  <a:cubicBezTo>
                    <a:pt x="149" y="163"/>
                    <a:pt x="170" y="186"/>
                    <a:pt x="170" y="227"/>
                  </a:cubicBezTo>
                  <a:cubicBezTo>
                    <a:pt x="170" y="344"/>
                    <a:pt x="170" y="344"/>
                    <a:pt x="170" y="344"/>
                  </a:cubicBezTo>
                  <a:cubicBezTo>
                    <a:pt x="222" y="344"/>
                    <a:pt x="222" y="344"/>
                    <a:pt x="222" y="344"/>
                  </a:cubicBezTo>
                  <a:cubicBezTo>
                    <a:pt x="222" y="227"/>
                    <a:pt x="222" y="227"/>
                    <a:pt x="222" y="227"/>
                  </a:cubicBezTo>
                  <a:cubicBezTo>
                    <a:pt x="222" y="144"/>
                    <a:pt x="168" y="114"/>
                    <a:pt x="118"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5" name="Freeform 38">
              <a:extLst>
                <a:ext uri="{FF2B5EF4-FFF2-40B4-BE49-F238E27FC236}">
                  <a16:creationId xmlns:a16="http://schemas.microsoft.com/office/drawing/2014/main" id="{61C135D5-D46C-4EE7-B5BC-1BE67FA2E095}"/>
                </a:ext>
              </a:extLst>
            </p:cNvPr>
            <p:cNvSpPr>
              <a:spLocks noEditPoints="1"/>
            </p:cNvSpPr>
            <p:nvPr/>
          </p:nvSpPr>
          <p:spPr bwMode="auto">
            <a:xfrm>
              <a:off x="554038" y="5845176"/>
              <a:ext cx="325437" cy="473075"/>
            </a:xfrm>
            <a:custGeom>
              <a:avLst/>
              <a:gdLst>
                <a:gd name="T0" fmla="*/ 120 w 240"/>
                <a:gd name="T1" fmla="*/ 300 h 349"/>
                <a:gd name="T2" fmla="*/ 53 w 240"/>
                <a:gd name="T3" fmla="*/ 232 h 349"/>
                <a:gd name="T4" fmla="*/ 120 w 240"/>
                <a:gd name="T5" fmla="*/ 163 h 349"/>
                <a:gd name="T6" fmla="*/ 188 w 240"/>
                <a:gd name="T7" fmla="*/ 232 h 349"/>
                <a:gd name="T8" fmla="*/ 120 w 240"/>
                <a:gd name="T9" fmla="*/ 300 h 349"/>
                <a:gd name="T10" fmla="*/ 127 w 240"/>
                <a:gd name="T11" fmla="*/ 114 h 349"/>
                <a:gd name="T12" fmla="*/ 53 w 240"/>
                <a:gd name="T13" fmla="*/ 145 h 349"/>
                <a:gd name="T14" fmla="*/ 53 w 240"/>
                <a:gd name="T15" fmla="*/ 0 h 349"/>
                <a:gd name="T16" fmla="*/ 0 w 240"/>
                <a:gd name="T17" fmla="*/ 0 h 349"/>
                <a:gd name="T18" fmla="*/ 0 w 240"/>
                <a:gd name="T19" fmla="*/ 230 h 349"/>
                <a:gd name="T20" fmla="*/ 120 w 240"/>
                <a:gd name="T21" fmla="*/ 349 h 349"/>
                <a:gd name="T22" fmla="*/ 240 w 240"/>
                <a:gd name="T23" fmla="*/ 232 h 349"/>
                <a:gd name="T24" fmla="*/ 127 w 240"/>
                <a:gd name="T25" fmla="*/ 11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49">
                  <a:moveTo>
                    <a:pt x="120" y="300"/>
                  </a:moveTo>
                  <a:cubicBezTo>
                    <a:pt x="80" y="300"/>
                    <a:pt x="53" y="272"/>
                    <a:pt x="53" y="232"/>
                  </a:cubicBezTo>
                  <a:cubicBezTo>
                    <a:pt x="53" y="191"/>
                    <a:pt x="80" y="163"/>
                    <a:pt x="120" y="163"/>
                  </a:cubicBezTo>
                  <a:cubicBezTo>
                    <a:pt x="160" y="163"/>
                    <a:pt x="188" y="191"/>
                    <a:pt x="188" y="232"/>
                  </a:cubicBezTo>
                  <a:cubicBezTo>
                    <a:pt x="188" y="272"/>
                    <a:pt x="160" y="300"/>
                    <a:pt x="120" y="300"/>
                  </a:cubicBezTo>
                  <a:moveTo>
                    <a:pt x="127" y="114"/>
                  </a:moveTo>
                  <a:cubicBezTo>
                    <a:pt x="97" y="114"/>
                    <a:pt x="70" y="125"/>
                    <a:pt x="53" y="145"/>
                  </a:cubicBezTo>
                  <a:cubicBezTo>
                    <a:pt x="53" y="0"/>
                    <a:pt x="53" y="0"/>
                    <a:pt x="53" y="0"/>
                  </a:cubicBezTo>
                  <a:cubicBezTo>
                    <a:pt x="0" y="0"/>
                    <a:pt x="0" y="0"/>
                    <a:pt x="0" y="0"/>
                  </a:cubicBezTo>
                  <a:cubicBezTo>
                    <a:pt x="0" y="230"/>
                    <a:pt x="0" y="230"/>
                    <a:pt x="0" y="230"/>
                  </a:cubicBezTo>
                  <a:cubicBezTo>
                    <a:pt x="0" y="301"/>
                    <a:pt x="48" y="349"/>
                    <a:pt x="120" y="349"/>
                  </a:cubicBezTo>
                  <a:cubicBezTo>
                    <a:pt x="190" y="349"/>
                    <a:pt x="240" y="300"/>
                    <a:pt x="240" y="232"/>
                  </a:cubicBezTo>
                  <a:cubicBezTo>
                    <a:pt x="240" y="154"/>
                    <a:pt x="183" y="114"/>
                    <a:pt x="127" y="1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6" name="Freeform 39">
              <a:extLst>
                <a:ext uri="{FF2B5EF4-FFF2-40B4-BE49-F238E27FC236}">
                  <a16:creationId xmlns:a16="http://schemas.microsoft.com/office/drawing/2014/main" id="{B927C369-D9D6-455B-9C6A-044BC5D53B23}"/>
                </a:ext>
              </a:extLst>
            </p:cNvPr>
            <p:cNvSpPr>
              <a:spLocks noEditPoints="1"/>
            </p:cNvSpPr>
            <p:nvPr/>
          </p:nvSpPr>
          <p:spPr bwMode="auto">
            <a:xfrm>
              <a:off x="909638" y="5999163"/>
              <a:ext cx="325437" cy="319088"/>
            </a:xfrm>
            <a:custGeom>
              <a:avLst/>
              <a:gdLst>
                <a:gd name="T0" fmla="*/ 57 w 240"/>
                <a:gd name="T1" fmla="*/ 90 h 235"/>
                <a:gd name="T2" fmla="*/ 120 w 240"/>
                <a:gd name="T3" fmla="*/ 49 h 235"/>
                <a:gd name="T4" fmla="*/ 184 w 240"/>
                <a:gd name="T5" fmla="*/ 90 h 235"/>
                <a:gd name="T6" fmla="*/ 57 w 240"/>
                <a:gd name="T7" fmla="*/ 90 h 235"/>
                <a:gd name="T8" fmla="*/ 240 w 240"/>
                <a:gd name="T9" fmla="*/ 118 h 235"/>
                <a:gd name="T10" fmla="*/ 120 w 240"/>
                <a:gd name="T11" fmla="*/ 0 h 235"/>
                <a:gd name="T12" fmla="*/ 0 w 240"/>
                <a:gd name="T13" fmla="*/ 118 h 235"/>
                <a:gd name="T14" fmla="*/ 120 w 240"/>
                <a:gd name="T15" fmla="*/ 235 h 235"/>
                <a:gd name="T16" fmla="*/ 230 w 240"/>
                <a:gd name="T17" fmla="*/ 167 h 235"/>
                <a:gd name="T18" fmla="*/ 234 w 240"/>
                <a:gd name="T19" fmla="*/ 159 h 235"/>
                <a:gd name="T20" fmla="*/ 177 w 240"/>
                <a:gd name="T21" fmla="*/ 159 h 235"/>
                <a:gd name="T22" fmla="*/ 175 w 240"/>
                <a:gd name="T23" fmla="*/ 161 h 235"/>
                <a:gd name="T24" fmla="*/ 120 w 240"/>
                <a:gd name="T25" fmla="*/ 186 h 235"/>
                <a:gd name="T26" fmla="*/ 56 w 240"/>
                <a:gd name="T27" fmla="*/ 138 h 235"/>
                <a:gd name="T28" fmla="*/ 240 w 240"/>
                <a:gd name="T29" fmla="*/ 138 h 235"/>
                <a:gd name="T30" fmla="*/ 240 w 240"/>
                <a:gd name="T31"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35">
                  <a:moveTo>
                    <a:pt x="57" y="90"/>
                  </a:moveTo>
                  <a:cubicBezTo>
                    <a:pt x="67" y="64"/>
                    <a:pt x="90" y="49"/>
                    <a:pt x="120" y="49"/>
                  </a:cubicBezTo>
                  <a:cubicBezTo>
                    <a:pt x="151" y="49"/>
                    <a:pt x="174" y="65"/>
                    <a:pt x="184" y="90"/>
                  </a:cubicBezTo>
                  <a:lnTo>
                    <a:pt x="57" y="90"/>
                  </a:lnTo>
                  <a:close/>
                  <a:moveTo>
                    <a:pt x="240" y="118"/>
                  </a:moveTo>
                  <a:cubicBezTo>
                    <a:pt x="240" y="49"/>
                    <a:pt x="190" y="0"/>
                    <a:pt x="120" y="0"/>
                  </a:cubicBezTo>
                  <a:cubicBezTo>
                    <a:pt x="51" y="0"/>
                    <a:pt x="0" y="49"/>
                    <a:pt x="0" y="118"/>
                  </a:cubicBezTo>
                  <a:cubicBezTo>
                    <a:pt x="0" y="186"/>
                    <a:pt x="51" y="235"/>
                    <a:pt x="120" y="235"/>
                  </a:cubicBezTo>
                  <a:cubicBezTo>
                    <a:pt x="172" y="235"/>
                    <a:pt x="213" y="210"/>
                    <a:pt x="230" y="167"/>
                  </a:cubicBezTo>
                  <a:cubicBezTo>
                    <a:pt x="234" y="159"/>
                    <a:pt x="234" y="159"/>
                    <a:pt x="234" y="159"/>
                  </a:cubicBezTo>
                  <a:cubicBezTo>
                    <a:pt x="177" y="159"/>
                    <a:pt x="177" y="159"/>
                    <a:pt x="177" y="159"/>
                  </a:cubicBezTo>
                  <a:cubicBezTo>
                    <a:pt x="175" y="161"/>
                    <a:pt x="175" y="161"/>
                    <a:pt x="175" y="161"/>
                  </a:cubicBezTo>
                  <a:cubicBezTo>
                    <a:pt x="164" y="178"/>
                    <a:pt x="146" y="186"/>
                    <a:pt x="120" y="186"/>
                  </a:cubicBezTo>
                  <a:cubicBezTo>
                    <a:pt x="87" y="186"/>
                    <a:pt x="63" y="168"/>
                    <a:pt x="56" y="138"/>
                  </a:cubicBezTo>
                  <a:cubicBezTo>
                    <a:pt x="240" y="138"/>
                    <a:pt x="240" y="138"/>
                    <a:pt x="240" y="138"/>
                  </a:cubicBezTo>
                  <a:lnTo>
                    <a:pt x="240" y="1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47" name="Freeform 40">
              <a:extLst>
                <a:ext uri="{FF2B5EF4-FFF2-40B4-BE49-F238E27FC236}">
                  <a16:creationId xmlns:a16="http://schemas.microsoft.com/office/drawing/2014/main" id="{A1FA8779-6ADE-48FE-B629-47B920F12844}"/>
                </a:ext>
              </a:extLst>
            </p:cNvPr>
            <p:cNvSpPr>
              <a:spLocks noEditPoints="1"/>
            </p:cNvSpPr>
            <p:nvPr/>
          </p:nvSpPr>
          <p:spPr bwMode="auto">
            <a:xfrm>
              <a:off x="1266825" y="5999163"/>
              <a:ext cx="325437" cy="319088"/>
            </a:xfrm>
            <a:custGeom>
              <a:avLst/>
              <a:gdLst>
                <a:gd name="T0" fmla="*/ 120 w 240"/>
                <a:gd name="T1" fmla="*/ 186 h 235"/>
                <a:gd name="T2" fmla="*/ 52 w 240"/>
                <a:gd name="T3" fmla="*/ 118 h 235"/>
                <a:gd name="T4" fmla="*/ 120 w 240"/>
                <a:gd name="T5" fmla="*/ 49 h 235"/>
                <a:gd name="T6" fmla="*/ 188 w 240"/>
                <a:gd name="T7" fmla="*/ 118 h 235"/>
                <a:gd name="T8" fmla="*/ 120 w 240"/>
                <a:gd name="T9" fmla="*/ 186 h 235"/>
                <a:gd name="T10" fmla="*/ 120 w 240"/>
                <a:gd name="T11" fmla="*/ 0 h 235"/>
                <a:gd name="T12" fmla="*/ 0 w 240"/>
                <a:gd name="T13" fmla="*/ 118 h 235"/>
                <a:gd name="T14" fmla="*/ 113 w 240"/>
                <a:gd name="T15" fmla="*/ 235 h 235"/>
                <a:gd name="T16" fmla="*/ 191 w 240"/>
                <a:gd name="T17" fmla="*/ 199 h 235"/>
                <a:gd name="T18" fmla="*/ 191 w 240"/>
                <a:gd name="T19" fmla="*/ 230 h 235"/>
                <a:gd name="T20" fmla="*/ 240 w 240"/>
                <a:gd name="T21" fmla="*/ 230 h 235"/>
                <a:gd name="T22" fmla="*/ 240 w 240"/>
                <a:gd name="T23" fmla="*/ 119 h 235"/>
                <a:gd name="T24" fmla="*/ 120 w 24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35">
                  <a:moveTo>
                    <a:pt x="120" y="186"/>
                  </a:moveTo>
                  <a:cubicBezTo>
                    <a:pt x="80" y="186"/>
                    <a:pt x="52" y="158"/>
                    <a:pt x="52" y="118"/>
                  </a:cubicBezTo>
                  <a:cubicBezTo>
                    <a:pt x="52" y="77"/>
                    <a:pt x="80" y="49"/>
                    <a:pt x="120" y="49"/>
                  </a:cubicBezTo>
                  <a:cubicBezTo>
                    <a:pt x="160" y="49"/>
                    <a:pt x="188" y="77"/>
                    <a:pt x="188" y="118"/>
                  </a:cubicBezTo>
                  <a:cubicBezTo>
                    <a:pt x="188" y="158"/>
                    <a:pt x="160" y="186"/>
                    <a:pt x="120" y="186"/>
                  </a:cubicBezTo>
                  <a:moveTo>
                    <a:pt x="120" y="0"/>
                  </a:moveTo>
                  <a:cubicBezTo>
                    <a:pt x="50" y="0"/>
                    <a:pt x="0" y="49"/>
                    <a:pt x="0" y="118"/>
                  </a:cubicBezTo>
                  <a:cubicBezTo>
                    <a:pt x="0" y="195"/>
                    <a:pt x="57" y="235"/>
                    <a:pt x="113" y="235"/>
                  </a:cubicBezTo>
                  <a:cubicBezTo>
                    <a:pt x="146" y="235"/>
                    <a:pt x="174" y="222"/>
                    <a:pt x="191" y="199"/>
                  </a:cubicBezTo>
                  <a:cubicBezTo>
                    <a:pt x="191" y="230"/>
                    <a:pt x="191" y="230"/>
                    <a:pt x="191" y="230"/>
                  </a:cubicBezTo>
                  <a:cubicBezTo>
                    <a:pt x="240" y="230"/>
                    <a:pt x="240" y="230"/>
                    <a:pt x="240" y="230"/>
                  </a:cubicBezTo>
                  <a:cubicBezTo>
                    <a:pt x="240" y="119"/>
                    <a:pt x="240" y="119"/>
                    <a:pt x="240" y="119"/>
                  </a:cubicBezTo>
                  <a:cubicBezTo>
                    <a:pt x="240" y="48"/>
                    <a:pt x="192" y="0"/>
                    <a:pt x="12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spTree>
    <p:extLst>
      <p:ext uri="{BB962C8B-B14F-4D97-AF65-F5344CB8AC3E}">
        <p14:creationId xmlns:p14="http://schemas.microsoft.com/office/powerpoint/2010/main" val="389862069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F5E2B-B245-421F-B77D-26D9F1798D89}"/>
              </a:ext>
            </a:extLst>
          </p:cNvPr>
          <p:cNvSpPr>
            <a:spLocks noGrp="1"/>
          </p:cNvSpPr>
          <p:nvPr>
            <p:ph type="title"/>
          </p:nvPr>
        </p:nvSpPr>
        <p:spPr>
          <a:xfrm>
            <a:off x="554400" y="468000"/>
            <a:ext cx="10188000" cy="332399"/>
          </a:xfrm>
          <a:prstGeom prst="rect">
            <a:avLst/>
          </a:prstGeom>
        </p:spPr>
        <p:txBody>
          <a:bodyPr vert="horz" lIns="0" tIns="0" rIns="0" bIns="0" rtlCol="0" anchor="b" anchorCtr="0">
            <a:sp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A9BF234-5DE9-4FDC-8CB0-A5E81AC91B86}"/>
              </a:ext>
            </a:extLst>
          </p:cNvPr>
          <p:cNvSpPr>
            <a:spLocks noGrp="1"/>
          </p:cNvSpPr>
          <p:nvPr>
            <p:ph type="body" idx="1"/>
          </p:nvPr>
        </p:nvSpPr>
        <p:spPr>
          <a:xfrm>
            <a:off x="554400" y="1476000"/>
            <a:ext cx="10188000" cy="4536000"/>
          </a:xfrm>
          <a:prstGeom prst="rect">
            <a:avLst/>
          </a:prstGeom>
        </p:spPr>
        <p:txBody>
          <a:bodyPr vert="horz" lIns="0" tIns="0" rIns="0" bIns="0" rtlCol="0">
            <a:noAutofit/>
          </a:bodyPr>
          <a:lstStyle/>
          <a:p>
            <a:pPr lvl="0"/>
            <a:r>
              <a:rPr lang="en-AU" dirty="0"/>
              <a:t>Edit Master text styles</a:t>
            </a:r>
          </a:p>
          <a:p>
            <a:pPr lvl="1"/>
            <a:r>
              <a:rPr lang="en-AU" dirty="0"/>
              <a:t>Second level</a:t>
            </a:r>
          </a:p>
          <a:p>
            <a:pPr lvl="2"/>
            <a:r>
              <a:rPr lang="en-AU" dirty="0"/>
              <a:t>Third level</a:t>
            </a:r>
          </a:p>
          <a:p>
            <a:pPr lvl="3"/>
            <a:r>
              <a:rPr lang="en-AU" dirty="0"/>
              <a:t>Fourth level</a:t>
            </a:r>
          </a:p>
          <a:p>
            <a:pPr lvl="4"/>
            <a:r>
              <a:rPr lang="en-AU" dirty="0"/>
              <a:t>Fifth level</a:t>
            </a:r>
          </a:p>
          <a:p>
            <a:pPr lvl="5"/>
            <a:endParaRPr lang="en-AU" dirty="0"/>
          </a:p>
        </p:txBody>
      </p:sp>
      <p:sp>
        <p:nvSpPr>
          <p:cNvPr id="8" name="TextBox 7">
            <a:extLst>
              <a:ext uri="{FF2B5EF4-FFF2-40B4-BE49-F238E27FC236}">
                <a16:creationId xmlns:a16="http://schemas.microsoft.com/office/drawing/2014/main" id="{47B92E13-BB93-42E5-B2D0-6998BF4E6312}"/>
              </a:ext>
            </a:extLst>
          </p:cNvPr>
          <p:cNvSpPr txBox="1"/>
          <p:nvPr/>
        </p:nvSpPr>
        <p:spPr>
          <a:xfrm>
            <a:off x="500175" y="6397200"/>
            <a:ext cx="204149" cy="123111"/>
          </a:xfrm>
          <a:prstGeom prst="rect">
            <a:avLst/>
          </a:prstGeom>
          <a:noFill/>
        </p:spPr>
        <p:txBody>
          <a:bodyPr wrap="none" lIns="36000" tIns="0" rIns="36000" bIns="0" rtlCol="0">
            <a:spAutoFit/>
          </a:bodyPr>
          <a:lstStyle/>
          <a:p>
            <a:pPr algn="ctr"/>
            <a:fld id="{A5F15581-F12D-47E4-ADBA-585368B4625C}" type="slidenum">
              <a:rPr lang="en-AU" sz="800" b="1" smtClean="0">
                <a:solidFill>
                  <a:schemeClr val="tx1">
                    <a:lumMod val="75000"/>
                    <a:lumOff val="25000"/>
                  </a:schemeClr>
                </a:solidFill>
                <a:latin typeface="Segoe UI" panose="020B0502040204020203" pitchFamily="34" charset="0"/>
                <a:cs typeface="Segoe UI" panose="020B0502040204020203" pitchFamily="34" charset="0"/>
              </a:rPr>
              <a:pPr algn="ctr"/>
              <a:t>‹#›</a:t>
            </a:fld>
            <a:endParaRPr lang="en-AU" sz="8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A044DB3D-F0E4-44B6-AC3F-04DC313E85AB}"/>
              </a:ext>
            </a:extLst>
          </p:cNvPr>
          <p:cNvSpPr/>
          <p:nvPr/>
        </p:nvSpPr>
        <p:spPr>
          <a:xfrm>
            <a:off x="474345" y="6191885"/>
            <a:ext cx="252000" cy="428400"/>
          </a:xfrm>
          <a:custGeom>
            <a:avLst/>
            <a:gdLst>
              <a:gd name="connsiteX0" fmla="*/ 0 w 236220"/>
              <a:gd name="connsiteY0" fmla="*/ 155258 h 310515"/>
              <a:gd name="connsiteX1" fmla="*/ 118110 w 236220"/>
              <a:gd name="connsiteY1" fmla="*/ 0 h 310515"/>
              <a:gd name="connsiteX2" fmla="*/ 236220 w 236220"/>
              <a:gd name="connsiteY2" fmla="*/ 155258 h 310515"/>
              <a:gd name="connsiteX3" fmla="*/ 118110 w 236220"/>
              <a:gd name="connsiteY3" fmla="*/ 310516 h 310515"/>
              <a:gd name="connsiteX4" fmla="*/ 0 w 236220"/>
              <a:gd name="connsiteY4" fmla="*/ 155258 h 310515"/>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386"/>
              <a:gd name="connsiteX1" fmla="*/ 120016 w 236221"/>
              <a:gd name="connsiteY1" fmla="*/ 0 h 413386"/>
              <a:gd name="connsiteX2" fmla="*/ 236221 w 236221"/>
              <a:gd name="connsiteY2" fmla="*/ 258128 h 413386"/>
              <a:gd name="connsiteX3" fmla="*/ 118111 w 236221"/>
              <a:gd name="connsiteY3" fmla="*/ 413386 h 413386"/>
              <a:gd name="connsiteX4" fmla="*/ 1 w 236221"/>
              <a:gd name="connsiteY4" fmla="*/ 258128 h 413386"/>
              <a:gd name="connsiteX0" fmla="*/ 1 w 236221"/>
              <a:gd name="connsiteY0" fmla="*/ 258128 h 413423"/>
              <a:gd name="connsiteX1" fmla="*/ 120016 w 236221"/>
              <a:gd name="connsiteY1" fmla="*/ 0 h 413423"/>
              <a:gd name="connsiteX2" fmla="*/ 236221 w 236221"/>
              <a:gd name="connsiteY2" fmla="*/ 258128 h 413423"/>
              <a:gd name="connsiteX3" fmla="*/ 118111 w 236221"/>
              <a:gd name="connsiteY3" fmla="*/ 413386 h 413423"/>
              <a:gd name="connsiteX4" fmla="*/ 1 w 236221"/>
              <a:gd name="connsiteY4" fmla="*/ 258128 h 413423"/>
              <a:gd name="connsiteX0" fmla="*/ 0 w 236220"/>
              <a:gd name="connsiteY0" fmla="*/ 258128 h 413423"/>
              <a:gd name="connsiteX1" fmla="*/ 118110 w 236220"/>
              <a:gd name="connsiteY1" fmla="*/ 0 h 413423"/>
              <a:gd name="connsiteX2" fmla="*/ 236220 w 236220"/>
              <a:gd name="connsiteY2" fmla="*/ 258128 h 413423"/>
              <a:gd name="connsiteX3" fmla="*/ 118110 w 236220"/>
              <a:gd name="connsiteY3" fmla="*/ 413386 h 413423"/>
              <a:gd name="connsiteX4" fmla="*/ 0 w 236220"/>
              <a:gd name="connsiteY4" fmla="*/ 258128 h 413423"/>
              <a:gd name="connsiteX0" fmla="*/ 0 w 236220"/>
              <a:gd name="connsiteY0" fmla="*/ 258128 h 413423"/>
              <a:gd name="connsiteX1" fmla="*/ 118110 w 236220"/>
              <a:gd name="connsiteY1" fmla="*/ 0 h 413423"/>
              <a:gd name="connsiteX2" fmla="*/ 236220 w 236220"/>
              <a:gd name="connsiteY2" fmla="*/ 258128 h 413423"/>
              <a:gd name="connsiteX3" fmla="*/ 118110 w 236220"/>
              <a:gd name="connsiteY3" fmla="*/ 413386 h 413423"/>
              <a:gd name="connsiteX4" fmla="*/ 0 w 236220"/>
              <a:gd name="connsiteY4" fmla="*/ 258128 h 41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0" h="413423">
                <a:moveTo>
                  <a:pt x="0" y="258128"/>
                </a:moveTo>
                <a:cubicBezTo>
                  <a:pt x="0" y="189230"/>
                  <a:pt x="58595" y="110490"/>
                  <a:pt x="118110" y="0"/>
                </a:cubicBezTo>
                <a:cubicBezTo>
                  <a:pt x="175720" y="108585"/>
                  <a:pt x="236220" y="172381"/>
                  <a:pt x="236220" y="258128"/>
                </a:cubicBezTo>
                <a:cubicBezTo>
                  <a:pt x="236220" y="343875"/>
                  <a:pt x="198580" y="415291"/>
                  <a:pt x="118110" y="413386"/>
                </a:cubicBezTo>
                <a:cubicBezTo>
                  <a:pt x="37640" y="411481"/>
                  <a:pt x="0" y="327026"/>
                  <a:pt x="0" y="258128"/>
                </a:cubicBezTo>
                <a:close/>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14">
            <a:extLst>
              <a:ext uri="{FF2B5EF4-FFF2-40B4-BE49-F238E27FC236}">
                <a16:creationId xmlns:a16="http://schemas.microsoft.com/office/drawing/2014/main" id="{612BB22E-2E34-4987-A77C-E3396287CC0C}"/>
              </a:ext>
            </a:extLst>
          </p:cNvPr>
          <p:cNvPicPr>
            <a:picLocks noChangeAspect="1" noChangeArrowheads="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0742613" y="331788"/>
            <a:ext cx="1081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658E35E-B781-4FCD-BADB-B80F86D58C0F}"/>
              </a:ext>
            </a:extLst>
          </p:cNvPr>
          <p:cNvSpPr txBox="1">
            <a:spLocks/>
          </p:cNvSpPr>
          <p:nvPr userDrawn="1"/>
        </p:nvSpPr>
        <p:spPr>
          <a:xfrm>
            <a:off x="900000" y="6392120"/>
            <a:ext cx="1942840" cy="123111"/>
          </a:xfrm>
          <a:prstGeom prst="rect">
            <a:avLst/>
          </a:prstGeom>
        </p:spPr>
        <p:txBody>
          <a:bodyPr vert="horz" wrap="none" lIns="0" tIns="0" rIns="0" bIns="0" rtlCol="0" anchor="ctr">
            <a:spAutoFit/>
          </a:bodyPr>
          <a:lstStyle>
            <a:defPPr>
              <a:defRPr lang="en-US"/>
            </a:defPPr>
            <a:lvl1pPr>
              <a:defRPr sz="800">
                <a:solidFill>
                  <a:schemeClr val="tx1">
                    <a:lumMod val="75000"/>
                    <a:lumOff val="25000"/>
                  </a:schemeClr>
                </a:solidFill>
              </a:defRPr>
            </a:lvl1pPr>
          </a:lstStyle>
          <a:p>
            <a:pPr lvl="0"/>
            <a:r>
              <a:rPr lang="en-AU" b="1" dirty="0">
                <a:latin typeface="Segoe UI Light" panose="020B0502040204020203" pitchFamily="34" charset="0"/>
              </a:rPr>
              <a:t>Private and confidential – not for distribution </a:t>
            </a:r>
          </a:p>
        </p:txBody>
      </p:sp>
    </p:spTree>
    <p:extLst>
      <p:ext uri="{BB962C8B-B14F-4D97-AF65-F5344CB8AC3E}">
        <p14:creationId xmlns:p14="http://schemas.microsoft.com/office/powerpoint/2010/main" val="2144239478"/>
      </p:ext>
    </p:extLst>
  </p:cSld>
  <p:clrMap bg1="lt1" tx1="dk1" bg2="lt2" tx2="dk2" accent1="accent1" accent2="accent2" accent3="accent3" accent4="accent4" accent5="accent5" accent6="accent6" hlink="hlink" folHlink="folHlink"/>
  <p:sldLayoutIdLst>
    <p:sldLayoutId id="2147483711" r:id="rId1"/>
    <p:sldLayoutId id="2147483709" r:id="rId2"/>
    <p:sldLayoutId id="2147483678" r:id="rId3"/>
    <p:sldLayoutId id="2147483705" r:id="rId4"/>
    <p:sldLayoutId id="2147483706" r:id="rId5"/>
    <p:sldLayoutId id="2147483707" r:id="rId6"/>
    <p:sldLayoutId id="2147483708" r:id="rId7"/>
    <p:sldLayoutId id="2147483679" r:id="rId8"/>
    <p:sldLayoutId id="2147483680" r:id="rId9"/>
    <p:sldLayoutId id="2147483681" r:id="rId10"/>
    <p:sldLayoutId id="2147483682" r:id="rId11"/>
    <p:sldLayoutId id="2147483710" r:id="rId12"/>
    <p:sldLayoutId id="2147483683" r:id="rId13"/>
    <p:sldLayoutId id="2147483684" r:id="rId14"/>
    <p:sldLayoutId id="2147483685" r:id="rId15"/>
    <p:sldLayoutId id="2147483686" r:id="rId16"/>
    <p:sldLayoutId id="2147483687" r:id="rId17"/>
    <p:sldLayoutId id="2147483689" r:id="rId18"/>
    <p:sldLayoutId id="2147483690" r:id="rId19"/>
    <p:sldLayoutId id="2147483691" r:id="rId20"/>
    <p:sldLayoutId id="2147483692" r:id="rId21"/>
    <p:sldLayoutId id="2147483693" r:id="rId22"/>
    <p:sldLayoutId id="2147483702" r:id="rId23"/>
    <p:sldLayoutId id="214748370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4" r:id="rId33"/>
  </p:sldLayoutIdLst>
  <p:hf sldNum="0"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1200"/>
        </a:spcAft>
        <a:buFontTx/>
        <a:buNone/>
        <a:defRPr sz="1400" kern="1200">
          <a:solidFill>
            <a:schemeClr val="tx1"/>
          </a:solidFill>
          <a:latin typeface="+mn-lt"/>
          <a:ea typeface="+mn-ea"/>
          <a:cs typeface="+mn-cs"/>
        </a:defRPr>
      </a:lvl2pPr>
      <a:lvl3pPr marL="180000" indent="-1800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1200"/>
        </a:spcAft>
        <a:buFont typeface="Courier New" panose="02070309020205020404" pitchFamily="49" charset="0"/>
        <a:buChar char="o"/>
        <a:defRPr sz="1400" kern="1200">
          <a:solidFill>
            <a:schemeClr val="tx1"/>
          </a:solidFill>
          <a:latin typeface="+mn-lt"/>
          <a:ea typeface="+mn-ea"/>
          <a:cs typeface="+mn-cs"/>
        </a:defRPr>
      </a:lvl4pPr>
      <a:lvl5pPr marL="540000" indent="-1800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orient="horz" pos="4091" userDrawn="1">
          <p15:clr>
            <a:srgbClr val="F26B43"/>
          </p15:clr>
        </p15:guide>
        <p15:guide id="26" orient="horz" pos="935" userDrawn="1">
          <p15:clr>
            <a:srgbClr val="F26B43"/>
          </p15:clr>
        </p15:guide>
        <p15:guide id="27" pos="347" userDrawn="1">
          <p15:clr>
            <a:srgbClr val="F26B43"/>
          </p15:clr>
        </p15:guide>
        <p15:guide id="28" pos="7446" userDrawn="1">
          <p15:clr>
            <a:srgbClr val="F26B43"/>
          </p15:clr>
        </p15:guide>
        <p15:guide id="29" pos="1867" userDrawn="1">
          <p15:clr>
            <a:srgbClr val="F26B43"/>
          </p15:clr>
        </p15:guide>
        <p15:guide id="30" pos="1980" userDrawn="1">
          <p15:clr>
            <a:srgbClr val="F26B43"/>
          </p15:clr>
        </p15:guide>
        <p15:guide id="31" pos="3500" userDrawn="1">
          <p15:clr>
            <a:srgbClr val="F26B43"/>
          </p15:clr>
        </p15:guide>
        <p15:guide id="32" pos="3613" userDrawn="1">
          <p15:clr>
            <a:srgbClr val="F26B43"/>
          </p15:clr>
        </p15:guide>
        <p15:guide id="33" pos="5133" userDrawn="1">
          <p15:clr>
            <a:srgbClr val="F26B43"/>
          </p15:clr>
        </p15:guide>
        <p15:guide id="34" pos="5246" userDrawn="1">
          <p15:clr>
            <a:srgbClr val="F26B43"/>
          </p15:clr>
        </p15:guide>
        <p15:guide id="35" pos="6766" userDrawn="1">
          <p15:clr>
            <a:srgbClr val="F26B43"/>
          </p15:clr>
        </p15:guide>
        <p15:guide id="36" orient="horz" pos="3793" userDrawn="1">
          <p15:clr>
            <a:srgbClr val="F26B43"/>
          </p15:clr>
        </p15:guide>
        <p15:guide id="37" orient="horz" pos="2364" userDrawn="1">
          <p15:clr>
            <a:srgbClr val="F26B43"/>
          </p15:clr>
        </p15:guide>
        <p15:guide id="38" orient="horz" pos="45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cid:image001.jpg@01D3C676.7E66E73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17.jpg"/><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6A1E2D9-5AC8-44A2-A994-0CDB7EDD8FBB}"/>
              </a:ext>
            </a:extLst>
          </p:cNvPr>
          <p:cNvSpPr>
            <a:spLocks noGrp="1" noChangeArrowheads="1"/>
          </p:cNvSpPr>
          <p:nvPr>
            <p:ph type="ctrTitle"/>
          </p:nvPr>
        </p:nvSpPr>
        <p:spPr>
          <a:xfrm>
            <a:off x="554038" y="1619250"/>
            <a:ext cx="5139396" cy="3074688"/>
          </a:xfrm>
        </p:spPr>
        <p:txBody>
          <a:bodyPr/>
          <a:lstStyle/>
          <a:p>
            <a:pPr eaLnBrk="1" hangingPunct="1"/>
            <a:r>
              <a:rPr lang="en-AU" altLang="en-US" dirty="0"/>
              <a:t>Perth Basin Update</a:t>
            </a:r>
            <a:br>
              <a:rPr lang="en-AU" altLang="en-US" dirty="0"/>
            </a:br>
            <a:br>
              <a:rPr lang="en-AU" altLang="en-US" dirty="0"/>
            </a:br>
            <a:r>
              <a:rPr lang="en-AU" altLang="en-US" sz="2000" dirty="0"/>
              <a:t>WA Petroleum Day</a:t>
            </a:r>
            <a:br>
              <a:rPr lang="en-AU" altLang="en-US" sz="1800" dirty="0"/>
            </a:br>
            <a:br>
              <a:rPr lang="en-AU" altLang="en-US" sz="1800" dirty="0"/>
            </a:br>
            <a:br>
              <a:rPr lang="en-AU" altLang="en-US" sz="1800" dirty="0"/>
            </a:br>
            <a:r>
              <a:rPr lang="en-AU" altLang="en-US" sz="1800" dirty="0"/>
              <a:t>Thomas Nador – GM WA Development</a:t>
            </a:r>
            <a:endParaRPr lang="en-AU" altLang="en-US" dirty="0"/>
          </a:p>
        </p:txBody>
      </p:sp>
      <p:sp>
        <p:nvSpPr>
          <p:cNvPr id="3" name="Subtitle 2">
            <a:extLst>
              <a:ext uri="{FF2B5EF4-FFF2-40B4-BE49-F238E27FC236}">
                <a16:creationId xmlns:a16="http://schemas.microsoft.com/office/drawing/2014/main" id="{5F024620-6922-4D32-9594-B8B1051D6AAE}"/>
              </a:ext>
            </a:extLst>
          </p:cNvPr>
          <p:cNvSpPr>
            <a:spLocks noGrp="1"/>
          </p:cNvSpPr>
          <p:nvPr>
            <p:ph type="subTitle" idx="1"/>
          </p:nvPr>
        </p:nvSpPr>
        <p:spPr>
          <a:xfrm>
            <a:off x="554038" y="539750"/>
            <a:ext cx="5040312" cy="215900"/>
          </a:xfrm>
        </p:spPr>
        <p:txBody>
          <a:bodyPr/>
          <a:lstStyle/>
          <a:p>
            <a:pPr fontAlgn="auto">
              <a:defRPr/>
            </a:pPr>
            <a:r>
              <a:rPr lang="en-AU" dirty="0"/>
              <a:t>13 September 2019</a:t>
            </a:r>
          </a:p>
        </p:txBody>
      </p:sp>
    </p:spTree>
    <p:extLst>
      <p:ext uri="{BB962C8B-B14F-4D97-AF65-F5344CB8AC3E}">
        <p14:creationId xmlns:p14="http://schemas.microsoft.com/office/powerpoint/2010/main" val="287068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4CC8-BEBD-4D0D-8D99-EFDA42047200}"/>
              </a:ext>
            </a:extLst>
          </p:cNvPr>
          <p:cNvSpPr>
            <a:spLocks noGrp="1"/>
          </p:cNvSpPr>
          <p:nvPr>
            <p:ph type="title"/>
          </p:nvPr>
        </p:nvSpPr>
        <p:spPr/>
        <p:txBody>
          <a:bodyPr/>
          <a:lstStyle/>
          <a:p>
            <a:r>
              <a:rPr lang="en-AU" dirty="0"/>
              <a:t>Perth Basin</a:t>
            </a:r>
          </a:p>
        </p:txBody>
      </p:sp>
      <p:sp>
        <p:nvSpPr>
          <p:cNvPr id="4" name="Text Placeholder 3">
            <a:extLst>
              <a:ext uri="{FF2B5EF4-FFF2-40B4-BE49-F238E27FC236}">
                <a16:creationId xmlns:a16="http://schemas.microsoft.com/office/drawing/2014/main" id="{8FF4EA3A-44B4-4B6F-8C41-5EDDB052EED8}"/>
              </a:ext>
            </a:extLst>
          </p:cNvPr>
          <p:cNvSpPr>
            <a:spLocks noGrp="1"/>
          </p:cNvSpPr>
          <p:nvPr>
            <p:ph type="body" sz="quarter" idx="13"/>
          </p:nvPr>
        </p:nvSpPr>
        <p:spPr/>
        <p:txBody>
          <a:bodyPr/>
          <a:lstStyle/>
          <a:p>
            <a:r>
              <a:rPr lang="en-US" dirty="0"/>
              <a:t>Waitsia gas commercialisation</a:t>
            </a:r>
            <a:endParaRPr lang="en-AU" dirty="0"/>
          </a:p>
        </p:txBody>
      </p:sp>
      <p:pic>
        <p:nvPicPr>
          <p:cNvPr id="11" name="Picture 10">
            <a:extLst>
              <a:ext uri="{FF2B5EF4-FFF2-40B4-BE49-F238E27FC236}">
                <a16:creationId xmlns:a16="http://schemas.microsoft.com/office/drawing/2014/main" id="{5203FBAE-EFA1-4667-8CF7-DFE2304897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8957" y="1508159"/>
            <a:ext cx="3957396" cy="4824000"/>
          </a:xfrm>
          <a:prstGeom prst="rect">
            <a:avLst/>
          </a:prstGeom>
        </p:spPr>
      </p:pic>
      <p:sp>
        <p:nvSpPr>
          <p:cNvPr id="6" name="Content Placeholder 2">
            <a:extLst>
              <a:ext uri="{FF2B5EF4-FFF2-40B4-BE49-F238E27FC236}">
                <a16:creationId xmlns:a16="http://schemas.microsoft.com/office/drawing/2014/main" id="{9952B4A7-7A53-4931-B63B-D99D7EECAA84}"/>
              </a:ext>
            </a:extLst>
          </p:cNvPr>
          <p:cNvSpPr>
            <a:spLocks noGrp="1"/>
          </p:cNvSpPr>
          <p:nvPr>
            <p:ph sz="half" idx="1"/>
          </p:nvPr>
        </p:nvSpPr>
        <p:spPr>
          <a:xfrm>
            <a:off x="554400" y="1652159"/>
            <a:ext cx="5898158" cy="4536000"/>
          </a:xfrm>
        </p:spPr>
        <p:txBody>
          <a:bodyPr/>
          <a:lstStyle/>
          <a:p>
            <a:pPr lvl="2"/>
            <a:r>
              <a:rPr lang="en-US" dirty="0" err="1"/>
              <a:t>Waitsia</a:t>
            </a:r>
            <a:r>
              <a:rPr lang="en-US" dirty="0"/>
              <a:t> Gas Project Stage 2 development progressing with the completion of FEED and issue of EPC tenders for the construction of a 100 – 250 TJ/day facility. FID is currently anticipated in FY20</a:t>
            </a:r>
          </a:p>
          <a:p>
            <a:pPr lvl="2"/>
            <a:r>
              <a:rPr lang="en-US" dirty="0"/>
              <a:t>Close proximity to DBNGP and </a:t>
            </a:r>
            <a:r>
              <a:rPr lang="en-US" dirty="0" err="1"/>
              <a:t>Parmelia</a:t>
            </a:r>
            <a:r>
              <a:rPr lang="en-US" dirty="0"/>
              <a:t> Pipeline</a:t>
            </a:r>
          </a:p>
          <a:p>
            <a:pPr lvl="2"/>
            <a:r>
              <a:rPr lang="en-US" dirty="0"/>
              <a:t>Joint Venture is evaluating several commercialisation options, including:</a:t>
            </a:r>
          </a:p>
          <a:p>
            <a:pPr lvl="3"/>
            <a:r>
              <a:rPr lang="en-US" dirty="0"/>
              <a:t>existing gas customers</a:t>
            </a:r>
          </a:p>
          <a:p>
            <a:pPr lvl="3"/>
            <a:r>
              <a:rPr lang="en-US" dirty="0"/>
              <a:t>potential new gas customers (including mining and petrochemical companies)</a:t>
            </a:r>
          </a:p>
          <a:p>
            <a:pPr lvl="2"/>
            <a:r>
              <a:rPr lang="en-US" dirty="0"/>
              <a:t>Increased gas volumes improve the economics of all commercialisation options, underpinning our ongoing exploration strategy</a:t>
            </a:r>
          </a:p>
          <a:p>
            <a:pPr lvl="2"/>
            <a:r>
              <a:rPr lang="en-US" dirty="0"/>
              <a:t>Ongoing stakeholder engagement</a:t>
            </a:r>
          </a:p>
          <a:p>
            <a:endParaRPr lang="en-AU" sz="1400" dirty="0"/>
          </a:p>
        </p:txBody>
      </p:sp>
    </p:spTree>
    <p:extLst>
      <p:ext uri="{BB962C8B-B14F-4D97-AF65-F5344CB8AC3E}">
        <p14:creationId xmlns:p14="http://schemas.microsoft.com/office/powerpoint/2010/main" val="230276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62AB-7B3B-4E8F-971C-3F29225E608C}"/>
              </a:ext>
            </a:extLst>
          </p:cNvPr>
          <p:cNvSpPr>
            <a:spLocks noGrp="1"/>
          </p:cNvSpPr>
          <p:nvPr>
            <p:ph type="title"/>
          </p:nvPr>
        </p:nvSpPr>
        <p:spPr/>
        <p:txBody>
          <a:bodyPr/>
          <a:lstStyle/>
          <a:p>
            <a:r>
              <a:rPr lang="en-AU"/>
              <a:t>Community support a key to success	</a:t>
            </a:r>
          </a:p>
        </p:txBody>
      </p:sp>
      <p:sp>
        <p:nvSpPr>
          <p:cNvPr id="8" name="Content Placeholder 2">
            <a:extLst>
              <a:ext uri="{FF2B5EF4-FFF2-40B4-BE49-F238E27FC236}">
                <a16:creationId xmlns:a16="http://schemas.microsoft.com/office/drawing/2014/main" id="{DC3AD63C-CFD5-46F2-A4F8-B0CE27ECA00C}"/>
              </a:ext>
            </a:extLst>
          </p:cNvPr>
          <p:cNvSpPr txBox="1">
            <a:spLocks/>
          </p:cNvSpPr>
          <p:nvPr/>
        </p:nvSpPr>
        <p:spPr>
          <a:xfrm>
            <a:off x="463450" y="1451631"/>
            <a:ext cx="5632550" cy="4703967"/>
          </a:xfrm>
          <a:prstGeom prst="rect">
            <a:avLst/>
          </a:prstGeom>
        </p:spPr>
        <p:txBody>
          <a:bodyPr vert="horz" lIns="0" tIns="0" rIns="0" bIns="0" numCol="1" rtlCol="0">
            <a:noAutofit/>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800"/>
              </a:spcAft>
              <a:buFontTx/>
              <a:buNone/>
              <a:defRPr sz="1100" kern="1200">
                <a:solidFill>
                  <a:schemeClr val="tx1"/>
                </a:solidFill>
                <a:latin typeface="+mn-lt"/>
                <a:ea typeface="+mn-ea"/>
                <a:cs typeface="+mn-cs"/>
              </a:defRPr>
            </a:lvl2pPr>
            <a:lvl3pPr marL="18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lnSpc>
                <a:spcPct val="120000"/>
              </a:lnSpc>
              <a:spcBef>
                <a:spcPts val="0"/>
              </a:spcBef>
              <a:buFont typeface="Courier New" panose="02070309020205020404" pitchFamily="49" charset="0"/>
              <a:buChar char="o"/>
              <a:defRPr sz="1100" kern="1200">
                <a:solidFill>
                  <a:schemeClr val="tx1"/>
                </a:solidFill>
                <a:latin typeface="+mn-lt"/>
                <a:ea typeface="+mn-ea"/>
                <a:cs typeface="+mn-cs"/>
              </a:defRPr>
            </a:lvl4pPr>
            <a:lvl5pPr marL="54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AU" sz="2000"/>
            </a:br>
            <a:endParaRPr lang="en-AU" sz="2000"/>
          </a:p>
          <a:p>
            <a:endParaRPr lang="en-AU" sz="2000"/>
          </a:p>
          <a:p>
            <a:endParaRPr lang="en-AU" sz="2000"/>
          </a:p>
          <a:p>
            <a:endParaRPr lang="en-AU" sz="1400"/>
          </a:p>
          <a:p>
            <a:endParaRPr lang="en-AU" sz="1400"/>
          </a:p>
        </p:txBody>
      </p:sp>
      <p:pic>
        <p:nvPicPr>
          <p:cNvPr id="10" name="Picture 9">
            <a:extLst>
              <a:ext uri="{FF2B5EF4-FFF2-40B4-BE49-F238E27FC236}">
                <a16:creationId xmlns:a16="http://schemas.microsoft.com/office/drawing/2014/main" id="{F18AD1E0-3827-4075-BE39-CEEC7C58DBA5}"/>
              </a:ext>
            </a:extLst>
          </p:cNvPr>
          <p:cNvPicPr>
            <a:picLocks noChangeAspect="1"/>
          </p:cNvPicPr>
          <p:nvPr/>
        </p:nvPicPr>
        <p:blipFill>
          <a:blip r:embed="rId2"/>
          <a:stretch>
            <a:fillRect/>
          </a:stretch>
        </p:blipFill>
        <p:spPr>
          <a:xfrm>
            <a:off x="5002080" y="3999051"/>
            <a:ext cx="3672107" cy="2313808"/>
          </a:xfrm>
          <a:prstGeom prst="rect">
            <a:avLst/>
          </a:prstGeom>
        </p:spPr>
      </p:pic>
      <p:pic>
        <p:nvPicPr>
          <p:cNvPr id="12" name="Picture 11" descr="image2.jpeg">
            <a:extLst>
              <a:ext uri="{FF2B5EF4-FFF2-40B4-BE49-F238E27FC236}">
                <a16:creationId xmlns:a16="http://schemas.microsoft.com/office/drawing/2014/main" id="{51CF9623-CA9B-4959-A647-3CFE601E2164}"/>
              </a:ext>
            </a:extLst>
          </p:cNvPr>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rot="5400000">
            <a:off x="8435434" y="2013284"/>
            <a:ext cx="3845533" cy="2831432"/>
          </a:xfrm>
          <a:prstGeom prst="rect">
            <a:avLst/>
          </a:prstGeom>
          <a:noFill/>
          <a:ln>
            <a:noFill/>
          </a:ln>
        </p:spPr>
      </p:pic>
      <p:pic>
        <p:nvPicPr>
          <p:cNvPr id="3" name="Picture 2"/>
          <p:cNvPicPr>
            <a:picLocks noChangeAspect="1"/>
          </p:cNvPicPr>
          <p:nvPr/>
        </p:nvPicPr>
        <p:blipFill>
          <a:blip r:embed="rId5"/>
          <a:stretch>
            <a:fillRect/>
          </a:stretch>
        </p:blipFill>
        <p:spPr>
          <a:xfrm>
            <a:off x="617101" y="1438927"/>
            <a:ext cx="4573398" cy="955544"/>
          </a:xfrm>
          <a:prstGeom prst="rect">
            <a:avLst/>
          </a:prstGeom>
        </p:spPr>
      </p:pic>
      <p:pic>
        <p:nvPicPr>
          <p:cNvPr id="5" name="Picture 4"/>
          <p:cNvPicPr>
            <a:picLocks noChangeAspect="1"/>
          </p:cNvPicPr>
          <p:nvPr/>
        </p:nvPicPr>
        <p:blipFill>
          <a:blip r:embed="rId6"/>
          <a:stretch>
            <a:fillRect/>
          </a:stretch>
        </p:blipFill>
        <p:spPr>
          <a:xfrm>
            <a:off x="602795" y="2473732"/>
            <a:ext cx="4130987" cy="2659764"/>
          </a:xfrm>
          <a:prstGeom prst="rect">
            <a:avLst/>
          </a:prstGeom>
        </p:spPr>
      </p:pic>
      <p:pic>
        <p:nvPicPr>
          <p:cNvPr id="7" name="Picture 6"/>
          <p:cNvPicPr>
            <a:picLocks noChangeAspect="1"/>
          </p:cNvPicPr>
          <p:nvPr/>
        </p:nvPicPr>
        <p:blipFill>
          <a:blip r:embed="rId7"/>
          <a:stretch>
            <a:fillRect/>
          </a:stretch>
        </p:blipFill>
        <p:spPr>
          <a:xfrm>
            <a:off x="5859825" y="693681"/>
            <a:ext cx="2707534" cy="3148109"/>
          </a:xfrm>
          <a:prstGeom prst="rect">
            <a:avLst/>
          </a:prstGeom>
        </p:spPr>
      </p:pic>
    </p:spTree>
    <p:extLst>
      <p:ext uri="{BB962C8B-B14F-4D97-AF65-F5344CB8AC3E}">
        <p14:creationId xmlns:p14="http://schemas.microsoft.com/office/powerpoint/2010/main" val="56522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E34686-3E90-48F0-B477-0C049127B2E2}"/>
              </a:ext>
            </a:extLst>
          </p:cNvPr>
          <p:cNvSpPr>
            <a:spLocks noGrp="1"/>
          </p:cNvSpPr>
          <p:nvPr>
            <p:ph type="body" sz="quarter" idx="15"/>
          </p:nvPr>
        </p:nvSpPr>
        <p:spPr>
          <a:xfrm>
            <a:off x="540509" y="728663"/>
            <a:ext cx="5012025" cy="3154325"/>
          </a:xfrm>
        </p:spPr>
        <p:txBody>
          <a:bodyPr/>
          <a:lstStyle/>
          <a:p>
            <a:r>
              <a:rPr lang="en-US" dirty="0"/>
              <a:t>Beach Energy Limited</a:t>
            </a:r>
          </a:p>
          <a:p>
            <a:pPr lvl="1"/>
            <a:r>
              <a:rPr lang="en-US" dirty="0"/>
              <a:t>Level 8, 80 Flinders Street</a:t>
            </a:r>
          </a:p>
          <a:p>
            <a:pPr lvl="1"/>
            <a:r>
              <a:rPr lang="en-US" dirty="0"/>
              <a:t>Adelaide  SA  5000 Australia</a:t>
            </a:r>
          </a:p>
          <a:p>
            <a:pPr lvl="1"/>
            <a:r>
              <a:rPr lang="en-US" dirty="0"/>
              <a:t>T: +61 8 8338 2833</a:t>
            </a:r>
          </a:p>
          <a:p>
            <a:pPr lvl="1"/>
            <a:r>
              <a:rPr lang="en-US" dirty="0"/>
              <a:t>F: +61 8 8338 2336</a:t>
            </a:r>
          </a:p>
          <a:p>
            <a:pPr lvl="1"/>
            <a:r>
              <a:rPr lang="en-US" dirty="0"/>
              <a:t>beachenergy.com.au</a:t>
            </a:r>
          </a:p>
          <a:p>
            <a:r>
              <a:rPr lang="en-US" dirty="0"/>
              <a:t>Investor Relations</a:t>
            </a:r>
          </a:p>
          <a:p>
            <a:pPr lvl="1"/>
            <a:r>
              <a:rPr lang="en-US" dirty="0"/>
              <a:t>Nik Burns, Investor Relations Manager</a:t>
            </a:r>
            <a:br>
              <a:rPr lang="en-US" dirty="0"/>
            </a:br>
            <a:r>
              <a:rPr lang="en-US" dirty="0"/>
              <a:t>Mark Hollis, Investor Relations Advisor</a:t>
            </a:r>
          </a:p>
          <a:p>
            <a:pPr lvl="1"/>
            <a:r>
              <a:rPr lang="en-US" dirty="0"/>
              <a:t>T: +61 8 8338 2833</a:t>
            </a:r>
          </a:p>
          <a:p>
            <a:pPr lvl="1"/>
            <a:endParaRPr lang="en-US" dirty="0"/>
          </a:p>
        </p:txBody>
      </p:sp>
    </p:spTree>
    <p:extLst>
      <p:ext uri="{BB962C8B-B14F-4D97-AF65-F5344CB8AC3E}">
        <p14:creationId xmlns:p14="http://schemas.microsoft.com/office/powerpoint/2010/main" val="312406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26DF42-DF9B-435D-9087-C7FA9AE0B131}"/>
              </a:ext>
            </a:extLst>
          </p:cNvPr>
          <p:cNvSpPr txBox="1">
            <a:spLocks/>
          </p:cNvSpPr>
          <p:nvPr/>
        </p:nvSpPr>
        <p:spPr>
          <a:xfrm>
            <a:off x="554400" y="1475999"/>
            <a:ext cx="5311562" cy="4657381"/>
          </a:xfrm>
          <a:prstGeom prst="rect">
            <a:avLst/>
          </a:prstGeom>
          <a:noFill/>
        </p:spPr>
        <p:txBody>
          <a:bodyPr wrap="square" lIns="0" tIns="0" rIns="0" bIns="0" rtlCol="0">
            <a:noAutofit/>
          </a:bodyPr>
          <a:lstStyle/>
          <a:p>
            <a:pPr>
              <a:spcBef>
                <a:spcPts val="1600"/>
              </a:spcBef>
              <a:spcAft>
                <a:spcPts val="1200"/>
              </a:spcAft>
            </a:pPr>
            <a:r>
              <a:rPr lang="en-GB" sz="1600" b="1" dirty="0">
                <a:solidFill>
                  <a:schemeClr val="accent2"/>
                </a:solidFill>
                <a:latin typeface="Segoe UI" panose="020B0502040204020203" pitchFamily="34" charset="0"/>
                <a:cs typeface="Segoe UI" panose="020B0502040204020203" pitchFamily="34" charset="0"/>
              </a:rPr>
              <a:t>Disclaimer</a:t>
            </a:r>
          </a:p>
          <a:p>
            <a:pPr marL="0" lvl="1">
              <a:lnSpc>
                <a:spcPct val="110000"/>
              </a:lnSpc>
              <a:spcAft>
                <a:spcPts val="1200"/>
              </a:spcAft>
            </a:pPr>
            <a:r>
              <a:rPr lang="en-US" sz="800" dirty="0"/>
              <a:t>This presentation contains forward looking statements that are subject to risk factors associated with oil, gas and related businesses. It is believed that the expectations reflected in these statements are reasonable but they may be affected by a variety of variables and changes in underlying assumptions which could cause actual results or trends to differ materially, including, but not limited to: price fluctuations, actual demand, currency fluctuations, drilling and production results, reserve estimates, loss of market, industry competition, environmental risks, physical risks, legislative, fiscal and regulatory developments, economic and financial market conditions in various countries and regions, political risks, project delays or advancements, approvals and cost estimates. </a:t>
            </a:r>
          </a:p>
          <a:p>
            <a:pPr marL="0" lvl="1">
              <a:lnSpc>
                <a:spcPct val="110000"/>
              </a:lnSpc>
              <a:spcAft>
                <a:spcPts val="1200"/>
              </a:spcAft>
            </a:pPr>
            <a:r>
              <a:rPr lang="en-US" sz="800" dirty="0"/>
              <a:t>Underlying EBITDAX (earnings before interest, tax, depreciation, </a:t>
            </a:r>
            <a:r>
              <a:rPr lang="en-US" sz="800" dirty="0" err="1"/>
              <a:t>amortisation</a:t>
            </a:r>
            <a:r>
              <a:rPr lang="en-US" sz="800" dirty="0"/>
              <a:t>, evaluation, exploration expenses and impairment adjustments), underlying EBITDA (earnings before interest, tax, depreciation, </a:t>
            </a:r>
            <a:r>
              <a:rPr lang="en-US" sz="800" dirty="0" err="1"/>
              <a:t>amortisation</a:t>
            </a:r>
            <a:r>
              <a:rPr lang="en-US" sz="800" dirty="0"/>
              <a:t>, evaluation and impairment adjustments), underlying EBIT (earnings before interest, tax, and impairment adjustments) and </a:t>
            </a:r>
            <a:r>
              <a:rPr lang="en-AU" sz="800" dirty="0"/>
              <a:t>underlying</a:t>
            </a:r>
            <a:r>
              <a:rPr lang="en-US" sz="800" dirty="0"/>
              <a:t> profit are non-IFRS financial information provided to assist readers to better understand the financial performance of the underlying operating business. They have not been subject to audit or review by Beach’s external auditors. The information has been extracted from the audited financial statements. </a:t>
            </a:r>
          </a:p>
          <a:p>
            <a:pPr marL="0" lvl="1">
              <a:lnSpc>
                <a:spcPct val="110000"/>
              </a:lnSpc>
              <a:spcAft>
                <a:spcPts val="1200"/>
              </a:spcAft>
            </a:pPr>
            <a:r>
              <a:rPr lang="en-US" sz="800" dirty="0"/>
              <a:t>Free cash flow in this presentation is defined as cash flows from operating activities plus cash flows from investing activities less cash flows from acquisitions and divestments.</a:t>
            </a:r>
          </a:p>
          <a:p>
            <a:pPr marL="0" lvl="1">
              <a:lnSpc>
                <a:spcPct val="110000"/>
              </a:lnSpc>
              <a:spcAft>
                <a:spcPts val="1200"/>
              </a:spcAft>
            </a:pPr>
            <a:r>
              <a:rPr lang="en-US" sz="800" dirty="0"/>
              <a:t>All references to dollars, cents or $ in this presentation are to Australian currency, unless otherwise stated. References to “Beach” may be references to Beach Energy Limited or its applicable subsidiaries. Unless otherwise noted, all references to reserves and resources figures are as at 30 June 2019 and represent Beach’s share. </a:t>
            </a:r>
          </a:p>
          <a:p>
            <a:pPr marL="0" lvl="1">
              <a:lnSpc>
                <a:spcPct val="110000"/>
              </a:lnSpc>
              <a:spcAft>
                <a:spcPts val="1200"/>
              </a:spcAft>
            </a:pPr>
            <a:r>
              <a:rPr lang="en-US" sz="800" dirty="0"/>
              <a:t>References to planned activities in FY20 and beyond FY20 may be subject to </a:t>
            </a:r>
            <a:r>
              <a:rPr lang="en-US" sz="800" dirty="0" err="1"/>
              <a:t>finalisation</a:t>
            </a:r>
            <a:r>
              <a:rPr lang="en-US" sz="800" dirty="0"/>
              <a:t> of work programs, government approvals, joint venture approvals and board approvals.</a:t>
            </a:r>
          </a:p>
          <a:p>
            <a:pPr marL="0" lvl="1">
              <a:lnSpc>
                <a:spcPct val="110000"/>
              </a:lnSpc>
              <a:spcAft>
                <a:spcPts val="1200"/>
              </a:spcAft>
            </a:pPr>
            <a:r>
              <a:rPr lang="en-US" sz="800" dirty="0"/>
              <a:t>Due to rounding, figures and ratios may not reconcile to totals throughout the presentation.</a:t>
            </a:r>
            <a:endParaRPr lang="en-GB" sz="800" dirty="0"/>
          </a:p>
        </p:txBody>
      </p:sp>
      <p:sp>
        <p:nvSpPr>
          <p:cNvPr id="4" name="TextBox 3">
            <a:extLst>
              <a:ext uri="{FF2B5EF4-FFF2-40B4-BE49-F238E27FC236}">
                <a16:creationId xmlns:a16="http://schemas.microsoft.com/office/drawing/2014/main" id="{4888A19C-9ADA-41AC-BB9C-B2473EB0521B}"/>
              </a:ext>
            </a:extLst>
          </p:cNvPr>
          <p:cNvSpPr txBox="1">
            <a:spLocks/>
          </p:cNvSpPr>
          <p:nvPr/>
        </p:nvSpPr>
        <p:spPr>
          <a:xfrm>
            <a:off x="6001759" y="1476000"/>
            <a:ext cx="5529532" cy="4835348"/>
          </a:xfrm>
          <a:prstGeom prst="rect">
            <a:avLst/>
          </a:prstGeom>
          <a:noFill/>
        </p:spPr>
        <p:txBody>
          <a:bodyPr wrap="square" lIns="0" tIns="0" rIns="0" bIns="0" rtlCol="0">
            <a:noAutofit/>
          </a:bodyPr>
          <a:lstStyle/>
          <a:p>
            <a:pPr marL="0" lvl="1">
              <a:lnSpc>
                <a:spcPct val="110000"/>
              </a:lnSpc>
              <a:spcAft>
                <a:spcPts val="1200"/>
              </a:spcAft>
              <a:defRPr/>
            </a:pPr>
            <a:r>
              <a:rPr lang="en-US" altLang="en-US" sz="1600" b="1" dirty="0">
                <a:solidFill>
                  <a:schemeClr val="accent2"/>
                </a:solidFill>
                <a:latin typeface="Segoe UI" panose="020B0502040204020203" pitchFamily="34" charset="0"/>
                <a:cs typeface="Segoe UI" panose="020B0502040204020203" pitchFamily="34" charset="0"/>
              </a:rPr>
              <a:t>Assumptions</a:t>
            </a:r>
          </a:p>
          <a:p>
            <a:pPr>
              <a:spcAft>
                <a:spcPts val="600"/>
              </a:spcAft>
            </a:pPr>
            <a:r>
              <a:rPr lang="en-US" sz="800" dirty="0"/>
              <a:t>The five year outlook set out in this presentation is not guidance. The outlook is uncertain and subject to change. The outlook has been estimated on the basis of the following assumptions: 1. a US$62.50/bbl Brent oil price in FY20 and a US$70/bbl Brent oil price from FY21; 2. 0.70 AUD/USD exchange rate in FY20 and 0.75 AUD/USD exchange rate from FY21; 3. various other economic and corporate assumptions; 4. assumptions regarding drilling results; and 5. expected future development, appraisal and exploration projects being delivered in accordance with their current expected project schedules. </a:t>
            </a:r>
            <a:endParaRPr lang="en-AU" sz="800" dirty="0"/>
          </a:p>
          <a:p>
            <a:pPr>
              <a:spcAft>
                <a:spcPts val="600"/>
              </a:spcAft>
            </a:pPr>
            <a:r>
              <a:rPr lang="en-AU" sz="800" dirty="0"/>
              <a:t>FY20 guidance is uncertain and subject to change. FY20 guidance has been estimated on the basis of the following assumptions: 1. a US$62.50/bbl Brent oil price; 2. 0.70 AUD/USD exchange rate; 3. various other economic and corporate assumptions; 4. assumptions regarding drilling results; and 5. expected future development, appraisal and exploration projects being delivered in accordance with their current expected project schedules. </a:t>
            </a:r>
          </a:p>
          <a:p>
            <a:pPr>
              <a:spcAft>
                <a:spcPts val="600"/>
              </a:spcAft>
            </a:pPr>
            <a:r>
              <a:rPr lang="en-AU" sz="800" dirty="0"/>
              <a:t>These future development, appraisal and exploration projects are subject to approvals such as government approvals, joint venture approvals and board approvals. Beach expresses no view as to whether all required approvals will be obtained in accordance with current project schedules. </a:t>
            </a:r>
            <a:endParaRPr lang="en-US" altLang="en-US" sz="800" dirty="0"/>
          </a:p>
          <a:p>
            <a:r>
              <a:rPr lang="en-US" altLang="en-US" sz="1600" b="1" dirty="0">
                <a:solidFill>
                  <a:schemeClr val="accent2"/>
                </a:solidFill>
                <a:latin typeface="Segoe UI" panose="020B0502040204020203" pitchFamily="34" charset="0"/>
                <a:cs typeface="Segoe UI" panose="020B0502040204020203" pitchFamily="34" charset="0"/>
              </a:rPr>
              <a:t>Reserves disclosure</a:t>
            </a:r>
          </a:p>
          <a:p>
            <a:endParaRPr lang="en-US" sz="800" dirty="0"/>
          </a:p>
          <a:p>
            <a:r>
              <a:rPr lang="en-US" sz="800" dirty="0"/>
              <a:t>Beach prepares its petroleum reserves and contingent resources estimates in accordance with the Petroleum Resources Management System (PRMS) published by the Society of Petroleum Engineers. The reserves and contingent resources presented in this report were originally disclosed to the market in the FY19 annual report released 19 August 2019. Beach confirms that it is not aware of any new information or data that materially affects the information included in the aforesaid market announcement and that all the material assumptions and technical parameters underpinning the estimates in the aforesaid market announcement continue to apply and have not materially changed.</a:t>
            </a:r>
          </a:p>
          <a:p>
            <a:endParaRPr lang="en-US" sz="800" dirty="0"/>
          </a:p>
          <a:p>
            <a:r>
              <a:rPr lang="en-US" sz="800" dirty="0"/>
              <a:t>The reserves and resources information in this report is based on, and fairly represents, information and supporting documentation prepared by, or under the supervision of, </a:t>
            </a:r>
            <a:r>
              <a:rPr lang="en-US" sz="800" dirty="0" err="1"/>
              <a:t>Mr</a:t>
            </a:r>
            <a:r>
              <a:rPr lang="en-US" sz="800" dirty="0"/>
              <a:t> David Capon (Manager Development Offshore Victoria, New Zealand and NT). </a:t>
            </a:r>
            <a:r>
              <a:rPr lang="en-US" sz="800" dirty="0" err="1"/>
              <a:t>Mr</a:t>
            </a:r>
            <a:r>
              <a:rPr lang="en-US" sz="800" dirty="0"/>
              <a:t> Capon is a full time employee of Beach Energy Limited and has a BSc (Hons) degree from the University of Adelaide and is a member of the Society of Petroleum Engineers. He has in excess of 25 years of relevant experience. The reserves and resources information in this presentation has been issued with the prior written consent of </a:t>
            </a:r>
            <a:r>
              <a:rPr lang="en-US" sz="800" dirty="0" err="1"/>
              <a:t>Mr</a:t>
            </a:r>
            <a:r>
              <a:rPr lang="en-US" sz="800" dirty="0"/>
              <a:t> Capon as to the form and context in which it appears.</a:t>
            </a:r>
          </a:p>
          <a:p>
            <a:endParaRPr lang="en-US" sz="800" dirty="0"/>
          </a:p>
          <a:p>
            <a:r>
              <a:rPr lang="en-US" sz="800" dirty="0"/>
              <a:t>Conversion factors used to evaluate oil equivalent quantities are sales gas and ethane: 5.816 TJ per </a:t>
            </a:r>
            <a:r>
              <a:rPr lang="en-US" sz="800" dirty="0" err="1"/>
              <a:t>kboe</a:t>
            </a:r>
            <a:r>
              <a:rPr lang="en-US" sz="800" dirty="0"/>
              <a:t>, LPG: 1.398 bbl per boe, condensate: 1.069 bbl per boe and oil: 1 bbl per boe. The reference point for reserves determination is the custody transfer point for the products. Reserves are stated net of fuel, flare &amp; vent and third party royalties.</a:t>
            </a:r>
            <a:endParaRPr lang="en-AU" sz="800" dirty="0"/>
          </a:p>
        </p:txBody>
      </p:sp>
    </p:spTree>
    <p:extLst>
      <p:ext uri="{BB962C8B-B14F-4D97-AF65-F5344CB8AC3E}">
        <p14:creationId xmlns:p14="http://schemas.microsoft.com/office/powerpoint/2010/main" val="345099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493510-745E-4F26-B1D8-2345B332F251}"/>
              </a:ext>
            </a:extLst>
          </p:cNvPr>
          <p:cNvPicPr>
            <a:picLocks noChangeAspect="1"/>
          </p:cNvPicPr>
          <p:nvPr/>
        </p:nvPicPr>
        <p:blipFill>
          <a:blip r:embed="rId2"/>
          <a:stretch>
            <a:fillRect/>
          </a:stretch>
        </p:blipFill>
        <p:spPr>
          <a:xfrm>
            <a:off x="8639301" y="1659466"/>
            <a:ext cx="3232194" cy="2418495"/>
          </a:xfrm>
          <a:prstGeom prst="rect">
            <a:avLst/>
          </a:prstGeom>
        </p:spPr>
      </p:pic>
      <p:sp>
        <p:nvSpPr>
          <p:cNvPr id="2" name="Content Placeholder 1">
            <a:extLst>
              <a:ext uri="{FF2B5EF4-FFF2-40B4-BE49-F238E27FC236}">
                <a16:creationId xmlns:a16="http://schemas.microsoft.com/office/drawing/2014/main" id="{0F977BA1-E4FA-42CC-A62A-B28BDCD6DB41}"/>
              </a:ext>
            </a:extLst>
          </p:cNvPr>
          <p:cNvSpPr>
            <a:spLocks noGrp="1"/>
          </p:cNvSpPr>
          <p:nvPr>
            <p:ph sz="half" idx="1"/>
          </p:nvPr>
        </p:nvSpPr>
        <p:spPr>
          <a:xfrm>
            <a:off x="554400" y="1328259"/>
            <a:ext cx="5734105" cy="4536000"/>
          </a:xfrm>
        </p:spPr>
        <p:txBody>
          <a:bodyPr vert="horz" lIns="0" tIns="0" rIns="0" bIns="0" rtlCol="0" anchor="t">
            <a:noAutofit/>
          </a:bodyPr>
          <a:lstStyle/>
          <a:p>
            <a:pPr>
              <a:spcBef>
                <a:spcPts val="1200"/>
              </a:spcBef>
            </a:pPr>
            <a:r>
              <a:rPr lang="en-AU" dirty="0">
                <a:solidFill>
                  <a:schemeClr val="tx1"/>
                </a:solidFill>
                <a:latin typeface="Segoe UI"/>
                <a:cs typeface="Segoe UI"/>
              </a:rPr>
              <a:t>1961</a:t>
            </a:r>
            <a:r>
              <a:rPr lang="en-AU" b="0" dirty="0">
                <a:solidFill>
                  <a:schemeClr val="tx1"/>
                </a:solidFill>
                <a:latin typeface="Segoe UI"/>
                <a:cs typeface="Segoe UI"/>
              </a:rPr>
              <a:t> 	Beach Petroleum formed by Dr Reg </a:t>
            </a:r>
            <a:r>
              <a:rPr lang="en-AU" b="0" dirty="0" err="1">
                <a:solidFill>
                  <a:schemeClr val="tx1"/>
                </a:solidFill>
                <a:latin typeface="Segoe UI"/>
                <a:cs typeface="Segoe UI"/>
              </a:rPr>
              <a:t>Sprigg</a:t>
            </a:r>
            <a:r>
              <a:rPr lang="en-AU" b="0" dirty="0">
                <a:solidFill>
                  <a:schemeClr val="tx1"/>
                </a:solidFill>
                <a:latin typeface="Segoe UI"/>
                <a:cs typeface="Segoe UI"/>
              </a:rPr>
              <a:t> </a:t>
            </a:r>
            <a:endParaRPr lang="en-AU" b="0" dirty="0">
              <a:solidFill>
                <a:schemeClr val="tx1"/>
              </a:solidFill>
            </a:endParaRPr>
          </a:p>
          <a:p>
            <a:pPr>
              <a:spcBef>
                <a:spcPts val="1200"/>
              </a:spcBef>
            </a:pPr>
            <a:r>
              <a:rPr lang="en-AU" dirty="0">
                <a:solidFill>
                  <a:schemeClr val="tx1"/>
                </a:solidFill>
                <a:latin typeface="Segoe UI"/>
                <a:cs typeface="Segoe UI"/>
              </a:rPr>
              <a:t>1962 </a:t>
            </a:r>
            <a:r>
              <a:rPr lang="en-AU" b="0" dirty="0">
                <a:solidFill>
                  <a:schemeClr val="tx1"/>
                </a:solidFill>
                <a:latin typeface="Segoe UI"/>
                <a:cs typeface="Segoe UI"/>
              </a:rPr>
              <a:t>	First well ‘Grange-1’ in Adelaide (hence name ‘Beach’)</a:t>
            </a:r>
          </a:p>
          <a:p>
            <a:pPr>
              <a:spcBef>
                <a:spcPts val="1200"/>
              </a:spcBef>
            </a:pPr>
            <a:r>
              <a:rPr lang="en-AU" dirty="0">
                <a:solidFill>
                  <a:schemeClr val="tx1"/>
                </a:solidFill>
                <a:latin typeface="Segoe UI"/>
                <a:cs typeface="Segoe UI"/>
              </a:rPr>
              <a:t>1975</a:t>
            </a:r>
            <a:r>
              <a:rPr lang="en-AU" b="0" dirty="0">
                <a:solidFill>
                  <a:schemeClr val="tx1"/>
                </a:solidFill>
                <a:latin typeface="Segoe UI"/>
                <a:cs typeface="Segoe UI"/>
              </a:rPr>
              <a:t> 	Moves HQ to Melbourne</a:t>
            </a:r>
          </a:p>
          <a:p>
            <a:pPr>
              <a:spcBef>
                <a:spcPts val="1200"/>
              </a:spcBef>
            </a:pPr>
            <a:r>
              <a:rPr lang="en-AU" dirty="0">
                <a:solidFill>
                  <a:schemeClr val="tx1"/>
                </a:solidFill>
                <a:latin typeface="Segoe UI"/>
                <a:cs typeface="Segoe UI"/>
              </a:rPr>
              <a:t>1997</a:t>
            </a:r>
            <a:r>
              <a:rPr lang="en-AU" b="0" dirty="0">
                <a:solidFill>
                  <a:schemeClr val="tx1"/>
                </a:solidFill>
                <a:latin typeface="Segoe UI"/>
                <a:cs typeface="Segoe UI"/>
              </a:rPr>
              <a:t> 	HQ moves back to Adelaide, company rebuilt</a:t>
            </a:r>
          </a:p>
          <a:p>
            <a:pPr>
              <a:spcBef>
                <a:spcPts val="1200"/>
              </a:spcBef>
            </a:pPr>
            <a:r>
              <a:rPr lang="en-AU" dirty="0">
                <a:solidFill>
                  <a:schemeClr val="tx1"/>
                </a:solidFill>
                <a:latin typeface="Segoe UI"/>
                <a:cs typeface="Segoe UI"/>
              </a:rPr>
              <a:t>2016 	</a:t>
            </a:r>
            <a:r>
              <a:rPr lang="en-AU" b="0" dirty="0">
                <a:solidFill>
                  <a:schemeClr val="tx1"/>
                </a:solidFill>
                <a:latin typeface="Segoe UI"/>
                <a:cs typeface="Segoe UI"/>
              </a:rPr>
              <a:t>Acquisition of </a:t>
            </a:r>
            <a:r>
              <a:rPr lang="en-AU" b="0" dirty="0" err="1">
                <a:solidFill>
                  <a:schemeClr val="tx1"/>
                </a:solidFill>
                <a:latin typeface="Segoe UI"/>
                <a:cs typeface="Segoe UI"/>
              </a:rPr>
              <a:t>Drillsearch</a:t>
            </a:r>
            <a:r>
              <a:rPr lang="en-AU" b="0" dirty="0">
                <a:solidFill>
                  <a:schemeClr val="tx1"/>
                </a:solidFill>
                <a:latin typeface="Segoe UI"/>
                <a:cs typeface="Segoe UI"/>
              </a:rPr>
              <a:t> Ltd ($273m)</a:t>
            </a:r>
          </a:p>
          <a:p>
            <a:pPr>
              <a:spcBef>
                <a:spcPts val="1200"/>
              </a:spcBef>
            </a:pPr>
            <a:r>
              <a:rPr lang="en-AU" dirty="0">
                <a:solidFill>
                  <a:schemeClr val="tx1"/>
                </a:solidFill>
                <a:latin typeface="Segoe UI"/>
                <a:cs typeface="Segoe UI"/>
              </a:rPr>
              <a:t>2018  	</a:t>
            </a:r>
            <a:r>
              <a:rPr lang="en-AU" b="0" dirty="0">
                <a:solidFill>
                  <a:schemeClr val="tx1"/>
                </a:solidFill>
                <a:latin typeface="Segoe UI"/>
                <a:cs typeface="Segoe UI"/>
              </a:rPr>
              <a:t>Acquisition of Lattice Energy ($1.6bn)</a:t>
            </a:r>
            <a:br>
              <a:rPr lang="en-AU" b="0" dirty="0">
                <a:solidFill>
                  <a:schemeClr val="tx1"/>
                </a:solidFill>
                <a:latin typeface="Segoe UI"/>
                <a:cs typeface="Segoe UI"/>
              </a:rPr>
            </a:br>
            <a:r>
              <a:rPr lang="en-AU" b="0" dirty="0">
                <a:solidFill>
                  <a:schemeClr val="tx1"/>
                </a:solidFill>
                <a:latin typeface="Segoe UI"/>
                <a:cs typeface="Segoe UI"/>
              </a:rPr>
              <a:t>	Head office commitment to SA for 10 years</a:t>
            </a:r>
          </a:p>
          <a:p>
            <a:pPr>
              <a:spcBef>
                <a:spcPts val="1200"/>
              </a:spcBef>
            </a:pPr>
            <a:r>
              <a:rPr lang="en-AU" dirty="0">
                <a:solidFill>
                  <a:schemeClr val="tx1"/>
                </a:solidFill>
                <a:latin typeface="Segoe UI"/>
                <a:cs typeface="Segoe UI"/>
              </a:rPr>
              <a:t>2019  	</a:t>
            </a:r>
            <a:r>
              <a:rPr lang="en-AU" b="0" dirty="0">
                <a:solidFill>
                  <a:schemeClr val="tx1"/>
                </a:solidFill>
                <a:latin typeface="Segoe UI"/>
                <a:cs typeface="Segoe UI"/>
              </a:rPr>
              <a:t>New brand implemented</a:t>
            </a:r>
            <a:br>
              <a:rPr lang="en-AU" b="0" dirty="0">
                <a:solidFill>
                  <a:schemeClr val="tx1"/>
                </a:solidFill>
                <a:latin typeface="Segoe UI"/>
                <a:cs typeface="Segoe UI"/>
              </a:rPr>
            </a:br>
            <a:r>
              <a:rPr lang="en-AU" b="0" dirty="0">
                <a:solidFill>
                  <a:schemeClr val="tx1"/>
                </a:solidFill>
                <a:latin typeface="Segoe UI"/>
                <a:cs typeface="Segoe UI"/>
              </a:rPr>
              <a:t>	Head office moved to 80 Flinders Street, Adelaide</a:t>
            </a:r>
            <a:br>
              <a:rPr lang="en-AU" b="0" dirty="0">
                <a:solidFill>
                  <a:schemeClr val="tx1"/>
                </a:solidFill>
                <a:latin typeface="Segoe UI"/>
                <a:cs typeface="Segoe UI"/>
              </a:rPr>
            </a:br>
            <a:r>
              <a:rPr lang="en-AU" b="0" dirty="0">
                <a:solidFill>
                  <a:schemeClr val="tx1"/>
                </a:solidFill>
                <a:latin typeface="Segoe UI"/>
                <a:cs typeface="Segoe UI"/>
              </a:rPr>
              <a:t>	Regional offices opened in Perth and Penola.</a:t>
            </a:r>
            <a:endParaRPr lang="en-AU" dirty="0">
              <a:solidFill>
                <a:schemeClr val="tx1"/>
              </a:solidFill>
              <a:latin typeface="Segoe UI"/>
              <a:cs typeface="Segoe UI"/>
            </a:endParaRPr>
          </a:p>
          <a:p>
            <a:pPr>
              <a:spcBef>
                <a:spcPts val="1200"/>
              </a:spcBef>
            </a:pPr>
            <a:r>
              <a:rPr lang="en-AU" sz="1400" dirty="0">
                <a:solidFill>
                  <a:schemeClr val="tx1"/>
                </a:solidFill>
                <a:latin typeface="Segoe UI"/>
                <a:cs typeface="Segoe UI"/>
              </a:rPr>
              <a:t>3rd Largest Australian E&amp;P company ~$5bn market capitalisation</a:t>
            </a:r>
          </a:p>
          <a:p>
            <a:endParaRPr lang="en-AU" b="0" dirty="0">
              <a:solidFill>
                <a:schemeClr val="tx1"/>
              </a:solidFill>
            </a:endParaRPr>
          </a:p>
        </p:txBody>
      </p:sp>
      <p:sp>
        <p:nvSpPr>
          <p:cNvPr id="4" name="Title 3">
            <a:extLst>
              <a:ext uri="{FF2B5EF4-FFF2-40B4-BE49-F238E27FC236}">
                <a16:creationId xmlns:a16="http://schemas.microsoft.com/office/drawing/2014/main" id="{C4D962F0-B793-4B74-AE5C-99586ADF7815}"/>
              </a:ext>
            </a:extLst>
          </p:cNvPr>
          <p:cNvSpPr>
            <a:spLocks noGrp="1"/>
          </p:cNvSpPr>
          <p:nvPr>
            <p:ph type="title"/>
          </p:nvPr>
        </p:nvSpPr>
        <p:spPr/>
        <p:txBody>
          <a:bodyPr/>
          <a:lstStyle/>
          <a:p>
            <a:r>
              <a:rPr lang="en-AU" dirty="0"/>
              <a:t>Beach Energy Limited</a:t>
            </a:r>
          </a:p>
        </p:txBody>
      </p:sp>
      <p:pic>
        <p:nvPicPr>
          <p:cNvPr id="8" name="Picture 7">
            <a:extLst>
              <a:ext uri="{FF2B5EF4-FFF2-40B4-BE49-F238E27FC236}">
                <a16:creationId xmlns:a16="http://schemas.microsoft.com/office/drawing/2014/main" id="{1E5E1FBF-2FBD-4D73-B5BE-C8F12D00C2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8505" y="468000"/>
            <a:ext cx="2525993" cy="3436853"/>
          </a:xfrm>
          <a:prstGeom prst="rect">
            <a:avLst/>
          </a:prstGeom>
        </p:spPr>
      </p:pic>
      <p:graphicFrame>
        <p:nvGraphicFramePr>
          <p:cNvPr id="9" name="Chart 8">
            <a:extLst>
              <a:ext uri="{FF2B5EF4-FFF2-40B4-BE49-F238E27FC236}">
                <a16:creationId xmlns:a16="http://schemas.microsoft.com/office/drawing/2014/main" id="{1F29B641-98F9-4216-8C4F-F6BB2092E2BE}"/>
              </a:ext>
            </a:extLst>
          </p:cNvPr>
          <p:cNvGraphicFramePr/>
          <p:nvPr/>
        </p:nvGraphicFramePr>
        <p:xfrm>
          <a:off x="7945327" y="4077961"/>
          <a:ext cx="3692273" cy="241849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1D40565-8B87-4DD6-B1C1-4545974AD875}"/>
              </a:ext>
            </a:extLst>
          </p:cNvPr>
          <p:cNvSpPr txBox="1"/>
          <p:nvPr/>
        </p:nvSpPr>
        <p:spPr>
          <a:xfrm>
            <a:off x="11464296" y="4108193"/>
            <a:ext cx="493242" cy="76944"/>
          </a:xfrm>
          <a:prstGeom prst="rect">
            <a:avLst/>
          </a:prstGeom>
          <a:noFill/>
        </p:spPr>
        <p:txBody>
          <a:bodyPr wrap="square" lIns="0" tIns="0" rIns="0" bIns="0" rtlCol="0" anchor="b">
            <a:spAutoFit/>
          </a:bodyPr>
          <a:lstStyle/>
          <a:p>
            <a:pPr>
              <a:spcBef>
                <a:spcPts val="100"/>
              </a:spcBef>
              <a:spcAft>
                <a:spcPts val="100"/>
              </a:spcAft>
            </a:pPr>
            <a:r>
              <a:rPr lang="en-US" sz="500" i="1" dirty="0" err="1">
                <a:solidFill>
                  <a:schemeClr val="bg2"/>
                </a:solidFill>
              </a:rPr>
              <a:t>Yolla</a:t>
            </a:r>
            <a:r>
              <a:rPr lang="en-US" sz="500" i="1" dirty="0">
                <a:solidFill>
                  <a:schemeClr val="bg2"/>
                </a:solidFill>
              </a:rPr>
              <a:t> platform</a:t>
            </a:r>
          </a:p>
        </p:txBody>
      </p:sp>
      <p:sp>
        <p:nvSpPr>
          <p:cNvPr id="11" name="TextBox 10">
            <a:extLst>
              <a:ext uri="{FF2B5EF4-FFF2-40B4-BE49-F238E27FC236}">
                <a16:creationId xmlns:a16="http://schemas.microsoft.com/office/drawing/2014/main" id="{2D1A543B-E8B0-41C6-B35C-C5DDC7A26DDF}"/>
              </a:ext>
            </a:extLst>
          </p:cNvPr>
          <p:cNvSpPr txBox="1"/>
          <p:nvPr/>
        </p:nvSpPr>
        <p:spPr>
          <a:xfrm>
            <a:off x="6359468" y="3827909"/>
            <a:ext cx="718340" cy="76944"/>
          </a:xfrm>
          <a:prstGeom prst="rect">
            <a:avLst/>
          </a:prstGeom>
          <a:noFill/>
        </p:spPr>
        <p:txBody>
          <a:bodyPr wrap="square" lIns="0" tIns="0" rIns="0" bIns="0" rtlCol="0" anchor="b">
            <a:spAutoFit/>
          </a:bodyPr>
          <a:lstStyle/>
          <a:p>
            <a:pPr>
              <a:spcBef>
                <a:spcPts val="100"/>
              </a:spcBef>
              <a:spcAft>
                <a:spcPts val="100"/>
              </a:spcAft>
            </a:pPr>
            <a:r>
              <a:rPr lang="en-US" sz="500" i="1" dirty="0">
                <a:solidFill>
                  <a:schemeClr val="bg2"/>
                </a:solidFill>
              </a:rPr>
              <a:t>Dr Reg </a:t>
            </a:r>
            <a:r>
              <a:rPr lang="en-US" sz="500" i="1" dirty="0" err="1">
                <a:solidFill>
                  <a:schemeClr val="bg2"/>
                </a:solidFill>
              </a:rPr>
              <a:t>Sprigg</a:t>
            </a:r>
            <a:r>
              <a:rPr lang="en-US" sz="500" i="1" dirty="0">
                <a:solidFill>
                  <a:schemeClr val="bg2"/>
                </a:solidFill>
              </a:rPr>
              <a:t>, AO</a:t>
            </a:r>
          </a:p>
        </p:txBody>
      </p:sp>
    </p:spTree>
    <p:extLst>
      <p:ext uri="{BB962C8B-B14F-4D97-AF65-F5344CB8AC3E}">
        <p14:creationId xmlns:p14="http://schemas.microsoft.com/office/powerpoint/2010/main" val="248830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28FEED0D-D044-472B-8383-B81E30D54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81" y="834233"/>
            <a:ext cx="7502958" cy="5304257"/>
          </a:xfrm>
          <a:prstGeom prst="rect">
            <a:avLst/>
          </a:prstGeom>
        </p:spPr>
      </p:pic>
      <p:sp>
        <p:nvSpPr>
          <p:cNvPr id="12" name="Content Placeholder 4">
            <a:extLst>
              <a:ext uri="{FF2B5EF4-FFF2-40B4-BE49-F238E27FC236}">
                <a16:creationId xmlns:a16="http://schemas.microsoft.com/office/drawing/2014/main" id="{A71DB8EE-4CA4-42E1-8EA9-585F1BB017FF}"/>
              </a:ext>
            </a:extLst>
          </p:cNvPr>
          <p:cNvSpPr txBox="1">
            <a:spLocks/>
          </p:cNvSpPr>
          <p:nvPr/>
        </p:nvSpPr>
        <p:spPr>
          <a:xfrm>
            <a:off x="8202054" y="3872779"/>
            <a:ext cx="2411412" cy="363031"/>
          </a:xfrm>
          <a:prstGeom prst="rect">
            <a:avLst/>
          </a:prstGeom>
        </p:spPr>
        <p:txBody>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800"/>
              </a:spcAft>
              <a:buFontTx/>
              <a:buNone/>
              <a:defRPr sz="1100" kern="1200">
                <a:solidFill>
                  <a:schemeClr val="tx1"/>
                </a:solidFill>
                <a:latin typeface="+mn-lt"/>
                <a:ea typeface="+mn-ea"/>
                <a:cs typeface="+mn-cs"/>
              </a:defRPr>
            </a:lvl2pPr>
            <a:lvl3pPr marL="18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lnSpc>
                <a:spcPct val="120000"/>
              </a:lnSpc>
              <a:spcBef>
                <a:spcPts val="0"/>
              </a:spcBef>
              <a:buFont typeface="Courier New" panose="02070309020205020404" pitchFamily="49" charset="0"/>
              <a:buChar char="o"/>
              <a:defRPr sz="1100" kern="1200">
                <a:solidFill>
                  <a:schemeClr val="tx1"/>
                </a:solidFill>
                <a:latin typeface="+mn-lt"/>
                <a:ea typeface="+mn-ea"/>
                <a:cs typeface="+mn-cs"/>
              </a:defRPr>
            </a:lvl4pPr>
            <a:lvl5pPr marL="54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AU" dirty="0"/>
              <a:t>FY19 2P reserves</a:t>
            </a:r>
          </a:p>
        </p:txBody>
      </p:sp>
      <p:graphicFrame>
        <p:nvGraphicFramePr>
          <p:cNvPr id="22" name="Chart 21">
            <a:extLst>
              <a:ext uri="{FF2B5EF4-FFF2-40B4-BE49-F238E27FC236}">
                <a16:creationId xmlns:a16="http://schemas.microsoft.com/office/drawing/2014/main" id="{4DF19FF5-6355-4C8A-8FF7-A95AD0F43928}"/>
              </a:ext>
            </a:extLst>
          </p:cNvPr>
          <p:cNvGraphicFramePr/>
          <p:nvPr/>
        </p:nvGraphicFramePr>
        <p:xfrm>
          <a:off x="8090723" y="1753241"/>
          <a:ext cx="3137706" cy="2091804"/>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E55F6AA7-6BB2-4F76-857B-B417210BBDF4}"/>
              </a:ext>
            </a:extLst>
          </p:cNvPr>
          <p:cNvSpPr>
            <a:spLocks noGrp="1"/>
          </p:cNvSpPr>
          <p:nvPr>
            <p:ph type="title"/>
          </p:nvPr>
        </p:nvSpPr>
        <p:spPr/>
        <p:txBody>
          <a:bodyPr/>
          <a:lstStyle/>
          <a:p>
            <a:r>
              <a:rPr lang="en-AU" dirty="0"/>
              <a:t>Beach Energy portfolio</a:t>
            </a:r>
          </a:p>
        </p:txBody>
      </p:sp>
      <p:sp>
        <p:nvSpPr>
          <p:cNvPr id="17" name="Content Placeholder 4">
            <a:extLst>
              <a:ext uri="{FF2B5EF4-FFF2-40B4-BE49-F238E27FC236}">
                <a16:creationId xmlns:a16="http://schemas.microsoft.com/office/drawing/2014/main" id="{6B731CCA-138B-4B99-A3F8-A22C58E40B9D}"/>
              </a:ext>
            </a:extLst>
          </p:cNvPr>
          <p:cNvSpPr txBox="1">
            <a:spLocks/>
          </p:cNvSpPr>
          <p:nvPr/>
        </p:nvSpPr>
        <p:spPr>
          <a:xfrm>
            <a:off x="8202054" y="1442584"/>
            <a:ext cx="2411412" cy="363031"/>
          </a:xfrm>
          <a:prstGeom prst="rect">
            <a:avLst/>
          </a:prstGeom>
        </p:spPr>
        <p:txBody>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800"/>
              </a:spcAft>
              <a:buFontTx/>
              <a:buNone/>
              <a:defRPr sz="1100" kern="1200">
                <a:solidFill>
                  <a:schemeClr val="tx1"/>
                </a:solidFill>
                <a:latin typeface="+mn-lt"/>
                <a:ea typeface="+mn-ea"/>
                <a:cs typeface="+mn-cs"/>
              </a:defRPr>
            </a:lvl2pPr>
            <a:lvl3pPr marL="18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lnSpc>
                <a:spcPct val="120000"/>
              </a:lnSpc>
              <a:spcBef>
                <a:spcPts val="0"/>
              </a:spcBef>
              <a:buFont typeface="Courier New" panose="02070309020205020404" pitchFamily="49" charset="0"/>
              <a:buChar char="o"/>
              <a:defRPr sz="1100" kern="1200">
                <a:solidFill>
                  <a:schemeClr val="tx1"/>
                </a:solidFill>
                <a:latin typeface="+mn-lt"/>
                <a:ea typeface="+mn-ea"/>
                <a:cs typeface="+mn-cs"/>
              </a:defRPr>
            </a:lvl4pPr>
            <a:lvl5pPr marL="54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AU" dirty="0"/>
              <a:t>FY19 production</a:t>
            </a:r>
            <a:endParaRPr lang="en-AU" baseline="30000" dirty="0"/>
          </a:p>
        </p:txBody>
      </p:sp>
      <p:sp>
        <p:nvSpPr>
          <p:cNvPr id="19" name="TextBox 18">
            <a:extLst>
              <a:ext uri="{FF2B5EF4-FFF2-40B4-BE49-F238E27FC236}">
                <a16:creationId xmlns:a16="http://schemas.microsoft.com/office/drawing/2014/main" id="{83681722-7A4E-4E52-A4A4-C3CE2AA6DA7E}"/>
              </a:ext>
            </a:extLst>
          </p:cNvPr>
          <p:cNvSpPr txBox="1"/>
          <p:nvPr/>
        </p:nvSpPr>
        <p:spPr>
          <a:xfrm>
            <a:off x="9154329" y="2483471"/>
            <a:ext cx="899410" cy="461665"/>
          </a:xfrm>
          <a:prstGeom prst="rect">
            <a:avLst/>
          </a:prstGeom>
          <a:noFill/>
        </p:spPr>
        <p:txBody>
          <a:bodyPr wrap="square" rtlCol="0">
            <a:spAutoFit/>
          </a:bodyPr>
          <a:lstStyle/>
          <a:p>
            <a:pPr algn="ctr"/>
            <a:r>
              <a:rPr lang="en-GB" sz="1200" b="1" dirty="0">
                <a:solidFill>
                  <a:schemeClr val="accent1"/>
                </a:solidFill>
                <a:latin typeface="+mj-lt"/>
                <a:cs typeface="Arial" panose="020B0604020202020204" pitchFamily="34" charset="0"/>
              </a:rPr>
              <a:t>29.4</a:t>
            </a:r>
            <a:br>
              <a:rPr lang="en-GB" sz="1200" b="1" dirty="0">
                <a:solidFill>
                  <a:schemeClr val="accent1"/>
                </a:solidFill>
                <a:latin typeface="+mj-lt"/>
                <a:cs typeface="Arial" panose="020B0604020202020204" pitchFamily="34" charset="0"/>
              </a:rPr>
            </a:br>
            <a:r>
              <a:rPr lang="en-GB" sz="1200" b="1" dirty="0">
                <a:solidFill>
                  <a:schemeClr val="accent1"/>
                </a:solidFill>
                <a:latin typeface="+mj-lt"/>
                <a:cs typeface="Arial" panose="020B0604020202020204" pitchFamily="34" charset="0"/>
              </a:rPr>
              <a:t>MMboe</a:t>
            </a:r>
          </a:p>
        </p:txBody>
      </p:sp>
      <p:graphicFrame>
        <p:nvGraphicFramePr>
          <p:cNvPr id="16" name="Chart 15">
            <a:extLst>
              <a:ext uri="{FF2B5EF4-FFF2-40B4-BE49-F238E27FC236}">
                <a16:creationId xmlns:a16="http://schemas.microsoft.com/office/drawing/2014/main" id="{72F4B06C-00E0-4F7B-8260-1D38795FC0CE}"/>
              </a:ext>
            </a:extLst>
          </p:cNvPr>
          <p:cNvGraphicFramePr/>
          <p:nvPr/>
        </p:nvGraphicFramePr>
        <p:xfrm>
          <a:off x="8202054" y="4164572"/>
          <a:ext cx="3137706" cy="2091804"/>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938E5AB8-15C1-4E4A-9E37-DCE4E52FE224}"/>
              </a:ext>
            </a:extLst>
          </p:cNvPr>
          <p:cNvSpPr txBox="1"/>
          <p:nvPr/>
        </p:nvSpPr>
        <p:spPr>
          <a:xfrm>
            <a:off x="9265660" y="4894801"/>
            <a:ext cx="899410" cy="461665"/>
          </a:xfrm>
          <a:prstGeom prst="rect">
            <a:avLst/>
          </a:prstGeom>
          <a:noFill/>
        </p:spPr>
        <p:txBody>
          <a:bodyPr wrap="square" rtlCol="0">
            <a:spAutoFit/>
          </a:bodyPr>
          <a:lstStyle/>
          <a:p>
            <a:pPr algn="ctr"/>
            <a:r>
              <a:rPr lang="en-GB" sz="1200" b="1" dirty="0">
                <a:solidFill>
                  <a:schemeClr val="accent1"/>
                </a:solidFill>
                <a:latin typeface="+mj-lt"/>
                <a:cs typeface="Arial" panose="020B0604020202020204" pitchFamily="34" charset="0"/>
              </a:rPr>
              <a:t>326</a:t>
            </a:r>
            <a:br>
              <a:rPr lang="en-GB" sz="1200" b="1" dirty="0">
                <a:solidFill>
                  <a:schemeClr val="accent1"/>
                </a:solidFill>
                <a:latin typeface="+mj-lt"/>
                <a:cs typeface="Arial" panose="020B0604020202020204" pitchFamily="34" charset="0"/>
              </a:rPr>
            </a:br>
            <a:r>
              <a:rPr lang="en-GB" sz="1200" b="1" dirty="0">
                <a:solidFill>
                  <a:schemeClr val="accent1"/>
                </a:solidFill>
                <a:latin typeface="+mj-lt"/>
                <a:cs typeface="Arial" panose="020B0604020202020204" pitchFamily="34" charset="0"/>
              </a:rPr>
              <a:t>MMboe</a:t>
            </a:r>
          </a:p>
        </p:txBody>
      </p:sp>
      <p:sp>
        <p:nvSpPr>
          <p:cNvPr id="6" name="Rectangle 5">
            <a:extLst>
              <a:ext uri="{FF2B5EF4-FFF2-40B4-BE49-F238E27FC236}">
                <a16:creationId xmlns:a16="http://schemas.microsoft.com/office/drawing/2014/main" id="{9640BB1A-5FF0-446B-974A-B09AE8638CD9}"/>
              </a:ext>
            </a:extLst>
          </p:cNvPr>
          <p:cNvSpPr/>
          <p:nvPr/>
        </p:nvSpPr>
        <p:spPr>
          <a:xfrm>
            <a:off x="7360467" y="6030000"/>
            <a:ext cx="959668" cy="31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err="1"/>
          </a:p>
        </p:txBody>
      </p:sp>
      <p:sp>
        <p:nvSpPr>
          <p:cNvPr id="13" name="TextBox 12">
            <a:extLst>
              <a:ext uri="{FF2B5EF4-FFF2-40B4-BE49-F238E27FC236}">
                <a16:creationId xmlns:a16="http://schemas.microsoft.com/office/drawing/2014/main" id="{57EFC507-6FD3-42DE-9C69-1750CCD4C77B}"/>
              </a:ext>
            </a:extLst>
          </p:cNvPr>
          <p:cNvSpPr txBox="1"/>
          <p:nvPr/>
        </p:nvSpPr>
        <p:spPr>
          <a:xfrm>
            <a:off x="816812" y="5974198"/>
            <a:ext cx="10662250" cy="76944"/>
          </a:xfrm>
          <a:prstGeom prst="rect">
            <a:avLst/>
          </a:prstGeom>
          <a:noFill/>
        </p:spPr>
        <p:txBody>
          <a:bodyPr wrap="square" lIns="0" tIns="0" rIns="0" bIns="0" rtlCol="0" anchor="b">
            <a:spAutoFit/>
          </a:bodyPr>
          <a:lstStyle/>
          <a:p>
            <a:pPr>
              <a:spcBef>
                <a:spcPts val="100"/>
              </a:spcBef>
              <a:spcAft>
                <a:spcPts val="100"/>
              </a:spcAft>
            </a:pPr>
            <a:r>
              <a:rPr lang="en-US" sz="500" i="1" dirty="0">
                <a:solidFill>
                  <a:schemeClr val="bg2"/>
                </a:solidFill>
              </a:rPr>
              <a:t>1. Beach ownership currently 67% pending completion of a 17% sell down to Mitsui E&amp;P Australia</a:t>
            </a:r>
          </a:p>
        </p:txBody>
      </p:sp>
      <p:sp>
        <p:nvSpPr>
          <p:cNvPr id="14" name="TextBox 13">
            <a:extLst>
              <a:ext uri="{FF2B5EF4-FFF2-40B4-BE49-F238E27FC236}">
                <a16:creationId xmlns:a16="http://schemas.microsoft.com/office/drawing/2014/main" id="{ED24FFCF-919F-4FD4-9343-0F93B4B3B1BD}"/>
              </a:ext>
            </a:extLst>
          </p:cNvPr>
          <p:cNvSpPr txBox="1"/>
          <p:nvPr/>
        </p:nvSpPr>
        <p:spPr>
          <a:xfrm>
            <a:off x="1685410" y="3559494"/>
            <a:ext cx="177235" cy="61555"/>
          </a:xfrm>
          <a:prstGeom prst="rect">
            <a:avLst/>
          </a:prstGeom>
          <a:noFill/>
        </p:spPr>
        <p:txBody>
          <a:bodyPr wrap="square" lIns="0" tIns="0" rIns="0" bIns="0" rtlCol="0" anchor="b">
            <a:spAutoFit/>
          </a:bodyPr>
          <a:lstStyle/>
          <a:p>
            <a:pPr>
              <a:spcBef>
                <a:spcPts val="100"/>
              </a:spcBef>
              <a:spcAft>
                <a:spcPts val="100"/>
              </a:spcAft>
            </a:pPr>
            <a:r>
              <a:rPr lang="en-US" sz="400" dirty="0">
                <a:solidFill>
                  <a:schemeClr val="accent2"/>
                </a:solidFill>
              </a:rPr>
              <a:t>1</a:t>
            </a:r>
          </a:p>
        </p:txBody>
      </p:sp>
    </p:spTree>
    <p:extLst>
      <p:ext uri="{BB962C8B-B14F-4D97-AF65-F5344CB8AC3E}">
        <p14:creationId xmlns:p14="http://schemas.microsoft.com/office/powerpoint/2010/main" val="150179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F6AA7-6BB2-4F76-857B-B417210BBDF4}"/>
              </a:ext>
            </a:extLst>
          </p:cNvPr>
          <p:cNvSpPr>
            <a:spLocks noGrp="1"/>
          </p:cNvSpPr>
          <p:nvPr>
            <p:ph type="title"/>
          </p:nvPr>
        </p:nvSpPr>
        <p:spPr/>
        <p:txBody>
          <a:bodyPr/>
          <a:lstStyle/>
          <a:p>
            <a:r>
              <a:rPr lang="en-AU" dirty="0"/>
              <a:t>FY19 – A new record for Beach Energy</a:t>
            </a:r>
          </a:p>
        </p:txBody>
      </p:sp>
      <p:sp>
        <p:nvSpPr>
          <p:cNvPr id="6" name="Rectangle 5">
            <a:extLst>
              <a:ext uri="{FF2B5EF4-FFF2-40B4-BE49-F238E27FC236}">
                <a16:creationId xmlns:a16="http://schemas.microsoft.com/office/drawing/2014/main" id="{9640BB1A-5FF0-446B-974A-B09AE8638CD9}"/>
              </a:ext>
            </a:extLst>
          </p:cNvPr>
          <p:cNvSpPr/>
          <p:nvPr/>
        </p:nvSpPr>
        <p:spPr>
          <a:xfrm>
            <a:off x="7360467" y="6030000"/>
            <a:ext cx="959668" cy="31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err="1"/>
          </a:p>
        </p:txBody>
      </p:sp>
      <p:sp>
        <p:nvSpPr>
          <p:cNvPr id="14" name="TextBox 13">
            <a:extLst>
              <a:ext uri="{FF2B5EF4-FFF2-40B4-BE49-F238E27FC236}">
                <a16:creationId xmlns:a16="http://schemas.microsoft.com/office/drawing/2014/main" id="{ED24FFCF-919F-4FD4-9343-0F93B4B3B1BD}"/>
              </a:ext>
            </a:extLst>
          </p:cNvPr>
          <p:cNvSpPr txBox="1"/>
          <p:nvPr/>
        </p:nvSpPr>
        <p:spPr>
          <a:xfrm>
            <a:off x="1685410" y="3559494"/>
            <a:ext cx="177235" cy="61555"/>
          </a:xfrm>
          <a:prstGeom prst="rect">
            <a:avLst/>
          </a:prstGeom>
          <a:noFill/>
        </p:spPr>
        <p:txBody>
          <a:bodyPr wrap="square" lIns="0" tIns="0" rIns="0" bIns="0" rtlCol="0" anchor="b">
            <a:spAutoFit/>
          </a:bodyPr>
          <a:lstStyle/>
          <a:p>
            <a:pPr>
              <a:spcBef>
                <a:spcPts val="100"/>
              </a:spcBef>
              <a:spcAft>
                <a:spcPts val="100"/>
              </a:spcAft>
            </a:pPr>
            <a:r>
              <a:rPr lang="en-US" sz="400" dirty="0">
                <a:solidFill>
                  <a:schemeClr val="accent2"/>
                </a:solidFill>
              </a:rPr>
              <a:t>1</a:t>
            </a:r>
          </a:p>
        </p:txBody>
      </p:sp>
      <p:pic>
        <p:nvPicPr>
          <p:cNvPr id="15" name="Picture 14" descr="A screenshot of a cell phone&#10;&#10;Description automatically generated">
            <a:extLst>
              <a:ext uri="{FF2B5EF4-FFF2-40B4-BE49-F238E27FC236}">
                <a16:creationId xmlns:a16="http://schemas.microsoft.com/office/drawing/2014/main" id="{81277FF4-A87A-433C-B110-7373CD0E5377}"/>
              </a:ext>
            </a:extLst>
          </p:cNvPr>
          <p:cNvPicPr>
            <a:picLocks noChangeAspect="1"/>
          </p:cNvPicPr>
          <p:nvPr/>
        </p:nvPicPr>
        <p:blipFill rotWithShape="1">
          <a:blip r:embed="rId3">
            <a:extLst>
              <a:ext uri="{28A0092B-C50C-407E-A947-70E740481C1C}">
                <a14:useLocalDpi xmlns:a14="http://schemas.microsoft.com/office/drawing/2010/main" val="0"/>
              </a:ext>
            </a:extLst>
          </a:blip>
          <a:srcRect l="37403" t="6012" b="8122"/>
          <a:stretch/>
        </p:blipFill>
        <p:spPr>
          <a:xfrm>
            <a:off x="2950369" y="1119618"/>
            <a:ext cx="6363949" cy="4910382"/>
          </a:xfrm>
          <a:prstGeom prst="rect">
            <a:avLst/>
          </a:prstGeom>
        </p:spPr>
      </p:pic>
    </p:spTree>
    <p:extLst>
      <p:ext uri="{BB962C8B-B14F-4D97-AF65-F5344CB8AC3E}">
        <p14:creationId xmlns:p14="http://schemas.microsoft.com/office/powerpoint/2010/main" val="169971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F6AA7-6BB2-4F76-857B-B417210BBDF4}"/>
              </a:ext>
            </a:extLst>
          </p:cNvPr>
          <p:cNvSpPr>
            <a:spLocks noGrp="1"/>
          </p:cNvSpPr>
          <p:nvPr>
            <p:ph type="title"/>
          </p:nvPr>
        </p:nvSpPr>
        <p:spPr/>
        <p:txBody>
          <a:bodyPr/>
          <a:lstStyle/>
          <a:p>
            <a:r>
              <a:rPr lang="en-AU" dirty="0"/>
              <a:t>Reinvesting to drive growth</a:t>
            </a:r>
          </a:p>
        </p:txBody>
      </p:sp>
      <p:sp>
        <p:nvSpPr>
          <p:cNvPr id="6" name="Rectangle 5">
            <a:extLst>
              <a:ext uri="{FF2B5EF4-FFF2-40B4-BE49-F238E27FC236}">
                <a16:creationId xmlns:a16="http://schemas.microsoft.com/office/drawing/2014/main" id="{9640BB1A-5FF0-446B-974A-B09AE8638CD9}"/>
              </a:ext>
            </a:extLst>
          </p:cNvPr>
          <p:cNvSpPr/>
          <p:nvPr/>
        </p:nvSpPr>
        <p:spPr>
          <a:xfrm>
            <a:off x="7360467" y="6030000"/>
            <a:ext cx="959668" cy="31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err="1"/>
          </a:p>
        </p:txBody>
      </p:sp>
      <p:sp>
        <p:nvSpPr>
          <p:cNvPr id="14" name="TextBox 13">
            <a:extLst>
              <a:ext uri="{FF2B5EF4-FFF2-40B4-BE49-F238E27FC236}">
                <a16:creationId xmlns:a16="http://schemas.microsoft.com/office/drawing/2014/main" id="{ED24FFCF-919F-4FD4-9343-0F93B4B3B1BD}"/>
              </a:ext>
            </a:extLst>
          </p:cNvPr>
          <p:cNvSpPr txBox="1"/>
          <p:nvPr/>
        </p:nvSpPr>
        <p:spPr>
          <a:xfrm>
            <a:off x="1685410" y="3559494"/>
            <a:ext cx="177235" cy="61555"/>
          </a:xfrm>
          <a:prstGeom prst="rect">
            <a:avLst/>
          </a:prstGeom>
          <a:noFill/>
        </p:spPr>
        <p:txBody>
          <a:bodyPr wrap="square" lIns="0" tIns="0" rIns="0" bIns="0" rtlCol="0" anchor="b">
            <a:spAutoFit/>
          </a:bodyPr>
          <a:lstStyle/>
          <a:p>
            <a:pPr>
              <a:spcBef>
                <a:spcPts val="100"/>
              </a:spcBef>
              <a:spcAft>
                <a:spcPts val="100"/>
              </a:spcAft>
            </a:pPr>
            <a:r>
              <a:rPr lang="en-US" sz="400" dirty="0">
                <a:solidFill>
                  <a:schemeClr val="accent2"/>
                </a:solidFill>
              </a:rPr>
              <a:t>1</a:t>
            </a:r>
          </a:p>
        </p:txBody>
      </p:sp>
      <p:pic>
        <p:nvPicPr>
          <p:cNvPr id="3" name="Picture 2" descr="A screenshot of a cell phone&#10;&#10;Description automatically generated">
            <a:extLst>
              <a:ext uri="{FF2B5EF4-FFF2-40B4-BE49-F238E27FC236}">
                <a16:creationId xmlns:a16="http://schemas.microsoft.com/office/drawing/2014/main" id="{F80234BE-D115-4AEC-9F77-B3E104C68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54" y="1166594"/>
            <a:ext cx="9206428" cy="517861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95C7A49A-62B8-4F5E-A8B9-3C848A755C77}"/>
              </a:ext>
            </a:extLst>
          </p:cNvPr>
          <p:cNvPicPr>
            <a:picLocks noChangeAspect="1"/>
          </p:cNvPicPr>
          <p:nvPr/>
        </p:nvPicPr>
        <p:blipFill rotWithShape="1">
          <a:blip r:embed="rId3">
            <a:extLst>
              <a:ext uri="{28A0092B-C50C-407E-A947-70E740481C1C}">
                <a14:useLocalDpi xmlns:a14="http://schemas.microsoft.com/office/drawing/2010/main" val="0"/>
              </a:ext>
            </a:extLst>
          </a:blip>
          <a:srcRect l="88516" t="60609" b="17457"/>
          <a:stretch/>
        </p:blipFill>
        <p:spPr>
          <a:xfrm>
            <a:off x="9384506" y="5209354"/>
            <a:ext cx="1057276" cy="1135856"/>
          </a:xfrm>
          <a:prstGeom prst="rect">
            <a:avLst/>
          </a:prstGeom>
        </p:spPr>
      </p:pic>
    </p:spTree>
    <p:extLst>
      <p:ext uri="{BB962C8B-B14F-4D97-AF65-F5344CB8AC3E}">
        <p14:creationId xmlns:p14="http://schemas.microsoft.com/office/powerpoint/2010/main" val="419084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679B-FFFA-4912-9666-D4415923E085}"/>
              </a:ext>
            </a:extLst>
          </p:cNvPr>
          <p:cNvSpPr>
            <a:spLocks noGrp="1"/>
          </p:cNvSpPr>
          <p:nvPr>
            <p:ph type="title"/>
          </p:nvPr>
        </p:nvSpPr>
        <p:spPr/>
        <p:txBody>
          <a:bodyPr/>
          <a:lstStyle/>
          <a:p>
            <a:r>
              <a:rPr lang="en-US" dirty="0"/>
              <a:t>Beach’s history in the Perth Basin</a:t>
            </a:r>
            <a:endParaRPr lang="en-AU" dirty="0"/>
          </a:p>
        </p:txBody>
      </p:sp>
      <p:sp>
        <p:nvSpPr>
          <p:cNvPr id="3" name="Rectangle 2">
            <a:extLst>
              <a:ext uri="{FF2B5EF4-FFF2-40B4-BE49-F238E27FC236}">
                <a16:creationId xmlns:a16="http://schemas.microsoft.com/office/drawing/2014/main" id="{74A9AF7D-8EAA-41AD-8592-9BCFFB53F91B}"/>
              </a:ext>
            </a:extLst>
          </p:cNvPr>
          <p:cNvSpPr/>
          <p:nvPr/>
        </p:nvSpPr>
        <p:spPr>
          <a:xfrm>
            <a:off x="361625" y="1660255"/>
            <a:ext cx="6096000" cy="4401205"/>
          </a:xfrm>
          <a:prstGeom prst="rect">
            <a:avLst/>
          </a:prstGeom>
        </p:spPr>
        <p:txBody>
          <a:bodyPr anchor="t">
            <a:spAutoFit/>
          </a:bodyPr>
          <a:lstStyle/>
          <a:p>
            <a:pPr marL="285750" indent="-285750">
              <a:buFont typeface="Arial"/>
              <a:buChar char="•"/>
            </a:pPr>
            <a:r>
              <a:rPr lang="en-US" sz="1400" dirty="0">
                <a:ea typeface="+mn-lt"/>
                <a:cs typeface="+mn-lt"/>
              </a:rPr>
              <a:t>Beach acquired a 50% non-operated interest in </a:t>
            </a:r>
            <a:r>
              <a:rPr lang="en-US" sz="1400" dirty="0" err="1">
                <a:ea typeface="+mn-lt"/>
                <a:cs typeface="+mn-lt"/>
              </a:rPr>
              <a:t>Waitsia</a:t>
            </a:r>
            <a:r>
              <a:rPr lang="en-US" sz="1400" dirty="0">
                <a:ea typeface="+mn-lt"/>
                <a:cs typeface="+mn-lt"/>
              </a:rPr>
              <a:t> via the Lattice Energy acquisition in 2018</a:t>
            </a:r>
            <a:endParaRPr lang="en-US" sz="1400" dirty="0">
              <a:solidFill>
                <a:srgbClr val="0070C0"/>
              </a:solidFill>
              <a:cs typeface="Segoe UI"/>
            </a:endParaRPr>
          </a:p>
          <a:p>
            <a:pPr marL="285750" indent="-285750">
              <a:buFont typeface="Arial" panose="020B0604020202020204" pitchFamily="34" charset="0"/>
              <a:buChar char="•"/>
            </a:pPr>
            <a:endParaRPr lang="en-US" sz="1400" dirty="0">
              <a:ea typeface="+mn-lt"/>
              <a:cs typeface="+mn-lt"/>
            </a:endParaRPr>
          </a:p>
          <a:p>
            <a:pPr marL="285750" lvl="1" indent="-285750">
              <a:buFont typeface="Arial"/>
              <a:buChar char="•"/>
            </a:pPr>
            <a:r>
              <a:rPr lang="en-US" sz="1400" dirty="0">
                <a:ea typeface="+mn-lt"/>
                <a:cs typeface="+mn-lt"/>
              </a:rPr>
              <a:t>The project consists of the Waitsia Gas Project, an interest in the </a:t>
            </a:r>
            <a:r>
              <a:rPr lang="en-US" sz="1400" dirty="0" err="1">
                <a:ea typeface="+mn-lt"/>
                <a:cs typeface="+mn-lt"/>
              </a:rPr>
              <a:t>Xyris</a:t>
            </a:r>
            <a:r>
              <a:rPr lang="en-US" sz="1400" dirty="0">
                <a:ea typeface="+mn-lt"/>
                <a:cs typeface="+mn-lt"/>
              </a:rPr>
              <a:t> Production Facility and other in-field pipelines. </a:t>
            </a:r>
            <a:r>
              <a:rPr lang="en-US" sz="1400" dirty="0" err="1">
                <a:ea typeface="+mn-lt"/>
                <a:cs typeface="+mn-lt"/>
              </a:rPr>
              <a:t>Waitsia</a:t>
            </a:r>
            <a:r>
              <a:rPr lang="en-US" sz="1400" dirty="0">
                <a:ea typeface="+mn-lt"/>
                <a:cs typeface="+mn-lt"/>
              </a:rPr>
              <a:t> Stage 1 production involves processing gas from two production wells at the </a:t>
            </a:r>
            <a:r>
              <a:rPr lang="en-US" sz="1400" dirty="0" err="1">
                <a:ea typeface="+mn-lt"/>
                <a:cs typeface="+mn-lt"/>
              </a:rPr>
              <a:t>Xyris</a:t>
            </a:r>
            <a:r>
              <a:rPr lang="en-US" sz="1400" dirty="0">
                <a:ea typeface="+mn-lt"/>
                <a:cs typeface="+mn-lt"/>
              </a:rPr>
              <a:t> Production Facility</a:t>
            </a:r>
          </a:p>
          <a:p>
            <a:pPr marL="285750" indent="-285750">
              <a:buFont typeface="Arial" panose="020B0604020202020204" pitchFamily="34" charset="0"/>
              <a:buChar char="•"/>
            </a:pPr>
            <a:endParaRPr lang="en-US" sz="1400" dirty="0">
              <a:ea typeface="+mn-lt"/>
              <a:cs typeface="+mn-lt"/>
            </a:endParaRPr>
          </a:p>
          <a:p>
            <a:pPr marL="285750" indent="-285750">
              <a:buFont typeface="Arial"/>
              <a:buChar char="•"/>
            </a:pPr>
            <a:r>
              <a:rPr lang="en-US" sz="1400" dirty="0">
                <a:ea typeface="+mn-lt"/>
                <a:cs typeface="+mn-lt"/>
              </a:rPr>
              <a:t>Beach also acquired a 67%</a:t>
            </a:r>
            <a:r>
              <a:rPr lang="en-US" sz="1400" baseline="30000" dirty="0">
                <a:ea typeface="+mn-lt"/>
                <a:cs typeface="+mn-lt"/>
              </a:rPr>
              <a:t>1</a:t>
            </a:r>
            <a:r>
              <a:rPr lang="en-US" sz="1400" dirty="0">
                <a:ea typeface="+mn-lt"/>
                <a:cs typeface="+mn-lt"/>
              </a:rPr>
              <a:t> operated interest in the Beharra Springs project, which consists of the Beharra Springs, Redback Terrace and Tarantula gas fields, and the Beharra Springs gas processing facilities</a:t>
            </a:r>
            <a:endParaRPr lang="en-US" sz="1400" dirty="0">
              <a:cs typeface="Segoe UI"/>
            </a:endParaRPr>
          </a:p>
          <a:p>
            <a:pPr marL="285750" indent="-285750">
              <a:buFont typeface="Arial" panose="020B0604020202020204" pitchFamily="34" charset="0"/>
              <a:buChar char="•"/>
            </a:pPr>
            <a:endParaRPr lang="en-US" sz="1400" dirty="0">
              <a:ea typeface="+mn-lt"/>
              <a:cs typeface="+mn-lt"/>
            </a:endParaRPr>
          </a:p>
          <a:p>
            <a:pPr marL="285750" indent="-285750">
              <a:buFont typeface="Arial"/>
              <a:buChar char="•"/>
            </a:pPr>
            <a:r>
              <a:rPr lang="en-US" sz="1400" dirty="0">
                <a:ea typeface="+mn-lt"/>
                <a:cs typeface="+mn-lt"/>
              </a:rPr>
              <a:t>Gas from nearby wells is processed at the </a:t>
            </a:r>
            <a:r>
              <a:rPr lang="en-US" sz="1400" dirty="0" err="1">
                <a:ea typeface="+mn-lt"/>
                <a:cs typeface="+mn-lt"/>
              </a:rPr>
              <a:t>Beharra</a:t>
            </a:r>
            <a:r>
              <a:rPr lang="en-US" sz="1400" dirty="0">
                <a:ea typeface="+mn-lt"/>
                <a:cs typeface="+mn-lt"/>
              </a:rPr>
              <a:t> Springs gas processing facility and is sold to WA gas customers</a:t>
            </a:r>
          </a:p>
          <a:p>
            <a:endParaRPr lang="en-US" sz="1400" dirty="0">
              <a:ea typeface="+mn-lt"/>
              <a:cs typeface="+mn-lt"/>
            </a:endParaRPr>
          </a:p>
          <a:p>
            <a:pPr marL="285750" indent="-285750">
              <a:buFont typeface="Arial"/>
              <a:buChar char="•"/>
            </a:pPr>
            <a:r>
              <a:rPr lang="en-US" sz="1400" dirty="0">
                <a:ea typeface="+mn-lt"/>
                <a:cs typeface="+mn-lt"/>
              </a:rPr>
              <a:t>Longstanding presence in the Perth Basin means that key stakeholders have long standing relationships with the sector and welcome its benefits</a:t>
            </a:r>
          </a:p>
          <a:p>
            <a:pPr marL="285750" indent="-285750">
              <a:buFont typeface="Arial" panose="020B0604020202020204" pitchFamily="34" charset="0"/>
              <a:buChar char="•"/>
            </a:pPr>
            <a:endParaRPr lang="en-US" sz="1400" dirty="0">
              <a:solidFill>
                <a:srgbClr val="0070C0"/>
              </a:solidFill>
              <a:cs typeface="Segoe UI"/>
            </a:endParaRPr>
          </a:p>
          <a:p>
            <a:pPr lvl="1"/>
            <a:endParaRPr lang="en-US" sz="1400" dirty="0">
              <a:solidFill>
                <a:srgbClr val="0070C0"/>
              </a:solidFill>
            </a:endParaRPr>
          </a:p>
        </p:txBody>
      </p:sp>
      <p:sp>
        <p:nvSpPr>
          <p:cNvPr id="10" name="TextBox 9">
            <a:extLst>
              <a:ext uri="{FF2B5EF4-FFF2-40B4-BE49-F238E27FC236}">
                <a16:creationId xmlns:a16="http://schemas.microsoft.com/office/drawing/2014/main" id="{80721E1F-0080-46AF-B82A-7ECDE8FF40E0}"/>
              </a:ext>
            </a:extLst>
          </p:cNvPr>
          <p:cNvSpPr txBox="1"/>
          <p:nvPr/>
        </p:nvSpPr>
        <p:spPr>
          <a:xfrm>
            <a:off x="661559" y="5797691"/>
            <a:ext cx="3668580" cy="92333"/>
          </a:xfrm>
          <a:prstGeom prst="rect">
            <a:avLst/>
          </a:prstGeom>
          <a:noFill/>
        </p:spPr>
        <p:txBody>
          <a:bodyPr wrap="square" lIns="0" tIns="0" rIns="0" bIns="0" rtlCol="0" anchor="b">
            <a:spAutoFit/>
          </a:bodyPr>
          <a:lstStyle/>
          <a:p>
            <a:pPr>
              <a:spcBef>
                <a:spcPts val="100"/>
              </a:spcBef>
              <a:spcAft>
                <a:spcPts val="100"/>
              </a:spcAft>
            </a:pPr>
            <a:r>
              <a:rPr lang="en-US" sz="600" dirty="0">
                <a:solidFill>
                  <a:schemeClr val="tx1">
                    <a:lumMod val="75000"/>
                    <a:lumOff val="25000"/>
                  </a:schemeClr>
                </a:solidFill>
              </a:rPr>
              <a:t>1. To become 50% pending completion of sale of 17% interest to Mitsui E&amp;P Australia</a:t>
            </a:r>
          </a:p>
        </p:txBody>
      </p:sp>
      <p:pic>
        <p:nvPicPr>
          <p:cNvPr id="6" name="Picture 5">
            <a:extLst>
              <a:ext uri="{FF2B5EF4-FFF2-40B4-BE49-F238E27FC236}">
                <a16:creationId xmlns:a16="http://schemas.microsoft.com/office/drawing/2014/main" id="{76F332D0-9653-41B1-BFA8-8D26E0A2ECD0}"/>
              </a:ext>
            </a:extLst>
          </p:cNvPr>
          <p:cNvPicPr>
            <a:picLocks noChangeAspect="1"/>
          </p:cNvPicPr>
          <p:nvPr/>
        </p:nvPicPr>
        <p:blipFill>
          <a:blip r:embed="rId3"/>
          <a:stretch>
            <a:fillRect/>
          </a:stretch>
        </p:blipFill>
        <p:spPr>
          <a:xfrm>
            <a:off x="6853622" y="2352731"/>
            <a:ext cx="4751559" cy="2672752"/>
          </a:xfrm>
          <a:prstGeom prst="rect">
            <a:avLst/>
          </a:prstGeom>
        </p:spPr>
      </p:pic>
      <p:sp>
        <p:nvSpPr>
          <p:cNvPr id="7" name="TextBox 6">
            <a:extLst>
              <a:ext uri="{FF2B5EF4-FFF2-40B4-BE49-F238E27FC236}">
                <a16:creationId xmlns:a16="http://schemas.microsoft.com/office/drawing/2014/main" id="{F0C0F76D-5654-49B1-9D23-83D7098C4C1E}"/>
              </a:ext>
            </a:extLst>
          </p:cNvPr>
          <p:cNvSpPr txBox="1"/>
          <p:nvPr/>
        </p:nvSpPr>
        <p:spPr>
          <a:xfrm>
            <a:off x="6853622" y="5152721"/>
            <a:ext cx="3668580" cy="92333"/>
          </a:xfrm>
          <a:prstGeom prst="rect">
            <a:avLst/>
          </a:prstGeom>
          <a:noFill/>
        </p:spPr>
        <p:txBody>
          <a:bodyPr wrap="square" lIns="0" tIns="0" rIns="0" bIns="0" rtlCol="0" anchor="b">
            <a:spAutoFit/>
          </a:bodyPr>
          <a:lstStyle/>
          <a:p>
            <a:pPr>
              <a:spcBef>
                <a:spcPts val="100"/>
              </a:spcBef>
              <a:spcAft>
                <a:spcPts val="100"/>
              </a:spcAft>
            </a:pPr>
            <a:r>
              <a:rPr lang="en-US" sz="600" dirty="0" err="1">
                <a:solidFill>
                  <a:schemeClr val="tx1">
                    <a:lumMod val="75000"/>
                    <a:lumOff val="25000"/>
                  </a:schemeClr>
                </a:solidFill>
              </a:rPr>
              <a:t>Beharra</a:t>
            </a:r>
            <a:r>
              <a:rPr lang="en-US" sz="600" dirty="0">
                <a:solidFill>
                  <a:schemeClr val="tx1">
                    <a:lumMod val="75000"/>
                    <a:lumOff val="25000"/>
                  </a:schemeClr>
                </a:solidFill>
              </a:rPr>
              <a:t> Springs gas processing facility</a:t>
            </a:r>
          </a:p>
        </p:txBody>
      </p:sp>
    </p:spTree>
    <p:extLst>
      <p:ext uri="{BB962C8B-B14F-4D97-AF65-F5344CB8AC3E}">
        <p14:creationId xmlns:p14="http://schemas.microsoft.com/office/powerpoint/2010/main" val="298928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51EF-55AB-4840-817C-7DBA8867A8D2}"/>
              </a:ext>
            </a:extLst>
          </p:cNvPr>
          <p:cNvSpPr>
            <a:spLocks noGrp="1"/>
          </p:cNvSpPr>
          <p:nvPr>
            <p:ph type="title"/>
          </p:nvPr>
        </p:nvSpPr>
        <p:spPr/>
        <p:txBody>
          <a:bodyPr/>
          <a:lstStyle/>
          <a:p>
            <a:r>
              <a:rPr lang="en-AU" dirty="0"/>
              <a:t>Significant progress in FY19</a:t>
            </a:r>
          </a:p>
        </p:txBody>
      </p:sp>
      <p:sp>
        <p:nvSpPr>
          <p:cNvPr id="3" name="Text Placeholder 2">
            <a:extLst>
              <a:ext uri="{FF2B5EF4-FFF2-40B4-BE49-F238E27FC236}">
                <a16:creationId xmlns:a16="http://schemas.microsoft.com/office/drawing/2014/main" id="{E962AEFC-A268-418E-87A7-F4872073F6EE}"/>
              </a:ext>
            </a:extLst>
          </p:cNvPr>
          <p:cNvSpPr>
            <a:spLocks noGrp="1"/>
          </p:cNvSpPr>
          <p:nvPr>
            <p:ph type="body" sz="quarter" idx="13"/>
          </p:nvPr>
        </p:nvSpPr>
        <p:spPr/>
        <p:txBody>
          <a:bodyPr/>
          <a:lstStyle/>
          <a:p>
            <a:r>
              <a:rPr lang="en-US" dirty="0"/>
              <a:t>Waitsia (Beach 50%), Beharra Springs (Beach 50%</a:t>
            </a:r>
            <a:r>
              <a:rPr lang="en-US" baseline="30000" dirty="0"/>
              <a:t>1 </a:t>
            </a:r>
            <a:r>
              <a:rPr lang="en-US" dirty="0"/>
              <a:t>and operator)</a:t>
            </a:r>
            <a:endParaRPr lang="en-AU" dirty="0"/>
          </a:p>
        </p:txBody>
      </p:sp>
      <p:sp>
        <p:nvSpPr>
          <p:cNvPr id="5" name="Content Placeholder 4">
            <a:extLst>
              <a:ext uri="{FF2B5EF4-FFF2-40B4-BE49-F238E27FC236}">
                <a16:creationId xmlns:a16="http://schemas.microsoft.com/office/drawing/2014/main" id="{8DE3E34F-3426-4318-B7B7-71A4613635C1}"/>
              </a:ext>
            </a:extLst>
          </p:cNvPr>
          <p:cNvSpPr txBox="1">
            <a:spLocks/>
          </p:cNvSpPr>
          <p:nvPr/>
        </p:nvSpPr>
        <p:spPr>
          <a:xfrm>
            <a:off x="9012257" y="3872779"/>
            <a:ext cx="2411412" cy="363031"/>
          </a:xfrm>
          <a:prstGeom prst="rect">
            <a:avLst/>
          </a:prstGeom>
        </p:spPr>
        <p:txBody>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800"/>
              </a:spcAft>
              <a:buFontTx/>
              <a:buNone/>
              <a:defRPr sz="1100" kern="1200">
                <a:solidFill>
                  <a:schemeClr val="tx1"/>
                </a:solidFill>
                <a:latin typeface="+mn-lt"/>
                <a:ea typeface="+mn-ea"/>
                <a:cs typeface="+mn-cs"/>
              </a:defRPr>
            </a:lvl2pPr>
            <a:lvl3pPr marL="18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lnSpc>
                <a:spcPct val="120000"/>
              </a:lnSpc>
              <a:spcBef>
                <a:spcPts val="0"/>
              </a:spcBef>
              <a:buFont typeface="Courier New" panose="02070309020205020404" pitchFamily="49" charset="0"/>
              <a:buChar char="o"/>
              <a:defRPr sz="1100" kern="1200">
                <a:solidFill>
                  <a:schemeClr val="tx1"/>
                </a:solidFill>
                <a:latin typeface="+mn-lt"/>
                <a:ea typeface="+mn-ea"/>
                <a:cs typeface="+mn-cs"/>
              </a:defRPr>
            </a:lvl4pPr>
            <a:lvl5pPr marL="54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AU" dirty="0"/>
              <a:t>FY19 2P reserves</a:t>
            </a:r>
          </a:p>
        </p:txBody>
      </p:sp>
      <p:graphicFrame>
        <p:nvGraphicFramePr>
          <p:cNvPr id="6" name="Chart 5">
            <a:extLst>
              <a:ext uri="{FF2B5EF4-FFF2-40B4-BE49-F238E27FC236}">
                <a16:creationId xmlns:a16="http://schemas.microsoft.com/office/drawing/2014/main" id="{F9B9E685-D54A-472F-8328-FD1E71952115}"/>
              </a:ext>
            </a:extLst>
          </p:cNvPr>
          <p:cNvGraphicFramePr/>
          <p:nvPr/>
        </p:nvGraphicFramePr>
        <p:xfrm>
          <a:off x="9003204" y="1753241"/>
          <a:ext cx="3137706" cy="2091804"/>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4">
            <a:extLst>
              <a:ext uri="{FF2B5EF4-FFF2-40B4-BE49-F238E27FC236}">
                <a16:creationId xmlns:a16="http://schemas.microsoft.com/office/drawing/2014/main" id="{89C864F2-6F6D-42C4-8431-17700398A76F}"/>
              </a:ext>
            </a:extLst>
          </p:cNvPr>
          <p:cNvSpPr txBox="1">
            <a:spLocks/>
          </p:cNvSpPr>
          <p:nvPr/>
        </p:nvSpPr>
        <p:spPr>
          <a:xfrm>
            <a:off x="9012256" y="1442584"/>
            <a:ext cx="2739133" cy="363031"/>
          </a:xfrm>
          <a:prstGeom prst="rect">
            <a:avLst/>
          </a:prstGeom>
        </p:spPr>
        <p:txBody>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800"/>
              </a:spcAft>
              <a:buFontTx/>
              <a:buNone/>
              <a:defRPr sz="1100" kern="1200">
                <a:solidFill>
                  <a:schemeClr val="tx1"/>
                </a:solidFill>
                <a:latin typeface="+mn-lt"/>
                <a:ea typeface="+mn-ea"/>
                <a:cs typeface="+mn-cs"/>
              </a:defRPr>
            </a:lvl2pPr>
            <a:lvl3pPr marL="18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lnSpc>
                <a:spcPct val="120000"/>
              </a:lnSpc>
              <a:spcBef>
                <a:spcPts val="0"/>
              </a:spcBef>
              <a:buFont typeface="Courier New" panose="02070309020205020404" pitchFamily="49" charset="0"/>
              <a:buChar char="o"/>
              <a:defRPr sz="1100" kern="1200">
                <a:solidFill>
                  <a:schemeClr val="tx1"/>
                </a:solidFill>
                <a:latin typeface="+mn-lt"/>
                <a:ea typeface="+mn-ea"/>
                <a:cs typeface="+mn-cs"/>
              </a:defRPr>
            </a:lvl4pPr>
            <a:lvl5pPr marL="540000" indent="-180000" algn="l" defTabSz="914400" rtl="0" eaLnBrk="1" latinLnBrk="0" hangingPunct="1">
              <a:lnSpc>
                <a:spcPct val="120000"/>
              </a:lnSpc>
              <a:spcBef>
                <a:spcPts val="0"/>
              </a:spcBef>
              <a:buFont typeface="Arial" panose="020B0604020202020204" pitchFamily="34" charset="0"/>
              <a:buChar char="•"/>
              <a:defRPr sz="11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AU" dirty="0"/>
              <a:t>FY19 production</a:t>
            </a:r>
            <a:endParaRPr lang="en-AU" baseline="30000" dirty="0"/>
          </a:p>
        </p:txBody>
      </p:sp>
      <p:sp>
        <p:nvSpPr>
          <p:cNvPr id="8" name="TextBox 7">
            <a:extLst>
              <a:ext uri="{FF2B5EF4-FFF2-40B4-BE49-F238E27FC236}">
                <a16:creationId xmlns:a16="http://schemas.microsoft.com/office/drawing/2014/main" id="{C6B83184-A4A9-4541-B81B-0600A53EDF5B}"/>
              </a:ext>
            </a:extLst>
          </p:cNvPr>
          <p:cNvSpPr txBox="1"/>
          <p:nvPr/>
        </p:nvSpPr>
        <p:spPr>
          <a:xfrm>
            <a:off x="10075863" y="2527624"/>
            <a:ext cx="899410" cy="461665"/>
          </a:xfrm>
          <a:prstGeom prst="rect">
            <a:avLst/>
          </a:prstGeom>
          <a:noFill/>
        </p:spPr>
        <p:txBody>
          <a:bodyPr wrap="square" rtlCol="0">
            <a:spAutoFit/>
          </a:bodyPr>
          <a:lstStyle/>
          <a:p>
            <a:pPr algn="ctr"/>
            <a:r>
              <a:rPr lang="en-GB" sz="1200" b="1" dirty="0">
                <a:solidFill>
                  <a:schemeClr val="accent2"/>
                </a:solidFill>
                <a:latin typeface="+mj-lt"/>
                <a:cs typeface="Arial" panose="020B0604020202020204" pitchFamily="34" charset="0"/>
              </a:rPr>
              <a:t>29.4</a:t>
            </a:r>
            <a:br>
              <a:rPr lang="en-GB" sz="1200" b="1" dirty="0">
                <a:solidFill>
                  <a:schemeClr val="accent2"/>
                </a:solidFill>
                <a:latin typeface="+mj-lt"/>
                <a:cs typeface="Arial" panose="020B0604020202020204" pitchFamily="34" charset="0"/>
              </a:rPr>
            </a:br>
            <a:r>
              <a:rPr lang="en-GB" sz="1200" b="1" dirty="0">
                <a:solidFill>
                  <a:schemeClr val="accent2"/>
                </a:solidFill>
                <a:latin typeface="+mj-lt"/>
                <a:cs typeface="Arial" panose="020B0604020202020204" pitchFamily="34" charset="0"/>
              </a:rPr>
              <a:t>MMboe</a:t>
            </a:r>
          </a:p>
        </p:txBody>
      </p:sp>
      <p:graphicFrame>
        <p:nvGraphicFramePr>
          <p:cNvPr id="9" name="Chart 8">
            <a:extLst>
              <a:ext uri="{FF2B5EF4-FFF2-40B4-BE49-F238E27FC236}">
                <a16:creationId xmlns:a16="http://schemas.microsoft.com/office/drawing/2014/main" id="{26230B5C-D622-48D6-9006-5360E8B917DF}"/>
              </a:ext>
            </a:extLst>
          </p:cNvPr>
          <p:cNvGraphicFramePr/>
          <p:nvPr/>
        </p:nvGraphicFramePr>
        <p:xfrm>
          <a:off x="9003204" y="4164572"/>
          <a:ext cx="3137706" cy="209180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669412DB-6AAB-4ADA-B4F2-55E34A829331}"/>
              </a:ext>
            </a:extLst>
          </p:cNvPr>
          <p:cNvSpPr txBox="1"/>
          <p:nvPr/>
        </p:nvSpPr>
        <p:spPr>
          <a:xfrm>
            <a:off x="10075863" y="4894801"/>
            <a:ext cx="899410" cy="461665"/>
          </a:xfrm>
          <a:prstGeom prst="rect">
            <a:avLst/>
          </a:prstGeom>
          <a:noFill/>
        </p:spPr>
        <p:txBody>
          <a:bodyPr wrap="square" rtlCol="0">
            <a:spAutoFit/>
          </a:bodyPr>
          <a:lstStyle/>
          <a:p>
            <a:pPr algn="ctr"/>
            <a:r>
              <a:rPr lang="en-GB" sz="1200" b="1" dirty="0">
                <a:solidFill>
                  <a:schemeClr val="accent2"/>
                </a:solidFill>
                <a:latin typeface="+mj-lt"/>
                <a:cs typeface="Arial" panose="020B0604020202020204" pitchFamily="34" charset="0"/>
              </a:rPr>
              <a:t>326</a:t>
            </a:r>
            <a:br>
              <a:rPr lang="en-GB" sz="1200" b="1" dirty="0">
                <a:solidFill>
                  <a:schemeClr val="accent2"/>
                </a:solidFill>
                <a:latin typeface="+mj-lt"/>
                <a:cs typeface="Arial" panose="020B0604020202020204" pitchFamily="34" charset="0"/>
              </a:rPr>
            </a:br>
            <a:r>
              <a:rPr lang="en-GB" sz="1200" b="1" dirty="0">
                <a:solidFill>
                  <a:schemeClr val="accent2"/>
                </a:solidFill>
                <a:latin typeface="+mj-lt"/>
                <a:cs typeface="Arial" panose="020B0604020202020204" pitchFamily="34" charset="0"/>
              </a:rPr>
              <a:t>MMboe</a:t>
            </a:r>
          </a:p>
        </p:txBody>
      </p:sp>
      <p:sp>
        <p:nvSpPr>
          <p:cNvPr id="12" name="Content Placeholder 18">
            <a:extLst>
              <a:ext uri="{FF2B5EF4-FFF2-40B4-BE49-F238E27FC236}">
                <a16:creationId xmlns:a16="http://schemas.microsoft.com/office/drawing/2014/main" id="{E70A46B8-8E7C-4A6B-BA16-19AECBB48D53}"/>
              </a:ext>
            </a:extLst>
          </p:cNvPr>
          <p:cNvSpPr txBox="1">
            <a:spLocks/>
          </p:cNvSpPr>
          <p:nvPr/>
        </p:nvSpPr>
        <p:spPr>
          <a:xfrm>
            <a:off x="4576970" y="1327377"/>
            <a:ext cx="4109830" cy="5172773"/>
          </a:xfrm>
          <a:prstGeom prst="rect">
            <a:avLst/>
          </a:prstGeom>
        </p:spPr>
        <p:txBody>
          <a:bodyPr/>
          <a:lstStyle>
            <a:lvl1pPr marL="0" indent="0" algn="l" defTabSz="914400" rtl="0" eaLnBrk="1" latinLnBrk="0" hangingPunct="1">
              <a:lnSpc>
                <a:spcPct val="100000"/>
              </a:lnSpc>
              <a:spcBef>
                <a:spcPts val="1600"/>
              </a:spcBef>
              <a:spcAft>
                <a:spcPts val="1600"/>
              </a:spcAft>
              <a:buFontTx/>
              <a:buNone/>
              <a:defRPr sz="1600" b="1" kern="1200">
                <a:solidFill>
                  <a:schemeClr val="accent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120000"/>
              </a:lnSpc>
              <a:spcBef>
                <a:spcPts val="800"/>
              </a:spcBef>
              <a:spcAft>
                <a:spcPts val="1200"/>
              </a:spcAft>
              <a:buFontTx/>
              <a:buNone/>
              <a:defRPr sz="1400" kern="1200">
                <a:solidFill>
                  <a:schemeClr val="tx1"/>
                </a:solidFill>
                <a:latin typeface="+mn-lt"/>
                <a:ea typeface="+mn-ea"/>
                <a:cs typeface="+mn-cs"/>
              </a:defRPr>
            </a:lvl2pPr>
            <a:lvl3pPr marL="180000" indent="-1800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1200"/>
              </a:spcAft>
              <a:buFont typeface="Courier New" panose="02070309020205020404" pitchFamily="49" charset="0"/>
              <a:buChar char="o"/>
              <a:defRPr sz="1400" kern="1200">
                <a:solidFill>
                  <a:schemeClr val="tx1"/>
                </a:solidFill>
                <a:latin typeface="+mn-lt"/>
                <a:ea typeface="+mn-ea"/>
                <a:cs typeface="+mn-cs"/>
              </a:defRPr>
            </a:lvl4pPr>
            <a:lvl5pPr marL="540000" indent="-1800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600"/>
              </a:spcBef>
              <a:buFontTx/>
              <a:buNone/>
              <a:defRPr sz="1100" b="1" kern="1200">
                <a:solidFill>
                  <a:schemeClr val="accent1"/>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AU" dirty="0"/>
              <a:t>FY19 Highlights:</a:t>
            </a:r>
          </a:p>
          <a:p>
            <a:pPr lvl="2">
              <a:buFont typeface="Wingdings" panose="05000000000000000000" pitchFamily="2" charset="2"/>
              <a:buChar char="ü"/>
            </a:pPr>
            <a:r>
              <a:rPr lang="en-US" sz="1200" dirty="0"/>
              <a:t>GSA executed with Alinta Energy for delivery of 20 TJ/d from July 2020 for 4.5 years. FID reached on Waitsia Stage 1 expansion to 20 TJ/day</a:t>
            </a:r>
          </a:p>
          <a:p>
            <a:pPr lvl="2">
              <a:buFont typeface="Wingdings" panose="05000000000000000000" pitchFamily="2" charset="2"/>
              <a:buChar char="ü"/>
            </a:pPr>
            <a:r>
              <a:rPr lang="en-US" sz="1200" dirty="0" err="1"/>
              <a:t>Waitsia</a:t>
            </a:r>
            <a:r>
              <a:rPr lang="en-US" sz="1200" dirty="0"/>
              <a:t> Stage 1 includes large diameter connection to DBNGP</a:t>
            </a:r>
          </a:p>
          <a:p>
            <a:pPr lvl="2">
              <a:buFont typeface="Wingdings" panose="05000000000000000000" pitchFamily="2" charset="2"/>
              <a:buChar char="ü"/>
            </a:pPr>
            <a:r>
              <a:rPr lang="en-US" sz="1200" dirty="0"/>
              <a:t>FEED completed and EPC tenders in progress on Waitsia Gas Project Stage 2</a:t>
            </a:r>
          </a:p>
          <a:p>
            <a:pPr lvl="2">
              <a:buFont typeface="Wingdings" panose="05000000000000000000" pitchFamily="2" charset="2"/>
              <a:buChar char="ü"/>
            </a:pPr>
            <a:r>
              <a:rPr lang="en-US" sz="1200" dirty="0"/>
              <a:t>Beach and Mitsui E&amp;P Australia (MEPAU) align interests 50:50 across Perth Basin</a:t>
            </a:r>
          </a:p>
          <a:p>
            <a:pPr marL="0" lvl="2" indent="0">
              <a:buNone/>
            </a:pPr>
            <a:r>
              <a:rPr lang="en-AU" sz="1600" b="1" dirty="0">
                <a:solidFill>
                  <a:schemeClr val="accent2"/>
                </a:solidFill>
                <a:latin typeface="Segoe UI" panose="020B0502040204020203" pitchFamily="34" charset="0"/>
                <a:cs typeface="Segoe UI" panose="020B0502040204020203" pitchFamily="34" charset="0"/>
              </a:rPr>
              <a:t>FY20 Focus:</a:t>
            </a:r>
          </a:p>
          <a:p>
            <a:pPr lvl="2"/>
            <a:r>
              <a:rPr lang="en-US" sz="1200" dirty="0"/>
              <a:t>Commence construction of Waitsia Stage 1 expansion</a:t>
            </a:r>
          </a:p>
          <a:p>
            <a:pPr lvl="2"/>
            <a:r>
              <a:rPr lang="en-US" sz="1200" dirty="0"/>
              <a:t>FID on Waitsia Gas Project Stage 2</a:t>
            </a:r>
          </a:p>
          <a:p>
            <a:pPr lvl="2"/>
            <a:r>
              <a:rPr lang="en-US" sz="1200" dirty="0"/>
              <a:t>Drill </a:t>
            </a:r>
            <a:r>
              <a:rPr lang="en-US" sz="1200" dirty="0" err="1"/>
              <a:t>Beharra</a:t>
            </a:r>
            <a:r>
              <a:rPr lang="en-US" sz="1200" dirty="0"/>
              <a:t> Springs Deep-1 exploration well</a:t>
            </a:r>
          </a:p>
          <a:p>
            <a:pPr lvl="2"/>
            <a:r>
              <a:rPr lang="en-US" sz="1200" dirty="0"/>
              <a:t>Trieste 3D seismic survey</a:t>
            </a:r>
          </a:p>
        </p:txBody>
      </p:sp>
      <p:sp>
        <p:nvSpPr>
          <p:cNvPr id="13" name="TextBox 12">
            <a:extLst>
              <a:ext uri="{FF2B5EF4-FFF2-40B4-BE49-F238E27FC236}">
                <a16:creationId xmlns:a16="http://schemas.microsoft.com/office/drawing/2014/main" id="{00101922-88F0-4FFA-ADA9-DF08425542EC}"/>
              </a:ext>
            </a:extLst>
          </p:cNvPr>
          <p:cNvSpPr txBox="1"/>
          <p:nvPr/>
        </p:nvSpPr>
        <p:spPr>
          <a:xfrm>
            <a:off x="10760410" y="2065044"/>
            <a:ext cx="1289970" cy="246221"/>
          </a:xfrm>
          <a:prstGeom prst="rect">
            <a:avLst/>
          </a:prstGeom>
          <a:noFill/>
        </p:spPr>
        <p:txBody>
          <a:bodyPr wrap="square" rtlCol="0">
            <a:spAutoFit/>
          </a:bodyPr>
          <a:lstStyle/>
          <a:p>
            <a:pPr algn="ctr"/>
            <a:r>
              <a:rPr lang="en-GB" sz="1000" b="1" dirty="0">
                <a:latin typeface="+mj-lt"/>
                <a:cs typeface="Arial" panose="020B0604020202020204" pitchFamily="34" charset="0"/>
              </a:rPr>
              <a:t>0.7 MMboe</a:t>
            </a:r>
          </a:p>
        </p:txBody>
      </p:sp>
      <p:sp>
        <p:nvSpPr>
          <p:cNvPr id="14" name="TextBox 13">
            <a:extLst>
              <a:ext uri="{FF2B5EF4-FFF2-40B4-BE49-F238E27FC236}">
                <a16:creationId xmlns:a16="http://schemas.microsoft.com/office/drawing/2014/main" id="{04FAFB69-3D5B-47C3-AB9B-DC27CF1E6D8F}"/>
              </a:ext>
            </a:extLst>
          </p:cNvPr>
          <p:cNvSpPr txBox="1"/>
          <p:nvPr/>
        </p:nvSpPr>
        <p:spPr>
          <a:xfrm>
            <a:off x="11055273" y="4610029"/>
            <a:ext cx="899410" cy="246221"/>
          </a:xfrm>
          <a:prstGeom prst="rect">
            <a:avLst/>
          </a:prstGeom>
          <a:noFill/>
        </p:spPr>
        <p:txBody>
          <a:bodyPr wrap="square" rtlCol="0">
            <a:spAutoFit/>
          </a:bodyPr>
          <a:lstStyle/>
          <a:p>
            <a:pPr algn="ctr"/>
            <a:r>
              <a:rPr lang="en-GB" sz="1000" b="1" dirty="0">
                <a:latin typeface="+mj-lt"/>
                <a:cs typeface="Arial" panose="020B0604020202020204" pitchFamily="34" charset="0"/>
              </a:rPr>
              <a:t>73 MMboe</a:t>
            </a:r>
          </a:p>
        </p:txBody>
      </p:sp>
      <p:pic>
        <p:nvPicPr>
          <p:cNvPr id="25" name="Picture 24">
            <a:extLst>
              <a:ext uri="{FF2B5EF4-FFF2-40B4-BE49-F238E27FC236}">
                <a16:creationId xmlns:a16="http://schemas.microsoft.com/office/drawing/2014/main" id="{71C726DF-3D46-4086-8F1D-E82B06F6E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11" y="1442584"/>
            <a:ext cx="3792242" cy="4463786"/>
          </a:xfrm>
          <a:prstGeom prst="rect">
            <a:avLst/>
          </a:prstGeom>
        </p:spPr>
      </p:pic>
      <p:sp>
        <p:nvSpPr>
          <p:cNvPr id="26" name="TextBox 25">
            <a:extLst>
              <a:ext uri="{FF2B5EF4-FFF2-40B4-BE49-F238E27FC236}">
                <a16:creationId xmlns:a16="http://schemas.microsoft.com/office/drawing/2014/main" id="{7AA30B80-0990-40F8-881B-E5EBC7EA22D7}"/>
              </a:ext>
            </a:extLst>
          </p:cNvPr>
          <p:cNvSpPr txBox="1"/>
          <p:nvPr/>
        </p:nvSpPr>
        <p:spPr>
          <a:xfrm>
            <a:off x="499225" y="5983833"/>
            <a:ext cx="3668580" cy="92333"/>
          </a:xfrm>
          <a:prstGeom prst="rect">
            <a:avLst/>
          </a:prstGeom>
          <a:noFill/>
        </p:spPr>
        <p:txBody>
          <a:bodyPr wrap="square" lIns="0" tIns="0" rIns="0" bIns="0" rtlCol="0" anchor="b">
            <a:spAutoFit/>
          </a:bodyPr>
          <a:lstStyle/>
          <a:p>
            <a:pPr>
              <a:spcBef>
                <a:spcPts val="100"/>
              </a:spcBef>
              <a:spcAft>
                <a:spcPts val="100"/>
              </a:spcAft>
            </a:pPr>
            <a:r>
              <a:rPr lang="en-US" sz="600" dirty="0">
                <a:solidFill>
                  <a:schemeClr val="tx1">
                    <a:lumMod val="75000"/>
                    <a:lumOff val="25000"/>
                  </a:schemeClr>
                </a:solidFill>
              </a:rPr>
              <a:t>1. Subject to completion of sale of 17% interest to Mitsui E&amp;P Australia</a:t>
            </a:r>
          </a:p>
        </p:txBody>
      </p:sp>
    </p:spTree>
    <p:extLst>
      <p:ext uri="{BB962C8B-B14F-4D97-AF65-F5344CB8AC3E}">
        <p14:creationId xmlns:p14="http://schemas.microsoft.com/office/powerpoint/2010/main" val="327310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264F8-FECF-4D9A-88E9-9C86BF04590E}"/>
              </a:ext>
            </a:extLst>
          </p:cNvPr>
          <p:cNvSpPr>
            <a:spLocks noGrp="1"/>
          </p:cNvSpPr>
          <p:nvPr>
            <p:ph type="title"/>
          </p:nvPr>
        </p:nvSpPr>
        <p:spPr>
          <a:xfrm>
            <a:off x="554400" y="468000"/>
            <a:ext cx="10188000" cy="332399"/>
          </a:xfrm>
        </p:spPr>
        <p:txBody>
          <a:bodyPr/>
          <a:lstStyle/>
          <a:p>
            <a:r>
              <a:rPr lang="en-US" dirty="0"/>
              <a:t>Perth Basin exploration</a:t>
            </a:r>
            <a:endParaRPr lang="en-AU" dirty="0"/>
          </a:p>
        </p:txBody>
      </p:sp>
      <p:sp>
        <p:nvSpPr>
          <p:cNvPr id="3" name="Content Placeholder 2">
            <a:extLst>
              <a:ext uri="{FF2B5EF4-FFF2-40B4-BE49-F238E27FC236}">
                <a16:creationId xmlns:a16="http://schemas.microsoft.com/office/drawing/2014/main" id="{B82EC4C7-9192-4072-8D30-550B9BA145E1}"/>
              </a:ext>
            </a:extLst>
          </p:cNvPr>
          <p:cNvSpPr>
            <a:spLocks noGrp="1"/>
          </p:cNvSpPr>
          <p:nvPr>
            <p:ph sz="half" idx="1"/>
          </p:nvPr>
        </p:nvSpPr>
        <p:spPr>
          <a:xfrm>
            <a:off x="6096000" y="1682171"/>
            <a:ext cx="5636693" cy="4536000"/>
          </a:xfrm>
        </p:spPr>
        <p:txBody>
          <a:bodyPr/>
          <a:lstStyle/>
          <a:p>
            <a:pPr lvl="2"/>
            <a:r>
              <a:rPr lang="en-US" dirty="0"/>
              <a:t>Waitsia appraisal result is a game changer for the Perth Basin</a:t>
            </a:r>
          </a:p>
          <a:p>
            <a:pPr lvl="2"/>
            <a:r>
              <a:rPr lang="en-US" dirty="0"/>
              <a:t>Opened up the </a:t>
            </a:r>
            <a:r>
              <a:rPr lang="en-US" dirty="0" err="1"/>
              <a:t>Kingia</a:t>
            </a:r>
            <a:r>
              <a:rPr lang="en-US" dirty="0"/>
              <a:t> / High Cliff play, a new, deeper play with significant upside potential</a:t>
            </a:r>
          </a:p>
          <a:p>
            <a:pPr lvl="2"/>
            <a:r>
              <a:rPr lang="en-US" dirty="0"/>
              <a:t>Multiple prospects located close to existing infrastructure and customers</a:t>
            </a:r>
          </a:p>
          <a:p>
            <a:pPr lvl="2"/>
            <a:r>
              <a:rPr lang="en-US" dirty="0"/>
              <a:t>Beach acting on this via:</a:t>
            </a:r>
          </a:p>
          <a:p>
            <a:pPr marL="465750" lvl="2" indent="-285750"/>
            <a:r>
              <a:rPr lang="en-US" b="0" dirty="0">
                <a:solidFill>
                  <a:schemeClr val="tx1"/>
                </a:solidFill>
              </a:rPr>
              <a:t>Renewed exploration focus to deep conventional gas reservoirs </a:t>
            </a:r>
          </a:p>
          <a:p>
            <a:pPr marL="465750" lvl="2" indent="-285750"/>
            <a:r>
              <a:rPr lang="en-US" b="0" dirty="0">
                <a:solidFill>
                  <a:schemeClr val="tx1"/>
                </a:solidFill>
              </a:rPr>
              <a:t>Beach to drill </a:t>
            </a:r>
            <a:r>
              <a:rPr lang="en-US" b="0" dirty="0" err="1">
                <a:solidFill>
                  <a:schemeClr val="tx1"/>
                </a:solidFill>
              </a:rPr>
              <a:t>Beharra</a:t>
            </a:r>
            <a:r>
              <a:rPr lang="en-US" b="0" dirty="0">
                <a:solidFill>
                  <a:schemeClr val="tx1"/>
                </a:solidFill>
              </a:rPr>
              <a:t> Springs Deep-1 exploration well in October 2019. </a:t>
            </a:r>
          </a:p>
          <a:p>
            <a:pPr marL="465750" lvl="2" indent="-285750"/>
            <a:r>
              <a:rPr lang="en-US" dirty="0"/>
              <a:t>Trieste seismic survey over Kerr prospect</a:t>
            </a:r>
          </a:p>
          <a:p>
            <a:endParaRPr lang="en-AU" sz="1400" dirty="0"/>
          </a:p>
        </p:txBody>
      </p:sp>
      <p:sp>
        <p:nvSpPr>
          <p:cNvPr id="4" name="Text Placeholder 3">
            <a:extLst>
              <a:ext uri="{FF2B5EF4-FFF2-40B4-BE49-F238E27FC236}">
                <a16:creationId xmlns:a16="http://schemas.microsoft.com/office/drawing/2014/main" id="{CDA624D8-5CAD-4C56-B988-9C47C946E818}"/>
              </a:ext>
            </a:extLst>
          </p:cNvPr>
          <p:cNvSpPr>
            <a:spLocks noGrp="1"/>
          </p:cNvSpPr>
          <p:nvPr>
            <p:ph type="body" sz="quarter" idx="13"/>
          </p:nvPr>
        </p:nvSpPr>
        <p:spPr/>
        <p:txBody>
          <a:bodyPr/>
          <a:lstStyle/>
          <a:p>
            <a:r>
              <a:rPr lang="en-AU" dirty="0"/>
              <a:t>Deep basin potential opened with </a:t>
            </a:r>
            <a:r>
              <a:rPr lang="en-AU" dirty="0" err="1"/>
              <a:t>Waitsia</a:t>
            </a:r>
            <a:r>
              <a:rPr lang="en-AU" dirty="0"/>
              <a:t> discovery</a:t>
            </a:r>
          </a:p>
        </p:txBody>
      </p:sp>
      <p:sp>
        <p:nvSpPr>
          <p:cNvPr id="5" name="Content Placeholder 4">
            <a:extLst>
              <a:ext uri="{FF2B5EF4-FFF2-40B4-BE49-F238E27FC236}">
                <a16:creationId xmlns:a16="http://schemas.microsoft.com/office/drawing/2014/main" id="{35A54A91-CA55-4C5E-A924-569FE037A53B}"/>
              </a:ext>
            </a:extLst>
          </p:cNvPr>
          <p:cNvSpPr>
            <a:spLocks noGrp="1"/>
          </p:cNvSpPr>
          <p:nvPr>
            <p:ph sz="half" idx="15"/>
          </p:nvPr>
        </p:nvSpPr>
        <p:spPr/>
        <p:txBody>
          <a:bodyPr/>
          <a:lstStyle/>
          <a:p>
            <a:r>
              <a:rPr lang="en-US" dirty="0"/>
              <a:t>Perth Basin gas discoveries over time</a:t>
            </a:r>
            <a:endParaRPr lang="en-US" baseline="30000" dirty="0"/>
          </a:p>
        </p:txBody>
      </p:sp>
      <p:graphicFrame>
        <p:nvGraphicFramePr>
          <p:cNvPr id="7" name="Chart 6">
            <a:extLst>
              <a:ext uri="{FF2B5EF4-FFF2-40B4-BE49-F238E27FC236}">
                <a16:creationId xmlns:a16="http://schemas.microsoft.com/office/drawing/2014/main" id="{76CBE73D-8E8F-404B-A882-F32E8CA30285}"/>
              </a:ext>
            </a:extLst>
          </p:cNvPr>
          <p:cNvGraphicFramePr/>
          <p:nvPr>
            <p:extLst>
              <p:ext uri="{D42A27DB-BD31-4B8C-83A1-F6EECF244321}">
                <p14:modId xmlns:p14="http://schemas.microsoft.com/office/powerpoint/2010/main" val="1174003100"/>
              </p:ext>
            </p:extLst>
          </p:nvPr>
        </p:nvGraphicFramePr>
        <p:xfrm>
          <a:off x="355229" y="1914209"/>
          <a:ext cx="5220380" cy="36595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90564"/>
      </p:ext>
    </p:extLst>
  </p:cSld>
  <p:clrMapOvr>
    <a:masterClrMapping/>
  </p:clrMapOvr>
</p:sld>
</file>

<file path=ppt/theme/theme1.xml><?xml version="1.0" encoding="utf-8"?>
<a:theme xmlns:a="http://schemas.openxmlformats.org/drawingml/2006/main" name="Beach Energy">
  <a:themeElements>
    <a:clrScheme name="Beach Energy">
      <a:dk1>
        <a:sysClr val="windowText" lastClr="000000"/>
      </a:dk1>
      <a:lt1>
        <a:sysClr val="window" lastClr="FFFFFF"/>
      </a:lt1>
      <a:dk2>
        <a:srgbClr val="C8C8C8"/>
      </a:dk2>
      <a:lt2>
        <a:srgbClr val="A0A0A0"/>
      </a:lt2>
      <a:accent1>
        <a:srgbClr val="00AEEF"/>
      </a:accent1>
      <a:accent2>
        <a:srgbClr val="005496"/>
      </a:accent2>
      <a:accent3>
        <a:srgbClr val="D4BEA7"/>
      </a:accent3>
      <a:accent4>
        <a:srgbClr val="EA5A24"/>
      </a:accent4>
      <a:accent5>
        <a:srgbClr val="B48E67"/>
      </a:accent5>
      <a:accent6>
        <a:srgbClr val="A0A0A0"/>
      </a:accent6>
      <a:hlink>
        <a:srgbClr val="0563C1"/>
      </a:hlink>
      <a:folHlink>
        <a:srgbClr val="954F72"/>
      </a:folHlink>
    </a:clrScheme>
    <a:fontScheme name="Custom 3">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100" dirty="0" smtClean="0"/>
        </a:defPPr>
      </a:lstStyle>
    </a:txDef>
  </a:objectDefaults>
  <a:extraClrSchemeLst/>
  <a:extLst>
    <a:ext uri="{05A4C25C-085E-4340-85A3-A5531E510DB2}">
      <thm15:themeFamily xmlns:thm15="http://schemas.microsoft.com/office/thememl/2012/main" name="Beach Energy template.pptx" id="{55922355-30FF-475F-8793-B357889090ED}" vid="{5B03B802-3872-4669-9946-95C8780F09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a67a52fd-46df-4a45-9997-cedfc17376be">PowerPoint</Category>
    <Order0 xmlns="a67a52fd-46df-4a45-9997-cedfc17376b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141F0933FB134DAD2E6EDCAFA4FC0A" ma:contentTypeVersion="4" ma:contentTypeDescription="Create a new document." ma:contentTypeScope="" ma:versionID="a3ba2418f1613095d1c5154ce11c799b">
  <xsd:schema xmlns:xsd="http://www.w3.org/2001/XMLSchema" xmlns:xs="http://www.w3.org/2001/XMLSchema" xmlns:p="http://schemas.microsoft.com/office/2006/metadata/properties" xmlns:ns2="a67a52fd-46df-4a45-9997-cedfc17376be" targetNamespace="http://schemas.microsoft.com/office/2006/metadata/properties" ma:root="true" ma:fieldsID="2cf78a043cae580ed759ea077171ae44" ns2:_="">
    <xsd:import namespace="a67a52fd-46df-4a45-9997-cedfc17376be"/>
    <xsd:element name="properties">
      <xsd:complexType>
        <xsd:sequence>
          <xsd:element name="documentManagement">
            <xsd:complexType>
              <xsd:all>
                <xsd:element ref="ns2:Category"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a52fd-46df-4a45-9997-cedfc17376be" elementFormDefault="qualified">
    <xsd:import namespace="http://schemas.microsoft.com/office/2006/documentManagement/types"/>
    <xsd:import namespace="http://schemas.microsoft.com/office/infopath/2007/PartnerControls"/>
    <xsd:element name="Category" ma:index="8" nillable="true" ma:displayName="Category" ma:default="Word" ma:format="Dropdown" ma:internalName="Category">
      <xsd:simpleType>
        <xsd:restriction base="dms:Choice">
          <xsd:enumeration value="Word"/>
          <xsd:enumeration value="PowerPoint"/>
        </xsd:restriction>
      </xsd:simpleType>
    </xsd:element>
    <xsd:element name="Order0" ma:index="9" nillable="true" ma:displayName="Order" ma:internalName="Order0">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A3367A-6EBB-4B77-AFE7-D0769AC0BB45}">
  <ds:schemaRefs>
    <ds:schemaRef ds:uri="http://purl.org/dc/elements/1.1/"/>
    <ds:schemaRef ds:uri="http://schemas.microsoft.com/office/2006/metadata/properties"/>
    <ds:schemaRef ds:uri="a67a52fd-46df-4a45-9997-cedfc17376b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3FE25B9-EC83-4D3B-84DF-CC7639AEF9D9}">
  <ds:schemaRefs>
    <ds:schemaRef ds:uri="http://schemas.microsoft.com/sharepoint/v3/contenttype/forms"/>
  </ds:schemaRefs>
</ds:datastoreItem>
</file>

<file path=customXml/itemProps3.xml><?xml version="1.0" encoding="utf-8"?>
<ds:datastoreItem xmlns:ds="http://schemas.openxmlformats.org/officeDocument/2006/customXml" ds:itemID="{01B1E144-9951-4DDD-86F6-7EC75E551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7a52fd-46df-4a45-9997-cedfc1737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13741</TotalTime>
  <Words>1516</Words>
  <Application>Microsoft Office PowerPoint</Application>
  <PresentationFormat>Widescreen</PresentationFormat>
  <Paragraphs>149</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Courier New</vt:lpstr>
      <vt:lpstr>Segoe UI</vt:lpstr>
      <vt:lpstr>Segoe UI Light</vt:lpstr>
      <vt:lpstr>Wingdings</vt:lpstr>
      <vt:lpstr>Beach Energy</vt:lpstr>
      <vt:lpstr>Perth Basin Update  WA Petroleum Day   Thomas Nador – GM WA Development</vt:lpstr>
      <vt:lpstr>PowerPoint Presentation</vt:lpstr>
      <vt:lpstr>Beach Energy Limited</vt:lpstr>
      <vt:lpstr>Beach Energy portfolio</vt:lpstr>
      <vt:lpstr>FY19 – A new record for Beach Energy</vt:lpstr>
      <vt:lpstr>Reinvesting to drive growth</vt:lpstr>
      <vt:lpstr>Beach’s history in the Perth Basin</vt:lpstr>
      <vt:lpstr>Significant progress in FY19</vt:lpstr>
      <vt:lpstr>Perth Basin exploration</vt:lpstr>
      <vt:lpstr>Perth Basin</vt:lpstr>
      <vt:lpstr>Community support a key to success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Ideaseed</dc:creator>
  <cp:keywords/>
  <dc:description/>
  <cp:lastModifiedBy>Thomas Nador</cp:lastModifiedBy>
  <cp:revision>252</cp:revision>
  <cp:lastPrinted>2019-09-06T02:04:17Z</cp:lastPrinted>
  <dcterms:created xsi:type="dcterms:W3CDTF">2019-02-07T18:31:35Z</dcterms:created>
  <dcterms:modified xsi:type="dcterms:W3CDTF">2019-09-11T23:24:31Z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0x010100FD141F0933FB134DAD2E6EDCAFA4FC0A</vt:lpwstr>
  </property>
</Properties>
</file>