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65" r:id="rId6"/>
    <p:sldId id="267" r:id="rId7"/>
    <p:sldId id="277" r:id="rId8"/>
    <p:sldId id="278" r:id="rId9"/>
    <p:sldId id="279" r:id="rId10"/>
    <p:sldId id="280" r:id="rId11"/>
    <p:sldId id="281" r:id="rId1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4">
          <p15:clr>
            <a:srgbClr val="A4A3A4"/>
          </p15:clr>
        </p15:guide>
        <p15:guide id="2" pos="9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912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666" y="96"/>
      </p:cViewPr>
      <p:guideLst>
        <p:guide orient="horz" pos="1524"/>
        <p:guide pos="9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E9AA5-4B35-4EDD-8838-1E26D02577F2}" type="datetimeFigureOut">
              <a:rPr lang="en-AU" smtClean="0"/>
              <a:t>13/09/2019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2A652-E7B1-4E6F-809B-F96FC9223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55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Welcome to our first focus group session and thank you for agreeing to participate.</a:t>
            </a:r>
          </a:p>
          <a:p>
            <a:endParaRPr lang="en-AU" dirty="0"/>
          </a:p>
          <a:p>
            <a:r>
              <a:rPr lang="en-AU" dirty="0" smtClean="0"/>
              <a:t>Although </a:t>
            </a:r>
            <a:r>
              <a:rPr lang="en-AU" smtClean="0"/>
              <a:t>some information has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2A652-E7B1-4E6F-809B-F96FC922388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30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3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0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5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8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7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21C5-9DD2-F448-926E-E8D3CA79025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8074-EF60-7744-BC1F-4D8FCE869FB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6" y="-57354"/>
            <a:ext cx="9387862" cy="52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4" y="-115534"/>
            <a:ext cx="9398000" cy="52910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42748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AU" dirty="0"/>
              <a:t>Attracting Diversified Investment into WA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51116" y="3008450"/>
            <a:ext cx="6400800" cy="1481170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1"/>
                </a:solidFill>
              </a:rPr>
              <a:t>13 </a:t>
            </a:r>
            <a:r>
              <a:rPr lang="en-AU" sz="2400" dirty="0" smtClean="0">
                <a:solidFill>
                  <a:schemeClr val="tx1"/>
                </a:solidFill>
              </a:rPr>
              <a:t>September 2019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Rebecca </a:t>
            </a:r>
            <a:r>
              <a:rPr lang="en-AU" sz="2400" dirty="0" smtClean="0">
                <a:solidFill>
                  <a:schemeClr val="tx1"/>
                </a:solidFill>
              </a:rPr>
              <a:t>Brown, Director General</a:t>
            </a:r>
          </a:p>
          <a:p>
            <a:endParaRPr lang="en-AU" sz="2400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38200" y="3387101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53"/>
          <a:stretch/>
        </p:blipFill>
        <p:spPr>
          <a:xfrm>
            <a:off x="7054" y="3217767"/>
            <a:ext cx="1858480" cy="1538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347169"/>
            <a:ext cx="8229600" cy="857250"/>
          </a:xfrm>
        </p:spPr>
        <p:txBody>
          <a:bodyPr>
            <a:normAutofit/>
          </a:bodyPr>
          <a:lstStyle/>
          <a:p>
            <a:r>
              <a:rPr lang="en-AU" dirty="0" smtClean="0"/>
              <a:t>Our investment history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8" t="12196" r="35183" b="-12196"/>
          <a:stretch/>
        </p:blipFill>
        <p:spPr>
          <a:xfrm>
            <a:off x="-405440" y="493970"/>
            <a:ext cx="2257950" cy="16121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2767" y="1640425"/>
            <a:ext cx="1409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bg1"/>
                </a:solidFill>
              </a:rPr>
              <a:t>Credit BHP</a:t>
            </a:r>
          </a:p>
          <a:p>
            <a:endParaRPr lang="en-AU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48856" y="2672477"/>
            <a:ext cx="1409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bg1"/>
                </a:solidFill>
              </a:rPr>
              <a:t>Credit Woodside</a:t>
            </a:r>
          </a:p>
          <a:p>
            <a:endParaRPr lang="en-A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11" y="4497169"/>
            <a:ext cx="1409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bg1"/>
                </a:solidFill>
              </a:rPr>
              <a:t>Credit Woodside</a:t>
            </a:r>
          </a:p>
          <a:p>
            <a:endParaRPr lang="en-AU" sz="1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869"/>
            <a:ext cx="1865534" cy="1445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2301" y="3003004"/>
            <a:ext cx="1409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Credit BHP</a:t>
            </a:r>
          </a:p>
          <a:p>
            <a:endParaRPr lang="en-A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2001" y="1640425"/>
            <a:ext cx="673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Focus </a:t>
            </a:r>
            <a:r>
              <a:rPr lang="en-AU" dirty="0" smtClean="0"/>
              <a:t>is to grow and diversify State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Businesses at all levels need support for trade and investment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Large </a:t>
            </a:r>
            <a:r>
              <a:rPr lang="en-AU" dirty="0"/>
              <a:t>infrastructure </a:t>
            </a:r>
            <a:r>
              <a:rPr lang="en-AU" dirty="0" smtClean="0"/>
              <a:t>projects </a:t>
            </a:r>
            <a:r>
              <a:rPr lang="en-AU" dirty="0" smtClean="0"/>
              <a:t>have utilised significant support resources, with great outcomes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Important to also support small and medium size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4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8" y="1913667"/>
            <a:ext cx="2123054" cy="1415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9" y="3329036"/>
            <a:ext cx="2110948" cy="1228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7983" y="4817844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Credit: </a:t>
            </a:r>
            <a:r>
              <a:rPr lang="en-US" sz="1100" dirty="0" smtClean="0">
                <a:solidFill>
                  <a:schemeClr val="bg1"/>
                </a:solidFill>
              </a:rPr>
              <a:t>Woodside</a:t>
            </a:r>
            <a:endParaRPr lang="en-AU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4481" y="3069784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Credit: </a:t>
            </a:r>
            <a:r>
              <a:rPr lang="en-US" sz="1100" dirty="0" smtClean="0">
                <a:solidFill>
                  <a:schemeClr val="bg1"/>
                </a:solidFill>
              </a:rPr>
              <a:t>Woodside</a:t>
            </a:r>
            <a:endParaRPr lang="en-AU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386" y="427548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Credit: </a:t>
            </a:r>
            <a:r>
              <a:rPr lang="en-US" sz="1100" dirty="0" smtClean="0">
                <a:solidFill>
                  <a:schemeClr val="bg1"/>
                </a:solidFill>
              </a:rPr>
              <a:t>Chevron</a:t>
            </a:r>
            <a:endParaRPr lang="en-AU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517" y="345112"/>
            <a:ext cx="8500766" cy="857250"/>
          </a:xfrm>
        </p:spPr>
        <p:txBody>
          <a:bodyPr>
            <a:normAutofit/>
          </a:bodyPr>
          <a:lstStyle/>
          <a:p>
            <a:r>
              <a:rPr lang="en-AU" dirty="0" smtClean="0"/>
              <a:t>A new direction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8" y="502585"/>
            <a:ext cx="2130794" cy="14202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2001" y="1640425"/>
            <a:ext cx="6731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Department </a:t>
            </a:r>
            <a:r>
              <a:rPr lang="en-AU" dirty="0" smtClean="0"/>
              <a:t>has been created to deliver proactive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statistics show a new direction is required to future-proof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Current economic structure creates uncertainty </a:t>
            </a:r>
            <a:r>
              <a:rPr lang="en-AU" dirty="0"/>
              <a:t>and challenges for business and government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</a:t>
            </a:r>
            <a:r>
              <a:rPr lang="en-AU" dirty="0" smtClean="0"/>
              <a:t>e </a:t>
            </a:r>
            <a:r>
              <a:rPr lang="en-AU" dirty="0"/>
              <a:t>must diversify the State economy </a:t>
            </a:r>
          </a:p>
        </p:txBody>
      </p:sp>
    </p:spTree>
    <p:extLst>
      <p:ext uri="{BB962C8B-B14F-4D97-AF65-F5344CB8AC3E}">
        <p14:creationId xmlns:p14="http://schemas.microsoft.com/office/powerpoint/2010/main" val="24159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1" y="414821"/>
            <a:ext cx="8229600" cy="857250"/>
          </a:xfrm>
        </p:spPr>
        <p:txBody>
          <a:bodyPr>
            <a:normAutofit/>
          </a:bodyPr>
          <a:lstStyle/>
          <a:p>
            <a:r>
              <a:rPr lang="en-AU" dirty="0" smtClean="0"/>
              <a:t>Diversifying WA’s LNG Industry</a:t>
            </a:r>
            <a:endParaRPr lang="en-AU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1242"/>
            <a:ext cx="1894206" cy="1324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2001" y="1640425"/>
            <a:ext cx="673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Leveraging </a:t>
            </a:r>
            <a:r>
              <a:rPr lang="en-AU" dirty="0" smtClean="0"/>
              <a:t>oil </a:t>
            </a:r>
            <a:r>
              <a:rPr lang="en-AU" dirty="0"/>
              <a:t>and gas industry </a:t>
            </a:r>
            <a:r>
              <a:rPr lang="en-AU" dirty="0" smtClean="0"/>
              <a:t>a </a:t>
            </a:r>
            <a:r>
              <a:rPr lang="en-AU" i="1" dirty="0"/>
              <a:t>vitally important part</a:t>
            </a:r>
            <a:r>
              <a:rPr lang="en-AU" dirty="0"/>
              <a:t> of </a:t>
            </a:r>
            <a:r>
              <a:rPr lang="en-AU" dirty="0" smtClean="0"/>
              <a:t>State’s economic </a:t>
            </a:r>
            <a:r>
              <a:rPr lang="en-AU" dirty="0"/>
              <a:t>growth </a:t>
            </a:r>
            <a:r>
              <a:rPr lang="en-AU" dirty="0" smtClean="0"/>
              <a:t>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Energy identified as a priority in economic development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Western Australia has an opportunity to position itself as a globally-recognised LNG </a:t>
            </a:r>
            <a:r>
              <a:rPr lang="en-AU" dirty="0" smtClean="0"/>
              <a:t>hub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Diversification </a:t>
            </a:r>
            <a:r>
              <a:rPr lang="en-AU" dirty="0"/>
              <a:t>of the </a:t>
            </a:r>
            <a:r>
              <a:rPr lang="en-AU" dirty="0" smtClean="0"/>
              <a:t>LNG </a:t>
            </a:r>
            <a:r>
              <a:rPr lang="en-AU" dirty="0"/>
              <a:t>sector </a:t>
            </a:r>
            <a:r>
              <a:rPr lang="en-AU" dirty="0" smtClean="0"/>
              <a:t>a promising </a:t>
            </a:r>
            <a:r>
              <a:rPr lang="en-AU" dirty="0"/>
              <a:t>and exciting </a:t>
            </a:r>
            <a:r>
              <a:rPr lang="en-AU" dirty="0" smtClean="0"/>
              <a:t>initiative of economic plan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" y="869639"/>
            <a:ext cx="1876625" cy="1250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40"/>
            <a:ext cx="1883741" cy="1255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34" y="3077450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solidFill>
                  <a:schemeClr val="bg1"/>
                </a:solidFill>
              </a:rPr>
              <a:t>Credit: Woodside</a:t>
            </a:r>
            <a:endParaRPr lang="en-AU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18" y="1853930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solidFill>
                  <a:schemeClr val="bg1"/>
                </a:solidFill>
              </a:rPr>
              <a:t>Credit: Woodside</a:t>
            </a:r>
            <a:endParaRPr lang="en-A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445" y="405051"/>
            <a:ext cx="8229600" cy="857250"/>
          </a:xfrm>
        </p:spPr>
        <p:txBody>
          <a:bodyPr/>
          <a:lstStyle/>
          <a:p>
            <a:r>
              <a:rPr lang="en-AU" dirty="0" smtClean="0"/>
              <a:t>New markets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412001" y="1516600"/>
            <a:ext cx="673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State must be more tapped into global trends, insights and </a:t>
            </a:r>
            <a:r>
              <a:rPr lang="en-AU" dirty="0" smtClean="0"/>
              <a:t>opportunities</a:t>
            </a:r>
            <a:br>
              <a:rPr lang="en-AU" dirty="0" smtClean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Government </a:t>
            </a:r>
            <a:r>
              <a:rPr lang="en-AU" dirty="0" smtClean="0"/>
              <a:t>recently launched </a:t>
            </a:r>
            <a:r>
              <a:rPr lang="en-AU" dirty="0"/>
              <a:t>the State’s first Asian Engagement </a:t>
            </a:r>
            <a:r>
              <a:rPr lang="en-AU" dirty="0" smtClean="0"/>
              <a:t>Strategy</a:t>
            </a:r>
          </a:p>
          <a:p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Western Australia’s current and future economic and social prosperity is tied to our Asian </a:t>
            </a:r>
            <a:r>
              <a:rPr lang="en-AU" dirty="0" smtClean="0"/>
              <a:t>neighbours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State has </a:t>
            </a:r>
            <a:r>
              <a:rPr lang="en-AU" dirty="0"/>
              <a:t>many strengths that will support increased trade with Asia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" y="1833999"/>
            <a:ext cx="2126479" cy="1375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7" y="3209773"/>
            <a:ext cx="2141090" cy="1505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7" y="405051"/>
            <a:ext cx="2136348" cy="14289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04" y="1572389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solidFill>
                  <a:schemeClr val="bg1"/>
                </a:solidFill>
              </a:rPr>
              <a:t>Credit: Woodside</a:t>
            </a:r>
            <a:endParaRPr lang="en-AU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4" y="2948163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solidFill>
                  <a:schemeClr val="bg1"/>
                </a:solidFill>
              </a:rPr>
              <a:t>Credit: Getty</a:t>
            </a:r>
            <a:endParaRPr lang="en-A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1724"/>
          <a:stretch/>
        </p:blipFill>
        <p:spPr>
          <a:xfrm>
            <a:off x="3118" y="2999139"/>
            <a:ext cx="1724025" cy="1591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100"/>
            <a:ext cx="8229600" cy="857250"/>
          </a:xfrm>
        </p:spPr>
        <p:txBody>
          <a:bodyPr/>
          <a:lstStyle/>
          <a:p>
            <a:r>
              <a:rPr lang="en-AU" dirty="0" smtClean="0"/>
              <a:t>Invest and trade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250076" y="1429478"/>
            <a:ext cx="6731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Developing </a:t>
            </a:r>
            <a:r>
              <a:rPr lang="en-AU" dirty="0"/>
              <a:t>the processes and systems to actively promote investment in the </a:t>
            </a:r>
            <a:r>
              <a:rPr lang="en-AU" dirty="0" smtClean="0"/>
              <a:t>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</a:t>
            </a:r>
            <a:r>
              <a:rPr lang="en-AU" dirty="0" smtClean="0"/>
              <a:t>stablishing </a:t>
            </a:r>
            <a:r>
              <a:rPr lang="en-AU" dirty="0"/>
              <a:t>a single-point-of-entry </a:t>
            </a:r>
            <a:r>
              <a:rPr lang="en-AU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F</a:t>
            </a:r>
            <a:r>
              <a:rPr lang="en-AU" dirty="0" smtClean="0"/>
              <a:t>urther </a:t>
            </a:r>
            <a:r>
              <a:rPr lang="en-AU" dirty="0"/>
              <a:t>refining the value proposition for Western </a:t>
            </a:r>
            <a:r>
              <a:rPr lang="en-AU" dirty="0" smtClean="0"/>
              <a:t>Australia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</a:t>
            </a:r>
            <a:r>
              <a:rPr lang="en-AU" dirty="0" smtClean="0"/>
              <a:t>stablishing </a:t>
            </a:r>
            <a:r>
              <a:rPr lang="en-AU" dirty="0"/>
              <a:t>a multi-faceted </a:t>
            </a:r>
            <a:r>
              <a:rPr lang="en-AU" dirty="0" smtClean="0"/>
              <a:t>Department </a:t>
            </a:r>
            <a:r>
              <a:rPr lang="en-AU" dirty="0"/>
              <a:t>that delivers on the needs of industry and community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308"/>
            <a:ext cx="1723015" cy="1148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" y="887671"/>
            <a:ext cx="1718357" cy="10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/>
          <a:stretch/>
        </p:blipFill>
        <p:spPr>
          <a:xfrm>
            <a:off x="692628" y="309004"/>
            <a:ext cx="7336101" cy="4534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solidFill>
                  <a:schemeClr val="bg1"/>
                </a:solidFill>
              </a:rPr>
              <a:t>Thank you</a:t>
            </a:r>
            <a:endParaRPr lang="en-AU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997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More information</a:t>
            </a:r>
          </a:p>
          <a:p>
            <a:pPr marL="0" indent="0" algn="ctr">
              <a:buNone/>
            </a:pPr>
            <a:r>
              <a:rPr lang="en-AU" dirty="0" smtClean="0">
                <a:solidFill>
                  <a:srgbClr val="0070C0"/>
                </a:solidFill>
              </a:rPr>
              <a:t>www.jtsi.wa.gov.au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12" y="4533070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solidFill>
                  <a:schemeClr val="bg1"/>
                </a:solidFill>
              </a:rPr>
              <a:t>Credit: Woodside</a:t>
            </a:r>
            <a:endParaRPr lang="en-A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c37dfbe-9a1a-4235-abd7-8bc54474f3d7" ContentTypeId="0x0101000AC6246A9CD2FC45B52DC6FEC0F0AAAA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VersionReason xmlns="0c56a47d-469b-460c-81a1-345d54cdeeee" xsi:nil="true"/>
    <OurDocsVersionCreatedAt xmlns="0c56a47d-469b-460c-81a1-345d54cdeeee">2017-07-26T02:04:14+00:00</OurDocsVersionCreatedAt>
    <OurDocsDocId xmlns="0c56a47d-469b-460c-81a1-345d54cdeeee">001657.Presentations</OurDocsDocId>
    <OurDocsDocumentSource xmlns="0c56a47d-469b-460c-81a1-345d54cdeeee">Internal</OurDocsDocumentSource>
    <OurDocsLocation xmlns="0c56a47d-469b-460c-81a1-345d54cdeeee">Perth</OurDocsLocation>
    <OurDocsDataStore xmlns="0c56a47d-469b-460c-81a1-345d54cdeeee">Central</OurDocsDataStore>
    <OurDocsReleaseClassification xmlns="0c56a47d-469b-460c-81a1-345d54cdeeee">Departmental Use Only</OurDocsReleaseClassification>
    <OurDocsTitle xmlns="0c56a47d-469b-460c-81a1-345d54cdeeee">JTSI Powerpoint Template</OurDocsTitle>
    <OurDocsLockedOnBehalfOf xmlns="0c56a47d-469b-460c-81a1-345d54cdeeee" xsi:nil="true"/>
    <OurDocsVersionNumber xmlns="0c56a47d-469b-460c-81a1-345d54cdeeee">1</OurDocsVersionNumber>
    <OurDocsAuthor xmlns="0c56a47d-469b-460c-81a1-345d54cdeeee">Design 1</OurDocsAuthor>
    <OurDocsDescription xmlns="0c56a47d-469b-460c-81a1-345d54cdeeee" xsi:nil="true"/>
    <OurDocsVersionCreatedBy xmlns="0c56a47d-469b-460c-81a1-345d54cdeeee">SDNGERR</OurDocsVersionCreatedBy>
    <OurDocsIsLocked xmlns="0c56a47d-469b-460c-81a1-345d54cdeeee">false</OurDocsIsLocked>
    <OurDocsDocumentType xmlns="0c56a47d-469b-460c-81a1-345d54cdeeee">Other</OurDocsDocumentType>
    <OurDocsIsRecordsDocument xmlns="0c56a47d-469b-460c-81a1-345d54cdeeee">false</OurDocsIsRecordsDocument>
    <OurDocsDocumentDate xmlns="0c56a47d-469b-460c-81a1-345d54cdeeee">2017-07-25T16:00:00+00:00</OurDocsDocumentDate>
    <OurDocsLockedBy xmlns="0c56a47d-469b-460c-81a1-345d54cdeeee" xsi:nil="true"/>
    <OurDocsFileNumbers xmlns="0c56a47d-469b-460c-81a1-345d54cdeeee" xsi:nil="true"/>
    <OurDocsLockedOn xmlns="0c56a47d-469b-460c-81a1-345d54cdeeee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2C39F3B3B96C1F4B98517E6443C184DE" ma:contentTypeVersion="12" ma:contentTypeDescription="Create a new document." ma:contentTypeScope="" ma:versionID="7fd6e5eedbd6d6bbc4f050dbc7b7190a">
  <xsd:schema xmlns:xsd="http://www.w3.org/2001/XMLSchema" xmlns:xs="http://www.w3.org/2001/XMLSchema" xmlns:p="http://schemas.microsoft.com/office/2006/metadata/properties" xmlns:ns2="0c56a47d-469b-460c-81a1-345d54cdeeee" targetNamespace="http://schemas.microsoft.com/office/2006/metadata/properties" ma:root="true" ma:fieldsID="92f4de51a2ba04263f7c8fc2be9dabf8" ns2:_="">
    <xsd:import namespace="0c56a47d-469b-460c-81a1-345d54cdeeee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6a47d-469b-460c-81a1-345d54cdeeee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internalName="OurDocsDocumentTyp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Documentation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jor Private Project Status Report"/>
          <xsd:enumeration value="Map"/>
          <xsd:enumeration value="Memorandum"/>
          <xsd:enumeration value="Ministerial"/>
          <xsd:enumeration value="Minutes"/>
          <xsd:enumeration value="Note"/>
          <xsd:enumeration value="Official Presentation"/>
          <xsd:enumeration value="Official Presentations"/>
          <xsd:enumeration value="Operational Plan"/>
          <xsd:enumeration value="Other"/>
          <xsd:enumeration value="Permit"/>
          <xsd:enumeration value="Photos"/>
          <xsd:enumeration value="Policy"/>
          <xsd:enumeration value="Post Implementation Review"/>
          <xsd:enumeration value="Press Clipping"/>
          <xsd:enumeration value="Press Release"/>
          <xsd:enumeration value="Procurement"/>
          <xsd:enumeration value="Procedure"/>
          <xsd:enumeration value="Project Plan"/>
          <xsd:enumeration value="Project Proposal"/>
          <xsd:enumeration value="Quote"/>
          <xsd:enumeration value="Report"/>
          <xsd:enumeration value="Service Level Worksheets"/>
          <xsd:enumeration value="Speech"/>
          <xsd:enumeration value="Standard Project Data"/>
          <xsd:enumeration value="State Initiated Status Report"/>
          <xsd:enumeration value="Training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7E37E-136E-41BC-9AEA-93A1A9CA694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75166F0-61CF-450E-83B3-0D52D15CA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8F4EE-B898-4A49-B3D9-4A27FAF15C0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c56a47d-469b-460c-81a1-345d54cdeeee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2E52441-EB93-4544-AFFC-8C6F4D0F6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56a47d-469b-460c-81a1-345d54cde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7776</TotalTime>
  <Words>260</Words>
  <Application>Microsoft Office PowerPoint</Application>
  <PresentationFormat>On-screen Show (16:9)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Attracting Diversified Investment into WA</vt:lpstr>
      <vt:lpstr>Our investment history</vt:lpstr>
      <vt:lpstr>A new direction</vt:lpstr>
      <vt:lpstr>Diversifying WA’s LNG Industry</vt:lpstr>
      <vt:lpstr>New markets</vt:lpstr>
      <vt:lpstr>Invest and trade</vt:lpstr>
      <vt:lpstr>Thank you</vt:lpstr>
    </vt:vector>
  </TitlesOfParts>
  <Company>DMP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JTSI Powerpoint Template</dc:title>
  <dc:subject/>
  <dc:creator>Design 1</dc:creator>
  <cp:lastModifiedBy>GILLESPIE, Darren</cp:lastModifiedBy>
  <cp:revision>216</cp:revision>
  <cp:lastPrinted>2019-09-13T01:36:29Z</cp:lastPrinted>
  <dcterms:created xsi:type="dcterms:W3CDTF">2013-03-12T07:21:09Z</dcterms:created>
  <dcterms:modified xsi:type="dcterms:W3CDTF">2019-09-13T01:50:36Z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0x0101000AC6246A9CD2FC45B52DC6FEC0F0AAAA002C39F3B3B96C1F4B98517E6443C184DE</vt:lpwstr>
  </property>
  <property fmtid="{D5CDD505-2E9C-101B-9397-08002B2CF9AE}" pid="3" name="DataStore">
    <vt:lpwstr>Central</vt:lpwstr>
  </property>
</Properties>
</file>